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y="6858000" cx="12192000"/>
  <p:notesSz cx="6858000" cy="9144000"/>
  <p:embeddedFontLst>
    <p:embeddedFont>
      <p:font typeface="Play"/>
      <p:regular r:id="rId40"/>
      <p:bold r:id="rId41"/>
    </p:embeddedFont>
    <p:embeddedFont>
      <p:font typeface="Chivo"/>
      <p:regular r:id="rId42"/>
      <p:bold r:id="rId43"/>
      <p:italic r:id="rId44"/>
      <p:boldItalic r:id="rId45"/>
    </p:embeddedFont>
    <p:embeddedFont>
      <p:font typeface="Space Grotesk"/>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lay-regular.fntdata"/><Relationship Id="rId20" Type="http://schemas.openxmlformats.org/officeDocument/2006/relationships/slide" Target="slides/slide16.xml"/><Relationship Id="rId42" Type="http://schemas.openxmlformats.org/officeDocument/2006/relationships/font" Target="fonts/Chivo-regular.fntdata"/><Relationship Id="rId41" Type="http://schemas.openxmlformats.org/officeDocument/2006/relationships/font" Target="fonts/Play-bold.fntdata"/><Relationship Id="rId22" Type="http://schemas.openxmlformats.org/officeDocument/2006/relationships/slide" Target="slides/slide18.xml"/><Relationship Id="rId44" Type="http://schemas.openxmlformats.org/officeDocument/2006/relationships/font" Target="fonts/Chivo-italic.fntdata"/><Relationship Id="rId21" Type="http://schemas.openxmlformats.org/officeDocument/2006/relationships/slide" Target="slides/slide17.xml"/><Relationship Id="rId43" Type="http://schemas.openxmlformats.org/officeDocument/2006/relationships/font" Target="fonts/Chivo-bold.fntdata"/><Relationship Id="rId24" Type="http://schemas.openxmlformats.org/officeDocument/2006/relationships/slide" Target="slides/slide20.xml"/><Relationship Id="rId46" Type="http://schemas.openxmlformats.org/officeDocument/2006/relationships/font" Target="fonts/SpaceGrotesk-regular.fntdata"/><Relationship Id="rId23" Type="http://schemas.openxmlformats.org/officeDocument/2006/relationships/slide" Target="slides/slide19.xml"/><Relationship Id="rId45" Type="http://schemas.openxmlformats.org/officeDocument/2006/relationships/font" Target="fonts/Chiv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schemas.openxmlformats.org/officeDocument/2006/relationships/font" Target="fonts/SpaceGrotesk-bold.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tarantula nebula?</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e830f69910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e830f69910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Our sun at around 5kK, effectively has no winds as far as evolutionary outcomes go. </a:t>
            </a:r>
            <a:endParaRPr/>
          </a:p>
        </p:txBody>
      </p:sp>
      <p:sp>
        <p:nvSpPr>
          <p:cNvPr id="154" name="Google Shape;15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Explain the Eddington Limit. a function of Luminosity, Mass, Composition. Describes the tipping point beyond which radiation pressure blows the star apart.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LBV mass loss is episodic, so prescriptions are typically trying to crudely time average complex behavior</a:t>
            </a:r>
            <a:endParaRPr/>
          </a:p>
        </p:txBody>
      </p:sp>
      <p:sp>
        <p:nvSpPr>
          <p:cNvPr id="168" name="Google Shape;16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If we start out at 150 solar masses, mettalicity and the wind prescription determines whether we end up at 25 solar masses, or 140 solar masses at the end of the main sequence…</a:t>
            </a:r>
            <a:endParaRPr/>
          </a:p>
        </p:txBody>
      </p:sp>
      <p:sp>
        <p:nvSpPr>
          <p:cNvPr id="182" name="Google Shape;1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describe antares. The mechanisms for mass loss are fundamentally different here, with loosely bound convection granules. In the sun, the size of texas, in a RSG, the size of earth’s orbit</a:t>
            </a:r>
            <a:endParaRPr/>
          </a:p>
        </p:txBody>
      </p:sp>
      <p:sp>
        <p:nvSpPr>
          <p:cNvPr id="188" name="Google Shape;18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important thing to note here is that we vary over 8 orders of magnitude.</a:t>
            </a:r>
            <a:endParaRPr/>
          </a:p>
        </p:txBody>
      </p:sp>
      <p:sp>
        <p:nvSpPr>
          <p:cNvPr id="214" name="Google Shape;21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Can avoid self-stripping and orbital widening with lower RSG mass loss rates</a:t>
            </a:r>
            <a:endParaRPr/>
          </a:p>
        </p:txBody>
      </p:sp>
      <p:sp>
        <p:nvSpPr>
          <p:cNvPr id="219" name="Google Shape;21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e830f6991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e830f6991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e830f6991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e830f69910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e830f69910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e830f6991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is the rate of BBH formation, per star forming mass</a:t>
            </a:r>
            <a:endParaRPr/>
          </a:p>
        </p:txBody>
      </p:sp>
      <p:sp>
        <p:nvSpPr>
          <p:cNvPr id="269" name="Google Shape;26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takeaway here is the rightward shift: ie more cbc formation is possible in the local universe than previously thought. But recall that we’ve just sampled from the initial parameters: this isn’t a physically observable distribution…</a:t>
            </a:r>
            <a:endParaRPr/>
          </a:p>
        </p:txBody>
      </p:sp>
      <p:sp>
        <p:nvSpPr>
          <p:cNvPr id="281" name="Google Shape;28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e830f69910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e830f6991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e830f69910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e830f69910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830f6991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e830f6991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e830f69910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e830f6991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BBHs only, O3 sensitivity, 1 year of observing time.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Upper plateau is the onset of PPISN. Right plateau is SNe p</a:t>
            </a:r>
            <a:endParaRPr/>
          </a:p>
        </p:txBody>
      </p:sp>
      <p:sp>
        <p:nvSpPr>
          <p:cNvPr id="317" name="Google Shape;317;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ben’s group we do alot of LVK population analyses, This is a different angle on the same problem, where does the LVK population come from? </a:t>
            </a:r>
            <a:endParaRPr/>
          </a:p>
        </p:txBody>
      </p:sp>
      <p:sp>
        <p:nvSpPr>
          <p:cNvPr id="110" name="Google Shape;11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Simplifications: these are sometimes stable, sometimes periodic/episodic, and sometimes chaotic processes. Mass loss prescriptions can be empirical, theoretical, based in simulation or based in observation.</a:t>
            </a:r>
            <a:endParaRPr/>
          </a:p>
        </p:txBody>
      </p:sp>
      <p:sp>
        <p:nvSpPr>
          <p:cNvPr id="136" name="Google Shape;13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start out on the main sequence, evolve rightward (cooler) as we  burn heavier elements. </a:t>
            </a:r>
            <a:endParaRPr/>
          </a:p>
        </p:txBody>
      </p:sp>
      <p:sp>
        <p:nvSpPr>
          <p:cNvPr id="142" name="Google Shape;14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p13"/>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p13"/>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83" name="Google Shape;83;p1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s://arxiv.org/pdf/2203.0821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2.jpg"/><Relationship Id="rId4" Type="http://schemas.openxmlformats.org/officeDocument/2006/relationships/image" Target="../media/image2.gif"/><Relationship Id="rId5" Type="http://schemas.openxmlformats.org/officeDocument/2006/relationships/image" Target="../media/image1.png"/><Relationship Id="rId6" Type="http://schemas.openxmlformats.org/officeDocument/2006/relationships/image" Target="../media/image36.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arxiv.org/pdf/2107.14239"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undefined" id="88" name="Google Shape;88;p14"/>
          <p:cNvPicPr preferRelativeResize="0"/>
          <p:nvPr/>
        </p:nvPicPr>
        <p:blipFill rotWithShape="1">
          <a:blip r:embed="rId3">
            <a:alphaModFix/>
          </a:blip>
          <a:srcRect b="0" l="0" r="0" t="0"/>
          <a:stretch/>
        </p:blipFill>
        <p:spPr>
          <a:xfrm>
            <a:off x="1438" y="-102842"/>
            <a:ext cx="12232254" cy="7063684"/>
          </a:xfrm>
          <a:prstGeom prst="rect">
            <a:avLst/>
          </a:prstGeom>
          <a:noFill/>
          <a:ln>
            <a:noFill/>
          </a:ln>
        </p:spPr>
      </p:pic>
      <p:sp>
        <p:nvSpPr>
          <p:cNvPr id="89" name="Google Shape;89;p14"/>
          <p:cNvSpPr txBox="1"/>
          <p:nvPr>
            <p:ph type="ctrTitle"/>
          </p:nvPr>
        </p:nvSpPr>
        <p:spPr>
          <a:xfrm>
            <a:off x="1350425" y="925"/>
            <a:ext cx="10008900" cy="12558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Play"/>
              <a:buNone/>
            </a:pPr>
            <a:r>
              <a:rPr lang="en-US" sz="4800">
                <a:solidFill>
                  <a:srgbClr val="FFFFFF"/>
                </a:solidFill>
              </a:rPr>
              <a:t>Implications of modern mass-loss rates for massive stars</a:t>
            </a:r>
            <a:endParaRPr/>
          </a:p>
        </p:txBody>
      </p:sp>
      <p:sp>
        <p:nvSpPr>
          <p:cNvPr id="90" name="Google Shape;90;p14"/>
          <p:cNvSpPr txBox="1"/>
          <p:nvPr>
            <p:ph idx="1" type="subTitle"/>
          </p:nvPr>
        </p:nvSpPr>
        <p:spPr>
          <a:xfrm>
            <a:off x="-2005802" y="1349407"/>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en-US">
                <a:solidFill>
                  <a:srgbClr val="FFFFFF"/>
                </a:solidFill>
              </a:rPr>
              <a:t>JD Merritt</a:t>
            </a:r>
            <a:endParaRPr>
              <a:solidFill>
                <a:srgbClr val="FFFFFF"/>
              </a:solidFill>
            </a:endParaRPr>
          </a:p>
          <a:p>
            <a:pPr indent="0" lvl="0" marL="0" rtl="0" algn="ctr">
              <a:lnSpc>
                <a:spcPct val="90000"/>
              </a:lnSpc>
              <a:spcBef>
                <a:spcPts val="0"/>
              </a:spcBef>
              <a:spcAft>
                <a:spcPts val="0"/>
              </a:spcAft>
              <a:buClr>
                <a:srgbClr val="FFFFFF"/>
              </a:buClr>
              <a:buSzPts val="2400"/>
              <a:buNone/>
            </a:pPr>
            <a:r>
              <a:rPr lang="en-US">
                <a:solidFill>
                  <a:srgbClr val="FFFFFF"/>
                </a:solidFill>
              </a:rPr>
              <a:t>Ben Farr Group</a:t>
            </a:r>
            <a:endParaRPr>
              <a:solidFill>
                <a:srgbClr val="FFFFFF"/>
              </a:solidFill>
            </a:endParaRPr>
          </a:p>
          <a:p>
            <a:pPr indent="0" lvl="0" marL="0" rtl="0" algn="ctr">
              <a:lnSpc>
                <a:spcPct val="90000"/>
              </a:lnSpc>
              <a:spcBef>
                <a:spcPts val="0"/>
              </a:spcBef>
              <a:spcAft>
                <a:spcPts val="0"/>
              </a:spcAft>
              <a:buClr>
                <a:srgbClr val="FFFFFF"/>
              </a:buClr>
              <a:buSzPts val="2400"/>
              <a:buNone/>
            </a:pPr>
            <a:r>
              <a:rPr lang="en-US">
                <a:solidFill>
                  <a:srgbClr val="FFFFFF"/>
                </a:solidFill>
              </a:rPr>
              <a:t>University of Oregon</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150" name="Google Shape;150;p23"/>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151" name="Google Shape;151;p23"/>
          <p:cNvPicPr preferRelativeResize="0"/>
          <p:nvPr/>
        </p:nvPicPr>
        <p:blipFill>
          <a:blip r:embed="rId3">
            <a:alphaModFix/>
          </a:blip>
          <a:stretch>
            <a:fillRect/>
          </a:stretch>
        </p:blipFill>
        <p:spPr>
          <a:xfrm>
            <a:off x="1328456" y="0"/>
            <a:ext cx="9535089" cy="6858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Main Sequence</a:t>
            </a:r>
            <a:endParaRPr/>
          </a:p>
        </p:txBody>
      </p:sp>
      <p:sp>
        <p:nvSpPr>
          <p:cNvPr id="157" name="Google Shape;157;p24"/>
          <p:cNvSpPr txBox="1"/>
          <p:nvPr>
            <p:ph idx="1" type="body"/>
          </p:nvPr>
        </p:nvSpPr>
        <p:spPr>
          <a:xfrm>
            <a:off x="838200" y="1825625"/>
            <a:ext cx="4807789" cy="44016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Defined by H burning</a:t>
            </a:r>
            <a:endParaRPr/>
          </a:p>
          <a:p>
            <a:pPr indent="-228600" lvl="0" marL="228600" rtl="0" algn="l">
              <a:lnSpc>
                <a:spcPct val="90000"/>
              </a:lnSpc>
              <a:spcBef>
                <a:spcPts val="1000"/>
              </a:spcBef>
              <a:spcAft>
                <a:spcPts val="0"/>
              </a:spcAft>
              <a:buClr>
                <a:schemeClr val="dk1"/>
              </a:buClr>
              <a:buSzPts val="2800"/>
              <a:buChar char="•"/>
            </a:pPr>
            <a:r>
              <a:rPr lang="en-US"/>
              <a:t>Millions to Billions of years.</a:t>
            </a:r>
            <a:endParaRPr/>
          </a:p>
          <a:p>
            <a:pPr indent="-228600" lvl="0" marL="228600" rtl="0" algn="l">
              <a:lnSpc>
                <a:spcPct val="90000"/>
              </a:lnSpc>
              <a:spcBef>
                <a:spcPts val="1000"/>
              </a:spcBef>
              <a:spcAft>
                <a:spcPts val="0"/>
              </a:spcAft>
              <a:buClr>
                <a:schemeClr val="dk1"/>
              </a:buClr>
              <a:buSzPts val="2800"/>
              <a:buChar char="•"/>
            </a:pPr>
            <a:r>
              <a:rPr lang="en-US"/>
              <a:t>Appreciable (for rapid pop synth) mass loss only occurs in "massive" stars, not sunlike stars. This is enforced by a T cutoff </a:t>
            </a:r>
            <a:endParaRPr/>
          </a:p>
          <a:p>
            <a:pPr indent="-228600" lvl="1" marL="685800" rtl="0" algn="l">
              <a:lnSpc>
                <a:spcPct val="90000"/>
              </a:lnSpc>
              <a:spcBef>
                <a:spcPts val="500"/>
              </a:spcBef>
              <a:spcAft>
                <a:spcPts val="0"/>
              </a:spcAft>
              <a:buClr>
                <a:schemeClr val="dk1"/>
              </a:buClr>
              <a:buSzPts val="2400"/>
              <a:buFont typeface="Courier New"/>
              <a:buChar char="o"/>
            </a:pPr>
            <a:r>
              <a:rPr lang="en-US"/>
              <a:t>below 12.5kK for MS stars</a:t>
            </a:r>
            <a:endParaRPr/>
          </a:p>
          <a:p>
            <a:pPr indent="-228600" lvl="1" marL="685800" rtl="0" algn="l">
              <a:lnSpc>
                <a:spcPct val="90000"/>
              </a:lnSpc>
              <a:spcBef>
                <a:spcPts val="500"/>
              </a:spcBef>
              <a:spcAft>
                <a:spcPts val="0"/>
              </a:spcAft>
              <a:buClr>
                <a:schemeClr val="dk1"/>
              </a:buClr>
              <a:buSzPts val="2400"/>
              <a:buFont typeface="Courier New"/>
              <a:buChar char="o"/>
            </a:pPr>
            <a:r>
              <a:rPr lang="en-US"/>
              <a:t>Or B spectral type</a:t>
            </a:r>
            <a:endParaRPr/>
          </a:p>
          <a:p>
            <a:pPr indent="-228600" lvl="1" marL="685800" rtl="0" algn="l">
              <a:lnSpc>
                <a:spcPct val="90000"/>
              </a:lnSpc>
              <a:spcBef>
                <a:spcPts val="500"/>
              </a:spcBef>
              <a:spcAft>
                <a:spcPts val="0"/>
              </a:spcAft>
              <a:buClr>
                <a:schemeClr val="dk1"/>
              </a:buClr>
              <a:buSzPts val="2400"/>
              <a:buFont typeface="Courier New"/>
              <a:buChar char="o"/>
            </a:pPr>
            <a:r>
              <a:rPr lang="en-US"/>
              <a:t>Eg. "OB mass loss"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58" name="Google Shape;158;p24"/>
          <p:cNvPicPr preferRelativeResize="0"/>
          <p:nvPr/>
        </p:nvPicPr>
        <p:blipFill rotWithShape="1">
          <a:blip r:embed="rId3">
            <a:alphaModFix/>
          </a:blip>
          <a:srcRect b="0" l="0" r="0" t="0"/>
          <a:stretch/>
        </p:blipFill>
        <p:spPr>
          <a:xfrm>
            <a:off x="7171526" y="97231"/>
            <a:ext cx="3814898" cy="6131224"/>
          </a:xfrm>
          <a:prstGeom prst="rect">
            <a:avLst/>
          </a:prstGeom>
          <a:noFill/>
          <a:ln>
            <a:noFill/>
          </a:ln>
        </p:spPr>
      </p:pic>
      <p:sp>
        <p:nvSpPr>
          <p:cNvPr id="159" name="Google Shape;159;p24"/>
          <p:cNvSpPr txBox="1"/>
          <p:nvPr/>
        </p:nvSpPr>
        <p:spPr>
          <a:xfrm>
            <a:off x="7616806" y="6212006"/>
            <a:ext cx="292749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sng" cap="none" strike="noStrike">
                <a:solidFill>
                  <a:schemeClr val="hlink"/>
                </a:solidFill>
                <a:latin typeface="Arial"/>
                <a:ea typeface="Arial"/>
                <a:cs typeface="Arial"/>
                <a:sym typeface="Arial"/>
                <a:hlinkClick r:id="rId4"/>
              </a:rPr>
              <a:t>https://arxiv.org/pdf/2203.08218</a:t>
            </a:r>
            <a:r>
              <a:rPr b="0" i="0" lang="en-US" sz="1800" u="none" cap="none" strike="noStrike">
                <a:solidFill>
                  <a:schemeClr val="dk1"/>
                </a:solidFill>
                <a:latin typeface="Arial"/>
                <a:ea typeface="Arial"/>
                <a:cs typeface="Arial"/>
                <a:sym typeface="Arial"/>
              </a:rPr>
              <a:t> Bjorklund</a:t>
            </a:r>
            <a:endParaRPr sz="1800">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graph of different colored lines&#10;&#10;Description automatically generated" id="165" name="Google Shape;165;p25"/>
          <p:cNvPicPr preferRelativeResize="0"/>
          <p:nvPr>
            <p:ph idx="1" type="body"/>
          </p:nvPr>
        </p:nvPicPr>
        <p:blipFill rotWithShape="1">
          <a:blip r:embed="rId3">
            <a:alphaModFix/>
          </a:blip>
          <a:srcRect b="0" l="0" r="0" t="0"/>
          <a:stretch/>
        </p:blipFill>
        <p:spPr>
          <a:xfrm>
            <a:off x="3886894" y="200639"/>
            <a:ext cx="4418212" cy="64547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VMS/LBV</a:t>
            </a:r>
            <a:endParaRPr/>
          </a:p>
        </p:txBody>
      </p:sp>
      <p:sp>
        <p:nvSpPr>
          <p:cNvPr id="171" name="Google Shape;171;p26"/>
          <p:cNvSpPr txBox="1"/>
          <p:nvPr>
            <p:ph idx="1" type="body"/>
          </p:nvPr>
        </p:nvSpPr>
        <p:spPr>
          <a:xfrm>
            <a:off x="838200" y="1825625"/>
            <a:ext cx="10515600" cy="461372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LBV winds occur with a check of an extreme luminosity limit(6x10</a:t>
            </a:r>
            <a:r>
              <a:rPr baseline="30000" lang="en-US"/>
              <a:t>5</a:t>
            </a:r>
            <a:r>
              <a:rPr lang="en-US"/>
              <a:t>L</a:t>
            </a:r>
            <a:r>
              <a:rPr baseline="-25000" lang="en-US" sz="1900">
                <a:solidFill>
                  <a:srgbClr val="202122"/>
                </a:solidFill>
                <a:latin typeface="Arial"/>
                <a:ea typeface="Arial"/>
                <a:cs typeface="Arial"/>
                <a:sym typeface="Arial"/>
              </a:rPr>
              <a:t>☉</a:t>
            </a:r>
            <a:r>
              <a:rPr lang="en-US"/>
              <a:t>), the same used in Startrack since 2010, and the HD limit, where we generally don't observe any stars.</a:t>
            </a:r>
            <a:endParaRPr/>
          </a:p>
          <a:p>
            <a:pPr indent="-228600" lvl="0" marL="228600" rtl="0" algn="l">
              <a:lnSpc>
                <a:spcPct val="90000"/>
              </a:lnSpc>
              <a:spcBef>
                <a:spcPts val="1000"/>
              </a:spcBef>
              <a:spcAft>
                <a:spcPts val="0"/>
              </a:spcAft>
              <a:buClr>
                <a:schemeClr val="dk1"/>
              </a:buClr>
              <a:buSzPts val="2800"/>
              <a:buChar char="•"/>
            </a:pPr>
            <a:r>
              <a:rPr lang="en-US"/>
              <a:t>VMS winds consider Gamma~0.7 and above as optically thick winds with greater efficiency.</a:t>
            </a:r>
            <a:endParaRPr/>
          </a:p>
          <a:p>
            <a:pPr indent="-228600" lvl="0" marL="228600" rtl="0" algn="l">
              <a:lnSpc>
                <a:spcPct val="90000"/>
              </a:lnSpc>
              <a:spcBef>
                <a:spcPts val="1000"/>
              </a:spcBef>
              <a:spcAft>
                <a:spcPts val="0"/>
              </a:spcAft>
              <a:buClr>
                <a:schemeClr val="dk1"/>
              </a:buClr>
              <a:buSzPts val="2800"/>
              <a:buChar char="•"/>
            </a:pPr>
            <a:r>
              <a:rPr lang="en-US"/>
              <a:t>In COMPAS we only apply these above 100M</a:t>
            </a:r>
            <a:r>
              <a:rPr baseline="-25000" lang="en-US">
                <a:solidFill>
                  <a:srgbClr val="202122"/>
                </a:solidFill>
                <a:latin typeface="Arial"/>
                <a:ea typeface="Arial"/>
                <a:cs typeface="Arial"/>
                <a:sym typeface="Arial"/>
              </a:rPr>
              <a:t>☉</a:t>
            </a:r>
            <a:endParaRPr/>
          </a:p>
          <a:p>
            <a:pPr indent="-292100" lvl="1" marL="685800" rtl="0" algn="l">
              <a:lnSpc>
                <a:spcPct val="90000"/>
              </a:lnSpc>
              <a:spcBef>
                <a:spcPts val="1000"/>
              </a:spcBef>
              <a:spcAft>
                <a:spcPts val="0"/>
              </a:spcAft>
              <a:buClr>
                <a:srgbClr val="202122"/>
              </a:buClr>
              <a:buSzPts val="2800"/>
              <a:buChar char="•"/>
            </a:pPr>
            <a:r>
              <a:rPr lang="en-US">
                <a:solidFill>
                  <a:srgbClr val="202122"/>
                </a:solidFill>
              </a:rPr>
              <a:t>Rare but significant for yields and CBC mass.</a:t>
            </a:r>
            <a:endParaRPr/>
          </a:p>
        </p:txBody>
      </p:sp>
      <p:pic>
        <p:nvPicPr>
          <p:cNvPr id="172" name="Google Shape;172;p26"/>
          <p:cNvPicPr preferRelativeResize="0"/>
          <p:nvPr/>
        </p:nvPicPr>
        <p:blipFill rotWithShape="1">
          <a:blip r:embed="rId3">
            <a:alphaModFix/>
          </a:blip>
          <a:srcRect b="0" l="0" r="0" t="0"/>
          <a:stretch/>
        </p:blipFill>
        <p:spPr>
          <a:xfrm>
            <a:off x="1046589" y="5247121"/>
            <a:ext cx="6096000" cy="14704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graph of different colored lines&#10;&#10;Description automatically generated" id="178" name="Google Shape;178;p27"/>
          <p:cNvPicPr preferRelativeResize="0"/>
          <p:nvPr>
            <p:ph idx="1" type="body"/>
          </p:nvPr>
        </p:nvPicPr>
        <p:blipFill rotWithShape="1">
          <a:blip r:embed="rId3">
            <a:alphaModFix/>
          </a:blip>
          <a:srcRect b="0" l="0" r="0" t="0"/>
          <a:stretch/>
        </p:blipFill>
        <p:spPr>
          <a:xfrm>
            <a:off x="1180" y="441805"/>
            <a:ext cx="4185045" cy="5346970"/>
          </a:xfrm>
          <a:prstGeom prst="rect">
            <a:avLst/>
          </a:prstGeom>
          <a:noFill/>
          <a:ln>
            <a:noFill/>
          </a:ln>
        </p:spPr>
      </p:pic>
      <p:pic>
        <p:nvPicPr>
          <p:cNvPr id="179" name="Google Shape;179;p27"/>
          <p:cNvPicPr preferRelativeResize="0"/>
          <p:nvPr/>
        </p:nvPicPr>
        <p:blipFill rotWithShape="1">
          <a:blip r:embed="rId4">
            <a:alphaModFix/>
          </a:blip>
          <a:srcRect b="0" l="0" r="0" t="0"/>
          <a:stretch/>
        </p:blipFill>
        <p:spPr>
          <a:xfrm>
            <a:off x="4654785" y="496020"/>
            <a:ext cx="7364575" cy="524054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id="185" name="Google Shape;185;p28"/>
          <p:cNvPicPr preferRelativeResize="0"/>
          <p:nvPr>
            <p:ph idx="1" type="body"/>
          </p:nvPr>
        </p:nvPicPr>
        <p:blipFill rotWithShape="1">
          <a:blip r:embed="rId3">
            <a:alphaModFix/>
          </a:blip>
          <a:srcRect b="0" l="0" r="0" t="0"/>
          <a:stretch/>
        </p:blipFill>
        <p:spPr>
          <a:xfrm>
            <a:off x="621821" y="630633"/>
            <a:ext cx="11207150" cy="51274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RSG</a:t>
            </a:r>
            <a:endParaRPr/>
          </a:p>
        </p:txBody>
      </p:sp>
      <p:grpSp>
        <p:nvGrpSpPr>
          <p:cNvPr id="191" name="Google Shape;191;p29"/>
          <p:cNvGrpSpPr/>
          <p:nvPr/>
        </p:nvGrpSpPr>
        <p:grpSpPr>
          <a:xfrm>
            <a:off x="838200" y="2859969"/>
            <a:ext cx="10515600" cy="3601771"/>
            <a:chOff x="0" y="45901"/>
            <a:chExt cx="10515600" cy="3601771"/>
          </a:xfrm>
        </p:grpSpPr>
        <p:sp>
          <p:nvSpPr>
            <p:cNvPr id="192" name="Google Shape;192;p29"/>
            <p:cNvSpPr/>
            <p:nvPr/>
          </p:nvSpPr>
          <p:spPr>
            <a:xfrm>
              <a:off x="0" y="45901"/>
              <a:ext cx="10515600" cy="339373"/>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9"/>
            <p:cNvSpPr txBox="1"/>
            <p:nvPr/>
          </p:nvSpPr>
          <p:spPr>
            <a:xfrm>
              <a:off x="16567" y="62468"/>
              <a:ext cx="10482466" cy="306239"/>
            </a:xfrm>
            <a:prstGeom prst="rect">
              <a:avLst/>
            </a:prstGeom>
            <a:noFill/>
            <a:ln>
              <a:noFill/>
            </a:ln>
          </p:spPr>
          <p:txBody>
            <a:bodyPr anchorCtr="0" anchor="ctr" bIns="49525" lIns="49525" spcFirstLastPara="1" rIns="49525" wrap="square" tIns="49525">
              <a:noAutofit/>
            </a:bodyPr>
            <a:lstStyle/>
            <a:p>
              <a:pPr indent="0" lvl="0" marL="0" marR="0" rtl="0" algn="l">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"Evolved": burning elements He and heavier in the core.</a:t>
              </a:r>
              <a:endParaRPr/>
            </a:p>
          </p:txBody>
        </p:sp>
        <p:sp>
          <p:nvSpPr>
            <p:cNvPr id="194" name="Google Shape;194;p29"/>
            <p:cNvSpPr/>
            <p:nvPr/>
          </p:nvSpPr>
          <p:spPr>
            <a:xfrm>
              <a:off x="0" y="385274"/>
              <a:ext cx="10515600" cy="2152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9"/>
            <p:cNvSpPr txBox="1"/>
            <p:nvPr/>
          </p:nvSpPr>
          <p:spPr>
            <a:xfrm>
              <a:off x="0" y="385274"/>
              <a:ext cx="10515600" cy="215280"/>
            </a:xfrm>
            <a:prstGeom prst="rect">
              <a:avLst/>
            </a:prstGeom>
            <a:noFill/>
            <a:ln>
              <a:noFill/>
            </a:ln>
          </p:spPr>
          <p:txBody>
            <a:bodyPr anchorCtr="0" anchor="t" bIns="16500" lIns="333850" spcFirstLastPara="1" rIns="92450" wrap="square" tIns="16500">
              <a:noAutofit/>
            </a:bodyPr>
            <a:lstStyle/>
            <a:p>
              <a:pPr indent="-63500" lvl="1" marL="57150" marR="0" rtl="0" algn="l">
                <a:lnSpc>
                  <a:spcPct val="90000"/>
                </a:lnSpc>
                <a:spcBef>
                  <a:spcPts val="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Hotter core, looser and cooler envelope. </a:t>
              </a:r>
              <a:endParaRPr/>
            </a:p>
          </p:txBody>
        </p:sp>
        <p:sp>
          <p:nvSpPr>
            <p:cNvPr id="196" name="Google Shape;196;p29"/>
            <p:cNvSpPr/>
            <p:nvPr/>
          </p:nvSpPr>
          <p:spPr>
            <a:xfrm>
              <a:off x="0" y="600554"/>
              <a:ext cx="10515600" cy="339373"/>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9"/>
            <p:cNvSpPr txBox="1"/>
            <p:nvPr/>
          </p:nvSpPr>
          <p:spPr>
            <a:xfrm>
              <a:off x="16567" y="617121"/>
              <a:ext cx="10482466" cy="306239"/>
            </a:xfrm>
            <a:prstGeom prst="rect">
              <a:avLst/>
            </a:prstGeom>
            <a:noFill/>
            <a:ln>
              <a:noFill/>
            </a:ln>
          </p:spPr>
          <p:txBody>
            <a:bodyPr anchorCtr="0" anchor="ctr" bIns="49525" lIns="49525" spcFirstLastPara="1" rIns="49525" wrap="square" tIns="49525">
              <a:noAutofit/>
            </a:bodyPr>
            <a:lstStyle/>
            <a:p>
              <a:pPr indent="0" lvl="0" marL="0" marR="0" rtl="0" algn="l">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T: ~3500-4000K (classical RSG, up to 8000K in COMPAS)</a:t>
              </a:r>
              <a:endParaRPr/>
            </a:p>
          </p:txBody>
        </p:sp>
        <p:sp>
          <p:nvSpPr>
            <p:cNvPr id="198" name="Google Shape;198;p29"/>
            <p:cNvSpPr/>
            <p:nvPr/>
          </p:nvSpPr>
          <p:spPr>
            <a:xfrm>
              <a:off x="0" y="939927"/>
              <a:ext cx="10515600" cy="8611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9"/>
            <p:cNvSpPr txBox="1"/>
            <p:nvPr/>
          </p:nvSpPr>
          <p:spPr>
            <a:xfrm>
              <a:off x="0" y="939927"/>
              <a:ext cx="10515600" cy="861120"/>
            </a:xfrm>
            <a:prstGeom prst="rect">
              <a:avLst/>
            </a:prstGeom>
            <a:noFill/>
            <a:ln>
              <a:noFill/>
            </a:ln>
          </p:spPr>
          <p:txBody>
            <a:bodyPr anchorCtr="0" anchor="t" bIns="16500" lIns="333850" spcFirstLastPara="1" rIns="92450" wrap="square" tIns="16500">
              <a:noAutofit/>
            </a:bodyPr>
            <a:lstStyle/>
            <a:p>
              <a:pPr indent="-63500" lvl="1" marL="57150" marR="0" rtl="0" algn="l">
                <a:lnSpc>
                  <a:spcPct val="90000"/>
                </a:lnSpc>
                <a:spcBef>
                  <a:spcPts val="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YSG/YHG may be driven by similar mechanisms</a:t>
              </a:r>
              <a:endParaRPr/>
            </a:p>
            <a:p>
              <a:pPr indent="-63500" lvl="1" marL="57150" marR="0" rtl="0" algn="l">
                <a:lnSpc>
                  <a:spcPct val="90000"/>
                </a:lnSpc>
                <a:spcBef>
                  <a:spcPts val="2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Diffuse and loosely bound envelope</a:t>
              </a:r>
              <a:endParaRPr/>
            </a:p>
            <a:p>
              <a:pPr indent="-63500" lvl="1" marL="57150" marR="0" rtl="0" algn="l">
                <a:lnSpc>
                  <a:spcPct val="90000"/>
                </a:lnSpc>
                <a:spcBef>
                  <a:spcPts val="2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Some dust/molecular clouds</a:t>
              </a:r>
              <a:endParaRPr/>
            </a:p>
            <a:p>
              <a:pPr indent="-63500" lvl="1" marL="57150" marR="0" rtl="0" algn="l">
                <a:lnSpc>
                  <a:spcPct val="90000"/>
                </a:lnSpc>
                <a:spcBef>
                  <a:spcPts val="2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Convection driven mass loss</a:t>
              </a:r>
              <a:endParaRPr/>
            </a:p>
            <a:p>
              <a:pPr indent="-63500" lvl="1" marL="57150" marR="0" rtl="0" algn="l">
                <a:lnSpc>
                  <a:spcPct val="90000"/>
                </a:lnSpc>
                <a:spcBef>
                  <a:spcPts val="200"/>
                </a:spcBef>
                <a:spcAft>
                  <a:spcPts val="0"/>
                </a:spcAft>
                <a:buClr>
                  <a:schemeClr val="dk1"/>
                </a:buClr>
                <a:buSzPts val="1000"/>
                <a:buFont typeface="Arial"/>
                <a:buChar char="•"/>
              </a:pPr>
              <a:r>
                <a:rPr b="0" i="0" lang="en-US" sz="1000" u="none" cap="none" strike="noStrike">
                  <a:solidFill>
                    <a:schemeClr val="dk1"/>
                  </a:solidFill>
                  <a:latin typeface="Arial"/>
                  <a:ea typeface="Arial"/>
                  <a:cs typeface="Arial"/>
                  <a:sym typeface="Arial"/>
                </a:rPr>
                <a:t>A small number of large convection cells</a:t>
              </a:r>
              <a:endParaRPr/>
            </a:p>
          </p:txBody>
        </p:sp>
        <p:sp>
          <p:nvSpPr>
            <p:cNvPr id="200" name="Google Shape;200;p29"/>
            <p:cNvSpPr/>
            <p:nvPr/>
          </p:nvSpPr>
          <p:spPr>
            <a:xfrm>
              <a:off x="0" y="1801047"/>
              <a:ext cx="10515600" cy="339373"/>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9"/>
            <p:cNvSpPr txBox="1"/>
            <p:nvPr/>
          </p:nvSpPr>
          <p:spPr>
            <a:xfrm>
              <a:off x="16567" y="1817614"/>
              <a:ext cx="10482466" cy="306239"/>
            </a:xfrm>
            <a:prstGeom prst="rect">
              <a:avLst/>
            </a:prstGeom>
            <a:noFill/>
            <a:ln>
              <a:noFill/>
            </a:ln>
          </p:spPr>
          <p:txBody>
            <a:bodyPr anchorCtr="0" anchor="ctr" bIns="49525" lIns="49525" spcFirstLastPara="1" rIns="49525" wrap="square" tIns="49525">
              <a:noAutofit/>
            </a:bodyPr>
            <a:lstStyle/>
            <a:p>
              <a:pPr indent="0" lvl="0" marL="0" marR="0" rtl="0" algn="l">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R: 100s-1500R</a:t>
              </a:r>
              <a:r>
                <a:rPr baseline="-25000" lang="en-US" sz="1300">
                  <a:solidFill>
                    <a:schemeClr val="lt1"/>
                  </a:solidFill>
                  <a:latin typeface="Arial"/>
                  <a:ea typeface="Arial"/>
                  <a:cs typeface="Arial"/>
                  <a:sym typeface="Arial"/>
                </a:rPr>
                <a:t>☉</a:t>
              </a:r>
              <a:r>
                <a:rPr lang="en-US" sz="1300">
                  <a:solidFill>
                    <a:schemeClr val="lt1"/>
                  </a:solidFill>
                  <a:latin typeface="Arial"/>
                  <a:ea typeface="Arial"/>
                  <a:cs typeface="Arial"/>
                  <a:sym typeface="Arial"/>
                </a:rPr>
                <a:t>    </a:t>
              </a:r>
              <a:endParaRPr/>
            </a:p>
          </p:txBody>
        </p:sp>
        <p:sp>
          <p:nvSpPr>
            <p:cNvPr id="202" name="Google Shape;202;p29"/>
            <p:cNvSpPr/>
            <p:nvPr/>
          </p:nvSpPr>
          <p:spPr>
            <a:xfrm>
              <a:off x="0" y="2177860"/>
              <a:ext cx="10515600" cy="339373"/>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9"/>
            <p:cNvSpPr txBox="1"/>
            <p:nvPr/>
          </p:nvSpPr>
          <p:spPr>
            <a:xfrm>
              <a:off x="16567" y="2194427"/>
              <a:ext cx="10482466" cy="306239"/>
            </a:xfrm>
            <a:prstGeom prst="rect">
              <a:avLst/>
            </a:prstGeom>
            <a:noFill/>
            <a:ln>
              <a:noFill/>
            </a:ln>
          </p:spPr>
          <p:txBody>
            <a:bodyPr anchorCtr="0" anchor="ctr" bIns="49525" lIns="49525" spcFirstLastPara="1" rIns="49525" wrap="square" tIns="49525">
              <a:noAutofit/>
            </a:bodyPr>
            <a:lstStyle/>
            <a:p>
              <a:pPr indent="0" lvl="0" marL="0" marR="0" rtl="0" algn="l">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L: 1000s-10</a:t>
              </a:r>
              <a:r>
                <a:rPr baseline="30000" lang="en-US" sz="1300">
                  <a:solidFill>
                    <a:schemeClr val="lt1"/>
                  </a:solidFill>
                  <a:latin typeface="Arial"/>
                  <a:ea typeface="Arial"/>
                  <a:cs typeface="Arial"/>
                  <a:sym typeface="Arial"/>
                </a:rPr>
                <a:t>6</a:t>
              </a:r>
              <a:r>
                <a:rPr lang="en-US" sz="1300">
                  <a:solidFill>
                    <a:schemeClr val="lt1"/>
                  </a:solidFill>
                  <a:latin typeface="Arial"/>
                  <a:ea typeface="Arial"/>
                  <a:cs typeface="Arial"/>
                  <a:sym typeface="Arial"/>
                </a:rPr>
                <a:t>R</a:t>
              </a:r>
              <a:r>
                <a:rPr baseline="-25000" lang="en-US" sz="1300">
                  <a:solidFill>
                    <a:schemeClr val="lt1"/>
                  </a:solidFill>
                  <a:latin typeface="Arial"/>
                  <a:ea typeface="Arial"/>
                  <a:cs typeface="Arial"/>
                  <a:sym typeface="Arial"/>
                </a:rPr>
                <a:t>☉</a:t>
              </a:r>
              <a:r>
                <a:rPr lang="en-US" sz="1300">
                  <a:solidFill>
                    <a:schemeClr val="lt1"/>
                  </a:solidFill>
                  <a:latin typeface="Arial"/>
                  <a:ea typeface="Arial"/>
                  <a:cs typeface="Arial"/>
                  <a:sym typeface="Arial"/>
                </a:rPr>
                <a:t>   </a:t>
              </a:r>
              <a:endParaRPr/>
            </a:p>
          </p:txBody>
        </p:sp>
        <p:sp>
          <p:nvSpPr>
            <p:cNvPr id="204" name="Google Shape;204;p29"/>
            <p:cNvSpPr/>
            <p:nvPr/>
          </p:nvSpPr>
          <p:spPr>
            <a:xfrm>
              <a:off x="0" y="2554673"/>
              <a:ext cx="10515600" cy="339373"/>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9"/>
            <p:cNvSpPr txBox="1"/>
            <p:nvPr/>
          </p:nvSpPr>
          <p:spPr>
            <a:xfrm>
              <a:off x="16567" y="2571240"/>
              <a:ext cx="10482466" cy="306239"/>
            </a:xfrm>
            <a:prstGeom prst="rect">
              <a:avLst/>
            </a:prstGeom>
            <a:noFill/>
            <a:ln>
              <a:noFill/>
            </a:ln>
          </p:spPr>
          <p:txBody>
            <a:bodyPr anchorCtr="0" anchor="ctr" bIns="49525" lIns="49525" spcFirstLastPara="1" rIns="49525" wrap="square" tIns="49525">
              <a:noAutofit/>
            </a:bodyPr>
            <a:lstStyle/>
            <a:p>
              <a:pPr indent="0" lvl="0" marL="0" marR="0" rtl="0" algn="l">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M ZAMS: ~10-40Msun</a:t>
              </a:r>
              <a:endParaRPr/>
            </a:p>
          </p:txBody>
        </p:sp>
        <p:sp>
          <p:nvSpPr>
            <p:cNvPr id="206" name="Google Shape;206;p29"/>
            <p:cNvSpPr/>
            <p:nvPr/>
          </p:nvSpPr>
          <p:spPr>
            <a:xfrm>
              <a:off x="0" y="2931486"/>
              <a:ext cx="10515600" cy="339373"/>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9"/>
            <p:cNvSpPr txBox="1"/>
            <p:nvPr/>
          </p:nvSpPr>
          <p:spPr>
            <a:xfrm>
              <a:off x="16567" y="2948053"/>
              <a:ext cx="10482466" cy="306239"/>
            </a:xfrm>
            <a:prstGeom prst="rect">
              <a:avLst/>
            </a:prstGeom>
            <a:noFill/>
            <a:ln>
              <a:noFill/>
            </a:ln>
          </p:spPr>
          <p:txBody>
            <a:bodyPr anchorCtr="0" anchor="ctr" bIns="49525" lIns="49525" spcFirstLastPara="1" rIns="49525" wrap="square" tIns="49525">
              <a:noAutofit/>
            </a:bodyPr>
            <a:lstStyle/>
            <a:p>
              <a:pPr indent="0" lvl="0" marL="0" marR="0" rtl="0" algn="l">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In-phase lifetime: 3Myr-100kyr (for respective masses. A factor of ~10 shorter than the MS). </a:t>
              </a:r>
              <a:endParaRPr/>
            </a:p>
          </p:txBody>
        </p:sp>
        <p:sp>
          <p:nvSpPr>
            <p:cNvPr id="208" name="Google Shape;208;p29"/>
            <p:cNvSpPr/>
            <p:nvPr/>
          </p:nvSpPr>
          <p:spPr>
            <a:xfrm>
              <a:off x="0" y="3308299"/>
              <a:ext cx="10515600" cy="339373"/>
            </a:xfrm>
            <a:prstGeom prst="roundRect">
              <a:avLst>
                <a:gd fmla="val 16667" name="adj"/>
              </a:avLst>
            </a:prstGeom>
            <a:solidFill>
              <a:srgbClr val="12608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9"/>
            <p:cNvSpPr txBox="1"/>
            <p:nvPr/>
          </p:nvSpPr>
          <p:spPr>
            <a:xfrm>
              <a:off x="16567" y="3324866"/>
              <a:ext cx="10482466" cy="306239"/>
            </a:xfrm>
            <a:prstGeom prst="rect">
              <a:avLst/>
            </a:prstGeom>
            <a:noFill/>
            <a:ln>
              <a:noFill/>
            </a:ln>
          </p:spPr>
          <p:txBody>
            <a:bodyPr anchorCtr="0" anchor="ctr" bIns="49525" lIns="49525" spcFirstLastPara="1" rIns="49525" wrap="square" tIns="49525">
              <a:noAutofit/>
            </a:bodyPr>
            <a:lstStyle/>
            <a:p>
              <a:pPr indent="0" lvl="0" marL="0" marR="0" rtl="0" algn="l">
                <a:lnSpc>
                  <a:spcPct val="90000"/>
                </a:lnSpc>
                <a:spcBef>
                  <a:spcPts val="0"/>
                </a:spcBef>
                <a:spcAft>
                  <a:spcPts val="0"/>
                </a:spcAft>
                <a:buClr>
                  <a:schemeClr val="lt1"/>
                </a:buClr>
                <a:buSzPts val="1300"/>
                <a:buFont typeface="Arial"/>
                <a:buNone/>
              </a:pPr>
              <a:r>
                <a:rPr lang="en-US" sz="1300">
                  <a:solidFill>
                    <a:schemeClr val="lt1"/>
                  </a:solidFill>
                  <a:latin typeface="Arial"/>
                  <a:ea typeface="Arial"/>
                  <a:cs typeface="Arial"/>
                  <a:sym typeface="Arial"/>
                </a:rPr>
                <a:t>COMPAS criteria: T&gt;8kK, MZAMS&gt;8M</a:t>
              </a:r>
              <a:r>
                <a:rPr baseline="-25000" lang="en-US" sz="1300">
                  <a:solidFill>
                    <a:schemeClr val="lt1"/>
                  </a:solidFill>
                  <a:latin typeface="Arial"/>
                  <a:ea typeface="Arial"/>
                  <a:cs typeface="Arial"/>
                  <a:sym typeface="Arial"/>
                </a:rPr>
                <a:t>☉</a:t>
              </a:r>
              <a:r>
                <a:rPr lang="en-US" sz="1300">
                  <a:solidFill>
                    <a:schemeClr val="lt1"/>
                  </a:solidFill>
                  <a:latin typeface="Arial"/>
                  <a:ea typeface="Arial"/>
                  <a:cs typeface="Arial"/>
                  <a:sym typeface="Arial"/>
                </a:rPr>
                <a:t>, stellar type in "GIANTS"</a:t>
              </a:r>
              <a:endParaRPr/>
            </a:p>
          </p:txBody>
        </p:sp>
      </p:grpSp>
      <p:pic>
        <p:nvPicPr>
          <p:cNvPr id="210" name="Google Shape;210;p29"/>
          <p:cNvPicPr preferRelativeResize="0"/>
          <p:nvPr/>
        </p:nvPicPr>
        <p:blipFill rotWithShape="1">
          <a:blip r:embed="rId3">
            <a:alphaModFix/>
          </a:blip>
          <a:srcRect b="0" l="0" r="0" t="0"/>
          <a:stretch/>
        </p:blipFill>
        <p:spPr>
          <a:xfrm>
            <a:off x="2736295" y="-199401"/>
            <a:ext cx="7271349" cy="3012538"/>
          </a:xfrm>
          <a:prstGeom prst="rect">
            <a:avLst/>
          </a:prstGeom>
          <a:noFill/>
          <a:ln>
            <a:noFill/>
          </a:ln>
        </p:spPr>
      </p:pic>
      <p:sp>
        <p:nvSpPr>
          <p:cNvPr id="211" name="Google Shape;211;p29"/>
          <p:cNvSpPr txBox="1"/>
          <p:nvPr/>
        </p:nvSpPr>
        <p:spPr>
          <a:xfrm>
            <a:off x="4974081" y="2500841"/>
            <a:ext cx="509749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Ohnaka 2017 https://arxiv.org/pdf/1708.06372</a:t>
            </a:r>
            <a:endParaRPr sz="10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A graph of a function&#10;&#10;Description automatically generated" id="216" name="Google Shape;216;p30"/>
          <p:cNvPicPr preferRelativeResize="0"/>
          <p:nvPr>
            <p:ph idx="1" type="body"/>
          </p:nvPr>
        </p:nvPicPr>
        <p:blipFill rotWithShape="1">
          <a:blip r:embed="rId3">
            <a:alphaModFix/>
          </a:blip>
          <a:srcRect b="0" l="0" r="0" t="0"/>
          <a:stretch/>
        </p:blipFill>
        <p:spPr>
          <a:xfrm>
            <a:off x="2290918" y="556479"/>
            <a:ext cx="6884107" cy="574663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graph of different colors and lines&#10;&#10;Description automatically generated" id="222" name="Google Shape;222;p31"/>
          <p:cNvPicPr preferRelativeResize="0"/>
          <p:nvPr>
            <p:ph idx="1" type="body"/>
          </p:nvPr>
        </p:nvPicPr>
        <p:blipFill rotWithShape="1">
          <a:blip r:embed="rId3">
            <a:alphaModFix/>
          </a:blip>
          <a:srcRect b="0" l="0" r="0" t="0"/>
          <a:stretch/>
        </p:blipFill>
        <p:spPr>
          <a:xfrm>
            <a:off x="1024457" y="351946"/>
            <a:ext cx="10143085" cy="61521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Why are Yields so sensitive to RSG winds?</a:t>
            </a:r>
            <a:endParaRPr/>
          </a:p>
        </p:txBody>
      </p:sp>
      <p:sp>
        <p:nvSpPr>
          <p:cNvPr id="228" name="Google Shape;228;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41934" lvl="0" marL="228600" rtl="0" algn="l">
              <a:lnSpc>
                <a:spcPct val="90000"/>
              </a:lnSpc>
              <a:spcBef>
                <a:spcPts val="0"/>
              </a:spcBef>
              <a:spcAft>
                <a:spcPts val="0"/>
              </a:spcAft>
              <a:buClr>
                <a:schemeClr val="dk1"/>
              </a:buClr>
              <a:buSzPts val="2800"/>
              <a:buChar char="•"/>
            </a:pPr>
            <a:r>
              <a:rPr lang="en-US"/>
              <a:t>It was thought that most BBH progenitors are fully self stripped or interacting, so why do RSG winds matter?</a:t>
            </a:r>
            <a:endParaRPr/>
          </a:p>
          <a:p>
            <a:pPr indent="-241934" lvl="0" marL="228600" rtl="0" algn="l">
              <a:lnSpc>
                <a:spcPct val="90000"/>
              </a:lnSpc>
              <a:spcBef>
                <a:spcPts val="1000"/>
              </a:spcBef>
              <a:spcAft>
                <a:spcPts val="0"/>
              </a:spcAft>
              <a:buClr>
                <a:schemeClr val="dk1"/>
              </a:buClr>
              <a:buSzPts val="2800"/>
              <a:buChar char="•"/>
            </a:pPr>
            <a:r>
              <a:rPr lang="en-US"/>
              <a:t>At low Z, changing RSG winds changes Yields by a factor of ~2</a:t>
            </a:r>
            <a:endParaRPr/>
          </a:p>
          <a:p>
            <a:pPr indent="-240030" lvl="1" marL="685800" rtl="0" algn="l">
              <a:lnSpc>
                <a:spcPct val="90000"/>
              </a:lnSpc>
              <a:spcBef>
                <a:spcPts val="500"/>
              </a:spcBef>
              <a:spcAft>
                <a:spcPts val="0"/>
              </a:spcAft>
              <a:buClr>
                <a:schemeClr val="dk1"/>
              </a:buClr>
              <a:buSzPts val="2400"/>
              <a:buFont typeface="Courier New"/>
              <a:buChar char="o"/>
            </a:pPr>
            <a:r>
              <a:rPr lang="en-US"/>
              <a:t>Envelope ejection -&gt; Orbital Widening -&gt; Still BBH but...</a:t>
            </a:r>
            <a:endParaRPr/>
          </a:p>
          <a:p>
            <a:pPr indent="-238125" lvl="2" marL="1143000" rtl="0" algn="l">
              <a:lnSpc>
                <a:spcPct val="90000"/>
              </a:lnSpc>
              <a:spcBef>
                <a:spcPts val="500"/>
              </a:spcBef>
              <a:spcAft>
                <a:spcPts val="0"/>
              </a:spcAft>
              <a:buClr>
                <a:schemeClr val="dk1"/>
              </a:buClr>
              <a:buSzPts val="2000"/>
              <a:buFont typeface="Noto Sans Symbols"/>
              <a:buChar char="▪"/>
            </a:pPr>
            <a:r>
              <a:rPr lang="en-US"/>
              <a:t>Can't merge in tH for this particular slice of the parameter space...</a:t>
            </a:r>
            <a:endParaRPr/>
          </a:p>
          <a:p>
            <a:pPr indent="-111125" lvl="2" marL="1143000" rtl="0" algn="l">
              <a:lnSpc>
                <a:spcPct val="90000"/>
              </a:lnSpc>
              <a:spcBef>
                <a:spcPts val="500"/>
              </a:spcBef>
              <a:spcAft>
                <a:spcPts val="0"/>
              </a:spcAft>
              <a:buClr>
                <a:schemeClr val="dk1"/>
              </a:buClr>
              <a:buSzPts val="2000"/>
              <a:buFont typeface="Noto Sans Symbols"/>
              <a:buNone/>
            </a:pPr>
            <a:r>
              <a:t/>
            </a:r>
            <a:endParaRPr/>
          </a:p>
          <a:p>
            <a:pPr indent="-64135"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5"/>
          <p:cNvPicPr preferRelativeResize="0"/>
          <p:nvPr/>
        </p:nvPicPr>
        <p:blipFill>
          <a:blip r:embed="rId3">
            <a:alphaModFix/>
          </a:blip>
          <a:stretch>
            <a:fillRect/>
          </a:stretch>
        </p:blipFill>
        <p:spPr>
          <a:xfrm>
            <a:off x="0" y="0"/>
            <a:ext cx="12551578" cy="6858001"/>
          </a:xfrm>
          <a:prstGeom prst="rect">
            <a:avLst/>
          </a:prstGeom>
          <a:noFill/>
          <a:ln>
            <a:noFill/>
          </a:ln>
        </p:spPr>
      </p:pic>
      <p:pic>
        <p:nvPicPr>
          <p:cNvPr id="96" name="Google Shape;96;p15"/>
          <p:cNvPicPr preferRelativeResize="0"/>
          <p:nvPr/>
        </p:nvPicPr>
        <p:blipFill>
          <a:blip r:embed="rId4">
            <a:alphaModFix/>
          </a:blip>
          <a:stretch>
            <a:fillRect/>
          </a:stretch>
        </p:blipFill>
        <p:spPr>
          <a:xfrm>
            <a:off x="7190133" y="438067"/>
            <a:ext cx="4627368" cy="9563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3"/>
          <p:cNvSpPr txBox="1"/>
          <p:nvPr>
            <p:ph type="title"/>
          </p:nvPr>
        </p:nvSpPr>
        <p:spPr>
          <a:xfrm>
            <a:off x="241540" y="22854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WR</a:t>
            </a:r>
            <a:endParaRPr/>
          </a:p>
        </p:txBody>
      </p:sp>
      <p:pic>
        <p:nvPicPr>
          <p:cNvPr descr="A bright star in space&#10;&#10;Description automatically generated" id="234" name="Google Shape;234;p33"/>
          <p:cNvPicPr preferRelativeResize="0"/>
          <p:nvPr>
            <p:ph idx="1" type="body"/>
          </p:nvPr>
        </p:nvPicPr>
        <p:blipFill rotWithShape="1">
          <a:blip r:embed="rId3">
            <a:alphaModFix/>
          </a:blip>
          <a:srcRect b="0" l="0" r="0" t="0"/>
          <a:stretch/>
        </p:blipFill>
        <p:spPr>
          <a:xfrm>
            <a:off x="1594988" y="553423"/>
            <a:ext cx="2381250" cy="2000250"/>
          </a:xfrm>
          <a:prstGeom prst="rect">
            <a:avLst/>
          </a:prstGeom>
          <a:noFill/>
          <a:ln>
            <a:noFill/>
          </a:ln>
        </p:spPr>
      </p:pic>
      <p:sp>
        <p:nvSpPr>
          <p:cNvPr id="235" name="Google Shape;235;p33"/>
          <p:cNvSpPr txBox="1"/>
          <p:nvPr/>
        </p:nvSpPr>
        <p:spPr>
          <a:xfrm>
            <a:off x="240787" y="2849910"/>
            <a:ext cx="4097998" cy="341632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Defined by H depletion: "Self Stripping"</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Brightest and hottest stars observed.</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Occur at high Metallicity.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 20,000 – 200,000K</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L: 1,000s-1,000,000s of Lsol</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 0.7-30 Rsol (dense...)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M: 10-200+ Msol</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MZAMS: above 12-15Msol</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Phase lifetime: 0.5Myr</a:t>
            </a:r>
            <a:endParaRPr/>
          </a:p>
          <a:p>
            <a:pPr indent="-285750" lvl="1" marL="742950" marR="0" rtl="0" algn="l">
              <a:spcBef>
                <a:spcPts val="0"/>
              </a:spcBef>
              <a:spcAft>
                <a:spcPts val="0"/>
              </a:spcAft>
              <a:buClr>
                <a:schemeClr val="dk1"/>
              </a:buClr>
              <a:buSzPts val="1800"/>
              <a:buFont typeface="Courier New"/>
              <a:buChar char="o"/>
            </a:pPr>
            <a:r>
              <a:rPr b="0" i="0" lang="en-US" sz="1800" u="none" cap="none" strike="noStrike">
                <a:solidFill>
                  <a:schemeClr val="dk1"/>
                </a:solidFill>
                <a:latin typeface="Arial"/>
                <a:ea typeface="Arial"/>
                <a:cs typeface="Arial"/>
                <a:sym typeface="Arial"/>
              </a:rPr>
              <a:t>He evolution.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Dominant effect at high Z</a:t>
            </a:r>
            <a:endParaRPr/>
          </a:p>
        </p:txBody>
      </p:sp>
      <p:pic>
        <p:nvPicPr>
          <p:cNvPr id="236" name="Google Shape;236;p33"/>
          <p:cNvPicPr preferRelativeResize="0"/>
          <p:nvPr/>
        </p:nvPicPr>
        <p:blipFill rotWithShape="1">
          <a:blip r:embed="rId4">
            <a:alphaModFix/>
          </a:blip>
          <a:srcRect b="0" l="0" r="0" t="0"/>
          <a:stretch/>
        </p:blipFill>
        <p:spPr>
          <a:xfrm>
            <a:off x="4403180" y="420538"/>
            <a:ext cx="7788707" cy="554247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The Comparison Sets</a:t>
            </a:r>
            <a:endParaRPr/>
          </a:p>
        </p:txBody>
      </p:sp>
      <p:pic>
        <p:nvPicPr>
          <p:cNvPr descr="A close up of a list&#10;&#10;Description automatically generated" id="242" name="Google Shape;242;p34"/>
          <p:cNvPicPr preferRelativeResize="0"/>
          <p:nvPr>
            <p:ph idx="1" type="body"/>
          </p:nvPr>
        </p:nvPicPr>
        <p:blipFill rotWithShape="1">
          <a:blip r:embed="rId3">
            <a:alphaModFix/>
          </a:blip>
          <a:srcRect b="0" l="0" r="0" t="0"/>
          <a:stretch/>
        </p:blipFill>
        <p:spPr>
          <a:xfrm>
            <a:off x="1434142" y="1926163"/>
            <a:ext cx="9323716" cy="1555150"/>
          </a:xfrm>
          <a:prstGeom prst="rect">
            <a:avLst/>
          </a:prstGeom>
          <a:noFill/>
          <a:ln>
            <a:noFill/>
          </a:ln>
        </p:spPr>
      </p:pic>
      <p:sp>
        <p:nvSpPr>
          <p:cNvPr id="243" name="Google Shape;243;p34"/>
          <p:cNvSpPr txBox="1"/>
          <p:nvPr/>
        </p:nvSpPr>
        <p:spPr>
          <a:xfrm>
            <a:off x="1403375" y="4090975"/>
            <a:ext cx="8685000" cy="21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16 new options total in 4 different phase-categories.</a:t>
            </a:r>
            <a:endParaRPr sz="28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The Full Set</a:t>
            </a:r>
            <a:endParaRPr/>
          </a:p>
        </p:txBody>
      </p:sp>
      <p:pic>
        <p:nvPicPr>
          <p:cNvPr descr="A close up of a list&#10;&#10;Description automatically generated" id="249" name="Google Shape;249;p35"/>
          <p:cNvPicPr preferRelativeResize="0"/>
          <p:nvPr>
            <p:ph idx="1" type="body"/>
          </p:nvPr>
        </p:nvPicPr>
        <p:blipFill rotWithShape="1">
          <a:blip r:embed="rId3">
            <a:alphaModFix/>
          </a:blip>
          <a:srcRect b="0" l="0" r="0" t="0"/>
          <a:stretch/>
        </p:blipFill>
        <p:spPr>
          <a:xfrm>
            <a:off x="1434142" y="1926163"/>
            <a:ext cx="9323700" cy="1555200"/>
          </a:xfrm>
          <a:prstGeom prst="rect">
            <a:avLst/>
          </a:prstGeom>
          <a:noFill/>
          <a:ln>
            <a:noFill/>
          </a:ln>
        </p:spPr>
      </p:pic>
      <p:sp>
        <p:nvSpPr>
          <p:cNvPr id="250" name="Google Shape;250;p35"/>
          <p:cNvSpPr txBox="1"/>
          <p:nvPr/>
        </p:nvSpPr>
        <p:spPr>
          <a:xfrm>
            <a:off x="1403375" y="4090975"/>
            <a:ext cx="8685000" cy="217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rPr>
              <a:t>16 new options total in 4 different categories.</a:t>
            </a:r>
            <a:endParaRPr sz="2800">
              <a:solidFill>
                <a:schemeClr val="dk1"/>
              </a:solidFill>
            </a:endParaRPr>
          </a:p>
        </p:txBody>
      </p:sp>
      <p:sp>
        <p:nvSpPr>
          <p:cNvPr id="251" name="Google Shape;251;p35"/>
          <p:cNvSpPr/>
          <p:nvPr/>
        </p:nvSpPr>
        <p:spPr>
          <a:xfrm>
            <a:off x="6368150" y="3164200"/>
            <a:ext cx="1045800" cy="3180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Astrophysical Qs?</a:t>
            </a:r>
            <a:endParaRPr/>
          </a:p>
        </p:txBody>
      </p:sp>
      <p:sp>
        <p:nvSpPr>
          <p:cNvPr id="257" name="Google Shape;257;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Max BH mass?</a:t>
            </a:r>
            <a:endParaRPr/>
          </a:p>
          <a:p>
            <a:pPr indent="-228600" lvl="0" marL="228600" rtl="0" algn="l">
              <a:lnSpc>
                <a:spcPct val="90000"/>
              </a:lnSpc>
              <a:spcBef>
                <a:spcPts val="1000"/>
              </a:spcBef>
              <a:spcAft>
                <a:spcPts val="0"/>
              </a:spcAft>
              <a:buClr>
                <a:schemeClr val="dk1"/>
              </a:buClr>
              <a:buSzPts val="2800"/>
              <a:buChar char="•"/>
            </a:pPr>
            <a:r>
              <a:rPr lang="en-US"/>
              <a:t>Max BBH total M </a:t>
            </a:r>
            <a:endParaRPr/>
          </a:p>
          <a:p>
            <a:pPr indent="-228600" lvl="0" marL="228600" rtl="0" algn="l">
              <a:lnSpc>
                <a:spcPct val="90000"/>
              </a:lnSpc>
              <a:spcBef>
                <a:spcPts val="1000"/>
              </a:spcBef>
              <a:spcAft>
                <a:spcPts val="0"/>
              </a:spcAft>
              <a:buClr>
                <a:schemeClr val="dk1"/>
              </a:buClr>
              <a:buSzPts val="2800"/>
              <a:buChar char="•"/>
            </a:pPr>
            <a:r>
              <a:rPr lang="en-US"/>
              <a:t>DCO Yields as a function of Z</a:t>
            </a:r>
            <a:endParaRPr/>
          </a:p>
          <a:p>
            <a:pPr indent="-228600" lvl="0" marL="228600" rtl="0" algn="l">
              <a:lnSpc>
                <a:spcPct val="90000"/>
              </a:lnSpc>
              <a:spcBef>
                <a:spcPts val="1000"/>
              </a:spcBef>
              <a:spcAft>
                <a:spcPts val="0"/>
              </a:spcAft>
              <a:buClr>
                <a:schemeClr val="dk1"/>
              </a:buClr>
              <a:buSzPts val="2800"/>
              <a:buChar char="•"/>
            </a:pPr>
            <a:r>
              <a:rPr lang="en-US"/>
              <a:t>Major Observational Examples:</a:t>
            </a:r>
            <a:endParaRPr/>
          </a:p>
          <a:p>
            <a:pPr indent="-228600" lvl="1" marL="685800" rtl="0" algn="l">
              <a:lnSpc>
                <a:spcPct val="90000"/>
              </a:lnSpc>
              <a:spcBef>
                <a:spcPts val="500"/>
              </a:spcBef>
              <a:spcAft>
                <a:spcPts val="0"/>
              </a:spcAft>
              <a:buClr>
                <a:schemeClr val="dk1"/>
              </a:buClr>
              <a:buSzPts val="2400"/>
              <a:buFont typeface="Courier New"/>
              <a:buChar char="o"/>
            </a:pPr>
            <a:r>
              <a:rPr lang="en-US"/>
              <a:t>Cyg X-1</a:t>
            </a:r>
            <a:endParaRPr/>
          </a:p>
          <a:p>
            <a:pPr indent="-228600" lvl="1" marL="685800" rtl="0" algn="l">
              <a:lnSpc>
                <a:spcPct val="90000"/>
              </a:lnSpc>
              <a:spcBef>
                <a:spcPts val="500"/>
              </a:spcBef>
              <a:spcAft>
                <a:spcPts val="0"/>
              </a:spcAft>
              <a:buClr>
                <a:schemeClr val="dk1"/>
              </a:buClr>
              <a:buSzPts val="2400"/>
              <a:buFont typeface="Courier New"/>
              <a:buChar char="o"/>
            </a:pPr>
            <a:r>
              <a:rPr lang="en-US"/>
              <a:t>GW150914</a:t>
            </a:r>
            <a:endParaRPr/>
          </a:p>
          <a:p>
            <a:pPr indent="-228600" lvl="1" marL="685800" rtl="0" algn="l">
              <a:lnSpc>
                <a:spcPct val="90000"/>
              </a:lnSpc>
              <a:spcBef>
                <a:spcPts val="500"/>
              </a:spcBef>
              <a:spcAft>
                <a:spcPts val="0"/>
              </a:spcAft>
              <a:buClr>
                <a:schemeClr val="dk1"/>
              </a:buClr>
              <a:buSzPts val="2400"/>
              <a:buFont typeface="Courier New"/>
              <a:buChar char="o"/>
            </a:pPr>
            <a:r>
              <a:rPr lang="en-US"/>
              <a:t>Gaia BH3</a:t>
            </a:r>
            <a:endParaRPr/>
          </a:p>
          <a:p>
            <a:pPr indent="-50800" lvl="0" marL="228600" rtl="0" algn="l">
              <a:lnSpc>
                <a:spcPct val="90000"/>
              </a:lnSpc>
              <a:spcBef>
                <a:spcPts val="1000"/>
              </a:spcBef>
              <a:spcAft>
                <a:spcPts val="0"/>
              </a:spcAft>
              <a:buClr>
                <a:schemeClr val="dk1"/>
              </a:buClr>
              <a:buSzPts val="2800"/>
              <a:buNone/>
            </a:pPr>
            <a:r>
              <a:t/>
            </a:r>
            <a:endParaRPr/>
          </a:p>
        </p:txBody>
      </p:sp>
      <p:sp>
        <p:nvSpPr>
          <p:cNvPr id="258" name="Google Shape;258;p36"/>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64" name="Google Shape;264;p3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65" name="Google Shape;265;p37"/>
          <p:cNvPicPr preferRelativeResize="0"/>
          <p:nvPr/>
        </p:nvPicPr>
        <p:blipFill rotWithShape="1">
          <a:blip r:embed="rId3">
            <a:alphaModFix/>
          </a:blip>
          <a:srcRect b="50884" l="0" r="0" t="0"/>
          <a:stretch/>
        </p:blipFill>
        <p:spPr>
          <a:xfrm>
            <a:off x="0" y="0"/>
            <a:ext cx="5459175" cy="6385449"/>
          </a:xfrm>
          <a:prstGeom prst="rect">
            <a:avLst/>
          </a:prstGeom>
          <a:noFill/>
          <a:ln>
            <a:noFill/>
          </a:ln>
        </p:spPr>
      </p:pic>
      <p:pic>
        <p:nvPicPr>
          <p:cNvPr id="266" name="Google Shape;266;p37"/>
          <p:cNvPicPr preferRelativeResize="0"/>
          <p:nvPr/>
        </p:nvPicPr>
        <p:blipFill rotWithShape="1">
          <a:blip r:embed="rId3">
            <a:alphaModFix/>
          </a:blip>
          <a:srcRect b="0" l="0" r="0" t="49013"/>
          <a:stretch/>
        </p:blipFill>
        <p:spPr>
          <a:xfrm>
            <a:off x="5742150" y="229571"/>
            <a:ext cx="5459175" cy="66284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descr="A graph of different colored lines&#10;&#10;Description automatically generated" id="271" name="Google Shape;271;p38"/>
          <p:cNvPicPr preferRelativeResize="0"/>
          <p:nvPr>
            <p:ph idx="1" type="body"/>
          </p:nvPr>
        </p:nvPicPr>
        <p:blipFill rotWithShape="1">
          <a:blip r:embed="rId3">
            <a:alphaModFix/>
          </a:blip>
          <a:srcRect b="0" l="0" r="0" t="0"/>
          <a:stretch/>
        </p:blipFill>
        <p:spPr>
          <a:xfrm>
            <a:off x="1829519" y="819355"/>
            <a:ext cx="10049700" cy="6038700"/>
          </a:xfrm>
          <a:prstGeom prst="rect">
            <a:avLst/>
          </a:prstGeom>
          <a:noFill/>
          <a:ln>
            <a:noFill/>
          </a:ln>
        </p:spPr>
      </p:pic>
      <p:sp>
        <p:nvSpPr>
          <p:cNvPr id="272" name="Google Shape;272;p38"/>
          <p:cNvSpPr txBox="1"/>
          <p:nvPr>
            <p:ph type="title"/>
          </p:nvPr>
        </p:nvSpPr>
        <p:spPr>
          <a:xfrm>
            <a:off x="699563" y="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Yields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graph of a mass&#10;&#10;Description automatically generated" id="278" name="Google Shape;278;p39"/>
          <p:cNvPicPr preferRelativeResize="0"/>
          <p:nvPr>
            <p:ph idx="1" type="body"/>
          </p:nvPr>
        </p:nvPicPr>
        <p:blipFill rotWithShape="1">
          <a:blip r:embed="rId3">
            <a:alphaModFix/>
          </a:blip>
          <a:srcRect b="0" l="0" r="0" t="0"/>
          <a:stretch/>
        </p:blipFill>
        <p:spPr>
          <a:xfrm>
            <a:off x="507880" y="-1182"/>
            <a:ext cx="11172644" cy="685117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graph of different colored dots&#10;&#10;Description automatically generated" id="284" name="Google Shape;284;p40"/>
          <p:cNvPicPr preferRelativeResize="0"/>
          <p:nvPr>
            <p:ph idx="1" type="body"/>
          </p:nvPr>
        </p:nvPicPr>
        <p:blipFill rotWithShape="1">
          <a:blip r:embed="rId3">
            <a:alphaModFix/>
          </a:blip>
          <a:srcRect b="0" l="0" r="0" t="0"/>
          <a:stretch/>
        </p:blipFill>
        <p:spPr>
          <a:xfrm>
            <a:off x="506801" y="6545"/>
            <a:ext cx="11181990" cy="685009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90" name="Google Shape;290;p4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91" name="Google Shape;291;p41"/>
          <p:cNvPicPr preferRelativeResize="0"/>
          <p:nvPr/>
        </p:nvPicPr>
        <p:blipFill>
          <a:blip r:embed="rId3">
            <a:alphaModFix/>
          </a:blip>
          <a:stretch>
            <a:fillRect/>
          </a:stretch>
        </p:blipFill>
        <p:spPr>
          <a:xfrm>
            <a:off x="0" y="0"/>
            <a:ext cx="12114025" cy="6858000"/>
          </a:xfrm>
          <a:prstGeom prst="rect">
            <a:avLst/>
          </a:prstGeom>
          <a:noFill/>
          <a:ln>
            <a:noFill/>
          </a:ln>
        </p:spPr>
      </p:pic>
      <p:sp>
        <p:nvSpPr>
          <p:cNvPr id="292" name="Google Shape;292;p41"/>
          <p:cNvSpPr txBox="1"/>
          <p:nvPr/>
        </p:nvSpPr>
        <p:spPr>
          <a:xfrm>
            <a:off x="189282" y="190500"/>
            <a:ext cx="3726000" cy="375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298" name="Google Shape;298;p42"/>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299" name="Google Shape;299;p4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00" name="Google Shape;300;p42"/>
          <p:cNvSpPr txBox="1"/>
          <p:nvPr/>
        </p:nvSpPr>
        <p:spPr>
          <a:xfrm>
            <a:off x="190500" y="190500"/>
            <a:ext cx="3750000" cy="375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0" name="Shape 100"/>
        <p:cNvGrpSpPr/>
        <p:nvPr/>
      </p:nvGrpSpPr>
      <p:grpSpPr>
        <a:xfrm>
          <a:off x="0" y="0"/>
          <a:ext cx="0" cy="0"/>
          <a:chOff x="0" y="0"/>
          <a:chExt cx="0" cy="0"/>
        </a:xfrm>
      </p:grpSpPr>
      <p:sp>
        <p:nvSpPr>
          <p:cNvPr id="101" name="Google Shape;101;p16"/>
          <p:cNvSpPr txBox="1"/>
          <p:nvPr>
            <p:ph type="title"/>
          </p:nvPr>
        </p:nvSpPr>
        <p:spPr>
          <a:xfrm>
            <a:off x="460400" y="419533"/>
            <a:ext cx="11360700" cy="763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solidFill>
                  <a:schemeClr val="accent1"/>
                </a:solidFill>
                <a:latin typeface="Chivo"/>
                <a:ea typeface="Chivo"/>
                <a:cs typeface="Chivo"/>
                <a:sym typeface="Chivo"/>
              </a:rPr>
              <a:t>Glitschen</a:t>
            </a:r>
            <a:endParaRPr b="1">
              <a:solidFill>
                <a:schemeClr val="accent1"/>
              </a:solidFill>
              <a:latin typeface="Chivo"/>
              <a:ea typeface="Chivo"/>
              <a:cs typeface="Chivo"/>
              <a:sym typeface="Chivo"/>
            </a:endParaRPr>
          </a:p>
        </p:txBody>
      </p:sp>
      <p:sp>
        <p:nvSpPr>
          <p:cNvPr id="102" name="Google Shape;102;p16"/>
          <p:cNvSpPr txBox="1"/>
          <p:nvPr>
            <p:ph idx="1" type="body"/>
          </p:nvPr>
        </p:nvSpPr>
        <p:spPr>
          <a:xfrm>
            <a:off x="460400" y="1183133"/>
            <a:ext cx="3710400" cy="1393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solidFill>
                  <a:srgbClr val="D9D9D9"/>
                </a:solidFill>
                <a:latin typeface="Space Grotesk"/>
                <a:ea typeface="Space Grotesk"/>
                <a:cs typeface="Space Grotesk"/>
                <a:sym typeface="Space Grotesk"/>
              </a:rPr>
              <a:t>A data-driven model for transient glitch mitigation.</a:t>
            </a:r>
            <a:endParaRPr>
              <a:solidFill>
                <a:srgbClr val="D9D9D9"/>
              </a:solidFill>
              <a:latin typeface="Space Grotesk"/>
              <a:ea typeface="Space Grotesk"/>
              <a:cs typeface="Space Grotesk"/>
              <a:sym typeface="Space Grotesk"/>
            </a:endParaRPr>
          </a:p>
        </p:txBody>
      </p:sp>
      <p:pic>
        <p:nvPicPr>
          <p:cNvPr id="103" name="Google Shape;103;p16"/>
          <p:cNvPicPr preferRelativeResize="0"/>
          <p:nvPr/>
        </p:nvPicPr>
        <p:blipFill>
          <a:blip r:embed="rId3">
            <a:alphaModFix/>
          </a:blip>
          <a:stretch>
            <a:fillRect/>
          </a:stretch>
        </p:blipFill>
        <p:spPr>
          <a:xfrm>
            <a:off x="10563567" y="153667"/>
            <a:ext cx="1408434" cy="1642997"/>
          </a:xfrm>
          <a:prstGeom prst="rect">
            <a:avLst/>
          </a:prstGeom>
          <a:noFill/>
          <a:ln>
            <a:noFill/>
          </a:ln>
        </p:spPr>
      </p:pic>
      <p:pic>
        <p:nvPicPr>
          <p:cNvPr id="104" name="Google Shape;104;p16"/>
          <p:cNvPicPr preferRelativeResize="0"/>
          <p:nvPr/>
        </p:nvPicPr>
        <p:blipFill>
          <a:blip r:embed="rId4">
            <a:alphaModFix/>
          </a:blip>
          <a:stretch>
            <a:fillRect/>
          </a:stretch>
        </p:blipFill>
        <p:spPr>
          <a:xfrm>
            <a:off x="0" y="3061145"/>
            <a:ext cx="5695235" cy="3796854"/>
          </a:xfrm>
          <a:prstGeom prst="rect">
            <a:avLst/>
          </a:prstGeom>
          <a:noFill/>
          <a:ln>
            <a:noFill/>
          </a:ln>
        </p:spPr>
      </p:pic>
      <p:pic>
        <p:nvPicPr>
          <p:cNvPr id="105" name="Google Shape;105;p16"/>
          <p:cNvPicPr preferRelativeResize="0"/>
          <p:nvPr/>
        </p:nvPicPr>
        <p:blipFill>
          <a:blip r:embed="rId5">
            <a:alphaModFix/>
          </a:blip>
          <a:stretch>
            <a:fillRect/>
          </a:stretch>
        </p:blipFill>
        <p:spPr>
          <a:xfrm>
            <a:off x="4328467" y="191600"/>
            <a:ext cx="5695233" cy="2869525"/>
          </a:xfrm>
          <a:prstGeom prst="rect">
            <a:avLst/>
          </a:prstGeom>
          <a:noFill/>
          <a:ln>
            <a:noFill/>
          </a:ln>
        </p:spPr>
      </p:pic>
      <p:pic>
        <p:nvPicPr>
          <p:cNvPr id="106" name="Google Shape;106;p16"/>
          <p:cNvPicPr preferRelativeResize="0"/>
          <p:nvPr/>
        </p:nvPicPr>
        <p:blipFill>
          <a:blip r:embed="rId6">
            <a:alphaModFix/>
          </a:blip>
          <a:stretch>
            <a:fillRect/>
          </a:stretch>
        </p:blipFill>
        <p:spPr>
          <a:xfrm>
            <a:off x="5764366" y="3128147"/>
            <a:ext cx="6207635" cy="3547184"/>
          </a:xfrm>
          <a:prstGeom prst="rect">
            <a:avLst/>
          </a:prstGeom>
          <a:noFill/>
          <a:ln>
            <a:noFill/>
          </a:ln>
        </p:spPr>
      </p:pic>
      <p:sp>
        <p:nvSpPr>
          <p:cNvPr id="107" name="Google Shape;107;p16"/>
          <p:cNvSpPr txBox="1"/>
          <p:nvPr>
            <p:ph type="title"/>
          </p:nvPr>
        </p:nvSpPr>
        <p:spPr>
          <a:xfrm>
            <a:off x="7817200" y="1911300"/>
            <a:ext cx="4154700" cy="7635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SzPts val="1300"/>
              <a:buNone/>
            </a:pPr>
            <a:r>
              <a:rPr lang="en-US" sz="2400">
                <a:solidFill>
                  <a:srgbClr val="D9D9D9"/>
                </a:solidFill>
                <a:latin typeface="Space Grotesk"/>
                <a:ea typeface="Space Grotesk"/>
                <a:cs typeface="Space Grotesk"/>
                <a:sym typeface="Space Grotesk"/>
              </a:rPr>
              <a:t>JD Merritt</a:t>
            </a:r>
            <a:endParaRPr sz="2400">
              <a:solidFill>
                <a:srgbClr val="D9D9D9"/>
              </a:solidFill>
              <a:latin typeface="Space Grotesk"/>
              <a:ea typeface="Space Grotesk"/>
              <a:cs typeface="Space Grotesk"/>
              <a:sym typeface="Space Grotes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A screenshot of a graph&#10;&#10;Description automatically generated" id="305" name="Google Shape;305;p43"/>
          <p:cNvPicPr preferRelativeResize="0"/>
          <p:nvPr/>
        </p:nvPicPr>
        <p:blipFill>
          <a:blip r:embed="rId3">
            <a:alphaModFix/>
          </a:blip>
          <a:stretch>
            <a:fillRect/>
          </a:stretch>
        </p:blipFill>
        <p:spPr>
          <a:xfrm>
            <a:off x="1925925" y="0"/>
            <a:ext cx="7404100"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9" name="Shape 309"/>
        <p:cNvGrpSpPr/>
        <p:nvPr/>
      </p:nvGrpSpPr>
      <p:grpSpPr>
        <a:xfrm>
          <a:off x="0" y="0"/>
          <a:ext cx="0" cy="0"/>
          <a:chOff x="0" y="0"/>
          <a:chExt cx="0" cy="0"/>
        </a:xfrm>
      </p:grpSpPr>
      <p:sp>
        <p:nvSpPr>
          <p:cNvPr id="310" name="Google Shape;310;p44"/>
          <p:cNvSpPr/>
          <p:nvPr/>
        </p:nvSpPr>
        <p:spPr>
          <a:xfrm>
            <a:off x="0" y="-186620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11" name="Google Shape;311;p44"/>
          <p:cNvSpPr txBox="1"/>
          <p:nvPr>
            <p:ph type="title"/>
          </p:nvPr>
        </p:nvSpPr>
        <p:spPr>
          <a:xfrm>
            <a:off x="638882" y="-1227007"/>
            <a:ext cx="3571800" cy="3573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600"/>
              <a:buFont typeface="Play"/>
              <a:buNone/>
            </a:pPr>
            <a:r>
              <a:rPr lang="en-US" sz="6600">
                <a:solidFill>
                  <a:schemeClr val="dk1"/>
                </a:solidFill>
                <a:latin typeface="Play"/>
                <a:ea typeface="Play"/>
                <a:cs typeface="Play"/>
                <a:sym typeface="Play"/>
              </a:rPr>
              <a:t>Cyg X-1</a:t>
            </a:r>
            <a:endParaRPr/>
          </a:p>
        </p:txBody>
      </p:sp>
      <p:sp>
        <p:nvSpPr>
          <p:cNvPr id="312" name="Google Shape;312;p44"/>
          <p:cNvSpPr txBox="1"/>
          <p:nvPr>
            <p:ph idx="1" type="body"/>
          </p:nvPr>
        </p:nvSpPr>
        <p:spPr>
          <a:xfrm>
            <a:off x="638882" y="2764961"/>
            <a:ext cx="3571800" cy="155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solidFill>
                  <a:schemeClr val="dk1"/>
                </a:solidFill>
                <a:latin typeface="Arial"/>
                <a:ea typeface="Arial"/>
                <a:cs typeface="Arial"/>
                <a:sym typeface="Arial"/>
              </a:rPr>
              <a:t>21 ± 2 M⊙ (Miller-Jones et al. 2021; Neijssel et al. 2021).</a:t>
            </a:r>
            <a:endParaRPr/>
          </a:p>
        </p:txBody>
      </p:sp>
      <p:sp>
        <p:nvSpPr>
          <p:cNvPr id="313" name="Google Shape;313;p44"/>
          <p:cNvSpPr/>
          <p:nvPr/>
        </p:nvSpPr>
        <p:spPr>
          <a:xfrm>
            <a:off x="643278" y="2543067"/>
            <a:ext cx="3255095" cy="18288"/>
          </a:xfrm>
          <a:custGeom>
            <a:rect b="b" l="l" r="r" t="t"/>
            <a:pathLst>
              <a:path extrusionOk="0" fill="none" h="18288"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extrusionOk="0" h="18288"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cap="rnd"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Cygnus X-1" id="314" name="Google Shape;314;p44"/>
          <p:cNvPicPr preferRelativeResize="0"/>
          <p:nvPr/>
        </p:nvPicPr>
        <p:blipFill rotWithShape="1">
          <a:blip r:embed="rId3">
            <a:alphaModFix/>
          </a:blip>
          <a:srcRect b="0" l="0" r="0" t="0"/>
          <a:stretch/>
        </p:blipFill>
        <p:spPr>
          <a:xfrm>
            <a:off x="4654300" y="1774575"/>
            <a:ext cx="7537701" cy="3146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t/>
            </a:r>
            <a:endParaRPr/>
          </a:p>
        </p:txBody>
      </p:sp>
      <p:pic>
        <p:nvPicPr>
          <p:cNvPr descr="A graph of different colors&#10;&#10;Description automatically generated" id="320" name="Google Shape;320;p45"/>
          <p:cNvPicPr preferRelativeResize="0"/>
          <p:nvPr>
            <p:ph idx="1" type="body"/>
          </p:nvPr>
        </p:nvPicPr>
        <p:blipFill rotWithShape="1">
          <a:blip r:embed="rId3">
            <a:alphaModFix/>
          </a:blip>
          <a:srcRect b="0" l="0" r="0" t="0"/>
          <a:stretch/>
        </p:blipFill>
        <p:spPr>
          <a:xfrm>
            <a:off x="1468237" y="172229"/>
            <a:ext cx="9251931" cy="65115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46"/>
          <p:cNvPicPr preferRelativeResize="0"/>
          <p:nvPr/>
        </p:nvPicPr>
        <p:blipFill>
          <a:blip r:embed="rId3">
            <a:alphaModFix/>
          </a:blip>
          <a:stretch>
            <a:fillRect/>
          </a:stretch>
        </p:blipFill>
        <p:spPr>
          <a:xfrm>
            <a:off x="1109175" y="420900"/>
            <a:ext cx="10315726" cy="6437100"/>
          </a:xfrm>
          <a:prstGeom prst="rect">
            <a:avLst/>
          </a:prstGeom>
          <a:noFill/>
          <a:ln>
            <a:noFill/>
          </a:ln>
        </p:spPr>
      </p:pic>
      <p:sp>
        <p:nvSpPr>
          <p:cNvPr id="326" name="Google Shape;326;p46"/>
          <p:cNvSpPr txBox="1"/>
          <p:nvPr>
            <p:ph type="title"/>
          </p:nvPr>
        </p:nvSpPr>
        <p:spPr>
          <a:xfrm>
            <a:off x="755525" y="-1500"/>
            <a:ext cx="9354000" cy="768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GW150914</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4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47"/>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Play"/>
              <a:buNone/>
            </a:pPr>
            <a:r>
              <a:rPr lang="en-US" sz="5400"/>
              <a:t>Gaia BH3</a:t>
            </a:r>
            <a:endParaRPr/>
          </a:p>
        </p:txBody>
      </p:sp>
      <p:sp>
        <p:nvSpPr>
          <p:cNvPr id="333" name="Google Shape;333;p47"/>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4" name="Google Shape;334;p47"/>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0"/>
              </a:spcBef>
              <a:spcAft>
                <a:spcPts val="0"/>
              </a:spcAft>
              <a:buNone/>
            </a:pPr>
            <a:r>
              <a:rPr lang="en-US" sz="2200"/>
              <a:t>33</a:t>
            </a:r>
            <a:r>
              <a:rPr lang="en-US" sz="2200"/>
              <a:t> </a:t>
            </a:r>
            <a:r>
              <a:rPr lang="en-US" sz="2200"/>
              <a:t>M</a:t>
            </a:r>
            <a:r>
              <a:rPr baseline="-25000" lang="en-US" sz="2200"/>
              <a:t>☉</a:t>
            </a:r>
            <a:endParaRPr baseline="-25000" sz="2200"/>
          </a:p>
          <a:p>
            <a:pPr indent="0" lvl="0" marL="228600" rtl="0" algn="l">
              <a:lnSpc>
                <a:spcPct val="90000"/>
              </a:lnSpc>
              <a:spcBef>
                <a:spcPts val="0"/>
              </a:spcBef>
              <a:spcAft>
                <a:spcPts val="0"/>
              </a:spcAft>
              <a:buNone/>
            </a:pPr>
            <a:r>
              <a:t/>
            </a:r>
            <a:endParaRPr baseline="-25000" sz="2200"/>
          </a:p>
          <a:p>
            <a:pPr indent="0" lvl="0" marL="228600" rtl="0" algn="l">
              <a:lnSpc>
                <a:spcPct val="90000"/>
              </a:lnSpc>
              <a:spcBef>
                <a:spcPts val="0"/>
              </a:spcBef>
              <a:spcAft>
                <a:spcPts val="0"/>
              </a:spcAft>
              <a:buNone/>
            </a:pPr>
            <a:r>
              <a:rPr lang="en-US" sz="2200"/>
              <a:t>A metallicity estimate of </a:t>
            </a:r>
            <a:r>
              <a:rPr lang="en-US" sz="2200"/>
              <a:t>–2.6 dex </a:t>
            </a:r>
            <a:endParaRPr sz="2200"/>
          </a:p>
          <a:p>
            <a:pPr indent="0" lvl="0" marL="228600" rtl="0" algn="l">
              <a:lnSpc>
                <a:spcPct val="90000"/>
              </a:lnSpc>
              <a:spcBef>
                <a:spcPts val="0"/>
              </a:spcBef>
              <a:spcAft>
                <a:spcPts val="0"/>
              </a:spcAft>
              <a:buNone/>
            </a:pPr>
            <a:r>
              <a:t/>
            </a:r>
            <a:endParaRPr sz="2200"/>
          </a:p>
          <a:p>
            <a:pPr indent="0" lvl="0" marL="228600" rtl="0" algn="l">
              <a:lnSpc>
                <a:spcPct val="90000"/>
              </a:lnSpc>
              <a:spcBef>
                <a:spcPts val="0"/>
              </a:spcBef>
              <a:spcAft>
                <a:spcPts val="0"/>
              </a:spcAft>
              <a:buNone/>
            </a:pPr>
            <a:r>
              <a:rPr lang="en-US" sz="2200"/>
              <a:t>Below the normal COMPAS range.</a:t>
            </a:r>
            <a:endParaRPr sz="2200"/>
          </a:p>
        </p:txBody>
      </p:sp>
      <p:pic>
        <p:nvPicPr>
          <p:cNvPr descr="List of stellar streams - Wikipedia" id="335" name="Google Shape;335;p47"/>
          <p:cNvPicPr preferRelativeResize="0"/>
          <p:nvPr/>
        </p:nvPicPr>
        <p:blipFill rotWithShape="1">
          <a:blip r:embed="rId3">
            <a:alphaModFix/>
          </a:blip>
          <a:srcRect b="0" l="0" r="-1" t="20242"/>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A graph of a number of different colored lines&#10;&#10;Description automatically generated" id="340" name="Google Shape;340;p48"/>
          <p:cNvPicPr preferRelativeResize="0"/>
          <p:nvPr>
            <p:ph idx="1" type="body"/>
          </p:nvPr>
        </p:nvPicPr>
        <p:blipFill rotWithShape="1">
          <a:blip r:embed="rId3">
            <a:alphaModFix/>
          </a:blip>
          <a:srcRect b="0" l="0" r="0" t="0"/>
          <a:stretch/>
        </p:blipFill>
        <p:spPr>
          <a:xfrm>
            <a:off x="1380131" y="484936"/>
            <a:ext cx="9435331" cy="58897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Aims of Population Synthesis</a:t>
            </a:r>
            <a:endParaRPr/>
          </a:p>
        </p:txBody>
      </p:sp>
      <p:sp>
        <p:nvSpPr>
          <p:cNvPr id="113" name="Google Shape;113;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Understand CBC formation scenarios and compare them to observation:</a:t>
            </a:r>
            <a:endParaRPr/>
          </a:p>
          <a:p>
            <a:pPr indent="-292100" lvl="1" marL="685800" rtl="0" algn="l">
              <a:lnSpc>
                <a:spcPct val="90000"/>
              </a:lnSpc>
              <a:spcBef>
                <a:spcPts val="0"/>
              </a:spcBef>
              <a:spcAft>
                <a:spcPts val="0"/>
              </a:spcAft>
              <a:buClr>
                <a:schemeClr val="dk1"/>
              </a:buClr>
              <a:buSzPts val="2800"/>
              <a:buChar char="•"/>
            </a:pPr>
            <a:r>
              <a:rPr lang="en-US"/>
              <a:t>Synthesize a realistic population of binary or single stars </a:t>
            </a:r>
            <a:endParaRPr/>
          </a:p>
          <a:p>
            <a:pPr indent="-292100" lvl="1" marL="685800" rtl="0" algn="l">
              <a:lnSpc>
                <a:spcPct val="90000"/>
              </a:lnSpc>
              <a:spcBef>
                <a:spcPts val="1000"/>
              </a:spcBef>
              <a:spcAft>
                <a:spcPts val="0"/>
              </a:spcAft>
              <a:buClr>
                <a:schemeClr val="dk1"/>
              </a:buClr>
              <a:buSzPts val="2800"/>
              <a:buChar char="•"/>
            </a:pPr>
            <a:r>
              <a:rPr lang="en-US"/>
              <a:t>Evolve them in the isolated field scenario</a:t>
            </a:r>
            <a:endParaRPr/>
          </a:p>
          <a:p>
            <a:pPr indent="-292100" lvl="1" marL="685800" rtl="0" algn="l">
              <a:lnSpc>
                <a:spcPct val="90000"/>
              </a:lnSpc>
              <a:spcBef>
                <a:spcPts val="1000"/>
              </a:spcBef>
              <a:spcAft>
                <a:spcPts val="0"/>
              </a:spcAft>
              <a:buClr>
                <a:schemeClr val="dk1"/>
              </a:buClr>
              <a:buSzPts val="2800"/>
              <a:buChar char="•"/>
            </a:pPr>
            <a:r>
              <a:rPr lang="en-US"/>
              <a:t>Count CBCs and compare.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Procedure of Rapid Population Synthesis</a:t>
            </a:r>
            <a:endParaRPr/>
          </a:p>
        </p:txBody>
      </p:sp>
      <p:sp>
        <p:nvSpPr>
          <p:cNvPr id="119" name="Google Shape;119;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Initialize ~10</a:t>
            </a:r>
            <a:r>
              <a:rPr baseline="30000" lang="en-US"/>
              <a:t>7</a:t>
            </a:r>
            <a:r>
              <a:rPr lang="en-US"/>
              <a:t> systems from realistic distributions for binary evolution: SFR, redshift (z), metallicity (Z), semi-major axis (a), ZAMS mass.</a:t>
            </a:r>
            <a:endParaRPr/>
          </a:p>
          <a:p>
            <a:pPr indent="-228600" lvl="0" marL="228600" rtl="0" algn="l">
              <a:lnSpc>
                <a:spcPct val="90000"/>
              </a:lnSpc>
              <a:spcBef>
                <a:spcPts val="1000"/>
              </a:spcBef>
              <a:spcAft>
                <a:spcPts val="0"/>
              </a:spcAft>
              <a:buClr>
                <a:schemeClr val="dk1"/>
              </a:buClr>
              <a:buSzPts val="2800"/>
              <a:buChar char="•"/>
            </a:pPr>
            <a:r>
              <a:rPr lang="en-US"/>
              <a:t>Simulate relevant physics where cheap, empirically model or fit when expensive.</a:t>
            </a:r>
            <a:endParaRPr/>
          </a:p>
          <a:p>
            <a:pPr indent="-228600" lvl="0" marL="228600" rtl="0" algn="l">
              <a:lnSpc>
                <a:spcPct val="90000"/>
              </a:lnSpc>
              <a:spcBef>
                <a:spcPts val="1000"/>
              </a:spcBef>
              <a:spcAft>
                <a:spcPts val="0"/>
              </a:spcAft>
              <a:buClr>
                <a:schemeClr val="dk1"/>
              </a:buClr>
              <a:buSzPts val="2800"/>
              <a:buChar char="•"/>
            </a:pPr>
            <a:r>
              <a:rPr lang="en-US"/>
              <a:t>Evolve to obtain rates and properties of compact remnants, CBCs, SNe types, etc.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Why Rapid Pop Synth?</a:t>
            </a:r>
            <a:endParaRPr/>
          </a:p>
        </p:txBody>
      </p:sp>
      <p:sp>
        <p:nvSpPr>
          <p:cNvPr id="125" name="Google Shape;125;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chemeClr val="dk1"/>
              </a:buClr>
              <a:buSzPts val="2000"/>
              <a:buChar char="•"/>
            </a:pPr>
            <a:r>
              <a:rPr lang="en-US" sz="2000"/>
              <a:t>Answer questions that require universal rate comparisons of "rare" phenomena</a:t>
            </a:r>
            <a:endParaRPr/>
          </a:p>
          <a:p>
            <a:pPr indent="-228600" lvl="0" marL="228600" rtl="0" algn="l">
              <a:lnSpc>
                <a:spcPct val="90000"/>
              </a:lnSpc>
              <a:spcBef>
                <a:spcPts val="1000"/>
              </a:spcBef>
              <a:spcAft>
                <a:spcPts val="0"/>
              </a:spcAft>
              <a:buClr>
                <a:schemeClr val="dk1"/>
              </a:buClr>
              <a:buSzPts val="2000"/>
              <a:buChar char="•"/>
            </a:pPr>
            <a:r>
              <a:rPr lang="en-US" sz="2000"/>
              <a:t>Why do this when a drake equation would suffice?</a:t>
            </a:r>
            <a:endParaRPr sz="2000"/>
          </a:p>
          <a:p>
            <a:pPr indent="-101600" lvl="0" marL="228600" rtl="0" algn="l">
              <a:lnSpc>
                <a:spcPct val="90000"/>
              </a:lnSpc>
              <a:spcBef>
                <a:spcPts val="1000"/>
              </a:spcBef>
              <a:spcAft>
                <a:spcPts val="0"/>
              </a:spcAft>
              <a:buClr>
                <a:schemeClr val="dk1"/>
              </a:buClr>
              <a:buSzPts val="2000"/>
              <a:buNone/>
            </a:pPr>
            <a:r>
              <a:t/>
            </a:r>
            <a:endParaRPr sz="2000"/>
          </a:p>
          <a:p>
            <a:pPr indent="0" lvl="0" marL="0" rtl="0" algn="l">
              <a:lnSpc>
                <a:spcPct val="90000"/>
              </a:lnSpc>
              <a:spcBef>
                <a:spcPts val="1000"/>
              </a:spcBef>
              <a:spcAft>
                <a:spcPts val="0"/>
              </a:spcAft>
              <a:buNone/>
            </a:pPr>
            <a:r>
              <a:t/>
            </a:r>
            <a:endParaRPr sz="1391"/>
          </a:p>
          <a:p>
            <a:pPr indent="0" lvl="0" marL="0" rtl="0" algn="l">
              <a:lnSpc>
                <a:spcPct val="90000"/>
              </a:lnSpc>
              <a:spcBef>
                <a:spcPts val="1000"/>
              </a:spcBef>
              <a:spcAft>
                <a:spcPts val="0"/>
              </a:spcAft>
              <a:buNone/>
            </a:pPr>
            <a:r>
              <a:t/>
            </a:r>
            <a:endParaRPr sz="1391"/>
          </a:p>
          <a:p>
            <a:pPr indent="0" lvl="0" marL="0" rtl="0" algn="l">
              <a:lnSpc>
                <a:spcPct val="90000"/>
              </a:lnSpc>
              <a:spcBef>
                <a:spcPts val="1000"/>
              </a:spcBef>
              <a:spcAft>
                <a:spcPts val="0"/>
              </a:spcAft>
              <a:buNone/>
            </a:pPr>
            <a:r>
              <a:rPr lang="en-US" sz="1391"/>
              <a:t> 											</a:t>
            </a:r>
            <a:r>
              <a:rPr lang="en-US" sz="1391" u="sng">
                <a:solidFill>
                  <a:schemeClr val="hlink"/>
                </a:solidFill>
                <a:latin typeface="Arial"/>
                <a:ea typeface="Arial"/>
                <a:cs typeface="Arial"/>
                <a:sym typeface="Arial"/>
                <a:hlinkClick r:id="rId3"/>
              </a:rPr>
              <a:t>https://arxiv.org/pdf/2107.14239</a:t>
            </a:r>
            <a:r>
              <a:rPr lang="en-US" sz="1391"/>
              <a:t> (Mandel 2021)</a:t>
            </a:r>
            <a:endParaRPr sz="2191"/>
          </a:p>
          <a:p>
            <a:pPr indent="-228600" lvl="0" marL="228600" rtl="0" algn="l">
              <a:lnSpc>
                <a:spcPct val="90000"/>
              </a:lnSpc>
              <a:spcBef>
                <a:spcPts val="1000"/>
              </a:spcBef>
              <a:spcAft>
                <a:spcPts val="0"/>
              </a:spcAft>
              <a:buClr>
                <a:schemeClr val="dk1"/>
              </a:buClr>
              <a:buSzPts val="2000"/>
              <a:buChar char="•"/>
            </a:pPr>
            <a:r>
              <a:rPr lang="en-US" sz="2000"/>
              <a:t>In practice, each term can only be estimated through some form of population synthesis, simulating a large number of binaries to find out how many pass each hurdle.</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Observations are few(or zero), especially for rare or short lived events like CE. </a:t>
            </a:r>
            <a:endParaRPr/>
          </a:p>
          <a:p>
            <a:pPr indent="-228600" lvl="1" marL="685800" rtl="0" algn="l">
              <a:lnSpc>
                <a:spcPct val="90000"/>
              </a:lnSpc>
              <a:spcBef>
                <a:spcPts val="500"/>
              </a:spcBef>
              <a:spcAft>
                <a:spcPts val="0"/>
              </a:spcAft>
              <a:buClr>
                <a:schemeClr val="dk1"/>
              </a:buClr>
              <a:buSzPts val="1600"/>
              <a:buFont typeface="Courier New"/>
              <a:buChar char="o"/>
            </a:pPr>
            <a:r>
              <a:rPr lang="en-US" sz="1600"/>
              <a:t>Computational models are few and expensive, especially for SNe and CE. </a:t>
            </a:r>
            <a:endParaRPr/>
          </a:p>
          <a:p>
            <a:pPr indent="0" lvl="0" marL="0" rtl="0" algn="l">
              <a:lnSpc>
                <a:spcPct val="90000"/>
              </a:lnSpc>
              <a:spcBef>
                <a:spcPts val="500"/>
              </a:spcBef>
              <a:spcAft>
                <a:spcPts val="0"/>
              </a:spcAft>
              <a:buNone/>
            </a:pPr>
            <a:r>
              <a:t/>
            </a:r>
            <a:endParaRPr sz="1600"/>
          </a:p>
          <a:p>
            <a:pPr indent="0" lvl="0" marL="0" rtl="0" algn="l">
              <a:lnSpc>
                <a:spcPct val="90000"/>
              </a:lnSpc>
              <a:spcBef>
                <a:spcPts val="500"/>
              </a:spcBef>
              <a:spcAft>
                <a:spcPts val="0"/>
              </a:spcAft>
              <a:buNone/>
            </a:pPr>
            <a:r>
              <a:t/>
            </a:r>
            <a:endParaRPr sz="1600"/>
          </a:p>
          <a:p>
            <a:pPr indent="0" lvl="0" marL="0" rtl="0" algn="l">
              <a:lnSpc>
                <a:spcPct val="90000"/>
              </a:lnSpc>
              <a:spcBef>
                <a:spcPts val="500"/>
              </a:spcBef>
              <a:spcAft>
                <a:spcPts val="0"/>
              </a:spcAft>
              <a:buNone/>
            </a:pPr>
            <a:r>
              <a:rPr lang="en-US" sz="1600"/>
              <a:t>NR Waveforms:Parameter Estimation::Detailed Stellar Evolution:Rapid Pop Synth</a:t>
            </a:r>
            <a:endParaRPr/>
          </a:p>
          <a:p>
            <a:pPr indent="-101600" lvl="0" marL="228600" rtl="0" algn="l">
              <a:lnSpc>
                <a:spcPct val="90000"/>
              </a:lnSpc>
              <a:spcBef>
                <a:spcPts val="1000"/>
              </a:spcBef>
              <a:spcAft>
                <a:spcPts val="0"/>
              </a:spcAft>
              <a:buClr>
                <a:schemeClr val="dk1"/>
              </a:buClr>
              <a:buSzPts val="2000"/>
              <a:buNone/>
            </a:pPr>
            <a:r>
              <a:t/>
            </a:r>
            <a:endParaRPr sz="2000"/>
          </a:p>
        </p:txBody>
      </p:sp>
      <p:pic>
        <p:nvPicPr>
          <p:cNvPr descr="A black text on a white background&#10;&#10;Description automatically generated" id="126" name="Google Shape;126;p19"/>
          <p:cNvPicPr preferRelativeResize="0"/>
          <p:nvPr/>
        </p:nvPicPr>
        <p:blipFill rotWithShape="1">
          <a:blip r:embed="rId4">
            <a:alphaModFix/>
          </a:blip>
          <a:srcRect b="0" l="0" r="0" t="0"/>
          <a:stretch/>
        </p:blipFill>
        <p:spPr>
          <a:xfrm>
            <a:off x="3028975" y="2652549"/>
            <a:ext cx="8510373" cy="973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Why                                          specifically?</a:t>
            </a:r>
            <a:endParaRPr/>
          </a:p>
        </p:txBody>
      </p:sp>
      <p:sp>
        <p:nvSpPr>
          <p:cNvPr id="132" name="Google Shape;132;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Open Sourced</a:t>
            </a:r>
            <a:endParaRPr/>
          </a:p>
          <a:p>
            <a:pPr indent="-228600" lvl="0" marL="228600" rtl="0" algn="l">
              <a:lnSpc>
                <a:spcPct val="90000"/>
              </a:lnSpc>
              <a:spcBef>
                <a:spcPts val="1000"/>
              </a:spcBef>
              <a:spcAft>
                <a:spcPts val="0"/>
              </a:spcAft>
              <a:buClr>
                <a:schemeClr val="dk1"/>
              </a:buClr>
              <a:buSzPts val="2800"/>
              <a:buChar char="•"/>
            </a:pPr>
            <a:r>
              <a:rPr lang="en-US"/>
              <a:t>Many Collaborators, all with different backgrounds and expertise.</a:t>
            </a:r>
            <a:endParaRPr/>
          </a:p>
          <a:p>
            <a:pPr indent="-165100" lvl="0" marL="228600" rtl="0" algn="l">
              <a:lnSpc>
                <a:spcPct val="90000"/>
              </a:lnSpc>
              <a:spcBef>
                <a:spcPts val="1000"/>
              </a:spcBef>
              <a:spcAft>
                <a:spcPts val="0"/>
              </a:spcAft>
              <a:buSzPts val="1800"/>
              <a:buChar char="•"/>
            </a:pPr>
            <a:r>
              <a:rPr lang="en-US"/>
              <a:t>Fast: 20ms/binary on a laptop.</a:t>
            </a:r>
            <a:endParaRPr/>
          </a:p>
          <a:p>
            <a:pPr indent="-228600" lvl="0" marL="228600" rtl="0" algn="l">
              <a:lnSpc>
                <a:spcPct val="90000"/>
              </a:lnSpc>
              <a:spcBef>
                <a:spcPts val="1000"/>
              </a:spcBef>
              <a:spcAft>
                <a:spcPts val="0"/>
              </a:spcAft>
              <a:buClr>
                <a:schemeClr val="dk1"/>
              </a:buClr>
              <a:buSzPts val="2800"/>
              <a:buChar char="•"/>
            </a:pPr>
            <a:r>
              <a:rPr lang="en-US"/>
              <a:t>Besides winds, recent updates to tides, SNe and kicks, etc.</a:t>
            </a:r>
            <a:endParaRPr/>
          </a:p>
          <a:p>
            <a:pPr indent="-76200" lvl="1" marL="685800" rtl="0" algn="l">
              <a:lnSpc>
                <a:spcPct val="90000"/>
              </a:lnSpc>
              <a:spcBef>
                <a:spcPts val="500"/>
              </a:spcBef>
              <a:spcAft>
                <a:spcPts val="0"/>
              </a:spcAft>
              <a:buClr>
                <a:schemeClr val="dk1"/>
              </a:buClr>
              <a:buSzPts val="2400"/>
              <a:buFont typeface="Courier New"/>
              <a:buNone/>
            </a:pPr>
            <a:r>
              <a:t/>
            </a:r>
            <a:endParaRPr/>
          </a:p>
        </p:txBody>
      </p:sp>
      <p:pic>
        <p:nvPicPr>
          <p:cNvPr descr="Background :Cassiopeia A Supernova Remnant Credit: NASA/JPL-Caltech/O. Krause (Steward Observatory)" id="133" name="Google Shape;133;p20"/>
          <p:cNvPicPr preferRelativeResize="0"/>
          <p:nvPr/>
        </p:nvPicPr>
        <p:blipFill rotWithShape="1">
          <a:blip r:embed="rId3">
            <a:alphaModFix/>
          </a:blip>
          <a:srcRect b="0" l="0" r="0" t="0"/>
          <a:stretch/>
        </p:blipFill>
        <p:spPr>
          <a:xfrm>
            <a:off x="2228775" y="172675"/>
            <a:ext cx="5004824" cy="1518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Mass Loss, and a Tour of Key Phases</a:t>
            </a:r>
            <a:endParaRPr/>
          </a:p>
        </p:txBody>
      </p:sp>
      <p:sp>
        <p:nvSpPr>
          <p:cNvPr id="139" name="Google Shape;139;p21"/>
          <p:cNvSpPr txBox="1"/>
          <p:nvPr>
            <p:ph idx="1" type="body"/>
          </p:nvPr>
        </p:nvSpPr>
        <p:spPr>
          <a:xfrm>
            <a:off x="838200" y="1456326"/>
            <a:ext cx="10515600" cy="47208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SzPts val="1800"/>
              <a:buChar char="•"/>
            </a:pPr>
            <a:r>
              <a:rPr lang="en-US"/>
              <a:t>The Relevant Knobs (highly uncertain):</a:t>
            </a:r>
            <a:endParaRPr/>
          </a:p>
          <a:p>
            <a:pPr indent="-228600" lvl="1" marL="685800" rtl="0" algn="l">
              <a:lnSpc>
                <a:spcPct val="90000"/>
              </a:lnSpc>
              <a:spcBef>
                <a:spcPts val="0"/>
              </a:spcBef>
              <a:spcAft>
                <a:spcPts val="0"/>
              </a:spcAft>
              <a:buSzPts val="1800"/>
              <a:buChar char="o"/>
            </a:pPr>
            <a:r>
              <a:rPr lang="en-US"/>
              <a:t>Binary interactions:</a:t>
            </a:r>
            <a:endParaRPr/>
          </a:p>
          <a:p>
            <a:pPr indent="-228600" lvl="2" marL="1143000" rtl="0" algn="l">
              <a:lnSpc>
                <a:spcPct val="90000"/>
              </a:lnSpc>
              <a:spcBef>
                <a:spcPts val="0"/>
              </a:spcBef>
              <a:spcAft>
                <a:spcPts val="0"/>
              </a:spcAft>
              <a:buSzPts val="1800"/>
              <a:buChar char="•"/>
            </a:pPr>
            <a:r>
              <a:rPr lang="en-US"/>
              <a:t>Common Envelope</a:t>
            </a:r>
            <a:endParaRPr/>
          </a:p>
          <a:p>
            <a:pPr indent="-228600" lvl="2" marL="1143000" rtl="0" algn="l">
              <a:lnSpc>
                <a:spcPct val="90000"/>
              </a:lnSpc>
              <a:spcBef>
                <a:spcPts val="0"/>
              </a:spcBef>
              <a:spcAft>
                <a:spcPts val="0"/>
              </a:spcAft>
              <a:buSzPts val="1800"/>
              <a:buChar char="•"/>
            </a:pPr>
            <a:r>
              <a:rPr lang="en-US"/>
              <a:t>Stable Mass Transfer</a:t>
            </a:r>
            <a:endParaRPr/>
          </a:p>
          <a:p>
            <a:pPr indent="-228600" lvl="1" marL="685800" rtl="0" algn="l">
              <a:lnSpc>
                <a:spcPct val="90000"/>
              </a:lnSpc>
              <a:spcBef>
                <a:spcPts val="0"/>
              </a:spcBef>
              <a:spcAft>
                <a:spcPts val="0"/>
              </a:spcAft>
              <a:buSzPts val="1800"/>
              <a:buChar char="o"/>
            </a:pPr>
            <a:r>
              <a:rPr lang="en-US"/>
              <a:t>Supernovae and Kicks</a:t>
            </a:r>
            <a:endParaRPr/>
          </a:p>
          <a:p>
            <a:pPr indent="-228600" lvl="2" marL="1143000" rtl="0" algn="l">
              <a:lnSpc>
                <a:spcPct val="90000"/>
              </a:lnSpc>
              <a:spcBef>
                <a:spcPts val="0"/>
              </a:spcBef>
              <a:spcAft>
                <a:spcPts val="0"/>
              </a:spcAft>
              <a:buSzPts val="1800"/>
              <a:buChar char="•"/>
            </a:pPr>
            <a:r>
              <a:rPr lang="en-US"/>
              <a:t>How much mass is retained? Is the binary disrupted?</a:t>
            </a:r>
            <a:endParaRPr/>
          </a:p>
          <a:p>
            <a:pPr indent="-228600" lvl="1" marL="685800" rtl="0" algn="l">
              <a:lnSpc>
                <a:spcPct val="90000"/>
              </a:lnSpc>
              <a:spcBef>
                <a:spcPts val="0"/>
              </a:spcBef>
              <a:spcAft>
                <a:spcPts val="0"/>
              </a:spcAft>
              <a:buSzPts val="1800"/>
              <a:buChar char="o"/>
            </a:pPr>
            <a:r>
              <a:rPr lang="en-US"/>
              <a:t>Mass Loss</a:t>
            </a:r>
            <a:endParaRPr/>
          </a:p>
          <a:p>
            <a:pPr indent="-228600" lvl="0" marL="228600" rtl="0" algn="l">
              <a:lnSpc>
                <a:spcPct val="90000"/>
              </a:lnSpc>
              <a:spcBef>
                <a:spcPts val="0"/>
              </a:spcBef>
              <a:spcAft>
                <a:spcPts val="0"/>
              </a:spcAft>
              <a:buSzPts val="1800"/>
              <a:buChar char="•"/>
            </a:pPr>
            <a:r>
              <a:rPr lang="en-US"/>
              <a:t>Focusing on Mass Loss, and first considering single stars:</a:t>
            </a:r>
            <a:endParaRPr/>
          </a:p>
          <a:p>
            <a:pPr indent="-228600" lvl="1" marL="685800" rtl="0" algn="l">
              <a:lnSpc>
                <a:spcPct val="90000"/>
              </a:lnSpc>
              <a:spcBef>
                <a:spcPts val="500"/>
              </a:spcBef>
              <a:spcAft>
                <a:spcPts val="0"/>
              </a:spcAft>
              <a:buClr>
                <a:schemeClr val="dk1"/>
              </a:buClr>
              <a:buSzPts val="2400"/>
              <a:buFont typeface="Courier New"/>
              <a:buChar char="o"/>
            </a:pPr>
            <a:r>
              <a:rPr lang="en-US"/>
              <a:t>Greater mass loss through winds leads to orbital widening to conserve momentum. (May or may not merge in a Hubble time)</a:t>
            </a:r>
            <a:endParaRPr/>
          </a:p>
          <a:p>
            <a:pPr indent="-228600" lvl="1" marL="685800" rtl="0" algn="l">
              <a:lnSpc>
                <a:spcPct val="90000"/>
              </a:lnSpc>
              <a:spcBef>
                <a:spcPts val="500"/>
              </a:spcBef>
              <a:spcAft>
                <a:spcPts val="0"/>
              </a:spcAft>
              <a:buClr>
                <a:schemeClr val="dk1"/>
              </a:buClr>
              <a:buSzPts val="2400"/>
              <a:buFont typeface="Courier New"/>
              <a:buChar char="o"/>
            </a:pPr>
            <a:r>
              <a:rPr lang="en-US"/>
              <a:t>Increased mass loss leads to the formation of less massive or different types of COs.</a:t>
            </a:r>
            <a:endParaRPr/>
          </a:p>
          <a:p>
            <a:pPr indent="-190500" lvl="1" marL="685800" rtl="0" algn="l">
              <a:lnSpc>
                <a:spcPct val="90000"/>
              </a:lnSpc>
              <a:spcBef>
                <a:spcPts val="500"/>
              </a:spcBef>
              <a:spcAft>
                <a:spcPts val="0"/>
              </a:spcAft>
              <a:buSzPts val="1800"/>
              <a:buChar char="o"/>
            </a:pPr>
            <a:r>
              <a:rPr lang="en-US"/>
              <a:t>Mass loss is typically a function of L, M, R, T, Z, and sometimes more…</a:t>
            </a:r>
            <a:endParaRPr/>
          </a:p>
          <a:p>
            <a:pPr indent="-190500" lvl="1" marL="685800" rtl="0" algn="l">
              <a:lnSpc>
                <a:spcPct val="90000"/>
              </a:lnSpc>
              <a:spcBef>
                <a:spcPts val="500"/>
              </a:spcBef>
              <a:spcAft>
                <a:spcPts val="0"/>
              </a:spcAft>
              <a:buSzPts val="1800"/>
              <a:buChar char="o"/>
            </a:pPr>
            <a:r>
              <a:rPr lang="en-US"/>
              <a:t>There are many simplifications to make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A screenshot of a graph&#10;&#10;Description automatically generated" id="144" name="Google Shape;144;p22"/>
          <p:cNvPicPr preferRelativeResize="0"/>
          <p:nvPr>
            <p:ph idx="1" type="body"/>
          </p:nvPr>
        </p:nvPicPr>
        <p:blipFill rotWithShape="1">
          <a:blip r:embed="rId3">
            <a:alphaModFix/>
          </a:blip>
          <a:srcRect b="0" l="0" r="0" t="0"/>
          <a:stretch/>
        </p:blipFill>
        <p:spPr>
          <a:xfrm>
            <a:off x="1572290" y="294437"/>
            <a:ext cx="9043825" cy="62671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