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Catamaran"/>
      <p:regular r:id="rId35"/>
      <p:bold r:id="rId36"/>
    </p:embeddedFont>
    <p:embeddedFont>
      <p:font typeface="Catamaran SemiBold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Catamaran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CatamaranSemiBold-regular.fntdata"/><Relationship Id="rId14" Type="http://schemas.openxmlformats.org/officeDocument/2006/relationships/slide" Target="slides/slide9.xml"/><Relationship Id="rId36" Type="http://schemas.openxmlformats.org/officeDocument/2006/relationships/font" Target="fonts/Catamaran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CatamaranSemi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76ee728e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e76ee728e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76ee728e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76ee728e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76ee728e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76ee728e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76ee728e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e76ee728e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793af65f4_1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793af65f4_1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741aefac7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741aefac7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e793af65f4_2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e793af65f4_2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76ee728e2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e76ee728e2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41aefac7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741aefac7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741aefac7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741aefac7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76ee728e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e76ee728e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741aefac7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741aefac7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41aefac7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741aefac7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741aefac72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741aefac72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741aefac72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741aefac72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741aefac72_0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741aefac72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e76ee728e2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e76ee728e2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e76ee728e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e76ee728e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e76ee728e2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e76ee728e2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41aefac72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741aefac72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41aefac72_0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741aefac72_0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e76ee728e2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e76ee728e2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76ee728e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76ee728e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76ee728e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76ee728e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76ee728e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e76ee728e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6ee728e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6ee728e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76ee728e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76ee728e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76ee728e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76ee728e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91375" y="299050"/>
            <a:ext cx="4389900" cy="4533600"/>
          </a:xfrm>
          <a:prstGeom prst="rect">
            <a:avLst/>
          </a:prstGeom>
          <a:solidFill>
            <a:srgbClr val="3274C3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371075" y="392500"/>
            <a:ext cx="4030500" cy="23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tamaran"/>
              <a:buNone/>
              <a:defRPr sz="6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371075" y="2727400"/>
            <a:ext cx="40305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tamaran"/>
              <a:buNone/>
              <a:defRPr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b="1" sz="2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946200" y="4713925"/>
            <a:ext cx="7251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LISA mission overview · GWANW 2024 · tomwagg.com</a:t>
            </a:r>
            <a:endParaRPr sz="13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esa.int/Science_Exploration/Space_Science/Capturing_the_ripples_of_spacetime_LISA_gets_go-ahead" TargetMode="External"/><Relationship Id="rId4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_XHlwlAvS2POmVEwOVzUj0Oo9fUUAw3D/view" TargetMode="External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15174" l="0" r="0" t="12045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type="ctrTitle"/>
          </p:nvPr>
        </p:nvSpPr>
        <p:spPr>
          <a:xfrm>
            <a:off x="273600" y="190500"/>
            <a:ext cx="4298400" cy="18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1"/>
                </a:solidFill>
              </a:rPr>
              <a:t>The LISA mission</a:t>
            </a:r>
            <a:endParaRPr sz="5600">
              <a:solidFill>
                <a:schemeClr val="lt1"/>
              </a:solidFill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727700" y="4137375"/>
            <a:ext cx="3302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Tom Wagg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University of Washington</a:t>
            </a:r>
            <a:endParaRPr sz="224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797600" y="4759275"/>
            <a:ext cx="316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Image: </a:t>
            </a:r>
            <a:r>
              <a:rPr lang="en" sz="900">
                <a:solidFill>
                  <a:schemeClr val="dk2"/>
                </a:solidFill>
              </a:rPr>
              <a:t>University of Florida / Simon Barke (CC BY 4.0)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detects complementary sources</a:t>
            </a:r>
            <a:endParaRPr/>
          </a:p>
        </p:txBody>
      </p:sp>
      <p:grpSp>
        <p:nvGrpSpPr>
          <p:cNvPr id="144" name="Google Shape;144;p22"/>
          <p:cNvGrpSpPr/>
          <p:nvPr/>
        </p:nvGrpSpPr>
        <p:grpSpPr>
          <a:xfrm>
            <a:off x="2814594" y="2758883"/>
            <a:ext cx="6182978" cy="1819870"/>
            <a:chOff x="2814594" y="2758883"/>
            <a:chExt cx="6182978" cy="1819870"/>
          </a:xfrm>
        </p:grpSpPr>
        <p:grpSp>
          <p:nvGrpSpPr>
            <p:cNvPr id="145" name="Google Shape;145;p22"/>
            <p:cNvGrpSpPr/>
            <p:nvPr/>
          </p:nvGrpSpPr>
          <p:grpSpPr>
            <a:xfrm>
              <a:off x="6038025" y="2792200"/>
              <a:ext cx="2959547" cy="1384500"/>
              <a:chOff x="6038025" y="2598915"/>
              <a:chExt cx="2959547" cy="1384500"/>
            </a:xfrm>
          </p:grpSpPr>
          <p:cxnSp>
            <p:nvCxnSpPr>
              <p:cNvPr id="146" name="Google Shape;146;p22"/>
              <p:cNvCxnSpPr/>
              <p:nvPr/>
            </p:nvCxnSpPr>
            <p:spPr>
              <a:xfrm>
                <a:off x="6038025" y="3312550"/>
                <a:ext cx="582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7" name="Google Shape;147;p22"/>
              <p:cNvSpPr txBox="1"/>
              <p:nvPr/>
            </p:nvSpPr>
            <p:spPr>
              <a:xfrm>
                <a:off x="6640472" y="2598915"/>
                <a:ext cx="2357100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latin typeface="Source Sans Pro"/>
                    <a:ea typeface="Source Sans Pro"/>
                    <a:cs typeface="Source Sans Pro"/>
                    <a:sym typeface="Source Sans Pro"/>
                  </a:rPr>
                  <a:t>New sources</a:t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latin typeface="Source Sans Pro"/>
                    <a:ea typeface="Source Sans Pro"/>
                    <a:cs typeface="Source Sans Pro"/>
                    <a:sym typeface="Source Sans Pro"/>
                  </a:rPr>
                  <a:t>LISA can detect GWs from massive black hole binaries</a:t>
                </a:r>
                <a:endParaRPr b="1" sz="13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>
                <a:off x="6424027" y="3212150"/>
                <a:ext cx="198600" cy="198300"/>
              </a:xfrm>
              <a:prstGeom prst="ellipse">
                <a:avLst/>
              </a:prstGeom>
              <a:solidFill>
                <a:srgbClr val="307A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9" name="Google Shape;149;p22"/>
            <p:cNvGrpSpPr/>
            <p:nvPr/>
          </p:nvGrpSpPr>
          <p:grpSpPr>
            <a:xfrm>
              <a:off x="2814594" y="2758883"/>
              <a:ext cx="3514811" cy="1819870"/>
              <a:chOff x="2814594" y="2758883"/>
              <a:chExt cx="3514811" cy="1819870"/>
            </a:xfrm>
          </p:grpSpPr>
          <p:sp>
            <p:nvSpPr>
              <p:cNvPr id="150" name="Google Shape;150;p22"/>
              <p:cNvSpPr/>
              <p:nvPr/>
            </p:nvSpPr>
            <p:spPr>
              <a:xfrm>
                <a:off x="3300911" y="2758883"/>
                <a:ext cx="2541910" cy="950456"/>
              </a:xfrm>
              <a:custGeom>
                <a:rect b="b" l="l" r="r" t="t"/>
                <a:pathLst>
                  <a:path extrusionOk="0" h="43529" w="126826">
                    <a:moveTo>
                      <a:pt x="0" y="20002"/>
                    </a:moveTo>
                    <a:lnTo>
                      <a:pt x="63389" y="43529"/>
                    </a:lnTo>
                    <a:lnTo>
                      <a:pt x="126826" y="19907"/>
                    </a:lnTo>
                    <a:lnTo>
                      <a:pt x="6358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151" name="Google Shape;151;p22"/>
              <p:cNvSpPr/>
              <p:nvPr/>
            </p:nvSpPr>
            <p:spPr>
              <a:xfrm>
                <a:off x="2814594" y="3194402"/>
                <a:ext cx="1758228" cy="1384350"/>
              </a:xfrm>
              <a:custGeom>
                <a:rect b="b" l="l" r="r" t="t"/>
                <a:pathLst>
                  <a:path extrusionOk="0" h="63817" w="87725">
                    <a:moveTo>
                      <a:pt x="24288" y="0"/>
                    </a:moveTo>
                    <a:lnTo>
                      <a:pt x="0" y="29908"/>
                    </a:lnTo>
                    <a:lnTo>
                      <a:pt x="87725" y="63817"/>
                    </a:lnTo>
                    <a:lnTo>
                      <a:pt x="87725" y="42291"/>
                    </a:lnTo>
                    <a:lnTo>
                      <a:pt x="87725" y="23526"/>
                    </a:lnTo>
                    <a:close/>
                  </a:path>
                </a:pathLst>
              </a:custGeom>
              <a:solidFill>
                <a:srgbClr val="0942A1"/>
              </a:solidFill>
              <a:ln>
                <a:noFill/>
              </a:ln>
            </p:spPr>
          </p:sp>
          <p:sp>
            <p:nvSpPr>
              <p:cNvPr id="152" name="Google Shape;152;p22"/>
              <p:cNvSpPr/>
              <p:nvPr/>
            </p:nvSpPr>
            <p:spPr>
              <a:xfrm flipH="1">
                <a:off x="4571177" y="3194402"/>
                <a:ext cx="1758228" cy="1384350"/>
              </a:xfrm>
              <a:custGeom>
                <a:rect b="b" l="l" r="r" t="t"/>
                <a:pathLst>
                  <a:path extrusionOk="0" h="63817" w="87725">
                    <a:moveTo>
                      <a:pt x="24288" y="0"/>
                    </a:moveTo>
                    <a:lnTo>
                      <a:pt x="0" y="29908"/>
                    </a:lnTo>
                    <a:lnTo>
                      <a:pt x="87725" y="63817"/>
                    </a:lnTo>
                    <a:lnTo>
                      <a:pt x="87725" y="42291"/>
                    </a:lnTo>
                    <a:lnTo>
                      <a:pt x="87725" y="23526"/>
                    </a:lnTo>
                    <a:close/>
                  </a:path>
                </a:pathLst>
              </a:custGeom>
              <a:solidFill>
                <a:srgbClr val="307AF3"/>
              </a:solidFill>
              <a:ln>
                <a:noFill/>
              </a:ln>
            </p:spPr>
          </p:sp>
        </p:grpSp>
      </p:grpSp>
      <p:grpSp>
        <p:nvGrpSpPr>
          <p:cNvPr id="153" name="Google Shape;153;p22"/>
          <p:cNvGrpSpPr/>
          <p:nvPr/>
        </p:nvGrpSpPr>
        <p:grpSpPr>
          <a:xfrm>
            <a:off x="209025" y="2019725"/>
            <a:ext cx="5552965" cy="1444863"/>
            <a:chOff x="209025" y="2019725"/>
            <a:chExt cx="5552965" cy="1444863"/>
          </a:xfrm>
        </p:grpSpPr>
        <p:grpSp>
          <p:nvGrpSpPr>
            <p:cNvPr id="154" name="Google Shape;154;p22"/>
            <p:cNvGrpSpPr/>
            <p:nvPr/>
          </p:nvGrpSpPr>
          <p:grpSpPr>
            <a:xfrm>
              <a:off x="209025" y="2019725"/>
              <a:ext cx="3422025" cy="1384500"/>
              <a:chOff x="209025" y="1844095"/>
              <a:chExt cx="3422025" cy="1384500"/>
            </a:xfrm>
          </p:grpSpPr>
          <p:sp>
            <p:nvSpPr>
              <p:cNvPr id="155" name="Google Shape;155;p22"/>
              <p:cNvSpPr txBox="1"/>
              <p:nvPr/>
            </p:nvSpPr>
            <p:spPr>
              <a:xfrm>
                <a:off x="209025" y="1844095"/>
                <a:ext cx="2294400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latin typeface="Source Sans Pro"/>
                    <a:ea typeface="Source Sans Pro"/>
                    <a:cs typeface="Source Sans Pro"/>
                    <a:sym typeface="Source Sans Pro"/>
                  </a:rPr>
                  <a:t>Different evolutionary stages</a:t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latin typeface="Source Sans Pro"/>
                    <a:ea typeface="Source Sans Pro"/>
                    <a:cs typeface="Source Sans Pro"/>
                    <a:sym typeface="Source Sans Pro"/>
                  </a:rPr>
                  <a:t>Stellar-mass binaries can be detected prior to merger</a:t>
                </a:r>
                <a:endParaRPr b="1" sz="13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cxnSp>
            <p:nvCxnSpPr>
              <p:cNvPr id="156" name="Google Shape;156;p22"/>
              <p:cNvCxnSpPr/>
              <p:nvPr/>
            </p:nvCxnSpPr>
            <p:spPr>
              <a:xfrm rot="10800000">
                <a:off x="2587350" y="2536350"/>
                <a:ext cx="1043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57" name="Google Shape;157;p22"/>
              <p:cNvSpPr/>
              <p:nvPr/>
            </p:nvSpPr>
            <p:spPr>
              <a:xfrm>
                <a:off x="2523501" y="2431050"/>
                <a:ext cx="198600" cy="198300"/>
              </a:xfrm>
              <a:prstGeom prst="ellipse">
                <a:avLst/>
              </a:prstGeom>
              <a:solidFill>
                <a:srgbClr val="0D5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" name="Google Shape;158;p22"/>
            <p:cNvGrpSpPr/>
            <p:nvPr/>
          </p:nvGrpSpPr>
          <p:grpSpPr>
            <a:xfrm>
              <a:off x="3386580" y="2174749"/>
              <a:ext cx="2375410" cy="1289839"/>
              <a:chOff x="3386580" y="2174749"/>
              <a:chExt cx="2375410" cy="1289839"/>
            </a:xfrm>
          </p:grpSpPr>
          <p:sp>
            <p:nvSpPr>
              <p:cNvPr id="159" name="Google Shape;159;p22"/>
              <p:cNvSpPr/>
              <p:nvPr/>
            </p:nvSpPr>
            <p:spPr>
              <a:xfrm>
                <a:off x="3792524" y="2174749"/>
                <a:ext cx="1565850" cy="585863"/>
              </a:xfrm>
              <a:custGeom>
                <a:rect b="b" l="l" r="r" t="t"/>
                <a:pathLst>
                  <a:path extrusionOk="0" h="8150" w="24053">
                    <a:moveTo>
                      <a:pt x="0" y="3827"/>
                    </a:moveTo>
                    <a:lnTo>
                      <a:pt x="11976" y="8150"/>
                    </a:lnTo>
                    <a:lnTo>
                      <a:pt x="24053" y="3827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160" name="Google Shape;160;p22"/>
              <p:cNvSpPr/>
              <p:nvPr/>
            </p:nvSpPr>
            <p:spPr>
              <a:xfrm>
                <a:off x="3386580" y="2449262"/>
                <a:ext cx="1189300" cy="1015326"/>
              </a:xfrm>
              <a:custGeom>
                <a:rect b="b" l="l" r="r" t="t"/>
                <a:pathLst>
                  <a:path extrusionOk="0" h="14114" w="18238">
                    <a:moveTo>
                      <a:pt x="6262" y="0"/>
                    </a:moveTo>
                    <a:lnTo>
                      <a:pt x="18238" y="4324"/>
                    </a:lnTo>
                    <a:lnTo>
                      <a:pt x="18238" y="14114"/>
                    </a:lnTo>
                    <a:lnTo>
                      <a:pt x="0" y="7554"/>
                    </a:lnTo>
                    <a:close/>
                  </a:path>
                </a:pathLst>
              </a:custGeom>
              <a:solidFill>
                <a:srgbClr val="0942A1"/>
              </a:solidFill>
              <a:ln>
                <a:noFill/>
              </a:ln>
            </p:spPr>
          </p:sp>
          <p:sp>
            <p:nvSpPr>
              <p:cNvPr id="161" name="Google Shape;161;p22"/>
              <p:cNvSpPr/>
              <p:nvPr/>
            </p:nvSpPr>
            <p:spPr>
              <a:xfrm flipH="1">
                <a:off x="4572690" y="2449262"/>
                <a:ext cx="1189300" cy="1015326"/>
              </a:xfrm>
              <a:custGeom>
                <a:rect b="b" l="l" r="r" t="t"/>
                <a:pathLst>
                  <a:path extrusionOk="0" h="14114" w="18238">
                    <a:moveTo>
                      <a:pt x="6262" y="0"/>
                    </a:moveTo>
                    <a:lnTo>
                      <a:pt x="18238" y="4324"/>
                    </a:lnTo>
                    <a:lnTo>
                      <a:pt x="18238" y="14114"/>
                    </a:lnTo>
                    <a:lnTo>
                      <a:pt x="0" y="7554"/>
                    </a:lnTo>
                    <a:close/>
                  </a:path>
                </a:pathLst>
              </a:custGeom>
              <a:solidFill>
                <a:srgbClr val="0D5CDF"/>
              </a:solidFill>
              <a:ln>
                <a:noFill/>
              </a:ln>
            </p:spPr>
          </p:sp>
        </p:grpSp>
      </p:grpSp>
      <p:grpSp>
        <p:nvGrpSpPr>
          <p:cNvPr id="162" name="Google Shape;162;p22"/>
          <p:cNvGrpSpPr/>
          <p:nvPr/>
        </p:nvGrpSpPr>
        <p:grpSpPr>
          <a:xfrm>
            <a:off x="3882386" y="1118550"/>
            <a:ext cx="5045286" cy="1409340"/>
            <a:chOff x="3882386" y="1118550"/>
            <a:chExt cx="5045286" cy="1409340"/>
          </a:xfrm>
        </p:grpSpPr>
        <p:grpSp>
          <p:nvGrpSpPr>
            <p:cNvPr id="163" name="Google Shape;163;p22"/>
            <p:cNvGrpSpPr/>
            <p:nvPr/>
          </p:nvGrpSpPr>
          <p:grpSpPr>
            <a:xfrm>
              <a:off x="4908100" y="1118550"/>
              <a:ext cx="4019573" cy="1384500"/>
              <a:chOff x="4908100" y="889955"/>
              <a:chExt cx="4019573" cy="1384500"/>
            </a:xfrm>
          </p:grpSpPr>
          <p:cxnSp>
            <p:nvCxnSpPr>
              <p:cNvPr id="164" name="Google Shape;164;p22"/>
              <p:cNvCxnSpPr/>
              <p:nvPr/>
            </p:nvCxnSpPr>
            <p:spPr>
              <a:xfrm>
                <a:off x="4908100" y="1593250"/>
                <a:ext cx="1715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65" name="Google Shape;165;p22"/>
              <p:cNvSpPr txBox="1"/>
              <p:nvPr/>
            </p:nvSpPr>
            <p:spPr>
              <a:xfrm>
                <a:off x="6640473" y="889955"/>
                <a:ext cx="2287200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latin typeface="Source Sans Pro"/>
                    <a:ea typeface="Source Sans Pro"/>
                    <a:cs typeface="Source Sans Pro"/>
                    <a:sym typeface="Source Sans Pro"/>
                  </a:rPr>
                  <a:t>Multiband detections</a:t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7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latin typeface="Source Sans Pro"/>
                    <a:ea typeface="Source Sans Pro"/>
                    <a:cs typeface="Source Sans Pro"/>
                    <a:sym typeface="Source Sans Pro"/>
                  </a:rPr>
                  <a:t>Some sources could be detected by LISA </a:t>
                </a:r>
                <a:r>
                  <a:rPr i="1" lang="en" sz="1300">
                    <a:latin typeface="Source Sans Pro"/>
                    <a:ea typeface="Source Sans Pro"/>
                    <a:cs typeface="Source Sans Pro"/>
                    <a:sym typeface="Source Sans Pro"/>
                  </a:rPr>
                  <a:t>and</a:t>
                </a:r>
                <a:r>
                  <a:rPr lang="en" sz="1300">
                    <a:latin typeface="Source Sans Pro"/>
                    <a:ea typeface="Source Sans Pro"/>
                    <a:cs typeface="Source Sans Pro"/>
                    <a:sym typeface="Source Sans Pro"/>
                  </a:rPr>
                  <a:t> other GW detectors</a:t>
                </a:r>
                <a:endParaRPr b="1" sz="13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66" name="Google Shape;166;p22"/>
              <p:cNvSpPr/>
              <p:nvPr/>
            </p:nvSpPr>
            <p:spPr>
              <a:xfrm>
                <a:off x="6427830" y="1493307"/>
                <a:ext cx="198600" cy="198300"/>
              </a:xfrm>
              <a:prstGeom prst="ellipse">
                <a:avLst/>
              </a:prstGeom>
              <a:solidFill>
                <a:srgbClr val="0C57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22"/>
            <p:cNvGrpSpPr/>
            <p:nvPr/>
          </p:nvGrpSpPr>
          <p:grpSpPr>
            <a:xfrm>
              <a:off x="3882386" y="1326750"/>
              <a:ext cx="1383797" cy="1201140"/>
              <a:chOff x="3882386" y="1326750"/>
              <a:chExt cx="1383797" cy="1201140"/>
            </a:xfrm>
          </p:grpSpPr>
          <p:sp>
            <p:nvSpPr>
              <p:cNvPr id="168" name="Google Shape;168;p22"/>
              <p:cNvSpPr/>
              <p:nvPr/>
            </p:nvSpPr>
            <p:spPr>
              <a:xfrm>
                <a:off x="3882386" y="1326750"/>
                <a:ext cx="693508" cy="1201140"/>
              </a:xfrm>
              <a:custGeom>
                <a:rect b="b" l="l" r="r" t="t"/>
                <a:pathLst>
                  <a:path extrusionOk="0" h="16697" w="10635">
                    <a:moveTo>
                      <a:pt x="10635" y="0"/>
                    </a:moveTo>
                    <a:lnTo>
                      <a:pt x="0" y="12722"/>
                    </a:lnTo>
                    <a:lnTo>
                      <a:pt x="10635" y="16697"/>
                    </a:lnTo>
                    <a:close/>
                  </a:path>
                </a:pathLst>
              </a:custGeom>
              <a:solidFill>
                <a:srgbClr val="0942A1"/>
              </a:solidFill>
              <a:ln>
                <a:noFill/>
              </a:ln>
            </p:spPr>
          </p:sp>
          <p:sp>
            <p:nvSpPr>
              <p:cNvPr id="169" name="Google Shape;169;p22"/>
              <p:cNvSpPr/>
              <p:nvPr/>
            </p:nvSpPr>
            <p:spPr>
              <a:xfrm flipH="1">
                <a:off x="4572675" y="1326750"/>
                <a:ext cx="693508" cy="1201140"/>
              </a:xfrm>
              <a:custGeom>
                <a:rect b="b" l="l" r="r" t="t"/>
                <a:pathLst>
                  <a:path extrusionOk="0" h="16697" w="10635">
                    <a:moveTo>
                      <a:pt x="10635" y="0"/>
                    </a:moveTo>
                    <a:lnTo>
                      <a:pt x="0" y="12722"/>
                    </a:lnTo>
                    <a:lnTo>
                      <a:pt x="10635" y="16697"/>
                    </a:lnTo>
                    <a:close/>
                  </a:path>
                </a:pathLst>
              </a:custGeom>
              <a:solidFill>
                <a:srgbClr val="0C57D3"/>
              </a:solidFill>
              <a:ln>
                <a:noFill/>
              </a:ln>
            </p:spPr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371075" y="392500"/>
            <a:ext cx="4030500" cy="26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Goals</a:t>
            </a:r>
            <a:endParaRPr/>
          </a:p>
        </p:txBody>
      </p:sp>
      <p:sp>
        <p:nvSpPr>
          <p:cNvPr id="175" name="Google Shape;175;p23"/>
          <p:cNvSpPr txBox="1"/>
          <p:nvPr>
            <p:ph idx="2" type="title"/>
          </p:nvPr>
        </p:nvSpPr>
        <p:spPr>
          <a:xfrm>
            <a:off x="371075" y="3145900"/>
            <a:ext cx="40305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 subset of the) science enabled by LISA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/>
          <p:nvPr/>
        </p:nvSpPr>
        <p:spPr>
          <a:xfrm rot="25330">
            <a:off x="3797467" y="1553759"/>
            <a:ext cx="1587943" cy="1588800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Primary</a:t>
            </a: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 LISA source classes</a:t>
            </a:r>
            <a:endParaRPr b="1" sz="1800"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181" name="Google Shape;181;p24"/>
          <p:cNvGrpSpPr/>
          <p:nvPr/>
        </p:nvGrpSpPr>
        <p:grpSpPr>
          <a:xfrm>
            <a:off x="4129709" y="1095117"/>
            <a:ext cx="3933077" cy="3947462"/>
            <a:chOff x="4129709" y="1095117"/>
            <a:chExt cx="3933077" cy="3947462"/>
          </a:xfrm>
        </p:grpSpPr>
        <p:grpSp>
          <p:nvGrpSpPr>
            <p:cNvPr id="182" name="Google Shape;182;p24"/>
            <p:cNvGrpSpPr/>
            <p:nvPr/>
          </p:nvGrpSpPr>
          <p:grpSpPr>
            <a:xfrm>
              <a:off x="4129709" y="1095117"/>
              <a:ext cx="3567896" cy="3947462"/>
              <a:chOff x="4184863" y="1520198"/>
              <a:chExt cx="2958454" cy="3298347"/>
            </a:xfrm>
          </p:grpSpPr>
          <p:sp>
            <p:nvSpPr>
              <p:cNvPr id="183" name="Google Shape;183;p24"/>
              <p:cNvSpPr/>
              <p:nvPr/>
            </p:nvSpPr>
            <p:spPr>
              <a:xfrm rot="-3280088">
                <a:off x="4136321" y="2563569"/>
                <a:ext cx="3184127" cy="1211606"/>
              </a:xfrm>
              <a:custGeom>
                <a:rect b="b" l="l" r="r" t="t"/>
                <a:pathLst>
                  <a:path extrusionOk="0" h="187" w="492">
                    <a:moveTo>
                      <a:pt x="457" y="0"/>
                    </a:moveTo>
                    <a:cubicBezTo>
                      <a:pt x="416" y="91"/>
                      <a:pt x="325" y="155"/>
                      <a:pt x="218" y="155"/>
                    </a:cubicBezTo>
                    <a:cubicBezTo>
                      <a:pt x="137" y="155"/>
                      <a:pt x="64" y="118"/>
                      <a:pt x="17" y="60"/>
                    </a:cubicBezTo>
                    <a:cubicBezTo>
                      <a:pt x="11" y="70"/>
                      <a:pt x="5" y="80"/>
                      <a:pt x="0" y="90"/>
                    </a:cubicBezTo>
                    <a:cubicBezTo>
                      <a:pt x="54" y="150"/>
                      <a:pt x="132" y="187"/>
                      <a:pt x="218" y="187"/>
                    </a:cubicBezTo>
                    <a:cubicBezTo>
                      <a:pt x="343" y="187"/>
                      <a:pt x="449" y="109"/>
                      <a:pt x="492" y="0"/>
                    </a:cubicBezTo>
                    <a:cubicBezTo>
                      <a:pt x="480" y="0"/>
                      <a:pt x="468" y="1"/>
                      <a:pt x="457" y="0"/>
                    </a:cubicBezTo>
                    <a:close/>
                  </a:path>
                </a:pathLst>
              </a:custGeom>
              <a:solidFill>
                <a:srgbClr val="A1C2FA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184" name="Google Shape;184;p24"/>
              <p:cNvSpPr/>
              <p:nvPr/>
            </p:nvSpPr>
            <p:spPr>
              <a:xfrm rot="-3280088">
                <a:off x="4100923" y="2460157"/>
                <a:ext cx="2729637" cy="1205146"/>
              </a:xfrm>
              <a:custGeom>
                <a:rect b="b" l="l" r="r" t="t"/>
                <a:pathLst>
                  <a:path extrusionOk="0" h="194" w="440">
                    <a:moveTo>
                      <a:pt x="262" y="39"/>
                    </a:moveTo>
                    <a:cubicBezTo>
                      <a:pt x="206" y="71"/>
                      <a:pt x="134" y="53"/>
                      <a:pt x="100" y="0"/>
                    </a:cubicBezTo>
                    <a:cubicBezTo>
                      <a:pt x="57" y="25"/>
                      <a:pt x="24" y="60"/>
                      <a:pt x="0" y="99"/>
                    </a:cubicBezTo>
                    <a:cubicBezTo>
                      <a:pt x="47" y="157"/>
                      <a:pt x="120" y="194"/>
                      <a:pt x="201" y="194"/>
                    </a:cubicBezTo>
                    <a:cubicBezTo>
                      <a:pt x="308" y="194"/>
                      <a:pt x="399" y="130"/>
                      <a:pt x="440" y="39"/>
                    </a:cubicBezTo>
                    <a:cubicBezTo>
                      <a:pt x="393" y="37"/>
                      <a:pt x="346" y="24"/>
                      <a:pt x="303" y="0"/>
                    </a:cubicBezTo>
                    <a:cubicBezTo>
                      <a:pt x="292" y="15"/>
                      <a:pt x="279" y="29"/>
                      <a:pt x="262" y="39"/>
                    </a:cubicBezTo>
                    <a:close/>
                  </a:path>
                </a:pathLst>
              </a:custGeom>
              <a:solidFill>
                <a:srgbClr val="307AF3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185" name="Google Shape;185;p24"/>
              <p:cNvSpPr txBox="1"/>
              <p:nvPr/>
            </p:nvSpPr>
            <p:spPr>
              <a:xfrm rot="-3779206">
                <a:off x="4733052" y="2863735"/>
                <a:ext cx="1577952" cy="563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FFFFFF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Massive black holes binaries</a:t>
                </a:r>
                <a:endParaRPr sz="1600">
                  <a:solidFill>
                    <a:srgbClr val="FFFFFF"/>
                  </a:solidFill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</p:grpSp>
        <p:grpSp>
          <p:nvGrpSpPr>
            <p:cNvPr id="186" name="Google Shape;186;p24"/>
            <p:cNvGrpSpPr/>
            <p:nvPr/>
          </p:nvGrpSpPr>
          <p:grpSpPr>
            <a:xfrm>
              <a:off x="7116200" y="2885913"/>
              <a:ext cx="946586" cy="1171715"/>
              <a:chOff x="7288150" y="2505300"/>
              <a:chExt cx="946586" cy="1171715"/>
            </a:xfrm>
          </p:grpSpPr>
          <p:sp>
            <p:nvSpPr>
              <p:cNvPr id="187" name="Google Shape;187;p24"/>
              <p:cNvSpPr/>
              <p:nvPr/>
            </p:nvSpPr>
            <p:spPr>
              <a:xfrm rot="1794370">
                <a:off x="7587815" y="2728529"/>
                <a:ext cx="409763" cy="687539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88" name="Google Shape;188;p24"/>
              <p:cNvSpPr/>
              <p:nvPr/>
            </p:nvSpPr>
            <p:spPr>
              <a:xfrm>
                <a:off x="7739436" y="2505300"/>
                <a:ext cx="495300" cy="4719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89" name="Google Shape;189;p24"/>
              <p:cNvSpPr/>
              <p:nvPr/>
            </p:nvSpPr>
            <p:spPr>
              <a:xfrm>
                <a:off x="7288150" y="3205115"/>
                <a:ext cx="495300" cy="4719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grpSp>
        <p:nvGrpSpPr>
          <p:cNvPr id="190" name="Google Shape;190;p24"/>
          <p:cNvGrpSpPr/>
          <p:nvPr/>
        </p:nvGrpSpPr>
        <p:grpSpPr>
          <a:xfrm>
            <a:off x="0" y="1291958"/>
            <a:ext cx="5576254" cy="4073531"/>
            <a:chOff x="0" y="1291958"/>
            <a:chExt cx="5576254" cy="4073531"/>
          </a:xfrm>
        </p:grpSpPr>
        <p:grpSp>
          <p:nvGrpSpPr>
            <p:cNvPr id="191" name="Google Shape;191;p24"/>
            <p:cNvGrpSpPr/>
            <p:nvPr/>
          </p:nvGrpSpPr>
          <p:grpSpPr>
            <a:xfrm>
              <a:off x="1446388" y="1291958"/>
              <a:ext cx="4129866" cy="3736743"/>
              <a:chOff x="1959887" y="1684671"/>
              <a:chExt cx="3424433" cy="3122279"/>
            </a:xfrm>
          </p:grpSpPr>
          <p:sp>
            <p:nvSpPr>
              <p:cNvPr id="192" name="Google Shape;192;p24"/>
              <p:cNvSpPr/>
              <p:nvPr/>
            </p:nvSpPr>
            <p:spPr>
              <a:xfrm rot="-3280088">
                <a:off x="2859669" y="1740600"/>
                <a:ext cx="1624870" cy="3045726"/>
              </a:xfrm>
              <a:custGeom>
                <a:rect b="b" l="l" r="r" t="t"/>
                <a:pathLst>
                  <a:path extrusionOk="0" h="470" w="251">
                    <a:moveTo>
                      <a:pt x="32" y="286"/>
                    </a:moveTo>
                    <a:cubicBezTo>
                      <a:pt x="32" y="157"/>
                      <a:pt x="127" y="49"/>
                      <a:pt x="251" y="29"/>
                    </a:cubicBezTo>
                    <a:cubicBezTo>
                      <a:pt x="245" y="19"/>
                      <a:pt x="239" y="9"/>
                      <a:pt x="233" y="0"/>
                    </a:cubicBezTo>
                    <a:cubicBezTo>
                      <a:pt x="100" y="28"/>
                      <a:pt x="0" y="145"/>
                      <a:pt x="0" y="286"/>
                    </a:cubicBezTo>
                    <a:cubicBezTo>
                      <a:pt x="0" y="356"/>
                      <a:pt x="25" y="420"/>
                      <a:pt x="65" y="470"/>
                    </a:cubicBezTo>
                    <a:cubicBezTo>
                      <a:pt x="70" y="460"/>
                      <a:pt x="76" y="450"/>
                      <a:pt x="82" y="440"/>
                    </a:cubicBezTo>
                    <a:cubicBezTo>
                      <a:pt x="51" y="397"/>
                      <a:pt x="32" y="344"/>
                      <a:pt x="32" y="286"/>
                    </a:cubicBezTo>
                    <a:close/>
                  </a:path>
                </a:pathLst>
              </a:custGeom>
              <a:solidFill>
                <a:srgbClr val="A1C2FA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 rot="-3280089">
                <a:off x="3037225" y="1789647"/>
                <a:ext cx="1575644" cy="2550423"/>
              </a:xfrm>
              <a:custGeom>
                <a:rect b="b" l="l" r="r" t="t"/>
                <a:pathLst>
                  <a:path extrusionOk="0" h="411" w="254">
                    <a:moveTo>
                      <a:pt x="152" y="311"/>
                    </a:moveTo>
                    <a:cubicBezTo>
                      <a:pt x="124" y="254"/>
                      <a:pt x="145" y="185"/>
                      <a:pt x="200" y="153"/>
                    </a:cubicBezTo>
                    <a:cubicBezTo>
                      <a:pt x="217" y="143"/>
                      <a:pt x="236" y="137"/>
                      <a:pt x="254" y="136"/>
                    </a:cubicBezTo>
                    <a:cubicBezTo>
                      <a:pt x="253" y="87"/>
                      <a:pt x="241" y="41"/>
                      <a:pt x="219" y="0"/>
                    </a:cubicBezTo>
                    <a:cubicBezTo>
                      <a:pt x="95" y="20"/>
                      <a:pt x="0" y="128"/>
                      <a:pt x="0" y="257"/>
                    </a:cubicBezTo>
                    <a:cubicBezTo>
                      <a:pt x="0" y="315"/>
                      <a:pt x="19" y="368"/>
                      <a:pt x="50" y="411"/>
                    </a:cubicBezTo>
                    <a:cubicBezTo>
                      <a:pt x="75" y="371"/>
                      <a:pt x="110" y="337"/>
                      <a:pt x="152" y="311"/>
                    </a:cubicBezTo>
                    <a:close/>
                  </a:path>
                </a:pathLst>
              </a:custGeom>
              <a:solidFill>
                <a:srgbClr val="0942A1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194" name="Google Shape;194;p24"/>
              <p:cNvSpPr txBox="1"/>
              <p:nvPr/>
            </p:nvSpPr>
            <p:spPr>
              <a:xfrm flipH="1" rot="3725110">
                <a:off x="2866277" y="2863871"/>
                <a:ext cx="1577671" cy="56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FFFFFF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Extreme mass-ratio inspirals (EMRIs)</a:t>
                </a:r>
                <a:endParaRPr sz="1600">
                  <a:solidFill>
                    <a:srgbClr val="FFFFFF"/>
                  </a:solidFill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</p:grpSp>
        <p:grpSp>
          <p:nvGrpSpPr>
            <p:cNvPr id="195" name="Google Shape;195;p24"/>
            <p:cNvGrpSpPr/>
            <p:nvPr/>
          </p:nvGrpSpPr>
          <p:grpSpPr>
            <a:xfrm>
              <a:off x="0" y="2743755"/>
              <a:ext cx="2663100" cy="2284940"/>
              <a:chOff x="-209550" y="488430"/>
              <a:chExt cx="2663100" cy="2284940"/>
            </a:xfrm>
          </p:grpSpPr>
          <p:pic>
            <p:nvPicPr>
              <p:cNvPr id="196" name="Google Shape;196;p2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209550" y="488430"/>
                <a:ext cx="2663100" cy="22849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7" name="Google Shape;197;p24"/>
              <p:cNvSpPr/>
              <p:nvPr/>
            </p:nvSpPr>
            <p:spPr>
              <a:xfrm>
                <a:off x="1604905" y="2219575"/>
                <a:ext cx="68700" cy="68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198" name="Google Shape;198;p24"/>
            <p:cNvSpPr txBox="1"/>
            <p:nvPr/>
          </p:nvSpPr>
          <p:spPr>
            <a:xfrm flipH="1" rot="-22900">
              <a:off x="483950" y="4681188"/>
              <a:ext cx="1891542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3"/>
                  </a:solidFill>
                  <a:latin typeface="Catamaran"/>
                  <a:ea typeface="Catamaran"/>
                  <a:cs typeface="Catamaran"/>
                  <a:sym typeface="Catamaran"/>
                </a:rPr>
                <a:t>Graphic: Benjamin Leather</a:t>
              </a:r>
              <a:endParaRPr sz="800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</p:grpSp>
      <p:grpSp>
        <p:nvGrpSpPr>
          <p:cNvPr id="199" name="Google Shape;199;p24"/>
          <p:cNvGrpSpPr/>
          <p:nvPr/>
        </p:nvGrpSpPr>
        <p:grpSpPr>
          <a:xfrm>
            <a:off x="2149300" y="-809627"/>
            <a:ext cx="4439297" cy="3857185"/>
            <a:chOff x="2149300" y="-809627"/>
            <a:chExt cx="4439297" cy="3857185"/>
          </a:xfrm>
        </p:grpSpPr>
        <p:grpSp>
          <p:nvGrpSpPr>
            <p:cNvPr id="200" name="Google Shape;200;p24"/>
            <p:cNvGrpSpPr/>
            <p:nvPr/>
          </p:nvGrpSpPr>
          <p:grpSpPr>
            <a:xfrm>
              <a:off x="2529188" y="-809627"/>
              <a:ext cx="3972053" cy="3857185"/>
              <a:chOff x="2857731" y="-71332"/>
              <a:chExt cx="3293577" cy="3222916"/>
            </a:xfrm>
          </p:grpSpPr>
          <p:sp>
            <p:nvSpPr>
              <p:cNvPr id="201" name="Google Shape;201;p24"/>
              <p:cNvSpPr/>
              <p:nvPr/>
            </p:nvSpPr>
            <p:spPr>
              <a:xfrm rot="-3280089">
                <a:off x="3410337" y="297186"/>
                <a:ext cx="2188366" cy="2485879"/>
              </a:xfrm>
              <a:custGeom>
                <a:rect b="b" l="l" r="r" t="t"/>
                <a:pathLst>
                  <a:path extrusionOk="0" h="384" w="338">
                    <a:moveTo>
                      <a:pt x="45" y="32"/>
                    </a:moveTo>
                    <a:cubicBezTo>
                      <a:pt x="189" y="32"/>
                      <a:pt x="306" y="148"/>
                      <a:pt x="306" y="292"/>
                    </a:cubicBezTo>
                    <a:cubicBezTo>
                      <a:pt x="306" y="325"/>
                      <a:pt x="300" y="355"/>
                      <a:pt x="289" y="384"/>
                    </a:cubicBezTo>
                    <a:cubicBezTo>
                      <a:pt x="301" y="384"/>
                      <a:pt x="312" y="384"/>
                      <a:pt x="324" y="383"/>
                    </a:cubicBezTo>
                    <a:cubicBezTo>
                      <a:pt x="333" y="354"/>
                      <a:pt x="338" y="324"/>
                      <a:pt x="338" y="292"/>
                    </a:cubicBezTo>
                    <a:cubicBezTo>
                      <a:pt x="338" y="131"/>
                      <a:pt x="207" y="0"/>
                      <a:pt x="45" y="0"/>
                    </a:cubicBezTo>
                    <a:cubicBezTo>
                      <a:pt x="30" y="0"/>
                      <a:pt x="15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rgbClr val="A1C2FA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 rot="-3280088">
                <a:off x="3667674" y="581521"/>
                <a:ext cx="1790169" cy="2186080"/>
              </a:xfrm>
              <a:custGeom>
                <a:rect b="b" l="l" r="r" t="t"/>
                <a:pathLst>
                  <a:path extrusionOk="0" h="352" w="288">
                    <a:moveTo>
                      <a:pt x="27" y="0"/>
                    </a:move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5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ubicBezTo>
                      <a:pt x="153" y="236"/>
                      <a:pt x="153" y="279"/>
                      <a:pt x="136" y="315"/>
                    </a:cubicBezTo>
                    <a:cubicBezTo>
                      <a:pt x="179" y="339"/>
                      <a:pt x="225" y="351"/>
                      <a:pt x="271" y="352"/>
                    </a:cubicBezTo>
                    <a:cubicBezTo>
                      <a:pt x="282" y="323"/>
                      <a:pt x="288" y="293"/>
                      <a:pt x="288" y="260"/>
                    </a:cubicBezTo>
                    <a:cubicBezTo>
                      <a:pt x="288" y="116"/>
                      <a:pt x="171" y="0"/>
                      <a:pt x="27" y="0"/>
                    </a:cubicBezTo>
                    <a:close/>
                  </a:path>
                </a:pathLst>
              </a:custGeom>
              <a:solidFill>
                <a:srgbClr val="0D5CDF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203" name="Google Shape;203;p24"/>
              <p:cNvSpPr txBox="1"/>
              <p:nvPr/>
            </p:nvSpPr>
            <p:spPr>
              <a:xfrm>
                <a:off x="3782825" y="1153125"/>
                <a:ext cx="1578000" cy="5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FFFFFF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Stellar-mass binaries</a:t>
                </a:r>
                <a:endParaRPr sz="1600">
                  <a:solidFill>
                    <a:srgbClr val="FFFFFF"/>
                  </a:solidFill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</p:grpSp>
        <p:grpSp>
          <p:nvGrpSpPr>
            <p:cNvPr id="204" name="Google Shape;204;p24"/>
            <p:cNvGrpSpPr/>
            <p:nvPr/>
          </p:nvGrpSpPr>
          <p:grpSpPr>
            <a:xfrm>
              <a:off x="2149300" y="230809"/>
              <a:ext cx="567952" cy="703146"/>
              <a:chOff x="7288150" y="2505300"/>
              <a:chExt cx="946586" cy="1171715"/>
            </a:xfrm>
          </p:grpSpPr>
          <p:sp>
            <p:nvSpPr>
              <p:cNvPr id="205" name="Google Shape;205;p24"/>
              <p:cNvSpPr/>
              <p:nvPr/>
            </p:nvSpPr>
            <p:spPr>
              <a:xfrm rot="1794370">
                <a:off x="7587815" y="2728529"/>
                <a:ext cx="409763" cy="687539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7739436" y="2505300"/>
                <a:ext cx="495300" cy="471900"/>
              </a:xfrm>
              <a:prstGeom prst="ellipse">
                <a:avLst/>
              </a:pr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7288150" y="3205115"/>
                <a:ext cx="495300" cy="471900"/>
              </a:xfrm>
              <a:prstGeom prst="ellipse">
                <a:avLst/>
              </a:pr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08" name="Google Shape;208;p24"/>
            <p:cNvGrpSpPr/>
            <p:nvPr/>
          </p:nvGrpSpPr>
          <p:grpSpPr>
            <a:xfrm rot="4112450">
              <a:off x="5947779" y="-19840"/>
              <a:ext cx="512061" cy="625596"/>
              <a:chOff x="7288150" y="2634503"/>
              <a:chExt cx="853446" cy="1042512"/>
            </a:xfrm>
          </p:grpSpPr>
          <p:sp>
            <p:nvSpPr>
              <p:cNvPr id="209" name="Google Shape;209;p24"/>
              <p:cNvSpPr/>
              <p:nvPr/>
            </p:nvSpPr>
            <p:spPr>
              <a:xfrm rot="1794370">
                <a:off x="7587815" y="2728529"/>
                <a:ext cx="409763" cy="687539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7816876" y="2634503"/>
                <a:ext cx="306000" cy="289500"/>
              </a:xfrm>
              <a:prstGeom prst="ellipse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7288150" y="3205115"/>
                <a:ext cx="495300" cy="471900"/>
              </a:xfrm>
              <a:prstGeom prst="ellipse">
                <a:avLst/>
              </a:pr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525" y="1017725"/>
            <a:ext cx="6596750" cy="35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>
            <p:ph type="title"/>
          </p:nvPr>
        </p:nvSpPr>
        <p:spPr>
          <a:xfrm>
            <a:off x="311700" y="445025"/>
            <a:ext cx="562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Stellar-mass binaries landscape</a:t>
            </a:r>
            <a:endParaRPr/>
          </a:p>
        </p:txBody>
      </p:sp>
      <p:sp>
        <p:nvSpPr>
          <p:cNvPr id="218" name="Google Shape;218;p25"/>
          <p:cNvSpPr txBox="1"/>
          <p:nvPr>
            <p:ph idx="1" type="body"/>
          </p:nvPr>
        </p:nvSpPr>
        <p:spPr>
          <a:xfrm>
            <a:off x="7535350" y="2624675"/>
            <a:ext cx="1312200" cy="724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accent1"/>
                </a:solidFill>
              </a:rPr>
              <a:t>Colpi+2024 Fig 3.1</a:t>
            </a:r>
            <a:br>
              <a:rPr b="1" lang="en" sz="1000">
                <a:solidFill>
                  <a:schemeClr val="accent1"/>
                </a:solidFill>
              </a:rPr>
            </a:br>
            <a:r>
              <a:rPr lang="en" sz="791">
                <a:solidFill>
                  <a:schemeClr val="accent1"/>
                </a:solidFill>
              </a:rPr>
              <a:t>(with data from </a:t>
            </a:r>
            <a:r>
              <a:rPr lang="en" sz="791">
                <a:solidFill>
                  <a:schemeClr val="accent1"/>
                </a:solidFill>
              </a:rPr>
              <a:t>Korol</a:t>
            </a:r>
            <a:r>
              <a:rPr lang="en" sz="791">
                <a:solidFill>
                  <a:schemeClr val="accent1"/>
                </a:solidFill>
              </a:rPr>
              <a:t>+2017, Toonen+2018, Wagg+2022)</a:t>
            </a:r>
            <a:endParaRPr sz="791">
              <a:solidFill>
                <a:schemeClr val="accent1"/>
              </a:solidFill>
            </a:endParaRPr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215900" y="1272875"/>
            <a:ext cx="2382300" cy="32145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Unresolvable sources contribute to galactic confusion noise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~25,000 WDWDs (</a:t>
            </a:r>
            <a:r>
              <a:rPr lang="en" sz="1600">
                <a:solidFill>
                  <a:schemeClr val="accent5"/>
                </a:solidFill>
              </a:rPr>
              <a:t>Korol+2017</a:t>
            </a:r>
            <a:r>
              <a:rPr lang="en" sz="1600">
                <a:solidFill>
                  <a:schemeClr val="dk1"/>
                </a:solidFill>
              </a:rPr>
              <a:t>) and 10-100s more massive binaries (</a:t>
            </a:r>
            <a:r>
              <a:rPr lang="en" sz="1600">
                <a:solidFill>
                  <a:schemeClr val="accent5"/>
                </a:solidFill>
              </a:rPr>
              <a:t>Toonen+2018, Wagg+2022</a:t>
            </a:r>
            <a:r>
              <a:rPr lang="en" sz="1600">
                <a:solidFill>
                  <a:schemeClr val="dk1"/>
                </a:solidFill>
              </a:rPr>
              <a:t>) detected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Stellar-mass binaries: </a:t>
            </a:r>
            <a:r>
              <a:rPr b="0" lang="en"/>
              <a:t>Understanding binary </a:t>
            </a:r>
            <a:r>
              <a:rPr b="0" lang="en"/>
              <a:t>evolution</a:t>
            </a:r>
            <a:endParaRPr b="0"/>
          </a:p>
        </p:txBody>
      </p:sp>
      <p:grpSp>
        <p:nvGrpSpPr>
          <p:cNvPr id="225" name="Google Shape;225;p26"/>
          <p:cNvGrpSpPr/>
          <p:nvPr/>
        </p:nvGrpSpPr>
        <p:grpSpPr>
          <a:xfrm>
            <a:off x="3337425" y="2073263"/>
            <a:ext cx="2712600" cy="1620525"/>
            <a:chOff x="3990975" y="3005038"/>
            <a:chExt cx="2712600" cy="1620525"/>
          </a:xfrm>
        </p:grpSpPr>
        <p:grpSp>
          <p:nvGrpSpPr>
            <p:cNvPr id="226" name="Google Shape;226;p26"/>
            <p:cNvGrpSpPr/>
            <p:nvPr/>
          </p:nvGrpSpPr>
          <p:grpSpPr>
            <a:xfrm>
              <a:off x="3990975" y="3005038"/>
              <a:ext cx="2712600" cy="1281000"/>
              <a:chOff x="5230200" y="1676200"/>
              <a:chExt cx="2712600" cy="1281000"/>
            </a:xfrm>
          </p:grpSpPr>
          <p:sp>
            <p:nvSpPr>
              <p:cNvPr id="227" name="Google Shape;227;p26"/>
              <p:cNvSpPr/>
              <p:nvPr/>
            </p:nvSpPr>
            <p:spPr>
              <a:xfrm>
                <a:off x="5230200" y="1676200"/>
                <a:ext cx="2712600" cy="1281000"/>
              </a:xfrm>
              <a:prstGeom prst="ellips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28" name="Google Shape;228;p26"/>
              <p:cNvSpPr/>
              <p:nvPr/>
            </p:nvSpPr>
            <p:spPr>
              <a:xfrm>
                <a:off x="6656925" y="1961050"/>
                <a:ext cx="744000" cy="7113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29" name="Google Shape;229;p26"/>
              <p:cNvSpPr/>
              <p:nvPr/>
            </p:nvSpPr>
            <p:spPr>
              <a:xfrm>
                <a:off x="5839800" y="2069800"/>
                <a:ext cx="521100" cy="4938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30" name="Google Shape;230;p26"/>
            <p:cNvSpPr txBox="1"/>
            <p:nvPr/>
          </p:nvSpPr>
          <p:spPr>
            <a:xfrm>
              <a:off x="4127475" y="4154563"/>
              <a:ext cx="24396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Common-envelope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31" name="Google Shape;231;p26"/>
          <p:cNvGrpSpPr/>
          <p:nvPr/>
        </p:nvGrpSpPr>
        <p:grpSpPr>
          <a:xfrm>
            <a:off x="6790325" y="1923175"/>
            <a:ext cx="1556700" cy="1740825"/>
            <a:chOff x="7033750" y="3301975"/>
            <a:chExt cx="1556700" cy="1740825"/>
          </a:xfrm>
        </p:grpSpPr>
        <p:grpSp>
          <p:nvGrpSpPr>
            <p:cNvPr id="232" name="Google Shape;232;p26"/>
            <p:cNvGrpSpPr/>
            <p:nvPr/>
          </p:nvGrpSpPr>
          <p:grpSpPr>
            <a:xfrm>
              <a:off x="7148050" y="3301975"/>
              <a:ext cx="1328101" cy="1195938"/>
              <a:chOff x="3206850" y="3153825"/>
              <a:chExt cx="1328101" cy="1195938"/>
            </a:xfrm>
          </p:grpSpPr>
          <p:grpSp>
            <p:nvGrpSpPr>
              <p:cNvPr id="233" name="Google Shape;233;p26"/>
              <p:cNvGrpSpPr/>
              <p:nvPr/>
            </p:nvGrpSpPr>
            <p:grpSpPr>
              <a:xfrm>
                <a:off x="3333775" y="3153825"/>
                <a:ext cx="1201176" cy="1195938"/>
                <a:chOff x="3333775" y="3153825"/>
                <a:chExt cx="1201176" cy="1195938"/>
              </a:xfrm>
            </p:grpSpPr>
            <p:sp>
              <p:nvSpPr>
                <p:cNvPr id="234" name="Google Shape;234;p26"/>
                <p:cNvSpPr/>
                <p:nvPr/>
              </p:nvSpPr>
              <p:spPr>
                <a:xfrm>
                  <a:off x="3333775" y="3153825"/>
                  <a:ext cx="1201176" cy="1195938"/>
                </a:xfrm>
                <a:prstGeom prst="irregularSeal1">
                  <a:avLst/>
                </a:prstGeom>
                <a:solidFill>
                  <a:srgbClr val="E0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35" name="Google Shape;235;p26"/>
                <p:cNvSpPr/>
                <p:nvPr/>
              </p:nvSpPr>
              <p:spPr>
                <a:xfrm>
                  <a:off x="3825900" y="3645975"/>
                  <a:ext cx="216900" cy="211500"/>
                </a:xfrm>
                <a:prstGeom prst="ellipse">
                  <a:avLst/>
                </a:prstGeom>
                <a:solidFill>
                  <a:srgbClr val="674EA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cxnSp>
            <p:nvCxnSpPr>
              <p:cNvPr id="236" name="Google Shape;236;p26"/>
              <p:cNvCxnSpPr/>
              <p:nvPr/>
            </p:nvCxnSpPr>
            <p:spPr>
              <a:xfrm flipH="1">
                <a:off x="3206850" y="3751775"/>
                <a:ext cx="566100" cy="16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7" name="Google Shape;237;p26"/>
              <p:cNvCxnSpPr/>
              <p:nvPr/>
            </p:nvCxnSpPr>
            <p:spPr>
              <a:xfrm flipH="1">
                <a:off x="3333650" y="3873500"/>
                <a:ext cx="444600" cy="25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8" name="Google Shape;238;p26"/>
              <p:cNvCxnSpPr/>
              <p:nvPr/>
            </p:nvCxnSpPr>
            <p:spPr>
              <a:xfrm flipH="1">
                <a:off x="3414408" y="3819517"/>
                <a:ext cx="336000" cy="1650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39" name="Google Shape;239;p26"/>
            <p:cNvSpPr txBox="1"/>
            <p:nvPr/>
          </p:nvSpPr>
          <p:spPr>
            <a:xfrm>
              <a:off x="7033750" y="4344400"/>
              <a:ext cx="15567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Supernova natal kicks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40" name="Google Shape;240;p26"/>
          <p:cNvGrpSpPr/>
          <p:nvPr/>
        </p:nvGrpSpPr>
        <p:grpSpPr>
          <a:xfrm>
            <a:off x="311707" y="1672049"/>
            <a:ext cx="2871024" cy="2243064"/>
            <a:chOff x="311707" y="2434049"/>
            <a:chExt cx="2871024" cy="2243064"/>
          </a:xfrm>
        </p:grpSpPr>
        <p:grpSp>
          <p:nvGrpSpPr>
            <p:cNvPr id="241" name="Google Shape;241;p26"/>
            <p:cNvGrpSpPr/>
            <p:nvPr/>
          </p:nvGrpSpPr>
          <p:grpSpPr>
            <a:xfrm rot="1044904">
              <a:off x="487427" y="2775345"/>
              <a:ext cx="2519583" cy="1560465"/>
              <a:chOff x="411625" y="1042742"/>
              <a:chExt cx="3599475" cy="2232000"/>
            </a:xfrm>
          </p:grpSpPr>
          <p:sp>
            <p:nvSpPr>
              <p:cNvPr id="242" name="Google Shape;242;p26"/>
              <p:cNvSpPr/>
              <p:nvPr/>
            </p:nvSpPr>
            <p:spPr>
              <a:xfrm rot="3272234">
                <a:off x="727284" y="1358673"/>
                <a:ext cx="1600383" cy="1600138"/>
              </a:xfrm>
              <a:prstGeom prst="teardrop">
                <a:avLst>
                  <a:gd fmla="val 200000" name="adj"/>
                </a:avLst>
              </a:prstGeom>
              <a:solidFill>
                <a:srgbClr val="E691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43" name="Google Shape;243;p26"/>
              <p:cNvSpPr/>
              <p:nvPr/>
            </p:nvSpPr>
            <p:spPr>
              <a:xfrm>
                <a:off x="2968600" y="1619250"/>
                <a:ext cx="1042500" cy="984300"/>
              </a:xfrm>
              <a:prstGeom prst="ellipse">
                <a:avLst/>
              </a:prstGeom>
              <a:solidFill>
                <a:srgbClr val="F1C2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44" name="Google Shape;244;p26"/>
            <p:cNvSpPr txBox="1"/>
            <p:nvPr/>
          </p:nvSpPr>
          <p:spPr>
            <a:xfrm>
              <a:off x="1197600" y="3978713"/>
              <a:ext cx="15567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Mass transfer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45" name="Google Shape;245;p26"/>
          <p:cNvSpPr txBox="1"/>
          <p:nvPr/>
        </p:nvSpPr>
        <p:spPr>
          <a:xfrm>
            <a:off x="529175" y="1191675"/>
            <a:ext cx="811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Rate and distributions of close LISA binaries constrain aspects of binary evolution (e.g. 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Nelemans+01, Ruiter+10, Breivik+18, Lamberts+18, Wagg+22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608525" y="3965800"/>
            <a:ext cx="77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Sources otherwise likely </a:t>
            </a:r>
            <a:r>
              <a:rPr i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invisible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EM - can measure MW mass distribution (e.g. 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Korol+21, Georgousi+23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Stellar-mass binaries: </a:t>
            </a:r>
            <a:r>
              <a:rPr b="0" lang="en"/>
              <a:t>Understanding binary evolution</a:t>
            </a:r>
            <a:endParaRPr b="0"/>
          </a:p>
        </p:txBody>
      </p:sp>
      <p:grpSp>
        <p:nvGrpSpPr>
          <p:cNvPr id="252" name="Google Shape;252;p27"/>
          <p:cNvGrpSpPr/>
          <p:nvPr/>
        </p:nvGrpSpPr>
        <p:grpSpPr>
          <a:xfrm>
            <a:off x="3337425" y="2073263"/>
            <a:ext cx="2712600" cy="1620525"/>
            <a:chOff x="3990975" y="3005038"/>
            <a:chExt cx="2712600" cy="1620525"/>
          </a:xfrm>
        </p:grpSpPr>
        <p:grpSp>
          <p:nvGrpSpPr>
            <p:cNvPr id="253" name="Google Shape;253;p27"/>
            <p:cNvGrpSpPr/>
            <p:nvPr/>
          </p:nvGrpSpPr>
          <p:grpSpPr>
            <a:xfrm>
              <a:off x="3990975" y="3005038"/>
              <a:ext cx="2712600" cy="1281000"/>
              <a:chOff x="5230200" y="1676200"/>
              <a:chExt cx="2712600" cy="1281000"/>
            </a:xfrm>
          </p:grpSpPr>
          <p:sp>
            <p:nvSpPr>
              <p:cNvPr id="254" name="Google Shape;254;p27"/>
              <p:cNvSpPr/>
              <p:nvPr/>
            </p:nvSpPr>
            <p:spPr>
              <a:xfrm>
                <a:off x="5230200" y="1676200"/>
                <a:ext cx="2712600" cy="1281000"/>
              </a:xfrm>
              <a:prstGeom prst="ellips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6656925" y="1961050"/>
                <a:ext cx="744000" cy="7113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5839800" y="2069800"/>
                <a:ext cx="521100" cy="4938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57" name="Google Shape;257;p27"/>
            <p:cNvSpPr txBox="1"/>
            <p:nvPr/>
          </p:nvSpPr>
          <p:spPr>
            <a:xfrm>
              <a:off x="4127475" y="4154563"/>
              <a:ext cx="24396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Common-envelope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58" name="Google Shape;258;p27"/>
          <p:cNvGrpSpPr/>
          <p:nvPr/>
        </p:nvGrpSpPr>
        <p:grpSpPr>
          <a:xfrm>
            <a:off x="6790325" y="1923175"/>
            <a:ext cx="1556700" cy="1740825"/>
            <a:chOff x="7033750" y="3301975"/>
            <a:chExt cx="1556700" cy="1740825"/>
          </a:xfrm>
        </p:grpSpPr>
        <p:grpSp>
          <p:nvGrpSpPr>
            <p:cNvPr id="259" name="Google Shape;259;p27"/>
            <p:cNvGrpSpPr/>
            <p:nvPr/>
          </p:nvGrpSpPr>
          <p:grpSpPr>
            <a:xfrm>
              <a:off x="7148050" y="3301975"/>
              <a:ext cx="1328101" cy="1195938"/>
              <a:chOff x="3206850" y="3153825"/>
              <a:chExt cx="1328101" cy="1195938"/>
            </a:xfrm>
          </p:grpSpPr>
          <p:grpSp>
            <p:nvGrpSpPr>
              <p:cNvPr id="260" name="Google Shape;260;p27"/>
              <p:cNvGrpSpPr/>
              <p:nvPr/>
            </p:nvGrpSpPr>
            <p:grpSpPr>
              <a:xfrm>
                <a:off x="3333775" y="3153825"/>
                <a:ext cx="1201176" cy="1195938"/>
                <a:chOff x="3333775" y="3153825"/>
                <a:chExt cx="1201176" cy="1195938"/>
              </a:xfrm>
            </p:grpSpPr>
            <p:sp>
              <p:nvSpPr>
                <p:cNvPr id="261" name="Google Shape;261;p27"/>
                <p:cNvSpPr/>
                <p:nvPr/>
              </p:nvSpPr>
              <p:spPr>
                <a:xfrm>
                  <a:off x="3333775" y="3153825"/>
                  <a:ext cx="1201176" cy="1195938"/>
                </a:xfrm>
                <a:prstGeom prst="irregularSeal1">
                  <a:avLst/>
                </a:prstGeom>
                <a:solidFill>
                  <a:srgbClr val="E0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62" name="Google Shape;262;p27"/>
                <p:cNvSpPr/>
                <p:nvPr/>
              </p:nvSpPr>
              <p:spPr>
                <a:xfrm>
                  <a:off x="3825900" y="3645975"/>
                  <a:ext cx="216900" cy="211500"/>
                </a:xfrm>
                <a:prstGeom prst="ellipse">
                  <a:avLst/>
                </a:prstGeom>
                <a:solidFill>
                  <a:srgbClr val="674EA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cxnSp>
            <p:nvCxnSpPr>
              <p:cNvPr id="263" name="Google Shape;263;p27"/>
              <p:cNvCxnSpPr/>
              <p:nvPr/>
            </p:nvCxnSpPr>
            <p:spPr>
              <a:xfrm flipH="1">
                <a:off x="3206850" y="3751775"/>
                <a:ext cx="566100" cy="16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4" name="Google Shape;264;p27"/>
              <p:cNvCxnSpPr/>
              <p:nvPr/>
            </p:nvCxnSpPr>
            <p:spPr>
              <a:xfrm flipH="1">
                <a:off x="3333650" y="3873500"/>
                <a:ext cx="444600" cy="25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5" name="Google Shape;265;p27"/>
              <p:cNvCxnSpPr/>
              <p:nvPr/>
            </p:nvCxnSpPr>
            <p:spPr>
              <a:xfrm flipH="1">
                <a:off x="3414408" y="3819517"/>
                <a:ext cx="336000" cy="1650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66" name="Google Shape;266;p27"/>
            <p:cNvSpPr txBox="1"/>
            <p:nvPr/>
          </p:nvSpPr>
          <p:spPr>
            <a:xfrm>
              <a:off x="7033750" y="4344400"/>
              <a:ext cx="15567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Supernova natal kicks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67" name="Google Shape;267;p27"/>
          <p:cNvGrpSpPr/>
          <p:nvPr/>
        </p:nvGrpSpPr>
        <p:grpSpPr>
          <a:xfrm>
            <a:off x="311707" y="1672049"/>
            <a:ext cx="2871024" cy="2243064"/>
            <a:chOff x="311707" y="2434049"/>
            <a:chExt cx="2871024" cy="2243064"/>
          </a:xfrm>
        </p:grpSpPr>
        <p:grpSp>
          <p:nvGrpSpPr>
            <p:cNvPr id="268" name="Google Shape;268;p27"/>
            <p:cNvGrpSpPr/>
            <p:nvPr/>
          </p:nvGrpSpPr>
          <p:grpSpPr>
            <a:xfrm rot="1044904">
              <a:off x="487427" y="2775345"/>
              <a:ext cx="2519583" cy="1560465"/>
              <a:chOff x="411625" y="1042742"/>
              <a:chExt cx="3599475" cy="2232000"/>
            </a:xfrm>
          </p:grpSpPr>
          <p:sp>
            <p:nvSpPr>
              <p:cNvPr id="269" name="Google Shape;269;p27"/>
              <p:cNvSpPr/>
              <p:nvPr/>
            </p:nvSpPr>
            <p:spPr>
              <a:xfrm rot="3272234">
                <a:off x="727284" y="1358673"/>
                <a:ext cx="1600383" cy="1600138"/>
              </a:xfrm>
              <a:prstGeom prst="teardrop">
                <a:avLst>
                  <a:gd fmla="val 200000" name="adj"/>
                </a:avLst>
              </a:prstGeom>
              <a:solidFill>
                <a:srgbClr val="E691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0" name="Google Shape;270;p27"/>
              <p:cNvSpPr/>
              <p:nvPr/>
            </p:nvSpPr>
            <p:spPr>
              <a:xfrm>
                <a:off x="2968600" y="1619250"/>
                <a:ext cx="1042500" cy="984300"/>
              </a:xfrm>
              <a:prstGeom prst="ellipse">
                <a:avLst/>
              </a:prstGeom>
              <a:solidFill>
                <a:srgbClr val="F1C2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71" name="Google Shape;271;p27"/>
            <p:cNvSpPr txBox="1"/>
            <p:nvPr/>
          </p:nvSpPr>
          <p:spPr>
            <a:xfrm>
              <a:off x="1197600" y="3978713"/>
              <a:ext cx="15567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Mass transfer</a:t>
              </a:r>
              <a:endPara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72" name="Google Shape;272;p27"/>
          <p:cNvSpPr txBox="1"/>
          <p:nvPr/>
        </p:nvSpPr>
        <p:spPr>
          <a:xfrm>
            <a:off x="529175" y="1191675"/>
            <a:ext cx="811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Rate and distributions of close LISA binaries constrain aspects of binary evolution (e.g. 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Nelemans+01, Ruiter+10, Breivik+18, Lamberts+18, Wagg+22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608525" y="3965800"/>
            <a:ext cx="77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Sources otherwise likely </a:t>
            </a:r>
            <a:r>
              <a:rPr i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invisible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EM - can measure MW mass distribution (e.g. 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Korol+21, Georgousi+23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34925" y="1124400"/>
            <a:ext cx="8520600" cy="3580200"/>
          </a:xfrm>
          <a:prstGeom prst="rect">
            <a:avLst/>
          </a:prstGeom>
          <a:solidFill>
            <a:srgbClr val="FFFFFF">
              <a:alpha val="84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75" name="Google Shape;275;p27"/>
          <p:cNvGrpSpPr/>
          <p:nvPr/>
        </p:nvGrpSpPr>
        <p:grpSpPr>
          <a:xfrm>
            <a:off x="2391750" y="1180112"/>
            <a:ext cx="4138151" cy="3226950"/>
            <a:chOff x="529175" y="1190675"/>
            <a:chExt cx="4138151" cy="3226950"/>
          </a:xfrm>
        </p:grpSpPr>
        <p:pic>
          <p:nvPicPr>
            <p:cNvPr id="276" name="Google Shape;27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9176" y="1190675"/>
              <a:ext cx="4138150" cy="2762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27"/>
            <p:cNvSpPr txBox="1"/>
            <p:nvPr/>
          </p:nvSpPr>
          <p:spPr>
            <a:xfrm>
              <a:off x="529175" y="3915125"/>
              <a:ext cx="3696000" cy="50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More to come in my talk</a:t>
              </a:r>
              <a:endParaRPr b="1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about </a:t>
              </a:r>
              <a:r>
                <a:rPr b="1" lang="en" sz="1800">
                  <a:solidFill>
                    <a:schemeClr val="dk2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LEGWORK</a:t>
              </a:r>
              <a:r>
                <a:rPr b="1" lang="en" sz="18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tomorrow!</a:t>
              </a:r>
              <a:endParaRPr b="1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/>
        </p:nvSpPr>
        <p:spPr>
          <a:xfrm>
            <a:off x="311700" y="1149350"/>
            <a:ext cx="49530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LISA advantage: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measures </a:t>
            </a:r>
            <a:r>
              <a:rPr b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eccentricity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precision of ~10</a:t>
            </a:r>
            <a:r>
              <a:rPr baseline="30000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-3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SNR &gt; 8 (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Nishizawa+16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Distinguish dynamical vs. isolated binary formation with 99% confidence (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Nishizawa+17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259300" y="1128175"/>
            <a:ext cx="4868400" cy="1666800"/>
          </a:xfrm>
          <a:prstGeom prst="rect">
            <a:avLst/>
          </a:prstGeom>
          <a:solidFill>
            <a:srgbClr val="FFFFFF">
              <a:alpha val="84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4" name="Google Shape;28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Stellar-mass binaries: </a:t>
            </a:r>
            <a:r>
              <a:rPr b="0" lang="en"/>
              <a:t>Black hole formation</a:t>
            </a:r>
            <a:endParaRPr b="0"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5386925" y="1301750"/>
            <a:ext cx="3552900" cy="2847975"/>
            <a:chOff x="5386925" y="1301750"/>
            <a:chExt cx="3552900" cy="2847975"/>
          </a:xfrm>
        </p:grpSpPr>
        <p:pic>
          <p:nvPicPr>
            <p:cNvPr id="286" name="Google Shape;28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86925" y="1502825"/>
              <a:ext cx="3552900" cy="2646900"/>
            </a:xfrm>
            <a:prstGeom prst="roundRect">
              <a:avLst>
                <a:gd fmla="val 12595" name="adj"/>
              </a:avLst>
            </a:prstGeom>
            <a:noFill/>
            <a:ln>
              <a:noFill/>
            </a:ln>
          </p:spPr>
        </p:pic>
        <p:pic>
          <p:nvPicPr>
            <p:cNvPr id="287" name="Google Shape;287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00638" y="1628750"/>
              <a:ext cx="916526" cy="916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28"/>
            <p:cNvSpPr txBox="1"/>
            <p:nvPr/>
          </p:nvSpPr>
          <p:spPr>
            <a:xfrm>
              <a:off x="5461000" y="3127375"/>
              <a:ext cx="1195800" cy="91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Measuring sBHs close to merger</a:t>
              </a:r>
              <a:endParaRPr sz="1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89" name="Google Shape;289;p28"/>
            <p:cNvSpPr txBox="1"/>
            <p:nvPr/>
          </p:nvSpPr>
          <p:spPr>
            <a:xfrm>
              <a:off x="7327900" y="2523075"/>
              <a:ext cx="1426800" cy="91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Comparing parameters when it merges years later</a:t>
              </a:r>
              <a:endParaRPr sz="1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90" name="Google Shape;290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15511" y="1301750"/>
              <a:ext cx="1227175" cy="111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28"/>
          <p:cNvSpPr txBox="1"/>
          <p:nvPr/>
        </p:nvSpPr>
        <p:spPr>
          <a:xfrm>
            <a:off x="333400" y="2947375"/>
            <a:ext cx="503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LISA will identify handful of multiband sources - can predict merger location to ~few deg</a:t>
            </a:r>
            <a:r>
              <a:rPr baseline="30000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time to ~several hours </a:t>
            </a: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Sesana+16</a:t>
            </a: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333400" y="3960900"/>
            <a:ext cx="605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Potential EM counterparts (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Perna+16, de Mink+17, Tagawa+21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and cosmological probes (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Muttoni+22, Baker+23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black holes: </a:t>
            </a:r>
            <a:r>
              <a:rPr b="0" lang="en"/>
              <a:t>Origins of SMBHs</a:t>
            </a:r>
            <a:endParaRPr b="0"/>
          </a:p>
        </p:txBody>
      </p:sp>
      <p:sp>
        <p:nvSpPr>
          <p:cNvPr id="298" name="Google Shape;298;p29"/>
          <p:cNvSpPr txBox="1"/>
          <p:nvPr>
            <p:ph idx="1" type="body"/>
          </p:nvPr>
        </p:nvSpPr>
        <p:spPr>
          <a:xfrm>
            <a:off x="4928200" y="1152475"/>
            <a:ext cx="39042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LISA is sensitive to SMBH and IMBH binaries at high redshifts with high SNRs</a:t>
            </a:r>
            <a:endParaRPr sz="2500"/>
          </a:p>
        </p:txBody>
      </p:sp>
      <p:pic>
        <p:nvPicPr>
          <p:cNvPr id="299" name="Google Shape;299;p29"/>
          <p:cNvPicPr preferRelativeResize="0"/>
          <p:nvPr/>
        </p:nvPicPr>
        <p:blipFill rotWithShape="1">
          <a:blip r:embed="rId3">
            <a:alphaModFix/>
          </a:blip>
          <a:srcRect b="0" l="0" r="47542" t="0"/>
          <a:stretch/>
        </p:blipFill>
        <p:spPr>
          <a:xfrm>
            <a:off x="0" y="1017350"/>
            <a:ext cx="4796625" cy="36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black holes:</a:t>
            </a:r>
            <a:r>
              <a:rPr lang="en"/>
              <a:t> </a:t>
            </a:r>
            <a:r>
              <a:rPr b="0" lang="en"/>
              <a:t>Origins of SMBHs</a:t>
            </a:r>
            <a:endParaRPr b="0"/>
          </a:p>
        </p:txBody>
      </p:sp>
      <p:pic>
        <p:nvPicPr>
          <p:cNvPr id="305" name="Google Shape;305;p30"/>
          <p:cNvPicPr preferRelativeResize="0"/>
          <p:nvPr/>
        </p:nvPicPr>
        <p:blipFill rotWithShape="1">
          <a:blip r:embed="rId3">
            <a:alphaModFix/>
          </a:blip>
          <a:srcRect b="0" l="52325" r="971" t="0"/>
          <a:stretch/>
        </p:blipFill>
        <p:spPr>
          <a:xfrm>
            <a:off x="4784651" y="1017350"/>
            <a:ext cx="4270298" cy="36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0"/>
          <p:cNvSpPr txBox="1"/>
          <p:nvPr>
            <p:ph idx="1" type="body"/>
          </p:nvPr>
        </p:nvSpPr>
        <p:spPr>
          <a:xfrm>
            <a:off x="432400" y="1152475"/>
            <a:ext cx="3948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Light seeds:</a:t>
            </a:r>
            <a:r>
              <a:rPr lang="en" sz="2000"/>
              <a:t> formed from many metal-free stars (~10-100s Msol)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000"/>
              <a:t>Heavy seeds:</a:t>
            </a:r>
            <a:r>
              <a:rPr lang="en" sz="2000"/>
              <a:t> formed from single supermassive star (1e4-1e5 Msol)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Seed populations can be identified by LISA</a:t>
            </a:r>
            <a:endParaRPr sz="2000"/>
          </a:p>
        </p:txBody>
      </p:sp>
      <p:sp>
        <p:nvSpPr>
          <p:cNvPr id="307" name="Google Shape;307;p30"/>
          <p:cNvSpPr txBox="1"/>
          <p:nvPr/>
        </p:nvSpPr>
        <p:spPr>
          <a:xfrm>
            <a:off x="4632750" y="752275"/>
            <a:ext cx="45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Bonetti+19 (seeds), Wu+2022 (AGN), Yang+21 (quasars)</a:t>
            </a:r>
            <a:endParaRPr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black holes: </a:t>
            </a:r>
            <a:r>
              <a:rPr b="0" lang="en"/>
              <a:t>Evolution</a:t>
            </a:r>
            <a:endParaRPr b="0"/>
          </a:p>
        </p:txBody>
      </p:sp>
      <p:sp>
        <p:nvSpPr>
          <p:cNvPr id="313" name="Google Shape;313;p31"/>
          <p:cNvSpPr txBox="1"/>
          <p:nvPr>
            <p:ph idx="1" type="body"/>
          </p:nvPr>
        </p:nvSpPr>
        <p:spPr>
          <a:xfrm>
            <a:off x="311700" y="1033325"/>
            <a:ext cx="5070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Dual AGN discovered…but only </a:t>
            </a:r>
            <a:r>
              <a:rPr i="1" lang="en" sz="2000"/>
              <a:t>candidate</a:t>
            </a:r>
            <a:r>
              <a:rPr lang="en" sz="2000"/>
              <a:t> MBHBs </a:t>
            </a:r>
            <a:r>
              <a:rPr lang="en" sz="2000"/>
              <a:t>(</a:t>
            </a:r>
            <a:r>
              <a:rPr lang="en" sz="2000">
                <a:solidFill>
                  <a:schemeClr val="accent5"/>
                </a:solidFill>
              </a:rPr>
              <a:t>de Rosa+19, Bogdanović+22</a:t>
            </a:r>
            <a:r>
              <a:rPr lang="en" sz="2000"/>
              <a:t>)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Rates + distributions inform merger histories of MBHBs </a:t>
            </a:r>
            <a:r>
              <a:rPr i="1" lang="en" sz="2000"/>
              <a:t>and their hosts </a:t>
            </a:r>
            <a:r>
              <a:rPr lang="en" sz="2000"/>
              <a:t>(e.g. </a:t>
            </a:r>
            <a:r>
              <a:rPr lang="en" sz="2000">
                <a:solidFill>
                  <a:schemeClr val="accent5"/>
                </a:solidFill>
              </a:rPr>
              <a:t>Dayal+19</a:t>
            </a:r>
            <a:r>
              <a:rPr lang="en" sz="2000"/>
              <a:t>)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Expect ~few-100 per year (e.g. </a:t>
            </a:r>
            <a:r>
              <a:rPr lang="en" sz="2000">
                <a:solidFill>
                  <a:schemeClr val="accent5"/>
                </a:solidFill>
              </a:rPr>
              <a:t>Barausse+20</a:t>
            </a:r>
            <a:r>
              <a:rPr lang="en" sz="2000"/>
              <a:t>)</a:t>
            </a:r>
            <a:endParaRPr sz="2000"/>
          </a:p>
        </p:txBody>
      </p:sp>
      <p:pic>
        <p:nvPicPr>
          <p:cNvPr id="314" name="Google Shape;3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912" y="863550"/>
            <a:ext cx="373823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/>
        </p:nvSpPr>
        <p:spPr>
          <a:xfrm>
            <a:off x="6144000" y="633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Barausse+20, Fig 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71075" y="392500"/>
            <a:ext cx="4030500" cy="23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atamaran"/>
                <a:ea typeface="Catamaran"/>
                <a:cs typeface="Catamaran"/>
                <a:sym typeface="Catamaran"/>
              </a:rPr>
              <a:t>LISA overview</a:t>
            </a:r>
            <a:endParaRPr sz="60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67" name="Google Shape;67;p14"/>
          <p:cNvSpPr txBox="1"/>
          <p:nvPr>
            <p:ph idx="2" type="title"/>
          </p:nvPr>
        </p:nvSpPr>
        <p:spPr>
          <a:xfrm>
            <a:off x="371075" y="2727400"/>
            <a:ext cx="40305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800">
                <a:latin typeface="Catamaran SemiBold"/>
                <a:ea typeface="Catamaran SemiBold"/>
                <a:cs typeface="Catamaran SemiBold"/>
                <a:sym typeface="Catamaran SemiBold"/>
              </a:rPr>
              <a:t>What is LISA? Differences from other detectors?</a:t>
            </a:r>
            <a:endParaRPr b="0" sz="2800">
              <a:latin typeface="Catamaran SemiBold"/>
              <a:ea typeface="Catamaran SemiBold"/>
              <a:cs typeface="Catamaran SemiBold"/>
              <a:sym typeface="Catamaran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2"/>
          <p:cNvPicPr preferRelativeResize="0"/>
          <p:nvPr/>
        </p:nvPicPr>
        <p:blipFill rotWithShape="1">
          <a:blip r:embed="rId3">
            <a:alphaModFix/>
          </a:blip>
          <a:srcRect b="6305" l="0" r="0" t="0"/>
          <a:stretch/>
        </p:blipFill>
        <p:spPr>
          <a:xfrm>
            <a:off x="164200" y="1098350"/>
            <a:ext cx="4512800" cy="338724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black holes: </a:t>
            </a:r>
            <a:r>
              <a:rPr b="0" lang="en"/>
              <a:t>Environment</a:t>
            </a:r>
            <a:endParaRPr b="0"/>
          </a:p>
        </p:txBody>
      </p:sp>
      <p:sp>
        <p:nvSpPr>
          <p:cNvPr id="322" name="Google Shape;322;p32"/>
          <p:cNvSpPr txBox="1"/>
          <p:nvPr>
            <p:ph idx="1" type="body"/>
          </p:nvPr>
        </p:nvSpPr>
        <p:spPr>
          <a:xfrm>
            <a:off x="4677000" y="819075"/>
            <a:ext cx="4365900" cy="3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EM counterparts = perfect lab for accretion &amp; jet-launching in time-varying spacetime (e.g. </a:t>
            </a:r>
            <a:r>
              <a:rPr lang="en" sz="2000">
                <a:solidFill>
                  <a:schemeClr val="accent5"/>
                </a:solidFill>
              </a:rPr>
              <a:t>d’Ascoli+19</a:t>
            </a:r>
            <a:r>
              <a:rPr lang="en" sz="2000"/>
              <a:t>)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Consequences of merger on disc? Turn on of AGN? Multiwavelength collimated jet? Observe with multimessenger! (e.g. </a:t>
            </a:r>
            <a:r>
              <a:rPr lang="en" sz="2000">
                <a:solidFill>
                  <a:schemeClr val="accent5"/>
                </a:solidFill>
              </a:rPr>
              <a:t>Corrales+10, Rossi+10, Yuan+21</a:t>
            </a:r>
            <a:r>
              <a:rPr lang="en" sz="2000"/>
              <a:t>)</a:t>
            </a:r>
            <a:endParaRPr sz="2000"/>
          </a:p>
        </p:txBody>
      </p:sp>
      <p:sp>
        <p:nvSpPr>
          <p:cNvPr id="323" name="Google Shape;323;p32"/>
          <p:cNvSpPr txBox="1"/>
          <p:nvPr/>
        </p:nvSpPr>
        <p:spPr>
          <a:xfrm>
            <a:off x="158600" y="4357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d’Ascoli+19, Fig 9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EMRIs (+IMRIs &amp; XMRIs) landscape</a:t>
            </a:r>
            <a:endParaRPr/>
          </a:p>
        </p:txBody>
      </p:sp>
      <p:sp>
        <p:nvSpPr>
          <p:cNvPr id="329" name="Google Shape;329;p33"/>
          <p:cNvSpPr txBox="1"/>
          <p:nvPr>
            <p:ph idx="1" type="body"/>
          </p:nvPr>
        </p:nvSpPr>
        <p:spPr>
          <a:xfrm>
            <a:off x="418650" y="3263450"/>
            <a:ext cx="8413800" cy="13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IMRIs up to ~few hundred (</a:t>
            </a:r>
            <a:r>
              <a:rPr lang="en">
                <a:solidFill>
                  <a:schemeClr val="accent5"/>
                </a:solidFill>
              </a:rPr>
              <a:t>Arca Sedda+21</a:t>
            </a:r>
            <a:r>
              <a:rPr lang="en"/>
              <a:t>), </a:t>
            </a:r>
            <a:r>
              <a:rPr lang="en"/>
              <a:t>EMRIs ~few-several thousands (</a:t>
            </a:r>
            <a:r>
              <a:rPr lang="en">
                <a:solidFill>
                  <a:schemeClr val="accent5"/>
                </a:solidFill>
              </a:rPr>
              <a:t>Babak+17</a:t>
            </a:r>
            <a:r>
              <a:rPr lang="en"/>
              <a:t>), </a:t>
            </a:r>
            <a:r>
              <a:rPr lang="en"/>
              <a:t>and ~10s of XMRIs (</a:t>
            </a:r>
            <a:r>
              <a:rPr lang="en">
                <a:solidFill>
                  <a:schemeClr val="accent5"/>
                </a:solidFill>
              </a:rPr>
              <a:t>Berry+13</a:t>
            </a:r>
            <a:r>
              <a:rPr lang="en"/>
              <a:t>)</a:t>
            </a:r>
            <a:endParaRPr/>
          </a:p>
        </p:txBody>
      </p:sp>
      <p:grpSp>
        <p:nvGrpSpPr>
          <p:cNvPr id="330" name="Google Shape;330;p33"/>
          <p:cNvGrpSpPr/>
          <p:nvPr/>
        </p:nvGrpSpPr>
        <p:grpSpPr>
          <a:xfrm>
            <a:off x="6037600" y="172005"/>
            <a:ext cx="2663100" cy="2621734"/>
            <a:chOff x="0" y="2743755"/>
            <a:chExt cx="2663100" cy="2621734"/>
          </a:xfrm>
        </p:grpSpPr>
        <p:grpSp>
          <p:nvGrpSpPr>
            <p:cNvPr id="331" name="Google Shape;331;p33"/>
            <p:cNvGrpSpPr/>
            <p:nvPr/>
          </p:nvGrpSpPr>
          <p:grpSpPr>
            <a:xfrm>
              <a:off x="0" y="2743755"/>
              <a:ext cx="2663100" cy="2284940"/>
              <a:chOff x="-209550" y="488430"/>
              <a:chExt cx="2663100" cy="2284940"/>
            </a:xfrm>
          </p:grpSpPr>
          <p:pic>
            <p:nvPicPr>
              <p:cNvPr id="332" name="Google Shape;332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209550" y="488430"/>
                <a:ext cx="2663100" cy="22849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p33"/>
              <p:cNvSpPr/>
              <p:nvPr/>
            </p:nvSpPr>
            <p:spPr>
              <a:xfrm>
                <a:off x="1604905" y="2219575"/>
                <a:ext cx="68700" cy="68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34" name="Google Shape;334;p33"/>
            <p:cNvSpPr txBox="1"/>
            <p:nvPr/>
          </p:nvSpPr>
          <p:spPr>
            <a:xfrm flipH="1" rot="-22900">
              <a:off x="483950" y="4681188"/>
              <a:ext cx="1891542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3"/>
                  </a:solidFill>
                  <a:latin typeface="Catamaran"/>
                  <a:ea typeface="Catamaran"/>
                  <a:cs typeface="Catamaran"/>
                  <a:sym typeface="Catamaran"/>
                </a:rPr>
                <a:t>Graphic: Benjamin Leather</a:t>
              </a:r>
              <a:endParaRPr sz="800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</p:grpSp>
      <p:grpSp>
        <p:nvGrpSpPr>
          <p:cNvPr id="335" name="Google Shape;335;p33"/>
          <p:cNvGrpSpPr/>
          <p:nvPr/>
        </p:nvGrpSpPr>
        <p:grpSpPr>
          <a:xfrm>
            <a:off x="200736" y="1191600"/>
            <a:ext cx="1755000" cy="1897977"/>
            <a:chOff x="571536" y="1957150"/>
            <a:chExt cx="1755000" cy="1897977"/>
          </a:xfrm>
        </p:grpSpPr>
        <p:sp>
          <p:nvSpPr>
            <p:cNvPr id="336" name="Google Shape;336;p33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37" name="Google Shape;337;p33"/>
            <p:cNvSpPr txBox="1"/>
            <p:nvPr/>
          </p:nvSpPr>
          <p:spPr>
            <a:xfrm>
              <a:off x="1008152" y="2070478"/>
              <a:ext cx="8817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IMRI</a:t>
              </a:r>
              <a:endPara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38" name="Google Shape;338;p33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1e-3 &lt; q &lt; 1e-4</a:t>
              </a:r>
              <a:endParaRPr b="1" sz="15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39" name="Google Shape;339;p33"/>
            <p:cNvSpPr txBox="1"/>
            <p:nvPr/>
          </p:nvSpPr>
          <p:spPr>
            <a:xfrm>
              <a:off x="571536" y="3117727"/>
              <a:ext cx="17550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IMBH + something</a:t>
              </a:r>
              <a:endParaRPr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340" name="Google Shape;340;p33"/>
          <p:cNvGrpSpPr/>
          <p:nvPr/>
        </p:nvGrpSpPr>
        <p:grpSpPr>
          <a:xfrm>
            <a:off x="1794163" y="1191600"/>
            <a:ext cx="2243563" cy="1897977"/>
            <a:chOff x="1794163" y="1191600"/>
            <a:chExt cx="2243563" cy="1897977"/>
          </a:xfrm>
        </p:grpSpPr>
        <p:sp>
          <p:nvSpPr>
            <p:cNvPr id="341" name="Google Shape;341;p33"/>
            <p:cNvSpPr/>
            <p:nvPr/>
          </p:nvSpPr>
          <p:spPr>
            <a:xfrm>
              <a:off x="1794163" y="1482563"/>
              <a:ext cx="594300" cy="369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342" name="Google Shape;342;p33"/>
            <p:cNvGrpSpPr/>
            <p:nvPr/>
          </p:nvGrpSpPr>
          <p:grpSpPr>
            <a:xfrm>
              <a:off x="2328623" y="1191600"/>
              <a:ext cx="1709103" cy="1897977"/>
              <a:chOff x="2699423" y="1957150"/>
              <a:chExt cx="1709103" cy="1897977"/>
            </a:xfrm>
          </p:grpSpPr>
          <p:sp>
            <p:nvSpPr>
              <p:cNvPr id="343" name="Google Shape;343;p33"/>
              <p:cNvSpPr/>
              <p:nvPr/>
            </p:nvSpPr>
            <p:spPr>
              <a:xfrm>
                <a:off x="3256823" y="195715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44" name="Google Shape;344;p33"/>
              <p:cNvSpPr txBox="1"/>
              <p:nvPr/>
            </p:nvSpPr>
            <p:spPr>
              <a:xfrm>
                <a:off x="2699425" y="2660925"/>
                <a:ext cx="17091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5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1e-6 &lt; q &lt; 1e-4</a:t>
                </a:r>
                <a:endParaRPr b="1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45" name="Google Shape;345;p33"/>
              <p:cNvSpPr txBox="1"/>
              <p:nvPr/>
            </p:nvSpPr>
            <p:spPr>
              <a:xfrm>
                <a:off x="2699423" y="3117727"/>
                <a:ext cx="17091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MBH + stellar mass object</a:t>
                </a:r>
                <a:endParaRPr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46" name="Google Shape;346;p33"/>
              <p:cNvSpPr txBox="1"/>
              <p:nvPr/>
            </p:nvSpPr>
            <p:spPr>
              <a:xfrm>
                <a:off x="3034778" y="2070478"/>
                <a:ext cx="10383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EMRI</a:t>
                </a:r>
                <a:endParaRPr b="1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grpSp>
        <p:nvGrpSpPr>
          <p:cNvPr id="347" name="Google Shape;347;p33"/>
          <p:cNvGrpSpPr/>
          <p:nvPr/>
        </p:nvGrpSpPr>
        <p:grpSpPr>
          <a:xfrm>
            <a:off x="3966375" y="1191600"/>
            <a:ext cx="2153338" cy="1897975"/>
            <a:chOff x="3966375" y="1191600"/>
            <a:chExt cx="2153338" cy="1897975"/>
          </a:xfrm>
        </p:grpSpPr>
        <p:grpSp>
          <p:nvGrpSpPr>
            <p:cNvPr id="348" name="Google Shape;348;p33"/>
            <p:cNvGrpSpPr/>
            <p:nvPr/>
          </p:nvGrpSpPr>
          <p:grpSpPr>
            <a:xfrm>
              <a:off x="4410608" y="1191600"/>
              <a:ext cx="1709106" cy="1897975"/>
              <a:chOff x="4781408" y="1957150"/>
              <a:chExt cx="1709106" cy="1897975"/>
            </a:xfrm>
          </p:grpSpPr>
          <p:sp>
            <p:nvSpPr>
              <p:cNvPr id="349" name="Google Shape;349;p33"/>
              <p:cNvSpPr/>
              <p:nvPr/>
            </p:nvSpPr>
            <p:spPr>
              <a:xfrm>
                <a:off x="5338808" y="195715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50" name="Google Shape;350;p33"/>
              <p:cNvSpPr txBox="1"/>
              <p:nvPr/>
            </p:nvSpPr>
            <p:spPr>
              <a:xfrm>
                <a:off x="4781413" y="2660925"/>
                <a:ext cx="17091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5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1e-6 &lt; q</a:t>
                </a:r>
                <a:endParaRPr b="1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51" name="Google Shape;351;p33"/>
              <p:cNvSpPr txBox="1"/>
              <p:nvPr/>
            </p:nvSpPr>
            <p:spPr>
              <a:xfrm>
                <a:off x="4781408" y="3117725"/>
                <a:ext cx="17091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Something + brown dwarf</a:t>
                </a:r>
                <a:endParaRPr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52" name="Google Shape;352;p33"/>
              <p:cNvSpPr txBox="1"/>
              <p:nvPr/>
            </p:nvSpPr>
            <p:spPr>
              <a:xfrm>
                <a:off x="5234293" y="2070478"/>
                <a:ext cx="8034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XMRI</a:t>
                </a:r>
                <a:endParaRPr b="1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53" name="Google Shape;353;p33"/>
            <p:cNvSpPr/>
            <p:nvPr/>
          </p:nvSpPr>
          <p:spPr>
            <a:xfrm>
              <a:off x="3966375" y="1482563"/>
              <a:ext cx="594300" cy="369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/>
          <p:nvPr/>
        </p:nvSpPr>
        <p:spPr>
          <a:xfrm>
            <a:off x="2440175" y="1004775"/>
            <a:ext cx="1526100" cy="1985700"/>
          </a:xfrm>
          <a:prstGeom prst="roundRect">
            <a:avLst>
              <a:gd fmla="val 16667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9" name="Google Shape;35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EMRIs (+IMRIs &amp; XMRIs) landscape</a:t>
            </a:r>
            <a:endParaRPr/>
          </a:p>
        </p:txBody>
      </p:sp>
      <p:sp>
        <p:nvSpPr>
          <p:cNvPr id="360" name="Google Shape;360;p34"/>
          <p:cNvSpPr txBox="1"/>
          <p:nvPr>
            <p:ph idx="1" type="body"/>
          </p:nvPr>
        </p:nvSpPr>
        <p:spPr>
          <a:xfrm>
            <a:off x="418650" y="3263450"/>
            <a:ext cx="8413800" cy="13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IMRIs up to ~few hundred (</a:t>
            </a:r>
            <a:r>
              <a:rPr lang="en">
                <a:solidFill>
                  <a:schemeClr val="accent5"/>
                </a:solidFill>
              </a:rPr>
              <a:t>Arca Sedda+21</a:t>
            </a:r>
            <a:r>
              <a:rPr lang="en"/>
              <a:t>), EMRIs ~few-several thousands (</a:t>
            </a:r>
            <a:r>
              <a:rPr lang="en">
                <a:solidFill>
                  <a:schemeClr val="accent5"/>
                </a:solidFill>
              </a:rPr>
              <a:t>Babak+17</a:t>
            </a:r>
            <a:r>
              <a:rPr lang="en"/>
              <a:t>), and ~10s of XMRIs (</a:t>
            </a:r>
            <a:r>
              <a:rPr lang="en">
                <a:solidFill>
                  <a:schemeClr val="accent5"/>
                </a:solidFill>
              </a:rPr>
              <a:t>Berry+13</a:t>
            </a:r>
            <a:r>
              <a:rPr lang="en"/>
              <a:t>)</a:t>
            </a:r>
            <a:endParaRPr/>
          </a:p>
        </p:txBody>
      </p:sp>
      <p:grpSp>
        <p:nvGrpSpPr>
          <p:cNvPr id="361" name="Google Shape;361;p34"/>
          <p:cNvGrpSpPr/>
          <p:nvPr/>
        </p:nvGrpSpPr>
        <p:grpSpPr>
          <a:xfrm>
            <a:off x="6037600" y="172005"/>
            <a:ext cx="2663100" cy="2621734"/>
            <a:chOff x="0" y="2743755"/>
            <a:chExt cx="2663100" cy="2621734"/>
          </a:xfrm>
        </p:grpSpPr>
        <p:grpSp>
          <p:nvGrpSpPr>
            <p:cNvPr id="362" name="Google Shape;362;p34"/>
            <p:cNvGrpSpPr/>
            <p:nvPr/>
          </p:nvGrpSpPr>
          <p:grpSpPr>
            <a:xfrm>
              <a:off x="0" y="2743755"/>
              <a:ext cx="2663100" cy="2284940"/>
              <a:chOff x="-209550" y="488430"/>
              <a:chExt cx="2663100" cy="2284940"/>
            </a:xfrm>
          </p:grpSpPr>
          <p:pic>
            <p:nvPicPr>
              <p:cNvPr id="363" name="Google Shape;363;p3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209550" y="488430"/>
                <a:ext cx="2663100" cy="22849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4" name="Google Shape;364;p34"/>
              <p:cNvSpPr/>
              <p:nvPr/>
            </p:nvSpPr>
            <p:spPr>
              <a:xfrm>
                <a:off x="1604905" y="2219575"/>
                <a:ext cx="68700" cy="68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65" name="Google Shape;365;p34"/>
            <p:cNvSpPr txBox="1"/>
            <p:nvPr/>
          </p:nvSpPr>
          <p:spPr>
            <a:xfrm flipH="1" rot="-22900">
              <a:off x="483950" y="4681188"/>
              <a:ext cx="1891542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3"/>
                  </a:solidFill>
                  <a:latin typeface="Catamaran"/>
                  <a:ea typeface="Catamaran"/>
                  <a:cs typeface="Catamaran"/>
                  <a:sym typeface="Catamaran"/>
                </a:rPr>
                <a:t>Graphic: Benjamin Leather</a:t>
              </a:r>
              <a:endParaRPr sz="800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200736" y="1191600"/>
            <a:ext cx="1755000" cy="1897977"/>
            <a:chOff x="571536" y="1957150"/>
            <a:chExt cx="1755000" cy="1897977"/>
          </a:xfrm>
        </p:grpSpPr>
        <p:sp>
          <p:nvSpPr>
            <p:cNvPr id="367" name="Google Shape;367;p34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8" name="Google Shape;368;p34"/>
            <p:cNvSpPr txBox="1"/>
            <p:nvPr/>
          </p:nvSpPr>
          <p:spPr>
            <a:xfrm>
              <a:off x="1008152" y="2070478"/>
              <a:ext cx="8817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IMRI</a:t>
              </a:r>
              <a:endPara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9" name="Google Shape;369;p34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1e-3 &lt; q &lt; 1e-4</a:t>
              </a:r>
              <a:endParaRPr b="1" sz="15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70" name="Google Shape;370;p34"/>
            <p:cNvSpPr txBox="1"/>
            <p:nvPr/>
          </p:nvSpPr>
          <p:spPr>
            <a:xfrm>
              <a:off x="571536" y="3117727"/>
              <a:ext cx="17550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IMBH + something</a:t>
              </a:r>
              <a:endParaRPr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371" name="Google Shape;371;p34"/>
          <p:cNvGrpSpPr/>
          <p:nvPr/>
        </p:nvGrpSpPr>
        <p:grpSpPr>
          <a:xfrm>
            <a:off x="1794163" y="1191600"/>
            <a:ext cx="2243563" cy="1897977"/>
            <a:chOff x="1794163" y="1191600"/>
            <a:chExt cx="2243563" cy="1897977"/>
          </a:xfrm>
        </p:grpSpPr>
        <p:sp>
          <p:nvSpPr>
            <p:cNvPr id="372" name="Google Shape;372;p34"/>
            <p:cNvSpPr/>
            <p:nvPr/>
          </p:nvSpPr>
          <p:spPr>
            <a:xfrm>
              <a:off x="1794163" y="1482563"/>
              <a:ext cx="594300" cy="369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373" name="Google Shape;373;p34"/>
            <p:cNvGrpSpPr/>
            <p:nvPr/>
          </p:nvGrpSpPr>
          <p:grpSpPr>
            <a:xfrm>
              <a:off x="2328623" y="1191600"/>
              <a:ext cx="1709103" cy="1897977"/>
              <a:chOff x="2699423" y="1957150"/>
              <a:chExt cx="1709103" cy="1897977"/>
            </a:xfrm>
          </p:grpSpPr>
          <p:sp>
            <p:nvSpPr>
              <p:cNvPr id="374" name="Google Shape;374;p34"/>
              <p:cNvSpPr/>
              <p:nvPr/>
            </p:nvSpPr>
            <p:spPr>
              <a:xfrm>
                <a:off x="3256823" y="195715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75" name="Google Shape;375;p34"/>
              <p:cNvSpPr txBox="1"/>
              <p:nvPr/>
            </p:nvSpPr>
            <p:spPr>
              <a:xfrm>
                <a:off x="2699425" y="2660925"/>
                <a:ext cx="17091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5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1e-6 &lt; q &lt; 1e-4</a:t>
                </a:r>
                <a:endParaRPr b="1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76" name="Google Shape;376;p34"/>
              <p:cNvSpPr txBox="1"/>
              <p:nvPr/>
            </p:nvSpPr>
            <p:spPr>
              <a:xfrm>
                <a:off x="2699423" y="3117727"/>
                <a:ext cx="17091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MBH + stellar mass object</a:t>
                </a:r>
                <a:endParaRPr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77" name="Google Shape;377;p34"/>
              <p:cNvSpPr txBox="1"/>
              <p:nvPr/>
            </p:nvSpPr>
            <p:spPr>
              <a:xfrm>
                <a:off x="3034778" y="2070478"/>
                <a:ext cx="10383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EMRI</a:t>
                </a:r>
                <a:endParaRPr b="1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grpSp>
        <p:nvGrpSpPr>
          <p:cNvPr id="378" name="Google Shape;378;p34"/>
          <p:cNvGrpSpPr/>
          <p:nvPr/>
        </p:nvGrpSpPr>
        <p:grpSpPr>
          <a:xfrm>
            <a:off x="3966375" y="1191600"/>
            <a:ext cx="2153338" cy="1897975"/>
            <a:chOff x="3966375" y="1191600"/>
            <a:chExt cx="2153338" cy="1897975"/>
          </a:xfrm>
        </p:grpSpPr>
        <p:grpSp>
          <p:nvGrpSpPr>
            <p:cNvPr id="379" name="Google Shape;379;p34"/>
            <p:cNvGrpSpPr/>
            <p:nvPr/>
          </p:nvGrpSpPr>
          <p:grpSpPr>
            <a:xfrm>
              <a:off x="4410608" y="1191600"/>
              <a:ext cx="1709106" cy="1897975"/>
              <a:chOff x="4781408" y="1957150"/>
              <a:chExt cx="1709106" cy="1897975"/>
            </a:xfrm>
          </p:grpSpPr>
          <p:sp>
            <p:nvSpPr>
              <p:cNvPr id="380" name="Google Shape;380;p34"/>
              <p:cNvSpPr/>
              <p:nvPr/>
            </p:nvSpPr>
            <p:spPr>
              <a:xfrm>
                <a:off x="5338808" y="195715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81" name="Google Shape;381;p34"/>
              <p:cNvSpPr txBox="1"/>
              <p:nvPr/>
            </p:nvSpPr>
            <p:spPr>
              <a:xfrm>
                <a:off x="4781413" y="2660925"/>
                <a:ext cx="17091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5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1e-6 &lt; q</a:t>
                </a:r>
                <a:endParaRPr b="1" sz="15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82" name="Google Shape;382;p34"/>
              <p:cNvSpPr txBox="1"/>
              <p:nvPr/>
            </p:nvSpPr>
            <p:spPr>
              <a:xfrm>
                <a:off x="4781408" y="3117725"/>
                <a:ext cx="17091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Something + brown dwarf</a:t>
                </a:r>
                <a:endParaRPr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83" name="Google Shape;383;p34"/>
              <p:cNvSpPr txBox="1"/>
              <p:nvPr/>
            </p:nvSpPr>
            <p:spPr>
              <a:xfrm>
                <a:off x="5234293" y="2070478"/>
                <a:ext cx="8034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30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XMRI</a:t>
                </a:r>
                <a:endParaRPr b="1" sz="13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84" name="Google Shape;384;p34"/>
            <p:cNvSpPr/>
            <p:nvPr/>
          </p:nvSpPr>
          <p:spPr>
            <a:xfrm>
              <a:off x="3966375" y="1482563"/>
              <a:ext cx="594300" cy="369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EMRIs:</a:t>
            </a:r>
            <a:r>
              <a:rPr b="0" lang="en"/>
              <a:t> </a:t>
            </a:r>
            <a:r>
              <a:rPr b="0" lang="en"/>
              <a:t>MBHs in quiescence</a:t>
            </a:r>
            <a:endParaRPr b="0"/>
          </a:p>
        </p:txBody>
      </p:sp>
      <p:sp>
        <p:nvSpPr>
          <p:cNvPr id="390" name="Google Shape;390;p35"/>
          <p:cNvSpPr txBox="1"/>
          <p:nvPr>
            <p:ph idx="1" type="body"/>
          </p:nvPr>
        </p:nvSpPr>
        <p:spPr>
          <a:xfrm>
            <a:off x="263850" y="949125"/>
            <a:ext cx="39108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Unique probes of MBHs in quiescent state (no merger or accretion) and their environment (e.g. </a:t>
            </a:r>
            <a:r>
              <a:rPr lang="en" sz="2100">
                <a:solidFill>
                  <a:schemeClr val="accent5"/>
                </a:solidFill>
              </a:rPr>
              <a:t>Derdzinski+21, Zwick+22</a:t>
            </a:r>
            <a:r>
              <a:rPr lang="en" sz="2100"/>
              <a:t>)</a:t>
            </a:r>
            <a:endParaRPr sz="2100"/>
          </a:p>
        </p:txBody>
      </p:sp>
      <p:pic>
        <p:nvPicPr>
          <p:cNvPr id="391" name="Google Shape;3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248" y="923875"/>
            <a:ext cx="4949451" cy="37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 txBox="1"/>
          <p:nvPr/>
        </p:nvSpPr>
        <p:spPr>
          <a:xfrm>
            <a:off x="5431925" y="62200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Derdzinski+21, Fig 1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6"/>
          <p:cNvSpPr/>
          <p:nvPr/>
        </p:nvSpPr>
        <p:spPr>
          <a:xfrm>
            <a:off x="6782524" y="2631266"/>
            <a:ext cx="1410900" cy="138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8" name="Google Shape;39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EMRIs: </a:t>
            </a:r>
            <a:r>
              <a:rPr b="0" lang="en"/>
              <a:t>Tests of gravity</a:t>
            </a:r>
            <a:endParaRPr b="0"/>
          </a:p>
        </p:txBody>
      </p:sp>
      <p:sp>
        <p:nvSpPr>
          <p:cNvPr id="399" name="Google Shape;399;p36"/>
          <p:cNvSpPr txBox="1"/>
          <p:nvPr>
            <p:ph idx="1" type="body"/>
          </p:nvPr>
        </p:nvSpPr>
        <p:spPr>
          <a:xfrm>
            <a:off x="371500" y="1017725"/>
            <a:ext cx="5226600" cy="231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EMRIs encode detailed information about the central object’s geometry (</a:t>
            </a:r>
            <a:r>
              <a:rPr lang="en" sz="2100">
                <a:solidFill>
                  <a:schemeClr val="accent5"/>
                </a:solidFill>
              </a:rPr>
              <a:t>Babak+17</a:t>
            </a:r>
            <a:r>
              <a:rPr lang="en" sz="2100"/>
              <a:t>)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400" name="Google Shape;4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6175" y="2055300"/>
            <a:ext cx="2583650" cy="25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6"/>
          <p:cNvSpPr/>
          <p:nvPr/>
        </p:nvSpPr>
        <p:spPr>
          <a:xfrm>
            <a:off x="6782549" y="501816"/>
            <a:ext cx="1410900" cy="138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2" name="Google Shape;402;p36"/>
          <p:cNvSpPr txBox="1"/>
          <p:nvPr/>
        </p:nvSpPr>
        <p:spPr>
          <a:xfrm>
            <a:off x="5988000" y="1338275"/>
            <a:ext cx="71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7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b="1" sz="7200"/>
          </a:p>
        </p:txBody>
      </p:sp>
      <p:sp>
        <p:nvSpPr>
          <p:cNvPr id="403" name="Google Shape;403;p36"/>
          <p:cNvSpPr txBox="1"/>
          <p:nvPr/>
        </p:nvSpPr>
        <p:spPr>
          <a:xfrm>
            <a:off x="8341350" y="762300"/>
            <a:ext cx="71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7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b="1" sz="7200"/>
          </a:p>
        </p:txBody>
      </p:sp>
      <p:sp>
        <p:nvSpPr>
          <p:cNvPr id="404" name="Google Shape;404;p36"/>
          <p:cNvSpPr txBox="1"/>
          <p:nvPr/>
        </p:nvSpPr>
        <p:spPr>
          <a:xfrm>
            <a:off x="8341350" y="2133500"/>
            <a:ext cx="71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7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b="1" sz="7200"/>
          </a:p>
        </p:txBody>
      </p:sp>
      <p:sp>
        <p:nvSpPr>
          <p:cNvPr id="405" name="Google Shape;405;p36"/>
          <p:cNvSpPr txBox="1"/>
          <p:nvPr/>
        </p:nvSpPr>
        <p:spPr>
          <a:xfrm>
            <a:off x="227275" y="2250000"/>
            <a:ext cx="5550300" cy="1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Provide constraints for deviations from Kerr and test the “no hair theorem” (</a:t>
            </a:r>
            <a:r>
              <a:rPr lang="en" sz="21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Herdeiro+15</a:t>
            </a:r>
            <a:r>
              <a:rPr lang="en" sz="21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so much more!</a:t>
            </a:r>
            <a:endParaRPr/>
          </a:p>
        </p:txBody>
      </p:sp>
      <p:sp>
        <p:nvSpPr>
          <p:cNvPr id="411" name="Google Shape;41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expansion rate of universe with bright/dark sirens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IMBH populations with IMRIs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Stochastic GW backgrounds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GW bursts? </a:t>
            </a:r>
            <a:r>
              <a:rPr lang="en"/>
              <a:t>Unforeseen</a:t>
            </a:r>
            <a:r>
              <a:rPr lang="en"/>
              <a:t> sources?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Cosmic strings??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"/>
          <p:cNvSpPr txBox="1"/>
          <p:nvPr>
            <p:ph type="title"/>
          </p:nvPr>
        </p:nvSpPr>
        <p:spPr>
          <a:xfrm>
            <a:off x="371075" y="392500"/>
            <a:ext cx="4030500" cy="23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Status</a:t>
            </a:r>
            <a:endParaRPr/>
          </a:p>
        </p:txBody>
      </p:sp>
      <p:sp>
        <p:nvSpPr>
          <p:cNvPr id="417" name="Google Shape;417;p38"/>
          <p:cNvSpPr txBox="1"/>
          <p:nvPr>
            <p:ph idx="2" type="title"/>
          </p:nvPr>
        </p:nvSpPr>
        <p:spPr>
          <a:xfrm>
            <a:off x="371075" y="2727400"/>
            <a:ext cx="40305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LISA ✅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LISA ✅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</a:t>
            </a:r>
            <a:r>
              <a:rPr i="1" lang="en"/>
              <a:t>hen</a:t>
            </a:r>
            <a:r>
              <a:rPr lang="en"/>
              <a:t> is LISA❔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has been adopted!</a:t>
            </a:r>
            <a:endParaRPr/>
          </a:p>
        </p:txBody>
      </p:sp>
      <p:sp>
        <p:nvSpPr>
          <p:cNvPr id="423" name="Google Shape;423;p39"/>
          <p:cNvSpPr txBox="1"/>
          <p:nvPr>
            <p:ph idx="1" type="body"/>
          </p:nvPr>
        </p:nvSpPr>
        <p:spPr>
          <a:xfrm>
            <a:off x="311700" y="937175"/>
            <a:ext cx="85206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January 25th 2024 LISA </a:t>
            </a:r>
            <a:r>
              <a:rPr lang="en" u="sng">
                <a:solidFill>
                  <a:schemeClr val="hlink"/>
                </a:solidFill>
                <a:hlinkClick r:id="rId3"/>
              </a:rPr>
              <a:t>has been officially adopted</a:t>
            </a:r>
            <a:r>
              <a:rPr lang="en"/>
              <a:t> 🎉🎉🎉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Entered Phase B2 (beginning hardware implementation!!)</a:t>
            </a:r>
            <a:endParaRPr/>
          </a:p>
        </p:txBody>
      </p:sp>
      <p:pic>
        <p:nvPicPr>
          <p:cNvPr id="424" name="Google Shape;4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450" y="2091450"/>
            <a:ext cx="8797102" cy="262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Launch aimed for 2035 on an Ariane 6</a:t>
            </a:r>
            <a:endParaRPr/>
          </a:p>
        </p:txBody>
      </p:sp>
      <p:sp>
        <p:nvSpPr>
          <p:cNvPr id="430" name="Google Shape;430;p40"/>
          <p:cNvSpPr txBox="1"/>
          <p:nvPr>
            <p:ph idx="1" type="body"/>
          </p:nvPr>
        </p:nvSpPr>
        <p:spPr>
          <a:xfrm>
            <a:off x="311700" y="1587000"/>
            <a:ext cx="8520600" cy="19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ESA timelines so error bars are fairly small on this date :D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There’s a stable design for the technology that’s robustly </a:t>
            </a:r>
            <a:r>
              <a:rPr lang="en"/>
              <a:t>tested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</a:t>
            </a:r>
            <a:r>
              <a:rPr lang="en"/>
              <a:t>oise isolation and micronewton thrusters</a:t>
            </a:r>
            <a:r>
              <a:rPr lang="en"/>
              <a:t> by LISA pathfinder - ground-based tests on the laser receiver/emitter - </a:t>
            </a:r>
            <a:r>
              <a:rPr lang="en"/>
              <a:t>laser ranging with Grace Follow-On mission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LISA Takeaways</a:t>
            </a:r>
            <a:endParaRPr sz="3220"/>
          </a:p>
        </p:txBody>
      </p:sp>
      <p:sp>
        <p:nvSpPr>
          <p:cNvPr id="436" name="Google Shape;436;p41"/>
          <p:cNvSpPr txBox="1"/>
          <p:nvPr>
            <p:ph idx="1" type="body"/>
          </p:nvPr>
        </p:nvSpPr>
        <p:spPr>
          <a:xfrm>
            <a:off x="191400" y="2666300"/>
            <a:ext cx="2751300" cy="10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LISA will open an entirely </a:t>
            </a:r>
            <a:r>
              <a:rPr b="1" lang="en"/>
              <a:t>new window into gravitational waves</a:t>
            </a:r>
            <a:endParaRPr b="1"/>
          </a:p>
        </p:txBody>
      </p:sp>
      <p:pic>
        <p:nvPicPr>
          <p:cNvPr id="437" name="Google Shape;4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525" y="1373175"/>
            <a:ext cx="1180226" cy="105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1"/>
          <p:cNvSpPr txBox="1"/>
          <p:nvPr/>
        </p:nvSpPr>
        <p:spPr>
          <a:xfrm>
            <a:off x="3119850" y="2040949"/>
            <a:ext cx="30000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We’ll be inundated by </a:t>
            </a:r>
            <a:r>
              <a:rPr b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host of new sources</a:t>
            </a:r>
            <a:b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(inspiralling sBHs, MBHBs, EMRIs and more!)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1"/>
          <p:cNvSpPr txBox="1"/>
          <p:nvPr/>
        </p:nvSpPr>
        <p:spPr>
          <a:xfrm>
            <a:off x="6119850" y="248270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LISA will help us </a:t>
            </a:r>
            <a:r>
              <a:rPr b="1"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constrain our understanding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multitude of topics - binary stellar evolution to testing GR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1540650" y="4210500"/>
            <a:ext cx="630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🤓 </a:t>
            </a: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 your alarms for ~10 years and get excited! 🤓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41" name="Google Shape;441;p41"/>
          <p:cNvGrpSpPr/>
          <p:nvPr/>
        </p:nvGrpSpPr>
        <p:grpSpPr>
          <a:xfrm rot="1730455">
            <a:off x="4099006" y="1312693"/>
            <a:ext cx="946626" cy="1171766"/>
            <a:chOff x="7288150" y="2505300"/>
            <a:chExt cx="946586" cy="1171715"/>
          </a:xfrm>
        </p:grpSpPr>
        <p:sp>
          <p:nvSpPr>
            <p:cNvPr id="442" name="Google Shape;442;p41"/>
            <p:cNvSpPr/>
            <p:nvPr/>
          </p:nvSpPr>
          <p:spPr>
            <a:xfrm rot="1794370">
              <a:off x="7587815" y="2728529"/>
              <a:ext cx="409763" cy="687539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7739436" y="2505300"/>
              <a:ext cx="495300" cy="471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7288150" y="3205115"/>
              <a:ext cx="495300" cy="471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45" name="Google Shape;445;p41"/>
          <p:cNvGrpSpPr/>
          <p:nvPr/>
        </p:nvGrpSpPr>
        <p:grpSpPr>
          <a:xfrm rot="1045029">
            <a:off x="6507740" y="1285615"/>
            <a:ext cx="1890369" cy="1225925"/>
            <a:chOff x="411625" y="1042742"/>
            <a:chExt cx="3599475" cy="2232000"/>
          </a:xfrm>
        </p:grpSpPr>
        <p:sp>
          <p:nvSpPr>
            <p:cNvPr id="446" name="Google Shape;446;p41"/>
            <p:cNvSpPr/>
            <p:nvPr/>
          </p:nvSpPr>
          <p:spPr>
            <a:xfrm rot="3272234">
              <a:off x="727284" y="1358673"/>
              <a:ext cx="1600383" cy="1600138"/>
            </a:xfrm>
            <a:prstGeom prst="teardrop">
              <a:avLst>
                <a:gd fmla="val 200000" name="adj"/>
              </a:avLst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2968600" y="1619250"/>
              <a:ext cx="1042500" cy="9843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 title="LISA-orbit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mission design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600" y="2239600"/>
            <a:ext cx="5476800" cy="226773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3893600" y="4051075"/>
            <a:ext cx="140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Colpi+2024 Fig 2.3</a:t>
            </a:r>
            <a:endParaRPr sz="12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3877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L</a:t>
            </a:r>
            <a:r>
              <a:rPr lang="en" sz="2000"/>
              <a:t>ase</a:t>
            </a:r>
            <a:r>
              <a:rPr lang="en" sz="2000"/>
              <a:t>r </a:t>
            </a:r>
            <a:r>
              <a:rPr b="1" lang="en" sz="2000"/>
              <a:t>I</a:t>
            </a:r>
            <a:r>
              <a:rPr lang="en" sz="2000"/>
              <a:t>nte</a:t>
            </a:r>
            <a:r>
              <a:rPr lang="en" sz="2000"/>
              <a:t>rferometer </a:t>
            </a:r>
            <a:r>
              <a:rPr b="1" lang="en" sz="2000"/>
              <a:t>S</a:t>
            </a:r>
            <a:r>
              <a:rPr lang="en" sz="2000"/>
              <a:t>pace </a:t>
            </a:r>
            <a:r>
              <a:rPr b="1" lang="en" sz="2000"/>
              <a:t>A</a:t>
            </a:r>
            <a:r>
              <a:rPr lang="en" sz="2000"/>
              <a:t>ntenna consists of 3 spacecraft in equilateral triangle constellation, orbiting 20</a:t>
            </a:r>
            <a:r>
              <a:rPr baseline="30000" lang="en" sz="2200"/>
              <a:t>o </a:t>
            </a:r>
            <a:r>
              <a:rPr lang="en" sz="2200"/>
              <a:t>behind Earth</a:t>
            </a:r>
            <a:endParaRPr sz="22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/>
              <a:t>4.5 year nominal mission lifetime</a:t>
            </a:r>
            <a:endParaRPr sz="22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550" y="984906"/>
            <a:ext cx="5691525" cy="31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Time-Delay Interferometry setup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3269100" cy="3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Each spacecraft emits and receives a beam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Pairs of lasers compared at end of each arm, can remove frequency noise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GW signals retained as different correlations between one-way measurements</a:t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7572375" y="4124325"/>
            <a:ext cx="140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Colpi+2024 Fig 2.5</a:t>
            </a:r>
            <a:endParaRPr sz="12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9999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LISA is </a:t>
            </a:r>
            <a:r>
              <a:rPr i="1" lang="en" sz="3000">
                <a:solidFill>
                  <a:schemeClr val="lt1"/>
                </a:solidFill>
              </a:rPr>
              <a:t>extremely</a:t>
            </a:r>
            <a:r>
              <a:rPr lang="en" sz="3000">
                <a:solidFill>
                  <a:schemeClr val="lt1"/>
                </a:solidFill>
              </a:rPr>
              <a:t> sensitive</a:t>
            </a:r>
            <a:endParaRPr sz="3000">
              <a:solidFill>
                <a:schemeClr val="lt1"/>
              </a:solidFill>
            </a:endParaRPr>
          </a:p>
        </p:txBody>
      </p:sp>
      <p:cxnSp>
        <p:nvCxnSpPr>
          <p:cNvPr id="97" name="Google Shape;97;p18"/>
          <p:cNvCxnSpPr/>
          <p:nvPr/>
        </p:nvCxnSpPr>
        <p:spPr>
          <a:xfrm flipH="1" rot="10800000">
            <a:off x="1876425" y="1952700"/>
            <a:ext cx="619200" cy="18954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8"/>
          <p:cNvCxnSpPr/>
          <p:nvPr/>
        </p:nvCxnSpPr>
        <p:spPr>
          <a:xfrm flipH="1" rot="10800000">
            <a:off x="1828800" y="3124200"/>
            <a:ext cx="2247900" cy="8181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8"/>
          <p:cNvCxnSpPr/>
          <p:nvPr/>
        </p:nvCxnSpPr>
        <p:spPr>
          <a:xfrm>
            <a:off x="2514600" y="1990725"/>
            <a:ext cx="1562100" cy="11631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900" y="3443920"/>
            <a:ext cx="1282547" cy="127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928" y="2495543"/>
            <a:ext cx="1282547" cy="127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9913" y="1225475"/>
            <a:ext cx="1282548" cy="1270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8"/>
          <p:cNvGrpSpPr/>
          <p:nvPr/>
        </p:nvGrpSpPr>
        <p:grpSpPr>
          <a:xfrm>
            <a:off x="1779924" y="3714688"/>
            <a:ext cx="2863800" cy="1211910"/>
            <a:chOff x="1779924" y="3714688"/>
            <a:chExt cx="2863800" cy="1211910"/>
          </a:xfrm>
        </p:grpSpPr>
        <p:cxnSp>
          <p:nvCxnSpPr>
            <p:cNvPr id="104" name="Google Shape;104;p18"/>
            <p:cNvCxnSpPr/>
            <p:nvPr/>
          </p:nvCxnSpPr>
          <p:spPr>
            <a:xfrm flipH="1" rot="10800000">
              <a:off x="1779924" y="3714688"/>
              <a:ext cx="2863800" cy="9993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105" name="Google Shape;105;p18"/>
            <p:cNvSpPr txBox="1"/>
            <p:nvPr/>
          </p:nvSpPr>
          <p:spPr>
            <a:xfrm rot="-1104467">
              <a:off x="2457638" y="4165165"/>
              <a:ext cx="2000773" cy="457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2.5 million km</a:t>
              </a:r>
              <a:endParaRPr b="1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6" name="Google Shape;106;p18"/>
          <p:cNvGrpSpPr/>
          <p:nvPr/>
        </p:nvGrpSpPr>
        <p:grpSpPr>
          <a:xfrm>
            <a:off x="6202838" y="666750"/>
            <a:ext cx="2367600" cy="2475375"/>
            <a:chOff x="6202838" y="666750"/>
            <a:chExt cx="2367600" cy="2475375"/>
          </a:xfrm>
        </p:grpSpPr>
        <p:pic>
          <p:nvPicPr>
            <p:cNvPr id="107" name="Google Shape;107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15100" y="666750"/>
              <a:ext cx="1743075" cy="174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8"/>
            <p:cNvSpPr txBox="1"/>
            <p:nvPr/>
          </p:nvSpPr>
          <p:spPr>
            <a:xfrm rot="1307">
              <a:off x="6202837" y="2410275"/>
              <a:ext cx="2367600" cy="7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~62.5 times around the Earth</a:t>
              </a:r>
              <a:endParaRPr b="1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9" name="Google Shape;109;p18"/>
          <p:cNvSpPr txBox="1"/>
          <p:nvPr/>
        </p:nvSpPr>
        <p:spPr>
          <a:xfrm rot="1077">
            <a:off x="5114925" y="3882105"/>
            <a:ext cx="38292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Detects shifts in separation </a:t>
            </a:r>
            <a:r>
              <a:rPr b="1" lang="en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less than the width of a human hair</a:t>
            </a:r>
            <a:endParaRPr b="1"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8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0" l="29854" r="29854" t="0"/>
          <a:stretch/>
        </p:blipFill>
        <p:spPr>
          <a:xfrm>
            <a:off x="5143501" y="2783100"/>
            <a:ext cx="533400" cy="13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7824" y="-988794"/>
            <a:ext cx="9626598" cy="756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13" y="25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focuses on millihertz gravitational waves</a:t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838200" y="4629150"/>
            <a:ext cx="5991300" cy="5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5" name="Google Shape;125;p20"/>
          <p:cNvGrpSpPr/>
          <p:nvPr/>
        </p:nvGrpSpPr>
        <p:grpSpPr>
          <a:xfrm>
            <a:off x="1210575" y="893900"/>
            <a:ext cx="2570852" cy="4123850"/>
            <a:chOff x="1274638" y="1800225"/>
            <a:chExt cx="2570852" cy="4123850"/>
          </a:xfrm>
        </p:grpSpPr>
        <p:pic>
          <p:nvPicPr>
            <p:cNvPr id="126" name="Google Shape;126;p20"/>
            <p:cNvPicPr preferRelativeResize="0"/>
            <p:nvPr/>
          </p:nvPicPr>
          <p:blipFill rotWithShape="1">
            <a:blip r:embed="rId3">
              <a:alphaModFix/>
            </a:blip>
            <a:srcRect b="0" l="0" r="68734" t="10570"/>
            <a:stretch/>
          </p:blipFill>
          <p:spPr>
            <a:xfrm>
              <a:off x="1274638" y="1800225"/>
              <a:ext cx="2570852" cy="41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0"/>
            <p:cNvPicPr preferRelativeResize="0"/>
            <p:nvPr/>
          </p:nvPicPr>
          <p:blipFill rotWithShape="1">
            <a:blip r:embed="rId3">
              <a:alphaModFix/>
            </a:blip>
            <a:srcRect b="88493" l="89339" r="1510" t="2544"/>
            <a:stretch/>
          </p:blipFill>
          <p:spPr>
            <a:xfrm>
              <a:off x="1447800" y="2472253"/>
              <a:ext cx="609599" cy="334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20"/>
          <p:cNvSpPr txBox="1"/>
          <p:nvPr/>
        </p:nvSpPr>
        <p:spPr>
          <a:xfrm>
            <a:off x="6523700" y="4695850"/>
            <a:ext cx="14097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Colpi+2024 Fig 2.1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13" y="25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focuses on millihertz gravitational waves</a:t>
            </a:r>
            <a:endParaRPr/>
          </a:p>
        </p:txBody>
      </p:sp>
      <p:grpSp>
        <p:nvGrpSpPr>
          <p:cNvPr id="134" name="Google Shape;134;p21"/>
          <p:cNvGrpSpPr/>
          <p:nvPr/>
        </p:nvGrpSpPr>
        <p:grpSpPr>
          <a:xfrm>
            <a:off x="1210575" y="893900"/>
            <a:ext cx="6722830" cy="4123850"/>
            <a:chOff x="1274638" y="1800225"/>
            <a:chExt cx="6722830" cy="4123850"/>
          </a:xfrm>
        </p:grpSpPr>
        <p:pic>
          <p:nvPicPr>
            <p:cNvPr id="135" name="Google Shape;135;p21"/>
            <p:cNvPicPr preferRelativeResize="0"/>
            <p:nvPr/>
          </p:nvPicPr>
          <p:blipFill rotWithShape="1">
            <a:blip r:embed="rId3">
              <a:alphaModFix/>
            </a:blip>
            <a:srcRect b="0" l="0" r="18240" t="10570"/>
            <a:stretch/>
          </p:blipFill>
          <p:spPr>
            <a:xfrm>
              <a:off x="1274638" y="1800225"/>
              <a:ext cx="6722830" cy="41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1"/>
            <p:cNvPicPr preferRelativeResize="0"/>
            <p:nvPr/>
          </p:nvPicPr>
          <p:blipFill rotWithShape="1">
            <a:blip r:embed="rId3">
              <a:alphaModFix/>
            </a:blip>
            <a:srcRect b="88493" l="89339" r="1510" t="2544"/>
            <a:stretch/>
          </p:blipFill>
          <p:spPr>
            <a:xfrm>
              <a:off x="1447800" y="2472253"/>
              <a:ext cx="609599" cy="33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1"/>
            <p:cNvPicPr preferRelativeResize="0"/>
            <p:nvPr/>
          </p:nvPicPr>
          <p:blipFill rotWithShape="1">
            <a:blip r:embed="rId3">
              <a:alphaModFix/>
            </a:blip>
            <a:srcRect b="3791" l="89196" r="2367" t="83396"/>
            <a:stretch/>
          </p:blipFill>
          <p:spPr>
            <a:xfrm>
              <a:off x="6774900" y="4995450"/>
              <a:ext cx="842476" cy="7176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21"/>
          <p:cNvSpPr txBox="1"/>
          <p:nvPr/>
        </p:nvSpPr>
        <p:spPr>
          <a:xfrm>
            <a:off x="6523700" y="4695850"/>
            <a:ext cx="14097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Colpi+2024 Fig 2.1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