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794348a1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794348a1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794348a1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e794348a1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7c3dc804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7c3dc804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794348a1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794348a1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4a013f61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4a013f6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794348a1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e794348a1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794348a1e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e794348a1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794348a1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e794348a1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794348a1e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e794348a1e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794348a1e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e794348a1e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79431fde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e79431fde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794348a1e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e794348a1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7c3dc804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e7c3dc804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794348a1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e794348a1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7c3dc804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e7c3dc804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7c3dc804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e7c3dc804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7c3dc804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e7c3dc804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7c3dc804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e7c3dc804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e794348a1e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e794348a1e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794348a1e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e794348a1e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794348a1e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e794348a1e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79431fde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79431fde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e794348a1e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e794348a1e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e794348a1e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e794348a1e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e794348a1e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e794348a1e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e794348a1e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e794348a1e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79431fde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e79431fde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79431fde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79431fde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79431fde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79431fde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794348a1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794348a1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794348a1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794348a1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794348a1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e794348a1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ithub.com/nanograv/enterprise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nanograv/enterprise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30.png"/><Relationship Id="rId6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gif"/><Relationship Id="rId4" Type="http://schemas.openxmlformats.org/officeDocument/2006/relationships/image" Target="../media/image35.png"/><Relationship Id="rId5" Type="http://schemas.openxmlformats.org/officeDocument/2006/relationships/hyperlink" Target="https://github.com/nanograv/PTMCMCSampler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hyperlink" Target="https://drive.google.com/drive/folders/10-W6pdgBWFMZtF0Uq87-G31DMv8xJW3G?usp=drive_link" TargetMode="External"/><Relationship Id="rId6" Type="http://schemas.openxmlformats.org/officeDocument/2006/relationships/hyperlink" Target="https://drive.google.com/drive/folders/10-W6pdgBWFMZtF0Uq87-G31DMv8xJW3G?usp=drive_li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NANOGrav Data Analysis Tutorial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Jerry Sun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6/24/24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48" y="4045075"/>
            <a:ext cx="1694300" cy="97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550" y="3488175"/>
            <a:ext cx="1453625" cy="153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11700" y="1152475"/>
            <a:ext cx="38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reality, it’s more complicated that just this. There are lots of physical parameters that affect our residuals.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lphaLcParenBoth"/>
            </a:pPr>
            <a:r>
              <a:rPr lang="en"/>
              <a:t>good timing model fit!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/>
              <a:t>bad frequency-derivative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/>
              <a:t>wrong sky position (yearly variation)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/>
              <a:t>wrong proper motion of pulsar (drifting in the sky)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000" y="1152479"/>
            <a:ext cx="4950000" cy="326052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4366600" y="4413000"/>
            <a:ext cx="480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Image credit: Handbook of Pulsar Astronomy, Lorimer and Kramer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311700" y="11447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Our observations also have some gaussian white noise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475" y="1435451"/>
            <a:ext cx="4594825" cy="32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850" y="3658638"/>
            <a:ext cx="3540666" cy="6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845" y="2163620"/>
            <a:ext cx="2214598" cy="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850" y="3056300"/>
            <a:ext cx="2599251" cy="4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Pulsars can also exhibit “random walk” noise.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Over a long timescale, their frequencies wander around a little bit. We model this with a Fourier series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864" l="0" r="0" t="855"/>
          <a:stretch/>
        </p:blipFill>
        <p:spPr>
          <a:xfrm>
            <a:off x="4572000" y="0"/>
            <a:ext cx="4594825" cy="32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666600"/>
            <a:ext cx="5385976" cy="9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3399" y="3322950"/>
            <a:ext cx="1022000" cy="16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6511200" y="548075"/>
            <a:ext cx="535800" cy="24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351" y="3097799"/>
            <a:ext cx="3305024" cy="3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the gravitational wave background also looks like a “random walk” noise!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Thus, we need two terms to track both sources of noise</a:t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b="864" l="0" r="0" t="855"/>
          <a:stretch/>
        </p:blipFill>
        <p:spPr>
          <a:xfrm>
            <a:off x="4572000" y="0"/>
            <a:ext cx="4594825" cy="32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666600"/>
            <a:ext cx="5385976" cy="9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3399" y="3322950"/>
            <a:ext cx="1022000" cy="16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6511200" y="548075"/>
            <a:ext cx="535800" cy="24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352" y="3097800"/>
            <a:ext cx="4822173" cy="3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979925"/>
            <a:ext cx="8991601" cy="339730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76200" y="4377225"/>
            <a:ext cx="57606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Because gravitational waves have a quadrupolar (+/⨉-polarization) pattern, we can reliably predict how the background will affect pulsars in different parts of the sky.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0" y="4114725"/>
            <a:ext cx="297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credit: David Champion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actually don’t care too much about the coefficients themselves. The gravitational wave background can be described statistically as having a </a:t>
            </a:r>
            <a:r>
              <a:rPr lang="en">
                <a:solidFill>
                  <a:srgbClr val="FF0000"/>
                </a:solidFill>
              </a:rPr>
              <a:t>red</a:t>
            </a:r>
            <a:r>
              <a:rPr lang="en"/>
              <a:t> power </a:t>
            </a:r>
            <a:r>
              <a:rPr lang="en"/>
              <a:t>spectrum (more power at low frequencies).</a:t>
            </a:r>
            <a:endParaRPr/>
          </a:p>
        </p:txBody>
      </p:sp>
      <p:sp>
        <p:nvSpPr>
          <p:cNvPr id="185" name="Google Shape;18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425" y="2648391"/>
            <a:ext cx="3503898" cy="90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8800" y="2012050"/>
            <a:ext cx="4273500" cy="30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425" y="2648391"/>
            <a:ext cx="3503898" cy="90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8800" y="2012050"/>
            <a:ext cx="4273500" cy="302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8"/>
          <p:cNvCxnSpPr/>
          <p:nvPr/>
        </p:nvCxnSpPr>
        <p:spPr>
          <a:xfrm flipH="1" rot="10800000">
            <a:off x="1980775" y="3420250"/>
            <a:ext cx="173100" cy="498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28"/>
          <p:cNvCxnSpPr/>
          <p:nvPr/>
        </p:nvCxnSpPr>
        <p:spPr>
          <a:xfrm flipH="1" rot="10800000">
            <a:off x="3972423" y="2890015"/>
            <a:ext cx="64800" cy="1040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Google Shape;197;p28"/>
          <p:cNvSpPr txBox="1"/>
          <p:nvPr/>
        </p:nvSpPr>
        <p:spPr>
          <a:xfrm>
            <a:off x="1417925" y="3950675"/>
            <a:ext cx="13638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Amplitude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3539375" y="3847925"/>
            <a:ext cx="11799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spectral index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394975" y="4340425"/>
            <a:ext cx="42735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In reality, rather than estimating individual coefficients, we model the entire process with just these two hyperparameters for both GW and intrinsic pulsar noise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actually don’t care too much about the coefficients themselves. The gravitational wave background can be described statistically as having a </a:t>
            </a:r>
            <a:r>
              <a:rPr lang="en">
                <a:solidFill>
                  <a:srgbClr val="FF0000"/>
                </a:solidFill>
              </a:rPr>
              <a:t>red</a:t>
            </a:r>
            <a:r>
              <a:rPr lang="en"/>
              <a:t> power spectrum (more power at low frequencies).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381000" y="2020779"/>
            <a:ext cx="2505600" cy="1305900"/>
          </a:xfrm>
          <a:prstGeom prst="rect">
            <a:avLst/>
          </a:prstGeom>
          <a:solidFill>
            <a:srgbClr val="B7B7B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Pulsar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Red Noise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B050"/>
                </a:solidFill>
                <a:latin typeface="Meiryo"/>
                <a:ea typeface="Meiryo"/>
                <a:cs typeface="Meiryo"/>
                <a:sym typeface="Meiryo"/>
              </a:rPr>
              <a:t>Timing Model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White Noise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3809517" y="2020779"/>
            <a:ext cx="2505600" cy="1305900"/>
          </a:xfrm>
          <a:prstGeom prst="rect">
            <a:avLst/>
          </a:prstGeom>
          <a:solidFill>
            <a:srgbClr val="B7B7B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Pulsar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Red Noise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B050"/>
                </a:solidFill>
                <a:latin typeface="Meiryo"/>
                <a:ea typeface="Meiryo"/>
                <a:cs typeface="Meiryo"/>
                <a:sym typeface="Meiryo"/>
              </a:rPr>
              <a:t>Timing Model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White Noise</a:t>
            </a:r>
            <a:endParaRPr sz="900"/>
          </a:p>
        </p:txBody>
      </p:sp>
      <p:sp>
        <p:nvSpPr>
          <p:cNvPr id="208" name="Google Shape;208;p29"/>
          <p:cNvSpPr/>
          <p:nvPr/>
        </p:nvSpPr>
        <p:spPr>
          <a:xfrm>
            <a:off x="3164645" y="2520701"/>
            <a:ext cx="366900" cy="3060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6593161" y="2520701"/>
            <a:ext cx="366900" cy="3060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7525868" y="2632066"/>
            <a:ext cx="99900" cy="834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7813529" y="2632066"/>
            <a:ext cx="99900" cy="834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8101191" y="2632066"/>
            <a:ext cx="99900" cy="834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4739568" y="3464304"/>
            <a:ext cx="366900" cy="3060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1243720" y="4025188"/>
            <a:ext cx="7358700" cy="648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24DC3"/>
                </a:solidFill>
                <a:latin typeface="Meiryo"/>
                <a:ea typeface="Meiryo"/>
                <a:cs typeface="Meiryo"/>
                <a:sym typeface="Meiryo"/>
              </a:rPr>
              <a:t>Common Gravitational Wave Signal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/>
          <p:nvPr/>
        </p:nvSpPr>
        <p:spPr>
          <a:xfrm>
            <a:off x="360710" y="1017719"/>
            <a:ext cx="1260600" cy="657000"/>
          </a:xfrm>
          <a:prstGeom prst="rect">
            <a:avLst/>
          </a:prstGeom>
          <a:solidFill>
            <a:srgbClr val="B7B7B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Pulsar 1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Red Noise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B050"/>
                </a:solidFill>
                <a:latin typeface="Meiryo"/>
                <a:ea typeface="Meiryo"/>
                <a:cs typeface="Meiryo"/>
                <a:sym typeface="Meiryo"/>
              </a:rPr>
              <a:t>Timing Model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White Noise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2085619" y="1017719"/>
            <a:ext cx="1260600" cy="657000"/>
          </a:xfrm>
          <a:prstGeom prst="rect">
            <a:avLst/>
          </a:prstGeom>
          <a:solidFill>
            <a:srgbClr val="B7B7B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Pulsar 2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Red Noise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B050"/>
                </a:solidFill>
                <a:latin typeface="Meiryo"/>
                <a:ea typeface="Meiryo"/>
                <a:cs typeface="Meiryo"/>
                <a:sym typeface="Meiryo"/>
              </a:rPr>
              <a:t>Timing Model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White Noise</a:t>
            </a:r>
            <a:endParaRPr sz="1000"/>
          </a:p>
        </p:txBody>
      </p:sp>
      <p:sp>
        <p:nvSpPr>
          <p:cNvPr id="222" name="Google Shape;222;p30"/>
          <p:cNvSpPr/>
          <p:nvPr/>
        </p:nvSpPr>
        <p:spPr>
          <a:xfrm>
            <a:off x="1761180" y="1269234"/>
            <a:ext cx="184500" cy="1539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3486089" y="1269234"/>
            <a:ext cx="184500" cy="1539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4" name="Google Shape;224;p30"/>
          <p:cNvSpPr/>
          <p:nvPr/>
        </p:nvSpPr>
        <p:spPr>
          <a:xfrm>
            <a:off x="3955340" y="1325263"/>
            <a:ext cx="50400" cy="42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5" name="Google Shape;225;p30"/>
          <p:cNvSpPr/>
          <p:nvPr/>
        </p:nvSpPr>
        <p:spPr>
          <a:xfrm>
            <a:off x="4100064" y="1325263"/>
            <a:ext cx="50400" cy="42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4244788" y="1325263"/>
            <a:ext cx="50400" cy="42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7" name="Google Shape;227;p30"/>
          <p:cNvSpPr/>
          <p:nvPr/>
        </p:nvSpPr>
        <p:spPr>
          <a:xfrm>
            <a:off x="2553534" y="1743969"/>
            <a:ext cx="184500" cy="1539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794750" y="2026155"/>
            <a:ext cx="3702300" cy="326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4DC3"/>
                </a:solidFill>
                <a:latin typeface="Meiryo"/>
                <a:ea typeface="Meiryo"/>
                <a:cs typeface="Meiryo"/>
                <a:sym typeface="Meiryo"/>
              </a:rPr>
              <a:t>Common Gravitational Wave Signal</a:t>
            </a:r>
            <a:endParaRPr sz="1200"/>
          </a:p>
        </p:txBody>
      </p:sp>
      <p:sp>
        <p:nvSpPr>
          <p:cNvPr id="229" name="Google Shape;229;p30"/>
          <p:cNvSpPr txBox="1"/>
          <p:nvPr/>
        </p:nvSpPr>
        <p:spPr>
          <a:xfrm>
            <a:off x="4816625" y="833450"/>
            <a:ext cx="4123800" cy="16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These models are all built into </a:t>
            </a:r>
            <a:r>
              <a:rPr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ENTERPRISE</a:t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https://github.com/nanograv/enterprise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311700" y="2781725"/>
            <a:ext cx="34116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White Noise Parameters: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EFAC (Scaling factor)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EQUAD (additional noise in quadrature)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ECORR (correlated white noise)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4572000" y="2781725"/>
            <a:ext cx="34116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Red Noise Parameters: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Amplitude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Spectral Index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Timing Model Parameters: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None; these can be </a:t>
            </a:r>
            <a:r>
              <a:rPr lang="en">
                <a:solidFill>
                  <a:schemeClr val="dk2"/>
                </a:solidFill>
              </a:rPr>
              <a:t>analytically</a:t>
            </a:r>
            <a:r>
              <a:rPr lang="en">
                <a:solidFill>
                  <a:schemeClr val="dk2"/>
                </a:solidFill>
              </a:rPr>
              <a:t> dealt with!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8593" y="2896346"/>
            <a:ext cx="221183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4797" y="340301"/>
            <a:ext cx="4683302" cy="3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>
            <a:off x="360710" y="1017719"/>
            <a:ext cx="1260600" cy="657000"/>
          </a:xfrm>
          <a:prstGeom prst="rect">
            <a:avLst/>
          </a:prstGeom>
          <a:solidFill>
            <a:srgbClr val="B7B7B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Pulsar 1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Red Noise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B050"/>
                </a:solidFill>
                <a:latin typeface="Meiryo"/>
                <a:ea typeface="Meiryo"/>
                <a:cs typeface="Meiryo"/>
                <a:sym typeface="Meiryo"/>
              </a:rPr>
              <a:t>Timing Model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White Noise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240" name="Google Shape;240;p31"/>
          <p:cNvSpPr/>
          <p:nvPr/>
        </p:nvSpPr>
        <p:spPr>
          <a:xfrm>
            <a:off x="2085619" y="1017719"/>
            <a:ext cx="1260600" cy="657000"/>
          </a:xfrm>
          <a:prstGeom prst="rect">
            <a:avLst/>
          </a:prstGeom>
          <a:solidFill>
            <a:srgbClr val="B7B7B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Pulsar 2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Red Noise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B050"/>
                </a:solidFill>
                <a:latin typeface="Meiryo"/>
                <a:ea typeface="Meiryo"/>
                <a:cs typeface="Meiryo"/>
                <a:sym typeface="Meiryo"/>
              </a:rPr>
              <a:t>Timing Model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White Noise</a:t>
            </a:r>
            <a:endParaRPr sz="1000"/>
          </a:p>
        </p:txBody>
      </p:sp>
      <p:sp>
        <p:nvSpPr>
          <p:cNvPr id="241" name="Google Shape;241;p31"/>
          <p:cNvSpPr/>
          <p:nvPr/>
        </p:nvSpPr>
        <p:spPr>
          <a:xfrm>
            <a:off x="1761180" y="1269234"/>
            <a:ext cx="184500" cy="1539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3486089" y="1269234"/>
            <a:ext cx="184500" cy="1539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3955340" y="1325263"/>
            <a:ext cx="50400" cy="42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4100064" y="1325263"/>
            <a:ext cx="50400" cy="42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4244788" y="1325263"/>
            <a:ext cx="50400" cy="42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6" name="Google Shape;246;p31"/>
          <p:cNvSpPr/>
          <p:nvPr/>
        </p:nvSpPr>
        <p:spPr>
          <a:xfrm>
            <a:off x="2553534" y="1743969"/>
            <a:ext cx="184500" cy="1539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7" name="Google Shape;247;p31"/>
          <p:cNvSpPr/>
          <p:nvPr/>
        </p:nvSpPr>
        <p:spPr>
          <a:xfrm>
            <a:off x="794750" y="2026155"/>
            <a:ext cx="3702300" cy="326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4DC3"/>
                </a:solidFill>
                <a:latin typeface="Meiryo"/>
                <a:ea typeface="Meiryo"/>
                <a:cs typeface="Meiryo"/>
                <a:sym typeface="Meiryo"/>
              </a:rPr>
              <a:t>Common Gravitational Wave Signal</a:t>
            </a:r>
            <a:endParaRPr sz="1200"/>
          </a:p>
        </p:txBody>
      </p:sp>
      <p:sp>
        <p:nvSpPr>
          <p:cNvPr id="248" name="Google Shape;248;p31"/>
          <p:cNvSpPr txBox="1"/>
          <p:nvPr/>
        </p:nvSpPr>
        <p:spPr>
          <a:xfrm>
            <a:off x="4816625" y="833450"/>
            <a:ext cx="4123800" cy="16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These models are all built into </a:t>
            </a:r>
            <a:r>
              <a:rPr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ENTERPRISE</a:t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https://github.com/nanograv/enterprise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311700" y="2781725"/>
            <a:ext cx="34116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White Noise Parameters: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EFAC (Scaling factor)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EQUAD (additional noise in quadrature)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ECORR (correlated white noise)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4572000" y="2781725"/>
            <a:ext cx="34116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Red Noise Parameters: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Amplitude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Spectral Index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Timing Model Parameters: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None; these can be analytically dealt with!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51" name="Google Shape;25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8593" y="2896346"/>
            <a:ext cx="221183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/>
        </p:nvSpPr>
        <p:spPr>
          <a:xfrm>
            <a:off x="3586950" y="4513550"/>
            <a:ext cx="19701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Questions?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4797" y="340301"/>
            <a:ext cx="4683302" cy="3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today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Understand the fundamental concepts behind using pulsar timeseries to look for gravitational waves (GWs)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Understand how Bayes’ theorem can be applied to compute probability distributions for GW signal parameters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Analyze a pulsar </a:t>
            </a:r>
            <a:r>
              <a:rPr lang="en"/>
              <a:t>timing</a:t>
            </a:r>
            <a:r>
              <a:rPr lang="en"/>
              <a:t> array (PTA) data set for a simple GW signal using the state-of-the-art analysis software (PTMCMCSampler, ENTERPRISE)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Key Idea: </a:t>
            </a:r>
            <a:r>
              <a:rPr lang="en"/>
              <a:t>If I model everything out of my residuals correctly, I should be left with white noise. Then, the “correct” model parameters are the ones which maximize the probability that my final residuals are only white noise.</a:t>
            </a:r>
            <a:endParaRPr/>
          </a:p>
        </p:txBody>
      </p:sp>
      <p:pic>
        <p:nvPicPr>
          <p:cNvPr id="260" name="Google Shape;2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50" y="2322813"/>
            <a:ext cx="2256550" cy="28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/>
          <p:nvPr/>
        </p:nvSpPr>
        <p:spPr>
          <a:xfrm>
            <a:off x="573675" y="3301275"/>
            <a:ext cx="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9900" y="2387940"/>
            <a:ext cx="5314974" cy="36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6775" y="3186625"/>
            <a:ext cx="6128527" cy="2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Key Idea: </a:t>
            </a:r>
            <a:r>
              <a:rPr lang="en"/>
              <a:t>If I model everything out of my residuals correctly, I should be left with white noise. Then, the “correct” model parameters are the ones which maximize the probability that my final residuals are only white noise.</a:t>
            </a:r>
            <a:endParaRPr/>
          </a:p>
        </p:txBody>
      </p:sp>
      <p:pic>
        <p:nvPicPr>
          <p:cNvPr id="270" name="Google Shape;2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50" y="2322813"/>
            <a:ext cx="2256550" cy="28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/>
          <p:nvPr/>
        </p:nvSpPr>
        <p:spPr>
          <a:xfrm>
            <a:off x="573675" y="3301275"/>
            <a:ext cx="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72" name="Google Shape;27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9900" y="2387940"/>
            <a:ext cx="5314974" cy="36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6775" y="3186625"/>
            <a:ext cx="6128527" cy="2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6200" y="3964174"/>
            <a:ext cx="7767798" cy="4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This is called our likelihood</a:t>
            </a:r>
            <a:r>
              <a:rPr lang="en"/>
              <a:t>. This quantity tells us the probability that we would have observed the data we have </a:t>
            </a:r>
            <a:r>
              <a:rPr lang="en"/>
              <a:t>(   ) if these were the underlying model parameters (   )</a:t>
            </a:r>
            <a:endParaRPr/>
          </a:p>
        </p:txBody>
      </p:sp>
      <p:sp>
        <p:nvSpPr>
          <p:cNvPr id="281" name="Google Shape;281;p34"/>
          <p:cNvSpPr txBox="1"/>
          <p:nvPr/>
        </p:nvSpPr>
        <p:spPr>
          <a:xfrm>
            <a:off x="573675" y="3301275"/>
            <a:ext cx="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82" name="Google Shape;2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200" y="2811749"/>
            <a:ext cx="7767798" cy="4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427912"/>
            <a:ext cx="4018176" cy="3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4825" y="1550849"/>
            <a:ext cx="180000" cy="2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1775" y="1860149"/>
            <a:ext cx="180000" cy="2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Bayes’ theorem allows us to turn a likelihood into a probability that those model parameters (   ) are correct</a:t>
            </a:r>
            <a:endParaRPr/>
          </a:p>
        </p:txBody>
      </p:sp>
      <p:sp>
        <p:nvSpPr>
          <p:cNvPr id="292" name="Google Shape;292;p35"/>
          <p:cNvSpPr txBox="1"/>
          <p:nvPr/>
        </p:nvSpPr>
        <p:spPr>
          <a:xfrm>
            <a:off x="573675" y="3301275"/>
            <a:ext cx="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93" name="Google Shape;2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800" y="1522074"/>
            <a:ext cx="180000" cy="2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275" y="2571750"/>
            <a:ext cx="4040175" cy="12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Bayes’ theorem allows us to turn a likelihood into a probability that those model parameters (   ) are correct</a:t>
            </a:r>
            <a:endParaRPr/>
          </a:p>
        </p:txBody>
      </p:sp>
      <p:sp>
        <p:nvSpPr>
          <p:cNvPr id="301" name="Google Shape;301;p36"/>
          <p:cNvSpPr txBox="1"/>
          <p:nvPr/>
        </p:nvSpPr>
        <p:spPr>
          <a:xfrm>
            <a:off x="573675" y="3301275"/>
            <a:ext cx="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02" name="Google Shape;3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800" y="1522074"/>
            <a:ext cx="180000" cy="2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275" y="2571750"/>
            <a:ext cx="4040175" cy="123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36"/>
          <p:cNvCxnSpPr/>
          <p:nvPr/>
        </p:nvCxnSpPr>
        <p:spPr>
          <a:xfrm>
            <a:off x="1376200" y="2769700"/>
            <a:ext cx="769500" cy="328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5" name="Google Shape;305;p36"/>
          <p:cNvSpPr txBox="1"/>
          <p:nvPr/>
        </p:nvSpPr>
        <p:spPr>
          <a:xfrm>
            <a:off x="857550" y="2320200"/>
            <a:ext cx="11412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posterior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Bayes’ theorem allows us to turn a likelihood into a probability that those model parameters (   ) are correct</a:t>
            </a:r>
            <a:endParaRPr/>
          </a:p>
        </p:txBody>
      </p:sp>
      <p:sp>
        <p:nvSpPr>
          <p:cNvPr id="312" name="Google Shape;312;p37"/>
          <p:cNvSpPr txBox="1"/>
          <p:nvPr/>
        </p:nvSpPr>
        <p:spPr>
          <a:xfrm>
            <a:off x="573675" y="3301275"/>
            <a:ext cx="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13" name="Google Shape;3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800" y="1522074"/>
            <a:ext cx="180000" cy="2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275" y="2571750"/>
            <a:ext cx="4040175" cy="123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37"/>
          <p:cNvCxnSpPr/>
          <p:nvPr/>
        </p:nvCxnSpPr>
        <p:spPr>
          <a:xfrm>
            <a:off x="1376200" y="2769700"/>
            <a:ext cx="769500" cy="328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6" name="Google Shape;316;p37"/>
          <p:cNvSpPr txBox="1"/>
          <p:nvPr/>
        </p:nvSpPr>
        <p:spPr>
          <a:xfrm>
            <a:off x="857550" y="2320200"/>
            <a:ext cx="11412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posterior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317" name="Google Shape;317;p37"/>
          <p:cNvCxnSpPr/>
          <p:nvPr/>
        </p:nvCxnSpPr>
        <p:spPr>
          <a:xfrm>
            <a:off x="4107875" y="2225100"/>
            <a:ext cx="227400" cy="346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8" name="Google Shape;318;p37"/>
          <p:cNvSpPr txBox="1"/>
          <p:nvPr/>
        </p:nvSpPr>
        <p:spPr>
          <a:xfrm>
            <a:off x="3582125" y="1820875"/>
            <a:ext cx="13383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Likelihood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Bayes’ theorem allows us to turn a likelihood into a probability that those model parameters (   ) are correct</a:t>
            </a:r>
            <a:endParaRPr/>
          </a:p>
        </p:txBody>
      </p:sp>
      <p:sp>
        <p:nvSpPr>
          <p:cNvPr id="325" name="Google Shape;325;p38"/>
          <p:cNvSpPr txBox="1"/>
          <p:nvPr/>
        </p:nvSpPr>
        <p:spPr>
          <a:xfrm>
            <a:off x="573675" y="3301275"/>
            <a:ext cx="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26" name="Google Shape;3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800" y="1522074"/>
            <a:ext cx="180000" cy="2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275" y="2571750"/>
            <a:ext cx="4040175" cy="123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38"/>
          <p:cNvCxnSpPr/>
          <p:nvPr/>
        </p:nvCxnSpPr>
        <p:spPr>
          <a:xfrm>
            <a:off x="1376200" y="2769700"/>
            <a:ext cx="769500" cy="328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38"/>
          <p:cNvSpPr txBox="1"/>
          <p:nvPr/>
        </p:nvSpPr>
        <p:spPr>
          <a:xfrm>
            <a:off x="857550" y="2320200"/>
            <a:ext cx="11412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posterior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330" name="Google Shape;330;p38"/>
          <p:cNvCxnSpPr>
            <a:endCxn id="327" idx="0"/>
          </p:cNvCxnSpPr>
          <p:nvPr/>
        </p:nvCxnSpPr>
        <p:spPr>
          <a:xfrm>
            <a:off x="4107963" y="2225250"/>
            <a:ext cx="227400" cy="346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p38"/>
          <p:cNvSpPr txBox="1"/>
          <p:nvPr/>
        </p:nvSpPr>
        <p:spPr>
          <a:xfrm>
            <a:off x="3582125" y="1820875"/>
            <a:ext cx="13383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Likelihood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332" name="Google Shape;332;p38"/>
          <p:cNvCxnSpPr/>
          <p:nvPr/>
        </p:nvCxnSpPr>
        <p:spPr>
          <a:xfrm flipH="1">
            <a:off x="5670800" y="2242400"/>
            <a:ext cx="226500" cy="378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3" name="Google Shape;333;p38"/>
          <p:cNvSpPr txBox="1"/>
          <p:nvPr/>
        </p:nvSpPr>
        <p:spPr>
          <a:xfrm>
            <a:off x="5670900" y="1820875"/>
            <a:ext cx="13383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prior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</p:txBody>
      </p:sp>
      <p:sp>
        <p:nvSpPr>
          <p:cNvPr id="339" name="Google Shape;339;p39"/>
          <p:cNvSpPr txBox="1"/>
          <p:nvPr>
            <p:ph idx="1" type="body"/>
          </p:nvPr>
        </p:nvSpPr>
        <p:spPr>
          <a:xfrm>
            <a:off x="311700" y="1152475"/>
            <a:ext cx="5370900" cy="22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Recall the key idea:</a:t>
            </a:r>
            <a:r>
              <a:rPr lang="en" sz="2000"/>
              <a:t> The “correct” model parameters are the ones which maximize the posterior probability that my final residuals are just white noise.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/>
              <a:t>Question: </a:t>
            </a:r>
            <a:r>
              <a:rPr lang="en" sz="2000"/>
              <a:t>How do I choose what model parameters to test? Do I test every single combination?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/>
          <p:nvPr>
            <p:ph idx="1" type="body"/>
          </p:nvPr>
        </p:nvSpPr>
        <p:spPr>
          <a:xfrm>
            <a:off x="311700" y="1152475"/>
            <a:ext cx="5370900" cy="22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Recall the key idea:</a:t>
            </a:r>
            <a:r>
              <a:rPr lang="en" sz="2000"/>
              <a:t> The “correct” model parameters are the ones which maximize the </a:t>
            </a:r>
            <a:r>
              <a:rPr lang="en" sz="2000"/>
              <a:t>posterior</a:t>
            </a:r>
            <a:r>
              <a:rPr lang="en" sz="2000"/>
              <a:t> probability that my final residuals are just white noise.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/>
              <a:t>Question: </a:t>
            </a:r>
            <a:r>
              <a:rPr lang="en" sz="2000"/>
              <a:t>How do I choose what model parameters to test? Do I test every single combination?</a:t>
            </a:r>
            <a:endParaRPr sz="2000"/>
          </a:p>
        </p:txBody>
      </p:sp>
      <p:sp>
        <p:nvSpPr>
          <p:cNvPr id="345" name="Google Shape;34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</p:txBody>
      </p:sp>
      <p:sp>
        <p:nvSpPr>
          <p:cNvPr id="346" name="Google Shape;346;p40"/>
          <p:cNvSpPr txBox="1"/>
          <p:nvPr/>
        </p:nvSpPr>
        <p:spPr>
          <a:xfrm>
            <a:off x="1772900" y="3401875"/>
            <a:ext cx="18423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FF0000"/>
                </a:solidFill>
              </a:rPr>
              <a:t>NO</a:t>
            </a:r>
            <a:endParaRPr sz="8400">
              <a:solidFill>
                <a:srgbClr val="FF0000"/>
              </a:solidFill>
            </a:endParaRPr>
          </a:p>
        </p:txBody>
      </p:sp>
      <p:pic>
        <p:nvPicPr>
          <p:cNvPr id="347" name="Google Shape;3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858" y="222513"/>
            <a:ext cx="3527425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 txBox="1"/>
          <p:nvPr>
            <p:ph idx="1" type="body"/>
          </p:nvPr>
        </p:nvSpPr>
        <p:spPr>
          <a:xfrm>
            <a:off x="311700" y="1152475"/>
            <a:ext cx="8520600" cy="3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Question: </a:t>
            </a:r>
            <a:r>
              <a:rPr lang="en"/>
              <a:t>How do I choose what model parameters to test? Do I test every single combination?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parameter space is too big. We need to use Markov Chain Monte Carlo sampling to explore the posterior.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Idea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57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Millisecond pulsars are </a:t>
            </a:r>
            <a:r>
              <a:rPr i="1" lang="en"/>
              <a:t>extremely stable</a:t>
            </a:r>
            <a:r>
              <a:rPr lang="en"/>
              <a:t> rotating objects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175" y="1392475"/>
            <a:ext cx="3915200" cy="29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874025" y="4328875"/>
            <a:ext cx="415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credit: Michael Kramer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2"/>
          <p:cNvSpPr txBox="1"/>
          <p:nvPr>
            <p:ph idx="1" type="body"/>
          </p:nvPr>
        </p:nvSpPr>
        <p:spPr>
          <a:xfrm>
            <a:off x="311700" y="1152475"/>
            <a:ext cx="8520600" cy="3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Question: </a:t>
            </a:r>
            <a:r>
              <a:rPr lang="en"/>
              <a:t>How do I choose what model parameters to test? Do I test every single combination?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parameter space is too big. We need to use Markov Chain Monte Carlo sampling to explore the posterior.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</p:txBody>
      </p:sp>
      <p:pic>
        <p:nvPicPr>
          <p:cNvPr id="360" name="Google Shape;3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387750"/>
            <a:ext cx="4088751" cy="25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2"/>
          <p:cNvSpPr txBox="1"/>
          <p:nvPr/>
        </p:nvSpPr>
        <p:spPr>
          <a:xfrm>
            <a:off x="4406175" y="4864825"/>
            <a:ext cx="492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Jaewook, Woosuk, Joo-Ho. (2015). Energies. 8. 5538-5554. 10.3390/en8065538.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362" name="Google Shape;362;p42"/>
          <p:cNvSpPr txBox="1"/>
          <p:nvPr/>
        </p:nvSpPr>
        <p:spPr>
          <a:xfrm>
            <a:off x="311700" y="2755075"/>
            <a:ext cx="40887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MCMC Sampling Explained:</a:t>
            </a:r>
            <a:endParaRPr b="1" sz="16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Pick a random set of parameters and evaluate likelihood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Pick another set of random parameters and evaluate likelihood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Accept and write down the new set with probability determined by the likelihood-ratio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">
                <a:solidFill>
                  <a:schemeClr val="dk2"/>
                </a:solidFill>
              </a:rPr>
              <a:t>Repeat 2) and 3) until your advisor wants to see a plot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analysis?</a:t>
            </a:r>
            <a:endParaRPr/>
          </a:p>
        </p:txBody>
      </p:sp>
      <p:pic>
        <p:nvPicPr>
          <p:cNvPr id="368" name="Google Shape;3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038" y="1185025"/>
            <a:ext cx="7026874" cy="39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40725"/>
            <a:ext cx="1812338" cy="174683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3"/>
          <p:cNvSpPr/>
          <p:nvPr/>
        </p:nvSpPr>
        <p:spPr>
          <a:xfrm>
            <a:off x="2013250" y="3149750"/>
            <a:ext cx="368100" cy="194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3"/>
          <p:cNvSpPr txBox="1"/>
          <p:nvPr/>
        </p:nvSpPr>
        <p:spPr>
          <a:xfrm>
            <a:off x="108200" y="3754400"/>
            <a:ext cx="304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https://github.com/nanograv/PTMCMCSampler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analysis</a:t>
            </a:r>
            <a:endParaRPr/>
          </a:p>
        </p:txBody>
      </p:sp>
      <p:sp>
        <p:nvSpPr>
          <p:cNvPr id="377" name="Google Shape;37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We now have </a:t>
            </a:r>
            <a:r>
              <a:rPr lang="en" sz="2000"/>
              <a:t>numerically</a:t>
            </a:r>
            <a:r>
              <a:rPr lang="en" sz="2000"/>
              <a:t> computed posterior probability distribution for our white noise and red noise parameters.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We can </a:t>
            </a:r>
            <a:r>
              <a:rPr b="1" lang="en" sz="2000"/>
              <a:t>use these to make inferences about the significance of our gravitational wave</a:t>
            </a:r>
            <a:r>
              <a:rPr lang="en" sz="2000"/>
              <a:t>!</a:t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5"/>
          <p:cNvSpPr txBox="1"/>
          <p:nvPr/>
        </p:nvSpPr>
        <p:spPr>
          <a:xfrm>
            <a:off x="311700" y="3634175"/>
            <a:ext cx="84642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Use Bayes’ theorem and MCMC </a:t>
            </a:r>
            <a:r>
              <a:rPr lang="en" sz="1800">
                <a:solidFill>
                  <a:schemeClr val="dk2"/>
                </a:solidFill>
              </a:rPr>
              <a:t>sampling</a:t>
            </a:r>
            <a:r>
              <a:rPr lang="en" sz="1800">
                <a:solidFill>
                  <a:schemeClr val="dk2"/>
                </a:solidFill>
              </a:rPr>
              <a:t> to compute our probability distributions for our model parameters (like the GWB)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83" name="Google Shape;38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84" name="Google Shape;384;p45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Our data look like this: </a:t>
            </a:r>
            <a:endParaRPr/>
          </a:p>
        </p:txBody>
      </p:sp>
      <p:sp>
        <p:nvSpPr>
          <p:cNvPr id="385" name="Google Shape;385;p45"/>
          <p:cNvSpPr/>
          <p:nvPr/>
        </p:nvSpPr>
        <p:spPr>
          <a:xfrm>
            <a:off x="352085" y="2046419"/>
            <a:ext cx="1260600" cy="657000"/>
          </a:xfrm>
          <a:prstGeom prst="rect">
            <a:avLst/>
          </a:prstGeom>
          <a:solidFill>
            <a:srgbClr val="B7B7B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Pulsar 1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Red Noise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B050"/>
                </a:solidFill>
                <a:latin typeface="Meiryo"/>
                <a:ea typeface="Meiryo"/>
                <a:cs typeface="Meiryo"/>
                <a:sym typeface="Meiryo"/>
              </a:rPr>
              <a:t>Timing Model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White Noise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386" name="Google Shape;386;p45"/>
          <p:cNvSpPr/>
          <p:nvPr/>
        </p:nvSpPr>
        <p:spPr>
          <a:xfrm>
            <a:off x="2076994" y="2046419"/>
            <a:ext cx="1260600" cy="657000"/>
          </a:xfrm>
          <a:prstGeom prst="rect">
            <a:avLst/>
          </a:prstGeom>
          <a:solidFill>
            <a:srgbClr val="B7B7B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Pulsar 2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Red Noise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B050"/>
                </a:solidFill>
                <a:latin typeface="Meiryo"/>
                <a:ea typeface="Meiryo"/>
                <a:cs typeface="Meiryo"/>
                <a:sym typeface="Meiryo"/>
              </a:rPr>
              <a:t>Timing Model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White Noise</a:t>
            </a:r>
            <a:endParaRPr sz="1000"/>
          </a:p>
        </p:txBody>
      </p:sp>
      <p:sp>
        <p:nvSpPr>
          <p:cNvPr id="387" name="Google Shape;387;p45"/>
          <p:cNvSpPr/>
          <p:nvPr/>
        </p:nvSpPr>
        <p:spPr>
          <a:xfrm>
            <a:off x="1752555" y="2297934"/>
            <a:ext cx="184500" cy="1539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8" name="Google Shape;388;p45"/>
          <p:cNvSpPr/>
          <p:nvPr/>
        </p:nvSpPr>
        <p:spPr>
          <a:xfrm>
            <a:off x="3477464" y="2297934"/>
            <a:ext cx="184500" cy="1539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9" name="Google Shape;389;p45"/>
          <p:cNvSpPr/>
          <p:nvPr/>
        </p:nvSpPr>
        <p:spPr>
          <a:xfrm>
            <a:off x="3946715" y="2353963"/>
            <a:ext cx="50400" cy="42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0" name="Google Shape;390;p45"/>
          <p:cNvSpPr/>
          <p:nvPr/>
        </p:nvSpPr>
        <p:spPr>
          <a:xfrm>
            <a:off x="4091439" y="2353963"/>
            <a:ext cx="50400" cy="42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1" name="Google Shape;391;p45"/>
          <p:cNvSpPr/>
          <p:nvPr/>
        </p:nvSpPr>
        <p:spPr>
          <a:xfrm>
            <a:off x="4236163" y="2353963"/>
            <a:ext cx="50400" cy="42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2" name="Google Shape;392;p45"/>
          <p:cNvSpPr/>
          <p:nvPr/>
        </p:nvSpPr>
        <p:spPr>
          <a:xfrm>
            <a:off x="2544909" y="2772669"/>
            <a:ext cx="184500" cy="1539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3" name="Google Shape;393;p45"/>
          <p:cNvSpPr/>
          <p:nvPr/>
        </p:nvSpPr>
        <p:spPr>
          <a:xfrm>
            <a:off x="786125" y="3054855"/>
            <a:ext cx="3702300" cy="326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4DC3"/>
                </a:solidFill>
                <a:latin typeface="Meiryo"/>
                <a:ea typeface="Meiryo"/>
                <a:cs typeface="Meiryo"/>
                <a:sym typeface="Meiryo"/>
              </a:rPr>
              <a:t>Common Gravitational Wave Signal</a:t>
            </a:r>
            <a:endParaRPr sz="1200"/>
          </a:p>
        </p:txBody>
      </p:sp>
      <p:pic>
        <p:nvPicPr>
          <p:cNvPr id="394" name="Google Shape;39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172" y="1369001"/>
            <a:ext cx="4683302" cy="3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921" y="4058675"/>
            <a:ext cx="2761126" cy="8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5"/>
          <p:cNvSpPr txBox="1"/>
          <p:nvPr/>
        </p:nvSpPr>
        <p:spPr>
          <a:xfrm>
            <a:off x="347500" y="4697450"/>
            <a:ext cx="49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tutorial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notebooks and data here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Idea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457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Millisecond p</a:t>
            </a:r>
            <a:r>
              <a:rPr lang="en"/>
              <a:t>ulsars are </a:t>
            </a:r>
            <a:r>
              <a:rPr i="1" lang="en"/>
              <a:t>extremely stable</a:t>
            </a:r>
            <a:r>
              <a:rPr lang="en"/>
              <a:t> rotating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GWs passing through the pulsar-Earth line of sight change the distance  between the pulsar and Earth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175" y="1392475"/>
            <a:ext cx="3915200" cy="29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874025" y="4328875"/>
            <a:ext cx="415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credit: Michael Kramer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Idea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4602600" cy="38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Millisecond pu</a:t>
            </a:r>
            <a:r>
              <a:rPr lang="en"/>
              <a:t>lsars are </a:t>
            </a:r>
            <a:r>
              <a:rPr i="1" lang="en"/>
              <a:t>extremely stable</a:t>
            </a:r>
            <a:r>
              <a:rPr lang="en"/>
              <a:t> rotating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GWs passing through the pulsar-Earth line of sight change the distance  between the pulsar and Earth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causes the photon arrive a little too soon or a little too late (the </a:t>
            </a:r>
            <a:r>
              <a:rPr b="1" lang="en"/>
              <a:t>timing residual</a:t>
            </a:r>
            <a:r>
              <a:rPr lang="en"/>
              <a:t>)!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Pulsars are stable enough that we can detect this.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175" y="1392475"/>
            <a:ext cx="3915200" cy="29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874025" y="4328875"/>
            <a:ext cx="415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credit: Michael Kramer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38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If pulsars were perfect, the </a:t>
            </a:r>
            <a:r>
              <a:rPr lang="en"/>
              <a:t>pulses</a:t>
            </a:r>
            <a:r>
              <a:rPr lang="en"/>
              <a:t> would arrive exactly on time: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940425" y="1152475"/>
            <a:ext cx="38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Then, if we </a:t>
            </a:r>
            <a:r>
              <a:rPr lang="en"/>
              <a:t>subtract</a:t>
            </a:r>
            <a:r>
              <a:rPr lang="en"/>
              <a:t> the expected arrival time from the actual: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1101"/>
            <a:ext cx="4194000" cy="29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345" y="2118201"/>
            <a:ext cx="4318230" cy="29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38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perfect pulsar has no residuals! We get blips exactly on time.</a:t>
            </a:r>
            <a:endParaRPr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940425" y="1152475"/>
            <a:ext cx="38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Then, if we subtract the expected arrival time from the actual: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345" y="2118201"/>
            <a:ext cx="4318230" cy="29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5680350" y="1581500"/>
            <a:ext cx="347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125" y="2118200"/>
            <a:ext cx="816900" cy="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3882300" cy="25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errors in timing model appear as a linear (mismodeled frequency) and a quadratic (mismodeled frequency-derivative)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Don’t worry! We can fit for a quadratic and subtract it out to deterministically remove this effect.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940425" y="1152475"/>
            <a:ext cx="38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However, we may imperfectly estimate the frequency or frequency-derivative of the pulsar.</a:t>
            </a:r>
            <a:endParaRPr sz="16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425" y="2141625"/>
            <a:ext cx="3882300" cy="28891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0"/>
          <p:cNvCxnSpPr/>
          <p:nvPr/>
        </p:nvCxnSpPr>
        <p:spPr>
          <a:xfrm flipH="1" rot="10800000">
            <a:off x="1065000" y="4126875"/>
            <a:ext cx="337500" cy="423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20"/>
          <p:cNvCxnSpPr/>
          <p:nvPr/>
        </p:nvCxnSpPr>
        <p:spPr>
          <a:xfrm rot="10800000">
            <a:off x="1799925" y="4118275"/>
            <a:ext cx="259200" cy="46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50" y="3722219"/>
            <a:ext cx="1386950" cy="31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753800" y="4818475"/>
            <a:ext cx="7434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72850" y="4473275"/>
            <a:ext cx="13053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design matrix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697175" y="4473275"/>
            <a:ext cx="13053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timing model errors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Pulsar Timing Data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52475"/>
            <a:ext cx="38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Effect of errors in timing model appear as a linear (mismodeled frequency) and a quadratic (mismodeled frequency-derivative)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Don’t worry! We can fit for a quadratic and subtract it out to deterministically remove this effect.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4940425" y="1152475"/>
            <a:ext cx="38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However, we may imperfectly estimate the frequency or frequency-derivative of the pulsar.</a:t>
            </a:r>
            <a:endParaRPr sz="1600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425" y="2141625"/>
            <a:ext cx="3882300" cy="288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50" y="3722219"/>
            <a:ext cx="1386950" cy="3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0425" y="3969887"/>
            <a:ext cx="1963575" cy="107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9000" y="4170125"/>
            <a:ext cx="679125" cy="6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