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805eb24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2e805eb24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e805eb2486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2e805eb2486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805eb2486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2e805eb2486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805eb2486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e805eb2486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805eb2486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2e805eb2486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e5114e210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2e5114e21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e5114e210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2e5114e210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e5114e210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e5114e210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5114e210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2e5114e210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805eb248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2e805eb248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5114e210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e5114e210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e5114e210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2e5114e210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e5114e210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2e5114e210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e5114e210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2e5114e210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e5114e210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2e5114e210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e5114e210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g2e5114e210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e5114e210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2e5114e210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5114e210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2e5114e210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805eb2486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e805eb2486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805eb2486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e805eb2486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805eb2486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2e805eb2486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805eb2486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2e805eb2486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805eb2486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2e805eb2486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e805eb2486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e805eb2486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805eb2486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e805eb2486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2.jpg"/><Relationship Id="rId6" Type="http://schemas.openxmlformats.org/officeDocument/2006/relationships/image" Target="../media/image11.jp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0.jpg"/><Relationship Id="rId5" Type="http://schemas.openxmlformats.org/officeDocument/2006/relationships/image" Target="../media/image9.jpg"/><Relationship Id="rId6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32.jpg"/><Relationship Id="rId5" Type="http://schemas.openxmlformats.org/officeDocument/2006/relationships/image" Target="../media/image12.png"/><Relationship Id="rId6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hyperlink" Target="https://alog.ligo-wa.caltech.edu/aLOG/index.php?callRep=71501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hyperlink" Target="https://alog.ligo-wa.caltech.edu/aLOG/index.php?callRep=71800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hyperlink" Target="https://alog.ligo-wa.caltech.edu/aLOG/index.php?callRep=71800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45.png"/><Relationship Id="rId5" Type="http://schemas.openxmlformats.org/officeDocument/2006/relationships/hyperlink" Target="http://www.jb.man.ac.uk/~mkramer/Welcome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5.jpg"/><Relationship Id="rId8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6216635" y="3526625"/>
            <a:ext cx="1060800" cy="107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/>
          <p:nvPr/>
        </p:nvSpPr>
        <p:spPr>
          <a:xfrm>
            <a:off x="2333860" y="3494875"/>
            <a:ext cx="1198500" cy="11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1368025" y="865625"/>
            <a:ext cx="6422400" cy="2351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5"/>
          <p:cNvSpPr/>
          <p:nvPr/>
        </p:nvSpPr>
        <p:spPr>
          <a:xfrm>
            <a:off x="1450113" y="921125"/>
            <a:ext cx="6272700" cy="2240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1452963" y="1182125"/>
            <a:ext cx="6267000" cy="1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" sz="3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Has Pulsar B Appeared Again? </a:t>
            </a:r>
            <a:endParaRPr b="0" i="0" sz="3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 Analysis of the J0737-3039A/B Double-Pulsar System</a:t>
            </a:r>
            <a:endParaRPr b="0" i="0" sz="3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5"/>
          <p:cNvSpPr txBox="1"/>
          <p:nvPr/>
        </p:nvSpPr>
        <p:spPr>
          <a:xfrm>
            <a:off x="2945263" y="2786475"/>
            <a:ext cx="3267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Taylor Starkman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39" y="3590875"/>
            <a:ext cx="159105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310" y="3539548"/>
            <a:ext cx="1155600" cy="10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5135" y="3590853"/>
            <a:ext cx="239268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6678" y="3606725"/>
            <a:ext cx="1060704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6262" y="3470235"/>
            <a:ext cx="1155599" cy="115563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5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15" name="Google Shape;115;p25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/>
          <p:nvPr/>
        </p:nvSpPr>
        <p:spPr>
          <a:xfrm>
            <a:off x="3355848" y="4663440"/>
            <a:ext cx="2313300" cy="19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0" l="-2180" r="2180" t="0"/>
          <a:stretch/>
        </p:blipFill>
        <p:spPr>
          <a:xfrm>
            <a:off x="3299138" y="3174575"/>
            <a:ext cx="23767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4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589525" y="88425"/>
            <a:ext cx="27708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Detection Methods</a:t>
            </a:r>
            <a:endParaRPr sz="1800" u="sng">
              <a:solidFill>
                <a:schemeClr val="lt2"/>
              </a:solidFill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663225" y="523175"/>
            <a:ext cx="2560200" cy="11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Visual Analysis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>
                <a:solidFill>
                  <a:schemeClr val="lt2"/>
                </a:solidFill>
              </a:rPr>
              <a:t>Dynamic pulse vs orbital phase plots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>
                <a:solidFill>
                  <a:schemeClr val="lt2"/>
                </a:solidFill>
              </a:rPr>
              <a:t>Pulse profiles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3299150" y="523175"/>
            <a:ext cx="25602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Single pulse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>
                <a:solidFill>
                  <a:schemeClr val="lt2"/>
                </a:solidFill>
              </a:rPr>
              <a:t>S/N vs orbital phase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>
                <a:solidFill>
                  <a:schemeClr val="lt2"/>
                </a:solidFill>
              </a:rPr>
              <a:t>S/N vs rotational phase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6029550" y="550325"/>
            <a:ext cx="25602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Fast Fourier Transform (FFT)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>
                <a:solidFill>
                  <a:schemeClr val="lt2"/>
                </a:solidFill>
              </a:rPr>
              <a:t>Can detect regular bright pulses from both pulsars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625" y="1574363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622" y="3307738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0925" y="1574375"/>
            <a:ext cx="2324997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3291840" y="4630600"/>
            <a:ext cx="18294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Image credit: Zachary Zelensky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8778250" y="4816500"/>
            <a:ext cx="3546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10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217650" y="2819025"/>
            <a:ext cx="21840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No pretty pictures - sorry!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5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5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589525" y="88425"/>
            <a:ext cx="27708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Results (so far)</a:t>
            </a:r>
            <a:endParaRPr sz="1800" u="sng">
              <a:solidFill>
                <a:schemeClr val="lt2"/>
              </a:solidFill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683825" y="552150"/>
            <a:ext cx="72912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We have not seen anything 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en" sz="1800">
                <a:solidFill>
                  <a:schemeClr val="lt2"/>
                </a:solidFill>
              </a:rPr>
              <a:t>To be expected because B. B. P. Perera et al predicts that B will not be visible until this year and all data was collected before December 2023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8778250" y="4816500"/>
            <a:ext cx="3546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11</a:t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b="487" l="0" r="0" t="0"/>
          <a:stretch/>
        </p:blipFill>
        <p:spPr>
          <a:xfrm>
            <a:off x="2673888" y="1872800"/>
            <a:ext cx="3796225" cy="29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/>
          <p:nvPr/>
        </p:nvSpPr>
        <p:spPr>
          <a:xfrm>
            <a:off x="3646125" y="2538100"/>
            <a:ext cx="2130600" cy="2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5"/>
          <p:cNvSpPr txBox="1"/>
          <p:nvPr/>
        </p:nvSpPr>
        <p:spPr>
          <a:xfrm>
            <a:off x="5700250" y="2377440"/>
            <a:ext cx="4800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1"/>
                </a:solidFill>
              </a:rPr>
              <a:t>Now</a:t>
            </a:r>
            <a:endParaRPr b="1" sz="1000">
              <a:solidFill>
                <a:schemeClr val="accent1"/>
              </a:solidFill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6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595325" y="0"/>
            <a:ext cx="38694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u="sng">
                <a:solidFill>
                  <a:schemeClr val="lt2"/>
                </a:solidFill>
              </a:rPr>
              <a:t>References</a:t>
            </a:r>
            <a:endParaRPr b="0" i="0" sz="2400" u="sng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595325" y="565500"/>
            <a:ext cx="7669500" cy="42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</a:rPr>
              <a:t>A. G. Lyne, </a:t>
            </a:r>
            <a:r>
              <a:rPr i="1" lang="en" sz="1800">
                <a:solidFill>
                  <a:schemeClr val="lt2"/>
                </a:solidFill>
              </a:rPr>
              <a:t>A Review of the Double Pulsar - PSR J0737-3039</a:t>
            </a:r>
            <a:r>
              <a:rPr lang="en" sz="1800">
                <a:solidFill>
                  <a:schemeClr val="lt2"/>
                </a:solidFill>
              </a:rPr>
              <a:t> (Chinese Journal of Astronomy and Astrophysics, 2006)</a:t>
            </a:r>
            <a:endParaRPr sz="1800">
              <a:solidFill>
                <a:schemeClr val="lt2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</a:rPr>
              <a:t>B. B. P. Perera, et al., </a:t>
            </a:r>
            <a:r>
              <a:rPr i="1" lang="en" sz="1800">
                <a:solidFill>
                  <a:schemeClr val="lt2"/>
                </a:solidFill>
              </a:rPr>
              <a:t>PSR J0737-3039B: A Probe of Radio Pulsar Emission Heights</a:t>
            </a:r>
            <a:r>
              <a:rPr lang="en" sz="1800">
                <a:solidFill>
                  <a:schemeClr val="lt2"/>
                </a:solidFill>
              </a:rPr>
              <a:t> (The Astrophysical Journal, 2012)</a:t>
            </a:r>
            <a:endParaRPr sz="1800">
              <a:solidFill>
                <a:schemeClr val="lt2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</a:rPr>
              <a:t>B. B. P. Perera, et al., The evolution of PSR J0737-3039B and a model for relativistic spin precession (The Astrophysical Journal, 2010)</a:t>
            </a:r>
            <a:endParaRPr sz="1800">
              <a:solidFill>
                <a:schemeClr val="lt2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M. A. McLaughlin et al., </a:t>
            </a:r>
            <a:r>
              <a:rPr i="1" lang="en" sz="1800">
                <a:solidFill>
                  <a:schemeClr val="lt2"/>
                </a:solidFill>
              </a:rPr>
              <a:t>The Double Pulsar System J0737-3039: Modulation of the Radio Emission From B by Radiation From A</a:t>
            </a:r>
            <a:r>
              <a:rPr lang="en" sz="1800">
                <a:solidFill>
                  <a:schemeClr val="lt2"/>
                </a:solidFill>
              </a:rPr>
              <a:t> (The Astrophysical Journal, 2004)</a:t>
            </a:r>
            <a:endParaRPr sz="1800">
              <a:solidFill>
                <a:schemeClr val="lt2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 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8778250" y="4816500"/>
            <a:ext cx="3546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12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02" name="Google Shape;302;p36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7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7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7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7"/>
          <p:cNvSpPr txBox="1"/>
          <p:nvPr/>
        </p:nvSpPr>
        <p:spPr>
          <a:xfrm>
            <a:off x="584600" y="125250"/>
            <a:ext cx="22452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Acknowledgements</a:t>
            </a:r>
            <a:r>
              <a:rPr lang="en" sz="1800">
                <a:solidFill>
                  <a:schemeClr val="lt2"/>
                </a:solidFill>
              </a:rPr>
              <a:t> 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12" name="Google Shape;312;p37"/>
          <p:cNvSpPr txBox="1"/>
          <p:nvPr/>
        </p:nvSpPr>
        <p:spPr>
          <a:xfrm>
            <a:off x="595325" y="565500"/>
            <a:ext cx="7669500" cy="4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EEEEE"/>
                </a:solidFill>
                <a:latin typeface="Arial"/>
                <a:ea typeface="Arial"/>
                <a:cs typeface="Arial"/>
                <a:sym typeface="Arial"/>
              </a:rPr>
              <a:t>This research was funded by NSF NANOGrav Physics Frontier Center award #2020265 and NSF Award AST-1950617</a:t>
            </a:r>
            <a:endParaRPr b="0" i="0" sz="1800" u="none" cap="none" strike="noStrike">
              <a:solidFill>
                <a:srgbClr val="EEEEE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EEEE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EEEEE"/>
                </a:solidFill>
                <a:latin typeface="Arial"/>
                <a:ea typeface="Arial"/>
                <a:cs typeface="Arial"/>
                <a:sym typeface="Arial"/>
              </a:rPr>
              <a:t>Computational resources were provided by the Link HPC cluster and cyber-infrastructure, which is maintained by the Center for Gravitational Waves and Cosmology at West Virginia University and funded in part by NFS IIA-1458952 &amp; NFS PHY-2020265.</a:t>
            </a:r>
            <a:endParaRPr b="0" i="0" sz="1800" u="none" cap="none" strike="noStrike">
              <a:solidFill>
                <a:srgbClr val="EEEEE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EEEEE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EEEEEE"/>
                </a:solidFill>
              </a:rPr>
              <a:t>Collaborators and Mentors: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-"/>
            </a:pPr>
            <a:r>
              <a:rPr lang="en" sz="1800">
                <a:solidFill>
                  <a:srgbClr val="EEEEEE"/>
                </a:solidFill>
              </a:rPr>
              <a:t>Dr. Maura McLaughlin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-"/>
            </a:pPr>
            <a:r>
              <a:rPr lang="en" sz="1800">
                <a:solidFill>
                  <a:srgbClr val="EEEEEE"/>
                </a:solidFill>
              </a:rPr>
              <a:t>Dr. Joey Key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-"/>
            </a:pPr>
            <a:r>
              <a:rPr lang="en" sz="1800">
                <a:solidFill>
                  <a:srgbClr val="EEEEEE"/>
                </a:solidFill>
              </a:rPr>
              <a:t>Victoria Blackmon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-"/>
            </a:pPr>
            <a:r>
              <a:rPr lang="en" sz="1800">
                <a:solidFill>
                  <a:srgbClr val="EEEEEE"/>
                </a:solidFill>
              </a:rPr>
              <a:t>Zachary Zelensky </a:t>
            </a:r>
            <a:endParaRPr sz="1800">
              <a:solidFill>
                <a:srgbClr val="EEEEEE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Char char="-"/>
            </a:pPr>
            <a:r>
              <a:rPr lang="en" sz="1800">
                <a:solidFill>
                  <a:srgbClr val="EEEEEE"/>
                </a:solidFill>
              </a:rPr>
              <a:t>Pablo Velt</a:t>
            </a:r>
            <a:endParaRPr sz="1800">
              <a:solidFill>
                <a:srgbClr val="EEEEEE"/>
              </a:solidFill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13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14" name="Google Shape;314;p37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8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8"/>
          <p:cNvSpPr/>
          <p:nvPr/>
        </p:nvSpPr>
        <p:spPr>
          <a:xfrm>
            <a:off x="1360800" y="1396050"/>
            <a:ext cx="6422400" cy="2351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8"/>
          <p:cNvSpPr/>
          <p:nvPr/>
        </p:nvSpPr>
        <p:spPr>
          <a:xfrm>
            <a:off x="1442888" y="1451550"/>
            <a:ext cx="6272700" cy="2240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1442896" y="1451550"/>
            <a:ext cx="6254100" cy="2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400">
                <a:solidFill>
                  <a:schemeClr val="lt2"/>
                </a:solidFill>
              </a:rPr>
              <a:t>Thank you!</a:t>
            </a:r>
            <a:endParaRPr sz="3400">
              <a:solidFill>
                <a:schemeClr val="lt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400">
                <a:solidFill>
                  <a:schemeClr val="lt2"/>
                </a:solidFill>
              </a:rPr>
              <a:t>Questions?</a:t>
            </a:r>
            <a:endParaRPr sz="3400">
              <a:solidFill>
                <a:schemeClr val="lt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800">
                <a:solidFill>
                  <a:schemeClr val="lt2"/>
                </a:solidFill>
              </a:rPr>
              <a:t>Up Next</a:t>
            </a:r>
            <a:r>
              <a:rPr lang="en" sz="2800">
                <a:solidFill>
                  <a:schemeClr val="lt2"/>
                </a:solidFill>
              </a:rPr>
              <a:t>: Updated Monitor for Narrow Spectral Artifacts Here at Hanford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14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27" name="Google Shape;327;p38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9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9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9"/>
          <p:cNvSpPr/>
          <p:nvPr/>
        </p:nvSpPr>
        <p:spPr>
          <a:xfrm>
            <a:off x="2772954" y="3472775"/>
            <a:ext cx="1198500" cy="110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1368025" y="865625"/>
            <a:ext cx="6422400" cy="2351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9"/>
          <p:cNvSpPr/>
          <p:nvPr/>
        </p:nvSpPr>
        <p:spPr>
          <a:xfrm>
            <a:off x="1450113" y="921125"/>
            <a:ext cx="6272700" cy="2240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9"/>
          <p:cNvSpPr txBox="1"/>
          <p:nvPr/>
        </p:nvSpPr>
        <p:spPr>
          <a:xfrm>
            <a:off x="1445725" y="1020000"/>
            <a:ext cx="6267000" cy="1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" sz="3400">
                <a:solidFill>
                  <a:schemeClr val="lt1"/>
                </a:solidFill>
              </a:rPr>
              <a:t>Updated Monitor for Narrow Spectral Artifacts at the LIGO Hanford Observatory</a:t>
            </a:r>
            <a:endParaRPr sz="6100">
              <a:solidFill>
                <a:schemeClr val="lt2"/>
              </a:solidFill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2938050" y="2786475"/>
            <a:ext cx="3267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Taylor Starkman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404" y="3517448"/>
            <a:ext cx="1155600" cy="10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229" y="3568753"/>
            <a:ext cx="239268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0556" y="3448135"/>
            <a:ext cx="1155599" cy="115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7844" y="3517450"/>
            <a:ext cx="1356068" cy="10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15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0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0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0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262" y="773728"/>
            <a:ext cx="4208861" cy="34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383450" y="142250"/>
            <a:ext cx="33240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Continuous Waves </a:t>
            </a:r>
            <a:endParaRPr sz="2400" u="sng">
              <a:solidFill>
                <a:srgbClr val="FFFFFF"/>
              </a:solidFill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754801" y="753850"/>
            <a:ext cx="3106500" cy="4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Near single frequency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Earth’s motion causes doppler shift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Likely produced by pulsars which are non-</a:t>
            </a:r>
            <a:r>
              <a:rPr lang="en" sz="1900">
                <a:solidFill>
                  <a:srgbClr val="FFFFFF"/>
                </a:solidFill>
              </a:rPr>
              <a:t>axisymmetric</a:t>
            </a:r>
            <a:r>
              <a:rPr lang="en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Neutron stars visible as pulsars in EM, CW in GW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3935073" y="4125105"/>
            <a:ext cx="29772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Image credit: Michael Kramer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16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60" name="Google Shape;360;p40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1"/>
          <p:cNvSpPr txBox="1"/>
          <p:nvPr/>
        </p:nvSpPr>
        <p:spPr>
          <a:xfrm>
            <a:off x="623333" y="226900"/>
            <a:ext cx="12462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Lines</a:t>
            </a:r>
            <a:endParaRPr sz="2400" u="sng">
              <a:solidFill>
                <a:srgbClr val="FFFFFF"/>
              </a:solidFill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 rotWithShape="1">
          <a:blip r:embed="rId3">
            <a:alphaModFix/>
          </a:blip>
          <a:srcRect b="30299" l="-3" r="67596" t="16072"/>
          <a:stretch/>
        </p:blipFill>
        <p:spPr>
          <a:xfrm>
            <a:off x="5351944" y="767600"/>
            <a:ext cx="3070541" cy="277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1"/>
          <p:cNvPicPr preferRelativeResize="0"/>
          <p:nvPr/>
        </p:nvPicPr>
        <p:blipFill rotWithShape="1">
          <a:blip r:embed="rId4">
            <a:alphaModFix/>
          </a:blip>
          <a:srcRect b="30298" l="0" r="69674" t="16359"/>
          <a:stretch/>
        </p:blipFill>
        <p:spPr>
          <a:xfrm>
            <a:off x="3176087" y="1136914"/>
            <a:ext cx="2043768" cy="19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 txBox="1"/>
          <p:nvPr/>
        </p:nvSpPr>
        <p:spPr>
          <a:xfrm>
            <a:off x="5506692" y="1096664"/>
            <a:ext cx="29463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5376755" y="3481112"/>
            <a:ext cx="30204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</a:rPr>
              <a:t>Image credit: Ansel Neunzert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Example of a narrow spectral artifact (0.00028Hz wide)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3176130" y="3100855"/>
            <a:ext cx="20436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Image credit: Ansel Neunzert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Example of wide (for CW) feature (~0.026Hz wide)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680488" y="767600"/>
            <a:ext cx="2544000" cy="4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Near single frequency artifacts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Mainly electronic and instrumental sources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Cannot always be removed, so we track them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17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2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613" y="775999"/>
            <a:ext cx="5029037" cy="376427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2"/>
          <p:cNvSpPr/>
          <p:nvPr/>
        </p:nvSpPr>
        <p:spPr>
          <a:xfrm>
            <a:off x="4278480" y="1224172"/>
            <a:ext cx="3911100" cy="29043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2"/>
          <p:cNvSpPr txBox="1"/>
          <p:nvPr/>
        </p:nvSpPr>
        <p:spPr>
          <a:xfrm>
            <a:off x="770850" y="973900"/>
            <a:ext cx="2763000" cy="3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Signal-to-noise ratio scales with square root of observing time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Improved metric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Improving LineForest monitor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389" name="Google Shape;389;p42"/>
          <p:cNvSpPr txBox="1"/>
          <p:nvPr/>
        </p:nvSpPr>
        <p:spPr>
          <a:xfrm>
            <a:off x="650976" y="160300"/>
            <a:ext cx="35685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Effect of Observing Time</a:t>
            </a:r>
            <a:endParaRPr sz="2400" u="sng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90" name="Google Shape;390;p42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18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391" name="Google Shape;391;p42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3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3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3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43"/>
          <p:cNvPicPr preferRelativeResize="0"/>
          <p:nvPr/>
        </p:nvPicPr>
        <p:blipFill rotWithShape="1">
          <a:blip r:embed="rId3">
            <a:alphaModFix/>
          </a:blip>
          <a:srcRect b="0" l="0" r="31991" t="0"/>
          <a:stretch/>
        </p:blipFill>
        <p:spPr>
          <a:xfrm>
            <a:off x="4324163" y="807757"/>
            <a:ext cx="4255575" cy="395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/>
          <p:cNvPicPr preferRelativeResize="0"/>
          <p:nvPr/>
        </p:nvPicPr>
        <p:blipFill rotWithShape="1">
          <a:blip r:embed="rId4">
            <a:alphaModFix/>
          </a:blip>
          <a:srcRect b="0" l="0" r="27055" t="0"/>
          <a:stretch/>
        </p:blipFill>
        <p:spPr>
          <a:xfrm>
            <a:off x="578737" y="1169223"/>
            <a:ext cx="3298394" cy="338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3"/>
          <p:cNvPicPr preferRelativeResize="0"/>
          <p:nvPr/>
        </p:nvPicPr>
        <p:blipFill rotWithShape="1">
          <a:blip r:embed="rId5">
            <a:alphaModFix/>
          </a:blip>
          <a:srcRect b="47758" l="68359" r="5114" t="36596"/>
          <a:stretch/>
        </p:blipFill>
        <p:spPr>
          <a:xfrm>
            <a:off x="3877131" y="3827716"/>
            <a:ext cx="1267190" cy="471963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3" name="Google Shape;403;p43"/>
          <p:cNvSpPr/>
          <p:nvPr/>
        </p:nvSpPr>
        <p:spPr>
          <a:xfrm>
            <a:off x="4189559" y="2514302"/>
            <a:ext cx="357000" cy="20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3"/>
          <p:cNvSpPr/>
          <p:nvPr/>
        </p:nvSpPr>
        <p:spPr>
          <a:xfrm>
            <a:off x="5213550" y="1296325"/>
            <a:ext cx="3298200" cy="2531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3"/>
          <p:cNvSpPr txBox="1"/>
          <p:nvPr/>
        </p:nvSpPr>
        <p:spPr>
          <a:xfrm>
            <a:off x="578721" y="258150"/>
            <a:ext cx="37992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Update LineForest Monitor</a:t>
            </a:r>
            <a:endParaRPr sz="2400" u="sng">
              <a:solidFill>
                <a:srgbClr val="FFFFFF"/>
              </a:solidFill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19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07" name="Google Shape;407;p43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6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6"/>
          <p:cNvSpPr txBox="1"/>
          <p:nvPr/>
        </p:nvSpPr>
        <p:spPr>
          <a:xfrm>
            <a:off x="584600" y="125250"/>
            <a:ext cx="22452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lt2"/>
                </a:solidFill>
              </a:rPr>
              <a:t>What is a Pulsar?</a:t>
            </a:r>
            <a:endParaRPr sz="2000">
              <a:solidFill>
                <a:schemeClr val="lt2"/>
              </a:solidFill>
            </a:endParaRPr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25" y="824500"/>
            <a:ext cx="4954250" cy="3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/>
          <p:nvPr/>
        </p:nvSpPr>
        <p:spPr>
          <a:xfrm>
            <a:off x="5622475" y="824500"/>
            <a:ext cx="2887800" cy="3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Bunched magnetic fields create radio beams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Periods from milliseconds to tens of seconds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800">
                <a:solidFill>
                  <a:schemeClr val="lt2"/>
                </a:solidFill>
              </a:rPr>
              <a:t>Often found in binary systems</a:t>
            </a:r>
            <a:endParaRPr sz="1800">
              <a:solidFill>
                <a:schemeClr val="lt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sz="1800">
                <a:solidFill>
                  <a:schemeClr val="lt2"/>
                </a:solidFill>
              </a:rPr>
              <a:t>Main sequence stars and compact objects</a:t>
            </a:r>
            <a:endParaRPr sz="1800">
              <a:solidFill>
                <a:schemeClr val="lt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sz="1800">
                <a:solidFill>
                  <a:schemeClr val="lt2"/>
                </a:solidFill>
              </a:rPr>
              <a:t>Useful for tests of general relativity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27" name="Google Shape;127;p26"/>
          <p:cNvSpPr txBox="1"/>
          <p:nvPr/>
        </p:nvSpPr>
        <p:spPr>
          <a:xfrm>
            <a:off x="631375" y="4465575"/>
            <a:ext cx="23508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Image credit: Michael Kramer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28" name="Google Shape;128;p26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29" name="Google Shape;129;p26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50" y="1063731"/>
            <a:ext cx="8229599" cy="337483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4"/>
          <p:cNvSpPr/>
          <p:nvPr/>
        </p:nvSpPr>
        <p:spPr>
          <a:xfrm>
            <a:off x="7836025" y="1129250"/>
            <a:ext cx="771600" cy="2513700"/>
          </a:xfrm>
          <a:prstGeom prst="rect">
            <a:avLst/>
          </a:prstGeom>
          <a:solidFill>
            <a:srgbClr val="363636"/>
          </a:solidFill>
          <a:ln cap="flat" cmpd="sng" w="9525">
            <a:solidFill>
              <a:srgbClr val="3636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4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4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4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4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4"/>
          <p:cNvSpPr txBox="1"/>
          <p:nvPr/>
        </p:nvSpPr>
        <p:spPr>
          <a:xfrm>
            <a:off x="7798761" y="1445900"/>
            <a:ext cx="518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9" name="Google Shape;419;p44"/>
          <p:cNvSpPr txBox="1"/>
          <p:nvPr/>
        </p:nvSpPr>
        <p:spPr>
          <a:xfrm>
            <a:off x="7798774" y="2050619"/>
            <a:ext cx="4467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80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0" name="Google Shape;420;p44"/>
          <p:cNvSpPr txBox="1"/>
          <p:nvPr/>
        </p:nvSpPr>
        <p:spPr>
          <a:xfrm>
            <a:off x="827326" y="1038350"/>
            <a:ext cx="14268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44"/>
          <p:cNvPicPr preferRelativeResize="0"/>
          <p:nvPr/>
        </p:nvPicPr>
        <p:blipFill rotWithShape="1">
          <a:blip r:embed="rId4">
            <a:alphaModFix/>
          </a:blip>
          <a:srcRect b="50773" l="5033" r="89607" t="39435"/>
          <a:stretch/>
        </p:blipFill>
        <p:spPr>
          <a:xfrm rot="5400000">
            <a:off x="8162032" y="2289508"/>
            <a:ext cx="492708" cy="56897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4"/>
          <p:cNvSpPr txBox="1"/>
          <p:nvPr/>
        </p:nvSpPr>
        <p:spPr>
          <a:xfrm>
            <a:off x="771699" y="339201"/>
            <a:ext cx="4198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Update Line Count (All Lines)</a:t>
            </a:r>
            <a:endParaRPr sz="2400" u="sng">
              <a:solidFill>
                <a:srgbClr val="FFFFFF"/>
              </a:solidFill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20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24" name="Google Shape;424;p44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  <p:sp>
        <p:nvSpPr>
          <p:cNvPr id="425" name="Google Shape;425;p44"/>
          <p:cNvSpPr txBox="1"/>
          <p:nvPr/>
        </p:nvSpPr>
        <p:spPr>
          <a:xfrm>
            <a:off x="7798774" y="3200423"/>
            <a:ext cx="4467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6" name="Google Shape;426;p44"/>
          <p:cNvSpPr txBox="1"/>
          <p:nvPr/>
        </p:nvSpPr>
        <p:spPr>
          <a:xfrm>
            <a:off x="7798760" y="2621275"/>
            <a:ext cx="446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60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7" name="Google Shape;427;p44"/>
          <p:cNvSpPr/>
          <p:nvPr/>
        </p:nvSpPr>
        <p:spPr>
          <a:xfrm>
            <a:off x="3484325" y="1507425"/>
            <a:ext cx="3121500" cy="263400"/>
          </a:xfrm>
          <a:prstGeom prst="rect">
            <a:avLst/>
          </a:prstGeom>
          <a:solidFill>
            <a:srgbClr val="363636"/>
          </a:solidFill>
          <a:ln cap="flat" cmpd="sng" w="9525">
            <a:solidFill>
              <a:srgbClr val="3636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4"/>
          <p:cNvSpPr txBox="1"/>
          <p:nvPr/>
        </p:nvSpPr>
        <p:spPr>
          <a:xfrm>
            <a:off x="3664025" y="1494975"/>
            <a:ext cx="27621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Frequency Bands Line Forest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5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5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5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5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6164" y="686937"/>
            <a:ext cx="5360636" cy="403365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/>
          <p:nvPr/>
        </p:nvSpPr>
        <p:spPr>
          <a:xfrm>
            <a:off x="3981325" y="1219850"/>
            <a:ext cx="4168800" cy="30468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5"/>
          <p:cNvSpPr/>
          <p:nvPr/>
        </p:nvSpPr>
        <p:spPr>
          <a:xfrm>
            <a:off x="3975650" y="835950"/>
            <a:ext cx="4238100" cy="342300"/>
          </a:xfrm>
          <a:prstGeom prst="rect">
            <a:avLst/>
          </a:prstGeom>
          <a:solidFill>
            <a:srgbClr val="363636"/>
          </a:solidFill>
          <a:ln cap="flat" cmpd="sng" w="9525">
            <a:solidFill>
              <a:srgbClr val="3636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5"/>
          <p:cNvSpPr txBox="1"/>
          <p:nvPr/>
        </p:nvSpPr>
        <p:spPr>
          <a:xfrm>
            <a:off x="485250" y="960188"/>
            <a:ext cx="2944200" cy="3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Glass fibers suspending test masses resonate at 500Hz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Harmonics at 1000Hz, 1500Hz, and 2000Hz</a:t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>
                <a:solidFill>
                  <a:srgbClr val="FFFFFF"/>
                </a:solidFill>
              </a:rPr>
              <a:t>Ring up when string is “plucked” 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Increased amplitude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41" name="Google Shape;441;p45"/>
          <p:cNvSpPr txBox="1"/>
          <p:nvPr/>
        </p:nvSpPr>
        <p:spPr>
          <a:xfrm>
            <a:off x="610701" y="295710"/>
            <a:ext cx="78549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Line Contamination Around Violin Modes</a:t>
            </a:r>
            <a:endParaRPr sz="2400" u="sng">
              <a:solidFill>
                <a:srgbClr val="FFFFFF"/>
              </a:solidFill>
            </a:endParaRPr>
          </a:p>
        </p:txBody>
      </p:sp>
      <p:sp>
        <p:nvSpPr>
          <p:cNvPr id="442" name="Google Shape;442;p45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21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43" name="Google Shape;443;p45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6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6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6"/>
          <p:cNvSpPr txBox="1"/>
          <p:nvPr/>
        </p:nvSpPr>
        <p:spPr>
          <a:xfrm>
            <a:off x="-5132700" y="1764750"/>
            <a:ext cx="51327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Violin modes 2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Show interactives demonstrating the ring up contamination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" name="Google Shape;4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76" y="418325"/>
            <a:ext cx="3842355" cy="202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720" y="439404"/>
            <a:ext cx="3840814" cy="206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876" y="2660268"/>
            <a:ext cx="3820416" cy="206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0017" y="2660268"/>
            <a:ext cx="3868349" cy="206488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6"/>
          <p:cNvSpPr txBox="1"/>
          <p:nvPr/>
        </p:nvSpPr>
        <p:spPr>
          <a:xfrm>
            <a:off x="968201" y="440350"/>
            <a:ext cx="1168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2023-06-29</a:t>
            </a:r>
            <a:endParaRPr/>
          </a:p>
        </p:txBody>
      </p:sp>
      <p:sp>
        <p:nvSpPr>
          <p:cNvPr id="458" name="Google Shape;458;p46"/>
          <p:cNvSpPr txBox="1"/>
          <p:nvPr/>
        </p:nvSpPr>
        <p:spPr>
          <a:xfrm>
            <a:off x="4958176" y="440350"/>
            <a:ext cx="1168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2023-06-30</a:t>
            </a:r>
            <a:endParaRPr/>
          </a:p>
        </p:txBody>
      </p:sp>
      <p:sp>
        <p:nvSpPr>
          <p:cNvPr id="459" name="Google Shape;459;p46"/>
          <p:cNvSpPr txBox="1"/>
          <p:nvPr/>
        </p:nvSpPr>
        <p:spPr>
          <a:xfrm>
            <a:off x="968200" y="2651550"/>
            <a:ext cx="1168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2023-07-09</a:t>
            </a:r>
            <a:endParaRPr/>
          </a:p>
        </p:txBody>
      </p:sp>
      <p:sp>
        <p:nvSpPr>
          <p:cNvPr id="460" name="Google Shape;460;p46"/>
          <p:cNvSpPr txBox="1"/>
          <p:nvPr/>
        </p:nvSpPr>
        <p:spPr>
          <a:xfrm>
            <a:off x="4972526" y="2660275"/>
            <a:ext cx="11682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2023-07-10</a:t>
            </a:r>
            <a:endParaRPr/>
          </a:p>
        </p:txBody>
      </p:sp>
      <p:sp>
        <p:nvSpPr>
          <p:cNvPr id="461" name="Google Shape;461;p46"/>
          <p:cNvSpPr txBox="1"/>
          <p:nvPr/>
        </p:nvSpPr>
        <p:spPr>
          <a:xfrm>
            <a:off x="781875" y="4725150"/>
            <a:ext cx="17184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alog 71501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638575" y="-11675"/>
            <a:ext cx="80577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</a:rPr>
              <a:t>Violin Mode Line Contamination</a:t>
            </a:r>
            <a:endParaRPr sz="1900" u="sng">
              <a:solidFill>
                <a:srgbClr val="FFFFFF"/>
              </a:solidFill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22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7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7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7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943" y="434712"/>
            <a:ext cx="3997082" cy="21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611" y="434713"/>
            <a:ext cx="3994414" cy="210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920" y="2611436"/>
            <a:ext cx="3901123" cy="210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4736" y="2611435"/>
            <a:ext cx="3884160" cy="21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7"/>
          <p:cNvSpPr txBox="1"/>
          <p:nvPr/>
        </p:nvSpPr>
        <p:spPr>
          <a:xfrm>
            <a:off x="771373" y="434712"/>
            <a:ext cx="1623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2023-06-30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-3Hz shift</a:t>
            </a:r>
            <a:endParaRPr/>
          </a:p>
        </p:txBody>
      </p:sp>
      <p:sp>
        <p:nvSpPr>
          <p:cNvPr id="478" name="Google Shape;478;p47"/>
          <p:cNvSpPr txBox="1"/>
          <p:nvPr/>
        </p:nvSpPr>
        <p:spPr>
          <a:xfrm>
            <a:off x="834998" y="2611426"/>
            <a:ext cx="1623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2023-05-30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30Hz shift</a:t>
            </a:r>
            <a:endParaRPr/>
          </a:p>
        </p:txBody>
      </p:sp>
      <p:sp>
        <p:nvSpPr>
          <p:cNvPr id="479" name="Google Shape;479;p47"/>
          <p:cNvSpPr txBox="1"/>
          <p:nvPr/>
        </p:nvSpPr>
        <p:spPr>
          <a:xfrm>
            <a:off x="675925" y="4720288"/>
            <a:ext cx="17172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alog 71800</a:t>
            </a:r>
            <a:endParaRPr u="sng">
              <a:solidFill>
                <a:srgbClr val="FFFFFF"/>
              </a:solidFill>
            </a:endParaRPr>
          </a:p>
        </p:txBody>
      </p:sp>
      <p:sp>
        <p:nvSpPr>
          <p:cNvPr id="480" name="Google Shape;480;p47"/>
          <p:cNvSpPr txBox="1"/>
          <p:nvPr/>
        </p:nvSpPr>
        <p:spPr>
          <a:xfrm>
            <a:off x="499975" y="-4150"/>
            <a:ext cx="80517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</a:rPr>
              <a:t>Asymmetrical Violin Mode Line Contamination</a:t>
            </a:r>
            <a:endParaRPr sz="1900" u="sng">
              <a:solidFill>
                <a:srgbClr val="FFFFFF"/>
              </a:solidFill>
            </a:endParaRPr>
          </a:p>
        </p:txBody>
      </p:sp>
      <p:sp>
        <p:nvSpPr>
          <p:cNvPr id="481" name="Google Shape;481;p47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23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82" name="Google Shape;482;p47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8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48"/>
          <p:cNvPicPr preferRelativeResize="0"/>
          <p:nvPr/>
        </p:nvPicPr>
        <p:blipFill rotWithShape="1">
          <a:blip r:embed="rId3">
            <a:alphaModFix/>
          </a:blip>
          <a:srcRect b="1540" l="0" r="0" t="1540"/>
          <a:stretch/>
        </p:blipFill>
        <p:spPr>
          <a:xfrm>
            <a:off x="2399113" y="2571750"/>
            <a:ext cx="4466186" cy="24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525" y="102865"/>
            <a:ext cx="4493363" cy="246888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8"/>
          <p:cNvSpPr txBox="1"/>
          <p:nvPr/>
        </p:nvSpPr>
        <p:spPr>
          <a:xfrm>
            <a:off x="2606200" y="102875"/>
            <a:ext cx="17301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2023-06-30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-16Hz shift</a:t>
            </a:r>
            <a:endParaRPr/>
          </a:p>
        </p:txBody>
      </p:sp>
      <p:sp>
        <p:nvSpPr>
          <p:cNvPr id="494" name="Google Shape;494;p48"/>
          <p:cNvSpPr txBox="1"/>
          <p:nvPr/>
        </p:nvSpPr>
        <p:spPr>
          <a:xfrm>
            <a:off x="2606200" y="2647025"/>
            <a:ext cx="17301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2023-05-30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-3Hz shift</a:t>
            </a:r>
            <a:endParaRPr/>
          </a:p>
        </p:txBody>
      </p:sp>
      <p:sp>
        <p:nvSpPr>
          <p:cNvPr id="495" name="Google Shape;495;p48"/>
          <p:cNvSpPr txBox="1"/>
          <p:nvPr/>
        </p:nvSpPr>
        <p:spPr>
          <a:xfrm>
            <a:off x="541238" y="4713600"/>
            <a:ext cx="17184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alog 71800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6" name="Google Shape;496;p48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24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9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9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9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9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9"/>
          <p:cNvSpPr txBox="1"/>
          <p:nvPr/>
        </p:nvSpPr>
        <p:spPr>
          <a:xfrm>
            <a:off x="553391" y="-2250"/>
            <a:ext cx="25158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</a:rPr>
              <a:t>Future Investigations</a:t>
            </a:r>
            <a:endParaRPr sz="1900" u="sng">
              <a:solidFill>
                <a:srgbClr val="FFFFFF"/>
              </a:solidFill>
            </a:endParaRPr>
          </a:p>
        </p:txBody>
      </p:sp>
      <p:sp>
        <p:nvSpPr>
          <p:cNvPr id="507" name="Google Shape;507;p49"/>
          <p:cNvSpPr txBox="1"/>
          <p:nvPr/>
        </p:nvSpPr>
        <p:spPr>
          <a:xfrm>
            <a:off x="547750" y="427350"/>
            <a:ext cx="7068600" cy="3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Confirmed mixing with </a:t>
            </a:r>
            <a:r>
              <a:rPr lang="en" sz="1700">
                <a:solidFill>
                  <a:schemeClr val="lt2"/>
                </a:solidFill>
              </a:rPr>
              <a:t>calibration</a:t>
            </a:r>
            <a:r>
              <a:rPr lang="en" sz="1700">
                <a:solidFill>
                  <a:schemeClr val="lt2"/>
                </a:solidFill>
              </a:rPr>
              <a:t> lines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All or subset? 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Impact of change of ADC between O3 and O4a 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Investigation led by on site commissions due to lack of </a:t>
            </a:r>
            <a:r>
              <a:rPr lang="en" sz="1700">
                <a:solidFill>
                  <a:schemeClr val="lt2"/>
                </a:solidFill>
              </a:rPr>
              <a:t>visibility</a:t>
            </a:r>
            <a:r>
              <a:rPr lang="en" sz="1700">
                <a:solidFill>
                  <a:schemeClr val="lt2"/>
                </a:solidFill>
              </a:rPr>
              <a:t> in data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Lack of contamination in LLO - why?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Difference in amplitude of </a:t>
            </a:r>
            <a:r>
              <a:rPr lang="en" sz="1700">
                <a:solidFill>
                  <a:schemeClr val="lt2"/>
                </a:solidFill>
              </a:rPr>
              <a:t>violin</a:t>
            </a:r>
            <a:r>
              <a:rPr lang="en" sz="1700">
                <a:solidFill>
                  <a:schemeClr val="lt2"/>
                </a:solidFill>
              </a:rPr>
              <a:t> modes between sites?</a:t>
            </a:r>
            <a:endParaRPr sz="1700">
              <a:solidFill>
                <a:schemeClr val="lt2"/>
              </a:solidFill>
            </a:endParaRPr>
          </a:p>
        </p:txBody>
      </p:sp>
      <p:sp>
        <p:nvSpPr>
          <p:cNvPr id="508" name="Google Shape;508;p49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25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509" name="Google Shape;509;p49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0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0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0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0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0"/>
          <p:cNvSpPr txBox="1"/>
          <p:nvPr/>
        </p:nvSpPr>
        <p:spPr>
          <a:xfrm>
            <a:off x="595325" y="0"/>
            <a:ext cx="38694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Acknowledgements</a:t>
            </a:r>
            <a:endParaRPr b="0" i="0" sz="2400" u="sng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0"/>
          <p:cNvSpPr txBox="1"/>
          <p:nvPr/>
        </p:nvSpPr>
        <p:spPr>
          <a:xfrm>
            <a:off x="595325" y="565500"/>
            <a:ext cx="76695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This research was funded by NSF Award PHY-1944412 and </a:t>
            </a:r>
            <a:r>
              <a:rPr lang="en" sz="1800">
                <a:solidFill>
                  <a:schemeClr val="lt2"/>
                </a:solidFill>
              </a:rPr>
              <a:t>NSF REU Award 2050928</a:t>
            </a:r>
            <a:endParaRPr b="0" i="0" sz="1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0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26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521" name="Google Shape;521;p50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1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1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1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1"/>
          <p:cNvSpPr txBox="1"/>
          <p:nvPr/>
        </p:nvSpPr>
        <p:spPr>
          <a:xfrm>
            <a:off x="595325" y="0"/>
            <a:ext cx="38694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u="sng">
                <a:solidFill>
                  <a:schemeClr val="lt2"/>
                </a:solidFill>
              </a:rPr>
              <a:t>References</a:t>
            </a:r>
            <a:endParaRPr b="0" i="0" sz="2400" u="sng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1"/>
          <p:cNvSpPr txBox="1"/>
          <p:nvPr/>
        </p:nvSpPr>
        <p:spPr>
          <a:xfrm>
            <a:off x="595325" y="565500"/>
            <a:ext cx="76695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</a:rPr>
              <a:t>P. B. Covas, at el., </a:t>
            </a:r>
            <a:r>
              <a:rPr i="1" lang="en" sz="1800">
                <a:solidFill>
                  <a:schemeClr val="lt2"/>
                </a:solidFill>
              </a:rPr>
              <a:t>Identification and mitigation of narrow spectral artifacts that degrade searches for persistent gravitational waves in the first two observing runs of Advanced LIGO</a:t>
            </a:r>
            <a:r>
              <a:rPr lang="en" sz="1800">
                <a:solidFill>
                  <a:schemeClr val="lt2"/>
                </a:solidFill>
              </a:rPr>
              <a:t>, (Physical Review D, 2018), p. 2</a:t>
            </a:r>
            <a:endParaRPr sz="1800">
              <a:solidFill>
                <a:schemeClr val="lt2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</a:rPr>
              <a:t>K. Riles, </a:t>
            </a:r>
            <a:r>
              <a:rPr i="1" lang="en" sz="1800">
                <a:solidFill>
                  <a:schemeClr val="lt2"/>
                </a:solidFill>
              </a:rPr>
              <a:t>Searches for Continuous-Wave Gravitational Radiation</a:t>
            </a:r>
            <a:r>
              <a:rPr lang="en" sz="1800">
                <a:solidFill>
                  <a:schemeClr val="lt2"/>
                </a:solidFill>
              </a:rPr>
              <a:t> (Living Reviews in Relativity, 2023), p. 3-5</a:t>
            </a:r>
            <a:endParaRPr i="1" sz="1800">
              <a:solidFill>
                <a:schemeClr val="lt2"/>
              </a:solidFill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27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533" name="Google Shape;533;p51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2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2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52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2"/>
          <p:cNvSpPr/>
          <p:nvPr/>
        </p:nvSpPr>
        <p:spPr>
          <a:xfrm>
            <a:off x="1360800" y="1396050"/>
            <a:ext cx="6422400" cy="2351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2"/>
          <p:cNvSpPr/>
          <p:nvPr/>
        </p:nvSpPr>
        <p:spPr>
          <a:xfrm>
            <a:off x="1442888" y="1451550"/>
            <a:ext cx="6272700" cy="2240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2"/>
          <p:cNvSpPr txBox="1"/>
          <p:nvPr/>
        </p:nvSpPr>
        <p:spPr>
          <a:xfrm>
            <a:off x="3346838" y="1951500"/>
            <a:ext cx="24648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400">
                <a:solidFill>
                  <a:schemeClr val="lt2"/>
                </a:solidFill>
              </a:rPr>
              <a:t>Thank you!</a:t>
            </a:r>
            <a:endParaRPr sz="3400">
              <a:solidFill>
                <a:schemeClr val="lt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400">
                <a:solidFill>
                  <a:schemeClr val="lt2"/>
                </a:solidFill>
              </a:rPr>
              <a:t>Questions?</a:t>
            </a:r>
            <a:endParaRPr sz="3400">
              <a:solidFill>
                <a:schemeClr val="lt2"/>
              </a:solidFill>
            </a:endParaRPr>
          </a:p>
        </p:txBody>
      </p:sp>
      <p:sp>
        <p:nvSpPr>
          <p:cNvPr id="545" name="Google Shape;545;p52"/>
          <p:cNvSpPr txBox="1"/>
          <p:nvPr/>
        </p:nvSpPr>
        <p:spPr>
          <a:xfrm>
            <a:off x="8759950" y="4816500"/>
            <a:ext cx="3729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28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546" name="Google Shape;546;p52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7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7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7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</a:blip>
          <a:srcRect b="0" l="19276" r="0" t="0"/>
          <a:stretch/>
        </p:blipFill>
        <p:spPr>
          <a:xfrm>
            <a:off x="5257500" y="2024100"/>
            <a:ext cx="3264650" cy="296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576" y="199388"/>
            <a:ext cx="4580250" cy="257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/>
        </p:nvSpPr>
        <p:spPr>
          <a:xfrm>
            <a:off x="580500" y="2814925"/>
            <a:ext cx="4580400" cy="21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</a:rPr>
              <a:t>Binary Double-Pulsar System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Orbital plane aligned with line-of-sight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Only double pulsar system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2.7 ms Pulsar A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2.8 s Pulsar B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Geodetic precession causes B to come in and out of line-of-sight</a:t>
            </a:r>
            <a:endParaRPr sz="1700">
              <a:solidFill>
                <a:schemeClr val="lt2"/>
              </a:solidFill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5160825" y="44225"/>
            <a:ext cx="3361200" cy="1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</a:rPr>
              <a:t>Wind from Pulsar A shapes magnetosphere of pulsar B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Eclipsing binary</a:t>
            </a:r>
            <a:endParaRPr sz="1700">
              <a:solidFill>
                <a:schemeClr val="lt2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</a:pPr>
            <a:r>
              <a:rPr lang="en" sz="1700">
                <a:solidFill>
                  <a:schemeClr val="lt2"/>
                </a:solidFill>
              </a:rPr>
              <a:t>Shapes beam of pulsar B?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Horseshoe shape</a:t>
            </a:r>
            <a:endParaRPr sz="1700">
              <a:solidFill>
                <a:schemeClr val="lt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>
                <a:solidFill>
                  <a:schemeClr val="lt2"/>
                </a:solidFill>
              </a:rPr>
              <a:t>Presession creates a sweep of the beam</a:t>
            </a:r>
            <a:endParaRPr sz="1700">
              <a:solidFill>
                <a:schemeClr val="lt2"/>
              </a:solidFill>
            </a:endParaRPr>
          </a:p>
        </p:txBody>
      </p:sp>
      <p:sp>
        <p:nvSpPr>
          <p:cNvPr id="142" name="Google Shape;142;p27"/>
          <p:cNvSpPr txBox="1"/>
          <p:nvPr/>
        </p:nvSpPr>
        <p:spPr>
          <a:xfrm>
            <a:off x="5257500" y="4752950"/>
            <a:ext cx="216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</a:rPr>
              <a:t>Image credit: NASA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517200" y="2534900"/>
            <a:ext cx="388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Image credit: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Michael Kramer</a:t>
            </a:r>
            <a:r>
              <a:rPr lang="en" sz="1000">
                <a:solidFill>
                  <a:schemeClr val="lt1"/>
                </a:solidFill>
              </a:rPr>
              <a:t> (JBCA, Unversity of Manchester).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3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8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8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8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8"/>
          <p:cNvPicPr preferRelativeResize="0"/>
          <p:nvPr/>
        </p:nvPicPr>
        <p:blipFill rotWithShape="1">
          <a:blip r:embed="rId3">
            <a:alphaModFix/>
          </a:blip>
          <a:srcRect b="0" l="13942" r="19726" t="0"/>
          <a:stretch/>
        </p:blipFill>
        <p:spPr>
          <a:xfrm>
            <a:off x="3521900" y="373475"/>
            <a:ext cx="4967075" cy="42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723575" y="397575"/>
            <a:ext cx="2751300" cy="4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Geodetic (relativistic) precession causes the beam of Pulsar B to appear and disappear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en" sz="1800">
                <a:solidFill>
                  <a:schemeClr val="lt2"/>
                </a:solidFill>
              </a:rPr>
              <a:t>Disappeared in 2008 (aligned with model)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en" sz="1800">
                <a:solidFill>
                  <a:schemeClr val="lt2"/>
                </a:solidFill>
              </a:rPr>
              <a:t>Thought to appear again this year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en" sz="1800">
                <a:solidFill>
                  <a:schemeClr val="lt2"/>
                </a:solidFill>
              </a:rPr>
              <a:t>Complete precession of rotational axis every 75 yr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3521900" y="4288725"/>
            <a:ext cx="23064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Image credit: Einstein Online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4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8778250" y="4816500"/>
            <a:ext cx="3546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5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7174" l="8087" r="31823" t="33772"/>
          <a:stretch/>
        </p:blipFill>
        <p:spPr>
          <a:xfrm>
            <a:off x="768544" y="373521"/>
            <a:ext cx="3754603" cy="21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/>
        </p:nvSpPr>
        <p:spPr>
          <a:xfrm>
            <a:off x="768544" y="373521"/>
            <a:ext cx="9834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52997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014" y="1237505"/>
            <a:ext cx="1246133" cy="126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5">
            <a:alphaModFix/>
          </a:blip>
          <a:srcRect b="7676" l="10111" r="30794" t="33046"/>
          <a:stretch/>
        </p:blipFill>
        <p:spPr>
          <a:xfrm>
            <a:off x="4634936" y="360323"/>
            <a:ext cx="3754603" cy="21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/>
        </p:nvSpPr>
        <p:spPr>
          <a:xfrm>
            <a:off x="4634936" y="342712"/>
            <a:ext cx="9834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54051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7102" y="1166371"/>
            <a:ext cx="1312436" cy="13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7">
            <a:alphaModFix/>
          </a:blip>
          <a:srcRect b="8412" l="9009" r="32864" t="33329"/>
          <a:stretch/>
        </p:blipFill>
        <p:spPr>
          <a:xfrm>
            <a:off x="766867" y="2629279"/>
            <a:ext cx="3757942" cy="217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/>
          <p:nvPr/>
        </p:nvSpPr>
        <p:spPr>
          <a:xfrm>
            <a:off x="7074908" y="1167801"/>
            <a:ext cx="1316700" cy="1349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 txBox="1"/>
          <p:nvPr/>
        </p:nvSpPr>
        <p:spPr>
          <a:xfrm>
            <a:off x="766870" y="2629279"/>
            <a:ext cx="27405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2003-2008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 rotWithShape="1">
          <a:blip r:embed="rId8">
            <a:alphaModFix/>
          </a:blip>
          <a:srcRect b="9565" l="10261" r="32316" t="34001"/>
          <a:stretch/>
        </p:blipFill>
        <p:spPr>
          <a:xfrm>
            <a:off x="4636033" y="2651279"/>
            <a:ext cx="3754603" cy="21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/>
        </p:nvSpPr>
        <p:spPr>
          <a:xfrm>
            <a:off x="4636033" y="2651279"/>
            <a:ext cx="927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Now?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591963" y="4808550"/>
            <a:ext cx="3794700" cy="17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487" l="0" r="0" t="0"/>
          <a:stretch/>
        </p:blipFill>
        <p:spPr>
          <a:xfrm>
            <a:off x="591213" y="1872800"/>
            <a:ext cx="3796225" cy="299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30"/>
          <p:cNvGrpSpPr/>
          <p:nvPr/>
        </p:nvGrpSpPr>
        <p:grpSpPr>
          <a:xfrm>
            <a:off x="4487025" y="140225"/>
            <a:ext cx="3941100" cy="2991400"/>
            <a:chOff x="4487025" y="147550"/>
            <a:chExt cx="3941100" cy="2991400"/>
          </a:xfrm>
        </p:grpSpPr>
        <p:pic>
          <p:nvPicPr>
            <p:cNvPr id="191" name="Google Shape;191;p30"/>
            <p:cNvPicPr preferRelativeResize="0"/>
            <p:nvPr/>
          </p:nvPicPr>
          <p:blipFill rotWithShape="1">
            <a:blip r:embed="rId4">
              <a:alphaModFix/>
            </a:blip>
            <a:srcRect b="0" l="3880" r="5874" t="8332"/>
            <a:stretch/>
          </p:blipFill>
          <p:spPr>
            <a:xfrm>
              <a:off x="4487026" y="147550"/>
              <a:ext cx="3940175" cy="2782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30"/>
            <p:cNvSpPr/>
            <p:nvPr/>
          </p:nvSpPr>
          <p:spPr>
            <a:xfrm>
              <a:off x="4487025" y="2882450"/>
              <a:ext cx="3941100" cy="25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" name="Google Shape;193;p30"/>
          <p:cNvSpPr txBox="1"/>
          <p:nvPr/>
        </p:nvSpPr>
        <p:spPr>
          <a:xfrm>
            <a:off x="4455150" y="2878125"/>
            <a:ext cx="32124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Image credit: B. B. P. Perera et al (2010)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51613" y="4737450"/>
            <a:ext cx="32124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Image credit: B. B. P. Perera et al (2012)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1563900" y="4462838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1563900" y="4281650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/>
          <p:nvPr/>
        </p:nvSpPr>
        <p:spPr>
          <a:xfrm>
            <a:off x="1563900" y="418822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1563900" y="258527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0"/>
          <p:cNvSpPr/>
          <p:nvPr/>
        </p:nvSpPr>
        <p:spPr>
          <a:xfrm>
            <a:off x="1563900" y="437507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0"/>
          <p:cNvSpPr/>
          <p:nvPr/>
        </p:nvSpPr>
        <p:spPr>
          <a:xfrm>
            <a:off x="1563900" y="249092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1563900" y="239657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1563900" y="4094788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/>
          <p:nvPr/>
        </p:nvSpPr>
        <p:spPr>
          <a:xfrm>
            <a:off x="1563900" y="230222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1563900" y="220787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1563900" y="2113525"/>
            <a:ext cx="2129700" cy="2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0"/>
          <p:cNvSpPr txBox="1"/>
          <p:nvPr/>
        </p:nvSpPr>
        <p:spPr>
          <a:xfrm>
            <a:off x="4886575" y="64025"/>
            <a:ext cx="14328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Bright Phase 1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799900" y="64025"/>
            <a:ext cx="14328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Bright Phase 2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1563450" y="2538100"/>
            <a:ext cx="2130600" cy="2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3607475" y="2381799"/>
            <a:ext cx="4800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1"/>
                </a:solidFill>
              </a:rPr>
              <a:t>Now</a:t>
            </a:r>
            <a:endParaRPr b="1" sz="1000">
              <a:solidFill>
                <a:schemeClr val="accent1"/>
              </a:solidFill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591975" y="139600"/>
            <a:ext cx="37962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most recent modeling (B. B. P. Perera et al 2012) suggests a reappearance in 2024 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4499750" y="3243425"/>
            <a:ext cx="39411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Previous modeling shows slight differences in beam detection for BP1 and BP2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6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/>
          <p:nvPr/>
        </p:nvSpPr>
        <p:spPr>
          <a:xfrm>
            <a:off x="864900" y="779450"/>
            <a:ext cx="174600" cy="358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1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900" y="774863"/>
            <a:ext cx="3589403" cy="359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697" y="774863"/>
            <a:ext cx="3589403" cy="35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864900" y="228425"/>
            <a:ext cx="54135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First Green Bank Telescope Observation (52997)</a:t>
            </a:r>
            <a:endParaRPr sz="1800" u="sng">
              <a:solidFill>
                <a:schemeClr val="lt2"/>
              </a:solidFill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7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2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2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774954"/>
            <a:ext cx="3589393" cy="359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207" y="774954"/>
            <a:ext cx="3589393" cy="35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/>
          <p:nvPr/>
        </p:nvSpPr>
        <p:spPr>
          <a:xfrm>
            <a:off x="5509742" y="3206624"/>
            <a:ext cx="241200" cy="3108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 txBox="1"/>
          <p:nvPr/>
        </p:nvSpPr>
        <p:spPr>
          <a:xfrm>
            <a:off x="864900" y="228425"/>
            <a:ext cx="54135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More typical observation (53175)</a:t>
            </a:r>
            <a:endParaRPr sz="1800" u="sng">
              <a:solidFill>
                <a:schemeClr val="lt2"/>
              </a:solidFill>
            </a:endParaRPr>
          </a:p>
        </p:txBody>
      </p:sp>
      <p:sp>
        <p:nvSpPr>
          <p:cNvPr id="240" name="Google Shape;240;p32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8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41" name="Google Shape;241;p32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>
            <a:off x="465600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8674575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/>
          <p:nvPr/>
        </p:nvSpPr>
        <p:spPr>
          <a:xfrm>
            <a:off x="383450" y="-225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8759952" y="0"/>
            <a:ext cx="183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637" y="870250"/>
            <a:ext cx="3585453" cy="358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174" y="872646"/>
            <a:ext cx="3580664" cy="35793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864900" y="228425"/>
            <a:ext cx="54135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Recent Observation (no evidence of B) (59274)</a:t>
            </a:r>
            <a:endParaRPr sz="1800" u="sng">
              <a:solidFill>
                <a:schemeClr val="lt2"/>
              </a:solidFill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8845325" y="4816500"/>
            <a:ext cx="28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9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7737975" y="4838100"/>
            <a:ext cx="9366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DCC: G2401304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