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notesMasterIdLst>
    <p:notesMasterId r:id="rId36"/>
  </p:notesMasterIdLst>
  <p:sldIdLst>
    <p:sldId id="256" r:id="rId2"/>
    <p:sldId id="259" r:id="rId3"/>
    <p:sldId id="288" r:id="rId4"/>
    <p:sldId id="260" r:id="rId5"/>
    <p:sldId id="326" r:id="rId6"/>
    <p:sldId id="363" r:id="rId7"/>
    <p:sldId id="286" r:id="rId8"/>
    <p:sldId id="339" r:id="rId9"/>
    <p:sldId id="340" r:id="rId10"/>
    <p:sldId id="291" r:id="rId11"/>
    <p:sldId id="348" r:id="rId12"/>
    <p:sldId id="352" r:id="rId13"/>
    <p:sldId id="349" r:id="rId14"/>
    <p:sldId id="342" r:id="rId15"/>
    <p:sldId id="280" r:id="rId16"/>
    <p:sldId id="279" r:id="rId17"/>
    <p:sldId id="341" r:id="rId18"/>
    <p:sldId id="364" r:id="rId19"/>
    <p:sldId id="366" r:id="rId20"/>
    <p:sldId id="367" r:id="rId21"/>
    <p:sldId id="343" r:id="rId22"/>
    <p:sldId id="322" r:id="rId23"/>
    <p:sldId id="358" r:id="rId24"/>
    <p:sldId id="362" r:id="rId25"/>
    <p:sldId id="328" r:id="rId26"/>
    <p:sldId id="359" r:id="rId27"/>
    <p:sldId id="368" r:id="rId28"/>
    <p:sldId id="266" r:id="rId29"/>
    <p:sldId id="353" r:id="rId30"/>
    <p:sldId id="319" r:id="rId31"/>
    <p:sldId id="276" r:id="rId32"/>
    <p:sldId id="274" r:id="rId33"/>
    <p:sldId id="273" r:id="rId34"/>
    <p:sldId id="36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DBC4"/>
    <a:srgbClr val="C4AD1F"/>
    <a:srgbClr val="44FFC4"/>
    <a:srgbClr val="FFCBAD"/>
    <a:srgbClr val="FFCD12"/>
    <a:srgbClr val="FFB012"/>
    <a:srgbClr val="FF7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3"/>
    <p:restoredTop sz="96024"/>
  </p:normalViewPr>
  <p:slideViewPr>
    <p:cSldViewPr snapToGrid="0">
      <p:cViewPr>
        <p:scale>
          <a:sx n="91" d="100"/>
          <a:sy n="91" d="100"/>
        </p:scale>
        <p:origin x="3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9032E-A6EF-2E47-91F2-870CC26D3F07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92307-F2E4-744A-A9B7-FC17CF8B1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2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9808B-8EE4-C542-9AC2-A891C410B2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38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9808B-8EE4-C542-9AC2-A891C410B2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79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C8E39-965C-2FD5-A270-E9E46709B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BE5A51-AF5F-FF50-B0E6-85C831687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EA900-0031-C7D5-F155-D7BAD52AA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F47B-A30A-7048-96C5-55BDD0C40A35}" type="datetime1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35982-988C-05AC-0F28-8E774C536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120726" y="635634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b="1"/>
              <a:t>G2400740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88A-2E82-44F6-72FA-4B511E45E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0766" y="635634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DE42D3B0-4DCB-4246-995C-165AC4E48D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4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6EBB8-0B4F-1973-23C3-76F610D4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F3813D-4EE0-7189-088E-F24BE5191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C7185-7D98-91D7-1F21-2A04833F8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5C7A-AED8-4B4F-B4FF-E5D1DA2953CC}" type="datetime1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024D6-66B5-230D-98C2-1FFF3F53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A42D1-EDE5-E357-DC41-0A72BC356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42D3B0-4DCB-4246-995C-165AC4E4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8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1218B-D53D-C515-651D-3BFBB54FC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4B66EA-DC1B-72B4-0C99-0727D680A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A4165-8B8E-7FF0-A5AF-B4B547E07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43A9D-36FD-FD44-A111-7FE9656D290A}" type="datetime1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546AA-135D-171B-2521-A493344BC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CC25C-3CEA-16E6-D5BC-5EE450AD3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42D3B0-4DCB-4246-995C-165AC4E4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69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DFA10-1A1B-BDA7-2C0C-50D6D2217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ED3F5-F213-CA77-BE23-29E6D1990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0322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A46C1-5A29-5392-C491-0790A9C68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78815-2205-1D40-8D15-F21379383514}" type="datetime1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189F2-58C4-5602-6FE3-50172004C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D5512-1ECB-404E-299F-9243F18F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E42D3B0-4DCB-4246-995C-165AC4E48D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Summary of KIW7">
            <a:extLst>
              <a:ext uri="{FF2B5EF4-FFF2-40B4-BE49-F238E27FC236}">
                <a16:creationId xmlns:a16="http://schemas.microsoft.com/office/drawing/2014/main" id="{0A69DB6E-B11C-9407-CF4F-B22B3111B9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786" y="0"/>
            <a:ext cx="1012214" cy="7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291CE8-04A2-F743-1956-5DABFE2337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>
          <a:xfrm>
            <a:off x="10432028" y="45084"/>
            <a:ext cx="641915" cy="6400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0427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C63E5-DA57-D10B-3FE0-C197EFDF2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D620E-A94D-B7C2-0E4D-CC1957060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35608-679B-7175-DD82-1F29AA652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9880C-7C37-3F47-941B-83818E116E29}" type="datetime1">
              <a:rPr lang="en-US" smtClean="0"/>
              <a:t>3/11/24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6E501-67EC-4259-7745-F66DC5C8A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DA8FB-8E79-8764-0484-259E82A8B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42D3B0-4DCB-4246-995C-165AC4E4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2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8F60-F28A-DFC8-1A6C-406778944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8CCC5-3FFC-2C90-10F3-45A3024B33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B2111-0C4A-1A06-8A81-998310E34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FC637F-FA52-C047-83AE-F4D584238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97724-BC38-B144-95BF-CB8CB98A909E}" type="datetime1">
              <a:rPr lang="en-US" smtClean="0"/>
              <a:t>3/11/24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B27ED-D105-B4E6-C306-4DB0356CC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33AD4-27A4-1125-024B-3EF74F21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42D3B0-4DCB-4246-995C-165AC4E4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3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8EB30-D407-B5CF-C9BE-0B5930391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D93D2-7790-6E0E-16A1-400A7DE4D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D2322-E3CD-A8E8-D9CF-582F2B658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5D548-C775-E7CA-4252-3B82819B8A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5EAD9-BB32-D37E-70D5-239D1D7E8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B115D8-AD62-EAF2-ACEB-1C5A49409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037E-1B7E-044C-9457-927783B42053}" type="datetime1">
              <a:rPr lang="en-US" smtClean="0"/>
              <a:t>3/11/24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3724C7-2B88-58F9-B9FF-590017E9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453F94-188F-FCE5-03A3-696EF6F32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42D3B0-4DCB-4246-995C-165AC4E4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62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B6A72-4AA9-3FA9-680F-955B1CEBD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C3738E-B6F1-7C3C-01BC-84CC41FF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DB688-03B2-0544-8AAA-C39E247C290C}" type="datetime1">
              <a:rPr lang="en-US" smtClean="0"/>
              <a:t>3/11/24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4EBA0-7387-9DB6-7813-2D0690C9D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4BC05-807B-8BAC-9104-553DF911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42D3B0-4DCB-4246-995C-165AC4E4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4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94CEA6-981A-4D42-2B38-4990F834B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0A5B2-ACED-CA43-8622-001E61DC0721}" type="datetime1">
              <a:rPr lang="en-US" smtClean="0"/>
              <a:t>3/11/24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3C72E7-0222-6913-F5BC-6F9DCE745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DA7CB-ED96-45C3-2550-122D5DE0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42D3B0-4DCB-4246-995C-165AC4E4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93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DFCB-B27F-BC44-9022-9B0A77775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892ED-FC9B-6389-D69C-9C3A9861E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60126-C119-DCDB-62D1-413E8BF1E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5D7E3-5F5D-430E-D4DA-6976F95BF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20F73-4F89-A34D-A47B-B0C5607F05F2}" type="datetime1">
              <a:rPr lang="en-US" smtClean="0"/>
              <a:t>3/11/24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A630E-D112-5904-F51A-B4D79E1F7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4B0911-8B06-EE31-6B01-0B34C6198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42D3B0-4DCB-4246-995C-165AC4E4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4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AFF8-FC1F-53EF-41D6-76E01FF45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DEF70C-0127-D18A-BDAE-FBF820CB53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05AAC-6902-5084-7821-E59B13692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C7BF2-B084-EEFA-361F-19D4CC3B8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D4536-CE36-FF43-81BA-69FEB3F8BFE8}" type="datetime1">
              <a:rPr lang="en-US" smtClean="0"/>
              <a:t>3/11/24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5731D-B87D-370F-487D-FBE077273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7B80D-FF91-B39B-5F8E-0D5BC8B5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42D3B0-4DCB-4246-995C-165AC4E48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5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5BD5FE-B869-BC74-729E-3222E693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023DD-670E-4287-C810-E2D73318B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B05CF-2543-9538-7BC4-9B16F232A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0EB84-0932-974E-A0D7-65DB2D1F3436}" type="datetime1">
              <a:rPr lang="en-US" smtClean="0"/>
              <a:t>3/14/24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3846AF-1629-4B35-BDCC-8E9981122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970" y="635409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b="1"/>
              <a:t>G2400740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FE0B602-6FAC-75D5-CDCC-6A7C05696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0766" y="635634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fld id="{DE42D3B0-4DCB-4246-995C-165AC4E48D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2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T210028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cc.ligo.org/LIGO-T220028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cc.ligo.org/LIGO-G2400503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vn.ligo.caltech.edu/svn/sus/trunk/QUAD/Common/MatlabTools/QuadModel_Production/Parameter_Playground/design_BHQS.m" TargetMode="External"/><Relationship Id="rId2" Type="http://schemas.openxmlformats.org/officeDocument/2006/relationships/hyperlink" Target="mailto:edgard@stanford.edu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T2200287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cc.ligo.org/LIGO-P1200056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LIGO-T2300137" TargetMode="External"/><Relationship Id="rId2" Type="http://schemas.openxmlformats.org/officeDocument/2006/relationships/hyperlink" Target="https://dcc.ligo.org/LIGO-P1200056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id="{8357D68D-936B-A399-40E3-149D0A664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r="1043" b="3935"/>
          <a:stretch/>
        </p:blipFill>
        <p:spPr>
          <a:xfrm>
            <a:off x="314178" y="525849"/>
            <a:ext cx="11563643" cy="5830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89066-8AC2-D48D-E8DD-B893528916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Suspending a 100kg mass</a:t>
            </a:r>
            <a:br>
              <a:rPr lang="en-US" b="1" dirty="0"/>
            </a:br>
            <a:r>
              <a:rPr lang="en-US" sz="3600" b="1" dirty="0"/>
              <a:t>(A</a:t>
            </a:r>
            <a:r>
              <a:rPr lang="en-US" sz="3600" b="1" baseline="30000" dirty="0"/>
              <a:t># </a:t>
            </a:r>
            <a:r>
              <a:rPr lang="en-US" sz="3600" b="1" dirty="0"/>
              <a:t>suspension design highlights)</a:t>
            </a:r>
            <a:endParaRPr lang="en-US" b="1" baseline="30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2AFA45-8F1A-8CE9-9F3D-698D224337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8509"/>
            <a:ext cx="9144000" cy="1655762"/>
          </a:xfrm>
        </p:spPr>
        <p:txBody>
          <a:bodyPr/>
          <a:lstStyle/>
          <a:p>
            <a:r>
              <a:rPr lang="en-US" b="1" dirty="0"/>
              <a:t>Edgard Bonilla</a:t>
            </a:r>
          </a:p>
          <a:p>
            <a:r>
              <a:rPr lang="en-US" dirty="0"/>
              <a:t>on behalf of the Heavy SUS subgroup of the SWG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2D89E-66CA-912F-4CF6-34100F1FA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4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E3B52389-0C0E-C779-CA77-29541B8D61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20088"/>
          <a:stretch/>
        </p:blipFill>
        <p:spPr>
          <a:xfrm>
            <a:off x="5750339" y="1612981"/>
            <a:ext cx="768779" cy="155721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C102D82-B713-2C94-EEFD-785BB3ABA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20088" r="5770"/>
          <a:stretch/>
        </p:blipFill>
        <p:spPr>
          <a:xfrm>
            <a:off x="6092842" y="1592347"/>
            <a:ext cx="713276" cy="1557214"/>
          </a:xfrm>
          <a:prstGeom prst="rect">
            <a:avLst/>
          </a:prstGeom>
        </p:spPr>
      </p:pic>
      <p:sp>
        <p:nvSpPr>
          <p:cNvPr id="38" name="Can 37">
            <a:extLst>
              <a:ext uri="{FF2B5EF4-FFF2-40B4-BE49-F238E27FC236}">
                <a16:creationId xmlns:a16="http://schemas.microsoft.com/office/drawing/2014/main" id="{40058C18-9133-CB34-95E7-FA507B8CB561}"/>
              </a:ext>
            </a:extLst>
          </p:cNvPr>
          <p:cNvSpPr/>
          <p:nvPr/>
        </p:nvSpPr>
        <p:spPr>
          <a:xfrm rot="5400000" flipH="1">
            <a:off x="5671485" y="2441913"/>
            <a:ext cx="1257274" cy="1418193"/>
          </a:xfrm>
          <a:prstGeom prst="can">
            <a:avLst>
              <a:gd name="adj" fmla="val 42886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40B7845-B739-5ED1-66BF-AAF4684B0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20088" r="5770"/>
          <a:stretch/>
        </p:blipFill>
        <p:spPr>
          <a:xfrm>
            <a:off x="5889741" y="1605721"/>
            <a:ext cx="713276" cy="155721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1431A48-2321-15C0-D165-7410EDF5F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20088"/>
          <a:stretch/>
        </p:blipFill>
        <p:spPr>
          <a:xfrm>
            <a:off x="5626967" y="1605721"/>
            <a:ext cx="768779" cy="155721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7A119D4-B4A8-4C7A-75E8-B0BB7D671EB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2681" y="2506468"/>
            <a:ext cx="589537" cy="1293813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7F01130-D0D6-B505-FE16-650F000CBD93}"/>
              </a:ext>
            </a:extLst>
          </p:cNvPr>
          <p:cNvSpPr txBox="1"/>
          <p:nvPr/>
        </p:nvSpPr>
        <p:spPr>
          <a:xfrm>
            <a:off x="7359058" y="2599397"/>
            <a:ext cx="1615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Thermal Noise </a:t>
            </a:r>
          </a:p>
        </p:txBody>
      </p:sp>
      <p:pic>
        <p:nvPicPr>
          <p:cNvPr id="18442" name="Picture 10">
            <a:extLst>
              <a:ext uri="{FF2B5EF4-FFF2-40B4-BE49-F238E27FC236}">
                <a16:creationId xmlns:a16="http://schemas.microsoft.com/office/drawing/2014/main" id="{2418C72C-DCF0-09DD-9EF9-03C3E4DBF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200" y="2112100"/>
            <a:ext cx="2497397" cy="97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Picture 16">
            <a:extLst>
              <a:ext uri="{FF2B5EF4-FFF2-40B4-BE49-F238E27FC236}">
                <a16:creationId xmlns:a16="http://schemas.microsoft.com/office/drawing/2014/main" id="{8303434C-9D28-9476-3288-706987947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6" t="1" r="57004" b="1"/>
          <a:stretch/>
        </p:blipFill>
        <p:spPr bwMode="auto">
          <a:xfrm>
            <a:off x="6852456" y="5419932"/>
            <a:ext cx="217549" cy="45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6">
            <a:extLst>
              <a:ext uri="{FF2B5EF4-FFF2-40B4-BE49-F238E27FC236}">
                <a16:creationId xmlns:a16="http://schemas.microsoft.com/office/drawing/2014/main" id="{24A99432-B274-D3CB-01BB-EAE1B1C14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t="10185" r="68472" b="-1"/>
          <a:stretch/>
        </p:blipFill>
        <p:spPr bwMode="auto">
          <a:xfrm>
            <a:off x="6809484" y="4096564"/>
            <a:ext cx="399469" cy="40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>
            <a:extLst>
              <a:ext uri="{FF2B5EF4-FFF2-40B4-BE49-F238E27FC236}">
                <a16:creationId xmlns:a16="http://schemas.microsoft.com/office/drawing/2014/main" id="{D39BAB3C-2957-2687-3957-AB9AB9855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3"/>
          <a:stretch/>
        </p:blipFill>
        <p:spPr bwMode="auto">
          <a:xfrm>
            <a:off x="6668838" y="6067850"/>
            <a:ext cx="390278" cy="45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6">
            <a:extLst>
              <a:ext uri="{FF2B5EF4-FFF2-40B4-BE49-F238E27FC236}">
                <a16:creationId xmlns:a16="http://schemas.microsoft.com/office/drawing/2014/main" id="{9DB1223F-18FF-85D0-4B77-94D46DCE3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4" r="87350" b="1"/>
          <a:stretch/>
        </p:blipFill>
        <p:spPr bwMode="auto">
          <a:xfrm>
            <a:off x="6863977" y="4797195"/>
            <a:ext cx="315924" cy="40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49D85403-C386-01C0-3F1C-2ADB570C761F}"/>
              </a:ext>
            </a:extLst>
          </p:cNvPr>
          <p:cNvSpPr txBox="1"/>
          <p:nvPr/>
        </p:nvSpPr>
        <p:spPr>
          <a:xfrm>
            <a:off x="7386638" y="4096564"/>
            <a:ext cx="330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: Elastic modulus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5FDC80F-118C-4FF2-CB2F-9222C35D2A3B}"/>
              </a:ext>
            </a:extLst>
          </p:cNvPr>
          <p:cNvSpPr txBox="1"/>
          <p:nvPr/>
        </p:nvSpPr>
        <p:spPr>
          <a:xfrm>
            <a:off x="7350385" y="4824404"/>
            <a:ext cx="330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: Fiber tension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0FD0D16-DDC1-8F6C-C21D-07966DA46C86}"/>
              </a:ext>
            </a:extLst>
          </p:cNvPr>
          <p:cNvSpPr txBox="1"/>
          <p:nvPr/>
        </p:nvSpPr>
        <p:spPr>
          <a:xfrm>
            <a:off x="7350384" y="5485401"/>
            <a:ext cx="330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: Area moment 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12BFE1E-673F-F2BE-0886-E3CE6B43DCE2}"/>
              </a:ext>
            </a:extLst>
          </p:cNvPr>
          <p:cNvSpPr txBox="1"/>
          <p:nvPr/>
        </p:nvSpPr>
        <p:spPr>
          <a:xfrm>
            <a:off x="7386637" y="6096426"/>
            <a:ext cx="330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: Fiber length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D9E9F7B-3089-3D28-FE2A-36DEDCDDB381}"/>
              </a:ext>
            </a:extLst>
          </p:cNvPr>
          <p:cNvSpPr txBox="1"/>
          <p:nvPr/>
        </p:nvSpPr>
        <p:spPr>
          <a:xfrm>
            <a:off x="9752457" y="5471347"/>
            <a:ext cx="2357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Goes as the fourth power of radius!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032EA79-1502-163D-6457-E358F1F98047}"/>
              </a:ext>
            </a:extLst>
          </p:cNvPr>
          <p:cNvCxnSpPr>
            <a:cxnSpLocks/>
          </p:cNvCxnSpPr>
          <p:nvPr/>
        </p:nvCxnSpPr>
        <p:spPr>
          <a:xfrm flipH="1">
            <a:off x="8930391" y="5678263"/>
            <a:ext cx="82206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itle 1">
            <a:extLst>
              <a:ext uri="{FF2B5EF4-FFF2-40B4-BE49-F238E27FC236}">
                <a16:creationId xmlns:a16="http://schemas.microsoft.com/office/drawing/2014/main" id="{990CBFB4-5AED-62DD-82DE-44ECB647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8" y="-152226"/>
            <a:ext cx="10515600" cy="1325563"/>
          </a:xfrm>
        </p:spPr>
        <p:txBody>
          <a:bodyPr/>
          <a:lstStyle/>
          <a:p>
            <a:r>
              <a:rPr lang="en-US" dirty="0"/>
              <a:t>High-Stress Fibers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735E8B2-6AFB-A455-05A3-96D4C18E9986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4206B9A3-CC46-FE45-81B1-057F5D025C09}"/>
              </a:ext>
            </a:extLst>
          </p:cNvPr>
          <p:cNvSpPr txBox="1">
            <a:spLocks/>
          </p:cNvSpPr>
          <p:nvPr/>
        </p:nvSpPr>
        <p:spPr>
          <a:xfrm>
            <a:off x="362147" y="1335887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/>
              <a:t>Benefits:</a:t>
            </a:r>
          </a:p>
          <a:p>
            <a:r>
              <a:rPr lang="en-US" sz="2200" dirty="0"/>
              <a:t>Less thermal noise from fiber bending.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/>
          </a:p>
        </p:txBody>
      </p:sp>
      <p:sp>
        <p:nvSpPr>
          <p:cNvPr id="93" name="Slide Number Placeholder 92">
            <a:extLst>
              <a:ext uri="{FF2B5EF4-FFF2-40B4-BE49-F238E27FC236}">
                <a16:creationId xmlns:a16="http://schemas.microsoft.com/office/drawing/2014/main" id="{284F6066-C2F3-9831-C80D-5B5696BA7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84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rawing of a cylinder&#10;&#10;Description automatically generated">
            <a:extLst>
              <a:ext uri="{FF2B5EF4-FFF2-40B4-BE49-F238E27FC236}">
                <a16:creationId xmlns:a16="http://schemas.microsoft.com/office/drawing/2014/main" id="{47A54357-2E5D-6550-21E6-E408948BF8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20044" y="2215701"/>
            <a:ext cx="1477501" cy="2610252"/>
          </a:xfrm>
          <a:prstGeom prst="rect">
            <a:avLst/>
          </a:prstGeom>
        </p:spPr>
      </p:pic>
      <p:pic>
        <p:nvPicPr>
          <p:cNvPr id="24" name="Picture 23" descr="A grey cylinder with black lines&#10;&#10;Description automatically generated">
            <a:extLst>
              <a:ext uri="{FF2B5EF4-FFF2-40B4-BE49-F238E27FC236}">
                <a16:creationId xmlns:a16="http://schemas.microsoft.com/office/drawing/2014/main" id="{8B0EF391-18A0-69CA-02A1-AD0D115932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3445" y="2277031"/>
            <a:ext cx="1414858" cy="24995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793D32B-4652-1DB7-C437-DE43ECEBD49C}"/>
              </a:ext>
            </a:extLst>
          </p:cNvPr>
          <p:cNvSpPr txBox="1"/>
          <p:nvPr/>
        </p:nvSpPr>
        <p:spPr>
          <a:xfrm>
            <a:off x="5619947" y="1907699"/>
            <a:ext cx="157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Bounce mode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CA2F1F-16AC-12F5-645A-3EF246BC1B5E}"/>
              </a:ext>
            </a:extLst>
          </p:cNvPr>
          <p:cNvSpPr txBox="1"/>
          <p:nvPr/>
        </p:nvSpPr>
        <p:spPr>
          <a:xfrm>
            <a:off x="8003181" y="1921880"/>
            <a:ext cx="157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Roll mode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61B08F-1499-1248-8C8F-B752BCF13A78}"/>
              </a:ext>
            </a:extLst>
          </p:cNvPr>
          <p:cNvSpPr txBox="1"/>
          <p:nvPr/>
        </p:nvSpPr>
        <p:spPr>
          <a:xfrm>
            <a:off x="10074779" y="1931284"/>
            <a:ext cx="181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Violin mode</a:t>
            </a:r>
          </a:p>
        </p:txBody>
      </p:sp>
      <p:pic>
        <p:nvPicPr>
          <p:cNvPr id="31" name="Picture 30" descr="A drawing of a cylinder&#10;&#10;Description automatically generated">
            <a:extLst>
              <a:ext uri="{FF2B5EF4-FFF2-40B4-BE49-F238E27FC236}">
                <a16:creationId xmlns:a16="http://schemas.microsoft.com/office/drawing/2014/main" id="{A6B6F183-A6C4-41C4-543D-E27B8ACE5E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2318" y="2300616"/>
            <a:ext cx="1433711" cy="2532888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761BE7C4-BA4F-899A-4944-D541A56C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8" y="-152226"/>
            <a:ext cx="10515600" cy="1325563"/>
          </a:xfrm>
        </p:spPr>
        <p:txBody>
          <a:bodyPr/>
          <a:lstStyle/>
          <a:p>
            <a:r>
              <a:rPr lang="en-US" dirty="0"/>
              <a:t>High-Stress Fibers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9611AC-72F6-4E56-EA29-CC78C478C92B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20D89832-0D1C-D478-32EC-5807DFEEB3AB}"/>
              </a:ext>
            </a:extLst>
          </p:cNvPr>
          <p:cNvSpPr txBox="1">
            <a:spLocks/>
          </p:cNvSpPr>
          <p:nvPr/>
        </p:nvSpPr>
        <p:spPr>
          <a:xfrm>
            <a:off x="362147" y="1335887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/>
              <a:t>Benefits:</a:t>
            </a:r>
          </a:p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Less thermal noise from fiber bending.</a:t>
            </a:r>
          </a:p>
          <a:p>
            <a:endParaRPr lang="en-US" sz="2200" dirty="0"/>
          </a:p>
          <a:p>
            <a:r>
              <a:rPr lang="en-US" sz="2200" dirty="0"/>
              <a:t>Better Bounce-Roll-Violin modes</a:t>
            </a:r>
            <a:endParaRPr lang="en-US" sz="2400" dirty="0"/>
          </a:p>
          <a:p>
            <a:endParaRPr lang="en-US" sz="22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F8E107BA-696B-AAC3-6134-58FD4696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59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EEE08F7-F80B-E965-9F8C-4DB43D437D9C}"/>
              </a:ext>
            </a:extLst>
          </p:cNvPr>
          <p:cNvSpPr txBox="1">
            <a:spLocks/>
          </p:cNvSpPr>
          <p:nvPr/>
        </p:nvSpPr>
        <p:spPr>
          <a:xfrm>
            <a:off x="362147" y="1335887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/>
              <a:t>Benefits:</a:t>
            </a:r>
          </a:p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Less thermal noise from fiber bending.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/>
          </a:p>
          <a:p>
            <a:r>
              <a:rPr lang="en-US" sz="2200" dirty="0"/>
              <a:t>Better Bounce-Roll-Violin modes</a:t>
            </a:r>
            <a:endParaRPr lang="en-US" sz="2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0A1501-AF4E-CDD3-22B7-198D431A68FD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Image preview">
            <a:extLst>
              <a:ext uri="{FF2B5EF4-FFF2-40B4-BE49-F238E27FC236}">
                <a16:creationId xmlns:a16="http://schemas.microsoft.com/office/drawing/2014/main" id="{0BA20FEF-B124-1326-C25A-3E84E2F49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1" y="3241135"/>
            <a:ext cx="4297105" cy="252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9C2332-48DC-8E10-71DB-3EEC0B0CD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899" y="1706789"/>
            <a:ext cx="6941101" cy="4938382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E2925BFC-AADD-CB80-DB22-980822CF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8" y="-152226"/>
            <a:ext cx="10515600" cy="1325563"/>
          </a:xfrm>
        </p:spPr>
        <p:txBody>
          <a:bodyPr/>
          <a:lstStyle/>
          <a:p>
            <a:r>
              <a:rPr lang="en-US" dirty="0"/>
              <a:t>High-Stress Fibers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5629E8-0AC8-E18A-7A6C-5807D406485E}"/>
              </a:ext>
            </a:extLst>
          </p:cNvPr>
          <p:cNvSpPr txBox="1"/>
          <p:nvPr/>
        </p:nvSpPr>
        <p:spPr>
          <a:xfrm>
            <a:off x="657971" y="5849775"/>
            <a:ext cx="4961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Curvature of Earth cross-couples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Vertical to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Roll to Yaw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D568FB7-CF4B-E70D-32A0-0A214EBC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4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2B1590-F836-6BB9-78B8-BB9467318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234" y="1433796"/>
            <a:ext cx="6997700" cy="525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A8FE62-3798-6F55-ED30-187A951B482D}"/>
              </a:ext>
            </a:extLst>
          </p:cNvPr>
          <p:cNvSpPr txBox="1"/>
          <p:nvPr/>
        </p:nvSpPr>
        <p:spPr>
          <a:xfrm rot="199488">
            <a:off x="8385686" y="4833792"/>
            <a:ext cx="157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Bounce mode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0BD4F1-BD40-03E9-1811-714F59211524}"/>
              </a:ext>
            </a:extLst>
          </p:cNvPr>
          <p:cNvSpPr txBox="1"/>
          <p:nvPr/>
        </p:nvSpPr>
        <p:spPr>
          <a:xfrm rot="191592">
            <a:off x="7295560" y="4317426"/>
            <a:ext cx="157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Roll mode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BC04BA-9D6D-3C44-5C7E-6FEBC51E32EF}"/>
              </a:ext>
            </a:extLst>
          </p:cNvPr>
          <p:cNvSpPr txBox="1"/>
          <p:nvPr/>
        </p:nvSpPr>
        <p:spPr>
          <a:xfrm rot="21375972">
            <a:off x="7379756" y="1813790"/>
            <a:ext cx="181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</a:t>
            </a:r>
            <a:r>
              <a:rPr lang="en-US" baseline="30000" dirty="0">
                <a:solidFill>
                  <a:srgbClr val="0070C0"/>
                </a:solidFill>
              </a:rPr>
              <a:t>st</a:t>
            </a:r>
            <a:r>
              <a:rPr lang="en-US" dirty="0">
                <a:solidFill>
                  <a:srgbClr val="0070C0"/>
                </a:solidFill>
              </a:rPr>
              <a:t> Violin mode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EE0B7C-E578-8439-FFEE-6DCFBD0C849D}"/>
              </a:ext>
            </a:extLst>
          </p:cNvPr>
          <p:cNvSpPr/>
          <p:nvPr/>
        </p:nvSpPr>
        <p:spPr>
          <a:xfrm>
            <a:off x="6096000" y="1842453"/>
            <a:ext cx="5410200" cy="2793506"/>
          </a:xfrm>
          <a:prstGeom prst="rect">
            <a:avLst/>
          </a:prstGeom>
          <a:solidFill>
            <a:schemeClr val="accent6">
              <a:lumMod val="20000"/>
              <a:lumOff val="80000"/>
              <a:alpha val="4051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D0DA3C-4F74-9EA5-6E46-E404D0F65A93}"/>
              </a:ext>
            </a:extLst>
          </p:cNvPr>
          <p:cNvCxnSpPr>
            <a:cxnSpLocks/>
          </p:cNvCxnSpPr>
          <p:nvPr/>
        </p:nvCxnSpPr>
        <p:spPr>
          <a:xfrm flipH="1" flipV="1">
            <a:off x="6048600" y="4635958"/>
            <a:ext cx="5457600" cy="1"/>
          </a:xfrm>
          <a:prstGeom prst="line">
            <a:avLst/>
          </a:prstGeom>
          <a:ln w="28575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5167D82-5157-AEA7-CBA6-E6BD33014815}"/>
              </a:ext>
            </a:extLst>
          </p:cNvPr>
          <p:cNvSpPr txBox="1"/>
          <p:nvPr/>
        </p:nvSpPr>
        <p:spPr>
          <a:xfrm rot="16200000">
            <a:off x="10416355" y="3162275"/>
            <a:ext cx="181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Detection band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D4649C-FA8D-5A3F-DE21-5473683B3B3D}"/>
              </a:ext>
            </a:extLst>
          </p:cNvPr>
          <p:cNvSpPr txBox="1">
            <a:spLocks/>
          </p:cNvSpPr>
          <p:nvPr/>
        </p:nvSpPr>
        <p:spPr>
          <a:xfrm>
            <a:off x="523568" y="-1522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High-Stress Fibers</a:t>
            </a:r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94F79E5-13C0-06B4-51C0-651F5C887D86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5AEDEB6-4C5A-FD7B-72D3-213FA564DBD1}"/>
              </a:ext>
            </a:extLst>
          </p:cNvPr>
          <p:cNvSpPr txBox="1">
            <a:spLocks/>
          </p:cNvSpPr>
          <p:nvPr/>
        </p:nvSpPr>
        <p:spPr>
          <a:xfrm>
            <a:off x="362147" y="1335887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/>
              <a:t>Benefits:</a:t>
            </a:r>
          </a:p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Less thermal noise from fiber bending.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200" dirty="0"/>
          </a:p>
          <a:p>
            <a:r>
              <a:rPr lang="en-US" sz="2200" dirty="0"/>
              <a:t>Better Bounce-Roll-Violin modes</a:t>
            </a:r>
          </a:p>
          <a:p>
            <a:endParaRPr lang="en-US" sz="22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0BE5A9-F495-80DE-1BD4-BEBBD6979304}"/>
              </a:ext>
            </a:extLst>
          </p:cNvPr>
          <p:cNvCxnSpPr>
            <a:cxnSpLocks/>
          </p:cNvCxnSpPr>
          <p:nvPr/>
        </p:nvCxnSpPr>
        <p:spPr>
          <a:xfrm>
            <a:off x="6858000" y="1842453"/>
            <a:ext cx="0" cy="423177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2E27884-F654-9237-C567-6B614DB23B77}"/>
              </a:ext>
            </a:extLst>
          </p:cNvPr>
          <p:cNvCxnSpPr>
            <a:cxnSpLocks/>
          </p:cNvCxnSpPr>
          <p:nvPr/>
        </p:nvCxnSpPr>
        <p:spPr>
          <a:xfrm>
            <a:off x="9956861" y="1842453"/>
            <a:ext cx="0" cy="423177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163DD0D-19E1-B4A5-244D-47AD197C08BC}"/>
              </a:ext>
            </a:extLst>
          </p:cNvPr>
          <p:cNvSpPr txBox="1"/>
          <p:nvPr/>
        </p:nvSpPr>
        <p:spPr>
          <a:xfrm rot="16200000">
            <a:off x="9216769" y="4929623"/>
            <a:ext cx="1730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BHQS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FDDA9E-7414-1E2D-1377-025D2AE8D311}"/>
              </a:ext>
            </a:extLst>
          </p:cNvPr>
          <p:cNvSpPr txBox="1"/>
          <p:nvPr/>
        </p:nvSpPr>
        <p:spPr>
          <a:xfrm rot="16200000">
            <a:off x="5855309" y="5087316"/>
            <a:ext cx="1730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Current QUAD</a:t>
            </a:r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312DFCEA-C91F-3DC8-532B-466902C6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17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6F137BD-3E6A-18E8-44C0-190CE6AD6112}"/>
              </a:ext>
            </a:extLst>
          </p:cNvPr>
          <p:cNvCxnSpPr>
            <a:cxnSpLocks/>
          </p:cNvCxnSpPr>
          <p:nvPr/>
        </p:nvCxnSpPr>
        <p:spPr>
          <a:xfrm flipV="1">
            <a:off x="5977257" y="4674345"/>
            <a:ext cx="0" cy="12207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329AEF4-A78D-9E94-CC0D-7B141F0B3A75}"/>
              </a:ext>
            </a:extLst>
          </p:cNvPr>
          <p:cNvCxnSpPr>
            <a:cxnSpLocks/>
          </p:cNvCxnSpPr>
          <p:nvPr/>
        </p:nvCxnSpPr>
        <p:spPr>
          <a:xfrm flipV="1">
            <a:off x="6118944" y="4674345"/>
            <a:ext cx="0" cy="12207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1F38F98-DEEF-9E67-5F1A-CFC77C8137F6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3708400" y="5109738"/>
            <a:ext cx="1855677" cy="64336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ACC448F-0E0F-9DDC-7C55-00CFE8FA70D9}"/>
              </a:ext>
            </a:extLst>
          </p:cNvPr>
          <p:cNvSpPr txBox="1"/>
          <p:nvPr/>
        </p:nvSpPr>
        <p:spPr>
          <a:xfrm>
            <a:off x="654302" y="4878905"/>
            <a:ext cx="305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Payload distribution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36C31B96-AEB2-FD8A-F35C-BB1B5FF95CAD}"/>
              </a:ext>
            </a:extLst>
          </p:cNvPr>
          <p:cNvCxnSpPr>
            <a:cxnSpLocks/>
            <a:stCxn id="42" idx="3"/>
            <a:endCxn id="22" idx="3"/>
          </p:cNvCxnSpPr>
          <p:nvPr/>
        </p:nvCxnSpPr>
        <p:spPr>
          <a:xfrm flipV="1">
            <a:off x="3708400" y="4699746"/>
            <a:ext cx="1809898" cy="40999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BCEAD9-DE4D-C547-CC55-49C90841FD69}"/>
              </a:ext>
            </a:extLst>
          </p:cNvPr>
          <p:cNvGrpSpPr>
            <a:grpSpLocks noChangeAspect="1"/>
          </p:cNvGrpSpPr>
          <p:nvPr/>
        </p:nvGrpSpPr>
        <p:grpSpPr>
          <a:xfrm>
            <a:off x="4464050" y="2139129"/>
            <a:ext cx="3263900" cy="4231214"/>
            <a:chOff x="3454396" y="1019551"/>
            <a:chExt cx="4436536" cy="5751382"/>
          </a:xfrm>
        </p:grpSpPr>
        <p:sp>
          <p:nvSpPr>
            <p:cNvPr id="22" name="Can 21">
              <a:extLst>
                <a:ext uri="{FF2B5EF4-FFF2-40B4-BE49-F238E27FC236}">
                  <a16:creationId xmlns:a16="http://schemas.microsoft.com/office/drawing/2014/main" id="{1729DD66-C889-3905-509E-57E68FF0EC2B}"/>
                </a:ext>
              </a:extLst>
            </p:cNvPr>
            <p:cNvSpPr/>
            <p:nvPr/>
          </p:nvSpPr>
          <p:spPr>
            <a:xfrm rot="5400000" flipH="1">
              <a:off x="4956966" y="3795877"/>
              <a:ext cx="1269396" cy="1408513"/>
            </a:xfrm>
            <a:prstGeom prst="can">
              <a:avLst>
                <a:gd name="adj" fmla="val 42886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an 22">
              <a:extLst>
                <a:ext uri="{FF2B5EF4-FFF2-40B4-BE49-F238E27FC236}">
                  <a16:creationId xmlns:a16="http://schemas.microsoft.com/office/drawing/2014/main" id="{0C7215D9-7A1A-1810-9625-C219995C1944}"/>
                </a:ext>
              </a:extLst>
            </p:cNvPr>
            <p:cNvSpPr/>
            <p:nvPr/>
          </p:nvSpPr>
          <p:spPr>
            <a:xfrm rot="5400000" flipH="1">
              <a:off x="4955288" y="5431978"/>
              <a:ext cx="1269396" cy="1408513"/>
            </a:xfrm>
            <a:prstGeom prst="can">
              <a:avLst>
                <a:gd name="adj" fmla="val 42886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E58BF5-41DA-097E-E034-90B9308174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2318" y="4500132"/>
              <a:ext cx="0" cy="1659368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6E48327-8956-52E3-C779-5915EECEA4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4910" y="4500132"/>
              <a:ext cx="0" cy="1659368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565EAF-512E-62FE-2A81-764484111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939" y="4045220"/>
              <a:ext cx="0" cy="454913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AED1B89-BEB1-E29A-6DBD-A02932894A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8225" y="4045219"/>
              <a:ext cx="0" cy="454913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AFB8CB93-B598-86E8-00E5-1A4612E28824}"/>
                </a:ext>
              </a:extLst>
            </p:cNvPr>
            <p:cNvSpPr/>
            <p:nvPr/>
          </p:nvSpPr>
          <p:spPr>
            <a:xfrm rot="16200000" flipV="1">
              <a:off x="4957119" y="1162811"/>
              <a:ext cx="1431091" cy="4436534"/>
            </a:xfrm>
            <a:prstGeom prst="cube">
              <a:avLst>
                <a:gd name="adj" fmla="val 80567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B2DBB92-766F-F436-E9E0-290438FC56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8030" y="2917945"/>
              <a:ext cx="0" cy="615245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B2F1B6-61B5-BC90-1B97-D6AD25B2AE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4755" y="2917945"/>
              <a:ext cx="0" cy="615245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2C305CBA-85C9-AE04-0E51-68C61EF290B5}"/>
                </a:ext>
              </a:extLst>
            </p:cNvPr>
            <p:cNvSpPr/>
            <p:nvPr/>
          </p:nvSpPr>
          <p:spPr>
            <a:xfrm rot="16200000" flipV="1">
              <a:off x="4895029" y="353844"/>
              <a:ext cx="1431091" cy="4312357"/>
            </a:xfrm>
            <a:prstGeom prst="cube">
              <a:avLst>
                <a:gd name="adj" fmla="val 72679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570ADD3-2D72-2BDA-A328-638ADE9597AD}"/>
                </a:ext>
              </a:extLst>
            </p:cNvPr>
            <p:cNvCxnSpPr/>
            <p:nvPr/>
          </p:nvCxnSpPr>
          <p:spPr>
            <a:xfrm flipV="1">
              <a:off x="4801732" y="1329996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305614A-6E93-BF7D-86BC-35ECE9AE4CCE}"/>
                </a:ext>
              </a:extLst>
            </p:cNvPr>
            <p:cNvCxnSpPr/>
            <p:nvPr/>
          </p:nvCxnSpPr>
          <p:spPr>
            <a:xfrm flipV="1">
              <a:off x="6032221" y="1329996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264D9B5-FE2F-535A-0691-BD96B0879235}"/>
                </a:ext>
              </a:extLst>
            </p:cNvPr>
            <p:cNvCxnSpPr/>
            <p:nvPr/>
          </p:nvCxnSpPr>
          <p:spPr>
            <a:xfrm flipV="1">
              <a:off x="6320776" y="1019551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435BBC8-64A2-5C16-53A9-E473F73A42CD}"/>
                </a:ext>
              </a:extLst>
            </p:cNvPr>
            <p:cNvCxnSpPr/>
            <p:nvPr/>
          </p:nvCxnSpPr>
          <p:spPr>
            <a:xfrm flipV="1">
              <a:off x="5140399" y="1019551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60B5E40-1FC3-5134-75A2-DF025F617150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3708400" y="3616855"/>
            <a:ext cx="882065" cy="149288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3ED9814-3556-5503-4977-9E9D69FBBEC0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3708400" y="4365072"/>
            <a:ext cx="1036225" cy="74466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536F3-84C6-84C2-415B-E33FEEE7B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898926-5CB5-3586-FD8A-7A956A296B1B}"/>
              </a:ext>
            </a:extLst>
          </p:cNvPr>
          <p:cNvSpPr txBox="1">
            <a:spLocks/>
          </p:cNvSpPr>
          <p:nvPr/>
        </p:nvSpPr>
        <p:spPr>
          <a:xfrm>
            <a:off x="754179" y="-44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</a:t>
            </a:r>
            <a:r>
              <a:rPr lang="en-US" b="1" u="sng" dirty="0"/>
              <a:t>B</a:t>
            </a:r>
            <a:r>
              <a:rPr lang="en-US" dirty="0"/>
              <a:t>SC </a:t>
            </a:r>
            <a:r>
              <a:rPr lang="en-US" b="1" u="sng" dirty="0"/>
              <a:t>H</a:t>
            </a:r>
            <a:r>
              <a:rPr lang="en-US" dirty="0"/>
              <a:t>eavy </a:t>
            </a:r>
            <a:r>
              <a:rPr lang="en-US" b="1" u="sng" dirty="0"/>
              <a:t>Q</a:t>
            </a:r>
            <a:r>
              <a:rPr lang="en-US" dirty="0"/>
              <a:t>uadruple </a:t>
            </a:r>
            <a:r>
              <a:rPr lang="en-US" b="1" u="sng" dirty="0"/>
              <a:t>S</a:t>
            </a:r>
            <a:r>
              <a:rPr lang="en-US" dirty="0"/>
              <a:t>uspension</a:t>
            </a:r>
            <a:br>
              <a:rPr lang="en-US" dirty="0"/>
            </a:br>
            <a:r>
              <a:rPr lang="en-US" b="1" dirty="0"/>
              <a:t>[BHQS]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8FA054-6F59-86B6-4061-E8CCDBBDE7F2}"/>
              </a:ext>
            </a:extLst>
          </p:cNvPr>
          <p:cNvCxnSpPr>
            <a:cxnSpLocks/>
          </p:cNvCxnSpPr>
          <p:nvPr/>
        </p:nvCxnSpPr>
        <p:spPr>
          <a:xfrm flipV="1">
            <a:off x="0" y="1277779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744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962D1E-4D87-4881-FDAE-E8FF8AE78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159624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/>
              <a:t>‘Optimal’ Isolation insights [</a:t>
            </a:r>
            <a:r>
              <a:rPr lang="en-US" sz="2200" b="1" dirty="0">
                <a:hlinkClick r:id="rId3"/>
              </a:rPr>
              <a:t>T2100287</a:t>
            </a:r>
            <a:r>
              <a:rPr lang="en-US" sz="2200" b="1" dirty="0"/>
              <a:t>]:</a:t>
            </a:r>
          </a:p>
          <a:p>
            <a:r>
              <a:rPr lang="en-US" sz="2200" dirty="0"/>
              <a:t>Payloads in geometric ratios.</a:t>
            </a:r>
          </a:p>
          <a:p>
            <a:endParaRPr lang="en-US" sz="2200" dirty="0"/>
          </a:p>
          <a:p>
            <a:r>
              <a:rPr lang="en-US" sz="2200" dirty="0"/>
              <a:t>Equal lengths for all stages.</a:t>
            </a:r>
          </a:p>
          <a:p>
            <a:endParaRPr lang="en-US" sz="2200" dirty="0"/>
          </a:p>
          <a:p>
            <a:r>
              <a:rPr lang="en-US" sz="2200" dirty="0"/>
              <a:t>Maximize payload for a given mass</a:t>
            </a:r>
          </a:p>
          <a:p>
            <a:endParaRPr lang="en-US" sz="2200" dirty="0"/>
          </a:p>
          <a:p>
            <a:endParaRPr lang="en-US" sz="24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FC12F66-C05E-5FA8-1ACC-25679D79D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38" y="5174666"/>
            <a:ext cx="1581741" cy="53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1877B09-8154-4FE6-B44A-84BCD33BDBD8}"/>
              </a:ext>
            </a:extLst>
          </p:cNvPr>
          <p:cNvSpPr txBox="1"/>
          <p:nvPr/>
        </p:nvSpPr>
        <p:spPr>
          <a:xfrm>
            <a:off x="1702430" y="5059302"/>
            <a:ext cx="3831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Final mass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C0ADA7-B935-D8BC-D00E-CE587AD0836B}"/>
              </a:ext>
            </a:extLst>
          </p:cNvPr>
          <p:cNvSpPr txBox="1"/>
          <p:nvPr/>
        </p:nvSpPr>
        <p:spPr>
          <a:xfrm>
            <a:off x="1577546" y="5590161"/>
            <a:ext cx="3831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Total payload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7CFD3500-28FE-FAD4-DCC6-1C1FB8D4A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0" t="7990" r="36133" b="50139"/>
          <a:stretch/>
        </p:blipFill>
        <p:spPr bwMode="auto">
          <a:xfrm>
            <a:off x="867177" y="5075357"/>
            <a:ext cx="555173" cy="31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C64ABB9-C230-8CBB-B0A9-6F4126BAF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5" t="61223" r="39655" b="-2"/>
          <a:stretch/>
        </p:blipFill>
        <p:spPr bwMode="auto">
          <a:xfrm>
            <a:off x="977398" y="5590161"/>
            <a:ext cx="315686" cy="28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1D2449DA-07FD-8D5E-4B09-C0E24F0E28F5}"/>
              </a:ext>
            </a:extLst>
          </p:cNvPr>
          <p:cNvGrpSpPr>
            <a:grpSpLocks noChangeAspect="1"/>
          </p:cNvGrpSpPr>
          <p:nvPr/>
        </p:nvGrpSpPr>
        <p:grpSpPr>
          <a:xfrm>
            <a:off x="626086" y="2325667"/>
            <a:ext cx="4369983" cy="2560320"/>
            <a:chOff x="684236" y="2536756"/>
            <a:chExt cx="4096743" cy="240023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7ADF410-E56B-64C0-FE5E-577B1F7AC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6173"/>
            <a:stretch/>
          </p:blipFill>
          <p:spPr>
            <a:xfrm>
              <a:off x="773359" y="2536756"/>
              <a:ext cx="4007620" cy="189131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A306748-E899-52BF-99F2-A332766FBC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1807" t="76235" b="1"/>
            <a:stretch/>
          </p:blipFill>
          <p:spPr>
            <a:xfrm>
              <a:off x="3733431" y="4473361"/>
              <a:ext cx="929911" cy="46362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A472E95-75B4-C7BB-14E3-762FE89BF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257" t="76704" r="32813" b="1"/>
            <a:stretch/>
          </p:blipFill>
          <p:spPr>
            <a:xfrm>
              <a:off x="2731611" y="4472368"/>
              <a:ext cx="723320" cy="4545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DA0F192-6EC2-6946-D5C5-1792A5D08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794" t="79228" r="59363" b="1841"/>
            <a:stretch/>
          </p:blipFill>
          <p:spPr>
            <a:xfrm>
              <a:off x="1834016" y="4499481"/>
              <a:ext cx="555519" cy="36933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27F8CCD-7178-9404-1B3A-7478D3470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14" t="77362" r="85447" b="6197"/>
            <a:stretch/>
          </p:blipFill>
          <p:spPr>
            <a:xfrm>
              <a:off x="1025067" y="4491860"/>
              <a:ext cx="288232" cy="320777"/>
            </a:xfrm>
            <a:prstGeom prst="rect">
              <a:avLst/>
            </a:prstGeom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0B33B5AA-04F6-A55D-8C93-E03DAC5C3A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-24934"/>
            <a:stretch/>
          </p:blipFill>
          <p:spPr bwMode="auto">
            <a:xfrm>
              <a:off x="702220" y="3893976"/>
              <a:ext cx="242497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76C56D6C-93E3-85B5-5C00-2CDDAA2ED7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-24934"/>
            <a:stretch/>
          </p:blipFill>
          <p:spPr bwMode="auto">
            <a:xfrm>
              <a:off x="684236" y="3481029"/>
              <a:ext cx="242497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24AC6A42-E47C-429C-C424-0A1E7069EA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-24934"/>
            <a:stretch/>
          </p:blipFill>
          <p:spPr bwMode="auto">
            <a:xfrm>
              <a:off x="692595" y="3047232"/>
              <a:ext cx="242497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9ABDA43F-0475-2D51-64CD-EBB3011724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-24934"/>
            <a:stretch/>
          </p:blipFill>
          <p:spPr bwMode="auto">
            <a:xfrm>
              <a:off x="686806" y="2645505"/>
              <a:ext cx="242497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0A0C04E-935C-2852-3558-2F42B7EF24B5}"/>
                </a:ext>
              </a:extLst>
            </p:cNvPr>
            <p:cNvCxnSpPr/>
            <p:nvPr/>
          </p:nvCxnSpPr>
          <p:spPr>
            <a:xfrm flipH="1">
              <a:off x="763733" y="4213008"/>
              <a:ext cx="4007621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16847FB-827A-24FE-688C-1F3E0F0996E6}"/>
                </a:ext>
              </a:extLst>
            </p:cNvPr>
            <p:cNvCxnSpPr/>
            <p:nvPr/>
          </p:nvCxnSpPr>
          <p:spPr>
            <a:xfrm flipH="1">
              <a:off x="763732" y="3798878"/>
              <a:ext cx="4007621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2253A48-F1C5-C18E-3A60-445D16E0D90F}"/>
                </a:ext>
              </a:extLst>
            </p:cNvPr>
            <p:cNvCxnSpPr/>
            <p:nvPr/>
          </p:nvCxnSpPr>
          <p:spPr>
            <a:xfrm flipH="1">
              <a:off x="745249" y="3360221"/>
              <a:ext cx="4007621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E43D3CF-6A29-AC2F-6781-FB844D0D61F9}"/>
                </a:ext>
              </a:extLst>
            </p:cNvPr>
            <p:cNvCxnSpPr/>
            <p:nvPr/>
          </p:nvCxnSpPr>
          <p:spPr>
            <a:xfrm flipH="1">
              <a:off x="773357" y="2913609"/>
              <a:ext cx="4007621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77CA79C-BBAE-0B8C-8C6F-EFE3797026E3}"/>
                </a:ext>
              </a:extLst>
            </p:cNvPr>
            <p:cNvCxnSpPr/>
            <p:nvPr/>
          </p:nvCxnSpPr>
          <p:spPr>
            <a:xfrm flipH="1">
              <a:off x="770511" y="2536756"/>
              <a:ext cx="4007621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4F33214-CC3D-3E67-48FC-940487871AC2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56C0D518-97A3-1DED-4F90-0598B935D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15</a:t>
            </a:fld>
            <a:endParaRPr lang="en-US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07599743-F3E9-E5A6-4943-2CEB4596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8" y="-152226"/>
            <a:ext cx="10515600" cy="1325563"/>
          </a:xfrm>
        </p:spPr>
        <p:txBody>
          <a:bodyPr/>
          <a:lstStyle/>
          <a:p>
            <a:r>
              <a:rPr lang="en-US" dirty="0"/>
              <a:t>Payload distribution</a:t>
            </a:r>
          </a:p>
        </p:txBody>
      </p:sp>
    </p:spTree>
    <p:extLst>
      <p:ext uri="{BB962C8B-B14F-4D97-AF65-F5344CB8AC3E}">
        <p14:creationId xmlns:p14="http://schemas.microsoft.com/office/powerpoint/2010/main" val="4242521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C9ECFD21-CC77-F80E-4412-C496677597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7" r="8738"/>
          <a:stretch/>
        </p:blipFill>
        <p:spPr>
          <a:xfrm>
            <a:off x="69577" y="1687204"/>
            <a:ext cx="5906002" cy="50654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D4777E-76CD-BAC8-80AF-8DC606069FFF}"/>
              </a:ext>
            </a:extLst>
          </p:cNvPr>
          <p:cNvSpPr txBox="1"/>
          <p:nvPr/>
        </p:nvSpPr>
        <p:spPr>
          <a:xfrm rot="733150">
            <a:off x="2227890" y="2882594"/>
            <a:ext cx="168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Best Triple SUS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BC6ED-00BB-EA3D-C7E6-FF1ADAE87BFF}"/>
              </a:ext>
            </a:extLst>
          </p:cNvPr>
          <p:cNvSpPr txBox="1"/>
          <p:nvPr/>
        </p:nvSpPr>
        <p:spPr>
          <a:xfrm rot="859413">
            <a:off x="3557951" y="5045038"/>
            <a:ext cx="246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Best Quadruple SUS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69E928-165F-56F6-D5E6-DC9348848F66}"/>
              </a:ext>
            </a:extLst>
          </p:cNvPr>
          <p:cNvSpPr txBox="1"/>
          <p:nvPr/>
        </p:nvSpPr>
        <p:spPr>
          <a:xfrm>
            <a:off x="2104895" y="3572693"/>
            <a:ext cx="2685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Target suspoint Isolation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CBE8F2-5867-10CB-912A-84796839D04E}"/>
              </a:ext>
            </a:extLst>
          </p:cNvPr>
          <p:cNvCxnSpPr>
            <a:cxnSpLocks/>
          </p:cNvCxnSpPr>
          <p:nvPr/>
        </p:nvCxnSpPr>
        <p:spPr>
          <a:xfrm>
            <a:off x="704148" y="3576204"/>
            <a:ext cx="5224411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5C6A31-C3BC-39F7-A90A-4792905C97FB}"/>
              </a:ext>
            </a:extLst>
          </p:cNvPr>
          <p:cNvCxnSpPr>
            <a:cxnSpLocks/>
          </p:cNvCxnSpPr>
          <p:nvPr/>
        </p:nvCxnSpPr>
        <p:spPr>
          <a:xfrm>
            <a:off x="803540" y="2051487"/>
            <a:ext cx="0" cy="414793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81A6ED4-0092-E082-CCC7-4D65220E9AC4}"/>
              </a:ext>
            </a:extLst>
          </p:cNvPr>
          <p:cNvSpPr txBox="1"/>
          <p:nvPr/>
        </p:nvSpPr>
        <p:spPr>
          <a:xfrm rot="16200000">
            <a:off x="89603" y="5077101"/>
            <a:ext cx="18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Current length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E28494-DC08-2F83-FCD4-A34F686038C8}"/>
              </a:ext>
            </a:extLst>
          </p:cNvPr>
          <p:cNvSpPr txBox="1"/>
          <p:nvPr/>
        </p:nvSpPr>
        <p:spPr>
          <a:xfrm>
            <a:off x="1829074" y="1744283"/>
            <a:ext cx="5003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Longitudinal isolation at 10 Hz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3B4A82-B1FF-A136-F55B-4D1B13AE7AEA}"/>
              </a:ext>
            </a:extLst>
          </p:cNvPr>
          <p:cNvSpPr txBox="1"/>
          <p:nvPr/>
        </p:nvSpPr>
        <p:spPr>
          <a:xfrm>
            <a:off x="4192529" y="2082324"/>
            <a:ext cx="173603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P=400 kg</a:t>
            </a:r>
          </a:p>
          <a:p>
            <a:r>
              <a:rPr lang="en-US" b="1" dirty="0"/>
              <a:t>Mass ratio =1/4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D10BE5-E006-CF39-0A2A-5262B472FDD6}"/>
              </a:ext>
            </a:extLst>
          </p:cNvPr>
          <p:cNvSpPr txBox="1"/>
          <p:nvPr/>
        </p:nvSpPr>
        <p:spPr>
          <a:xfrm>
            <a:off x="860135" y="3804048"/>
            <a:ext cx="96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BHQS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AC388FE-F927-BE4A-5688-3A5F79F906A8}"/>
              </a:ext>
            </a:extLst>
          </p:cNvPr>
          <p:cNvGrpSpPr/>
          <p:nvPr/>
        </p:nvGrpSpPr>
        <p:grpSpPr>
          <a:xfrm>
            <a:off x="6012947" y="1533649"/>
            <a:ext cx="2721382" cy="5212080"/>
            <a:chOff x="6260402" y="1546594"/>
            <a:chExt cx="2721382" cy="5212080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7C784E-25FF-F102-ECCB-CBEDA1B38733}"/>
                </a:ext>
              </a:extLst>
            </p:cNvPr>
            <p:cNvCxnSpPr>
              <a:cxnSpLocks/>
            </p:cNvCxnSpPr>
            <p:nvPr/>
          </p:nvCxnSpPr>
          <p:spPr>
            <a:xfrm>
              <a:off x="7729212" y="6162313"/>
              <a:ext cx="1079964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CE1BA8E-2E9A-EFA8-A7EA-1EF025F37E28}"/>
                </a:ext>
              </a:extLst>
            </p:cNvPr>
            <p:cNvCxnSpPr>
              <a:cxnSpLocks/>
            </p:cNvCxnSpPr>
            <p:nvPr/>
          </p:nvCxnSpPr>
          <p:spPr>
            <a:xfrm>
              <a:off x="7718182" y="4507493"/>
              <a:ext cx="1079964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A28B9D6-D735-7CE8-62A0-87148B6F3504}"/>
                </a:ext>
              </a:extLst>
            </p:cNvPr>
            <p:cNvCxnSpPr>
              <a:cxnSpLocks/>
            </p:cNvCxnSpPr>
            <p:nvPr/>
          </p:nvCxnSpPr>
          <p:spPr>
            <a:xfrm>
              <a:off x="7729212" y="2499154"/>
              <a:ext cx="1079964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EC5AA6C-C96F-9C4C-C517-9D2F0FBDA559}"/>
                </a:ext>
              </a:extLst>
            </p:cNvPr>
            <p:cNvCxnSpPr>
              <a:cxnSpLocks/>
            </p:cNvCxnSpPr>
            <p:nvPr/>
          </p:nvCxnSpPr>
          <p:spPr>
            <a:xfrm>
              <a:off x="7729212" y="3444695"/>
              <a:ext cx="1079964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2CA56F2-4EEC-FB46-0F75-1E2ECBC87163}"/>
                </a:ext>
              </a:extLst>
            </p:cNvPr>
            <p:cNvCxnSpPr/>
            <p:nvPr/>
          </p:nvCxnSpPr>
          <p:spPr>
            <a:xfrm>
              <a:off x="6907606" y="2506444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396A13B-3B9D-70BC-5E72-F0F724099628}"/>
                </a:ext>
              </a:extLst>
            </p:cNvPr>
            <p:cNvCxnSpPr/>
            <p:nvPr/>
          </p:nvCxnSpPr>
          <p:spPr>
            <a:xfrm>
              <a:off x="7960157" y="2506444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3A40746-A652-7ACC-A01E-2688999BA6C9}"/>
                </a:ext>
              </a:extLst>
            </p:cNvPr>
            <p:cNvCxnSpPr/>
            <p:nvPr/>
          </p:nvCxnSpPr>
          <p:spPr>
            <a:xfrm>
              <a:off x="6806941" y="3571597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3F635F3-4AB3-7203-C5A3-83922EE83E53}"/>
                </a:ext>
              </a:extLst>
            </p:cNvPr>
            <p:cNvCxnSpPr/>
            <p:nvPr/>
          </p:nvCxnSpPr>
          <p:spPr>
            <a:xfrm>
              <a:off x="8066649" y="3571597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558A976-A6DE-20A9-134A-79908AABFDC9}"/>
                </a:ext>
              </a:extLst>
            </p:cNvPr>
            <p:cNvCxnSpPr/>
            <p:nvPr/>
          </p:nvCxnSpPr>
          <p:spPr>
            <a:xfrm>
              <a:off x="6806941" y="4509848"/>
              <a:ext cx="0" cy="165573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891F670-192D-9902-32CD-0F97FEC8E325}"/>
                </a:ext>
              </a:extLst>
            </p:cNvPr>
            <p:cNvCxnSpPr/>
            <p:nvPr/>
          </p:nvCxnSpPr>
          <p:spPr>
            <a:xfrm>
              <a:off x="8066649" y="4509848"/>
              <a:ext cx="0" cy="165573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AF6267F-3728-06AD-F4A0-C9CC7AF409EF}"/>
                </a:ext>
              </a:extLst>
            </p:cNvPr>
            <p:cNvCxnSpPr/>
            <p:nvPr/>
          </p:nvCxnSpPr>
          <p:spPr>
            <a:xfrm>
              <a:off x="6755564" y="1576949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DA4A350-1777-C494-6BFC-CBD659F08A2E}"/>
                </a:ext>
              </a:extLst>
            </p:cNvPr>
            <p:cNvCxnSpPr/>
            <p:nvPr/>
          </p:nvCxnSpPr>
          <p:spPr>
            <a:xfrm>
              <a:off x="8105057" y="1576949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7FEFB69-C2B1-50FE-1519-472AEAA1FCAE}"/>
                </a:ext>
              </a:extLst>
            </p:cNvPr>
            <p:cNvSpPr/>
            <p:nvPr/>
          </p:nvSpPr>
          <p:spPr>
            <a:xfrm>
              <a:off x="6798517" y="5489276"/>
              <a:ext cx="1269398" cy="12693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4DC2FC3-F419-B6A5-FD01-0375B9190E92}"/>
                </a:ext>
              </a:extLst>
            </p:cNvPr>
            <p:cNvSpPr/>
            <p:nvPr/>
          </p:nvSpPr>
          <p:spPr>
            <a:xfrm>
              <a:off x="6807679" y="3875149"/>
              <a:ext cx="1269398" cy="12693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CE15D04-126C-0D27-6588-D38298EDE749}"/>
                </a:ext>
              </a:extLst>
            </p:cNvPr>
            <p:cNvSpPr/>
            <p:nvPr/>
          </p:nvSpPr>
          <p:spPr>
            <a:xfrm>
              <a:off x="6476531" y="3306717"/>
              <a:ext cx="1931693" cy="2759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888A295-3E89-BE3C-1435-0B983B82A0F8}"/>
                </a:ext>
              </a:extLst>
            </p:cNvPr>
            <p:cNvSpPr/>
            <p:nvPr/>
          </p:nvSpPr>
          <p:spPr>
            <a:xfrm>
              <a:off x="6260402" y="2299477"/>
              <a:ext cx="2345627" cy="41393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id="{E1F5202E-5141-107D-C216-3C6441344F75}"/>
                </a:ext>
              </a:extLst>
            </p:cNvPr>
            <p:cNvSpPr/>
            <p:nvPr/>
          </p:nvSpPr>
          <p:spPr>
            <a:xfrm rot="10800000">
              <a:off x="8043537" y="1546594"/>
              <a:ext cx="123041" cy="3449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2" name="Triangle 51">
              <a:extLst>
                <a:ext uri="{FF2B5EF4-FFF2-40B4-BE49-F238E27FC236}">
                  <a16:creationId xmlns:a16="http://schemas.microsoft.com/office/drawing/2014/main" id="{B4989790-30F5-282C-494A-3F978FDA2D6D}"/>
                </a:ext>
              </a:extLst>
            </p:cNvPr>
            <p:cNvSpPr/>
            <p:nvPr/>
          </p:nvSpPr>
          <p:spPr>
            <a:xfrm rot="10800000">
              <a:off x="6694044" y="1547083"/>
              <a:ext cx="123041" cy="3449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E693644-C9AB-FE33-6D71-F2A79EEEA6DB}"/>
                </a:ext>
              </a:extLst>
            </p:cNvPr>
            <p:cNvSpPr txBox="1"/>
            <p:nvPr/>
          </p:nvSpPr>
          <p:spPr>
            <a:xfrm>
              <a:off x="8141062" y="1789993"/>
              <a:ext cx="8263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34 cm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FD5DDC0-8699-2C4C-8785-10E62F1B3C95}"/>
                </a:ext>
              </a:extLst>
            </p:cNvPr>
            <p:cNvSpPr txBox="1"/>
            <p:nvPr/>
          </p:nvSpPr>
          <p:spPr>
            <a:xfrm>
              <a:off x="8141062" y="2931663"/>
              <a:ext cx="8263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34 cm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36B0D9C-57BB-FE5F-F126-07B385B5E507}"/>
                </a:ext>
              </a:extLst>
            </p:cNvPr>
            <p:cNvSpPr txBox="1"/>
            <p:nvPr/>
          </p:nvSpPr>
          <p:spPr>
            <a:xfrm>
              <a:off x="8119221" y="3859000"/>
              <a:ext cx="8263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34 cm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BFFE3F8-E24B-E10E-FF29-2F3A0AA0E947}"/>
                </a:ext>
              </a:extLst>
            </p:cNvPr>
            <p:cNvSpPr txBox="1"/>
            <p:nvPr/>
          </p:nvSpPr>
          <p:spPr>
            <a:xfrm>
              <a:off x="8155423" y="5198391"/>
              <a:ext cx="8263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60 cm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5AAB402-6583-7738-59E1-0ECF5A102F10}"/>
                </a:ext>
              </a:extLst>
            </p:cNvPr>
            <p:cNvSpPr txBox="1"/>
            <p:nvPr/>
          </p:nvSpPr>
          <p:spPr>
            <a:xfrm>
              <a:off x="7125389" y="2376700"/>
              <a:ext cx="1065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117 kg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866EF97-F4E7-2F58-B28B-4D7F4C15B70A}"/>
                </a:ext>
              </a:extLst>
            </p:cNvPr>
            <p:cNvSpPr txBox="1"/>
            <p:nvPr/>
          </p:nvSpPr>
          <p:spPr>
            <a:xfrm>
              <a:off x="7147696" y="4340705"/>
              <a:ext cx="811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100 kg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2697100-D9DA-F427-60A0-9A1A621066F4}"/>
                </a:ext>
              </a:extLst>
            </p:cNvPr>
            <p:cNvSpPr txBox="1"/>
            <p:nvPr/>
          </p:nvSpPr>
          <p:spPr>
            <a:xfrm>
              <a:off x="7138456" y="5989873"/>
              <a:ext cx="811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100 kg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17B87E6-04CF-E29E-5E77-11FD0DA0ECA3}"/>
                </a:ext>
              </a:extLst>
            </p:cNvPr>
            <p:cNvSpPr txBox="1"/>
            <p:nvPr/>
          </p:nvSpPr>
          <p:spPr>
            <a:xfrm>
              <a:off x="7169051" y="3308790"/>
              <a:ext cx="1065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83 kg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0635231-FA0F-A8B6-C2D2-669F39FD1BAE}"/>
                </a:ext>
              </a:extLst>
            </p:cNvPr>
            <p:cNvCxnSpPr>
              <a:cxnSpLocks/>
            </p:cNvCxnSpPr>
            <p:nvPr/>
          </p:nvCxnSpPr>
          <p:spPr>
            <a:xfrm>
              <a:off x="7383633" y="6190060"/>
              <a:ext cx="114866" cy="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17F3D289-2282-89FD-F4F0-DB15FCB755AB}"/>
              </a:ext>
            </a:extLst>
          </p:cNvPr>
          <p:cNvSpPr txBox="1"/>
          <p:nvPr/>
        </p:nvSpPr>
        <p:spPr>
          <a:xfrm>
            <a:off x="8653389" y="5137858"/>
            <a:ext cx="353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last stage for thermal noise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4B1B223-8FD2-B7D7-BF04-635D0A98B74D}"/>
              </a:ext>
            </a:extLst>
          </p:cNvPr>
          <p:cNvSpPr txBox="1"/>
          <p:nvPr/>
        </p:nvSpPr>
        <p:spPr>
          <a:xfrm>
            <a:off x="8653389" y="4139689"/>
            <a:ext cx="353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Same PUM as TST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D3BA1B5-9164-1C52-186D-01A4374ED0FD}"/>
              </a:ext>
            </a:extLst>
          </p:cNvPr>
          <p:cNvSpPr txBox="1"/>
          <p:nvPr/>
        </p:nvSpPr>
        <p:spPr>
          <a:xfrm>
            <a:off x="8653433" y="3134822"/>
            <a:ext cx="353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Equal lengths for isolation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703A44A-DB58-7593-2109-68B237260970}"/>
              </a:ext>
            </a:extLst>
          </p:cNvPr>
          <p:cNvSpPr txBox="1"/>
          <p:nvPr/>
        </p:nvSpPr>
        <p:spPr>
          <a:xfrm>
            <a:off x="8664204" y="2590203"/>
            <a:ext cx="353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Mass distribution for isolation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7AD7B73-63EB-F11B-4DB3-44CF0A9FB38F}"/>
              </a:ext>
            </a:extLst>
          </p:cNvPr>
          <p:cNvSpPr txBox="1"/>
          <p:nvPr/>
        </p:nvSpPr>
        <p:spPr>
          <a:xfrm>
            <a:off x="8664204" y="2029918"/>
            <a:ext cx="353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Maximize total payload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F1D61F0-0687-1611-1904-9DE4F745C02B}"/>
              </a:ext>
            </a:extLst>
          </p:cNvPr>
          <p:cNvSpPr txBox="1"/>
          <p:nvPr/>
        </p:nvSpPr>
        <p:spPr>
          <a:xfrm>
            <a:off x="8653388" y="5915373"/>
            <a:ext cx="353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 kg test mass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94702FA1-0D2B-5357-8214-53744A094A89}"/>
              </a:ext>
            </a:extLst>
          </p:cNvPr>
          <p:cNvSpPr>
            <a:spLocks noChangeAspect="1"/>
          </p:cNvSpPr>
          <p:nvPr/>
        </p:nvSpPr>
        <p:spPr>
          <a:xfrm>
            <a:off x="737222" y="3915974"/>
            <a:ext cx="138634" cy="13715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A0A752D8-ED2C-7E9C-28DA-B051EC77E0F1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Slide Number Placeholder 116">
            <a:extLst>
              <a:ext uri="{FF2B5EF4-FFF2-40B4-BE49-F238E27FC236}">
                <a16:creationId xmlns:a16="http://schemas.microsoft.com/office/drawing/2014/main" id="{BA89AEEA-264B-29E4-521B-93EFF144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16</a:t>
            </a:fld>
            <a:endParaRPr lang="en-US"/>
          </a:p>
        </p:txBody>
      </p:sp>
      <p:sp>
        <p:nvSpPr>
          <p:cNvPr id="120" name="Title 1">
            <a:extLst>
              <a:ext uri="{FF2B5EF4-FFF2-40B4-BE49-F238E27FC236}">
                <a16:creationId xmlns:a16="http://schemas.microsoft.com/office/drawing/2014/main" id="{1EDE73A8-3172-9F4C-0DA7-095E977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8" y="-152226"/>
            <a:ext cx="10515600" cy="1325563"/>
          </a:xfrm>
        </p:spPr>
        <p:txBody>
          <a:bodyPr/>
          <a:lstStyle/>
          <a:p>
            <a:r>
              <a:rPr lang="en-US" dirty="0"/>
              <a:t>Payload distribution</a:t>
            </a:r>
          </a:p>
        </p:txBody>
      </p:sp>
    </p:spTree>
    <p:extLst>
      <p:ext uri="{BB962C8B-B14F-4D97-AF65-F5344CB8AC3E}">
        <p14:creationId xmlns:p14="http://schemas.microsoft.com/office/powerpoint/2010/main" val="431873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3DD935D-04DB-50F6-5EF1-761ADD1B67F2}"/>
              </a:ext>
            </a:extLst>
          </p:cNvPr>
          <p:cNvCxnSpPr>
            <a:cxnSpLocks/>
          </p:cNvCxnSpPr>
          <p:nvPr/>
        </p:nvCxnSpPr>
        <p:spPr>
          <a:xfrm flipV="1">
            <a:off x="5977257" y="4674345"/>
            <a:ext cx="0" cy="12207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67AEF7-8F72-6102-9CD5-39018EE510DC}"/>
              </a:ext>
            </a:extLst>
          </p:cNvPr>
          <p:cNvCxnSpPr>
            <a:cxnSpLocks/>
          </p:cNvCxnSpPr>
          <p:nvPr/>
        </p:nvCxnSpPr>
        <p:spPr>
          <a:xfrm flipV="1">
            <a:off x="6118944" y="4674345"/>
            <a:ext cx="0" cy="12207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91B3635-21EE-694B-4119-B903575829F1}"/>
              </a:ext>
            </a:extLst>
          </p:cNvPr>
          <p:cNvSpPr txBox="1"/>
          <p:nvPr/>
        </p:nvSpPr>
        <p:spPr>
          <a:xfrm>
            <a:off x="656808" y="2409057"/>
            <a:ext cx="4023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Angular decoupling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BCEAD9-DE4D-C547-CC55-49C90841FD69}"/>
              </a:ext>
            </a:extLst>
          </p:cNvPr>
          <p:cNvGrpSpPr>
            <a:grpSpLocks noChangeAspect="1"/>
          </p:cNvGrpSpPr>
          <p:nvPr/>
        </p:nvGrpSpPr>
        <p:grpSpPr>
          <a:xfrm>
            <a:off x="4464050" y="2139129"/>
            <a:ext cx="3263900" cy="4231214"/>
            <a:chOff x="3454396" y="1019551"/>
            <a:chExt cx="4436536" cy="5751382"/>
          </a:xfrm>
        </p:grpSpPr>
        <p:sp>
          <p:nvSpPr>
            <p:cNvPr id="22" name="Can 21">
              <a:extLst>
                <a:ext uri="{FF2B5EF4-FFF2-40B4-BE49-F238E27FC236}">
                  <a16:creationId xmlns:a16="http://schemas.microsoft.com/office/drawing/2014/main" id="{1729DD66-C889-3905-509E-57E68FF0EC2B}"/>
                </a:ext>
              </a:extLst>
            </p:cNvPr>
            <p:cNvSpPr/>
            <p:nvPr/>
          </p:nvSpPr>
          <p:spPr>
            <a:xfrm rot="5400000" flipH="1">
              <a:off x="4956966" y="3795877"/>
              <a:ext cx="1269396" cy="1408513"/>
            </a:xfrm>
            <a:prstGeom prst="can">
              <a:avLst>
                <a:gd name="adj" fmla="val 42886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an 22">
              <a:extLst>
                <a:ext uri="{FF2B5EF4-FFF2-40B4-BE49-F238E27FC236}">
                  <a16:creationId xmlns:a16="http://schemas.microsoft.com/office/drawing/2014/main" id="{0C7215D9-7A1A-1810-9625-C219995C1944}"/>
                </a:ext>
              </a:extLst>
            </p:cNvPr>
            <p:cNvSpPr/>
            <p:nvPr/>
          </p:nvSpPr>
          <p:spPr>
            <a:xfrm rot="5400000" flipH="1">
              <a:off x="4955288" y="5431978"/>
              <a:ext cx="1269396" cy="1408513"/>
            </a:xfrm>
            <a:prstGeom prst="can">
              <a:avLst>
                <a:gd name="adj" fmla="val 42886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E58BF5-41DA-097E-E034-90B9308174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2318" y="4500132"/>
              <a:ext cx="0" cy="1659368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6E48327-8956-52E3-C779-5915EECEA4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4910" y="4500132"/>
              <a:ext cx="0" cy="1659368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565EAF-512E-62FE-2A81-764484111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939" y="4045220"/>
              <a:ext cx="0" cy="454913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AED1B89-BEB1-E29A-6DBD-A02932894A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8225" y="4045219"/>
              <a:ext cx="0" cy="454913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AFB8CB93-B598-86E8-00E5-1A4612E28824}"/>
                </a:ext>
              </a:extLst>
            </p:cNvPr>
            <p:cNvSpPr/>
            <p:nvPr/>
          </p:nvSpPr>
          <p:spPr>
            <a:xfrm rot="16200000" flipV="1">
              <a:off x="4957119" y="1162811"/>
              <a:ext cx="1431091" cy="4436534"/>
            </a:xfrm>
            <a:prstGeom prst="cube">
              <a:avLst>
                <a:gd name="adj" fmla="val 80567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B2DBB92-766F-F436-E9E0-290438FC56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8030" y="2917945"/>
              <a:ext cx="0" cy="615245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B2F1B6-61B5-BC90-1B97-D6AD25B2AE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4755" y="2917945"/>
              <a:ext cx="0" cy="615245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2C305CBA-85C9-AE04-0E51-68C61EF290B5}"/>
                </a:ext>
              </a:extLst>
            </p:cNvPr>
            <p:cNvSpPr/>
            <p:nvPr/>
          </p:nvSpPr>
          <p:spPr>
            <a:xfrm rot="16200000" flipV="1">
              <a:off x="4895029" y="353844"/>
              <a:ext cx="1431091" cy="4312357"/>
            </a:xfrm>
            <a:prstGeom prst="cube">
              <a:avLst>
                <a:gd name="adj" fmla="val 72679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570ADD3-2D72-2BDA-A328-638ADE9597AD}"/>
                </a:ext>
              </a:extLst>
            </p:cNvPr>
            <p:cNvCxnSpPr/>
            <p:nvPr/>
          </p:nvCxnSpPr>
          <p:spPr>
            <a:xfrm flipV="1">
              <a:off x="4801732" y="1329996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305614A-6E93-BF7D-86BC-35ECE9AE4CCE}"/>
                </a:ext>
              </a:extLst>
            </p:cNvPr>
            <p:cNvCxnSpPr/>
            <p:nvPr/>
          </p:nvCxnSpPr>
          <p:spPr>
            <a:xfrm flipV="1">
              <a:off x="6032221" y="1329996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264D9B5-FE2F-535A-0691-BD96B0879235}"/>
                </a:ext>
              </a:extLst>
            </p:cNvPr>
            <p:cNvCxnSpPr/>
            <p:nvPr/>
          </p:nvCxnSpPr>
          <p:spPr>
            <a:xfrm flipV="1">
              <a:off x="6320776" y="1019551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435BBC8-64A2-5C16-53A9-E473F73A42CD}"/>
                </a:ext>
              </a:extLst>
            </p:cNvPr>
            <p:cNvCxnSpPr/>
            <p:nvPr/>
          </p:nvCxnSpPr>
          <p:spPr>
            <a:xfrm flipV="1">
              <a:off x="5140399" y="1019551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387C4A00-4D38-4498-44D2-45520B04DAFE}"/>
              </a:ext>
            </a:extLst>
          </p:cNvPr>
          <p:cNvCxnSpPr>
            <a:cxnSpLocks/>
          </p:cNvCxnSpPr>
          <p:nvPr/>
        </p:nvCxnSpPr>
        <p:spPr>
          <a:xfrm>
            <a:off x="3704808" y="2652284"/>
            <a:ext cx="1654592" cy="12438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1A1C4-3026-9FAB-120C-90ED42557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17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A9318C-8EDB-5AF1-0EC7-59D1485109FA}"/>
              </a:ext>
            </a:extLst>
          </p:cNvPr>
          <p:cNvSpPr txBox="1">
            <a:spLocks/>
          </p:cNvSpPr>
          <p:nvPr/>
        </p:nvSpPr>
        <p:spPr>
          <a:xfrm>
            <a:off x="754179" y="-44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</a:t>
            </a:r>
            <a:r>
              <a:rPr lang="en-US" b="1" u="sng" dirty="0"/>
              <a:t>B</a:t>
            </a:r>
            <a:r>
              <a:rPr lang="en-US" dirty="0"/>
              <a:t>SC </a:t>
            </a:r>
            <a:r>
              <a:rPr lang="en-US" b="1" u="sng" dirty="0"/>
              <a:t>H</a:t>
            </a:r>
            <a:r>
              <a:rPr lang="en-US" dirty="0"/>
              <a:t>eavy </a:t>
            </a:r>
            <a:r>
              <a:rPr lang="en-US" b="1" u="sng" dirty="0"/>
              <a:t>Q</a:t>
            </a:r>
            <a:r>
              <a:rPr lang="en-US" dirty="0"/>
              <a:t>uadruple </a:t>
            </a:r>
            <a:r>
              <a:rPr lang="en-US" b="1" u="sng" dirty="0"/>
              <a:t>S</a:t>
            </a:r>
            <a:r>
              <a:rPr lang="en-US" dirty="0"/>
              <a:t>uspension</a:t>
            </a:r>
            <a:br>
              <a:rPr lang="en-US" dirty="0"/>
            </a:br>
            <a:r>
              <a:rPr lang="en-US" b="1" dirty="0"/>
              <a:t>[BHQS]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0913CA-8ED2-01E2-A6CE-18B6F0B74037}"/>
              </a:ext>
            </a:extLst>
          </p:cNvPr>
          <p:cNvCxnSpPr>
            <a:cxnSpLocks/>
          </p:cNvCxnSpPr>
          <p:nvPr/>
        </p:nvCxnSpPr>
        <p:spPr>
          <a:xfrm flipV="1">
            <a:off x="0" y="1277779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204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2F164AB5-2E63-897D-2D3C-0BF2E62B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8" y="-152226"/>
            <a:ext cx="10515600" cy="1325563"/>
          </a:xfrm>
        </p:spPr>
        <p:txBody>
          <a:bodyPr/>
          <a:lstStyle/>
          <a:p>
            <a:r>
              <a:rPr lang="en-US" dirty="0"/>
              <a:t>Angular Decoupling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1A9EAF-7BC6-EA4A-7821-207C0E0BF12A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3BA4097-6640-4952-CC1A-8C09DD9D0F74}"/>
              </a:ext>
            </a:extLst>
          </p:cNvPr>
          <p:cNvSpPr txBox="1"/>
          <p:nvPr/>
        </p:nvSpPr>
        <p:spPr>
          <a:xfrm>
            <a:off x="476549" y="1336984"/>
            <a:ext cx="446612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idea: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Attaching wires above the center of mass</a:t>
            </a:r>
            <a:br>
              <a:rPr lang="en-US" dirty="0"/>
            </a:br>
            <a:r>
              <a:rPr lang="en-US" dirty="0"/>
              <a:t>causes translation-to angle coupling.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Attach wires at center of mass.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6F982-C66A-5240-492D-35568FFBD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 descr="A diagram of a net torque&#10;&#10;Description automatically generated">
            <a:extLst>
              <a:ext uri="{FF2B5EF4-FFF2-40B4-BE49-F238E27FC236}">
                <a16:creationId xmlns:a16="http://schemas.microsoft.com/office/drawing/2014/main" id="{A4001438-9D10-29E9-16A3-64AAA37C6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99"/>
          <a:stretch/>
        </p:blipFill>
        <p:spPr>
          <a:xfrm>
            <a:off x="6334936" y="1320306"/>
            <a:ext cx="3340100" cy="28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00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2F164AB5-2E63-897D-2D3C-0BF2E62B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8" y="-152226"/>
            <a:ext cx="10515600" cy="1325563"/>
          </a:xfrm>
        </p:spPr>
        <p:txBody>
          <a:bodyPr/>
          <a:lstStyle/>
          <a:p>
            <a:r>
              <a:rPr lang="en-US" dirty="0"/>
              <a:t>Angular Decoupling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1A9EAF-7BC6-EA4A-7821-207C0E0BF12A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3BA4097-6640-4952-CC1A-8C09DD9D0F74}"/>
              </a:ext>
            </a:extLst>
          </p:cNvPr>
          <p:cNvSpPr txBox="1"/>
          <p:nvPr/>
        </p:nvSpPr>
        <p:spPr>
          <a:xfrm>
            <a:off x="476549" y="1336984"/>
            <a:ext cx="4466121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idea: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Attaching wires above the center of mass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causes translation-to angle coupling.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Attach wires at center of mass.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Lateral compliance of blade springs creates cross-coupling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Set springs parallel to the beam direction to mitigate the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6F982-C66A-5240-492D-35568FFBD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diagram of a square with blue triangles&#10;&#10;Description automatically generated">
            <a:extLst>
              <a:ext uri="{FF2B5EF4-FFF2-40B4-BE49-F238E27FC236}">
                <a16:creationId xmlns:a16="http://schemas.microsoft.com/office/drawing/2014/main" id="{36A20E29-9C2D-A270-782B-1E4C10A3B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222" y="4202501"/>
            <a:ext cx="2485506" cy="2485506"/>
          </a:xfrm>
          <a:prstGeom prst="rect">
            <a:avLst/>
          </a:prstGeom>
        </p:spPr>
      </p:pic>
      <p:pic>
        <p:nvPicPr>
          <p:cNvPr id="2" name="Picture 1" descr="A diagram of a net torque&#10;&#10;Description automatically generated">
            <a:extLst>
              <a:ext uri="{FF2B5EF4-FFF2-40B4-BE49-F238E27FC236}">
                <a16:creationId xmlns:a16="http://schemas.microsoft.com/office/drawing/2014/main" id="{892040F3-C138-2FCB-E709-3D234D1BE7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99"/>
          <a:stretch/>
        </p:blipFill>
        <p:spPr>
          <a:xfrm>
            <a:off x="6334936" y="1320306"/>
            <a:ext cx="3340100" cy="28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57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C50B5-2FA1-58FB-643D-1D25709C1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3" y="0"/>
            <a:ext cx="10515600" cy="1325563"/>
          </a:xfrm>
        </p:spPr>
        <p:txBody>
          <a:bodyPr/>
          <a:lstStyle/>
          <a:p>
            <a:r>
              <a:rPr lang="en-US" dirty="0"/>
              <a:t>The A</a:t>
            </a:r>
            <a:r>
              <a:rPr lang="en-US" baseline="30000" dirty="0"/>
              <a:t>#</a:t>
            </a:r>
            <a:r>
              <a:rPr lang="en-US" dirty="0"/>
              <a:t> upgrade: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4ADFA-0C4F-B820-FC7D-2F8E71800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27" y="1364534"/>
            <a:ext cx="10515600" cy="4351338"/>
          </a:xfrm>
        </p:spPr>
        <p:txBody>
          <a:bodyPr/>
          <a:lstStyle/>
          <a:p>
            <a:r>
              <a:rPr lang="en-US" dirty="0"/>
              <a:t>Recommended upgrade from the LSC “Post-O5” report </a:t>
            </a:r>
            <a:r>
              <a:rPr lang="en-US" dirty="0">
                <a:hlinkClick r:id="rId2"/>
              </a:rPr>
              <a:t>T2200287</a:t>
            </a:r>
            <a:endParaRPr lang="en-US" sz="1800" dirty="0">
              <a:effectLst/>
              <a:latin typeface="ArialMT"/>
            </a:endParaRPr>
          </a:p>
          <a:p>
            <a:r>
              <a:rPr lang="en-US" dirty="0"/>
              <a:t>Push harder on the technologies that make Advanced LIGO great!</a:t>
            </a:r>
          </a:p>
          <a:p>
            <a:r>
              <a:rPr lang="en-US" dirty="0"/>
              <a:t>Practice for 3G detectors!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152774-BBE3-4A70-DC88-C2DDD1D3B887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789E7AD-46E6-9540-0634-3C4E47C30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9DCC2F-80D9-7D86-E248-54D1A4A4B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50" y="2880957"/>
            <a:ext cx="5810225" cy="33154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95F7AE-1CDA-6E41-32A8-079F6A08986C}"/>
              </a:ext>
            </a:extLst>
          </p:cNvPr>
          <p:cNvSpPr txBox="1"/>
          <p:nvPr/>
        </p:nvSpPr>
        <p:spPr>
          <a:xfrm>
            <a:off x="6467475" y="619639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Adapted from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hlinkClick r:id="rId4"/>
              </a:rPr>
              <a:t>G2400503</a:t>
            </a:r>
            <a:endParaRPr lang="en-US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51448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2F164AB5-2E63-897D-2D3C-0BF2E62B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8" y="-152226"/>
            <a:ext cx="10515600" cy="1325563"/>
          </a:xfrm>
        </p:spPr>
        <p:txBody>
          <a:bodyPr/>
          <a:lstStyle/>
          <a:p>
            <a:r>
              <a:rPr lang="en-US" dirty="0"/>
              <a:t>Angular Decoupling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1A9EAF-7BC6-EA4A-7821-207C0E0BF12A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3BA4097-6640-4952-CC1A-8C09DD9D0F74}"/>
              </a:ext>
            </a:extLst>
          </p:cNvPr>
          <p:cNvSpPr txBox="1"/>
          <p:nvPr/>
        </p:nvSpPr>
        <p:spPr>
          <a:xfrm>
            <a:off x="476549" y="1336984"/>
            <a:ext cx="4466121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idea: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Attaching wires above the center of mass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causes translation-to angle coupling.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Attach wires at center of mass.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Lateral compliance of blade springs creates cross-coupling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Set springs parallel to the beam direction to mitigate the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inertias and stiffnesses protect against imperfections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6F982-C66A-5240-492D-35568FFBD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5D957-B03E-9A47-888F-637DD60921A9}"/>
              </a:ext>
            </a:extLst>
          </p:cNvPr>
          <p:cNvSpPr txBox="1"/>
          <p:nvPr/>
        </p:nvSpPr>
        <p:spPr>
          <a:xfrm>
            <a:off x="2120514" y="5556353"/>
            <a:ext cx="345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Realistically we should expect some imperfections! </a:t>
            </a:r>
          </a:p>
        </p:txBody>
      </p:sp>
      <p:pic>
        <p:nvPicPr>
          <p:cNvPr id="9" name="Picture 8" descr="A graph of a current&#10;&#10;Description automatically generated with medium confidence">
            <a:extLst>
              <a:ext uri="{FF2B5EF4-FFF2-40B4-BE49-F238E27FC236}">
                <a16:creationId xmlns:a16="http://schemas.microsoft.com/office/drawing/2014/main" id="{82BAC06D-2367-414E-2062-6285609AF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888" y="1703216"/>
            <a:ext cx="6106551" cy="45799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8B417B-3A97-403B-35A2-94573371792A}"/>
              </a:ext>
            </a:extLst>
          </p:cNvPr>
          <p:cNvSpPr txBox="1"/>
          <p:nvPr/>
        </p:nvSpPr>
        <p:spPr>
          <a:xfrm>
            <a:off x="6097171" y="1336984"/>
            <a:ext cx="5805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Top mass drive to test mass pitch coupling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921F82-9B50-8964-CCD9-4093F6B8BA6C}"/>
              </a:ext>
            </a:extLst>
          </p:cNvPr>
          <p:cNvSpPr txBox="1"/>
          <p:nvPr/>
        </p:nvSpPr>
        <p:spPr>
          <a:xfrm>
            <a:off x="6586635" y="5402464"/>
            <a:ext cx="5805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*BHQS drive scaled by 4.03 (ratio of DC stiffnesses)</a:t>
            </a:r>
          </a:p>
        </p:txBody>
      </p:sp>
    </p:spTree>
    <p:extLst>
      <p:ext uri="{BB962C8B-B14F-4D97-AF65-F5344CB8AC3E}">
        <p14:creationId xmlns:p14="http://schemas.microsoft.com/office/powerpoint/2010/main" val="1720195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BE1B64-E791-DD30-16FF-7FDED6B50BDD}"/>
              </a:ext>
            </a:extLst>
          </p:cNvPr>
          <p:cNvCxnSpPr>
            <a:cxnSpLocks/>
          </p:cNvCxnSpPr>
          <p:nvPr/>
        </p:nvCxnSpPr>
        <p:spPr>
          <a:xfrm flipV="1">
            <a:off x="5977257" y="4674345"/>
            <a:ext cx="0" cy="12207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6F6199-35D0-51AF-CE03-2819F05C1A86}"/>
              </a:ext>
            </a:extLst>
          </p:cNvPr>
          <p:cNvCxnSpPr>
            <a:cxnSpLocks/>
          </p:cNvCxnSpPr>
          <p:nvPr/>
        </p:nvCxnSpPr>
        <p:spPr>
          <a:xfrm flipV="1">
            <a:off x="6118944" y="4674345"/>
            <a:ext cx="0" cy="12207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E24D0B8-AA98-9B6B-B005-B366C2C43207}"/>
              </a:ext>
            </a:extLst>
          </p:cNvPr>
          <p:cNvSpPr txBox="1"/>
          <p:nvPr/>
        </p:nvSpPr>
        <p:spPr>
          <a:xfrm>
            <a:off x="8702257" y="2390179"/>
            <a:ext cx="4023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Interferometric sensors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645425A-A0C8-A41B-E452-D7A63F095922}"/>
              </a:ext>
            </a:extLst>
          </p:cNvPr>
          <p:cNvCxnSpPr>
            <a:cxnSpLocks/>
            <a:stCxn id="40" idx="1"/>
            <a:endCxn id="30" idx="0"/>
          </p:cNvCxnSpPr>
          <p:nvPr/>
        </p:nvCxnSpPr>
        <p:spPr>
          <a:xfrm flipH="1">
            <a:off x="7636593" y="2621012"/>
            <a:ext cx="1065664" cy="23204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FD9CEC9-E9F6-A52C-E94A-66BFEC850B53}"/>
              </a:ext>
            </a:extLst>
          </p:cNvPr>
          <p:cNvCxnSpPr>
            <a:cxnSpLocks/>
            <a:stCxn id="40" idx="1"/>
            <a:endCxn id="27" idx="0"/>
          </p:cNvCxnSpPr>
          <p:nvPr/>
        </p:nvCxnSpPr>
        <p:spPr>
          <a:xfrm flipH="1">
            <a:off x="7727950" y="2621012"/>
            <a:ext cx="974307" cy="83134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BCEAD9-DE4D-C547-CC55-49C90841FD69}"/>
              </a:ext>
            </a:extLst>
          </p:cNvPr>
          <p:cNvGrpSpPr>
            <a:grpSpLocks noChangeAspect="1"/>
          </p:cNvGrpSpPr>
          <p:nvPr/>
        </p:nvGrpSpPr>
        <p:grpSpPr>
          <a:xfrm>
            <a:off x="4464050" y="2139129"/>
            <a:ext cx="3263900" cy="4231214"/>
            <a:chOff x="3454396" y="1019551"/>
            <a:chExt cx="4436536" cy="5751382"/>
          </a:xfrm>
        </p:grpSpPr>
        <p:sp>
          <p:nvSpPr>
            <p:cNvPr id="22" name="Can 21">
              <a:extLst>
                <a:ext uri="{FF2B5EF4-FFF2-40B4-BE49-F238E27FC236}">
                  <a16:creationId xmlns:a16="http://schemas.microsoft.com/office/drawing/2014/main" id="{1729DD66-C889-3905-509E-57E68FF0EC2B}"/>
                </a:ext>
              </a:extLst>
            </p:cNvPr>
            <p:cNvSpPr/>
            <p:nvPr/>
          </p:nvSpPr>
          <p:spPr>
            <a:xfrm rot="5400000" flipH="1">
              <a:off x="4956966" y="3795877"/>
              <a:ext cx="1269396" cy="1408513"/>
            </a:xfrm>
            <a:prstGeom prst="can">
              <a:avLst>
                <a:gd name="adj" fmla="val 42886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an 22">
              <a:extLst>
                <a:ext uri="{FF2B5EF4-FFF2-40B4-BE49-F238E27FC236}">
                  <a16:creationId xmlns:a16="http://schemas.microsoft.com/office/drawing/2014/main" id="{0C7215D9-7A1A-1810-9625-C219995C1944}"/>
                </a:ext>
              </a:extLst>
            </p:cNvPr>
            <p:cNvSpPr/>
            <p:nvPr/>
          </p:nvSpPr>
          <p:spPr>
            <a:xfrm rot="5400000" flipH="1">
              <a:off x="4955288" y="5431978"/>
              <a:ext cx="1269396" cy="1408513"/>
            </a:xfrm>
            <a:prstGeom prst="can">
              <a:avLst>
                <a:gd name="adj" fmla="val 42886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E58BF5-41DA-097E-E034-90B9308174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2318" y="4500132"/>
              <a:ext cx="0" cy="1659368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6E48327-8956-52E3-C779-5915EECEA4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4910" y="4500132"/>
              <a:ext cx="0" cy="1659368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565EAF-512E-62FE-2A81-764484111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939" y="4045220"/>
              <a:ext cx="0" cy="454913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AED1B89-BEB1-E29A-6DBD-A02932894A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8225" y="4045219"/>
              <a:ext cx="0" cy="454913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AFB8CB93-B598-86E8-00E5-1A4612E28824}"/>
                </a:ext>
              </a:extLst>
            </p:cNvPr>
            <p:cNvSpPr/>
            <p:nvPr/>
          </p:nvSpPr>
          <p:spPr>
            <a:xfrm rot="16200000" flipV="1">
              <a:off x="4957119" y="1162811"/>
              <a:ext cx="1431091" cy="4436534"/>
            </a:xfrm>
            <a:prstGeom prst="cube">
              <a:avLst>
                <a:gd name="adj" fmla="val 80567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B2DBB92-766F-F436-E9E0-290438FC56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8030" y="2917945"/>
              <a:ext cx="0" cy="615245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B2F1B6-61B5-BC90-1B97-D6AD25B2AE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4755" y="2917945"/>
              <a:ext cx="0" cy="615245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2C305CBA-85C9-AE04-0E51-68C61EF290B5}"/>
                </a:ext>
              </a:extLst>
            </p:cNvPr>
            <p:cNvSpPr/>
            <p:nvPr/>
          </p:nvSpPr>
          <p:spPr>
            <a:xfrm rot="16200000" flipV="1">
              <a:off x="4895029" y="353844"/>
              <a:ext cx="1431091" cy="4312357"/>
            </a:xfrm>
            <a:prstGeom prst="cube">
              <a:avLst>
                <a:gd name="adj" fmla="val 72679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570ADD3-2D72-2BDA-A328-638ADE9597AD}"/>
                </a:ext>
              </a:extLst>
            </p:cNvPr>
            <p:cNvCxnSpPr/>
            <p:nvPr/>
          </p:nvCxnSpPr>
          <p:spPr>
            <a:xfrm flipV="1">
              <a:off x="4801732" y="1329996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305614A-6E93-BF7D-86BC-35ECE9AE4CCE}"/>
                </a:ext>
              </a:extLst>
            </p:cNvPr>
            <p:cNvCxnSpPr/>
            <p:nvPr/>
          </p:nvCxnSpPr>
          <p:spPr>
            <a:xfrm flipV="1">
              <a:off x="6032221" y="1329996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264D9B5-FE2F-535A-0691-BD96B0879235}"/>
                </a:ext>
              </a:extLst>
            </p:cNvPr>
            <p:cNvCxnSpPr/>
            <p:nvPr/>
          </p:nvCxnSpPr>
          <p:spPr>
            <a:xfrm flipV="1">
              <a:off x="6320776" y="1019551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435BBC8-64A2-5C16-53A9-E473F73A42CD}"/>
                </a:ext>
              </a:extLst>
            </p:cNvPr>
            <p:cNvCxnSpPr/>
            <p:nvPr/>
          </p:nvCxnSpPr>
          <p:spPr>
            <a:xfrm flipV="1">
              <a:off x="5140399" y="1019551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83BE0-E387-F5A5-2C41-8720B423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21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B0BB59-2104-9566-7014-5FE9A397917F}"/>
              </a:ext>
            </a:extLst>
          </p:cNvPr>
          <p:cNvSpPr txBox="1">
            <a:spLocks/>
          </p:cNvSpPr>
          <p:nvPr/>
        </p:nvSpPr>
        <p:spPr>
          <a:xfrm>
            <a:off x="754179" y="-44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</a:t>
            </a:r>
            <a:r>
              <a:rPr lang="en-US" b="1" u="sng" dirty="0"/>
              <a:t>B</a:t>
            </a:r>
            <a:r>
              <a:rPr lang="en-US" dirty="0"/>
              <a:t>SC </a:t>
            </a:r>
            <a:r>
              <a:rPr lang="en-US" b="1" u="sng" dirty="0"/>
              <a:t>H</a:t>
            </a:r>
            <a:r>
              <a:rPr lang="en-US" dirty="0"/>
              <a:t>eavy </a:t>
            </a:r>
            <a:r>
              <a:rPr lang="en-US" b="1" u="sng" dirty="0"/>
              <a:t>Q</a:t>
            </a:r>
            <a:r>
              <a:rPr lang="en-US" dirty="0"/>
              <a:t>uadruple </a:t>
            </a:r>
            <a:r>
              <a:rPr lang="en-US" b="1" u="sng" dirty="0"/>
              <a:t>S</a:t>
            </a:r>
            <a:r>
              <a:rPr lang="en-US" dirty="0"/>
              <a:t>uspension</a:t>
            </a:r>
            <a:br>
              <a:rPr lang="en-US" dirty="0"/>
            </a:br>
            <a:r>
              <a:rPr lang="en-US" b="1" dirty="0"/>
              <a:t>[BHQS]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9AEF30-9FCF-2725-0574-24D3E0E409BC}"/>
              </a:ext>
            </a:extLst>
          </p:cNvPr>
          <p:cNvCxnSpPr>
            <a:cxnSpLocks/>
          </p:cNvCxnSpPr>
          <p:nvPr/>
        </p:nvCxnSpPr>
        <p:spPr>
          <a:xfrm flipV="1">
            <a:off x="0" y="1277779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135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4D21FD-7DFD-6D86-BE2A-29DDBAFE4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3" y="1440071"/>
            <a:ext cx="4764676" cy="2324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C0B807-A6FE-26CD-7C3E-69DE44A72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4130005"/>
            <a:ext cx="5519738" cy="1945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6DEEF2-AEA0-E357-946A-3DCB3C131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012" y="1181369"/>
            <a:ext cx="3943570" cy="2838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329413-1EDE-C7B6-47E7-3C83B04C8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012" y="4254511"/>
            <a:ext cx="4250325" cy="238983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4E0ECDC-73E7-ABE9-A78C-63F7EFD4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8" y="-152226"/>
            <a:ext cx="10515600" cy="1325563"/>
          </a:xfrm>
        </p:spPr>
        <p:txBody>
          <a:bodyPr/>
          <a:lstStyle/>
          <a:p>
            <a:r>
              <a:rPr lang="en-US" dirty="0"/>
              <a:t>Interferometric Sensors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7F6C73-4B9F-BAAF-1AF2-CF67639B7B30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3C5C3A3-C4A2-A724-2122-1A9C8065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22</a:t>
            </a:fld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326A6B-842B-C4CE-5500-7D47C6E64602}"/>
              </a:ext>
            </a:extLst>
          </p:cNvPr>
          <p:cNvCxnSpPr/>
          <p:nvPr/>
        </p:nvCxnSpPr>
        <p:spPr>
          <a:xfrm>
            <a:off x="6357938" y="1157732"/>
            <a:ext cx="0" cy="57002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7FC4327-383B-01E6-76BB-AD2C94585F22}"/>
              </a:ext>
            </a:extLst>
          </p:cNvPr>
          <p:cNvCxnSpPr>
            <a:cxnSpLocks/>
          </p:cNvCxnSpPr>
          <p:nvPr/>
        </p:nvCxnSpPr>
        <p:spPr>
          <a:xfrm flipV="1">
            <a:off x="0" y="4095047"/>
            <a:ext cx="12192000" cy="115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191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4E0ECDC-73E7-ABE9-A78C-63F7EFD4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8" y="-152226"/>
            <a:ext cx="10515600" cy="1325563"/>
          </a:xfrm>
        </p:spPr>
        <p:txBody>
          <a:bodyPr/>
          <a:lstStyle/>
          <a:p>
            <a:r>
              <a:rPr lang="en-US" dirty="0"/>
              <a:t>Interferometric Sensors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7F6C73-4B9F-BAAF-1AF2-CF67639B7B30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E5C69C4-1E1A-C5B5-178F-840DD90A0E6A}"/>
              </a:ext>
            </a:extLst>
          </p:cNvPr>
          <p:cNvSpPr txBox="1"/>
          <p:nvPr/>
        </p:nvSpPr>
        <p:spPr>
          <a:xfrm>
            <a:off x="649569" y="1544361"/>
            <a:ext cx="4851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Noise floor is at least 1000 times lower than OSEMs above 1 Hz.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C755B-AB18-D4F6-0864-89D2C4E9D1D2}"/>
              </a:ext>
            </a:extLst>
          </p:cNvPr>
          <p:cNvSpPr txBox="1"/>
          <p:nvPr/>
        </p:nvSpPr>
        <p:spPr>
          <a:xfrm>
            <a:off x="649569" y="2721114"/>
            <a:ext cx="4851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Enable active control from Top mass and UIM.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246D9-EF65-E286-B883-4DDC17C3D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88" y="1430060"/>
            <a:ext cx="6423135" cy="53292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128CD39-EED0-0580-04CD-D29053BD7C33}"/>
              </a:ext>
            </a:extLst>
          </p:cNvPr>
          <p:cNvGrpSpPr>
            <a:grpSpLocks noChangeAspect="1"/>
          </p:cNvGrpSpPr>
          <p:nvPr/>
        </p:nvGrpSpPr>
        <p:grpSpPr>
          <a:xfrm>
            <a:off x="2569664" y="3514725"/>
            <a:ext cx="1715782" cy="3286125"/>
            <a:chOff x="6260402" y="1546594"/>
            <a:chExt cx="2721382" cy="521208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A96EFAA-477F-C66B-07BF-C9DB61D3A91A}"/>
                </a:ext>
              </a:extLst>
            </p:cNvPr>
            <p:cNvCxnSpPr/>
            <p:nvPr/>
          </p:nvCxnSpPr>
          <p:spPr>
            <a:xfrm>
              <a:off x="6907606" y="2506444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EB34D78-24B0-CF2D-0BCF-BBD9982DAC44}"/>
                </a:ext>
              </a:extLst>
            </p:cNvPr>
            <p:cNvCxnSpPr/>
            <p:nvPr/>
          </p:nvCxnSpPr>
          <p:spPr>
            <a:xfrm>
              <a:off x="7960157" y="2506444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F1C2D36-5F61-57E7-511F-5636F7750B53}"/>
                </a:ext>
              </a:extLst>
            </p:cNvPr>
            <p:cNvCxnSpPr/>
            <p:nvPr/>
          </p:nvCxnSpPr>
          <p:spPr>
            <a:xfrm>
              <a:off x="6806941" y="3571597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FFB53CB-35C9-0C33-C5FF-8B4DD0890E0E}"/>
                </a:ext>
              </a:extLst>
            </p:cNvPr>
            <p:cNvCxnSpPr/>
            <p:nvPr/>
          </p:nvCxnSpPr>
          <p:spPr>
            <a:xfrm>
              <a:off x="8066649" y="3571597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3708B8E-A199-FBED-85D4-4A73535BE252}"/>
                </a:ext>
              </a:extLst>
            </p:cNvPr>
            <p:cNvCxnSpPr/>
            <p:nvPr/>
          </p:nvCxnSpPr>
          <p:spPr>
            <a:xfrm>
              <a:off x="6806941" y="4509848"/>
              <a:ext cx="0" cy="165573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C26188B-E311-6D57-2228-179521731FE0}"/>
                </a:ext>
              </a:extLst>
            </p:cNvPr>
            <p:cNvCxnSpPr/>
            <p:nvPr/>
          </p:nvCxnSpPr>
          <p:spPr>
            <a:xfrm>
              <a:off x="8066649" y="4509848"/>
              <a:ext cx="0" cy="165573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9180AA-8070-F0FB-41D5-1CBE4F5A0CAD}"/>
                </a:ext>
              </a:extLst>
            </p:cNvPr>
            <p:cNvCxnSpPr/>
            <p:nvPr/>
          </p:nvCxnSpPr>
          <p:spPr>
            <a:xfrm>
              <a:off x="6755564" y="1576949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54A0278-FB56-0DEB-F280-3A9BF70B23EF}"/>
                </a:ext>
              </a:extLst>
            </p:cNvPr>
            <p:cNvCxnSpPr/>
            <p:nvPr/>
          </p:nvCxnSpPr>
          <p:spPr>
            <a:xfrm>
              <a:off x="8105057" y="1576949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653319B-E781-7752-167A-9830AA538A6A}"/>
                </a:ext>
              </a:extLst>
            </p:cNvPr>
            <p:cNvSpPr/>
            <p:nvPr/>
          </p:nvSpPr>
          <p:spPr>
            <a:xfrm>
              <a:off x="6798517" y="5489276"/>
              <a:ext cx="1269398" cy="12693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noFill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D520B6D-FDF7-A8D3-A390-DCDF912947A9}"/>
                </a:ext>
              </a:extLst>
            </p:cNvPr>
            <p:cNvSpPr/>
            <p:nvPr/>
          </p:nvSpPr>
          <p:spPr>
            <a:xfrm>
              <a:off x="6807679" y="3875149"/>
              <a:ext cx="1269398" cy="12693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noFill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884B422-A914-FCCA-84BD-3EF61D81CFD1}"/>
                </a:ext>
              </a:extLst>
            </p:cNvPr>
            <p:cNvSpPr/>
            <p:nvPr/>
          </p:nvSpPr>
          <p:spPr>
            <a:xfrm>
              <a:off x="6476531" y="3306717"/>
              <a:ext cx="1931693" cy="2759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noFill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1557D66-A20A-91FE-430F-21840A82A175}"/>
                </a:ext>
              </a:extLst>
            </p:cNvPr>
            <p:cNvSpPr/>
            <p:nvPr/>
          </p:nvSpPr>
          <p:spPr>
            <a:xfrm>
              <a:off x="6260402" y="2299477"/>
              <a:ext cx="2345627" cy="41393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noFill/>
              </a:endParaRPr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7C85B0A9-304E-BAEF-957F-5041C5A718CE}"/>
                </a:ext>
              </a:extLst>
            </p:cNvPr>
            <p:cNvSpPr/>
            <p:nvPr/>
          </p:nvSpPr>
          <p:spPr>
            <a:xfrm rot="10800000">
              <a:off x="8043537" y="1546594"/>
              <a:ext cx="123041" cy="3449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noFill/>
              </a:endParaRPr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7CA2355A-C524-F8FC-8BCA-6E650ED35F6C}"/>
                </a:ext>
              </a:extLst>
            </p:cNvPr>
            <p:cNvSpPr/>
            <p:nvPr/>
          </p:nvSpPr>
          <p:spPr>
            <a:xfrm rot="10800000">
              <a:off x="6694044" y="1547083"/>
              <a:ext cx="123041" cy="3449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noFill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29F40B-DF0E-DFC6-F2C1-D56E5FADE5D6}"/>
                </a:ext>
              </a:extLst>
            </p:cNvPr>
            <p:cNvSpPr txBox="1"/>
            <p:nvPr/>
          </p:nvSpPr>
          <p:spPr>
            <a:xfrm>
              <a:off x="8141062" y="1789993"/>
              <a:ext cx="8263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noFill/>
                </a:rPr>
                <a:t>34 cm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EC370BA-46AB-D76D-6D2B-0C87058CFE98}"/>
                </a:ext>
              </a:extLst>
            </p:cNvPr>
            <p:cNvSpPr txBox="1"/>
            <p:nvPr/>
          </p:nvSpPr>
          <p:spPr>
            <a:xfrm>
              <a:off x="8141062" y="2931663"/>
              <a:ext cx="8263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noFill/>
                </a:rPr>
                <a:t>34 cm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374D1D6-7951-B194-BD58-8B7C7F40B070}"/>
                </a:ext>
              </a:extLst>
            </p:cNvPr>
            <p:cNvSpPr txBox="1"/>
            <p:nvPr/>
          </p:nvSpPr>
          <p:spPr>
            <a:xfrm>
              <a:off x="8119221" y="3859000"/>
              <a:ext cx="8263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noFill/>
                </a:rPr>
                <a:t>34 cm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59B6F1B-D75C-860E-A2C4-E4448D6B39E4}"/>
                </a:ext>
              </a:extLst>
            </p:cNvPr>
            <p:cNvSpPr txBox="1"/>
            <p:nvPr/>
          </p:nvSpPr>
          <p:spPr>
            <a:xfrm>
              <a:off x="8155423" y="5198391"/>
              <a:ext cx="8263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noFill/>
                </a:rPr>
                <a:t>60 cm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A9FE36-6965-6B11-0180-532E5476F09B}"/>
                </a:ext>
              </a:extLst>
            </p:cNvPr>
            <p:cNvSpPr txBox="1"/>
            <p:nvPr/>
          </p:nvSpPr>
          <p:spPr>
            <a:xfrm>
              <a:off x="7125389" y="2376700"/>
              <a:ext cx="1065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noFill/>
                </a:rPr>
                <a:t>117 kg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2F70C4-7124-9A44-2A98-3B4D56C4420F}"/>
                </a:ext>
              </a:extLst>
            </p:cNvPr>
            <p:cNvSpPr txBox="1"/>
            <p:nvPr/>
          </p:nvSpPr>
          <p:spPr>
            <a:xfrm>
              <a:off x="7147696" y="4340705"/>
              <a:ext cx="811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noFill/>
                </a:rPr>
                <a:t>100 kg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6EB7CC6-3B30-D908-1DBC-3F57D5A8C014}"/>
                </a:ext>
              </a:extLst>
            </p:cNvPr>
            <p:cNvSpPr txBox="1"/>
            <p:nvPr/>
          </p:nvSpPr>
          <p:spPr>
            <a:xfrm>
              <a:off x="7138456" y="5989873"/>
              <a:ext cx="811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noFill/>
                </a:rPr>
                <a:t>100 kg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1F88BC9-40F2-8A3A-1821-21A969D9F9D7}"/>
                </a:ext>
              </a:extLst>
            </p:cNvPr>
            <p:cNvSpPr txBox="1"/>
            <p:nvPr/>
          </p:nvSpPr>
          <p:spPr>
            <a:xfrm>
              <a:off x="7169051" y="3308790"/>
              <a:ext cx="1065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noFill/>
                </a:rPr>
                <a:t>83 kg</a:t>
              </a:r>
            </a:p>
          </p:txBody>
        </p:sp>
      </p:grpSp>
      <p:sp>
        <p:nvSpPr>
          <p:cNvPr id="41" name="Right Arrow 40">
            <a:extLst>
              <a:ext uri="{FF2B5EF4-FFF2-40B4-BE49-F238E27FC236}">
                <a16:creationId xmlns:a16="http://schemas.microsoft.com/office/drawing/2014/main" id="{7EAB5607-D929-3FA0-CB9E-0E4A200B9CBB}"/>
              </a:ext>
            </a:extLst>
          </p:cNvPr>
          <p:cNvSpPr/>
          <p:nvPr/>
        </p:nvSpPr>
        <p:spPr>
          <a:xfrm>
            <a:off x="1600342" y="4069871"/>
            <a:ext cx="900112" cy="13048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68F4528A-59AB-D053-9DB2-C18AFB54049F}"/>
              </a:ext>
            </a:extLst>
          </p:cNvPr>
          <p:cNvSpPr/>
          <p:nvPr/>
        </p:nvSpPr>
        <p:spPr>
          <a:xfrm>
            <a:off x="1757888" y="4649642"/>
            <a:ext cx="900112" cy="13048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3359D0-11AC-175F-6EDF-A7EB020BBE34}"/>
              </a:ext>
            </a:extLst>
          </p:cNvPr>
          <p:cNvSpPr txBox="1"/>
          <p:nvPr/>
        </p:nvSpPr>
        <p:spPr>
          <a:xfrm>
            <a:off x="3028479" y="3942360"/>
            <a:ext cx="56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B68A9E-20EB-7994-428C-2FD28BCC20CF}"/>
              </a:ext>
            </a:extLst>
          </p:cNvPr>
          <p:cNvSpPr txBox="1"/>
          <p:nvPr/>
        </p:nvSpPr>
        <p:spPr>
          <a:xfrm>
            <a:off x="3010106" y="452359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UIM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3808D23-96E4-5D2F-0631-85F8869B1A85}"/>
              </a:ext>
            </a:extLst>
          </p:cNvPr>
          <p:cNvSpPr txBox="1"/>
          <p:nvPr/>
        </p:nvSpPr>
        <p:spPr>
          <a:xfrm>
            <a:off x="3021367" y="5188721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F77BB0A-61DF-DCB8-41CA-7629A77E280C}"/>
              </a:ext>
            </a:extLst>
          </p:cNvPr>
          <p:cNvSpPr txBox="1"/>
          <p:nvPr/>
        </p:nvSpPr>
        <p:spPr>
          <a:xfrm>
            <a:off x="3041766" y="6216017"/>
            <a:ext cx="51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TST</a:t>
            </a: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F9BEA8F5-F03E-0295-DCD3-7E504596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0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30282-E989-BC6F-97D2-7BD102670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24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7A7467-6E7E-6AFC-92BE-E2EA6B288A07}"/>
              </a:ext>
            </a:extLst>
          </p:cNvPr>
          <p:cNvCxnSpPr>
            <a:cxnSpLocks/>
          </p:cNvCxnSpPr>
          <p:nvPr/>
        </p:nvCxnSpPr>
        <p:spPr>
          <a:xfrm flipV="1">
            <a:off x="0" y="1277779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B5D962E-6677-45E1-9130-6D666D74F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80" y="-16575"/>
            <a:ext cx="10515600" cy="1325563"/>
          </a:xfrm>
        </p:spPr>
        <p:txBody>
          <a:bodyPr/>
          <a:lstStyle/>
          <a:p>
            <a:r>
              <a:rPr lang="en-US" dirty="0"/>
              <a:t>Work in progress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18F873-4902-ED22-56CD-A62F89858B0D}"/>
              </a:ext>
            </a:extLst>
          </p:cNvPr>
          <p:cNvSpPr txBox="1"/>
          <p:nvPr/>
        </p:nvSpPr>
        <p:spPr>
          <a:xfrm>
            <a:off x="736392" y="1476376"/>
            <a:ext cx="107192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Design opportunities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Hard mode visibility at the UIM.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Even higher stress fibers.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Control codesign optimization.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Cross-coupling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FEA for cantilever springs.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Mitigation strategies for lateral blade spring compliance.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DC alignment effect on cross-coupling.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Noise estimates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Actuator noise modelling.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Realistic drive distribution for length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Additional design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Reaction chain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TransMon</a:t>
            </a:r>
            <a:r>
              <a:rPr lang="en-US" sz="2000" dirty="0"/>
              <a:t> suspension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Prototyping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First prototype under development at MIT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03F8CE-B3B3-62CB-C3B5-7EC8CC5BD444}"/>
              </a:ext>
            </a:extLst>
          </p:cNvPr>
          <p:cNvSpPr/>
          <p:nvPr/>
        </p:nvSpPr>
        <p:spPr>
          <a:xfrm>
            <a:off x="8264734" y="1734818"/>
            <a:ext cx="3228975" cy="13486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B407FF-7217-6F79-2891-1763B7637C53}"/>
              </a:ext>
            </a:extLst>
          </p:cNvPr>
          <p:cNvSpPr txBox="1"/>
          <p:nvPr/>
        </p:nvSpPr>
        <p:spPr>
          <a:xfrm>
            <a:off x="8673749" y="1796098"/>
            <a:ext cx="227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Want to get involved?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135A7-761B-2F3D-2A63-857E3B641BA6}"/>
              </a:ext>
            </a:extLst>
          </p:cNvPr>
          <p:cNvSpPr txBox="1"/>
          <p:nvPr/>
        </p:nvSpPr>
        <p:spPr>
          <a:xfrm>
            <a:off x="8435148" y="2173447"/>
            <a:ext cx="30406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</a:t>
            </a:r>
            <a:r>
              <a:rPr lang="en-US" dirty="0">
                <a:solidFill>
                  <a:srgbClr val="0070C0"/>
                </a:solidFill>
                <a:hlinkClick r:id="rId2"/>
              </a:rPr>
              <a:t>edgard@stanford.edu</a:t>
            </a:r>
            <a:endParaRPr lang="en-US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sz="1400" b="1" dirty="0">
                <a:solidFill>
                  <a:srgbClr val="0070C0"/>
                </a:solidFill>
              </a:rPr>
              <a:t>(or find me walking around at the LVK)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73F6CF-4B24-3DB0-6B60-45E3A534023E}"/>
              </a:ext>
            </a:extLst>
          </p:cNvPr>
          <p:cNvSpPr txBox="1"/>
          <p:nvPr/>
        </p:nvSpPr>
        <p:spPr>
          <a:xfrm>
            <a:off x="8010361" y="5058458"/>
            <a:ext cx="3943678" cy="64633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BHQS Parameters available on the SVN at: </a:t>
            </a:r>
            <a:r>
              <a:rPr lang="en-US" noProof="1">
                <a:hlinkClick r:id="rId3"/>
              </a:rPr>
              <a:t>design</a:t>
            </a:r>
            <a:r>
              <a:rPr lang="en-US" dirty="0">
                <a:hlinkClick r:id="rId3"/>
              </a:rPr>
              <a:t>_BHQS.m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107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877EF5-8AE5-4DF0-FD44-BAAB62EB713B}"/>
              </a:ext>
            </a:extLst>
          </p:cNvPr>
          <p:cNvSpPr txBox="1"/>
          <p:nvPr/>
        </p:nvSpPr>
        <p:spPr>
          <a:xfrm>
            <a:off x="838200" y="1690688"/>
            <a:ext cx="1071921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We are preparing for the LIGO A</a:t>
            </a:r>
            <a:r>
              <a:rPr lang="en-US" sz="2800" baseline="30000" dirty="0"/>
              <a:t>#</a:t>
            </a:r>
            <a:r>
              <a:rPr lang="en-US" sz="2800" dirty="0"/>
              <a:t> era.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More and earlier detections.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Testbed for 3G technology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suspension design plan is underway.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The plan is to understand and account for as many noise sources as possible.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BHQS prototype coming soon!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280E5-7401-B280-D100-2AAEAF17B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25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20C4FF-2014-4594-397E-8F8526393F05}"/>
              </a:ext>
            </a:extLst>
          </p:cNvPr>
          <p:cNvCxnSpPr>
            <a:cxnSpLocks/>
          </p:cNvCxnSpPr>
          <p:nvPr/>
        </p:nvCxnSpPr>
        <p:spPr>
          <a:xfrm flipV="1">
            <a:off x="0" y="1277779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27A9E1DC-7FF3-8701-AE99-F7E32E02D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80" y="-16575"/>
            <a:ext cx="10515600" cy="1325563"/>
          </a:xfrm>
        </p:spPr>
        <p:txBody>
          <a:bodyPr/>
          <a:lstStyle/>
          <a:p>
            <a:r>
              <a:rPr lang="en-US" dirty="0"/>
              <a:t>In summary</a:t>
            </a:r>
          </a:p>
        </p:txBody>
      </p:sp>
    </p:spTree>
    <p:extLst>
      <p:ext uri="{BB962C8B-B14F-4D97-AF65-F5344CB8AC3E}">
        <p14:creationId xmlns:p14="http://schemas.microsoft.com/office/powerpoint/2010/main" val="934218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9BE14-632A-C71D-2604-52647BD9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26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1B1301-989D-80D7-4526-EB2AC0A12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80" y="-152226"/>
            <a:ext cx="10515600" cy="1325563"/>
          </a:xfrm>
        </p:spPr>
        <p:txBody>
          <a:bodyPr/>
          <a:lstStyle/>
          <a:p>
            <a:r>
              <a:rPr lang="en-US" dirty="0"/>
              <a:t>Extra Slides!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5CAF47-101A-EE3B-688E-F8529947635A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713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CB78F-D8B3-9B53-C2FA-774616B05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DB98C0-966C-CA1E-48E8-8096B7E78A1E}"/>
              </a:ext>
            </a:extLst>
          </p:cNvPr>
          <p:cNvSpPr txBox="1">
            <a:spLocks/>
          </p:cNvSpPr>
          <p:nvPr/>
        </p:nvSpPr>
        <p:spPr>
          <a:xfrm>
            <a:off x="528711" y="-546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Longitudinal Plant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6E0736-E30A-B946-DFDE-FACD488B9BAF}"/>
              </a:ext>
            </a:extLst>
          </p:cNvPr>
          <p:cNvSpPr txBox="1"/>
          <p:nvPr/>
        </p:nvSpPr>
        <p:spPr>
          <a:xfrm>
            <a:off x="5312734" y="14134"/>
            <a:ext cx="9382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Requirements: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6e-20 m/Hz</a:t>
            </a:r>
            <a:r>
              <a:rPr lang="en-US" baseline="30000" dirty="0">
                <a:solidFill>
                  <a:srgbClr val="C00000"/>
                </a:solidFill>
              </a:rPr>
              <a:t>1/2 </a:t>
            </a:r>
            <a:r>
              <a:rPr lang="en-US" dirty="0">
                <a:solidFill>
                  <a:srgbClr val="C00000"/>
                </a:solidFill>
              </a:rPr>
              <a:t>at 10 Hz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02937F-2F95-11A5-14F7-652597DD250B}"/>
              </a:ext>
            </a:extLst>
          </p:cNvPr>
          <p:cNvSpPr txBox="1"/>
          <p:nvPr/>
        </p:nvSpPr>
        <p:spPr>
          <a:xfrm>
            <a:off x="8074965" y="7940"/>
            <a:ext cx="9382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Constraints: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60 cm last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100 kg test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Less than 400kg payload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DCEF65-32A2-F0A3-F128-5CD2657AE39C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60C2C7F-F883-C089-3EA9-8D5B21F12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98" y="1392270"/>
            <a:ext cx="6423135" cy="53292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B675DC-A4BA-1AA6-E108-79F17DDDFDD0}"/>
              </a:ext>
            </a:extLst>
          </p:cNvPr>
          <p:cNvSpPr txBox="1"/>
          <p:nvPr/>
        </p:nvSpPr>
        <p:spPr>
          <a:xfrm>
            <a:off x="7260102" y="1487939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Interferometric sensors enable damping of the suspension to low Q.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Thermal noise will limit the ultimate suspension performance at 10 Hz.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Improvements on the ISI infrastructure are now directly correlated with suspension performance</a:t>
            </a:r>
          </a:p>
        </p:txBody>
      </p:sp>
    </p:spTree>
    <p:extLst>
      <p:ext uri="{BB962C8B-B14F-4D97-AF65-F5344CB8AC3E}">
        <p14:creationId xmlns:p14="http://schemas.microsoft.com/office/powerpoint/2010/main" val="3626294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59964C-D857-9F86-3E26-A18BA1B3B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260" y="-157761"/>
            <a:ext cx="10515600" cy="1325563"/>
          </a:xfrm>
        </p:spPr>
        <p:txBody>
          <a:bodyPr/>
          <a:lstStyle/>
          <a:p>
            <a:r>
              <a:rPr lang="en-US" dirty="0"/>
              <a:t>Vertical mode exploration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EE0051-E465-E3EB-E6E9-4B488E2511CE}"/>
              </a:ext>
            </a:extLst>
          </p:cNvPr>
          <p:cNvSpPr txBox="1"/>
          <p:nvPr/>
        </p:nvSpPr>
        <p:spPr>
          <a:xfrm>
            <a:off x="6373773" y="1633142"/>
            <a:ext cx="4559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Targets for Vertical:</a:t>
            </a:r>
          </a:p>
          <a:p>
            <a:r>
              <a:rPr lang="en-US" dirty="0">
                <a:solidFill>
                  <a:srgbClr val="0070C0"/>
                </a:solidFill>
              </a:rPr>
              <a:t>Third mode at 3.6 Hz</a:t>
            </a:r>
          </a:p>
          <a:p>
            <a:r>
              <a:rPr lang="en-US" dirty="0">
                <a:solidFill>
                  <a:srgbClr val="0070C0"/>
                </a:solidFill>
              </a:rPr>
              <a:t>Less than 2e-20 m/Hz</a:t>
            </a:r>
            <a:r>
              <a:rPr lang="en-US" baseline="30000" dirty="0">
                <a:solidFill>
                  <a:srgbClr val="0070C0"/>
                </a:solidFill>
              </a:rPr>
              <a:t>1/2</a:t>
            </a:r>
            <a:r>
              <a:rPr lang="en-US" b="1" dirty="0">
                <a:solidFill>
                  <a:srgbClr val="0070C0"/>
                </a:solidFill>
              </a:rPr>
              <a:t> for Length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Picture 6" descr="A graph of a blue line&#10;&#10;Description automatically generated with medium confidence">
            <a:extLst>
              <a:ext uri="{FF2B5EF4-FFF2-40B4-BE49-F238E27FC236}">
                <a16:creationId xmlns:a16="http://schemas.microsoft.com/office/drawing/2014/main" id="{717A13B8-1229-EDB0-0BAD-6F28D0E0F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26" y="1936223"/>
            <a:ext cx="5386740" cy="4547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A45CFE-76CA-C6B9-41E9-483B027AE1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7D9"/>
              </a:clrFrom>
              <a:clrTo>
                <a:srgbClr val="FFF7D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6242" y="5387621"/>
            <a:ext cx="510710" cy="317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B81C3D-A6C2-0EC7-0389-E7BD53B2F64B}"/>
              </a:ext>
            </a:extLst>
          </p:cNvPr>
          <p:cNvSpPr txBox="1"/>
          <p:nvPr/>
        </p:nvSpPr>
        <p:spPr>
          <a:xfrm>
            <a:off x="1347707" y="1523726"/>
            <a:ext cx="433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10 Hz motion for 3.6 Hz Vertical mode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37A759-AE47-F33C-8485-C6911BE4DA93}"/>
              </a:ext>
            </a:extLst>
          </p:cNvPr>
          <p:cNvSpPr/>
          <p:nvPr/>
        </p:nvSpPr>
        <p:spPr>
          <a:xfrm>
            <a:off x="1621066" y="4549387"/>
            <a:ext cx="275770" cy="27577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FC29F-B8AE-1B5A-7F45-04E3C5B9E7A6}"/>
              </a:ext>
            </a:extLst>
          </p:cNvPr>
          <p:cNvSpPr txBox="1"/>
          <p:nvPr/>
        </p:nvSpPr>
        <p:spPr>
          <a:xfrm>
            <a:off x="6368894" y="2667744"/>
            <a:ext cx="547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The red circle is around where min-maxing would give us small TOP and UIM stages for this frequency.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2ACD5A-B478-042F-5905-82EF11A2BD0D}"/>
              </a:ext>
            </a:extLst>
          </p:cNvPr>
          <p:cNvSpPr txBox="1"/>
          <p:nvPr/>
        </p:nvSpPr>
        <p:spPr>
          <a:xfrm>
            <a:off x="6581775" y="3656179"/>
            <a:ext cx="557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Stiffnesses (per spring):</a:t>
            </a:r>
          </a:p>
          <a:p>
            <a:r>
              <a:rPr lang="en-US" dirty="0"/>
              <a:t>K</a:t>
            </a:r>
            <a:r>
              <a:rPr lang="en-US" baseline="-25000" dirty="0"/>
              <a:t>ST2</a:t>
            </a:r>
            <a:r>
              <a:rPr lang="en-US" dirty="0"/>
              <a:t> = 3260 N/m  , K</a:t>
            </a:r>
            <a:r>
              <a:rPr lang="en-US" baseline="-25000" dirty="0"/>
              <a:t>TOP</a:t>
            </a:r>
            <a:r>
              <a:rPr lang="en-US" dirty="0"/>
              <a:t> = 4650 N/m , K</a:t>
            </a:r>
            <a:r>
              <a:rPr lang="en-US" baseline="-25000" dirty="0"/>
              <a:t>UIM</a:t>
            </a:r>
            <a:r>
              <a:rPr lang="en-US" dirty="0"/>
              <a:t> = 2760 N/m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77B7DA-47CB-093C-12E4-3C31EE6D491C}"/>
              </a:ext>
            </a:extLst>
          </p:cNvPr>
          <p:cNvSpPr txBox="1"/>
          <p:nvPr/>
        </p:nvSpPr>
        <p:spPr>
          <a:xfrm>
            <a:off x="6581775" y="4431043"/>
            <a:ext cx="557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Current BHQS springs: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4AE55C-5A3A-1B6D-E906-4882AC006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669" y="4856508"/>
            <a:ext cx="4934149" cy="1009581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CD88A7B-006A-8C34-92D9-1FDA070E9BFB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740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EA24A1-606F-D02A-44AD-C443640E4A27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3005F59D-07BA-B0E4-BF67-7D68A0263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8" y="-152226"/>
            <a:ext cx="10515600" cy="1325563"/>
          </a:xfrm>
        </p:spPr>
        <p:txBody>
          <a:bodyPr/>
          <a:lstStyle/>
          <a:p>
            <a:r>
              <a:rPr lang="en-US" dirty="0"/>
              <a:t>Vertical Plant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00F1E2-4DDC-C651-A608-D5F5B466146D}"/>
              </a:ext>
            </a:extLst>
          </p:cNvPr>
          <p:cNvSpPr txBox="1"/>
          <p:nvPr/>
        </p:nvSpPr>
        <p:spPr>
          <a:xfrm>
            <a:off x="4242031" y="-55763"/>
            <a:ext cx="9382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Requirements: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2e-17 m/Hz</a:t>
            </a:r>
            <a:r>
              <a:rPr lang="en-US" baseline="30000" dirty="0">
                <a:solidFill>
                  <a:srgbClr val="C00000"/>
                </a:solidFill>
              </a:rPr>
              <a:t>1/2 </a:t>
            </a:r>
            <a:r>
              <a:rPr lang="en-US" dirty="0">
                <a:solidFill>
                  <a:srgbClr val="C00000"/>
                </a:solidFill>
              </a:rPr>
              <a:t>at 10 Hz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4F8BE7-65D8-37FB-596B-50180D5BB9C9}"/>
              </a:ext>
            </a:extLst>
          </p:cNvPr>
          <p:cNvSpPr txBox="1"/>
          <p:nvPr/>
        </p:nvSpPr>
        <p:spPr>
          <a:xfrm>
            <a:off x="7159009" y="-61957"/>
            <a:ext cx="9382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Constraints: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1.6 </a:t>
            </a:r>
            <a:r>
              <a:rPr lang="en-US" dirty="0" err="1">
                <a:solidFill>
                  <a:srgbClr val="002060"/>
                </a:solidFill>
              </a:rPr>
              <a:t>GPa</a:t>
            </a:r>
            <a:r>
              <a:rPr lang="en-US" dirty="0">
                <a:solidFill>
                  <a:srgbClr val="002060"/>
                </a:solidFill>
              </a:rPr>
              <a:t> fibers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Blade springs must 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10</a:t>
            </a:r>
            <a:r>
              <a:rPr lang="en-US" baseline="30000" dirty="0">
                <a:solidFill>
                  <a:srgbClr val="002060"/>
                </a:solidFill>
              </a:rPr>
              <a:t>-3 </a:t>
            </a:r>
            <a:r>
              <a:rPr lang="en-US" dirty="0">
                <a:solidFill>
                  <a:srgbClr val="002060"/>
                </a:solidFill>
              </a:rPr>
              <a:t>[m/m] coupling to Longitudinal </a:t>
            </a:r>
          </a:p>
        </p:txBody>
      </p:sp>
      <p:pic>
        <p:nvPicPr>
          <p:cNvPr id="21" name="Content Placeholder 24" descr="A graph showing a number of different colored lines&#10;&#10;Description automatically generated">
            <a:extLst>
              <a:ext uri="{FF2B5EF4-FFF2-40B4-BE49-F238E27FC236}">
                <a16:creationId xmlns:a16="http://schemas.microsoft.com/office/drawing/2014/main" id="{518EA990-DF7C-65C8-60D3-36C74CA42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12" r="8593"/>
          <a:stretch/>
        </p:blipFill>
        <p:spPr>
          <a:xfrm>
            <a:off x="75983" y="1450809"/>
            <a:ext cx="8189941" cy="5396305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E6817A-6086-7019-D852-D0AF940F3A8D}"/>
              </a:ext>
            </a:extLst>
          </p:cNvPr>
          <p:cNvSpPr txBox="1"/>
          <p:nvPr/>
        </p:nvSpPr>
        <p:spPr>
          <a:xfrm rot="600509">
            <a:off x="2647186" y="3931157"/>
            <a:ext cx="1091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Current Quad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EF7277-6210-893F-0CCA-95EFF0E60EEC}"/>
              </a:ext>
            </a:extLst>
          </p:cNvPr>
          <p:cNvSpPr txBox="1"/>
          <p:nvPr/>
        </p:nvSpPr>
        <p:spPr>
          <a:xfrm rot="1355728">
            <a:off x="2171388" y="2498383"/>
            <a:ext cx="2810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Longitudinal Transmission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2814A4-3DCF-DC8F-380A-744F918A1193}"/>
              </a:ext>
            </a:extLst>
          </p:cNvPr>
          <p:cNvSpPr txBox="1"/>
          <p:nvPr/>
        </p:nvSpPr>
        <p:spPr>
          <a:xfrm rot="1116779">
            <a:off x="4176556" y="4450238"/>
            <a:ext cx="1605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Workshop (old) BHQS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3D45FD-052A-78AA-0D44-D6C8F4979E09}"/>
              </a:ext>
            </a:extLst>
          </p:cNvPr>
          <p:cNvSpPr txBox="1"/>
          <p:nvPr/>
        </p:nvSpPr>
        <p:spPr>
          <a:xfrm rot="1543720">
            <a:off x="1970133" y="3389485"/>
            <a:ext cx="1646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Current BHQS design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50047E6-ED3C-1621-69CA-0FE7DE9565D3}"/>
              </a:ext>
            </a:extLst>
          </p:cNvPr>
          <p:cNvSpPr>
            <a:spLocks noChangeAspect="1"/>
          </p:cNvSpPr>
          <p:nvPr/>
        </p:nvSpPr>
        <p:spPr>
          <a:xfrm>
            <a:off x="6888848" y="5050973"/>
            <a:ext cx="84251" cy="8335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453991-578A-2AD6-6CC3-0478FEE68F08}"/>
              </a:ext>
            </a:extLst>
          </p:cNvPr>
          <p:cNvSpPr txBox="1"/>
          <p:nvPr/>
        </p:nvSpPr>
        <p:spPr>
          <a:xfrm>
            <a:off x="7161167" y="4912673"/>
            <a:ext cx="96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Target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AA3B2DE-6B7A-7E23-7508-791959279148}"/>
              </a:ext>
            </a:extLst>
          </p:cNvPr>
          <p:cNvCxnSpPr>
            <a:cxnSpLocks/>
          </p:cNvCxnSpPr>
          <p:nvPr/>
        </p:nvCxnSpPr>
        <p:spPr>
          <a:xfrm flipH="1">
            <a:off x="5246914" y="2432726"/>
            <a:ext cx="3253412" cy="16385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F73A7C6-6BBA-02F8-3D69-C25064104225}"/>
              </a:ext>
            </a:extLst>
          </p:cNvPr>
          <p:cNvSpPr txBox="1"/>
          <p:nvPr/>
        </p:nvSpPr>
        <p:spPr>
          <a:xfrm>
            <a:off x="8585979" y="2193585"/>
            <a:ext cx="3888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top mass damping. Easy to meet the target.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3F8669F-D7C7-C65D-BAF1-DC580DC3FC2E}"/>
              </a:ext>
            </a:extLst>
          </p:cNvPr>
          <p:cNvSpPr txBox="1"/>
          <p:nvPr/>
        </p:nvSpPr>
        <p:spPr>
          <a:xfrm>
            <a:off x="8554047" y="3100531"/>
            <a:ext cx="38883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Bounce mode increases the expected longitudinal motion</a:t>
            </a:r>
            <a:br>
              <a:rPr lang="en-US" dirty="0"/>
            </a:br>
            <a:r>
              <a:rPr lang="en-US" dirty="0"/>
              <a:t>between 4-8 Hz, but this is okay.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A67EFB6-4238-3355-6DE3-570962CB14E2}"/>
              </a:ext>
            </a:extLst>
          </p:cNvPr>
          <p:cNvCxnSpPr>
            <a:cxnSpLocks/>
          </p:cNvCxnSpPr>
          <p:nvPr/>
        </p:nvCxnSpPr>
        <p:spPr>
          <a:xfrm flipH="1">
            <a:off x="6150504" y="3317006"/>
            <a:ext cx="2381754" cy="10317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1202EC91-07D2-82F5-D1FD-790A22B7646A}"/>
              </a:ext>
            </a:extLst>
          </p:cNvPr>
          <p:cNvSpPr/>
          <p:nvPr/>
        </p:nvSpPr>
        <p:spPr>
          <a:xfrm>
            <a:off x="2383971" y="1450809"/>
            <a:ext cx="3929743" cy="377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Expected test mass longitudinal motion</a:t>
            </a:r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EE11AA88-DE08-51F8-F9B6-D61DC68B8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56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4ADFA-0C4F-B820-FC7D-2F8E71800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could it get us?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35B96-F8FE-C14C-BB5D-0563EB2A2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6" y="2240776"/>
            <a:ext cx="6489700" cy="4617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F01B20-A4A1-7B0D-7A63-D4230F07C7EB}"/>
              </a:ext>
            </a:extLst>
          </p:cNvPr>
          <p:cNvSpPr txBox="1"/>
          <p:nvPr/>
        </p:nvSpPr>
        <p:spPr>
          <a:xfrm>
            <a:off x="6096000" y="1912650"/>
            <a:ext cx="616902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/>
              <a:t>Expectations from post O5 study </a:t>
            </a:r>
            <a:r>
              <a:rPr lang="en-US" sz="2700" dirty="0"/>
              <a:t>[</a:t>
            </a:r>
            <a:r>
              <a:rPr lang="en-US" sz="2700" dirty="0">
                <a:hlinkClick r:id="rId3"/>
              </a:rPr>
              <a:t>T2200287</a:t>
            </a:r>
            <a:r>
              <a:rPr lang="en-US" sz="2700" dirty="0"/>
              <a:t>]</a:t>
            </a:r>
          </a:p>
          <a:p>
            <a:endParaRPr lang="en-US" sz="2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/>
              <a:t>200-700 neutron star events a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/>
              <a:t>1000-2000 Binary Black hole events a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/>
              <a:t>Over 6 min of early warning for prototypical Binary Neutron Star signal.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7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DB80EB-6EA1-0588-467B-18CECDF1B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3" y="0"/>
            <a:ext cx="10515600" cy="1325563"/>
          </a:xfrm>
        </p:spPr>
        <p:txBody>
          <a:bodyPr/>
          <a:lstStyle/>
          <a:p>
            <a:r>
              <a:rPr lang="en-US" dirty="0"/>
              <a:t>The A</a:t>
            </a:r>
            <a:r>
              <a:rPr lang="en-US" baseline="30000" dirty="0"/>
              <a:t>#</a:t>
            </a:r>
            <a:r>
              <a:rPr lang="en-US" dirty="0"/>
              <a:t> upgrade: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998208-38E3-11F0-48B9-B0C44C179A5A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3608CF5-7C1C-EEB0-E02A-7BFA5628D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29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1C3EDECE-5F75-4EC1-8D3B-CE5F580FECF0}"/>
              </a:ext>
            </a:extLst>
          </p:cNvPr>
          <p:cNvGrpSpPr>
            <a:grpSpLocks noChangeAspect="1"/>
          </p:cNvGrpSpPr>
          <p:nvPr/>
        </p:nvGrpSpPr>
        <p:grpSpPr>
          <a:xfrm>
            <a:off x="229569" y="869487"/>
            <a:ext cx="6099931" cy="6117483"/>
            <a:chOff x="838200" y="934387"/>
            <a:chExt cx="5807874" cy="5824588"/>
          </a:xfrm>
        </p:grpSpPr>
        <p:pic>
          <p:nvPicPr>
            <p:cNvPr id="9" name="Picture 8" descr="A diagram of a graph&#10;&#10;Description automatically generated">
              <a:extLst>
                <a:ext uri="{FF2B5EF4-FFF2-40B4-BE49-F238E27FC236}">
                  <a16:creationId xmlns:a16="http://schemas.microsoft.com/office/drawing/2014/main" id="{D9F10EB9-73A8-E2C6-9848-5F588B6D3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934387"/>
              <a:ext cx="5807874" cy="582458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593BB08-7B68-B179-F3B5-356F83877F2C}"/>
                </a:ext>
              </a:extLst>
            </p:cNvPr>
            <p:cNvSpPr/>
            <p:nvPr/>
          </p:nvSpPr>
          <p:spPr>
            <a:xfrm rot="5400000">
              <a:off x="693299" y="3719177"/>
              <a:ext cx="1177381" cy="239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E565EF-4BE8-0811-88B4-14FFA69E6A80}"/>
                </a:ext>
              </a:extLst>
            </p:cNvPr>
            <p:cNvSpPr/>
            <p:nvPr/>
          </p:nvSpPr>
          <p:spPr>
            <a:xfrm>
              <a:off x="3454487" y="6253685"/>
              <a:ext cx="765799" cy="161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A58E4F8-B718-8F4E-C071-43D679F99650}"/>
                </a:ext>
              </a:extLst>
            </p:cNvPr>
            <p:cNvSpPr/>
            <p:nvPr/>
          </p:nvSpPr>
          <p:spPr>
            <a:xfrm>
              <a:off x="3534386" y="1367219"/>
              <a:ext cx="765799" cy="161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C273BD-1281-BB96-A791-4FE832331705}"/>
                </a:ext>
              </a:extLst>
            </p:cNvPr>
            <p:cNvSpPr txBox="1"/>
            <p:nvPr/>
          </p:nvSpPr>
          <p:spPr>
            <a:xfrm>
              <a:off x="3297008" y="6279205"/>
              <a:ext cx="18465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Frequency [Hz]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0F5D200-4471-AE9A-7B43-15E61E56BFE4}"/>
                </a:ext>
              </a:extLst>
            </p:cNvPr>
            <p:cNvSpPr txBox="1"/>
            <p:nvPr/>
          </p:nvSpPr>
          <p:spPr>
            <a:xfrm rot="16200000">
              <a:off x="-89874" y="3443575"/>
              <a:ext cx="26750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Test Mass Pitch [rad/Hz</a:t>
              </a:r>
              <a:r>
                <a:rPr lang="en-US" sz="1600" baseline="30000" dirty="0"/>
                <a:t>1/2</a:t>
              </a:r>
              <a:r>
                <a:rPr lang="en-US" sz="1600" dirty="0"/>
                <a:t>]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EF604E3-7D28-B534-5273-C8368B5626DB}"/>
                </a:ext>
              </a:extLst>
            </p:cNvPr>
            <p:cNvSpPr txBox="1"/>
            <p:nvPr/>
          </p:nvSpPr>
          <p:spPr>
            <a:xfrm>
              <a:off x="2773060" y="2332410"/>
              <a:ext cx="9690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</a:rPr>
                <a:t>From ISI L</a:t>
              </a:r>
            </a:p>
            <a:p>
              <a:r>
                <a:rPr lang="en-US" sz="1400" b="1" dirty="0">
                  <a:solidFill>
                    <a:srgbClr val="0070C0"/>
                  </a:solidFill>
                </a:rPr>
                <a:t>(± 1 mm)</a:t>
              </a:r>
            </a:p>
            <a:p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ADEA97-5BD0-91F0-A4EE-C0E334C3EBAA}"/>
                </a:ext>
              </a:extLst>
            </p:cNvPr>
            <p:cNvSpPr txBox="1"/>
            <p:nvPr/>
          </p:nvSpPr>
          <p:spPr>
            <a:xfrm>
              <a:off x="1939903" y="1510378"/>
              <a:ext cx="9605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</a:rPr>
                <a:t>From ISI P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12E9D3A-33EC-83FB-52FF-17520DF64CE0}"/>
              </a:ext>
            </a:extLst>
          </p:cNvPr>
          <p:cNvSpPr/>
          <p:nvPr/>
        </p:nvSpPr>
        <p:spPr>
          <a:xfrm>
            <a:off x="9122410" y="5162551"/>
            <a:ext cx="934720" cy="239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DB0EDD-7D44-BA6E-A68B-66134D97DB40}"/>
              </a:ext>
            </a:extLst>
          </p:cNvPr>
          <p:cNvSpPr txBox="1"/>
          <p:nvPr/>
        </p:nvSpPr>
        <p:spPr>
          <a:xfrm>
            <a:off x="6778907" y="1591388"/>
            <a:ext cx="372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large inertia and stiffnesses limit the cross coupling even in the presence of unintended offsets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D5A911-05C4-341B-343A-6CFC805B6AF4}"/>
              </a:ext>
            </a:extLst>
          </p:cNvPr>
          <p:cNvSpPr txBox="1"/>
          <p:nvPr/>
        </p:nvSpPr>
        <p:spPr>
          <a:xfrm>
            <a:off x="6778909" y="3156927"/>
            <a:ext cx="3727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 with random offsets of up to 1 mm, the Longitudinal degree of freedom mostly does not dominate the pitch of the optic.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1BC786-7E0A-7B42-9CD9-3ACE2A56D386}"/>
              </a:ext>
            </a:extLst>
          </p:cNvPr>
          <p:cNvSpPr>
            <a:spLocks noChangeAspect="1"/>
          </p:cNvSpPr>
          <p:nvPr/>
        </p:nvSpPr>
        <p:spPr>
          <a:xfrm>
            <a:off x="5165323" y="4232908"/>
            <a:ext cx="138634" cy="13715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616506-3955-2DC9-DE48-6C8A06834A7E}"/>
              </a:ext>
            </a:extLst>
          </p:cNvPr>
          <p:cNvSpPr txBox="1"/>
          <p:nvPr/>
        </p:nvSpPr>
        <p:spPr>
          <a:xfrm>
            <a:off x="5274308" y="4116821"/>
            <a:ext cx="96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Target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B3E9F0-D6E6-1091-88B1-89618B9BA30B}"/>
              </a:ext>
            </a:extLst>
          </p:cNvPr>
          <p:cNvSpPr txBox="1"/>
          <p:nvPr/>
        </p:nvSpPr>
        <p:spPr>
          <a:xfrm>
            <a:off x="6778908" y="4801463"/>
            <a:ext cx="3727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only local control, we expect the RMS angle of the optic to be at around 5 </a:t>
            </a:r>
            <a:r>
              <a:rPr lang="en-US" dirty="0" err="1"/>
              <a:t>nrad</a:t>
            </a:r>
            <a:r>
              <a:rPr lang="en-US" dirty="0"/>
              <a:t> RMS.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1A9EAF-7BC6-EA4A-7821-207C0E0BF12A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>
            <a:extLst>
              <a:ext uri="{FF2B5EF4-FFF2-40B4-BE49-F238E27FC236}">
                <a16:creationId xmlns:a16="http://schemas.microsoft.com/office/drawing/2014/main" id="{AB86B927-B09A-D7F6-3199-582DA27CFE0B}"/>
              </a:ext>
            </a:extLst>
          </p:cNvPr>
          <p:cNvSpPr txBox="1">
            <a:spLocks/>
          </p:cNvSpPr>
          <p:nvPr/>
        </p:nvSpPr>
        <p:spPr>
          <a:xfrm>
            <a:off x="500977" y="-477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Pitch Plant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A3075C-C6B6-1963-687B-6F6A015D62EF}"/>
              </a:ext>
            </a:extLst>
          </p:cNvPr>
          <p:cNvSpPr txBox="1"/>
          <p:nvPr/>
        </p:nvSpPr>
        <p:spPr>
          <a:xfrm>
            <a:off x="3781728" y="82030"/>
            <a:ext cx="9382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Requirements: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1e-17 rad/Hz</a:t>
            </a:r>
            <a:r>
              <a:rPr lang="en-US" baseline="30000" dirty="0">
                <a:solidFill>
                  <a:srgbClr val="C00000"/>
                </a:solidFill>
              </a:rPr>
              <a:t>1/2</a:t>
            </a:r>
            <a:r>
              <a:rPr lang="en-US" dirty="0">
                <a:solidFill>
                  <a:srgbClr val="C00000"/>
                </a:solidFill>
              </a:rPr>
              <a:t> 10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1 </a:t>
            </a:r>
            <a:r>
              <a:rPr lang="en-US" dirty="0" err="1">
                <a:solidFill>
                  <a:srgbClr val="C00000"/>
                </a:solidFill>
              </a:rPr>
              <a:t>nrad</a:t>
            </a:r>
            <a:r>
              <a:rPr lang="en-US" dirty="0">
                <a:solidFill>
                  <a:srgbClr val="C00000"/>
                </a:solidFill>
              </a:rPr>
              <a:t> RMS with IFO control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C6E27D-1729-8186-9371-CCCCA905F9BA}"/>
              </a:ext>
            </a:extLst>
          </p:cNvPr>
          <p:cNvSpPr txBox="1"/>
          <p:nvPr/>
        </p:nvSpPr>
        <p:spPr>
          <a:xfrm>
            <a:off x="6938131" y="93583"/>
            <a:ext cx="9382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Constraints: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Test mass radius &lt; 45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10</a:t>
            </a:r>
            <a:r>
              <a:rPr lang="en-US" baseline="30000" dirty="0">
                <a:solidFill>
                  <a:srgbClr val="002060"/>
                </a:solidFill>
              </a:rPr>
              <a:t>-3</a:t>
            </a:r>
            <a:r>
              <a:rPr lang="en-US" dirty="0">
                <a:solidFill>
                  <a:srgbClr val="002060"/>
                </a:solidFill>
              </a:rPr>
              <a:t>[m/rad] coupling to Longitudinal</a:t>
            </a:r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2A3E17B1-484C-41AE-1948-2D3366752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71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2B09A346-BD20-18FF-43C1-21947D23D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281"/>
            <a:ext cx="7108371" cy="58834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760FA9-A3EF-20C5-D8D5-E05F62AA2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877" y="3512023"/>
            <a:ext cx="4525629" cy="29731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5F80D6-79AE-0E4F-69F5-2994622AE352}"/>
              </a:ext>
            </a:extLst>
          </p:cNvPr>
          <p:cNvSpPr txBox="1">
            <a:spLocks/>
          </p:cNvSpPr>
          <p:nvPr/>
        </p:nvSpPr>
        <p:spPr>
          <a:xfrm>
            <a:off x="528711" y="-546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Suspension Modes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41E850C-D6EE-F7AF-7771-5FAD1453B2C4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C20702D-1BA2-2A92-E4BE-2C15367B903F}"/>
              </a:ext>
            </a:extLst>
          </p:cNvPr>
          <p:cNvSpPr txBox="1"/>
          <p:nvPr/>
        </p:nvSpPr>
        <p:spPr>
          <a:xfrm>
            <a:off x="7455877" y="1373184"/>
            <a:ext cx="42484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Suspension modes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Separated to an equivalent Q of 19.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Stiffer pitch plant helps with robustness</a:t>
            </a:r>
          </a:p>
        </p:txBody>
      </p:sp>
    </p:spTree>
    <p:extLst>
      <p:ext uri="{BB962C8B-B14F-4D97-AF65-F5344CB8AC3E}">
        <p14:creationId xmlns:p14="http://schemas.microsoft.com/office/powerpoint/2010/main" val="3761816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3A363-5DCF-6665-A9BB-29A92B294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57" y="1297021"/>
            <a:ext cx="7112000" cy="5334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1E1D8ED-F7BF-784B-2899-B2AB469A3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84" y="1852579"/>
            <a:ext cx="2807131" cy="6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2E2B74-DBB4-3C49-9DE8-461C2A714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00"/>
          <a:stretch/>
        </p:blipFill>
        <p:spPr bwMode="auto">
          <a:xfrm>
            <a:off x="7028163" y="5283091"/>
            <a:ext cx="995710" cy="82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301051-FC35-AA83-7BAB-37182C3D2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873" y="5390993"/>
            <a:ext cx="3037827" cy="5633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69857B0-83E9-BA6F-B954-8EACEEF9FBDF}"/>
              </a:ext>
            </a:extLst>
          </p:cNvPr>
          <p:cNvSpPr txBox="1">
            <a:spLocks/>
          </p:cNvSpPr>
          <p:nvPr/>
        </p:nvSpPr>
        <p:spPr>
          <a:xfrm>
            <a:off x="528711" y="-546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Hard/Soft modes (first order)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4FEE5D-2DA9-5006-8BF0-E2C50CE0C83B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897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61D9ED94-2A7B-4107-8412-A37B7E213F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8C48172-9023-F003-B8BE-FD818A941F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CFA978-2170-FD0F-8ACF-6EB2AFE62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57" y="1297021"/>
            <a:ext cx="7112000" cy="53340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540CD53-163E-671E-227E-8F6BD0CB9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984" y="1637456"/>
            <a:ext cx="2807131" cy="6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6BF74D-A974-DC7E-9522-5A71A73D8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00"/>
          <a:stretch/>
        </p:blipFill>
        <p:spPr bwMode="auto">
          <a:xfrm>
            <a:off x="7105984" y="4889771"/>
            <a:ext cx="995710" cy="82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AC19C5-6839-38ED-6008-8F3ED4F7F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1694" y="4997673"/>
            <a:ext cx="3037827" cy="56330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89F56D6-878E-3A0F-2605-A2D62A9118E3}"/>
              </a:ext>
            </a:extLst>
          </p:cNvPr>
          <p:cNvSpPr txBox="1">
            <a:spLocks/>
          </p:cNvSpPr>
          <p:nvPr/>
        </p:nvSpPr>
        <p:spPr>
          <a:xfrm>
            <a:off x="528711" y="-546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Hard/Soft modes (first order)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EF7B03-DDBA-D6DA-EE02-A745FCD8D9C3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703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4E0ECDC-73E7-ABE9-A78C-63F7EFD4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8" y="-152226"/>
            <a:ext cx="10515600" cy="1325563"/>
          </a:xfrm>
        </p:spPr>
        <p:txBody>
          <a:bodyPr/>
          <a:lstStyle/>
          <a:p>
            <a:r>
              <a:rPr lang="en-US" dirty="0"/>
              <a:t>Mode visibility at the UIM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7F6C73-4B9F-BAAF-1AF2-CF67639B7B30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E5C69C4-1E1A-C5B5-178F-840DD90A0E6A}"/>
              </a:ext>
            </a:extLst>
          </p:cNvPr>
          <p:cNvSpPr txBox="1"/>
          <p:nvPr/>
        </p:nvSpPr>
        <p:spPr>
          <a:xfrm>
            <a:off x="649569" y="1544361"/>
            <a:ext cx="4851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Performance is at least 1000 times better than OSEMs above 1 Hz.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C755B-AB18-D4F6-0864-89D2C4E9D1D2}"/>
              </a:ext>
            </a:extLst>
          </p:cNvPr>
          <p:cNvSpPr txBox="1"/>
          <p:nvPr/>
        </p:nvSpPr>
        <p:spPr>
          <a:xfrm>
            <a:off x="649569" y="2721114"/>
            <a:ext cx="4851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Enable active control from Top mass and UIM.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28CD39-EED0-0580-04CD-D29053BD7C33}"/>
              </a:ext>
            </a:extLst>
          </p:cNvPr>
          <p:cNvGrpSpPr>
            <a:grpSpLocks noChangeAspect="1"/>
          </p:cNvGrpSpPr>
          <p:nvPr/>
        </p:nvGrpSpPr>
        <p:grpSpPr>
          <a:xfrm>
            <a:off x="2569664" y="3514725"/>
            <a:ext cx="1715782" cy="3286125"/>
            <a:chOff x="6260402" y="1546594"/>
            <a:chExt cx="2721382" cy="521208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A96EFAA-477F-C66B-07BF-C9DB61D3A91A}"/>
                </a:ext>
              </a:extLst>
            </p:cNvPr>
            <p:cNvCxnSpPr/>
            <p:nvPr/>
          </p:nvCxnSpPr>
          <p:spPr>
            <a:xfrm>
              <a:off x="6907606" y="2506444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EB34D78-24B0-CF2D-0BCF-BBD9982DAC44}"/>
                </a:ext>
              </a:extLst>
            </p:cNvPr>
            <p:cNvCxnSpPr/>
            <p:nvPr/>
          </p:nvCxnSpPr>
          <p:spPr>
            <a:xfrm>
              <a:off x="7960157" y="2506444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F1C2D36-5F61-57E7-511F-5636F7750B53}"/>
                </a:ext>
              </a:extLst>
            </p:cNvPr>
            <p:cNvCxnSpPr/>
            <p:nvPr/>
          </p:nvCxnSpPr>
          <p:spPr>
            <a:xfrm>
              <a:off x="6806941" y="3571597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FFB53CB-35C9-0C33-C5FF-8B4DD0890E0E}"/>
                </a:ext>
              </a:extLst>
            </p:cNvPr>
            <p:cNvCxnSpPr/>
            <p:nvPr/>
          </p:nvCxnSpPr>
          <p:spPr>
            <a:xfrm>
              <a:off x="8066649" y="3571597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3708B8E-A199-FBED-85D4-4A73535BE252}"/>
                </a:ext>
              </a:extLst>
            </p:cNvPr>
            <p:cNvCxnSpPr/>
            <p:nvPr/>
          </p:nvCxnSpPr>
          <p:spPr>
            <a:xfrm>
              <a:off x="6806941" y="4509848"/>
              <a:ext cx="0" cy="165573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C26188B-E311-6D57-2228-179521731FE0}"/>
                </a:ext>
              </a:extLst>
            </p:cNvPr>
            <p:cNvCxnSpPr/>
            <p:nvPr/>
          </p:nvCxnSpPr>
          <p:spPr>
            <a:xfrm>
              <a:off x="8066649" y="4509848"/>
              <a:ext cx="0" cy="165573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09180AA-8070-F0FB-41D5-1CBE4F5A0CAD}"/>
                </a:ext>
              </a:extLst>
            </p:cNvPr>
            <p:cNvCxnSpPr/>
            <p:nvPr/>
          </p:nvCxnSpPr>
          <p:spPr>
            <a:xfrm>
              <a:off x="6755564" y="1576949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54A0278-FB56-0DEB-F280-3A9BF70B23EF}"/>
                </a:ext>
              </a:extLst>
            </p:cNvPr>
            <p:cNvCxnSpPr/>
            <p:nvPr/>
          </p:nvCxnSpPr>
          <p:spPr>
            <a:xfrm>
              <a:off x="8105057" y="1576949"/>
              <a:ext cx="0" cy="9382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653319B-E781-7752-167A-9830AA538A6A}"/>
                </a:ext>
              </a:extLst>
            </p:cNvPr>
            <p:cNvSpPr/>
            <p:nvPr/>
          </p:nvSpPr>
          <p:spPr>
            <a:xfrm>
              <a:off x="6798517" y="5489276"/>
              <a:ext cx="1269398" cy="12693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noFill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D520B6D-FDF7-A8D3-A390-DCDF912947A9}"/>
                </a:ext>
              </a:extLst>
            </p:cNvPr>
            <p:cNvSpPr/>
            <p:nvPr/>
          </p:nvSpPr>
          <p:spPr>
            <a:xfrm>
              <a:off x="6807679" y="3875149"/>
              <a:ext cx="1269398" cy="12693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noFill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884B422-A914-FCCA-84BD-3EF61D81CFD1}"/>
                </a:ext>
              </a:extLst>
            </p:cNvPr>
            <p:cNvSpPr/>
            <p:nvPr/>
          </p:nvSpPr>
          <p:spPr>
            <a:xfrm>
              <a:off x="6476531" y="3306717"/>
              <a:ext cx="1931693" cy="2759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noFill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1557D66-A20A-91FE-430F-21840A82A175}"/>
                </a:ext>
              </a:extLst>
            </p:cNvPr>
            <p:cNvSpPr/>
            <p:nvPr/>
          </p:nvSpPr>
          <p:spPr>
            <a:xfrm>
              <a:off x="6260402" y="2299477"/>
              <a:ext cx="2345627" cy="41393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noFill/>
              </a:endParaRPr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7C85B0A9-304E-BAEF-957F-5041C5A718CE}"/>
                </a:ext>
              </a:extLst>
            </p:cNvPr>
            <p:cNvSpPr/>
            <p:nvPr/>
          </p:nvSpPr>
          <p:spPr>
            <a:xfrm rot="10800000">
              <a:off x="8043537" y="1546594"/>
              <a:ext cx="123041" cy="3449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noFill/>
              </a:endParaRPr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7CA2355A-C524-F8FC-8BCA-6E650ED35F6C}"/>
                </a:ext>
              </a:extLst>
            </p:cNvPr>
            <p:cNvSpPr/>
            <p:nvPr/>
          </p:nvSpPr>
          <p:spPr>
            <a:xfrm rot="10800000">
              <a:off x="6694044" y="1547083"/>
              <a:ext cx="123041" cy="3449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noFill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29F40B-DF0E-DFC6-F2C1-D56E5FADE5D6}"/>
                </a:ext>
              </a:extLst>
            </p:cNvPr>
            <p:cNvSpPr txBox="1"/>
            <p:nvPr/>
          </p:nvSpPr>
          <p:spPr>
            <a:xfrm>
              <a:off x="8141062" y="1789993"/>
              <a:ext cx="8263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noFill/>
                </a:rPr>
                <a:t>34 cm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EC370BA-46AB-D76D-6D2B-0C87058CFE98}"/>
                </a:ext>
              </a:extLst>
            </p:cNvPr>
            <p:cNvSpPr txBox="1"/>
            <p:nvPr/>
          </p:nvSpPr>
          <p:spPr>
            <a:xfrm>
              <a:off x="8141062" y="2931663"/>
              <a:ext cx="8263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noFill/>
                </a:rPr>
                <a:t>34 cm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374D1D6-7951-B194-BD58-8B7C7F40B070}"/>
                </a:ext>
              </a:extLst>
            </p:cNvPr>
            <p:cNvSpPr txBox="1"/>
            <p:nvPr/>
          </p:nvSpPr>
          <p:spPr>
            <a:xfrm>
              <a:off x="8119221" y="3859000"/>
              <a:ext cx="8263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noFill/>
                </a:rPr>
                <a:t>34 cm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59B6F1B-D75C-860E-A2C4-E4448D6B39E4}"/>
                </a:ext>
              </a:extLst>
            </p:cNvPr>
            <p:cNvSpPr txBox="1"/>
            <p:nvPr/>
          </p:nvSpPr>
          <p:spPr>
            <a:xfrm>
              <a:off x="8155423" y="5198391"/>
              <a:ext cx="8263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noFill/>
                </a:rPr>
                <a:t>60 cm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A9FE36-6965-6B11-0180-532E5476F09B}"/>
                </a:ext>
              </a:extLst>
            </p:cNvPr>
            <p:cNvSpPr txBox="1"/>
            <p:nvPr/>
          </p:nvSpPr>
          <p:spPr>
            <a:xfrm>
              <a:off x="7125389" y="2376700"/>
              <a:ext cx="1065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noFill/>
                </a:rPr>
                <a:t>117 kg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2F70C4-7124-9A44-2A98-3B4D56C4420F}"/>
                </a:ext>
              </a:extLst>
            </p:cNvPr>
            <p:cNvSpPr txBox="1"/>
            <p:nvPr/>
          </p:nvSpPr>
          <p:spPr>
            <a:xfrm>
              <a:off x="7147696" y="4340705"/>
              <a:ext cx="811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noFill/>
                </a:rPr>
                <a:t>100 kg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6EB7CC6-3B30-D908-1DBC-3F57D5A8C014}"/>
                </a:ext>
              </a:extLst>
            </p:cNvPr>
            <p:cNvSpPr txBox="1"/>
            <p:nvPr/>
          </p:nvSpPr>
          <p:spPr>
            <a:xfrm>
              <a:off x="7138456" y="5989873"/>
              <a:ext cx="811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noFill/>
                </a:rPr>
                <a:t>100 kg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1F88BC9-40F2-8A3A-1821-21A969D9F9D7}"/>
                </a:ext>
              </a:extLst>
            </p:cNvPr>
            <p:cNvSpPr txBox="1"/>
            <p:nvPr/>
          </p:nvSpPr>
          <p:spPr>
            <a:xfrm>
              <a:off x="7169051" y="3308790"/>
              <a:ext cx="1065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noFill/>
                </a:rPr>
                <a:t>83 kg</a:t>
              </a:r>
            </a:p>
          </p:txBody>
        </p:sp>
      </p:grpSp>
      <p:sp>
        <p:nvSpPr>
          <p:cNvPr id="41" name="Right Arrow 40">
            <a:extLst>
              <a:ext uri="{FF2B5EF4-FFF2-40B4-BE49-F238E27FC236}">
                <a16:creationId xmlns:a16="http://schemas.microsoft.com/office/drawing/2014/main" id="{7EAB5607-D929-3FA0-CB9E-0E4A200B9CBB}"/>
              </a:ext>
            </a:extLst>
          </p:cNvPr>
          <p:cNvSpPr/>
          <p:nvPr/>
        </p:nvSpPr>
        <p:spPr>
          <a:xfrm>
            <a:off x="1600342" y="4069871"/>
            <a:ext cx="900112" cy="13048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68F4528A-59AB-D053-9DB2-C18AFB54049F}"/>
              </a:ext>
            </a:extLst>
          </p:cNvPr>
          <p:cNvSpPr/>
          <p:nvPr/>
        </p:nvSpPr>
        <p:spPr>
          <a:xfrm>
            <a:off x="1757888" y="4649642"/>
            <a:ext cx="900112" cy="13048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3359D0-11AC-175F-6EDF-A7EB020BBE34}"/>
              </a:ext>
            </a:extLst>
          </p:cNvPr>
          <p:cNvSpPr txBox="1"/>
          <p:nvPr/>
        </p:nvSpPr>
        <p:spPr>
          <a:xfrm>
            <a:off x="3028479" y="3942360"/>
            <a:ext cx="56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B68A9E-20EB-7994-428C-2FD28BCC20CF}"/>
              </a:ext>
            </a:extLst>
          </p:cNvPr>
          <p:cNvSpPr txBox="1"/>
          <p:nvPr/>
        </p:nvSpPr>
        <p:spPr>
          <a:xfrm>
            <a:off x="3010106" y="452359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UIM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3808D23-96E4-5D2F-0631-85F8869B1A85}"/>
              </a:ext>
            </a:extLst>
          </p:cNvPr>
          <p:cNvSpPr txBox="1"/>
          <p:nvPr/>
        </p:nvSpPr>
        <p:spPr>
          <a:xfrm>
            <a:off x="3021367" y="5188721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F77BB0A-61DF-DCB8-41CA-7629A77E280C}"/>
              </a:ext>
            </a:extLst>
          </p:cNvPr>
          <p:cNvSpPr txBox="1"/>
          <p:nvPr/>
        </p:nvSpPr>
        <p:spPr>
          <a:xfrm>
            <a:off x="3041766" y="6216017"/>
            <a:ext cx="51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TST</a:t>
            </a:r>
          </a:p>
        </p:txBody>
      </p:sp>
      <p:pic>
        <p:nvPicPr>
          <p:cNvPr id="3" name="Picture 2" descr="A graph of a frequency&#10;&#10;Description automatically generated">
            <a:extLst>
              <a:ext uri="{FF2B5EF4-FFF2-40B4-BE49-F238E27FC236}">
                <a16:creationId xmlns:a16="http://schemas.microsoft.com/office/drawing/2014/main" id="{2580A26E-4578-6509-1607-237E26A03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865" y="1681576"/>
            <a:ext cx="5894319" cy="46156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0F93F-0F88-A36E-F7D0-53EC708A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34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5C7A7-8EE1-7BA7-980E-F914AD361E8B}"/>
              </a:ext>
            </a:extLst>
          </p:cNvPr>
          <p:cNvSpPr txBox="1"/>
          <p:nvPr/>
        </p:nvSpPr>
        <p:spPr>
          <a:xfrm>
            <a:off x="9805987" y="2144525"/>
            <a:ext cx="238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Hard mode is visible at the UIM!</a:t>
            </a:r>
          </a:p>
        </p:txBody>
      </p:sp>
    </p:spTree>
    <p:extLst>
      <p:ext uri="{BB962C8B-B14F-4D97-AF65-F5344CB8AC3E}">
        <p14:creationId xmlns:p14="http://schemas.microsoft.com/office/powerpoint/2010/main" val="2026760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7BE60E-03BC-370B-7B2B-F1B48AF32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32" y="1547811"/>
            <a:ext cx="10422268" cy="433863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01614E6-9017-ED8A-F86D-1FE2EC6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3" y="0"/>
            <a:ext cx="10515600" cy="1325563"/>
          </a:xfrm>
        </p:spPr>
        <p:txBody>
          <a:bodyPr/>
          <a:lstStyle/>
          <a:p>
            <a:r>
              <a:rPr lang="en-US" dirty="0"/>
              <a:t>The A</a:t>
            </a:r>
            <a:r>
              <a:rPr lang="en-US" baseline="30000" dirty="0"/>
              <a:t>#</a:t>
            </a:r>
            <a:r>
              <a:rPr lang="en-US" dirty="0"/>
              <a:t> upgrade: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6B00DD-96E5-A8E0-9F78-D194A2570F55}"/>
              </a:ext>
            </a:extLst>
          </p:cNvPr>
          <p:cNvCxnSpPr>
            <a:cxnSpLocks/>
          </p:cNvCxnSpPr>
          <p:nvPr/>
        </p:nvCxnSpPr>
        <p:spPr>
          <a:xfrm flipV="1">
            <a:off x="0" y="1142128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FC794F-19FC-AD1D-4714-6A1061D24C78}"/>
              </a:ext>
            </a:extLst>
          </p:cNvPr>
          <p:cNvCxnSpPr>
            <a:cxnSpLocks/>
          </p:cNvCxnSpPr>
          <p:nvPr/>
        </p:nvCxnSpPr>
        <p:spPr>
          <a:xfrm flipV="1">
            <a:off x="10910888" y="5450679"/>
            <a:ext cx="0" cy="67865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D4C724-2E2C-B614-1E6A-ADB562CA09BA}"/>
              </a:ext>
            </a:extLst>
          </p:cNvPr>
          <p:cNvCxnSpPr>
            <a:cxnSpLocks/>
          </p:cNvCxnSpPr>
          <p:nvPr/>
        </p:nvCxnSpPr>
        <p:spPr>
          <a:xfrm flipV="1">
            <a:off x="8181976" y="5496795"/>
            <a:ext cx="0" cy="63254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5BC81E4-0544-E593-0A4C-CCD8BEB49930}"/>
              </a:ext>
            </a:extLst>
          </p:cNvPr>
          <p:cNvSpPr txBox="1"/>
          <p:nvPr/>
        </p:nvSpPr>
        <p:spPr>
          <a:xfrm>
            <a:off x="6786562" y="6431275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We are here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54BE45-BB63-A07F-60E6-D3C184303DF8}"/>
              </a:ext>
            </a:extLst>
          </p:cNvPr>
          <p:cNvCxnSpPr>
            <a:cxnSpLocks/>
          </p:cNvCxnSpPr>
          <p:nvPr/>
        </p:nvCxnSpPr>
        <p:spPr>
          <a:xfrm flipV="1">
            <a:off x="7758112" y="2593179"/>
            <a:ext cx="0" cy="384445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0849985-2A9F-08D7-8E7B-71C05A6D341F}"/>
              </a:ext>
            </a:extLst>
          </p:cNvPr>
          <p:cNvSpPr txBox="1"/>
          <p:nvPr/>
        </p:nvSpPr>
        <p:spPr>
          <a:xfrm>
            <a:off x="7910517" y="6081354"/>
            <a:ext cx="206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Proposal goes 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2D8228-8C63-7479-414A-8142C025FDF0}"/>
              </a:ext>
            </a:extLst>
          </p:cNvPr>
          <p:cNvSpPr txBox="1"/>
          <p:nvPr/>
        </p:nvSpPr>
        <p:spPr>
          <a:xfrm>
            <a:off x="10306049" y="6081354"/>
            <a:ext cx="206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baseline="30000" dirty="0">
                <a:solidFill>
                  <a:srgbClr val="C00000"/>
                </a:solidFill>
              </a:rPr>
              <a:t>#</a:t>
            </a:r>
            <a:r>
              <a:rPr lang="en-US" dirty="0">
                <a:solidFill>
                  <a:srgbClr val="C00000"/>
                </a:solidFill>
              </a:rPr>
              <a:t> starts here</a:t>
            </a:r>
            <a:endParaRPr lang="en-US" baseline="30000" dirty="0">
              <a:solidFill>
                <a:srgbClr val="C00000"/>
              </a:solidFill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237E09A1-A020-82E8-8150-34BBB470F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56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886D-E8B6-519E-A84C-23B565985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27" y="-3218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b="1" u="sng" dirty="0"/>
              <a:t>B</a:t>
            </a:r>
            <a:r>
              <a:rPr lang="en-US" dirty="0"/>
              <a:t>SC </a:t>
            </a:r>
            <a:r>
              <a:rPr lang="en-US" b="1" u="sng" dirty="0"/>
              <a:t>H</a:t>
            </a:r>
            <a:r>
              <a:rPr lang="en-US" dirty="0"/>
              <a:t>eavy </a:t>
            </a:r>
            <a:r>
              <a:rPr lang="en-US" b="1" u="sng" dirty="0"/>
              <a:t>Q</a:t>
            </a:r>
            <a:r>
              <a:rPr lang="en-US" dirty="0"/>
              <a:t>uadruple </a:t>
            </a:r>
            <a:r>
              <a:rPr lang="en-US" b="1" u="sng" dirty="0"/>
              <a:t>S</a:t>
            </a:r>
            <a:r>
              <a:rPr lang="en-US" dirty="0"/>
              <a:t>uspension</a:t>
            </a:r>
            <a:br>
              <a:rPr lang="en-US" dirty="0"/>
            </a:br>
            <a:r>
              <a:rPr lang="en-US" b="1" dirty="0"/>
              <a:t>[BHQS]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E8F8FF62-36F4-6E96-227F-F47D41C3A879}"/>
              </a:ext>
            </a:extLst>
          </p:cNvPr>
          <p:cNvSpPr txBox="1">
            <a:spLocks/>
          </p:cNvSpPr>
          <p:nvPr/>
        </p:nvSpPr>
        <p:spPr>
          <a:xfrm>
            <a:off x="4175086" y="1942761"/>
            <a:ext cx="2248385" cy="546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QUAD</a:t>
            </a:r>
            <a:endParaRPr lang="en-US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90A16B-544F-2E88-0E45-6026C49C718F}"/>
              </a:ext>
            </a:extLst>
          </p:cNvPr>
          <p:cNvSpPr/>
          <p:nvPr/>
        </p:nvSpPr>
        <p:spPr>
          <a:xfrm>
            <a:off x="4072279" y="2851284"/>
            <a:ext cx="1331090" cy="29167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0CB771-B54E-EB35-414E-6C65E46D9B33}"/>
              </a:ext>
            </a:extLst>
          </p:cNvPr>
          <p:cNvSpPr/>
          <p:nvPr/>
        </p:nvSpPr>
        <p:spPr>
          <a:xfrm>
            <a:off x="4072279" y="3530887"/>
            <a:ext cx="1331079" cy="2608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ADD0532-1F55-A145-AA55-90DB9C58B391}"/>
              </a:ext>
            </a:extLst>
          </p:cNvPr>
          <p:cNvSpPr txBox="1">
            <a:spLocks/>
          </p:cNvSpPr>
          <p:nvPr/>
        </p:nvSpPr>
        <p:spPr>
          <a:xfrm>
            <a:off x="6734899" y="1922234"/>
            <a:ext cx="2248385" cy="546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BHQS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DA33F11-EF44-79FF-9394-F30954E10EF3}"/>
              </a:ext>
            </a:extLst>
          </p:cNvPr>
          <p:cNvCxnSpPr/>
          <p:nvPr/>
        </p:nvCxnSpPr>
        <p:spPr>
          <a:xfrm flipV="1">
            <a:off x="4344282" y="2383024"/>
            <a:ext cx="0" cy="5787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530400E-1768-AB8F-2E45-B608DE39DC16}"/>
              </a:ext>
            </a:extLst>
          </p:cNvPr>
          <p:cNvCxnSpPr/>
          <p:nvPr/>
        </p:nvCxnSpPr>
        <p:spPr>
          <a:xfrm flipV="1">
            <a:off x="5117853" y="2383024"/>
            <a:ext cx="0" cy="5787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83FB4C4-0991-B785-1471-D5BD4612B700}"/>
              </a:ext>
            </a:extLst>
          </p:cNvPr>
          <p:cNvCxnSpPr>
            <a:cxnSpLocks/>
          </p:cNvCxnSpPr>
          <p:nvPr/>
        </p:nvCxnSpPr>
        <p:spPr>
          <a:xfrm flipH="1" flipV="1">
            <a:off x="4232398" y="3042648"/>
            <a:ext cx="206408" cy="5537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8C15971-D36C-C0BC-FC08-76A0B1DA5C32}"/>
              </a:ext>
            </a:extLst>
          </p:cNvPr>
          <p:cNvCxnSpPr>
            <a:cxnSpLocks/>
          </p:cNvCxnSpPr>
          <p:nvPr/>
        </p:nvCxnSpPr>
        <p:spPr>
          <a:xfrm flipV="1">
            <a:off x="5036827" y="3042648"/>
            <a:ext cx="190994" cy="5666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6A32E51-03AB-F758-98BE-2F146C450A79}"/>
              </a:ext>
            </a:extLst>
          </p:cNvPr>
          <p:cNvCxnSpPr>
            <a:cxnSpLocks/>
          </p:cNvCxnSpPr>
          <p:nvPr/>
        </p:nvCxnSpPr>
        <p:spPr>
          <a:xfrm flipV="1">
            <a:off x="4449197" y="3687076"/>
            <a:ext cx="160122" cy="9479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72737AD-CE3F-AE9A-CD10-046A2680CD5F}"/>
              </a:ext>
            </a:extLst>
          </p:cNvPr>
          <p:cNvCxnSpPr>
            <a:cxnSpLocks/>
          </p:cNvCxnSpPr>
          <p:nvPr/>
        </p:nvCxnSpPr>
        <p:spPr>
          <a:xfrm flipH="1" flipV="1">
            <a:off x="4894542" y="3687076"/>
            <a:ext cx="131894" cy="9479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07E71A4-071D-40D1-A447-344DB9582C78}"/>
              </a:ext>
            </a:extLst>
          </p:cNvPr>
          <p:cNvCxnSpPr>
            <a:cxnSpLocks/>
          </p:cNvCxnSpPr>
          <p:nvPr/>
        </p:nvCxnSpPr>
        <p:spPr>
          <a:xfrm flipV="1">
            <a:off x="4449197" y="4635002"/>
            <a:ext cx="0" cy="10825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79E6B1-2AD6-50D5-01BC-95E87A039817}"/>
              </a:ext>
            </a:extLst>
          </p:cNvPr>
          <p:cNvCxnSpPr>
            <a:cxnSpLocks/>
          </p:cNvCxnSpPr>
          <p:nvPr/>
        </p:nvCxnSpPr>
        <p:spPr>
          <a:xfrm flipV="1">
            <a:off x="5026436" y="4635002"/>
            <a:ext cx="0" cy="10825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8A4DCD9B-7F10-2573-BD0B-C3C801CEBE47}"/>
              </a:ext>
            </a:extLst>
          </p:cNvPr>
          <p:cNvSpPr/>
          <p:nvPr/>
        </p:nvSpPr>
        <p:spPr>
          <a:xfrm>
            <a:off x="4438806" y="4335864"/>
            <a:ext cx="598021" cy="598276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F64BBC3-7BDB-E961-59DB-127641803989}"/>
              </a:ext>
            </a:extLst>
          </p:cNvPr>
          <p:cNvSpPr/>
          <p:nvPr/>
        </p:nvSpPr>
        <p:spPr>
          <a:xfrm>
            <a:off x="4438807" y="5374403"/>
            <a:ext cx="598021" cy="598276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E1510D4-A7F5-F4A7-FF34-4C9CF31795FB}"/>
              </a:ext>
            </a:extLst>
          </p:cNvPr>
          <p:cNvGrpSpPr/>
          <p:nvPr/>
        </p:nvGrpSpPr>
        <p:grpSpPr>
          <a:xfrm>
            <a:off x="6512568" y="2331215"/>
            <a:ext cx="1346524" cy="3800942"/>
            <a:chOff x="6515340" y="2731757"/>
            <a:chExt cx="1346524" cy="380094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AB8F1E7-7520-3732-89E3-84D24D454F63}"/>
                </a:ext>
              </a:extLst>
            </p:cNvPr>
            <p:cNvSpPr/>
            <p:nvPr/>
          </p:nvSpPr>
          <p:spPr>
            <a:xfrm>
              <a:off x="6530774" y="3259305"/>
              <a:ext cx="1331090" cy="4514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AD7BD56-BA05-BBAF-4C0B-DF7CA0563F0D}"/>
                </a:ext>
              </a:extLst>
            </p:cNvPr>
            <p:cNvSpPr/>
            <p:nvPr/>
          </p:nvSpPr>
          <p:spPr>
            <a:xfrm>
              <a:off x="6515340" y="4000910"/>
              <a:ext cx="1331089" cy="4514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27EA4C3-E630-D864-1FB9-FE850FA0A238}"/>
                </a:ext>
              </a:extLst>
            </p:cNvPr>
            <p:cNvCxnSpPr>
              <a:cxnSpLocks/>
              <a:stCxn id="50" idx="2"/>
              <a:endCxn id="51" idx="2"/>
            </p:cNvCxnSpPr>
            <p:nvPr/>
          </p:nvCxnSpPr>
          <p:spPr>
            <a:xfrm flipH="1" flipV="1">
              <a:off x="6765461" y="5034899"/>
              <a:ext cx="4046" cy="107426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AB82143-1FC1-73EE-815C-5DD18CE49C2F}"/>
                </a:ext>
              </a:extLst>
            </p:cNvPr>
            <p:cNvCxnSpPr>
              <a:cxnSpLocks/>
              <a:stCxn id="50" idx="6"/>
              <a:endCxn id="51" idx="6"/>
            </p:cNvCxnSpPr>
            <p:nvPr/>
          </p:nvCxnSpPr>
          <p:spPr>
            <a:xfrm flipH="1" flipV="1">
              <a:off x="7619083" y="5034899"/>
              <a:ext cx="4046" cy="107426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768C78C-6959-3B8E-9329-24BDD2D6ABEF}"/>
                </a:ext>
              </a:extLst>
            </p:cNvPr>
            <p:cNvSpPr/>
            <p:nvPr/>
          </p:nvSpPr>
          <p:spPr>
            <a:xfrm>
              <a:off x="6769507" y="5685618"/>
              <a:ext cx="853622" cy="8470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AD30A2B-B0B6-3C81-1DD3-15689DCCC91B}"/>
                </a:ext>
              </a:extLst>
            </p:cNvPr>
            <p:cNvSpPr/>
            <p:nvPr/>
          </p:nvSpPr>
          <p:spPr>
            <a:xfrm>
              <a:off x="6765461" y="4611358"/>
              <a:ext cx="853622" cy="8470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3ABA6A7-F35C-E077-6EE7-E4899F248F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0187" y="3446458"/>
              <a:ext cx="0" cy="7672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25A86EC-82D2-3610-F5A3-FDD6234792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4657" y="3446458"/>
              <a:ext cx="0" cy="80276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7BFC238-9B15-E476-981A-EC74F04FA76E}"/>
                </a:ext>
              </a:extLst>
            </p:cNvPr>
            <p:cNvCxnSpPr>
              <a:cxnSpLocks/>
              <a:stCxn id="51" idx="6"/>
            </p:cNvCxnSpPr>
            <p:nvPr/>
          </p:nvCxnSpPr>
          <p:spPr>
            <a:xfrm flipV="1">
              <a:off x="7619083" y="4249227"/>
              <a:ext cx="0" cy="7856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4FF4EF5-1602-B904-C75E-7FC35D5020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0574" y="2749518"/>
              <a:ext cx="0" cy="7672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FED8B57-DCDF-03AD-5127-5EA48F486F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9587" y="2731757"/>
              <a:ext cx="0" cy="80276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B35FA39-9CA7-DF0E-802E-5BBAF732F802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V="1">
              <a:off x="6765461" y="4232129"/>
              <a:ext cx="0" cy="80277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ight Arrow 57">
            <a:extLst>
              <a:ext uri="{FF2B5EF4-FFF2-40B4-BE49-F238E27FC236}">
                <a16:creationId xmlns:a16="http://schemas.microsoft.com/office/drawing/2014/main" id="{51C30100-67AD-74F6-4A36-C2A95CD0895A}"/>
              </a:ext>
            </a:extLst>
          </p:cNvPr>
          <p:cNvSpPr/>
          <p:nvPr/>
        </p:nvSpPr>
        <p:spPr>
          <a:xfrm>
            <a:off x="5599013" y="3716238"/>
            <a:ext cx="820389" cy="39852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92AF08-A9FC-557F-6047-0A031528A4E6}"/>
              </a:ext>
            </a:extLst>
          </p:cNvPr>
          <p:cNvSpPr txBox="1"/>
          <p:nvPr/>
        </p:nvSpPr>
        <p:spPr>
          <a:xfrm>
            <a:off x="334327" y="1979363"/>
            <a:ext cx="37339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Great seismic 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thermal noise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40 kg test mass / 120 kg total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Cross-coupled translations and angles.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Top mass is sufficient for damping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Compact design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Augmented with high-frequency dampers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6AD50BE0-8DDE-6482-3CC1-57CC6C3F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5</a:t>
            </a:fld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EC59814-AB36-F00C-B63E-FBB2539B8A84}"/>
              </a:ext>
            </a:extLst>
          </p:cNvPr>
          <p:cNvCxnSpPr>
            <a:cxnSpLocks/>
          </p:cNvCxnSpPr>
          <p:nvPr/>
        </p:nvCxnSpPr>
        <p:spPr>
          <a:xfrm flipV="1">
            <a:off x="0" y="1277779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554351E1-46E0-A19F-73EC-CA41818ED589}"/>
              </a:ext>
            </a:extLst>
          </p:cNvPr>
          <p:cNvSpPr txBox="1"/>
          <p:nvPr/>
        </p:nvSpPr>
        <p:spPr>
          <a:xfrm>
            <a:off x="334327" y="1425603"/>
            <a:ext cx="3003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 description: 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P1200056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42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886D-E8B6-519E-A84C-23B565985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327" y="-3218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b="1" u="sng" dirty="0"/>
              <a:t>B</a:t>
            </a:r>
            <a:r>
              <a:rPr lang="en-US" dirty="0"/>
              <a:t>SC </a:t>
            </a:r>
            <a:r>
              <a:rPr lang="en-US" b="1" u="sng" dirty="0"/>
              <a:t>H</a:t>
            </a:r>
            <a:r>
              <a:rPr lang="en-US" dirty="0"/>
              <a:t>eavy </a:t>
            </a:r>
            <a:r>
              <a:rPr lang="en-US" b="1" u="sng" dirty="0"/>
              <a:t>Q</a:t>
            </a:r>
            <a:r>
              <a:rPr lang="en-US" dirty="0"/>
              <a:t>uadruple </a:t>
            </a:r>
            <a:r>
              <a:rPr lang="en-US" b="1" u="sng" dirty="0"/>
              <a:t>S</a:t>
            </a:r>
            <a:r>
              <a:rPr lang="en-US" dirty="0"/>
              <a:t>uspension</a:t>
            </a:r>
            <a:br>
              <a:rPr lang="en-US" dirty="0"/>
            </a:br>
            <a:r>
              <a:rPr lang="en-US" b="1" dirty="0"/>
              <a:t>[BHQS]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E8F8FF62-36F4-6E96-227F-F47D41C3A879}"/>
              </a:ext>
            </a:extLst>
          </p:cNvPr>
          <p:cNvSpPr txBox="1">
            <a:spLocks/>
          </p:cNvSpPr>
          <p:nvPr/>
        </p:nvSpPr>
        <p:spPr>
          <a:xfrm>
            <a:off x="4175086" y="1942761"/>
            <a:ext cx="2248385" cy="546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QUAD</a:t>
            </a:r>
            <a:endParaRPr lang="en-US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90A16B-544F-2E88-0E45-6026C49C718F}"/>
              </a:ext>
            </a:extLst>
          </p:cNvPr>
          <p:cNvSpPr/>
          <p:nvPr/>
        </p:nvSpPr>
        <p:spPr>
          <a:xfrm>
            <a:off x="4072279" y="2851284"/>
            <a:ext cx="1331090" cy="29167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0CB771-B54E-EB35-414E-6C65E46D9B33}"/>
              </a:ext>
            </a:extLst>
          </p:cNvPr>
          <p:cNvSpPr/>
          <p:nvPr/>
        </p:nvSpPr>
        <p:spPr>
          <a:xfrm>
            <a:off x="4072279" y="3530887"/>
            <a:ext cx="1331079" cy="26086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ADD0532-1F55-A145-AA55-90DB9C58B391}"/>
              </a:ext>
            </a:extLst>
          </p:cNvPr>
          <p:cNvSpPr txBox="1">
            <a:spLocks/>
          </p:cNvSpPr>
          <p:nvPr/>
        </p:nvSpPr>
        <p:spPr>
          <a:xfrm>
            <a:off x="6734899" y="1922234"/>
            <a:ext cx="2248385" cy="546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BHQS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DA33F11-EF44-79FF-9394-F30954E10EF3}"/>
              </a:ext>
            </a:extLst>
          </p:cNvPr>
          <p:cNvCxnSpPr/>
          <p:nvPr/>
        </p:nvCxnSpPr>
        <p:spPr>
          <a:xfrm flipV="1">
            <a:off x="4344282" y="2383024"/>
            <a:ext cx="0" cy="5787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530400E-1768-AB8F-2E45-B608DE39DC16}"/>
              </a:ext>
            </a:extLst>
          </p:cNvPr>
          <p:cNvCxnSpPr/>
          <p:nvPr/>
        </p:nvCxnSpPr>
        <p:spPr>
          <a:xfrm flipV="1">
            <a:off x="5117853" y="2383024"/>
            <a:ext cx="0" cy="5787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83FB4C4-0991-B785-1471-D5BD4612B700}"/>
              </a:ext>
            </a:extLst>
          </p:cNvPr>
          <p:cNvCxnSpPr>
            <a:cxnSpLocks/>
          </p:cNvCxnSpPr>
          <p:nvPr/>
        </p:nvCxnSpPr>
        <p:spPr>
          <a:xfrm flipH="1" flipV="1">
            <a:off x="4232398" y="3042648"/>
            <a:ext cx="206408" cy="5537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8C15971-D36C-C0BC-FC08-76A0B1DA5C32}"/>
              </a:ext>
            </a:extLst>
          </p:cNvPr>
          <p:cNvCxnSpPr>
            <a:cxnSpLocks/>
          </p:cNvCxnSpPr>
          <p:nvPr/>
        </p:nvCxnSpPr>
        <p:spPr>
          <a:xfrm flipV="1">
            <a:off x="5036827" y="3042648"/>
            <a:ext cx="190994" cy="5666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6A32E51-03AB-F758-98BE-2F146C450A79}"/>
              </a:ext>
            </a:extLst>
          </p:cNvPr>
          <p:cNvCxnSpPr>
            <a:cxnSpLocks/>
          </p:cNvCxnSpPr>
          <p:nvPr/>
        </p:nvCxnSpPr>
        <p:spPr>
          <a:xfrm flipV="1">
            <a:off x="4449197" y="3687076"/>
            <a:ext cx="160122" cy="9479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72737AD-CE3F-AE9A-CD10-046A2680CD5F}"/>
              </a:ext>
            </a:extLst>
          </p:cNvPr>
          <p:cNvCxnSpPr>
            <a:cxnSpLocks/>
          </p:cNvCxnSpPr>
          <p:nvPr/>
        </p:nvCxnSpPr>
        <p:spPr>
          <a:xfrm flipH="1" flipV="1">
            <a:off x="4894542" y="3687076"/>
            <a:ext cx="131894" cy="9479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07E71A4-071D-40D1-A447-344DB9582C78}"/>
              </a:ext>
            </a:extLst>
          </p:cNvPr>
          <p:cNvCxnSpPr>
            <a:cxnSpLocks/>
          </p:cNvCxnSpPr>
          <p:nvPr/>
        </p:nvCxnSpPr>
        <p:spPr>
          <a:xfrm flipV="1">
            <a:off x="4449197" y="4635002"/>
            <a:ext cx="0" cy="10825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79E6B1-2AD6-50D5-01BC-95E87A039817}"/>
              </a:ext>
            </a:extLst>
          </p:cNvPr>
          <p:cNvCxnSpPr>
            <a:cxnSpLocks/>
          </p:cNvCxnSpPr>
          <p:nvPr/>
        </p:nvCxnSpPr>
        <p:spPr>
          <a:xfrm flipV="1">
            <a:off x="5026436" y="4635002"/>
            <a:ext cx="0" cy="10825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8A4DCD9B-7F10-2573-BD0B-C3C801CEBE47}"/>
              </a:ext>
            </a:extLst>
          </p:cNvPr>
          <p:cNvSpPr/>
          <p:nvPr/>
        </p:nvSpPr>
        <p:spPr>
          <a:xfrm>
            <a:off x="4438806" y="4335864"/>
            <a:ext cx="598021" cy="598276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F64BBC3-7BDB-E961-59DB-127641803989}"/>
              </a:ext>
            </a:extLst>
          </p:cNvPr>
          <p:cNvSpPr/>
          <p:nvPr/>
        </p:nvSpPr>
        <p:spPr>
          <a:xfrm>
            <a:off x="4438807" y="5374403"/>
            <a:ext cx="598021" cy="598276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E1510D4-A7F5-F4A7-FF34-4C9CF31795FB}"/>
              </a:ext>
            </a:extLst>
          </p:cNvPr>
          <p:cNvGrpSpPr/>
          <p:nvPr/>
        </p:nvGrpSpPr>
        <p:grpSpPr>
          <a:xfrm>
            <a:off x="6512568" y="2331215"/>
            <a:ext cx="1346524" cy="3800942"/>
            <a:chOff x="6515340" y="2731757"/>
            <a:chExt cx="1346524" cy="380094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AB8F1E7-7520-3732-89E3-84D24D454F63}"/>
                </a:ext>
              </a:extLst>
            </p:cNvPr>
            <p:cNvSpPr/>
            <p:nvPr/>
          </p:nvSpPr>
          <p:spPr>
            <a:xfrm>
              <a:off x="6530774" y="3259305"/>
              <a:ext cx="1331090" cy="4514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AD7BD56-BA05-BBAF-4C0B-DF7CA0563F0D}"/>
                </a:ext>
              </a:extLst>
            </p:cNvPr>
            <p:cNvSpPr/>
            <p:nvPr/>
          </p:nvSpPr>
          <p:spPr>
            <a:xfrm>
              <a:off x="6515340" y="4000910"/>
              <a:ext cx="1331089" cy="4514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27EA4C3-E630-D864-1FB9-FE850FA0A238}"/>
                </a:ext>
              </a:extLst>
            </p:cNvPr>
            <p:cNvCxnSpPr>
              <a:cxnSpLocks/>
              <a:stCxn id="50" idx="2"/>
              <a:endCxn id="51" idx="2"/>
            </p:cNvCxnSpPr>
            <p:nvPr/>
          </p:nvCxnSpPr>
          <p:spPr>
            <a:xfrm flipH="1" flipV="1">
              <a:off x="6765461" y="5034899"/>
              <a:ext cx="4046" cy="107426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AB82143-1FC1-73EE-815C-5DD18CE49C2F}"/>
                </a:ext>
              </a:extLst>
            </p:cNvPr>
            <p:cNvCxnSpPr>
              <a:cxnSpLocks/>
              <a:stCxn id="50" idx="6"/>
              <a:endCxn id="51" idx="6"/>
            </p:cNvCxnSpPr>
            <p:nvPr/>
          </p:nvCxnSpPr>
          <p:spPr>
            <a:xfrm flipH="1" flipV="1">
              <a:off x="7619083" y="5034899"/>
              <a:ext cx="4046" cy="107426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768C78C-6959-3B8E-9329-24BDD2D6ABEF}"/>
                </a:ext>
              </a:extLst>
            </p:cNvPr>
            <p:cNvSpPr/>
            <p:nvPr/>
          </p:nvSpPr>
          <p:spPr>
            <a:xfrm>
              <a:off x="6769507" y="5685618"/>
              <a:ext cx="853622" cy="8470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AD30A2B-B0B6-3C81-1DD3-15689DCCC91B}"/>
                </a:ext>
              </a:extLst>
            </p:cNvPr>
            <p:cNvSpPr/>
            <p:nvPr/>
          </p:nvSpPr>
          <p:spPr>
            <a:xfrm>
              <a:off x="6765461" y="4611358"/>
              <a:ext cx="853622" cy="8470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3ABA6A7-F35C-E077-6EE7-E4899F248F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0187" y="3446458"/>
              <a:ext cx="0" cy="7672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25A86EC-82D2-3610-F5A3-FDD6234792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4657" y="3446458"/>
              <a:ext cx="0" cy="80276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7BFC238-9B15-E476-981A-EC74F04FA76E}"/>
                </a:ext>
              </a:extLst>
            </p:cNvPr>
            <p:cNvCxnSpPr>
              <a:cxnSpLocks/>
              <a:stCxn id="51" idx="6"/>
            </p:cNvCxnSpPr>
            <p:nvPr/>
          </p:nvCxnSpPr>
          <p:spPr>
            <a:xfrm flipV="1">
              <a:off x="7619083" y="4249227"/>
              <a:ext cx="0" cy="7856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4FF4EF5-1602-B904-C75E-7FC35D5020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0574" y="2749518"/>
              <a:ext cx="0" cy="7672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FED8B57-DCDF-03AD-5127-5EA48F486F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9587" y="2731757"/>
              <a:ext cx="0" cy="80276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B35FA39-9CA7-DF0E-802E-5BBAF732F802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V="1">
              <a:off x="6765461" y="4232129"/>
              <a:ext cx="0" cy="80277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ight Arrow 57">
            <a:extLst>
              <a:ext uri="{FF2B5EF4-FFF2-40B4-BE49-F238E27FC236}">
                <a16:creationId xmlns:a16="http://schemas.microsoft.com/office/drawing/2014/main" id="{51C30100-67AD-74F6-4A36-C2A95CD0895A}"/>
              </a:ext>
            </a:extLst>
          </p:cNvPr>
          <p:cNvSpPr/>
          <p:nvPr/>
        </p:nvSpPr>
        <p:spPr>
          <a:xfrm>
            <a:off x="5599013" y="3716238"/>
            <a:ext cx="820389" cy="39852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92AF08-A9FC-557F-6047-0A031528A4E6}"/>
              </a:ext>
            </a:extLst>
          </p:cNvPr>
          <p:cNvSpPr txBox="1"/>
          <p:nvPr/>
        </p:nvSpPr>
        <p:spPr>
          <a:xfrm>
            <a:off x="334327" y="1979363"/>
            <a:ext cx="37339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39000"/>
                  </a:schemeClr>
                </a:solidFill>
              </a:rPr>
              <a:t>Great seismic 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39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39000"/>
                  </a:schemeClr>
                </a:solidFill>
              </a:rPr>
              <a:t>Low thermal noise</a:t>
            </a:r>
            <a:br>
              <a:rPr lang="en-US" dirty="0">
                <a:solidFill>
                  <a:schemeClr val="tx1">
                    <a:alpha val="39000"/>
                  </a:schemeClr>
                </a:solidFill>
              </a:rPr>
            </a:br>
            <a:endParaRPr lang="en-US" dirty="0">
              <a:solidFill>
                <a:schemeClr val="tx1">
                  <a:alpha val="39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39000"/>
                  </a:schemeClr>
                </a:solidFill>
              </a:rPr>
              <a:t>40 kg test mass / 120 kg total</a:t>
            </a:r>
            <a:br>
              <a:rPr lang="en-US" dirty="0">
                <a:solidFill>
                  <a:schemeClr val="tx1">
                    <a:alpha val="39000"/>
                  </a:schemeClr>
                </a:solidFill>
              </a:rPr>
            </a:br>
            <a:endParaRPr lang="en-US" dirty="0">
              <a:solidFill>
                <a:schemeClr val="tx1">
                  <a:alpha val="39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39000"/>
                  </a:schemeClr>
                </a:solidFill>
              </a:rPr>
              <a:t>Cross-coupled translations and angles.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39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39000"/>
                  </a:schemeClr>
                </a:solidFill>
              </a:rPr>
              <a:t>Top mass is sufficient for damping</a:t>
            </a:r>
            <a:br>
              <a:rPr lang="en-US" dirty="0">
                <a:solidFill>
                  <a:schemeClr val="tx1">
                    <a:alpha val="39000"/>
                  </a:schemeClr>
                </a:solidFill>
              </a:rPr>
            </a:br>
            <a:endParaRPr lang="en-US" dirty="0">
              <a:solidFill>
                <a:schemeClr val="tx1">
                  <a:alpha val="39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39000"/>
                  </a:schemeClr>
                </a:solidFill>
              </a:rPr>
              <a:t>Compact design</a:t>
            </a:r>
            <a:br>
              <a:rPr lang="en-US" dirty="0">
                <a:solidFill>
                  <a:schemeClr val="tx1">
                    <a:alpha val="39000"/>
                  </a:schemeClr>
                </a:solidFill>
              </a:rPr>
            </a:br>
            <a:endParaRPr lang="en-US" dirty="0">
              <a:solidFill>
                <a:schemeClr val="tx1">
                  <a:alpha val="39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39000"/>
                  </a:schemeClr>
                </a:solidFill>
              </a:rPr>
              <a:t>Augmented with high-frequency dampers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39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D0A95E-0655-A67C-EA3A-55524FBECE17}"/>
              </a:ext>
            </a:extLst>
          </p:cNvPr>
          <p:cNvSpPr txBox="1"/>
          <p:nvPr/>
        </p:nvSpPr>
        <p:spPr>
          <a:xfrm>
            <a:off x="8093778" y="1979363"/>
            <a:ext cx="35775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Great  seismic 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thermal noise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 kg test mass / 400 kg total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Decoupled translations and angles.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Damping with first two masses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 Interferometric sensors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Built-in high-frequency dampers</a:t>
            </a:r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6AD50BE0-8DDE-6482-3CC1-57CC6C3F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6</a:t>
            </a:fld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EC59814-AB36-F00C-B63E-FBB2539B8A84}"/>
              </a:ext>
            </a:extLst>
          </p:cNvPr>
          <p:cNvCxnSpPr>
            <a:cxnSpLocks/>
          </p:cNvCxnSpPr>
          <p:nvPr/>
        </p:nvCxnSpPr>
        <p:spPr>
          <a:xfrm flipV="1">
            <a:off x="0" y="1277779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554351E1-46E0-A19F-73EC-CA41818ED589}"/>
              </a:ext>
            </a:extLst>
          </p:cNvPr>
          <p:cNvSpPr txBox="1"/>
          <p:nvPr/>
        </p:nvSpPr>
        <p:spPr>
          <a:xfrm>
            <a:off x="334327" y="1425603"/>
            <a:ext cx="3003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563C1">
                    <a:alpha val="49257"/>
                  </a:srgb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 description: </a:t>
            </a:r>
            <a:r>
              <a:rPr lang="en-US" dirty="0">
                <a:solidFill>
                  <a:srgbClr val="0070C0">
                    <a:alpha val="49257"/>
                  </a:srgb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P1200056</a:t>
            </a:r>
            <a:endParaRPr lang="en-US" dirty="0">
              <a:solidFill>
                <a:srgbClr val="0070C0">
                  <a:alpha val="49257"/>
                </a:srgbClr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5643FAF-FF93-8044-B785-DD6F83A15DCE}"/>
              </a:ext>
            </a:extLst>
          </p:cNvPr>
          <p:cNvSpPr txBox="1"/>
          <p:nvPr/>
        </p:nvSpPr>
        <p:spPr>
          <a:xfrm>
            <a:off x="8093778" y="1425603"/>
            <a:ext cx="393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3"/>
              </a:rPr>
              <a:t>Design procedure: </a:t>
            </a:r>
            <a:r>
              <a:rPr lang="en-US" dirty="0">
                <a:hlinkClick r:id="rId3"/>
              </a:rPr>
              <a:t>T2300137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7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2F26DFA5-5867-55B4-A4B7-693668BB9BE6}"/>
              </a:ext>
            </a:extLst>
          </p:cNvPr>
          <p:cNvCxnSpPr>
            <a:cxnSpLocks/>
            <a:stCxn id="71" idx="4"/>
          </p:cNvCxnSpPr>
          <p:nvPr/>
        </p:nvCxnSpPr>
        <p:spPr>
          <a:xfrm>
            <a:off x="5599060" y="2950249"/>
            <a:ext cx="92539" cy="327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Connector 460">
            <a:extLst>
              <a:ext uri="{FF2B5EF4-FFF2-40B4-BE49-F238E27FC236}">
                <a16:creationId xmlns:a16="http://schemas.microsoft.com/office/drawing/2014/main" id="{D60F3C90-5ED1-C7B8-52F7-77B97567927D}"/>
              </a:ext>
            </a:extLst>
          </p:cNvPr>
          <p:cNvCxnSpPr>
            <a:cxnSpLocks/>
            <a:stCxn id="100" idx="4"/>
          </p:cNvCxnSpPr>
          <p:nvPr/>
        </p:nvCxnSpPr>
        <p:spPr>
          <a:xfrm flipH="1">
            <a:off x="6399076" y="2992765"/>
            <a:ext cx="92540" cy="285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69E23D6E-2E89-49B5-5882-24F2911021BE}"/>
              </a:ext>
            </a:extLst>
          </p:cNvPr>
          <p:cNvGrpSpPr/>
          <p:nvPr/>
        </p:nvGrpSpPr>
        <p:grpSpPr>
          <a:xfrm>
            <a:off x="3983791" y="1503604"/>
            <a:ext cx="1239362" cy="622599"/>
            <a:chOff x="4711408" y="370042"/>
            <a:chExt cx="902366" cy="4466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E401175-1BF3-8C65-C71A-7EE847320735}"/>
                </a:ext>
              </a:extLst>
            </p:cNvPr>
            <p:cNvSpPr/>
            <p:nvPr/>
          </p:nvSpPr>
          <p:spPr>
            <a:xfrm>
              <a:off x="5102256" y="681931"/>
              <a:ext cx="134754" cy="134754"/>
            </a:xfrm>
            <a:prstGeom prst="ellipse">
              <a:avLst/>
            </a:prstGeom>
            <a:solidFill>
              <a:srgbClr val="C00000"/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CC65AA-1190-B075-7261-30E95F69131E}"/>
                </a:ext>
              </a:extLst>
            </p:cNvPr>
            <p:cNvSpPr txBox="1"/>
            <p:nvPr/>
          </p:nvSpPr>
          <p:spPr>
            <a:xfrm>
              <a:off x="4711408" y="370042"/>
              <a:ext cx="902366" cy="331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Mitigate thermal noise</a:t>
              </a:r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F18AB5F0-F1D0-8A8B-82A2-6E7F17E2335D}"/>
              </a:ext>
            </a:extLst>
          </p:cNvPr>
          <p:cNvGrpSpPr/>
          <p:nvPr/>
        </p:nvGrpSpPr>
        <p:grpSpPr>
          <a:xfrm>
            <a:off x="9341574" y="1503437"/>
            <a:ext cx="1625478" cy="631722"/>
            <a:chOff x="8593605" y="392092"/>
            <a:chExt cx="1183493" cy="453188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675D9B5-8259-08D0-B510-14F3B48AD280}"/>
                </a:ext>
              </a:extLst>
            </p:cNvPr>
            <p:cNvSpPr txBox="1"/>
            <p:nvPr/>
          </p:nvSpPr>
          <p:spPr>
            <a:xfrm>
              <a:off x="8593605" y="392092"/>
              <a:ext cx="1183493" cy="331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Better  installation/Operation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0EFA546-F97F-5066-80F7-0D3898ABAE6E}"/>
                </a:ext>
              </a:extLst>
            </p:cNvPr>
            <p:cNvSpPr/>
            <p:nvPr/>
          </p:nvSpPr>
          <p:spPr>
            <a:xfrm>
              <a:off x="9094478" y="710526"/>
              <a:ext cx="134754" cy="134754"/>
            </a:xfrm>
            <a:prstGeom prst="ellipse">
              <a:avLst/>
            </a:prstGeom>
            <a:solidFill>
              <a:schemeClr val="bg1"/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B093EE9C-6842-2159-A31D-EE303CC985F4}"/>
              </a:ext>
            </a:extLst>
          </p:cNvPr>
          <p:cNvGrpSpPr/>
          <p:nvPr/>
        </p:nvGrpSpPr>
        <p:grpSpPr>
          <a:xfrm>
            <a:off x="946557" y="1503604"/>
            <a:ext cx="1329289" cy="618157"/>
            <a:chOff x="3226986" y="377306"/>
            <a:chExt cx="967841" cy="44345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99D60CC-0781-DC81-991A-0EAE46F2462C}"/>
                </a:ext>
              </a:extLst>
            </p:cNvPr>
            <p:cNvSpPr txBox="1"/>
            <p:nvPr/>
          </p:nvSpPr>
          <p:spPr>
            <a:xfrm>
              <a:off x="3226986" y="377306"/>
              <a:ext cx="967841" cy="331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Mitigate</a:t>
              </a:r>
            </a:p>
            <a:p>
              <a:pPr algn="ctr"/>
              <a:r>
                <a:rPr lang="en-US" sz="1200" b="1" dirty="0"/>
                <a:t> control noise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EC6A634-ACE0-DEA3-1A0D-98524F648F0E}"/>
                </a:ext>
              </a:extLst>
            </p:cNvPr>
            <p:cNvSpPr/>
            <p:nvPr/>
          </p:nvSpPr>
          <p:spPr>
            <a:xfrm>
              <a:off x="3630878" y="686009"/>
              <a:ext cx="134754" cy="134754"/>
            </a:xfrm>
            <a:prstGeom prst="ellipse">
              <a:avLst/>
            </a:prstGeom>
            <a:solidFill>
              <a:srgbClr val="00B0F0"/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690954B9-F703-52A0-8BEE-DF9C79CDF738}"/>
              </a:ext>
            </a:extLst>
          </p:cNvPr>
          <p:cNvGrpSpPr/>
          <p:nvPr/>
        </p:nvGrpSpPr>
        <p:grpSpPr>
          <a:xfrm>
            <a:off x="6442029" y="1467249"/>
            <a:ext cx="1239362" cy="641887"/>
            <a:chOff x="6781870" y="375656"/>
            <a:chExt cx="902366" cy="46048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F576C7C-2439-E084-0236-A12A043F0960}"/>
                </a:ext>
              </a:extLst>
            </p:cNvPr>
            <p:cNvSpPr txBox="1"/>
            <p:nvPr/>
          </p:nvSpPr>
          <p:spPr>
            <a:xfrm>
              <a:off x="6781870" y="375656"/>
              <a:ext cx="902366" cy="331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Mitigate quantum noise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DB6AF8E-F8FB-74AC-DD02-948FFC439E78}"/>
                </a:ext>
              </a:extLst>
            </p:cNvPr>
            <p:cNvSpPr/>
            <p:nvPr/>
          </p:nvSpPr>
          <p:spPr>
            <a:xfrm>
              <a:off x="7145942" y="701382"/>
              <a:ext cx="134754" cy="134754"/>
            </a:xfrm>
            <a:prstGeom prst="ellipse">
              <a:avLst/>
            </a:prstGeom>
            <a:solidFill>
              <a:schemeClr val="accent4"/>
            </a:solidFill>
            <a:ln w="317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9FC7720E-247A-8F14-A166-013F7890D41F}"/>
              </a:ext>
            </a:extLst>
          </p:cNvPr>
          <p:cNvGrpSpPr/>
          <p:nvPr/>
        </p:nvGrpSpPr>
        <p:grpSpPr>
          <a:xfrm>
            <a:off x="6997670" y="2332851"/>
            <a:ext cx="1019319" cy="651464"/>
            <a:chOff x="6871097" y="849800"/>
            <a:chExt cx="742155" cy="46735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7B646E-B767-0981-FD6E-674E8524CD02}"/>
                </a:ext>
              </a:extLst>
            </p:cNvPr>
            <p:cNvSpPr/>
            <p:nvPr/>
          </p:nvSpPr>
          <p:spPr>
            <a:xfrm>
              <a:off x="7120868" y="1182397"/>
              <a:ext cx="134754" cy="134754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ED217DA-FDB5-7CC5-450D-4CCCD158CB8E}"/>
                </a:ext>
              </a:extLst>
            </p:cNvPr>
            <p:cNvSpPr txBox="1"/>
            <p:nvPr/>
          </p:nvSpPr>
          <p:spPr>
            <a:xfrm>
              <a:off x="6871097" y="849800"/>
              <a:ext cx="742155" cy="331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1.5 MW laser power</a:t>
              </a:r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9ADBBB4F-3468-1226-D2F0-F62A073E0C38}"/>
              </a:ext>
            </a:extLst>
          </p:cNvPr>
          <p:cNvGrpSpPr/>
          <p:nvPr/>
        </p:nvGrpSpPr>
        <p:grpSpPr>
          <a:xfrm>
            <a:off x="5175907" y="2273352"/>
            <a:ext cx="905973" cy="676897"/>
            <a:chOff x="6216061" y="831555"/>
            <a:chExt cx="659629" cy="485596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240AC33-07D6-8EB6-65BB-541FBB888F83}"/>
                </a:ext>
              </a:extLst>
            </p:cNvPr>
            <p:cNvSpPr/>
            <p:nvPr/>
          </p:nvSpPr>
          <p:spPr>
            <a:xfrm>
              <a:off x="6456777" y="1182397"/>
              <a:ext cx="134754" cy="134754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5774DB5-019B-B350-3458-2AEC32BE2B41}"/>
                </a:ext>
              </a:extLst>
            </p:cNvPr>
            <p:cNvSpPr txBox="1"/>
            <p:nvPr/>
          </p:nvSpPr>
          <p:spPr>
            <a:xfrm>
              <a:off x="6216061" y="831555"/>
              <a:ext cx="659629" cy="331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100 kg test mass</a:t>
              </a:r>
            </a:p>
          </p:txBody>
        </p:sp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AFEEEC17-534F-55B8-651D-D5AECB18B1DA}"/>
              </a:ext>
            </a:extLst>
          </p:cNvPr>
          <p:cNvGrpSpPr/>
          <p:nvPr/>
        </p:nvGrpSpPr>
        <p:grpSpPr>
          <a:xfrm>
            <a:off x="1972065" y="2247658"/>
            <a:ext cx="1429796" cy="687565"/>
            <a:chOff x="3574305" y="821743"/>
            <a:chExt cx="1041019" cy="49324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BCE0602-AE3F-1030-6701-6A51ED7C4B19}"/>
                </a:ext>
              </a:extLst>
            </p:cNvPr>
            <p:cNvSpPr/>
            <p:nvPr/>
          </p:nvSpPr>
          <p:spPr>
            <a:xfrm>
              <a:off x="4013306" y="1180238"/>
              <a:ext cx="134754" cy="134754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6C13D53-738C-A4A8-3CAD-C4A815489CFE}"/>
                </a:ext>
              </a:extLst>
            </p:cNvPr>
            <p:cNvSpPr txBox="1"/>
            <p:nvPr/>
          </p:nvSpPr>
          <p:spPr>
            <a:xfrm>
              <a:off x="3574305" y="821743"/>
              <a:ext cx="1041019" cy="331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Reduce angular cross coupling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9D864AAB-B836-F076-D9AF-3373AE6C034F}"/>
              </a:ext>
            </a:extLst>
          </p:cNvPr>
          <p:cNvGrpSpPr/>
          <p:nvPr/>
        </p:nvGrpSpPr>
        <p:grpSpPr>
          <a:xfrm>
            <a:off x="-184416" y="2293175"/>
            <a:ext cx="1388211" cy="677336"/>
            <a:chOff x="2369043" y="837498"/>
            <a:chExt cx="1010742" cy="485911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4B2527B-6D76-EBE0-C605-834026D74E2B}"/>
                </a:ext>
              </a:extLst>
            </p:cNvPr>
            <p:cNvSpPr txBox="1"/>
            <p:nvPr/>
          </p:nvSpPr>
          <p:spPr>
            <a:xfrm>
              <a:off x="2369043" y="837498"/>
              <a:ext cx="1010742" cy="331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Reduce control bandwidth</a:t>
              </a: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E5EBDC4-A499-908C-2FE8-1B361257B3EE}"/>
                </a:ext>
              </a:extLst>
            </p:cNvPr>
            <p:cNvSpPr/>
            <p:nvPr/>
          </p:nvSpPr>
          <p:spPr>
            <a:xfrm>
              <a:off x="2831396" y="1188655"/>
              <a:ext cx="134754" cy="134754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77FC2E9B-C8B8-0621-600A-518BE586C60A}"/>
              </a:ext>
            </a:extLst>
          </p:cNvPr>
          <p:cNvGrpSpPr/>
          <p:nvPr/>
        </p:nvGrpSpPr>
        <p:grpSpPr>
          <a:xfrm>
            <a:off x="3222989" y="2292177"/>
            <a:ext cx="968084" cy="643398"/>
            <a:chOff x="4545879" y="851207"/>
            <a:chExt cx="704852" cy="46156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C21FDB1-8FAB-022A-4A27-F6380BDFE5D8}"/>
                </a:ext>
              </a:extLst>
            </p:cNvPr>
            <p:cNvSpPr/>
            <p:nvPr/>
          </p:nvSpPr>
          <p:spPr>
            <a:xfrm>
              <a:off x="4832926" y="1178019"/>
              <a:ext cx="134754" cy="13475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815E9D9-23D5-94C4-5DFF-8A923FBCB5D5}"/>
                </a:ext>
              </a:extLst>
            </p:cNvPr>
            <p:cNvSpPr txBox="1"/>
            <p:nvPr/>
          </p:nvSpPr>
          <p:spPr>
            <a:xfrm>
              <a:off x="4545879" y="851207"/>
              <a:ext cx="704852" cy="331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Higher stress fibers</a:t>
              </a:r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5D9BE2CE-76A9-4A20-34D7-D2B62F24C800}"/>
              </a:ext>
            </a:extLst>
          </p:cNvPr>
          <p:cNvGrpSpPr/>
          <p:nvPr/>
        </p:nvGrpSpPr>
        <p:grpSpPr>
          <a:xfrm>
            <a:off x="4091156" y="2292731"/>
            <a:ext cx="1073401" cy="653937"/>
            <a:chOff x="5266758" y="681158"/>
            <a:chExt cx="781532" cy="469125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CFBA11D-2119-8581-BCCB-BA9AE41F5E19}"/>
                </a:ext>
              </a:extLst>
            </p:cNvPr>
            <p:cNvSpPr txBox="1"/>
            <p:nvPr/>
          </p:nvSpPr>
          <p:spPr>
            <a:xfrm>
              <a:off x="5266758" y="681158"/>
              <a:ext cx="781532" cy="331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Develop new coatings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ABE962C-1DC6-C943-70BC-DF0A6A840A4F}"/>
                </a:ext>
              </a:extLst>
            </p:cNvPr>
            <p:cNvSpPr/>
            <p:nvPr/>
          </p:nvSpPr>
          <p:spPr>
            <a:xfrm>
              <a:off x="5606590" y="1015529"/>
              <a:ext cx="134754" cy="13475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</p:grp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CA6361F3-30D6-E22B-5C76-DC65F97E19B6}"/>
              </a:ext>
            </a:extLst>
          </p:cNvPr>
          <p:cNvGrpSpPr/>
          <p:nvPr/>
        </p:nvGrpSpPr>
        <p:grpSpPr>
          <a:xfrm>
            <a:off x="972586" y="2291361"/>
            <a:ext cx="1237991" cy="631164"/>
            <a:chOff x="1719340" y="1399988"/>
            <a:chExt cx="901368" cy="452789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A4D8E0C-D170-12AE-7CEF-3E86FB27917C}"/>
                </a:ext>
              </a:extLst>
            </p:cNvPr>
            <p:cNvSpPr txBox="1"/>
            <p:nvPr/>
          </p:nvSpPr>
          <p:spPr>
            <a:xfrm>
              <a:off x="1719340" y="1399988"/>
              <a:ext cx="901368" cy="331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Interferometric sensors</a:t>
              </a: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CF6C930-031C-0767-CF18-12A1AC365A65}"/>
                </a:ext>
              </a:extLst>
            </p:cNvPr>
            <p:cNvSpPr/>
            <p:nvPr/>
          </p:nvSpPr>
          <p:spPr>
            <a:xfrm>
              <a:off x="2103466" y="1718023"/>
              <a:ext cx="134754" cy="134754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FE85ED3A-E660-31DF-383B-F4189D293BA9}"/>
              </a:ext>
            </a:extLst>
          </p:cNvPr>
          <p:cNvGrpSpPr/>
          <p:nvPr/>
        </p:nvGrpSpPr>
        <p:grpSpPr>
          <a:xfrm>
            <a:off x="8619546" y="2354368"/>
            <a:ext cx="1044066" cy="698929"/>
            <a:chOff x="8140373" y="1156921"/>
            <a:chExt cx="760173" cy="501402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B6170B1-18AC-DD7F-BF57-875A3C341754}"/>
                </a:ext>
              </a:extLst>
            </p:cNvPr>
            <p:cNvSpPr txBox="1"/>
            <p:nvPr/>
          </p:nvSpPr>
          <p:spPr>
            <a:xfrm>
              <a:off x="8140373" y="1156921"/>
              <a:ext cx="760173" cy="331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Violin mode damping</a:t>
              </a: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D008924-9C0A-7190-E906-8AB606920BD5}"/>
                </a:ext>
              </a:extLst>
            </p:cNvPr>
            <p:cNvSpPr/>
            <p:nvPr/>
          </p:nvSpPr>
          <p:spPr>
            <a:xfrm>
              <a:off x="8424200" y="1523569"/>
              <a:ext cx="134754" cy="134754"/>
            </a:xfrm>
            <a:prstGeom prst="ellipse">
              <a:avLst/>
            </a:prstGeom>
            <a:solidFill>
              <a:schemeClr val="bg1">
                <a:alpha val="55176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003AFD8E-7D99-12C3-D3DD-21D40724221A}"/>
              </a:ext>
            </a:extLst>
          </p:cNvPr>
          <p:cNvGrpSpPr/>
          <p:nvPr/>
        </p:nvGrpSpPr>
        <p:grpSpPr>
          <a:xfrm>
            <a:off x="10223604" y="2391219"/>
            <a:ext cx="1044066" cy="638277"/>
            <a:chOff x="9083213" y="2104545"/>
            <a:chExt cx="760173" cy="457891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2BEFE54-9A1B-44F8-B038-09162FA77FB2}"/>
                </a:ext>
              </a:extLst>
            </p:cNvPr>
            <p:cNvSpPr txBox="1"/>
            <p:nvPr/>
          </p:nvSpPr>
          <p:spPr>
            <a:xfrm>
              <a:off x="9083213" y="2104545"/>
              <a:ext cx="760173" cy="331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Bounce-Roll dampers</a:t>
              </a: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D666701-3008-D420-50A7-273F49E29BB1}"/>
                </a:ext>
              </a:extLst>
            </p:cNvPr>
            <p:cNvSpPr/>
            <p:nvPr/>
          </p:nvSpPr>
          <p:spPr>
            <a:xfrm>
              <a:off x="9425748" y="2427682"/>
              <a:ext cx="134754" cy="1347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9FC968B7-D16B-9122-AC83-86B9F50A95F3}"/>
              </a:ext>
            </a:extLst>
          </p:cNvPr>
          <p:cNvGrpSpPr/>
          <p:nvPr/>
        </p:nvGrpSpPr>
        <p:grpSpPr>
          <a:xfrm>
            <a:off x="11052396" y="2357664"/>
            <a:ext cx="1234347" cy="686389"/>
            <a:chOff x="9400304" y="865470"/>
            <a:chExt cx="898715" cy="492406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697F6F2-3690-235B-0FE0-65523BB7F17D}"/>
                </a:ext>
              </a:extLst>
            </p:cNvPr>
            <p:cNvSpPr txBox="1"/>
            <p:nvPr/>
          </p:nvSpPr>
          <p:spPr>
            <a:xfrm>
              <a:off x="9400304" y="865470"/>
              <a:ext cx="898715" cy="331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Acoustic mode dampers</a:t>
              </a: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F621E5AF-3B07-26F7-FC66-D1E201038043}"/>
                </a:ext>
              </a:extLst>
            </p:cNvPr>
            <p:cNvSpPr/>
            <p:nvPr/>
          </p:nvSpPr>
          <p:spPr>
            <a:xfrm>
              <a:off x="9758524" y="1223122"/>
              <a:ext cx="134754" cy="1347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EB0334F0-3772-781B-9638-B6202ACF9339}"/>
              </a:ext>
            </a:extLst>
          </p:cNvPr>
          <p:cNvGrpSpPr/>
          <p:nvPr/>
        </p:nvGrpSpPr>
        <p:grpSpPr>
          <a:xfrm>
            <a:off x="5880819" y="2312995"/>
            <a:ext cx="1239362" cy="679770"/>
            <a:chOff x="6506657" y="951462"/>
            <a:chExt cx="902366" cy="487657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52931E2-C2A3-CEAA-67DF-A51C8B4F542A}"/>
                </a:ext>
              </a:extLst>
            </p:cNvPr>
            <p:cNvSpPr/>
            <p:nvPr/>
          </p:nvSpPr>
          <p:spPr>
            <a:xfrm>
              <a:off x="6883994" y="1304365"/>
              <a:ext cx="134754" cy="134754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5CDEE42-8E9B-4C6E-72C1-94EDB306790C}"/>
                </a:ext>
              </a:extLst>
            </p:cNvPr>
            <p:cNvSpPr txBox="1"/>
            <p:nvPr/>
          </p:nvSpPr>
          <p:spPr>
            <a:xfrm>
              <a:off x="6506657" y="951462"/>
              <a:ext cx="902366" cy="331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Thermal compensation</a:t>
              </a:r>
            </a:p>
          </p:txBody>
        </p: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5705CB69-9EF2-58D6-0B24-1057777298BD}"/>
              </a:ext>
            </a:extLst>
          </p:cNvPr>
          <p:cNvGrpSpPr/>
          <p:nvPr/>
        </p:nvGrpSpPr>
        <p:grpSpPr>
          <a:xfrm>
            <a:off x="9328081" y="2357723"/>
            <a:ext cx="1212516" cy="682198"/>
            <a:chOff x="8330280" y="1846853"/>
            <a:chExt cx="882820" cy="489400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E29DB906-3C30-6DF4-8CC0-0EA85E3E7C37}"/>
                </a:ext>
              </a:extLst>
            </p:cNvPr>
            <p:cNvSpPr/>
            <p:nvPr/>
          </p:nvSpPr>
          <p:spPr>
            <a:xfrm>
              <a:off x="8713416" y="2201499"/>
              <a:ext cx="134754" cy="1347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E8E83F0-28AC-C46B-98E9-03E7222D79A8}"/>
                </a:ext>
              </a:extLst>
            </p:cNvPr>
            <p:cNvSpPr txBox="1"/>
            <p:nvPr/>
          </p:nvSpPr>
          <p:spPr>
            <a:xfrm>
              <a:off x="8330280" y="1846853"/>
              <a:ext cx="882820" cy="331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Cartridge installation</a:t>
              </a:r>
            </a:p>
          </p:txBody>
        </p:sp>
      </p:grp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961F91CC-2983-1AF0-AA80-264FE40BD3EB}"/>
              </a:ext>
            </a:extLst>
          </p:cNvPr>
          <p:cNvCxnSpPr>
            <a:cxnSpLocks/>
            <a:stCxn id="69" idx="3"/>
          </p:cNvCxnSpPr>
          <p:nvPr/>
        </p:nvCxnSpPr>
        <p:spPr>
          <a:xfrm flipH="1">
            <a:off x="606975" y="2094252"/>
            <a:ext cx="921415" cy="674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03B6C0C-6775-FB19-EEEF-75966C9A6A19}"/>
              </a:ext>
            </a:extLst>
          </p:cNvPr>
          <p:cNvCxnSpPr>
            <a:stCxn id="69" idx="5"/>
            <a:endCxn id="3" idx="1"/>
          </p:cNvCxnSpPr>
          <p:nvPr/>
        </p:nvCxnSpPr>
        <p:spPr>
          <a:xfrm>
            <a:off x="1659261" y="2094252"/>
            <a:ext cx="942857" cy="680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3DC5FFF5-34BD-C99B-27DC-57D5661D3CE3}"/>
              </a:ext>
            </a:extLst>
          </p:cNvPr>
          <p:cNvCxnSpPr>
            <a:cxnSpLocks/>
            <a:stCxn id="69" idx="4"/>
            <a:endCxn id="88" idx="0"/>
          </p:cNvCxnSpPr>
          <p:nvPr/>
        </p:nvCxnSpPr>
        <p:spPr>
          <a:xfrm flipH="1">
            <a:off x="1592707" y="2121761"/>
            <a:ext cx="1119" cy="612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ABA283B-086C-8CFF-EE06-0130588E9CA1}"/>
              </a:ext>
            </a:extLst>
          </p:cNvPr>
          <p:cNvCxnSpPr>
            <a:cxnSpLocks/>
            <a:stCxn id="2" idx="3"/>
            <a:endCxn id="14" idx="0"/>
          </p:cNvCxnSpPr>
          <p:nvPr/>
        </p:nvCxnSpPr>
        <p:spPr>
          <a:xfrm flipH="1">
            <a:off x="3709776" y="2098694"/>
            <a:ext cx="837932" cy="649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21FBF4AD-C8F1-50DB-4A59-DC02D5196752}"/>
              </a:ext>
            </a:extLst>
          </p:cNvPr>
          <p:cNvCxnSpPr>
            <a:cxnSpLocks/>
            <a:stCxn id="2" idx="4"/>
            <a:endCxn id="84" idx="0"/>
          </p:cNvCxnSpPr>
          <p:nvPr/>
        </p:nvCxnSpPr>
        <p:spPr>
          <a:xfrm>
            <a:off x="4613144" y="2126203"/>
            <a:ext cx="37297" cy="632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E242CF2C-FFF0-FCB4-5E66-841BCEF0A9A3}"/>
              </a:ext>
            </a:extLst>
          </p:cNvPr>
          <p:cNvCxnSpPr>
            <a:cxnSpLocks/>
            <a:stCxn id="70" idx="3"/>
            <a:endCxn id="71" idx="7"/>
          </p:cNvCxnSpPr>
          <p:nvPr/>
        </p:nvCxnSpPr>
        <p:spPr>
          <a:xfrm flipH="1">
            <a:off x="5664495" y="2081627"/>
            <a:ext cx="1304676" cy="708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CCF053FF-5585-A15E-EA03-1FA2CFFB72C2}"/>
              </a:ext>
            </a:extLst>
          </p:cNvPr>
          <p:cNvCxnSpPr>
            <a:cxnSpLocks/>
            <a:stCxn id="70" idx="4"/>
            <a:endCxn id="11" idx="0"/>
          </p:cNvCxnSpPr>
          <p:nvPr/>
        </p:nvCxnSpPr>
        <p:spPr>
          <a:xfrm>
            <a:off x="7034607" y="2109136"/>
            <a:ext cx="398653" cy="6873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7F813D6A-B3E2-11D6-14E9-C33A3EDFC7B0}"/>
              </a:ext>
            </a:extLst>
          </p:cNvPr>
          <p:cNvCxnSpPr>
            <a:cxnSpLocks/>
            <a:stCxn id="11" idx="2"/>
            <a:endCxn id="100" idx="6"/>
          </p:cNvCxnSpPr>
          <p:nvPr/>
        </p:nvCxnSpPr>
        <p:spPr>
          <a:xfrm flipH="1">
            <a:off x="6584155" y="2890395"/>
            <a:ext cx="756565" cy="8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9C86A102-0AE8-0D35-C31B-732A158B5C04}"/>
              </a:ext>
            </a:extLst>
          </p:cNvPr>
          <p:cNvCxnSpPr>
            <a:cxnSpLocks/>
            <a:stCxn id="92" idx="7"/>
            <a:endCxn id="68" idx="3"/>
          </p:cNvCxnSpPr>
          <p:nvPr/>
        </p:nvCxnSpPr>
        <p:spPr>
          <a:xfrm flipV="1">
            <a:off x="9167346" y="2107650"/>
            <a:ext cx="889260" cy="785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D9F87AAC-2299-139D-5DF3-3D505C57F2C3}"/>
              </a:ext>
            </a:extLst>
          </p:cNvPr>
          <p:cNvCxnSpPr>
            <a:cxnSpLocks/>
            <a:stCxn id="94" idx="1"/>
            <a:endCxn id="68" idx="4"/>
          </p:cNvCxnSpPr>
          <p:nvPr/>
        </p:nvCxnSpPr>
        <p:spPr>
          <a:xfrm flipH="1" flipV="1">
            <a:off x="10122042" y="2135159"/>
            <a:ext cx="599124" cy="7340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22C26E12-202C-335B-0863-69D9324C8474}"/>
              </a:ext>
            </a:extLst>
          </p:cNvPr>
          <p:cNvCxnSpPr>
            <a:cxnSpLocks/>
            <a:stCxn id="96" idx="1"/>
            <a:endCxn id="68" idx="5"/>
          </p:cNvCxnSpPr>
          <p:nvPr/>
        </p:nvCxnSpPr>
        <p:spPr>
          <a:xfrm flipH="1" flipV="1">
            <a:off x="10187477" y="2107650"/>
            <a:ext cx="1384023" cy="776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85036CA2-3782-39E2-D392-CBE9BC9C8C88}"/>
              </a:ext>
            </a:extLst>
          </p:cNvPr>
          <p:cNvCxnSpPr>
            <a:cxnSpLocks/>
            <a:stCxn id="117" idx="0"/>
            <a:endCxn id="68" idx="4"/>
          </p:cNvCxnSpPr>
          <p:nvPr/>
        </p:nvCxnSpPr>
        <p:spPr>
          <a:xfrm flipV="1">
            <a:off x="9946842" y="2135159"/>
            <a:ext cx="175200" cy="716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6393E941-ACBE-BFB0-1D4D-4C5383EE59D7}"/>
              </a:ext>
            </a:extLst>
          </p:cNvPr>
          <p:cNvGrpSpPr/>
          <p:nvPr/>
        </p:nvGrpSpPr>
        <p:grpSpPr>
          <a:xfrm>
            <a:off x="7845063" y="2335458"/>
            <a:ext cx="1019319" cy="667697"/>
            <a:chOff x="6820224" y="838153"/>
            <a:chExt cx="742155" cy="478998"/>
          </a:xfrm>
        </p:grpSpPr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209FA4C4-FE0A-6751-AA57-1DBF778B524B}"/>
                </a:ext>
              </a:extLst>
            </p:cNvPr>
            <p:cNvSpPr/>
            <p:nvPr/>
          </p:nvSpPr>
          <p:spPr>
            <a:xfrm>
              <a:off x="7120868" y="1182397"/>
              <a:ext cx="134754" cy="134754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359" name="TextBox 358">
              <a:extLst>
                <a:ext uri="{FF2B5EF4-FFF2-40B4-BE49-F238E27FC236}">
                  <a16:creationId xmlns:a16="http://schemas.microsoft.com/office/drawing/2014/main" id="{50D10DE2-B3A2-4F7E-5991-ABE79F2C078E}"/>
                </a:ext>
              </a:extLst>
            </p:cNvPr>
            <p:cNvSpPr txBox="1"/>
            <p:nvPr/>
          </p:nvSpPr>
          <p:spPr>
            <a:xfrm>
              <a:off x="6820224" y="838153"/>
              <a:ext cx="742155" cy="331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10 dB squeezing</a:t>
              </a:r>
            </a:p>
          </p:txBody>
        </p:sp>
      </p:grp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B9168807-9CDC-1DBD-C2B6-75BDEE78D5E3}"/>
              </a:ext>
            </a:extLst>
          </p:cNvPr>
          <p:cNvCxnSpPr>
            <a:cxnSpLocks/>
            <a:stCxn id="70" idx="5"/>
            <a:endCxn id="358" idx="1"/>
          </p:cNvCxnSpPr>
          <p:nvPr/>
        </p:nvCxnSpPr>
        <p:spPr>
          <a:xfrm>
            <a:off x="7100042" y="2081627"/>
            <a:ext cx="1185047" cy="7611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8815B92B-CA51-5DCC-8564-B1F3A77BB3C6}"/>
              </a:ext>
            </a:extLst>
          </p:cNvPr>
          <p:cNvCxnSpPr>
            <a:cxnSpLocks/>
            <a:stCxn id="2" idx="6"/>
            <a:endCxn id="71" idx="1"/>
          </p:cNvCxnSpPr>
          <p:nvPr/>
        </p:nvCxnSpPr>
        <p:spPr>
          <a:xfrm>
            <a:off x="4705683" y="2032283"/>
            <a:ext cx="827941" cy="7576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Connector 444">
            <a:extLst>
              <a:ext uri="{FF2B5EF4-FFF2-40B4-BE49-F238E27FC236}">
                <a16:creationId xmlns:a16="http://schemas.microsoft.com/office/drawing/2014/main" id="{CF57C980-FE8C-3FA8-D7E5-3F3345447FEF}"/>
              </a:ext>
            </a:extLst>
          </p:cNvPr>
          <p:cNvCxnSpPr>
            <a:cxnSpLocks/>
            <a:stCxn id="76" idx="5"/>
            <a:endCxn id="443" idx="1"/>
          </p:cNvCxnSpPr>
          <p:nvPr/>
        </p:nvCxnSpPr>
        <p:spPr>
          <a:xfrm>
            <a:off x="608581" y="2943002"/>
            <a:ext cx="4928525" cy="20173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Straight Connector 445">
            <a:extLst>
              <a:ext uri="{FF2B5EF4-FFF2-40B4-BE49-F238E27FC236}">
                <a16:creationId xmlns:a16="http://schemas.microsoft.com/office/drawing/2014/main" id="{D6CC7F77-ABEF-DC90-9142-41345D110CA6}"/>
              </a:ext>
            </a:extLst>
          </p:cNvPr>
          <p:cNvCxnSpPr>
            <a:cxnSpLocks/>
            <a:stCxn id="88" idx="5"/>
          </p:cNvCxnSpPr>
          <p:nvPr/>
        </p:nvCxnSpPr>
        <p:spPr>
          <a:xfrm>
            <a:off x="1658142" y="2895016"/>
            <a:ext cx="3875482" cy="18110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Connector 448">
            <a:extLst>
              <a:ext uri="{FF2B5EF4-FFF2-40B4-BE49-F238E27FC236}">
                <a16:creationId xmlns:a16="http://schemas.microsoft.com/office/drawing/2014/main" id="{2C55EFD5-FF2B-3EA0-9620-50DCC5A01DAD}"/>
              </a:ext>
            </a:extLst>
          </p:cNvPr>
          <p:cNvCxnSpPr>
            <a:cxnSpLocks/>
            <a:stCxn id="3" idx="5"/>
          </p:cNvCxnSpPr>
          <p:nvPr/>
        </p:nvCxnSpPr>
        <p:spPr>
          <a:xfrm>
            <a:off x="2732989" y="2907714"/>
            <a:ext cx="2783410" cy="1394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Connector 451">
            <a:extLst>
              <a:ext uri="{FF2B5EF4-FFF2-40B4-BE49-F238E27FC236}">
                <a16:creationId xmlns:a16="http://schemas.microsoft.com/office/drawing/2014/main" id="{FA9FA622-6AA1-BE24-09E1-AFFB3035190E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3775211" y="2908066"/>
            <a:ext cx="1758413" cy="999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263FB45B-F1B9-E177-14AC-980D710DEF94}"/>
              </a:ext>
            </a:extLst>
          </p:cNvPr>
          <p:cNvCxnSpPr>
            <a:cxnSpLocks/>
            <a:stCxn id="84" idx="5"/>
          </p:cNvCxnSpPr>
          <p:nvPr/>
        </p:nvCxnSpPr>
        <p:spPr>
          <a:xfrm>
            <a:off x="4715876" y="2919159"/>
            <a:ext cx="817748" cy="5355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464">
            <a:extLst>
              <a:ext uri="{FF2B5EF4-FFF2-40B4-BE49-F238E27FC236}">
                <a16:creationId xmlns:a16="http://schemas.microsoft.com/office/drawing/2014/main" id="{26FD7266-0914-AAB8-BD17-7DF9BFF0EDD4}"/>
              </a:ext>
            </a:extLst>
          </p:cNvPr>
          <p:cNvCxnSpPr>
            <a:cxnSpLocks/>
            <a:stCxn id="11" idx="4"/>
          </p:cNvCxnSpPr>
          <p:nvPr/>
        </p:nvCxnSpPr>
        <p:spPr>
          <a:xfrm flipH="1">
            <a:off x="6835538" y="2984315"/>
            <a:ext cx="597722" cy="470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Connector 466">
            <a:extLst>
              <a:ext uri="{FF2B5EF4-FFF2-40B4-BE49-F238E27FC236}">
                <a16:creationId xmlns:a16="http://schemas.microsoft.com/office/drawing/2014/main" id="{48B5EF9E-8D30-070D-570A-991FD0388386}"/>
              </a:ext>
            </a:extLst>
          </p:cNvPr>
          <p:cNvCxnSpPr>
            <a:cxnSpLocks/>
            <a:stCxn id="92" idx="3"/>
          </p:cNvCxnSpPr>
          <p:nvPr/>
        </p:nvCxnSpPr>
        <p:spPr>
          <a:xfrm flipH="1">
            <a:off x="6846727" y="3025788"/>
            <a:ext cx="2189748" cy="10528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Connector 467">
            <a:extLst>
              <a:ext uri="{FF2B5EF4-FFF2-40B4-BE49-F238E27FC236}">
                <a16:creationId xmlns:a16="http://schemas.microsoft.com/office/drawing/2014/main" id="{3A66F967-CD76-28DE-C677-D3ECA91679BC}"/>
              </a:ext>
            </a:extLst>
          </p:cNvPr>
          <p:cNvCxnSpPr>
            <a:cxnSpLocks/>
            <a:stCxn id="117" idx="2"/>
          </p:cNvCxnSpPr>
          <p:nvPr/>
        </p:nvCxnSpPr>
        <p:spPr>
          <a:xfrm flipH="1">
            <a:off x="6835538" y="2946001"/>
            <a:ext cx="3018764" cy="14920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Connector 468">
            <a:extLst>
              <a:ext uri="{FF2B5EF4-FFF2-40B4-BE49-F238E27FC236}">
                <a16:creationId xmlns:a16="http://schemas.microsoft.com/office/drawing/2014/main" id="{C8344DFF-BB70-E11A-CFE9-84E6B4778F95}"/>
              </a:ext>
            </a:extLst>
          </p:cNvPr>
          <p:cNvCxnSpPr>
            <a:cxnSpLocks/>
            <a:stCxn id="94" idx="3"/>
          </p:cNvCxnSpPr>
          <p:nvPr/>
        </p:nvCxnSpPr>
        <p:spPr>
          <a:xfrm flipH="1">
            <a:off x="6854643" y="3001987"/>
            <a:ext cx="3866523" cy="1704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469">
            <a:extLst>
              <a:ext uri="{FF2B5EF4-FFF2-40B4-BE49-F238E27FC236}">
                <a16:creationId xmlns:a16="http://schemas.microsoft.com/office/drawing/2014/main" id="{42A25A5A-0995-771B-29FF-00F8F6A88059}"/>
              </a:ext>
            </a:extLst>
          </p:cNvPr>
          <p:cNvCxnSpPr>
            <a:cxnSpLocks/>
            <a:stCxn id="96" idx="3"/>
            <a:endCxn id="443" idx="3"/>
          </p:cNvCxnSpPr>
          <p:nvPr/>
        </p:nvCxnSpPr>
        <p:spPr>
          <a:xfrm flipH="1">
            <a:off x="6841782" y="3016544"/>
            <a:ext cx="4729718" cy="1943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3" name="Rounded Rectangle 442">
            <a:extLst>
              <a:ext uri="{FF2B5EF4-FFF2-40B4-BE49-F238E27FC236}">
                <a16:creationId xmlns:a16="http://schemas.microsoft.com/office/drawing/2014/main" id="{0900D6C9-0CBE-DA2F-4027-80DDC14EE21A}"/>
              </a:ext>
            </a:extLst>
          </p:cNvPr>
          <p:cNvSpPr/>
          <p:nvPr/>
        </p:nvSpPr>
        <p:spPr>
          <a:xfrm>
            <a:off x="5537106" y="3214313"/>
            <a:ext cx="1304676" cy="349199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0AD61D06-2DD6-777C-B048-ECC2995C57F3}"/>
              </a:ext>
            </a:extLst>
          </p:cNvPr>
          <p:cNvGrpSpPr>
            <a:grpSpLocks noChangeAspect="1"/>
          </p:cNvGrpSpPr>
          <p:nvPr/>
        </p:nvGrpSpPr>
        <p:grpSpPr>
          <a:xfrm>
            <a:off x="5653557" y="3225540"/>
            <a:ext cx="1060603" cy="2993850"/>
            <a:chOff x="6515340" y="2731757"/>
            <a:chExt cx="1346524" cy="3800942"/>
          </a:xfrm>
        </p:grpSpPr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6512C5DD-5927-FA78-6447-65FEBF244F0C}"/>
                </a:ext>
              </a:extLst>
            </p:cNvPr>
            <p:cNvSpPr/>
            <p:nvPr/>
          </p:nvSpPr>
          <p:spPr>
            <a:xfrm>
              <a:off x="6530774" y="3259305"/>
              <a:ext cx="1331090" cy="4514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44A09D19-F339-1FE4-3686-59B5B1A2E78B}"/>
                </a:ext>
              </a:extLst>
            </p:cNvPr>
            <p:cNvSpPr/>
            <p:nvPr/>
          </p:nvSpPr>
          <p:spPr>
            <a:xfrm>
              <a:off x="6515340" y="4000910"/>
              <a:ext cx="1331089" cy="4514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DD578556-B94A-C986-A7B2-71BF1A495F6B}"/>
                </a:ext>
              </a:extLst>
            </p:cNvPr>
            <p:cNvCxnSpPr>
              <a:cxnSpLocks/>
              <a:stCxn id="435" idx="2"/>
              <a:endCxn id="436" idx="2"/>
            </p:cNvCxnSpPr>
            <p:nvPr/>
          </p:nvCxnSpPr>
          <p:spPr>
            <a:xfrm flipH="1" flipV="1">
              <a:off x="6765461" y="5034899"/>
              <a:ext cx="4046" cy="107426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09DAD8BA-5703-BB4A-488C-35CAF755F1B8}"/>
                </a:ext>
              </a:extLst>
            </p:cNvPr>
            <p:cNvCxnSpPr>
              <a:cxnSpLocks/>
              <a:stCxn id="435" idx="6"/>
              <a:endCxn id="436" idx="6"/>
            </p:cNvCxnSpPr>
            <p:nvPr/>
          </p:nvCxnSpPr>
          <p:spPr>
            <a:xfrm flipH="1" flipV="1">
              <a:off x="7619083" y="5034899"/>
              <a:ext cx="4046" cy="107426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039E7337-98A2-7FF0-E1A5-B29E90EB9E45}"/>
                </a:ext>
              </a:extLst>
            </p:cNvPr>
            <p:cNvSpPr/>
            <p:nvPr/>
          </p:nvSpPr>
          <p:spPr>
            <a:xfrm>
              <a:off x="6769507" y="5685618"/>
              <a:ext cx="853622" cy="8470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A1A3FAA1-F251-69E6-2505-DA004312092C}"/>
                </a:ext>
              </a:extLst>
            </p:cNvPr>
            <p:cNvSpPr/>
            <p:nvPr/>
          </p:nvSpPr>
          <p:spPr>
            <a:xfrm>
              <a:off x="6765461" y="4611358"/>
              <a:ext cx="853622" cy="84708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043E8B68-7808-CDF1-35DC-C1705C98D2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0187" y="3446458"/>
              <a:ext cx="0" cy="7672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69FC19B0-EFFB-0365-85CD-74DB15D40F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4657" y="3446458"/>
              <a:ext cx="0" cy="80276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7BD12776-05B5-3BBC-E944-D4FE0D393206}"/>
                </a:ext>
              </a:extLst>
            </p:cNvPr>
            <p:cNvCxnSpPr>
              <a:cxnSpLocks/>
              <a:stCxn id="436" idx="6"/>
            </p:cNvCxnSpPr>
            <p:nvPr/>
          </p:nvCxnSpPr>
          <p:spPr>
            <a:xfrm flipV="1">
              <a:off x="7619083" y="4249227"/>
              <a:ext cx="0" cy="78567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541ECF85-AEFD-CC0B-AA7F-F41D20B3D6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0574" y="2749518"/>
              <a:ext cx="0" cy="7672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D04BC352-9EEC-54B4-4D5D-333D0EFA4E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9587" y="2731757"/>
              <a:ext cx="0" cy="80276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BB80357B-4D72-0A24-31E1-7B568764CDC9}"/>
                </a:ext>
              </a:extLst>
            </p:cNvPr>
            <p:cNvCxnSpPr>
              <a:cxnSpLocks/>
              <a:stCxn id="436" idx="2"/>
            </p:cNvCxnSpPr>
            <p:nvPr/>
          </p:nvCxnSpPr>
          <p:spPr>
            <a:xfrm flipV="1">
              <a:off x="6765461" y="4232129"/>
              <a:ext cx="0" cy="80277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9" name="Content Placeholder 2">
            <a:extLst>
              <a:ext uri="{FF2B5EF4-FFF2-40B4-BE49-F238E27FC236}">
                <a16:creationId xmlns:a16="http://schemas.microsoft.com/office/drawing/2014/main" id="{968312B2-F7FC-B6CD-E369-3FB8771D687D}"/>
              </a:ext>
            </a:extLst>
          </p:cNvPr>
          <p:cNvSpPr txBox="1">
            <a:spLocks/>
          </p:cNvSpPr>
          <p:nvPr/>
        </p:nvSpPr>
        <p:spPr>
          <a:xfrm>
            <a:off x="5684296" y="6219390"/>
            <a:ext cx="2248385" cy="546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BHQS</a:t>
            </a:r>
          </a:p>
        </p:txBody>
      </p:sp>
      <p:sp>
        <p:nvSpPr>
          <p:cNvPr id="492" name="Slide Number Placeholder 491">
            <a:extLst>
              <a:ext uri="{FF2B5EF4-FFF2-40B4-BE49-F238E27FC236}">
                <a16:creationId xmlns:a16="http://schemas.microsoft.com/office/drawing/2014/main" id="{40F87E7C-510A-E61C-8054-520BFB6D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7</a:t>
            </a:fld>
            <a:endParaRPr lang="en-US"/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42303503-A5FF-3981-E0B2-F4FB5344435C}"/>
              </a:ext>
            </a:extLst>
          </p:cNvPr>
          <p:cNvSpPr txBox="1">
            <a:spLocks/>
          </p:cNvSpPr>
          <p:nvPr/>
        </p:nvSpPr>
        <p:spPr>
          <a:xfrm>
            <a:off x="754179" y="-44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</a:t>
            </a:r>
            <a:r>
              <a:rPr lang="en-US" b="1" u="sng" dirty="0"/>
              <a:t>B</a:t>
            </a:r>
            <a:r>
              <a:rPr lang="en-US" dirty="0"/>
              <a:t>SC </a:t>
            </a:r>
            <a:r>
              <a:rPr lang="en-US" b="1" u="sng" dirty="0"/>
              <a:t>H</a:t>
            </a:r>
            <a:r>
              <a:rPr lang="en-US" dirty="0"/>
              <a:t>eavy </a:t>
            </a:r>
            <a:r>
              <a:rPr lang="en-US" b="1" u="sng" dirty="0"/>
              <a:t>Q</a:t>
            </a:r>
            <a:r>
              <a:rPr lang="en-US" dirty="0"/>
              <a:t>uadruple </a:t>
            </a:r>
            <a:r>
              <a:rPr lang="en-US" b="1" u="sng" dirty="0"/>
              <a:t>S</a:t>
            </a:r>
            <a:r>
              <a:rPr lang="en-US" dirty="0"/>
              <a:t>uspension</a:t>
            </a:r>
            <a:br>
              <a:rPr lang="en-US" dirty="0"/>
            </a:br>
            <a:r>
              <a:rPr lang="en-US" b="1" dirty="0"/>
              <a:t>[BHQS]</a:t>
            </a:r>
          </a:p>
        </p:txBody>
      </p: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3BD31491-0EED-B003-2408-0731D2D9FFF8}"/>
              </a:ext>
            </a:extLst>
          </p:cNvPr>
          <p:cNvCxnSpPr>
            <a:cxnSpLocks/>
          </p:cNvCxnSpPr>
          <p:nvPr/>
        </p:nvCxnSpPr>
        <p:spPr>
          <a:xfrm flipV="1">
            <a:off x="0" y="1277779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786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7787336-CAD2-69E4-1C17-BC86FA62F01A}"/>
              </a:ext>
            </a:extLst>
          </p:cNvPr>
          <p:cNvCxnSpPr>
            <a:cxnSpLocks/>
          </p:cNvCxnSpPr>
          <p:nvPr/>
        </p:nvCxnSpPr>
        <p:spPr>
          <a:xfrm flipV="1">
            <a:off x="5977257" y="4674345"/>
            <a:ext cx="0" cy="12207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B6D39A3-C15D-4D9A-B495-DCFA26DA61E4}"/>
              </a:ext>
            </a:extLst>
          </p:cNvPr>
          <p:cNvCxnSpPr>
            <a:cxnSpLocks/>
          </p:cNvCxnSpPr>
          <p:nvPr/>
        </p:nvCxnSpPr>
        <p:spPr>
          <a:xfrm flipV="1">
            <a:off x="6118944" y="4674345"/>
            <a:ext cx="0" cy="12207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1F38F98-DEEF-9E67-5F1A-CFC77C8137F6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3708400" y="5109738"/>
            <a:ext cx="1855677" cy="64336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FE3EC7D-CCE0-5EBA-17B7-0C70F91C7F48}"/>
              </a:ext>
            </a:extLst>
          </p:cNvPr>
          <p:cNvSpPr txBox="1"/>
          <p:nvPr/>
        </p:nvSpPr>
        <p:spPr>
          <a:xfrm>
            <a:off x="8702257" y="4884281"/>
            <a:ext cx="529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High stress fibers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E24D0B8-AA98-9B6B-B005-B366C2C43207}"/>
              </a:ext>
            </a:extLst>
          </p:cNvPr>
          <p:cNvSpPr txBox="1"/>
          <p:nvPr/>
        </p:nvSpPr>
        <p:spPr>
          <a:xfrm>
            <a:off x="8702257" y="2390179"/>
            <a:ext cx="4023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Interferometric sensors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1B3635-21EE-694B-4119-B903575829F1}"/>
              </a:ext>
            </a:extLst>
          </p:cNvPr>
          <p:cNvSpPr txBox="1"/>
          <p:nvPr/>
        </p:nvSpPr>
        <p:spPr>
          <a:xfrm>
            <a:off x="656808" y="2409057"/>
            <a:ext cx="4023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Angular decoupling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CC448F-0E0F-9DDC-7C55-00CFE8FA70D9}"/>
              </a:ext>
            </a:extLst>
          </p:cNvPr>
          <p:cNvSpPr txBox="1"/>
          <p:nvPr/>
        </p:nvSpPr>
        <p:spPr>
          <a:xfrm>
            <a:off x="654302" y="4878905"/>
            <a:ext cx="305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Payload distribution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6F3D74F-8C40-D40B-7811-8841E014B6A1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6085377" y="5115114"/>
            <a:ext cx="2616880" cy="19501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645425A-A0C8-A41B-E452-D7A63F095922}"/>
              </a:ext>
            </a:extLst>
          </p:cNvPr>
          <p:cNvCxnSpPr>
            <a:cxnSpLocks/>
            <a:stCxn id="40" idx="1"/>
            <a:endCxn id="30" idx="0"/>
          </p:cNvCxnSpPr>
          <p:nvPr/>
        </p:nvCxnSpPr>
        <p:spPr>
          <a:xfrm flipH="1">
            <a:off x="7636593" y="2621012"/>
            <a:ext cx="1065664" cy="23204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FD9CEC9-E9F6-A52C-E94A-66BFEC850B53}"/>
              </a:ext>
            </a:extLst>
          </p:cNvPr>
          <p:cNvCxnSpPr>
            <a:cxnSpLocks/>
            <a:stCxn id="40" idx="1"/>
            <a:endCxn id="27" idx="0"/>
          </p:cNvCxnSpPr>
          <p:nvPr/>
        </p:nvCxnSpPr>
        <p:spPr>
          <a:xfrm flipH="1">
            <a:off x="7727950" y="2621012"/>
            <a:ext cx="974307" cy="83134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36C31B96-AEB2-FD8A-F35C-BB1B5FF95CAD}"/>
              </a:ext>
            </a:extLst>
          </p:cNvPr>
          <p:cNvCxnSpPr>
            <a:cxnSpLocks/>
            <a:stCxn id="42" idx="3"/>
            <a:endCxn id="22" idx="3"/>
          </p:cNvCxnSpPr>
          <p:nvPr/>
        </p:nvCxnSpPr>
        <p:spPr>
          <a:xfrm flipV="1">
            <a:off x="3708400" y="4699746"/>
            <a:ext cx="1809898" cy="40999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BCEAD9-DE4D-C547-CC55-49C90841FD69}"/>
              </a:ext>
            </a:extLst>
          </p:cNvPr>
          <p:cNvGrpSpPr>
            <a:grpSpLocks noChangeAspect="1"/>
          </p:cNvGrpSpPr>
          <p:nvPr/>
        </p:nvGrpSpPr>
        <p:grpSpPr>
          <a:xfrm>
            <a:off x="4464050" y="2139129"/>
            <a:ext cx="3263900" cy="4231214"/>
            <a:chOff x="3454396" y="1019551"/>
            <a:chExt cx="4436536" cy="5751382"/>
          </a:xfrm>
        </p:grpSpPr>
        <p:sp>
          <p:nvSpPr>
            <p:cNvPr id="22" name="Can 21">
              <a:extLst>
                <a:ext uri="{FF2B5EF4-FFF2-40B4-BE49-F238E27FC236}">
                  <a16:creationId xmlns:a16="http://schemas.microsoft.com/office/drawing/2014/main" id="{1729DD66-C889-3905-509E-57E68FF0EC2B}"/>
                </a:ext>
              </a:extLst>
            </p:cNvPr>
            <p:cNvSpPr/>
            <p:nvPr/>
          </p:nvSpPr>
          <p:spPr>
            <a:xfrm rot="5400000" flipH="1">
              <a:off x="4956966" y="3795877"/>
              <a:ext cx="1269396" cy="1408513"/>
            </a:xfrm>
            <a:prstGeom prst="can">
              <a:avLst>
                <a:gd name="adj" fmla="val 42886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an 22">
              <a:extLst>
                <a:ext uri="{FF2B5EF4-FFF2-40B4-BE49-F238E27FC236}">
                  <a16:creationId xmlns:a16="http://schemas.microsoft.com/office/drawing/2014/main" id="{0C7215D9-7A1A-1810-9625-C219995C1944}"/>
                </a:ext>
              </a:extLst>
            </p:cNvPr>
            <p:cNvSpPr/>
            <p:nvPr/>
          </p:nvSpPr>
          <p:spPr>
            <a:xfrm rot="5400000" flipH="1">
              <a:off x="4955288" y="5431978"/>
              <a:ext cx="1269396" cy="1408513"/>
            </a:xfrm>
            <a:prstGeom prst="can">
              <a:avLst>
                <a:gd name="adj" fmla="val 42886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E58BF5-41DA-097E-E034-90B9308174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2318" y="4500132"/>
              <a:ext cx="0" cy="1659368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6E48327-8956-52E3-C779-5915EECEA4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4910" y="4500132"/>
              <a:ext cx="0" cy="1659368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565EAF-512E-62FE-2A81-764484111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939" y="4045220"/>
              <a:ext cx="0" cy="454913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AED1B89-BEB1-E29A-6DBD-A02932894A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8225" y="4045219"/>
              <a:ext cx="0" cy="454913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AFB8CB93-B598-86E8-00E5-1A4612E28824}"/>
                </a:ext>
              </a:extLst>
            </p:cNvPr>
            <p:cNvSpPr/>
            <p:nvPr/>
          </p:nvSpPr>
          <p:spPr>
            <a:xfrm rot="16200000" flipV="1">
              <a:off x="4957119" y="1162811"/>
              <a:ext cx="1431091" cy="4436534"/>
            </a:xfrm>
            <a:prstGeom prst="cube">
              <a:avLst>
                <a:gd name="adj" fmla="val 80567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B2DBB92-766F-F436-E9E0-290438FC56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8030" y="2917945"/>
              <a:ext cx="0" cy="615245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B2F1B6-61B5-BC90-1B97-D6AD25B2AE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4755" y="2917945"/>
              <a:ext cx="0" cy="615245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2C305CBA-85C9-AE04-0E51-68C61EF290B5}"/>
                </a:ext>
              </a:extLst>
            </p:cNvPr>
            <p:cNvSpPr/>
            <p:nvPr/>
          </p:nvSpPr>
          <p:spPr>
            <a:xfrm rot="16200000" flipV="1">
              <a:off x="4895029" y="353844"/>
              <a:ext cx="1431091" cy="4312357"/>
            </a:xfrm>
            <a:prstGeom prst="cube">
              <a:avLst>
                <a:gd name="adj" fmla="val 72679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570ADD3-2D72-2BDA-A328-638ADE9597AD}"/>
                </a:ext>
              </a:extLst>
            </p:cNvPr>
            <p:cNvCxnSpPr/>
            <p:nvPr/>
          </p:nvCxnSpPr>
          <p:spPr>
            <a:xfrm flipV="1">
              <a:off x="4801732" y="1329996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305614A-6E93-BF7D-86BC-35ECE9AE4CCE}"/>
                </a:ext>
              </a:extLst>
            </p:cNvPr>
            <p:cNvCxnSpPr/>
            <p:nvPr/>
          </p:nvCxnSpPr>
          <p:spPr>
            <a:xfrm flipV="1">
              <a:off x="6032221" y="1329996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264D9B5-FE2F-535A-0691-BD96B0879235}"/>
                </a:ext>
              </a:extLst>
            </p:cNvPr>
            <p:cNvCxnSpPr/>
            <p:nvPr/>
          </p:nvCxnSpPr>
          <p:spPr>
            <a:xfrm flipV="1">
              <a:off x="6320776" y="1019551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435BBC8-64A2-5C16-53A9-E473F73A42CD}"/>
                </a:ext>
              </a:extLst>
            </p:cNvPr>
            <p:cNvCxnSpPr/>
            <p:nvPr/>
          </p:nvCxnSpPr>
          <p:spPr>
            <a:xfrm flipV="1">
              <a:off x="5140399" y="1019551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60B5E40-1FC3-5134-75A2-DF025F617150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3708400" y="3616855"/>
            <a:ext cx="882065" cy="149288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3ED9814-3556-5503-4977-9E9D69FBBEC0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3708400" y="4365072"/>
            <a:ext cx="1036225" cy="74466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387C4A00-4D38-4498-44D2-45520B04DAFE}"/>
              </a:ext>
            </a:extLst>
          </p:cNvPr>
          <p:cNvCxnSpPr>
            <a:cxnSpLocks/>
          </p:cNvCxnSpPr>
          <p:nvPr/>
        </p:nvCxnSpPr>
        <p:spPr>
          <a:xfrm>
            <a:off x="3704808" y="2652284"/>
            <a:ext cx="1654592" cy="12438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B6FB2-0178-BBC2-9700-BA9D18D9A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DB046A-BC6F-9AF7-88C1-9634EC0BA024}"/>
              </a:ext>
            </a:extLst>
          </p:cNvPr>
          <p:cNvSpPr txBox="1">
            <a:spLocks/>
          </p:cNvSpPr>
          <p:nvPr/>
        </p:nvSpPr>
        <p:spPr>
          <a:xfrm>
            <a:off x="754179" y="-44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</a:t>
            </a:r>
            <a:r>
              <a:rPr lang="en-US" b="1" u="sng" dirty="0"/>
              <a:t>B</a:t>
            </a:r>
            <a:r>
              <a:rPr lang="en-US" dirty="0"/>
              <a:t>SC </a:t>
            </a:r>
            <a:r>
              <a:rPr lang="en-US" b="1" u="sng" dirty="0"/>
              <a:t>H</a:t>
            </a:r>
            <a:r>
              <a:rPr lang="en-US" dirty="0"/>
              <a:t>eavy </a:t>
            </a:r>
            <a:r>
              <a:rPr lang="en-US" b="1" u="sng" dirty="0"/>
              <a:t>Q</a:t>
            </a:r>
            <a:r>
              <a:rPr lang="en-US" dirty="0"/>
              <a:t>uadruple </a:t>
            </a:r>
            <a:r>
              <a:rPr lang="en-US" b="1" u="sng" dirty="0"/>
              <a:t>S</a:t>
            </a:r>
            <a:r>
              <a:rPr lang="en-US" dirty="0"/>
              <a:t>uspension</a:t>
            </a:r>
            <a:br>
              <a:rPr lang="en-US" dirty="0"/>
            </a:br>
            <a:r>
              <a:rPr lang="en-US" b="1" dirty="0"/>
              <a:t>[BHQS]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CD9F23-8189-3FE4-4DA9-B4C03BE2F1D4}"/>
              </a:ext>
            </a:extLst>
          </p:cNvPr>
          <p:cNvCxnSpPr>
            <a:cxnSpLocks/>
          </p:cNvCxnSpPr>
          <p:nvPr/>
        </p:nvCxnSpPr>
        <p:spPr>
          <a:xfrm flipV="1">
            <a:off x="0" y="1277779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752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DF296A4-09A9-5DD7-85E2-C8A3AD5E8043}"/>
              </a:ext>
            </a:extLst>
          </p:cNvPr>
          <p:cNvCxnSpPr>
            <a:cxnSpLocks/>
          </p:cNvCxnSpPr>
          <p:nvPr/>
        </p:nvCxnSpPr>
        <p:spPr>
          <a:xfrm flipV="1">
            <a:off x="5977257" y="4674345"/>
            <a:ext cx="0" cy="12207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1451518-E1B1-66E1-D48F-99085687E418}"/>
              </a:ext>
            </a:extLst>
          </p:cNvPr>
          <p:cNvCxnSpPr>
            <a:cxnSpLocks/>
          </p:cNvCxnSpPr>
          <p:nvPr/>
        </p:nvCxnSpPr>
        <p:spPr>
          <a:xfrm flipV="1">
            <a:off x="6118944" y="4674345"/>
            <a:ext cx="0" cy="12207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FE3EC7D-CCE0-5EBA-17B7-0C70F91C7F48}"/>
              </a:ext>
            </a:extLst>
          </p:cNvPr>
          <p:cNvSpPr txBox="1"/>
          <p:nvPr/>
        </p:nvSpPr>
        <p:spPr>
          <a:xfrm>
            <a:off x="8702257" y="4884281"/>
            <a:ext cx="529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High stress fibers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6F3D74F-8C40-D40B-7811-8841E014B6A1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6085377" y="5115114"/>
            <a:ext cx="2616880" cy="19501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BCEAD9-DE4D-C547-CC55-49C90841FD69}"/>
              </a:ext>
            </a:extLst>
          </p:cNvPr>
          <p:cNvGrpSpPr>
            <a:grpSpLocks noChangeAspect="1"/>
          </p:cNvGrpSpPr>
          <p:nvPr/>
        </p:nvGrpSpPr>
        <p:grpSpPr>
          <a:xfrm>
            <a:off x="4464050" y="2139129"/>
            <a:ext cx="3263900" cy="4231214"/>
            <a:chOff x="3454396" y="1019551"/>
            <a:chExt cx="4436536" cy="5751382"/>
          </a:xfrm>
        </p:grpSpPr>
        <p:sp>
          <p:nvSpPr>
            <p:cNvPr id="22" name="Can 21">
              <a:extLst>
                <a:ext uri="{FF2B5EF4-FFF2-40B4-BE49-F238E27FC236}">
                  <a16:creationId xmlns:a16="http://schemas.microsoft.com/office/drawing/2014/main" id="{1729DD66-C889-3905-509E-57E68FF0EC2B}"/>
                </a:ext>
              </a:extLst>
            </p:cNvPr>
            <p:cNvSpPr/>
            <p:nvPr/>
          </p:nvSpPr>
          <p:spPr>
            <a:xfrm rot="5400000" flipH="1">
              <a:off x="4956966" y="3795877"/>
              <a:ext cx="1269396" cy="1408513"/>
            </a:xfrm>
            <a:prstGeom prst="can">
              <a:avLst>
                <a:gd name="adj" fmla="val 42886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an 22">
              <a:extLst>
                <a:ext uri="{FF2B5EF4-FFF2-40B4-BE49-F238E27FC236}">
                  <a16:creationId xmlns:a16="http://schemas.microsoft.com/office/drawing/2014/main" id="{0C7215D9-7A1A-1810-9625-C219995C1944}"/>
                </a:ext>
              </a:extLst>
            </p:cNvPr>
            <p:cNvSpPr/>
            <p:nvPr/>
          </p:nvSpPr>
          <p:spPr>
            <a:xfrm rot="5400000" flipH="1">
              <a:off x="4955288" y="5431978"/>
              <a:ext cx="1269396" cy="1408513"/>
            </a:xfrm>
            <a:prstGeom prst="can">
              <a:avLst>
                <a:gd name="adj" fmla="val 42886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E58BF5-41DA-097E-E034-90B9308174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2318" y="4500132"/>
              <a:ext cx="0" cy="1659368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6E48327-8956-52E3-C779-5915EECEA4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4910" y="4500132"/>
              <a:ext cx="0" cy="1659368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565EAF-512E-62FE-2A81-764484111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5939" y="4045220"/>
              <a:ext cx="0" cy="454913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AED1B89-BEB1-E29A-6DBD-A02932894A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8225" y="4045219"/>
              <a:ext cx="0" cy="454913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AFB8CB93-B598-86E8-00E5-1A4612E28824}"/>
                </a:ext>
              </a:extLst>
            </p:cNvPr>
            <p:cNvSpPr/>
            <p:nvPr/>
          </p:nvSpPr>
          <p:spPr>
            <a:xfrm rot="16200000" flipV="1">
              <a:off x="4957119" y="1162811"/>
              <a:ext cx="1431091" cy="4436534"/>
            </a:xfrm>
            <a:prstGeom prst="cube">
              <a:avLst>
                <a:gd name="adj" fmla="val 80567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B2DBB92-766F-F436-E9E0-290438FC56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8030" y="2917945"/>
              <a:ext cx="0" cy="615245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B2F1B6-61B5-BC90-1B97-D6AD25B2AE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4755" y="2917945"/>
              <a:ext cx="0" cy="615245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2C305CBA-85C9-AE04-0E51-68C61EF290B5}"/>
                </a:ext>
              </a:extLst>
            </p:cNvPr>
            <p:cNvSpPr/>
            <p:nvPr/>
          </p:nvSpPr>
          <p:spPr>
            <a:xfrm rot="16200000" flipV="1">
              <a:off x="4895029" y="353844"/>
              <a:ext cx="1431091" cy="4312357"/>
            </a:xfrm>
            <a:prstGeom prst="cube">
              <a:avLst>
                <a:gd name="adj" fmla="val 72679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570ADD3-2D72-2BDA-A328-638ADE9597AD}"/>
                </a:ext>
              </a:extLst>
            </p:cNvPr>
            <p:cNvCxnSpPr/>
            <p:nvPr/>
          </p:nvCxnSpPr>
          <p:spPr>
            <a:xfrm flipV="1">
              <a:off x="4801732" y="1329996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305614A-6E93-BF7D-86BC-35ECE9AE4CCE}"/>
                </a:ext>
              </a:extLst>
            </p:cNvPr>
            <p:cNvCxnSpPr/>
            <p:nvPr/>
          </p:nvCxnSpPr>
          <p:spPr>
            <a:xfrm flipV="1">
              <a:off x="6032221" y="1329996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264D9B5-FE2F-535A-0691-BD96B0879235}"/>
                </a:ext>
              </a:extLst>
            </p:cNvPr>
            <p:cNvCxnSpPr/>
            <p:nvPr/>
          </p:nvCxnSpPr>
          <p:spPr>
            <a:xfrm flipV="1">
              <a:off x="6320776" y="1019551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435BBC8-64A2-5C16-53A9-E473F73A42CD}"/>
                </a:ext>
              </a:extLst>
            </p:cNvPr>
            <p:cNvCxnSpPr/>
            <p:nvPr/>
          </p:nvCxnSpPr>
          <p:spPr>
            <a:xfrm flipV="1">
              <a:off x="5140399" y="1019551"/>
              <a:ext cx="0" cy="118451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657BFC1-1E35-51D4-95A0-32DEB46F8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D3B0-4DCB-4246-995C-165AC4E48DEC}" type="slidenum">
              <a:rPr lang="en-US" smtClean="0"/>
              <a:t>9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499239-4737-C476-BA7A-68C6D81033CE}"/>
              </a:ext>
            </a:extLst>
          </p:cNvPr>
          <p:cNvSpPr txBox="1">
            <a:spLocks/>
          </p:cNvSpPr>
          <p:nvPr/>
        </p:nvSpPr>
        <p:spPr>
          <a:xfrm>
            <a:off x="754179" y="-44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</a:t>
            </a:r>
            <a:r>
              <a:rPr lang="en-US" b="1" u="sng" dirty="0"/>
              <a:t>B</a:t>
            </a:r>
            <a:r>
              <a:rPr lang="en-US" dirty="0"/>
              <a:t>SC </a:t>
            </a:r>
            <a:r>
              <a:rPr lang="en-US" b="1" u="sng" dirty="0"/>
              <a:t>H</a:t>
            </a:r>
            <a:r>
              <a:rPr lang="en-US" dirty="0"/>
              <a:t>eavy </a:t>
            </a:r>
            <a:r>
              <a:rPr lang="en-US" b="1" u="sng" dirty="0"/>
              <a:t>Q</a:t>
            </a:r>
            <a:r>
              <a:rPr lang="en-US" dirty="0"/>
              <a:t>uadruple </a:t>
            </a:r>
            <a:r>
              <a:rPr lang="en-US" b="1" u="sng" dirty="0"/>
              <a:t>S</a:t>
            </a:r>
            <a:r>
              <a:rPr lang="en-US" dirty="0"/>
              <a:t>uspension</a:t>
            </a:r>
            <a:br>
              <a:rPr lang="en-US" dirty="0"/>
            </a:br>
            <a:r>
              <a:rPr lang="en-US" b="1" dirty="0"/>
              <a:t>[BHQS]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A6AC48-1CE8-6FA5-E8A2-62B2EF487536}"/>
              </a:ext>
            </a:extLst>
          </p:cNvPr>
          <p:cNvCxnSpPr>
            <a:cxnSpLocks/>
          </p:cNvCxnSpPr>
          <p:nvPr/>
        </p:nvCxnSpPr>
        <p:spPr>
          <a:xfrm flipV="1">
            <a:off x="0" y="1277779"/>
            <a:ext cx="12192000" cy="31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776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11421</TotalTime>
  <Words>1382</Words>
  <Application>Microsoft Macintosh PowerPoint</Application>
  <PresentationFormat>Widescreen</PresentationFormat>
  <Paragraphs>379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ArialMT</vt:lpstr>
      <vt:lpstr>Calibri</vt:lpstr>
      <vt:lpstr>Calibri Light</vt:lpstr>
      <vt:lpstr>Courier New</vt:lpstr>
      <vt:lpstr>Office Theme</vt:lpstr>
      <vt:lpstr>Suspending a 100kg mass (A# suspension design highlights)</vt:lpstr>
      <vt:lpstr>The A# upgrade:</vt:lpstr>
      <vt:lpstr>The A# upgrade:</vt:lpstr>
      <vt:lpstr>The A# upgrade:</vt:lpstr>
      <vt:lpstr>The BSC Heavy Quadruple Suspension [BHQS]</vt:lpstr>
      <vt:lpstr>The BSC Heavy Quadruple Suspension [BHQS]</vt:lpstr>
      <vt:lpstr>PowerPoint Presentation</vt:lpstr>
      <vt:lpstr>PowerPoint Presentation</vt:lpstr>
      <vt:lpstr>PowerPoint Presentation</vt:lpstr>
      <vt:lpstr>High-Stress Fibers</vt:lpstr>
      <vt:lpstr>High-Stress Fibers</vt:lpstr>
      <vt:lpstr>High-Stress Fibers</vt:lpstr>
      <vt:lpstr>PowerPoint Presentation</vt:lpstr>
      <vt:lpstr>PowerPoint Presentation</vt:lpstr>
      <vt:lpstr>Payload distribution</vt:lpstr>
      <vt:lpstr>Payload distribution</vt:lpstr>
      <vt:lpstr>PowerPoint Presentation</vt:lpstr>
      <vt:lpstr>Angular Decoupling</vt:lpstr>
      <vt:lpstr>Angular Decoupling</vt:lpstr>
      <vt:lpstr>Angular Decoupling</vt:lpstr>
      <vt:lpstr>PowerPoint Presentation</vt:lpstr>
      <vt:lpstr>Interferometric Sensors</vt:lpstr>
      <vt:lpstr>Interferometric Sensors</vt:lpstr>
      <vt:lpstr>Work in progress</vt:lpstr>
      <vt:lpstr>In summary</vt:lpstr>
      <vt:lpstr>Extra Slides!</vt:lpstr>
      <vt:lpstr>PowerPoint Presentation</vt:lpstr>
      <vt:lpstr>Vertical mode exploration</vt:lpstr>
      <vt:lpstr>Vertical Plant</vt:lpstr>
      <vt:lpstr>PowerPoint Presentation</vt:lpstr>
      <vt:lpstr>PowerPoint Presentation</vt:lpstr>
      <vt:lpstr>PowerPoint Presentation</vt:lpstr>
      <vt:lpstr>PowerPoint Presentation</vt:lpstr>
      <vt:lpstr>Mode visibility at the UIM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A# suspension update (that you all wanted to hear)</dc:title>
  <dc:creator>Edgard Luis Bonilla</dc:creator>
  <cp:lastModifiedBy>Edgard Luis Bonilla</cp:lastModifiedBy>
  <cp:revision>12</cp:revision>
  <dcterms:created xsi:type="dcterms:W3CDTF">2024-03-06T19:07:35Z</dcterms:created>
  <dcterms:modified xsi:type="dcterms:W3CDTF">2024-03-14T17:28:41Z</dcterms:modified>
</cp:coreProperties>
</file>