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88" r:id="rId3"/>
    <p:sldId id="289" r:id="rId4"/>
    <p:sldId id="310" r:id="rId5"/>
    <p:sldId id="290" r:id="rId6"/>
    <p:sldId id="291" r:id="rId7"/>
    <p:sldId id="293" r:id="rId8"/>
    <p:sldId id="294" r:id="rId9"/>
    <p:sldId id="295" r:id="rId10"/>
    <p:sldId id="298" r:id="rId11"/>
    <p:sldId id="296" r:id="rId12"/>
    <p:sldId id="297" r:id="rId13"/>
    <p:sldId id="302" r:id="rId14"/>
    <p:sldId id="299" r:id="rId15"/>
    <p:sldId id="300" r:id="rId16"/>
    <p:sldId id="303" r:id="rId17"/>
    <p:sldId id="304" r:id="rId18"/>
    <p:sldId id="305" r:id="rId19"/>
    <p:sldId id="306" r:id="rId20"/>
    <p:sldId id="307"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245"/>
  </p:normalViewPr>
  <p:slideViewPr>
    <p:cSldViewPr snapToGrid="0">
      <p:cViewPr>
        <p:scale>
          <a:sx n="109" d="100"/>
          <a:sy n="109" d="100"/>
        </p:scale>
        <p:origin x="6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97B96-C400-944D-9001-D7DCB289AC95}" type="datetimeFigureOut">
              <a:rPr lang="en-US" smtClean="0"/>
              <a:t>8/21/23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AC7D1-D6C6-4E41-B00D-636AF48E1A15}" type="slidenum">
              <a:rPr lang="en-US" smtClean="0"/>
              <a:t>‹#›</a:t>
            </a:fld>
            <a:endParaRPr lang="en-US"/>
          </a:p>
        </p:txBody>
      </p:sp>
    </p:spTree>
    <p:extLst>
      <p:ext uri="{BB962C8B-B14F-4D97-AF65-F5344CB8AC3E}">
        <p14:creationId xmlns:p14="http://schemas.microsoft.com/office/powerpoint/2010/main" val="286691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Length sensing and control is an important aspect of what makes LIGO work. The people building LIGO had to get very good at generating error signals to sense changes in the internal length DoFs in order to apply control and make the whole thing work. Advance LIGO has multiple mode cleaners, a power recycling cavity, signal recycling cavity, </a:t>
            </a:r>
            <a:r>
              <a:rPr lang="en-US" dirty="0" err="1"/>
              <a:t>faby-perot</a:t>
            </a:r>
            <a:r>
              <a:rPr lang="en-US" dirty="0"/>
              <a:t> cavities in each arm and probably other cavities I’m even not aware of. The length of these cavities need to be controlled to maintain them on resonance with the correct laser fields. There are other DoFs like the common and differential lengths of the arms that also need to be maintained at their operating lengths. In total, LSC is keeps the detector at its operating point where it has a maximally sensitive linear signal to the GW. ASC is also important for this but that’s outside the scope of this talk. </a:t>
            </a:r>
          </a:p>
          <a:p>
            <a:endParaRPr lang="en-US" dirty="0"/>
          </a:p>
          <a:p>
            <a:endParaRPr lang="en-US" dirty="0"/>
          </a:p>
          <a:p>
            <a:endParaRPr lang="en-US" dirty="0"/>
          </a:p>
          <a:p>
            <a:endParaRPr lang="en-US" dirty="0"/>
          </a:p>
          <a:p>
            <a:r>
              <a:rPr lang="en-US" dirty="0"/>
              <a:t>Cite picture from reference in here: https://</a:t>
            </a:r>
            <a:r>
              <a:rPr lang="en-US" dirty="0" err="1"/>
              <a:t>cga.anu.edu.au</a:t>
            </a:r>
            <a:r>
              <a:rPr lang="en-US" dirty="0"/>
              <a:t>/research/projects/calibration-gravitational-wave-detectors</a:t>
            </a:r>
          </a:p>
          <a:p>
            <a:endParaRPr lang="en-US" dirty="0"/>
          </a:p>
        </p:txBody>
      </p:sp>
      <p:sp>
        <p:nvSpPr>
          <p:cNvPr id="4" name="Slide Number Placeholder 3"/>
          <p:cNvSpPr>
            <a:spLocks noGrp="1"/>
          </p:cNvSpPr>
          <p:nvPr>
            <p:ph type="sldNum" sz="quarter" idx="5"/>
          </p:nvPr>
        </p:nvSpPr>
        <p:spPr/>
        <p:txBody>
          <a:bodyPr/>
          <a:lstStyle/>
          <a:p>
            <a:fld id="{BE3AC7D1-D6C6-4E41-B00D-636AF48E1A15}" type="slidenum">
              <a:rPr lang="en-US" smtClean="0"/>
              <a:t>2</a:t>
            </a:fld>
            <a:endParaRPr lang="en-US"/>
          </a:p>
        </p:txBody>
      </p:sp>
    </p:spTree>
    <p:extLst>
      <p:ext uri="{BB962C8B-B14F-4D97-AF65-F5344CB8AC3E}">
        <p14:creationId xmlns:p14="http://schemas.microsoft.com/office/powerpoint/2010/main" val="117232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 Need to cite diagrams ****</a:t>
            </a:r>
          </a:p>
          <a:p>
            <a:r>
              <a:rPr lang="en-US" dirty="0"/>
              <a:t>https://</a:t>
            </a:r>
            <a:r>
              <a:rPr lang="en-US" dirty="0" err="1"/>
              <a:t>en.wikipedia.org</a:t>
            </a:r>
            <a:r>
              <a:rPr lang="en-US" dirty="0"/>
              <a:t>/wiki/Gravitational-</a:t>
            </a:r>
            <a:r>
              <a:rPr lang="en-US" dirty="0" err="1"/>
              <a:t>wave_observatory</a:t>
            </a:r>
            <a:endParaRPr lang="en-US" dirty="0"/>
          </a:p>
          <a:p>
            <a:endParaRPr lang="en-US" dirty="0"/>
          </a:p>
          <a:p>
            <a:r>
              <a:rPr lang="en-US" dirty="0"/>
              <a:t>DARM is the </a:t>
            </a:r>
            <a:r>
              <a:rPr lang="en-US" dirty="0" err="1"/>
              <a:t>DoF</a:t>
            </a:r>
            <a:r>
              <a:rPr lang="en-US" dirty="0"/>
              <a:t> for the differential arm length and it is where the gravitational wave signal is derived so it is an important case to understand. Fluctuations in DARM are generated by seismic noise, radiation pressure noise, etc. These are fluctuations </a:t>
            </a:r>
          </a:p>
          <a:p>
            <a:endParaRPr lang="en-US" dirty="0"/>
          </a:p>
          <a:p>
            <a:r>
              <a:rPr lang="en-US" dirty="0"/>
              <a:t>Length sensing and control is an important aspect of what makes LIGO work. The people building LIGO had to get very good at generating error signals to sense changes in the internal length DoFs in order to apply control and make the whole thing work. Advance LIGO integrates optical ca</a:t>
            </a:r>
          </a:p>
          <a:p>
            <a:endParaRPr lang="en-US" dirty="0"/>
          </a:p>
          <a:p>
            <a:endParaRPr lang="en-US" dirty="0"/>
          </a:p>
          <a:p>
            <a:r>
              <a:rPr lang="en-US" dirty="0"/>
              <a:t>GW detectors contain many length DoFs that need to be sensed and controlled. These DoFs are re</a:t>
            </a:r>
          </a:p>
          <a:p>
            <a:endParaRPr lang="en-US" dirty="0"/>
          </a:p>
          <a:p>
            <a:r>
              <a:rPr lang="en-US" dirty="0"/>
              <a:t>LSC systems sense the fluctuations in the length DoFs and apply feedback to maintain them at their operating point. The most important example of this is for DARM, half the difference between the length of each interferometer arm. The gravitational wave signal modulates DARM as a function of time. The LSC </a:t>
            </a:r>
          </a:p>
          <a:p>
            <a:endParaRPr lang="en-US" dirty="0"/>
          </a:p>
        </p:txBody>
      </p:sp>
      <p:sp>
        <p:nvSpPr>
          <p:cNvPr id="4" name="Slide Number Placeholder 3"/>
          <p:cNvSpPr>
            <a:spLocks noGrp="1"/>
          </p:cNvSpPr>
          <p:nvPr>
            <p:ph type="sldNum" sz="quarter" idx="5"/>
          </p:nvPr>
        </p:nvSpPr>
        <p:spPr/>
        <p:txBody>
          <a:bodyPr/>
          <a:lstStyle/>
          <a:p>
            <a:fld id="{BE3AC7D1-D6C6-4E41-B00D-636AF48E1A15}" type="slidenum">
              <a:rPr lang="en-US" smtClean="0"/>
              <a:t>3</a:t>
            </a:fld>
            <a:endParaRPr lang="en-US"/>
          </a:p>
        </p:txBody>
      </p:sp>
    </p:spTree>
    <p:extLst>
      <p:ext uri="{BB962C8B-B14F-4D97-AF65-F5344CB8AC3E}">
        <p14:creationId xmlns:p14="http://schemas.microsoft.com/office/powerpoint/2010/main" val="17825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 Need to cite diagrams ****</a:t>
            </a:r>
          </a:p>
          <a:p>
            <a:r>
              <a:rPr lang="en-US" dirty="0"/>
              <a:t>https://</a:t>
            </a:r>
            <a:r>
              <a:rPr lang="en-US" dirty="0" err="1"/>
              <a:t>en.wikipedia.org</a:t>
            </a:r>
            <a:r>
              <a:rPr lang="en-US" dirty="0"/>
              <a:t>/wiki/Gravitational-</a:t>
            </a:r>
            <a:r>
              <a:rPr lang="en-US" dirty="0" err="1"/>
              <a:t>wave_observatory</a:t>
            </a:r>
            <a:endParaRPr lang="en-US" dirty="0"/>
          </a:p>
          <a:p>
            <a:endParaRPr lang="en-US" dirty="0"/>
          </a:p>
          <a:p>
            <a:r>
              <a:rPr lang="en-US" dirty="0"/>
              <a:t>DARM is the </a:t>
            </a:r>
            <a:r>
              <a:rPr lang="en-US" dirty="0" err="1"/>
              <a:t>DoF</a:t>
            </a:r>
            <a:r>
              <a:rPr lang="en-US" dirty="0"/>
              <a:t> for the differential arm length and it is where the gravitational wave signal is derived so it is an important case to understand. Fluctuations in DARM are generated by seismic noise, radiation pressure noise, etc. These are fluctuations </a:t>
            </a:r>
          </a:p>
          <a:p>
            <a:endParaRPr lang="en-US" dirty="0"/>
          </a:p>
          <a:p>
            <a:r>
              <a:rPr lang="en-US" dirty="0"/>
              <a:t>Length sensing and control is an important aspect of what makes LIGO work. The people building LIGO had to get very good at generating error signals to sense changes in the internal length DoFs in order to apply control and make the whole thing work. Advance LIGO integrates optical ca</a:t>
            </a:r>
          </a:p>
          <a:p>
            <a:endParaRPr lang="en-US" dirty="0"/>
          </a:p>
          <a:p>
            <a:endParaRPr lang="en-US" dirty="0"/>
          </a:p>
          <a:p>
            <a:r>
              <a:rPr lang="en-US" dirty="0"/>
              <a:t>GW detectors contain many length DoFs that need to be sensed and controlled. These DoFs are re</a:t>
            </a:r>
          </a:p>
          <a:p>
            <a:endParaRPr lang="en-US" dirty="0"/>
          </a:p>
          <a:p>
            <a:r>
              <a:rPr lang="en-US" dirty="0"/>
              <a:t>LSC systems sense the fluctuations in the length DoFs and apply feedback to maintain them at their operating point. The most important example of this is for DARM, half the difference between the length of each interferometer arm. The gravitational wave signal modulates DARM as a function of time. The LSC </a:t>
            </a:r>
          </a:p>
          <a:p>
            <a:endParaRPr lang="en-US" dirty="0"/>
          </a:p>
        </p:txBody>
      </p:sp>
      <p:sp>
        <p:nvSpPr>
          <p:cNvPr id="4" name="Slide Number Placeholder 3"/>
          <p:cNvSpPr>
            <a:spLocks noGrp="1"/>
          </p:cNvSpPr>
          <p:nvPr>
            <p:ph type="sldNum" sz="quarter" idx="5"/>
          </p:nvPr>
        </p:nvSpPr>
        <p:spPr/>
        <p:txBody>
          <a:bodyPr/>
          <a:lstStyle/>
          <a:p>
            <a:fld id="{BE3AC7D1-D6C6-4E41-B00D-636AF48E1A15}" type="slidenum">
              <a:rPr lang="en-US" smtClean="0"/>
              <a:t>4</a:t>
            </a:fld>
            <a:endParaRPr lang="en-US"/>
          </a:p>
        </p:txBody>
      </p:sp>
    </p:spTree>
    <p:extLst>
      <p:ext uri="{BB962C8B-B14F-4D97-AF65-F5344CB8AC3E}">
        <p14:creationId xmlns:p14="http://schemas.microsoft.com/office/powerpoint/2010/main" val="77790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AC7D1-D6C6-4E41-B00D-636AF48E1A15}" type="slidenum">
              <a:rPr lang="en-US" smtClean="0"/>
              <a:t>6</a:t>
            </a:fld>
            <a:endParaRPr lang="en-US"/>
          </a:p>
        </p:txBody>
      </p:sp>
    </p:spTree>
    <p:extLst>
      <p:ext uri="{BB962C8B-B14F-4D97-AF65-F5344CB8AC3E}">
        <p14:creationId xmlns:p14="http://schemas.microsoft.com/office/powerpoint/2010/main" val="393305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FED2-0735-DB52-7D16-9BA1C03D1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9BB8C-6188-F308-23F8-AC0F216F1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C48EE7-A847-F121-0D82-C908514202D7}"/>
              </a:ext>
            </a:extLst>
          </p:cNvPr>
          <p:cNvSpPr>
            <a:spLocks noGrp="1"/>
          </p:cNvSpPr>
          <p:nvPr>
            <p:ph type="dt" sz="half" idx="10"/>
          </p:nvPr>
        </p:nvSpPr>
        <p:spPr/>
        <p:txBody>
          <a:bodyPr/>
          <a:lstStyle/>
          <a:p>
            <a:fld id="{E765F328-4976-FD4B-B251-AEB963D21E81}" type="datetime1">
              <a:rPr lang="en-US" smtClean="0"/>
              <a:t>8/23/23</a:t>
            </a:fld>
            <a:endParaRPr lang="en-US"/>
          </a:p>
        </p:txBody>
      </p:sp>
      <p:sp>
        <p:nvSpPr>
          <p:cNvPr id="5" name="Footer Placeholder 4">
            <a:extLst>
              <a:ext uri="{FF2B5EF4-FFF2-40B4-BE49-F238E27FC236}">
                <a16:creationId xmlns:a16="http://schemas.microsoft.com/office/drawing/2014/main" id="{E53EE45D-AEAF-A6CD-6E98-11161C098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5FCD1-891C-42EC-5B9E-122D97E99697}"/>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88861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3D01-51EE-0EAE-C528-15B84134D7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D35F0E-BFC1-98C6-1AC8-131FD66A68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EEED7-5A0A-0D12-311D-905D7A2B0CC1}"/>
              </a:ext>
            </a:extLst>
          </p:cNvPr>
          <p:cNvSpPr>
            <a:spLocks noGrp="1"/>
          </p:cNvSpPr>
          <p:nvPr>
            <p:ph type="dt" sz="half" idx="10"/>
          </p:nvPr>
        </p:nvSpPr>
        <p:spPr/>
        <p:txBody>
          <a:bodyPr/>
          <a:lstStyle/>
          <a:p>
            <a:fld id="{62EE0C00-7E48-EA41-9DB6-BD2BEC151A21}" type="datetime1">
              <a:rPr lang="en-US" smtClean="0"/>
              <a:t>8/23/23</a:t>
            </a:fld>
            <a:endParaRPr lang="en-US"/>
          </a:p>
        </p:txBody>
      </p:sp>
      <p:sp>
        <p:nvSpPr>
          <p:cNvPr id="5" name="Footer Placeholder 4">
            <a:extLst>
              <a:ext uri="{FF2B5EF4-FFF2-40B4-BE49-F238E27FC236}">
                <a16:creationId xmlns:a16="http://schemas.microsoft.com/office/drawing/2014/main" id="{9D27EB68-C29A-BD20-D241-FDC1E02C5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CD6A6-C6F5-ADA5-4010-EA0B255230CF}"/>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405857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1FA15F-7B5C-BD15-2988-E894D4F3A4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476A89-9ACE-2218-0152-7DDA63A88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DECB9-DA49-4C15-F3C5-682CE6397219}"/>
              </a:ext>
            </a:extLst>
          </p:cNvPr>
          <p:cNvSpPr>
            <a:spLocks noGrp="1"/>
          </p:cNvSpPr>
          <p:nvPr>
            <p:ph type="dt" sz="half" idx="10"/>
          </p:nvPr>
        </p:nvSpPr>
        <p:spPr/>
        <p:txBody>
          <a:bodyPr/>
          <a:lstStyle/>
          <a:p>
            <a:fld id="{E6A2CF48-A0EE-EF44-8DE7-894AD43598A5}" type="datetime1">
              <a:rPr lang="en-US" smtClean="0"/>
              <a:t>8/23/23</a:t>
            </a:fld>
            <a:endParaRPr lang="en-US"/>
          </a:p>
        </p:txBody>
      </p:sp>
      <p:sp>
        <p:nvSpPr>
          <p:cNvPr id="5" name="Footer Placeholder 4">
            <a:extLst>
              <a:ext uri="{FF2B5EF4-FFF2-40B4-BE49-F238E27FC236}">
                <a16:creationId xmlns:a16="http://schemas.microsoft.com/office/drawing/2014/main" id="{454D3F3C-CE43-137E-029B-4D861934F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8BACC-C4C9-23D8-AA5C-E9A948D55AA0}"/>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282719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96C1-B04F-B2D7-75F8-426C8087B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015DFE-580E-9270-8ACE-EB9A4292B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97846-9C13-185D-9ACC-BC67D8D23EFE}"/>
              </a:ext>
            </a:extLst>
          </p:cNvPr>
          <p:cNvSpPr>
            <a:spLocks noGrp="1"/>
          </p:cNvSpPr>
          <p:nvPr>
            <p:ph type="dt" sz="half" idx="10"/>
          </p:nvPr>
        </p:nvSpPr>
        <p:spPr/>
        <p:txBody>
          <a:bodyPr/>
          <a:lstStyle/>
          <a:p>
            <a:fld id="{081B7835-3C43-FB47-BCE5-0DFBD94C0A69}" type="datetime1">
              <a:rPr lang="en-US" smtClean="0"/>
              <a:t>8/23/23</a:t>
            </a:fld>
            <a:endParaRPr lang="en-US"/>
          </a:p>
        </p:txBody>
      </p:sp>
      <p:sp>
        <p:nvSpPr>
          <p:cNvPr id="5" name="Footer Placeholder 4">
            <a:extLst>
              <a:ext uri="{FF2B5EF4-FFF2-40B4-BE49-F238E27FC236}">
                <a16:creationId xmlns:a16="http://schemas.microsoft.com/office/drawing/2014/main" id="{1F32D19D-C0A7-1176-77DF-41517DD55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1471B-DE0D-6BA9-E2E6-21E62EEC8AA3}"/>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302223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59C7-DABA-7A9A-CA1F-71E32B73D5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1B1F9-EF52-9D63-1E2E-B54A37F589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AFCD0C-9201-3CE1-C64A-96EBCBEF7BC2}"/>
              </a:ext>
            </a:extLst>
          </p:cNvPr>
          <p:cNvSpPr>
            <a:spLocks noGrp="1"/>
          </p:cNvSpPr>
          <p:nvPr>
            <p:ph type="dt" sz="half" idx="10"/>
          </p:nvPr>
        </p:nvSpPr>
        <p:spPr/>
        <p:txBody>
          <a:bodyPr/>
          <a:lstStyle/>
          <a:p>
            <a:fld id="{3C004D56-C4B4-F245-A98B-D535361CC07E}" type="datetime1">
              <a:rPr lang="en-US" smtClean="0"/>
              <a:t>8/23/23</a:t>
            </a:fld>
            <a:endParaRPr lang="en-US"/>
          </a:p>
        </p:txBody>
      </p:sp>
      <p:sp>
        <p:nvSpPr>
          <p:cNvPr id="5" name="Footer Placeholder 4">
            <a:extLst>
              <a:ext uri="{FF2B5EF4-FFF2-40B4-BE49-F238E27FC236}">
                <a16:creationId xmlns:a16="http://schemas.microsoft.com/office/drawing/2014/main" id="{1D97CB23-86FC-6B5C-6C7B-253F2C251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6BCCE-B1D0-BEDA-0F8D-A96022969CB7}"/>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246838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0260-8209-90C8-B240-3C699B427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564FB-2948-C4A2-724E-B61C83FB1A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A8261-080A-9090-7151-5CBBCF43F5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3B7CEA-C1CC-FE4B-B68C-50395A6C5CF9}"/>
              </a:ext>
            </a:extLst>
          </p:cNvPr>
          <p:cNvSpPr>
            <a:spLocks noGrp="1"/>
          </p:cNvSpPr>
          <p:nvPr>
            <p:ph type="dt" sz="half" idx="10"/>
          </p:nvPr>
        </p:nvSpPr>
        <p:spPr/>
        <p:txBody>
          <a:bodyPr/>
          <a:lstStyle/>
          <a:p>
            <a:fld id="{F6473D2C-0C93-884D-AEB7-34B37C483626}" type="datetime1">
              <a:rPr lang="en-US" smtClean="0"/>
              <a:t>8/23/23</a:t>
            </a:fld>
            <a:endParaRPr lang="en-US"/>
          </a:p>
        </p:txBody>
      </p:sp>
      <p:sp>
        <p:nvSpPr>
          <p:cNvPr id="6" name="Footer Placeholder 5">
            <a:extLst>
              <a:ext uri="{FF2B5EF4-FFF2-40B4-BE49-F238E27FC236}">
                <a16:creationId xmlns:a16="http://schemas.microsoft.com/office/drawing/2014/main" id="{B91921B3-9B9D-029B-2098-7847D97B3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348A1-CCE4-28CF-3CBF-05E386AA8993}"/>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382475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16C0B-AFF6-51E5-D376-8FE53CD784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05C44-780E-C09A-0FC5-BCA12320E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44674-7D35-3CD9-CE5D-70A12F226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D2AE8-F4D2-9C21-1A0D-EC6890FF0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747CB-7C95-E229-A2E9-8706743256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CED2DC-2F55-0D08-69D1-3FE0CDE95583}"/>
              </a:ext>
            </a:extLst>
          </p:cNvPr>
          <p:cNvSpPr>
            <a:spLocks noGrp="1"/>
          </p:cNvSpPr>
          <p:nvPr>
            <p:ph type="dt" sz="half" idx="10"/>
          </p:nvPr>
        </p:nvSpPr>
        <p:spPr/>
        <p:txBody>
          <a:bodyPr/>
          <a:lstStyle/>
          <a:p>
            <a:fld id="{38D5AB10-8BE5-E64A-9AC1-EBE05ECF7D96}" type="datetime1">
              <a:rPr lang="en-US" smtClean="0"/>
              <a:t>8/23/23</a:t>
            </a:fld>
            <a:endParaRPr lang="en-US"/>
          </a:p>
        </p:txBody>
      </p:sp>
      <p:sp>
        <p:nvSpPr>
          <p:cNvPr id="8" name="Footer Placeholder 7">
            <a:extLst>
              <a:ext uri="{FF2B5EF4-FFF2-40B4-BE49-F238E27FC236}">
                <a16:creationId xmlns:a16="http://schemas.microsoft.com/office/drawing/2014/main" id="{EBA0A3F4-49DE-EF7C-B6C3-8253E17D22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01DC74-61D9-34B4-1AD4-B966BAC63B6F}"/>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41178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D756-36B9-DCF2-07B8-2C5ECDFD87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689F2-3CDC-C1FE-CDA7-F4D9C9F9BF10}"/>
              </a:ext>
            </a:extLst>
          </p:cNvPr>
          <p:cNvSpPr>
            <a:spLocks noGrp="1"/>
          </p:cNvSpPr>
          <p:nvPr>
            <p:ph type="dt" sz="half" idx="10"/>
          </p:nvPr>
        </p:nvSpPr>
        <p:spPr/>
        <p:txBody>
          <a:bodyPr/>
          <a:lstStyle/>
          <a:p>
            <a:fld id="{3ED74DE3-D9DD-1545-8DD5-878051B65358}" type="datetime1">
              <a:rPr lang="en-US" smtClean="0"/>
              <a:t>8/23/23</a:t>
            </a:fld>
            <a:endParaRPr lang="en-US"/>
          </a:p>
        </p:txBody>
      </p:sp>
      <p:sp>
        <p:nvSpPr>
          <p:cNvPr id="4" name="Footer Placeholder 3">
            <a:extLst>
              <a:ext uri="{FF2B5EF4-FFF2-40B4-BE49-F238E27FC236}">
                <a16:creationId xmlns:a16="http://schemas.microsoft.com/office/drawing/2014/main" id="{3255FC42-434A-2FEF-93DD-6136C958B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F7CFCF-BC9B-B4A4-B19E-746ECB5EA481}"/>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195584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12B7A-A84E-42D8-3C18-6F7B9E70EFDF}"/>
              </a:ext>
            </a:extLst>
          </p:cNvPr>
          <p:cNvSpPr>
            <a:spLocks noGrp="1"/>
          </p:cNvSpPr>
          <p:nvPr>
            <p:ph type="dt" sz="half" idx="10"/>
          </p:nvPr>
        </p:nvSpPr>
        <p:spPr/>
        <p:txBody>
          <a:bodyPr/>
          <a:lstStyle/>
          <a:p>
            <a:fld id="{E43439C9-8F3E-0146-B6AD-99A2B87606C7}" type="datetime1">
              <a:rPr lang="en-US" smtClean="0"/>
              <a:t>8/23/23</a:t>
            </a:fld>
            <a:endParaRPr lang="en-US"/>
          </a:p>
        </p:txBody>
      </p:sp>
      <p:sp>
        <p:nvSpPr>
          <p:cNvPr id="3" name="Footer Placeholder 2">
            <a:extLst>
              <a:ext uri="{FF2B5EF4-FFF2-40B4-BE49-F238E27FC236}">
                <a16:creationId xmlns:a16="http://schemas.microsoft.com/office/drawing/2014/main" id="{D6D73E1C-C371-D6E2-7DDB-D48BBF73FD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982429-91EE-55B6-A3EF-E5A049935BD6}"/>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75061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2B17-F3A3-8BAE-F7EC-F65DEADFB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EE4CEC-E7AA-E0BD-A822-15BEE0F87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802C99-87F1-B46B-2C1A-297AB1973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2CD94-EB41-2287-80B8-356D9DEB666A}"/>
              </a:ext>
            </a:extLst>
          </p:cNvPr>
          <p:cNvSpPr>
            <a:spLocks noGrp="1"/>
          </p:cNvSpPr>
          <p:nvPr>
            <p:ph type="dt" sz="half" idx="10"/>
          </p:nvPr>
        </p:nvSpPr>
        <p:spPr/>
        <p:txBody>
          <a:bodyPr/>
          <a:lstStyle/>
          <a:p>
            <a:fld id="{63D713C2-D8C0-8940-98AC-17CF30B96DF9}" type="datetime1">
              <a:rPr lang="en-US" smtClean="0"/>
              <a:t>8/23/23</a:t>
            </a:fld>
            <a:endParaRPr lang="en-US"/>
          </a:p>
        </p:txBody>
      </p:sp>
      <p:sp>
        <p:nvSpPr>
          <p:cNvPr id="6" name="Footer Placeholder 5">
            <a:extLst>
              <a:ext uri="{FF2B5EF4-FFF2-40B4-BE49-F238E27FC236}">
                <a16:creationId xmlns:a16="http://schemas.microsoft.com/office/drawing/2014/main" id="{751B1872-4783-2743-D9DC-5B7F8D3E8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82DE3-503A-7EDE-01FE-ADE75D4C07FC}"/>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307703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F9C8-C620-F53C-8814-FD8C89AE8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1F728B-6D0C-4FF9-A6B5-ADA392755D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5F10D-C969-5D75-E4B5-B57334BCB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84078-00D4-AB9F-9C6F-A6C49FE7EA80}"/>
              </a:ext>
            </a:extLst>
          </p:cNvPr>
          <p:cNvSpPr>
            <a:spLocks noGrp="1"/>
          </p:cNvSpPr>
          <p:nvPr>
            <p:ph type="dt" sz="half" idx="10"/>
          </p:nvPr>
        </p:nvSpPr>
        <p:spPr/>
        <p:txBody>
          <a:bodyPr/>
          <a:lstStyle/>
          <a:p>
            <a:fld id="{F5D9DCF8-6AA0-554A-A529-470A684FEB1C}" type="datetime1">
              <a:rPr lang="en-US" smtClean="0"/>
              <a:t>8/23/23</a:t>
            </a:fld>
            <a:endParaRPr lang="en-US"/>
          </a:p>
        </p:txBody>
      </p:sp>
      <p:sp>
        <p:nvSpPr>
          <p:cNvPr id="6" name="Footer Placeholder 5">
            <a:extLst>
              <a:ext uri="{FF2B5EF4-FFF2-40B4-BE49-F238E27FC236}">
                <a16:creationId xmlns:a16="http://schemas.microsoft.com/office/drawing/2014/main" id="{F78EA276-7216-9A49-B89F-AABE2B7F7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4E815-9E88-7501-A02D-D0E37E697688}"/>
              </a:ext>
            </a:extLst>
          </p:cNvPr>
          <p:cNvSpPr>
            <a:spLocks noGrp="1"/>
          </p:cNvSpPr>
          <p:nvPr>
            <p:ph type="sldNum" sz="quarter" idx="12"/>
          </p:nvPr>
        </p:nvSpPr>
        <p:spPr/>
        <p:txBody>
          <a:bodyPr/>
          <a:lstStyle/>
          <a:p>
            <a:fld id="{9EF87788-6784-294F-B106-450270D2C1A3}" type="slidenum">
              <a:rPr lang="en-US" smtClean="0"/>
              <a:t>‹#›</a:t>
            </a:fld>
            <a:endParaRPr lang="en-US"/>
          </a:p>
        </p:txBody>
      </p:sp>
    </p:spTree>
    <p:extLst>
      <p:ext uri="{BB962C8B-B14F-4D97-AF65-F5344CB8AC3E}">
        <p14:creationId xmlns:p14="http://schemas.microsoft.com/office/powerpoint/2010/main" val="236779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D8551-D626-7607-5EC0-CE46B66B2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330F96-A4AB-CB15-A264-76D945FC4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A404F-91DF-7DD5-43FB-96C9F8FA70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26C96-B713-4C43-A3FD-FA511E1CA0B5}" type="datetime1">
              <a:rPr lang="en-US" smtClean="0"/>
              <a:t>8/23/23</a:t>
            </a:fld>
            <a:endParaRPr lang="en-US"/>
          </a:p>
        </p:txBody>
      </p:sp>
      <p:sp>
        <p:nvSpPr>
          <p:cNvPr id="5" name="Footer Placeholder 4">
            <a:extLst>
              <a:ext uri="{FF2B5EF4-FFF2-40B4-BE49-F238E27FC236}">
                <a16:creationId xmlns:a16="http://schemas.microsoft.com/office/drawing/2014/main" id="{6EC7AD03-6057-6D2D-09F1-2AB583CB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342BFB-ED68-D036-E2EA-D783D68ED6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87788-6784-294F-B106-450270D2C1A3}" type="slidenum">
              <a:rPr lang="en-US" smtClean="0"/>
              <a:t>‹#›</a:t>
            </a:fld>
            <a:endParaRPr lang="en-US"/>
          </a:p>
        </p:txBody>
      </p:sp>
    </p:spTree>
    <p:extLst>
      <p:ext uri="{BB962C8B-B14F-4D97-AF65-F5344CB8AC3E}">
        <p14:creationId xmlns:p14="http://schemas.microsoft.com/office/powerpoint/2010/main" val="178825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Freeform: Shape 12298">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0C287E-CB1C-6C96-0F2A-9C001D4AE531}"/>
              </a:ext>
            </a:extLst>
          </p:cNvPr>
          <p:cNvSpPr>
            <a:spLocks noGrp="1"/>
          </p:cNvSpPr>
          <p:nvPr>
            <p:ph type="ctrTitle"/>
          </p:nvPr>
        </p:nvSpPr>
        <p:spPr>
          <a:xfrm>
            <a:off x="838200" y="484632"/>
            <a:ext cx="6081713" cy="3566160"/>
          </a:xfrm>
        </p:spPr>
        <p:txBody>
          <a:bodyPr>
            <a:normAutofit/>
          </a:bodyPr>
          <a:lstStyle/>
          <a:p>
            <a:pPr algn="l"/>
            <a:r>
              <a:rPr lang="en-US" sz="6100" b="1">
                <a:solidFill>
                  <a:srgbClr val="FFFFFF"/>
                </a:solidFill>
              </a:rPr>
              <a:t>Sensor Fusion for Improved Length Sensing and Control</a:t>
            </a:r>
          </a:p>
        </p:txBody>
      </p:sp>
      <p:sp>
        <p:nvSpPr>
          <p:cNvPr id="3" name="Subtitle 2">
            <a:extLst>
              <a:ext uri="{FF2B5EF4-FFF2-40B4-BE49-F238E27FC236}">
                <a16:creationId xmlns:a16="http://schemas.microsoft.com/office/drawing/2014/main" id="{B6D46CE5-527B-3AAC-1B5E-268DC9B02074}"/>
              </a:ext>
            </a:extLst>
          </p:cNvPr>
          <p:cNvSpPr>
            <a:spLocks noGrp="1"/>
          </p:cNvSpPr>
          <p:nvPr>
            <p:ph type="subTitle" idx="1"/>
          </p:nvPr>
        </p:nvSpPr>
        <p:spPr>
          <a:xfrm>
            <a:off x="838200" y="4480560"/>
            <a:ext cx="6081713" cy="1572768"/>
          </a:xfrm>
        </p:spPr>
        <p:txBody>
          <a:bodyPr>
            <a:normAutofit/>
          </a:bodyPr>
          <a:lstStyle/>
          <a:p>
            <a:pPr algn="l"/>
            <a:r>
              <a:rPr lang="en-US" dirty="0">
                <a:solidFill>
                  <a:srgbClr val="FFFFFF"/>
                </a:solidFill>
              </a:rPr>
              <a:t>By Deven Bowman</a:t>
            </a:r>
          </a:p>
          <a:p>
            <a:pPr algn="l"/>
            <a:r>
              <a:rPr lang="en-US" dirty="0">
                <a:solidFill>
                  <a:srgbClr val="FFFFFF"/>
                </a:solidFill>
              </a:rPr>
              <a:t>Mentors: </a:t>
            </a:r>
            <a:r>
              <a:rPr lang="en-US" i="1" dirty="0">
                <a:solidFill>
                  <a:srgbClr val="FFFFFF"/>
                </a:solidFill>
              </a:rPr>
              <a:t>Yehonathan Drori, Shruti</a:t>
            </a:r>
            <a:r>
              <a:rPr lang="en-US" b="0" i="1" dirty="0">
                <a:solidFill>
                  <a:srgbClr val="FFFFFF"/>
                </a:solidFill>
                <a:effectLst/>
                <a:latin typeface="Google Sans"/>
              </a:rPr>
              <a:t> Maliakal</a:t>
            </a:r>
            <a:r>
              <a:rPr lang="en-US" i="1" dirty="0">
                <a:solidFill>
                  <a:srgbClr val="FFFFFF"/>
                </a:solidFill>
              </a:rPr>
              <a:t> , Rana Adhikari</a:t>
            </a:r>
          </a:p>
        </p:txBody>
      </p:sp>
      <p:pic>
        <p:nvPicPr>
          <p:cNvPr id="12292" name="Picture 4" descr="A logo with a globe and text&#10;&#10;Description automatically generated">
            <a:extLst>
              <a:ext uri="{FF2B5EF4-FFF2-40B4-BE49-F238E27FC236}">
                <a16:creationId xmlns:a16="http://schemas.microsoft.com/office/drawing/2014/main" id="{EAE6C99D-81C0-7C02-7B44-64C6D4EC88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21594" y="283464"/>
            <a:ext cx="2904040" cy="2904040"/>
          </a:xfrm>
          <a:prstGeom prst="rect">
            <a:avLst/>
          </a:prstGeom>
          <a:noFill/>
          <a:extLst>
            <a:ext uri="{909E8E84-426E-40DD-AFC4-6F175D3DCCD1}">
              <a14:hiddenFill xmlns:a14="http://schemas.microsoft.com/office/drawing/2010/main">
                <a:solidFill>
                  <a:srgbClr val="FFFFFF"/>
                </a:solidFill>
              </a14:hiddenFill>
            </a:ext>
          </a:extLst>
        </p:spPr>
      </p:pic>
      <p:sp>
        <p:nvSpPr>
          <p:cNvPr id="12301"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A close up of a logo&#10;&#10;Description automatically generated">
            <a:extLst>
              <a:ext uri="{FF2B5EF4-FFF2-40B4-BE49-F238E27FC236}">
                <a16:creationId xmlns:a16="http://schemas.microsoft.com/office/drawing/2014/main" id="{E5DD3D13-98E9-131F-D174-DA347F8BD3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07654" y="4433185"/>
            <a:ext cx="3931920" cy="94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7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PRMI control system model</a:t>
            </a:r>
          </a:p>
        </p:txBody>
      </p:sp>
      <p:pic>
        <p:nvPicPr>
          <p:cNvPr id="4" name="Picture 3" descr="A group of colorful squares with white circles and black text&#10;&#10;Description automatically generated">
            <a:extLst>
              <a:ext uri="{FF2B5EF4-FFF2-40B4-BE49-F238E27FC236}">
                <a16:creationId xmlns:a16="http://schemas.microsoft.com/office/drawing/2014/main" id="{155825BA-529E-E913-722C-1E9377EFDFF6}"/>
              </a:ext>
            </a:extLst>
          </p:cNvPr>
          <p:cNvPicPr>
            <a:picLocks noChangeAspect="1"/>
          </p:cNvPicPr>
          <p:nvPr/>
        </p:nvPicPr>
        <p:blipFill>
          <a:blip r:embed="rId2"/>
          <a:stretch>
            <a:fillRect/>
          </a:stretch>
        </p:blipFill>
        <p:spPr>
          <a:xfrm>
            <a:off x="6433601" y="1814353"/>
            <a:ext cx="4618264" cy="4345456"/>
          </a:xfrm>
          <a:prstGeom prst="rect">
            <a:avLst/>
          </a:prstGeom>
        </p:spPr>
      </p:pic>
      <p:grpSp>
        <p:nvGrpSpPr>
          <p:cNvPr id="5" name="Group 4">
            <a:extLst>
              <a:ext uri="{FF2B5EF4-FFF2-40B4-BE49-F238E27FC236}">
                <a16:creationId xmlns:a16="http://schemas.microsoft.com/office/drawing/2014/main" id="{8C8146E8-C311-7863-C870-3368FB722092}"/>
              </a:ext>
            </a:extLst>
          </p:cNvPr>
          <p:cNvGrpSpPr/>
          <p:nvPr/>
        </p:nvGrpSpPr>
        <p:grpSpPr>
          <a:xfrm>
            <a:off x="10272442" y="2143198"/>
            <a:ext cx="1499385" cy="877914"/>
            <a:chOff x="10272442" y="1164246"/>
            <a:chExt cx="1499385" cy="877914"/>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4F09435-954E-BCD3-E877-8DF0DDCE2F1B}"/>
                    </a:ext>
                  </a:extLst>
                </p:cNvPr>
                <p:cNvSpPr txBox="1"/>
                <p:nvPr/>
              </p:nvSpPr>
              <p:spPr>
                <a:xfrm>
                  <a:off x="10272442" y="1164246"/>
                  <a:ext cx="1499385" cy="5128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𝑠𝑖𝑚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𝑀𝐼𝐶𝐻</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𝑃𝑅𝐶𝐿</m:t>
                                    </m:r>
                                  </m:sub>
                                </m:sSub>
                              </m:e>
                            </m:eqArr>
                          </m:e>
                        </m:d>
                      </m:oMath>
                    </m:oMathPara>
                  </a14:m>
                  <a:endParaRPr lang="en-US" dirty="0"/>
                </a:p>
              </p:txBody>
            </p:sp>
          </mc:Choice>
          <mc:Fallback>
            <p:sp>
              <p:nvSpPr>
                <p:cNvPr id="6" name="TextBox 5">
                  <a:extLst>
                    <a:ext uri="{FF2B5EF4-FFF2-40B4-BE49-F238E27FC236}">
                      <a16:creationId xmlns:a16="http://schemas.microsoft.com/office/drawing/2014/main" id="{54F09435-954E-BCD3-E877-8DF0DDCE2F1B}"/>
                    </a:ext>
                  </a:extLst>
                </p:cNvPr>
                <p:cNvSpPr txBox="1">
                  <a:spLocks noRot="1" noChangeAspect="1" noMove="1" noResize="1" noEditPoints="1" noAdjustHandles="1" noChangeArrowheads="1" noChangeShapeType="1" noTextEdit="1"/>
                </p:cNvSpPr>
                <p:nvPr/>
              </p:nvSpPr>
              <p:spPr>
                <a:xfrm>
                  <a:off x="10272442" y="1164246"/>
                  <a:ext cx="1499385" cy="512897"/>
                </a:xfrm>
                <a:prstGeom prst="rect">
                  <a:avLst/>
                </a:prstGeom>
                <a:blipFill>
                  <a:blip r:embed="rId3"/>
                  <a:stretch>
                    <a:fillRect l="-2521" t="-2381" b="-9524"/>
                  </a:stretch>
                </a:blipFill>
              </p:spPr>
              <p:txBody>
                <a:bodyPr/>
                <a:lstStyle/>
                <a:p>
                  <a:r>
                    <a:rPr lang="en-US">
                      <a:noFill/>
                    </a:rPr>
                    <a:t> </a:t>
                  </a:r>
                </a:p>
              </p:txBody>
            </p:sp>
          </mc:Fallback>
        </mc:AlternateContent>
        <p:cxnSp>
          <p:nvCxnSpPr>
            <p:cNvPr id="7" name="Curved Connector 6">
              <a:extLst>
                <a:ext uri="{FF2B5EF4-FFF2-40B4-BE49-F238E27FC236}">
                  <a16:creationId xmlns:a16="http://schemas.microsoft.com/office/drawing/2014/main" id="{A0A37104-DFF0-B007-716A-80EB0ED37A2D}"/>
                </a:ext>
              </a:extLst>
            </p:cNvPr>
            <p:cNvCxnSpPr/>
            <p:nvPr/>
          </p:nvCxnSpPr>
          <p:spPr>
            <a:xfrm rot="16200000" flipV="1">
              <a:off x="10287000" y="1691640"/>
              <a:ext cx="447040" cy="254000"/>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1B2FA3A-2149-E641-A691-5CBFA552676F}"/>
              </a:ext>
            </a:extLst>
          </p:cNvPr>
          <p:cNvGrpSpPr/>
          <p:nvPr/>
        </p:nvGrpSpPr>
        <p:grpSpPr>
          <a:xfrm>
            <a:off x="7616867" y="4901725"/>
            <a:ext cx="1249252" cy="1645533"/>
            <a:chOff x="7724447" y="3901257"/>
            <a:chExt cx="1249252" cy="1645533"/>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1DCCC10-1CB4-CF9E-6147-04D9E5129B96}"/>
                    </a:ext>
                  </a:extLst>
                </p:cNvPr>
                <p:cNvSpPr txBox="1"/>
                <p:nvPr/>
              </p:nvSpPr>
              <p:spPr>
                <a:xfrm>
                  <a:off x="7724447" y="4814923"/>
                  <a:ext cx="1249252" cy="73186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𝑠𝑖𝑚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𝑁</m:t>
                                    </m:r>
                                  </m:sub>
                                </m:sSub>
                              </m:e>
                            </m:eqArr>
                          </m:e>
                        </m:d>
                      </m:oMath>
                    </m:oMathPara>
                  </a14:m>
                  <a:endParaRPr lang="en-US" dirty="0"/>
                </a:p>
              </p:txBody>
            </p:sp>
          </mc:Choice>
          <mc:Fallback>
            <p:sp>
              <p:nvSpPr>
                <p:cNvPr id="9" name="TextBox 8">
                  <a:extLst>
                    <a:ext uri="{FF2B5EF4-FFF2-40B4-BE49-F238E27FC236}">
                      <a16:creationId xmlns:a16="http://schemas.microsoft.com/office/drawing/2014/main" id="{21DCCC10-1CB4-CF9E-6147-04D9E5129B96}"/>
                    </a:ext>
                  </a:extLst>
                </p:cNvPr>
                <p:cNvSpPr txBox="1">
                  <a:spLocks noRot="1" noChangeAspect="1" noMove="1" noResize="1" noEditPoints="1" noAdjustHandles="1" noChangeArrowheads="1" noChangeShapeType="1" noTextEdit="1"/>
                </p:cNvSpPr>
                <p:nvPr/>
              </p:nvSpPr>
              <p:spPr>
                <a:xfrm>
                  <a:off x="7724447" y="4814923"/>
                  <a:ext cx="1249252" cy="731867"/>
                </a:xfrm>
                <a:prstGeom prst="rect">
                  <a:avLst/>
                </a:prstGeom>
                <a:blipFill>
                  <a:blip r:embed="rId4"/>
                  <a:stretch>
                    <a:fillRect l="-3030" b="-6780"/>
                  </a:stretch>
                </a:blipFill>
              </p:spPr>
              <p:txBody>
                <a:bodyPr/>
                <a:lstStyle/>
                <a:p>
                  <a:r>
                    <a:rPr lang="en-US">
                      <a:noFill/>
                    </a:rPr>
                    <a:t> </a:t>
                  </a:r>
                </a:p>
              </p:txBody>
            </p:sp>
          </mc:Fallback>
        </mc:AlternateContent>
        <p:cxnSp>
          <p:nvCxnSpPr>
            <p:cNvPr id="10" name="Curved Connector 9">
              <a:extLst>
                <a:ext uri="{FF2B5EF4-FFF2-40B4-BE49-F238E27FC236}">
                  <a16:creationId xmlns:a16="http://schemas.microsoft.com/office/drawing/2014/main" id="{14F8738A-9BCB-8F28-FDB1-ABBB56D31C2D}"/>
                </a:ext>
              </a:extLst>
            </p:cNvPr>
            <p:cNvCxnSpPr>
              <a:cxnSpLocks/>
            </p:cNvCxnSpPr>
            <p:nvPr/>
          </p:nvCxnSpPr>
          <p:spPr>
            <a:xfrm rot="5400000">
              <a:off x="7650388" y="4124869"/>
              <a:ext cx="1102546" cy="655322"/>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7DA3983-DFDE-E7FE-D6DC-0B80B7832023}"/>
              </a:ext>
            </a:extLst>
          </p:cNvPr>
          <p:cNvGrpSpPr/>
          <p:nvPr/>
        </p:nvGrpSpPr>
        <p:grpSpPr>
          <a:xfrm>
            <a:off x="5697419" y="4501085"/>
            <a:ext cx="1555298" cy="1356744"/>
            <a:chOff x="5697419" y="3522133"/>
            <a:chExt cx="1555298" cy="1356744"/>
          </a:xfrm>
        </p:grpSpPr>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227C794-2509-5B42-B746-06784F990E64}"/>
                    </a:ext>
                  </a:extLst>
                </p:cNvPr>
                <p:cNvSpPr txBox="1"/>
                <p:nvPr/>
              </p:nvSpPr>
              <p:spPr>
                <a:xfrm>
                  <a:off x="5697419" y="4365980"/>
                  <a:ext cx="1555298" cy="5128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𝑠𝑖𝑚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𝑀𝐼𝐶𝐻</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𝑃𝑅𝐶𝐿</m:t>
                                    </m:r>
                                  </m:sub>
                                </m:sSub>
                              </m:e>
                            </m:eqArr>
                          </m:e>
                        </m:d>
                      </m:oMath>
                    </m:oMathPara>
                  </a14:m>
                  <a:endParaRPr lang="en-US" dirty="0"/>
                </a:p>
              </p:txBody>
            </p:sp>
          </mc:Choice>
          <mc:Fallback>
            <p:sp>
              <p:nvSpPr>
                <p:cNvPr id="12" name="TextBox 11">
                  <a:extLst>
                    <a:ext uri="{FF2B5EF4-FFF2-40B4-BE49-F238E27FC236}">
                      <a16:creationId xmlns:a16="http://schemas.microsoft.com/office/drawing/2014/main" id="{1227C794-2509-5B42-B746-06784F990E64}"/>
                    </a:ext>
                  </a:extLst>
                </p:cNvPr>
                <p:cNvSpPr txBox="1">
                  <a:spLocks noRot="1" noChangeAspect="1" noMove="1" noResize="1" noEditPoints="1" noAdjustHandles="1" noChangeArrowheads="1" noChangeShapeType="1" noTextEdit="1"/>
                </p:cNvSpPr>
                <p:nvPr/>
              </p:nvSpPr>
              <p:spPr>
                <a:xfrm>
                  <a:off x="5697419" y="4365980"/>
                  <a:ext cx="1555298" cy="512897"/>
                </a:xfrm>
                <a:prstGeom prst="rect">
                  <a:avLst/>
                </a:prstGeom>
                <a:blipFill>
                  <a:blip r:embed="rId5"/>
                  <a:stretch>
                    <a:fillRect l="-3226" b="-9524"/>
                  </a:stretch>
                </a:blipFill>
              </p:spPr>
              <p:txBody>
                <a:bodyPr/>
                <a:lstStyle/>
                <a:p>
                  <a:r>
                    <a:rPr lang="en-US">
                      <a:noFill/>
                    </a:rPr>
                    <a:t> </a:t>
                  </a:r>
                </a:p>
              </p:txBody>
            </p:sp>
          </mc:Fallback>
        </mc:AlternateContent>
        <p:cxnSp>
          <p:nvCxnSpPr>
            <p:cNvPr id="13" name="Curved Connector 12">
              <a:extLst>
                <a:ext uri="{FF2B5EF4-FFF2-40B4-BE49-F238E27FC236}">
                  <a16:creationId xmlns:a16="http://schemas.microsoft.com/office/drawing/2014/main" id="{5571E610-F274-FEDD-4414-D521065B20FB}"/>
                </a:ext>
              </a:extLst>
            </p:cNvPr>
            <p:cNvCxnSpPr>
              <a:cxnSpLocks/>
              <a:endCxn id="12" idx="0"/>
            </p:cNvCxnSpPr>
            <p:nvPr/>
          </p:nvCxnSpPr>
          <p:spPr>
            <a:xfrm rot="5400000">
              <a:off x="6140405" y="3856797"/>
              <a:ext cx="843847" cy="174519"/>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14" name="Picture 13" descr="A group of colorful squares with white circles and black text&#10;&#10;Description automatically generated">
            <a:extLst>
              <a:ext uri="{FF2B5EF4-FFF2-40B4-BE49-F238E27FC236}">
                <a16:creationId xmlns:a16="http://schemas.microsoft.com/office/drawing/2014/main" id="{90026440-BE35-817D-C8EC-7C74208681A2}"/>
              </a:ext>
            </a:extLst>
          </p:cNvPr>
          <p:cNvPicPr>
            <a:picLocks noChangeAspect="1"/>
          </p:cNvPicPr>
          <p:nvPr/>
        </p:nvPicPr>
        <p:blipFill>
          <a:blip r:embed="rId6"/>
          <a:stretch>
            <a:fillRect/>
          </a:stretch>
        </p:blipFill>
        <p:spPr>
          <a:xfrm>
            <a:off x="451239" y="1864824"/>
            <a:ext cx="4526323" cy="4258945"/>
          </a:xfrm>
          <a:prstGeom prst="rect">
            <a:avLst/>
          </a:prstGeom>
        </p:spPr>
      </p:pic>
      <p:grpSp>
        <p:nvGrpSpPr>
          <p:cNvPr id="15" name="Group 14">
            <a:extLst>
              <a:ext uri="{FF2B5EF4-FFF2-40B4-BE49-F238E27FC236}">
                <a16:creationId xmlns:a16="http://schemas.microsoft.com/office/drawing/2014/main" id="{D630A3FC-1108-64DB-4687-7009E8C98915}"/>
              </a:ext>
            </a:extLst>
          </p:cNvPr>
          <p:cNvGrpSpPr/>
          <p:nvPr/>
        </p:nvGrpSpPr>
        <p:grpSpPr>
          <a:xfrm>
            <a:off x="1675789" y="4879980"/>
            <a:ext cx="954428" cy="1645533"/>
            <a:chOff x="7724447" y="3901257"/>
            <a:chExt cx="954428" cy="1645533"/>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EE30C224-1A44-9409-3BFB-C01523CA8BBC}"/>
                    </a:ext>
                  </a:extLst>
                </p:cNvPr>
                <p:cNvSpPr txBox="1"/>
                <p:nvPr/>
              </p:nvSpPr>
              <p:spPr>
                <a:xfrm>
                  <a:off x="7724447" y="4814923"/>
                  <a:ext cx="954428" cy="73186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𝑁</m:t>
                                    </m:r>
                                  </m:sub>
                                </m:sSub>
                              </m:e>
                            </m:eqArr>
                          </m:e>
                        </m:d>
                      </m:oMath>
                    </m:oMathPara>
                  </a14:m>
                  <a:endParaRPr lang="en-US" dirty="0"/>
                </a:p>
              </p:txBody>
            </p:sp>
          </mc:Choice>
          <mc:Fallback>
            <p:sp>
              <p:nvSpPr>
                <p:cNvPr id="16" name="TextBox 15">
                  <a:extLst>
                    <a:ext uri="{FF2B5EF4-FFF2-40B4-BE49-F238E27FC236}">
                      <a16:creationId xmlns:a16="http://schemas.microsoft.com/office/drawing/2014/main" id="{EE30C224-1A44-9409-3BFB-C01523CA8BBC}"/>
                    </a:ext>
                  </a:extLst>
                </p:cNvPr>
                <p:cNvSpPr txBox="1">
                  <a:spLocks noRot="1" noChangeAspect="1" noMove="1" noResize="1" noEditPoints="1" noAdjustHandles="1" noChangeArrowheads="1" noChangeShapeType="1" noTextEdit="1"/>
                </p:cNvSpPr>
                <p:nvPr/>
              </p:nvSpPr>
              <p:spPr>
                <a:xfrm>
                  <a:off x="7724447" y="4814923"/>
                  <a:ext cx="954428" cy="731867"/>
                </a:xfrm>
                <a:prstGeom prst="rect">
                  <a:avLst/>
                </a:prstGeom>
                <a:blipFill>
                  <a:blip r:embed="rId7"/>
                  <a:stretch>
                    <a:fillRect l="-5333" b="-6897"/>
                  </a:stretch>
                </a:blipFill>
              </p:spPr>
              <p:txBody>
                <a:bodyPr/>
                <a:lstStyle/>
                <a:p>
                  <a:r>
                    <a:rPr lang="en-US">
                      <a:noFill/>
                    </a:rPr>
                    <a:t> </a:t>
                  </a:r>
                </a:p>
              </p:txBody>
            </p:sp>
          </mc:Fallback>
        </mc:AlternateContent>
        <p:cxnSp>
          <p:nvCxnSpPr>
            <p:cNvPr id="17" name="Curved Connector 16">
              <a:extLst>
                <a:ext uri="{FF2B5EF4-FFF2-40B4-BE49-F238E27FC236}">
                  <a16:creationId xmlns:a16="http://schemas.microsoft.com/office/drawing/2014/main" id="{18951A68-8876-F567-60DD-912B31C0FD59}"/>
                </a:ext>
              </a:extLst>
            </p:cNvPr>
            <p:cNvCxnSpPr>
              <a:cxnSpLocks/>
            </p:cNvCxnSpPr>
            <p:nvPr/>
          </p:nvCxnSpPr>
          <p:spPr>
            <a:xfrm rot="5400000">
              <a:off x="7650388" y="4124869"/>
              <a:ext cx="1102546" cy="655322"/>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8" name="Arc 17">
            <a:extLst>
              <a:ext uri="{FF2B5EF4-FFF2-40B4-BE49-F238E27FC236}">
                <a16:creationId xmlns:a16="http://schemas.microsoft.com/office/drawing/2014/main" id="{82AABA0D-DB37-B429-A22B-F370AE40DE6E}"/>
              </a:ext>
            </a:extLst>
          </p:cNvPr>
          <p:cNvSpPr/>
          <p:nvPr/>
        </p:nvSpPr>
        <p:spPr>
          <a:xfrm rot="18852561">
            <a:off x="4695711" y="2494015"/>
            <a:ext cx="2048163" cy="2115264"/>
          </a:xfrm>
          <a:prstGeom prst="arc">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FF34ACCA-2D48-ACC1-EA20-BB8CA37B44E5}"/>
              </a:ext>
            </a:extLst>
          </p:cNvPr>
          <p:cNvSpPr txBox="1"/>
          <p:nvPr/>
        </p:nvSpPr>
        <p:spPr>
          <a:xfrm>
            <a:off x="1090063" y="1455278"/>
            <a:ext cx="3248673" cy="461665"/>
          </a:xfrm>
          <a:prstGeom prst="rect">
            <a:avLst/>
          </a:prstGeom>
          <a:noFill/>
        </p:spPr>
        <p:txBody>
          <a:bodyPr wrap="square" rtlCol="0">
            <a:spAutoFit/>
          </a:bodyPr>
          <a:lstStyle/>
          <a:p>
            <a:r>
              <a:rPr lang="en-US" sz="2400" b="1" dirty="0"/>
              <a:t>Measured Control Loop</a:t>
            </a:r>
          </a:p>
        </p:txBody>
      </p:sp>
      <p:sp>
        <p:nvSpPr>
          <p:cNvPr id="21" name="TextBox 20">
            <a:extLst>
              <a:ext uri="{FF2B5EF4-FFF2-40B4-BE49-F238E27FC236}">
                <a16:creationId xmlns:a16="http://schemas.microsoft.com/office/drawing/2014/main" id="{49A42DBA-D2C4-22FD-7FC7-3221C784AE85}"/>
              </a:ext>
            </a:extLst>
          </p:cNvPr>
          <p:cNvSpPr txBox="1"/>
          <p:nvPr/>
        </p:nvSpPr>
        <p:spPr>
          <a:xfrm>
            <a:off x="7118396" y="1352688"/>
            <a:ext cx="3248673" cy="461665"/>
          </a:xfrm>
          <a:prstGeom prst="rect">
            <a:avLst/>
          </a:prstGeom>
          <a:noFill/>
        </p:spPr>
        <p:txBody>
          <a:bodyPr wrap="square" rtlCol="0">
            <a:spAutoFit/>
          </a:bodyPr>
          <a:lstStyle/>
          <a:p>
            <a:r>
              <a:rPr lang="en-US" sz="2400" b="1" dirty="0"/>
              <a:t>Simulated Control Loop</a:t>
            </a:r>
          </a:p>
        </p:txBody>
      </p:sp>
      <p:sp>
        <p:nvSpPr>
          <p:cNvPr id="24" name="Slide Number Placeholder 23">
            <a:extLst>
              <a:ext uri="{FF2B5EF4-FFF2-40B4-BE49-F238E27FC236}">
                <a16:creationId xmlns:a16="http://schemas.microsoft.com/office/drawing/2014/main" id="{09206815-247C-4E92-2E23-DED8ED54C124}"/>
              </a:ext>
            </a:extLst>
          </p:cNvPr>
          <p:cNvSpPr>
            <a:spLocks noGrp="1"/>
          </p:cNvSpPr>
          <p:nvPr>
            <p:ph type="sldNum" sz="quarter" idx="12"/>
          </p:nvPr>
        </p:nvSpPr>
        <p:spPr/>
        <p:txBody>
          <a:bodyPr/>
          <a:lstStyle/>
          <a:p>
            <a:fld id="{9EF87788-6784-294F-B106-450270D2C1A3}" type="slidenum">
              <a:rPr lang="en-US" smtClean="0"/>
              <a:t>10</a:t>
            </a:fld>
            <a:endParaRPr lang="en-US"/>
          </a:p>
        </p:txBody>
      </p:sp>
    </p:spTree>
    <p:extLst>
      <p:ext uri="{BB962C8B-B14F-4D97-AF65-F5344CB8AC3E}">
        <p14:creationId xmlns:p14="http://schemas.microsoft.com/office/powerpoint/2010/main" val="14351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PRMI control system model</a:t>
            </a:r>
          </a:p>
        </p:txBody>
      </p:sp>
      <p:pic>
        <p:nvPicPr>
          <p:cNvPr id="5" name="Picture 4" descr="A black text on a white background&#10;&#10;Description automatically generated">
            <a:extLst>
              <a:ext uri="{FF2B5EF4-FFF2-40B4-BE49-F238E27FC236}">
                <a16:creationId xmlns:a16="http://schemas.microsoft.com/office/drawing/2014/main" id="{6B05A2C0-F074-8C7C-ABB2-9690E510E7F4}"/>
              </a:ext>
            </a:extLst>
          </p:cNvPr>
          <p:cNvPicPr>
            <a:picLocks noChangeAspect="1"/>
          </p:cNvPicPr>
          <p:nvPr/>
        </p:nvPicPr>
        <p:blipFill rotWithShape="1">
          <a:blip r:embed="rId2"/>
          <a:srcRect l="4261" t="23503" r="3685" b="12774"/>
          <a:stretch/>
        </p:blipFill>
        <p:spPr>
          <a:xfrm>
            <a:off x="642089" y="3111167"/>
            <a:ext cx="4632328" cy="543932"/>
          </a:xfrm>
          <a:prstGeom prst="rect">
            <a:avLst/>
          </a:prstGeom>
        </p:spPr>
      </p:pic>
      <p:pic>
        <p:nvPicPr>
          <p:cNvPr id="6" name="Picture 5" descr="A group of colorful squares with white circles and black text&#10;&#10;Description automatically generated">
            <a:extLst>
              <a:ext uri="{FF2B5EF4-FFF2-40B4-BE49-F238E27FC236}">
                <a16:creationId xmlns:a16="http://schemas.microsoft.com/office/drawing/2014/main" id="{A3E9212A-4A8A-403C-6B05-4D9F72E5225C}"/>
              </a:ext>
            </a:extLst>
          </p:cNvPr>
          <p:cNvPicPr>
            <a:picLocks noChangeAspect="1"/>
          </p:cNvPicPr>
          <p:nvPr/>
        </p:nvPicPr>
        <p:blipFill>
          <a:blip r:embed="rId3"/>
          <a:stretch>
            <a:fillRect/>
          </a:stretch>
        </p:blipFill>
        <p:spPr>
          <a:xfrm>
            <a:off x="6807534" y="1217345"/>
            <a:ext cx="4526323" cy="4258945"/>
          </a:xfrm>
          <a:prstGeom prst="rect">
            <a:avLst/>
          </a:prstGeom>
        </p:spPr>
      </p:pic>
      <p:grpSp>
        <p:nvGrpSpPr>
          <p:cNvPr id="7" name="Group 6">
            <a:extLst>
              <a:ext uri="{FF2B5EF4-FFF2-40B4-BE49-F238E27FC236}">
                <a16:creationId xmlns:a16="http://schemas.microsoft.com/office/drawing/2014/main" id="{046DFCA4-4934-1215-1ADD-52C98BBDE680}"/>
              </a:ext>
            </a:extLst>
          </p:cNvPr>
          <p:cNvGrpSpPr/>
          <p:nvPr/>
        </p:nvGrpSpPr>
        <p:grpSpPr>
          <a:xfrm>
            <a:off x="8032084" y="4232501"/>
            <a:ext cx="954428" cy="1645533"/>
            <a:chOff x="7724447" y="3901257"/>
            <a:chExt cx="954428" cy="1645533"/>
          </a:xfrm>
        </p:grpSpPr>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A8A2256-147F-0218-4520-0C5E91D56AC2}"/>
                    </a:ext>
                  </a:extLst>
                </p:cNvPr>
                <p:cNvSpPr txBox="1"/>
                <p:nvPr/>
              </p:nvSpPr>
              <p:spPr>
                <a:xfrm>
                  <a:off x="7724447" y="4814923"/>
                  <a:ext cx="954428" cy="73186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𝑁</m:t>
                                    </m:r>
                                  </m:sub>
                                </m:sSub>
                              </m:e>
                            </m:eqArr>
                          </m:e>
                        </m:d>
                      </m:oMath>
                    </m:oMathPara>
                  </a14:m>
                  <a:endParaRPr lang="en-US" dirty="0"/>
                </a:p>
              </p:txBody>
            </p:sp>
          </mc:Choice>
          <mc:Fallback>
            <p:sp>
              <p:nvSpPr>
                <p:cNvPr id="8" name="TextBox 7">
                  <a:extLst>
                    <a:ext uri="{FF2B5EF4-FFF2-40B4-BE49-F238E27FC236}">
                      <a16:creationId xmlns:a16="http://schemas.microsoft.com/office/drawing/2014/main" id="{5A8A2256-147F-0218-4520-0C5E91D56AC2}"/>
                    </a:ext>
                  </a:extLst>
                </p:cNvPr>
                <p:cNvSpPr txBox="1">
                  <a:spLocks noRot="1" noChangeAspect="1" noMove="1" noResize="1" noEditPoints="1" noAdjustHandles="1" noChangeArrowheads="1" noChangeShapeType="1" noTextEdit="1"/>
                </p:cNvSpPr>
                <p:nvPr/>
              </p:nvSpPr>
              <p:spPr>
                <a:xfrm>
                  <a:off x="7724447" y="4814923"/>
                  <a:ext cx="954428" cy="731867"/>
                </a:xfrm>
                <a:prstGeom prst="rect">
                  <a:avLst/>
                </a:prstGeom>
                <a:blipFill>
                  <a:blip r:embed="rId4"/>
                  <a:stretch>
                    <a:fillRect l="-5263" b="-6897"/>
                  </a:stretch>
                </a:blipFill>
              </p:spPr>
              <p:txBody>
                <a:bodyPr/>
                <a:lstStyle/>
                <a:p>
                  <a:r>
                    <a:rPr lang="en-US">
                      <a:noFill/>
                    </a:rPr>
                    <a:t> </a:t>
                  </a:r>
                </a:p>
              </p:txBody>
            </p:sp>
          </mc:Fallback>
        </mc:AlternateContent>
        <p:cxnSp>
          <p:nvCxnSpPr>
            <p:cNvPr id="9" name="Curved Connector 8">
              <a:extLst>
                <a:ext uri="{FF2B5EF4-FFF2-40B4-BE49-F238E27FC236}">
                  <a16:creationId xmlns:a16="http://schemas.microsoft.com/office/drawing/2014/main" id="{166DB806-BD8A-A9CB-78CC-8FA098C561EE}"/>
                </a:ext>
              </a:extLst>
            </p:cNvPr>
            <p:cNvCxnSpPr>
              <a:cxnSpLocks/>
            </p:cNvCxnSpPr>
            <p:nvPr/>
          </p:nvCxnSpPr>
          <p:spPr>
            <a:xfrm rot="5400000">
              <a:off x="7650388" y="4124869"/>
              <a:ext cx="1102546" cy="655322"/>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 name="Content Placeholder 25">
            <a:extLst>
              <a:ext uri="{FF2B5EF4-FFF2-40B4-BE49-F238E27FC236}">
                <a16:creationId xmlns:a16="http://schemas.microsoft.com/office/drawing/2014/main" id="{12A86D6C-9F72-8320-4483-FA5EC8ACBE7F}"/>
              </a:ext>
            </a:extLst>
          </p:cNvPr>
          <p:cNvSpPr txBox="1">
            <a:spLocks/>
          </p:cNvSpPr>
          <p:nvPr/>
        </p:nvSpPr>
        <p:spPr>
          <a:xfrm>
            <a:off x="642089" y="1825625"/>
            <a:ext cx="5317647" cy="10594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We can calculate the loop suppression to relate the sensor data to the inject noises</a:t>
            </a:r>
            <a:endParaRPr lang="en-US" dirty="0"/>
          </a:p>
        </p:txBody>
      </p:sp>
      <p:sp>
        <p:nvSpPr>
          <p:cNvPr id="11" name="Slide Number Placeholder 10">
            <a:extLst>
              <a:ext uri="{FF2B5EF4-FFF2-40B4-BE49-F238E27FC236}">
                <a16:creationId xmlns:a16="http://schemas.microsoft.com/office/drawing/2014/main" id="{85046328-D976-01F3-8A36-D07D8B029020}"/>
              </a:ext>
            </a:extLst>
          </p:cNvPr>
          <p:cNvSpPr>
            <a:spLocks noGrp="1"/>
          </p:cNvSpPr>
          <p:nvPr>
            <p:ph type="sldNum" sz="quarter" idx="12"/>
          </p:nvPr>
        </p:nvSpPr>
        <p:spPr/>
        <p:txBody>
          <a:bodyPr/>
          <a:lstStyle/>
          <a:p>
            <a:fld id="{9EF87788-6784-294F-B106-450270D2C1A3}" type="slidenum">
              <a:rPr lang="en-US" smtClean="0"/>
              <a:t>11</a:t>
            </a:fld>
            <a:endParaRPr lang="en-US"/>
          </a:p>
        </p:txBody>
      </p:sp>
    </p:spTree>
    <p:extLst>
      <p:ext uri="{BB962C8B-B14F-4D97-AF65-F5344CB8AC3E}">
        <p14:creationId xmlns:p14="http://schemas.microsoft.com/office/powerpoint/2010/main" val="2939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PRMI control system model</a:t>
            </a:r>
          </a:p>
        </p:txBody>
      </p:sp>
      <p:pic>
        <p:nvPicPr>
          <p:cNvPr id="6" name="Picture 5" descr="A black text on a white background&#10;&#10;Description automatically generated">
            <a:extLst>
              <a:ext uri="{FF2B5EF4-FFF2-40B4-BE49-F238E27FC236}">
                <a16:creationId xmlns:a16="http://schemas.microsoft.com/office/drawing/2014/main" id="{71313554-63B3-6C54-F1C5-BB3D4541C8D3}"/>
              </a:ext>
            </a:extLst>
          </p:cNvPr>
          <p:cNvPicPr>
            <a:picLocks noChangeAspect="1"/>
          </p:cNvPicPr>
          <p:nvPr/>
        </p:nvPicPr>
        <p:blipFill rotWithShape="1">
          <a:blip r:embed="rId2"/>
          <a:srcRect l="4261" t="23503" r="3685" b="12774"/>
          <a:stretch/>
        </p:blipFill>
        <p:spPr>
          <a:xfrm>
            <a:off x="384141" y="1368636"/>
            <a:ext cx="4632328" cy="543932"/>
          </a:xfrm>
          <a:prstGeom prst="rect">
            <a:avLst/>
          </a:prstGeom>
        </p:spPr>
      </p:pic>
      <p:pic>
        <p:nvPicPr>
          <p:cNvPr id="7" name="Picture 6" descr="A black text with a plus sign&#10;&#10;Description automatically generated">
            <a:extLst>
              <a:ext uri="{FF2B5EF4-FFF2-40B4-BE49-F238E27FC236}">
                <a16:creationId xmlns:a16="http://schemas.microsoft.com/office/drawing/2014/main" id="{B6C62C3F-CE23-E56E-40DE-ACC17C357F60}"/>
              </a:ext>
            </a:extLst>
          </p:cNvPr>
          <p:cNvPicPr>
            <a:picLocks noChangeAspect="1"/>
          </p:cNvPicPr>
          <p:nvPr/>
        </p:nvPicPr>
        <p:blipFill rotWithShape="1">
          <a:blip r:embed="rId3"/>
          <a:srcRect l="10238" t="13134" r="8564" b="21353"/>
          <a:stretch/>
        </p:blipFill>
        <p:spPr>
          <a:xfrm>
            <a:off x="173026" y="3121566"/>
            <a:ext cx="4134884" cy="565900"/>
          </a:xfrm>
          <a:prstGeom prst="rect">
            <a:avLst/>
          </a:prstGeom>
        </p:spPr>
      </p:pic>
      <p:pic>
        <p:nvPicPr>
          <p:cNvPr id="9" name="Picture 8" descr="A group of colorful squares with white circles and black text&#10;&#10;Description automatically generated">
            <a:extLst>
              <a:ext uri="{FF2B5EF4-FFF2-40B4-BE49-F238E27FC236}">
                <a16:creationId xmlns:a16="http://schemas.microsoft.com/office/drawing/2014/main" id="{96318D6F-B266-1650-D77A-D4BB40B99503}"/>
              </a:ext>
            </a:extLst>
          </p:cNvPr>
          <p:cNvPicPr>
            <a:picLocks noChangeAspect="1"/>
          </p:cNvPicPr>
          <p:nvPr/>
        </p:nvPicPr>
        <p:blipFill>
          <a:blip r:embed="rId4"/>
          <a:stretch>
            <a:fillRect/>
          </a:stretch>
        </p:blipFill>
        <p:spPr>
          <a:xfrm>
            <a:off x="6896555" y="1040333"/>
            <a:ext cx="4618264" cy="4345456"/>
          </a:xfrm>
          <a:prstGeom prst="rect">
            <a:avLst/>
          </a:prstGeom>
        </p:spPr>
      </p:pic>
      <p:grpSp>
        <p:nvGrpSpPr>
          <p:cNvPr id="10" name="Group 9">
            <a:extLst>
              <a:ext uri="{FF2B5EF4-FFF2-40B4-BE49-F238E27FC236}">
                <a16:creationId xmlns:a16="http://schemas.microsoft.com/office/drawing/2014/main" id="{1574A8BF-5CAB-41A4-C287-769CEDB75AC4}"/>
              </a:ext>
            </a:extLst>
          </p:cNvPr>
          <p:cNvGrpSpPr/>
          <p:nvPr/>
        </p:nvGrpSpPr>
        <p:grpSpPr>
          <a:xfrm>
            <a:off x="10588639" y="1369178"/>
            <a:ext cx="1499385" cy="877914"/>
            <a:chOff x="10272442" y="1164246"/>
            <a:chExt cx="1499385" cy="877914"/>
          </a:xfrm>
        </p:grpSpPr>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627855A-C9D6-62A0-B952-8A18E2039976}"/>
                    </a:ext>
                  </a:extLst>
                </p:cNvPr>
                <p:cNvSpPr txBox="1"/>
                <p:nvPr/>
              </p:nvSpPr>
              <p:spPr>
                <a:xfrm>
                  <a:off x="10272442" y="1164246"/>
                  <a:ext cx="1499385" cy="5128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𝑠𝑖𝑚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𝑀𝐼𝐶𝐻</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𝑃𝑅𝐶𝐿</m:t>
                                    </m:r>
                                  </m:sub>
                                </m:sSub>
                              </m:e>
                            </m:eqArr>
                          </m:e>
                        </m:d>
                      </m:oMath>
                    </m:oMathPara>
                  </a14:m>
                  <a:endParaRPr lang="en-US" dirty="0"/>
                </a:p>
              </p:txBody>
            </p:sp>
          </mc:Choice>
          <mc:Fallback>
            <p:sp>
              <p:nvSpPr>
                <p:cNvPr id="11" name="TextBox 10">
                  <a:extLst>
                    <a:ext uri="{FF2B5EF4-FFF2-40B4-BE49-F238E27FC236}">
                      <a16:creationId xmlns:a16="http://schemas.microsoft.com/office/drawing/2014/main" id="{0627855A-C9D6-62A0-B952-8A18E2039976}"/>
                    </a:ext>
                  </a:extLst>
                </p:cNvPr>
                <p:cNvSpPr txBox="1">
                  <a:spLocks noRot="1" noChangeAspect="1" noMove="1" noResize="1" noEditPoints="1" noAdjustHandles="1" noChangeArrowheads="1" noChangeShapeType="1" noTextEdit="1"/>
                </p:cNvSpPr>
                <p:nvPr/>
              </p:nvSpPr>
              <p:spPr>
                <a:xfrm>
                  <a:off x="10272442" y="1164246"/>
                  <a:ext cx="1499385" cy="512897"/>
                </a:xfrm>
                <a:prstGeom prst="rect">
                  <a:avLst/>
                </a:prstGeom>
                <a:blipFill>
                  <a:blip r:embed="rId5"/>
                  <a:stretch>
                    <a:fillRect l="-3361" t="-4878" b="-9756"/>
                  </a:stretch>
                </a:blipFill>
              </p:spPr>
              <p:txBody>
                <a:bodyPr/>
                <a:lstStyle/>
                <a:p>
                  <a:r>
                    <a:rPr lang="en-US">
                      <a:noFill/>
                    </a:rPr>
                    <a:t> </a:t>
                  </a:r>
                </a:p>
              </p:txBody>
            </p:sp>
          </mc:Fallback>
        </mc:AlternateContent>
        <p:cxnSp>
          <p:nvCxnSpPr>
            <p:cNvPr id="12" name="Curved Connector 11">
              <a:extLst>
                <a:ext uri="{FF2B5EF4-FFF2-40B4-BE49-F238E27FC236}">
                  <a16:creationId xmlns:a16="http://schemas.microsoft.com/office/drawing/2014/main" id="{2A7E2D5C-79F4-C63F-C565-800B7A64CEC6}"/>
                </a:ext>
              </a:extLst>
            </p:cNvPr>
            <p:cNvCxnSpPr/>
            <p:nvPr/>
          </p:nvCxnSpPr>
          <p:spPr>
            <a:xfrm rot="16200000" flipV="1">
              <a:off x="10287000" y="1691640"/>
              <a:ext cx="447040" cy="254000"/>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2F3EB56-781C-6DE9-B7F8-04979A50688B}"/>
              </a:ext>
            </a:extLst>
          </p:cNvPr>
          <p:cNvGrpSpPr/>
          <p:nvPr/>
        </p:nvGrpSpPr>
        <p:grpSpPr>
          <a:xfrm>
            <a:off x="8079821" y="4127705"/>
            <a:ext cx="1249252" cy="1645533"/>
            <a:chOff x="7724447" y="3901257"/>
            <a:chExt cx="1249252" cy="1645533"/>
          </a:xfrm>
        </p:grpSpPr>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030C033-5229-C1B3-6825-9FA84B767739}"/>
                    </a:ext>
                  </a:extLst>
                </p:cNvPr>
                <p:cNvSpPr txBox="1"/>
                <p:nvPr/>
              </p:nvSpPr>
              <p:spPr>
                <a:xfrm>
                  <a:off x="7724447" y="4814923"/>
                  <a:ext cx="1249252" cy="73186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𝑠𝑖𝑚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𝑁</m:t>
                                    </m:r>
                                  </m:sub>
                                </m:sSub>
                              </m:e>
                            </m:eqArr>
                          </m:e>
                        </m:d>
                      </m:oMath>
                    </m:oMathPara>
                  </a14:m>
                  <a:endParaRPr lang="en-US" dirty="0"/>
                </a:p>
              </p:txBody>
            </p:sp>
          </mc:Choice>
          <mc:Fallback>
            <p:sp>
              <p:nvSpPr>
                <p:cNvPr id="14" name="TextBox 13">
                  <a:extLst>
                    <a:ext uri="{FF2B5EF4-FFF2-40B4-BE49-F238E27FC236}">
                      <a16:creationId xmlns:a16="http://schemas.microsoft.com/office/drawing/2014/main" id="{C030C033-5229-C1B3-6825-9FA84B767739}"/>
                    </a:ext>
                  </a:extLst>
                </p:cNvPr>
                <p:cNvSpPr txBox="1">
                  <a:spLocks noRot="1" noChangeAspect="1" noMove="1" noResize="1" noEditPoints="1" noAdjustHandles="1" noChangeArrowheads="1" noChangeShapeType="1" noTextEdit="1"/>
                </p:cNvSpPr>
                <p:nvPr/>
              </p:nvSpPr>
              <p:spPr>
                <a:xfrm>
                  <a:off x="7724447" y="4814923"/>
                  <a:ext cx="1249252" cy="731867"/>
                </a:xfrm>
                <a:prstGeom prst="rect">
                  <a:avLst/>
                </a:prstGeom>
                <a:blipFill>
                  <a:blip r:embed="rId6"/>
                  <a:stretch>
                    <a:fillRect l="-4040" b="-6780"/>
                  </a:stretch>
                </a:blipFill>
              </p:spPr>
              <p:txBody>
                <a:bodyPr/>
                <a:lstStyle/>
                <a:p>
                  <a:r>
                    <a:rPr lang="en-US">
                      <a:noFill/>
                    </a:rPr>
                    <a:t> </a:t>
                  </a:r>
                </a:p>
              </p:txBody>
            </p:sp>
          </mc:Fallback>
        </mc:AlternateContent>
        <p:cxnSp>
          <p:nvCxnSpPr>
            <p:cNvPr id="15" name="Curved Connector 14">
              <a:extLst>
                <a:ext uri="{FF2B5EF4-FFF2-40B4-BE49-F238E27FC236}">
                  <a16:creationId xmlns:a16="http://schemas.microsoft.com/office/drawing/2014/main" id="{8B7739D9-4552-6F1F-FE40-46413E42FB16}"/>
                </a:ext>
              </a:extLst>
            </p:cNvPr>
            <p:cNvCxnSpPr>
              <a:cxnSpLocks/>
            </p:cNvCxnSpPr>
            <p:nvPr/>
          </p:nvCxnSpPr>
          <p:spPr>
            <a:xfrm rot="5400000">
              <a:off x="7650388" y="4124869"/>
              <a:ext cx="1102546" cy="655322"/>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45D84A52-8D9F-7CE6-F501-38A09F50685A}"/>
              </a:ext>
            </a:extLst>
          </p:cNvPr>
          <p:cNvGrpSpPr/>
          <p:nvPr/>
        </p:nvGrpSpPr>
        <p:grpSpPr>
          <a:xfrm>
            <a:off x="6160373" y="3727065"/>
            <a:ext cx="1555298" cy="1356744"/>
            <a:chOff x="5697419" y="3522133"/>
            <a:chExt cx="1555298" cy="1356744"/>
          </a:xfrm>
        </p:grpSpPr>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5CAC0F1-8F50-7980-31C1-B905A1452989}"/>
                    </a:ext>
                  </a:extLst>
                </p:cNvPr>
                <p:cNvSpPr txBox="1"/>
                <p:nvPr/>
              </p:nvSpPr>
              <p:spPr>
                <a:xfrm>
                  <a:off x="5697419" y="4365980"/>
                  <a:ext cx="1555298" cy="5128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𝑠𝑖𝑚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𝑀𝐼𝐶𝐻</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𝑃𝑅𝐶𝐿</m:t>
                                    </m:r>
                                  </m:sub>
                                </m:sSub>
                              </m:e>
                            </m:eqArr>
                          </m:e>
                        </m:d>
                      </m:oMath>
                    </m:oMathPara>
                  </a14:m>
                  <a:endParaRPr lang="en-US" dirty="0"/>
                </a:p>
              </p:txBody>
            </p:sp>
          </mc:Choice>
          <mc:Fallback>
            <p:sp>
              <p:nvSpPr>
                <p:cNvPr id="17" name="TextBox 16">
                  <a:extLst>
                    <a:ext uri="{FF2B5EF4-FFF2-40B4-BE49-F238E27FC236}">
                      <a16:creationId xmlns:a16="http://schemas.microsoft.com/office/drawing/2014/main" id="{E5CAC0F1-8F50-7980-31C1-B905A1452989}"/>
                    </a:ext>
                  </a:extLst>
                </p:cNvPr>
                <p:cNvSpPr txBox="1">
                  <a:spLocks noRot="1" noChangeAspect="1" noMove="1" noResize="1" noEditPoints="1" noAdjustHandles="1" noChangeArrowheads="1" noChangeShapeType="1" noTextEdit="1"/>
                </p:cNvSpPr>
                <p:nvPr/>
              </p:nvSpPr>
              <p:spPr>
                <a:xfrm>
                  <a:off x="5697419" y="4365980"/>
                  <a:ext cx="1555298" cy="512897"/>
                </a:xfrm>
                <a:prstGeom prst="rect">
                  <a:avLst/>
                </a:prstGeom>
                <a:blipFill>
                  <a:blip r:embed="rId7"/>
                  <a:stretch>
                    <a:fillRect l="-3252" t="-2439" b="-9756"/>
                  </a:stretch>
                </a:blipFill>
              </p:spPr>
              <p:txBody>
                <a:bodyPr/>
                <a:lstStyle/>
                <a:p>
                  <a:r>
                    <a:rPr lang="en-US">
                      <a:noFill/>
                    </a:rPr>
                    <a:t> </a:t>
                  </a:r>
                </a:p>
              </p:txBody>
            </p:sp>
          </mc:Fallback>
        </mc:AlternateContent>
        <p:cxnSp>
          <p:nvCxnSpPr>
            <p:cNvPr id="18" name="Curved Connector 17">
              <a:extLst>
                <a:ext uri="{FF2B5EF4-FFF2-40B4-BE49-F238E27FC236}">
                  <a16:creationId xmlns:a16="http://schemas.microsoft.com/office/drawing/2014/main" id="{67BFF340-559E-71A1-195B-F2559E1C558F}"/>
                </a:ext>
              </a:extLst>
            </p:cNvPr>
            <p:cNvCxnSpPr>
              <a:cxnSpLocks/>
              <a:endCxn id="17" idx="0"/>
            </p:cNvCxnSpPr>
            <p:nvPr/>
          </p:nvCxnSpPr>
          <p:spPr>
            <a:xfrm rot="5400000">
              <a:off x="6140405" y="3856797"/>
              <a:ext cx="843847" cy="174519"/>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9" name="Content Placeholder 25">
                <a:extLst>
                  <a:ext uri="{FF2B5EF4-FFF2-40B4-BE49-F238E27FC236}">
                    <a16:creationId xmlns:a16="http://schemas.microsoft.com/office/drawing/2014/main" id="{E687864D-7527-555A-3B31-4EA3CDF1D16C}"/>
                  </a:ext>
                </a:extLst>
              </p:cNvPr>
              <p:cNvSpPr txBox="1">
                <a:spLocks/>
              </p:cNvSpPr>
              <p:nvPr/>
            </p:nvSpPr>
            <p:spPr>
              <a:xfrm>
                <a:off x="331957" y="2065837"/>
                <a:ext cx="6283332" cy="1059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Given this relation for </a:t>
                </a:r>
                <a14:m>
                  <m:oMath xmlns:m="http://schemas.openxmlformats.org/officeDocument/2006/math">
                    <m:r>
                      <a:rPr lang="en-US" b="0" i="1" smtClean="0">
                        <a:latin typeface="Cambria Math" panose="02040503050406030204" pitchFamily="18" charset="0"/>
                      </a:rPr>
                      <m:t>𝑋</m:t>
                    </m:r>
                  </m:oMath>
                </a14:m>
                <a:r>
                  <a:rPr lang="en-US" dirty="0"/>
                  <a:t> we can proceed to simulate a loop with a new </a:t>
                </a:r>
                <a14:m>
                  <m:oMath xmlns:m="http://schemas.openxmlformats.org/officeDocument/2006/math">
                    <m:r>
                      <a:rPr lang="en-US" b="0" i="1" smtClean="0">
                        <a:latin typeface="Cambria Math" panose="02040503050406030204" pitchFamily="18" charset="0"/>
                      </a:rPr>
                      <m:t>𝑀</m:t>
                    </m:r>
                  </m:oMath>
                </a14:m>
                <a:endParaRPr lang="en-US" dirty="0"/>
              </a:p>
            </p:txBody>
          </p:sp>
        </mc:Choice>
        <mc:Fallback>
          <p:sp>
            <p:nvSpPr>
              <p:cNvPr id="19" name="Content Placeholder 25">
                <a:extLst>
                  <a:ext uri="{FF2B5EF4-FFF2-40B4-BE49-F238E27FC236}">
                    <a16:creationId xmlns:a16="http://schemas.microsoft.com/office/drawing/2014/main" id="{E687864D-7527-555A-3B31-4EA3CDF1D16C}"/>
                  </a:ext>
                </a:extLst>
              </p:cNvPr>
              <p:cNvSpPr txBox="1">
                <a:spLocks noRot="1" noChangeAspect="1" noMove="1" noResize="1" noEditPoints="1" noAdjustHandles="1" noChangeArrowheads="1" noChangeShapeType="1" noTextEdit="1"/>
              </p:cNvSpPr>
              <p:nvPr/>
            </p:nvSpPr>
            <p:spPr>
              <a:xfrm>
                <a:off x="331957" y="2065837"/>
                <a:ext cx="6283332" cy="1059443"/>
              </a:xfrm>
              <a:prstGeom prst="rect">
                <a:avLst/>
              </a:prstGeom>
              <a:blipFill>
                <a:blip r:embed="rId8"/>
                <a:stretch>
                  <a:fillRect l="-1613" t="-9412" r="-2218"/>
                </a:stretch>
              </a:blipFill>
            </p:spPr>
            <p:txBody>
              <a:bodyPr/>
              <a:lstStyle/>
              <a:p>
                <a:r>
                  <a:rPr lang="en-US">
                    <a:noFill/>
                  </a:rPr>
                  <a:t> </a:t>
                </a:r>
              </a:p>
            </p:txBody>
          </p:sp>
        </mc:Fallback>
      </mc:AlternateContent>
      <p:sp>
        <p:nvSpPr>
          <p:cNvPr id="20" name="Content Placeholder 25">
            <a:extLst>
              <a:ext uri="{FF2B5EF4-FFF2-40B4-BE49-F238E27FC236}">
                <a16:creationId xmlns:a16="http://schemas.microsoft.com/office/drawing/2014/main" id="{F455C6C2-1BA4-8DA6-3D26-AFB1CC461353}"/>
              </a:ext>
            </a:extLst>
          </p:cNvPr>
          <p:cNvSpPr txBox="1">
            <a:spLocks/>
          </p:cNvSpPr>
          <p:nvPr/>
        </p:nvSpPr>
        <p:spPr>
          <a:xfrm>
            <a:off x="256937" y="3785155"/>
            <a:ext cx="5691466" cy="806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Remove loop suppression with OLTF</a:t>
            </a:r>
            <a:r>
              <a:rPr lang="en-US" b="0" dirty="0"/>
              <a:t> </a:t>
            </a:r>
            <a:endParaRPr lang="en-US" dirty="0"/>
          </a:p>
        </p:txBody>
      </p:sp>
      <p:sp>
        <p:nvSpPr>
          <p:cNvPr id="21" name="Content Placeholder 25">
            <a:extLst>
              <a:ext uri="{FF2B5EF4-FFF2-40B4-BE49-F238E27FC236}">
                <a16:creationId xmlns:a16="http://schemas.microsoft.com/office/drawing/2014/main" id="{A801A4FD-2522-71EF-AC07-37E0F78DA55D}"/>
              </a:ext>
            </a:extLst>
          </p:cNvPr>
          <p:cNvSpPr txBox="1">
            <a:spLocks/>
          </p:cNvSpPr>
          <p:nvPr/>
        </p:nvSpPr>
        <p:spPr>
          <a:xfrm>
            <a:off x="270520" y="5125396"/>
            <a:ext cx="5691466" cy="8062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Apply loop suppression of simulated loop</a:t>
            </a:r>
          </a:p>
        </p:txBody>
      </p:sp>
      <p:pic>
        <p:nvPicPr>
          <p:cNvPr id="23" name="Picture 22">
            <a:extLst>
              <a:ext uri="{FF2B5EF4-FFF2-40B4-BE49-F238E27FC236}">
                <a16:creationId xmlns:a16="http://schemas.microsoft.com/office/drawing/2014/main" id="{F8C9ABCD-5CAC-7E9B-6B7E-9B3024DAA0C7}"/>
              </a:ext>
            </a:extLst>
          </p:cNvPr>
          <p:cNvPicPr>
            <a:picLocks noChangeAspect="1"/>
          </p:cNvPicPr>
          <p:nvPr/>
        </p:nvPicPr>
        <p:blipFill>
          <a:blip r:embed="rId9"/>
          <a:stretch>
            <a:fillRect/>
          </a:stretch>
        </p:blipFill>
        <p:spPr>
          <a:xfrm>
            <a:off x="331958" y="4360935"/>
            <a:ext cx="4956235" cy="533070"/>
          </a:xfrm>
          <a:prstGeom prst="rect">
            <a:avLst/>
          </a:prstGeom>
        </p:spPr>
      </p:pic>
      <p:sp>
        <p:nvSpPr>
          <p:cNvPr id="24" name="Slide Number Placeholder 23">
            <a:extLst>
              <a:ext uri="{FF2B5EF4-FFF2-40B4-BE49-F238E27FC236}">
                <a16:creationId xmlns:a16="http://schemas.microsoft.com/office/drawing/2014/main" id="{99FEDCA6-D1BC-D34C-97EA-BB1FEA25DE11}"/>
              </a:ext>
            </a:extLst>
          </p:cNvPr>
          <p:cNvSpPr>
            <a:spLocks noGrp="1"/>
          </p:cNvSpPr>
          <p:nvPr>
            <p:ph type="sldNum" sz="quarter" idx="12"/>
          </p:nvPr>
        </p:nvSpPr>
        <p:spPr/>
        <p:txBody>
          <a:bodyPr/>
          <a:lstStyle/>
          <a:p>
            <a:fld id="{9EF87788-6784-294F-B106-450270D2C1A3}" type="slidenum">
              <a:rPr lang="en-US" smtClean="0"/>
              <a:t>12</a:t>
            </a:fld>
            <a:endParaRPr lang="en-US"/>
          </a:p>
        </p:txBody>
      </p:sp>
    </p:spTree>
    <p:extLst>
      <p:ext uri="{BB962C8B-B14F-4D97-AF65-F5344CB8AC3E}">
        <p14:creationId xmlns:p14="http://schemas.microsoft.com/office/powerpoint/2010/main" val="10611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PRMI control system model</a:t>
            </a:r>
          </a:p>
        </p:txBody>
      </p:sp>
      <p:pic>
        <p:nvPicPr>
          <p:cNvPr id="9" name="Picture 8" descr="A group of colorful squares with white circles and black text&#10;&#10;Description automatically generated">
            <a:extLst>
              <a:ext uri="{FF2B5EF4-FFF2-40B4-BE49-F238E27FC236}">
                <a16:creationId xmlns:a16="http://schemas.microsoft.com/office/drawing/2014/main" id="{96318D6F-B266-1650-D77A-D4BB40B99503}"/>
              </a:ext>
            </a:extLst>
          </p:cNvPr>
          <p:cNvPicPr>
            <a:picLocks noChangeAspect="1"/>
          </p:cNvPicPr>
          <p:nvPr/>
        </p:nvPicPr>
        <p:blipFill>
          <a:blip r:embed="rId2"/>
          <a:stretch>
            <a:fillRect/>
          </a:stretch>
        </p:blipFill>
        <p:spPr>
          <a:xfrm>
            <a:off x="6896555" y="1040333"/>
            <a:ext cx="4618264" cy="4345456"/>
          </a:xfrm>
          <a:prstGeom prst="rect">
            <a:avLst/>
          </a:prstGeom>
        </p:spPr>
      </p:pic>
      <p:grpSp>
        <p:nvGrpSpPr>
          <p:cNvPr id="10" name="Group 9">
            <a:extLst>
              <a:ext uri="{FF2B5EF4-FFF2-40B4-BE49-F238E27FC236}">
                <a16:creationId xmlns:a16="http://schemas.microsoft.com/office/drawing/2014/main" id="{1574A8BF-5CAB-41A4-C287-769CEDB75AC4}"/>
              </a:ext>
            </a:extLst>
          </p:cNvPr>
          <p:cNvGrpSpPr/>
          <p:nvPr/>
        </p:nvGrpSpPr>
        <p:grpSpPr>
          <a:xfrm>
            <a:off x="10588639" y="1369178"/>
            <a:ext cx="1499385" cy="877914"/>
            <a:chOff x="10272442" y="1164246"/>
            <a:chExt cx="1499385" cy="877914"/>
          </a:xfrm>
        </p:grpSpPr>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627855A-C9D6-62A0-B952-8A18E2039976}"/>
                    </a:ext>
                  </a:extLst>
                </p:cNvPr>
                <p:cNvSpPr txBox="1"/>
                <p:nvPr/>
              </p:nvSpPr>
              <p:spPr>
                <a:xfrm>
                  <a:off x="10272442" y="1164246"/>
                  <a:ext cx="1499385" cy="512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𝑠𝑖𝑚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𝑀𝐼𝐶𝐻</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𝑃𝑅𝐶𝐿</m:t>
                                    </m:r>
                                  </m:sub>
                                </m:sSub>
                              </m:e>
                            </m:eqArr>
                          </m:e>
                        </m:d>
                      </m:oMath>
                    </m:oMathPara>
                  </a14:m>
                  <a:endParaRPr lang="en-US" dirty="0"/>
                </a:p>
              </p:txBody>
            </p:sp>
          </mc:Choice>
          <mc:Fallback>
            <p:sp>
              <p:nvSpPr>
                <p:cNvPr id="11" name="TextBox 10">
                  <a:extLst>
                    <a:ext uri="{FF2B5EF4-FFF2-40B4-BE49-F238E27FC236}">
                      <a16:creationId xmlns:a16="http://schemas.microsoft.com/office/drawing/2014/main" id="{0627855A-C9D6-62A0-B952-8A18E2039976}"/>
                    </a:ext>
                  </a:extLst>
                </p:cNvPr>
                <p:cNvSpPr txBox="1">
                  <a:spLocks noRot="1" noChangeAspect="1" noMove="1" noResize="1" noEditPoints="1" noAdjustHandles="1" noChangeArrowheads="1" noChangeShapeType="1" noTextEdit="1"/>
                </p:cNvSpPr>
                <p:nvPr/>
              </p:nvSpPr>
              <p:spPr>
                <a:xfrm>
                  <a:off x="10272442" y="1164246"/>
                  <a:ext cx="1499385" cy="512897"/>
                </a:xfrm>
                <a:prstGeom prst="rect">
                  <a:avLst/>
                </a:prstGeom>
                <a:blipFill>
                  <a:blip r:embed="rId3"/>
                  <a:stretch>
                    <a:fillRect l="-3361" t="-4878" b="-9756"/>
                  </a:stretch>
                </a:blipFill>
              </p:spPr>
              <p:txBody>
                <a:bodyPr/>
                <a:lstStyle/>
                <a:p>
                  <a:r>
                    <a:rPr lang="en-US">
                      <a:noFill/>
                    </a:rPr>
                    <a:t> </a:t>
                  </a:r>
                </a:p>
              </p:txBody>
            </p:sp>
          </mc:Fallback>
        </mc:AlternateContent>
        <p:cxnSp>
          <p:nvCxnSpPr>
            <p:cNvPr id="12" name="Curved Connector 11">
              <a:extLst>
                <a:ext uri="{FF2B5EF4-FFF2-40B4-BE49-F238E27FC236}">
                  <a16:creationId xmlns:a16="http://schemas.microsoft.com/office/drawing/2014/main" id="{2A7E2D5C-79F4-C63F-C565-800B7A64CEC6}"/>
                </a:ext>
              </a:extLst>
            </p:cNvPr>
            <p:cNvCxnSpPr/>
            <p:nvPr/>
          </p:nvCxnSpPr>
          <p:spPr>
            <a:xfrm rot="16200000" flipV="1">
              <a:off x="10287000" y="1691640"/>
              <a:ext cx="447040" cy="254000"/>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2F3EB56-781C-6DE9-B7F8-04979A50688B}"/>
              </a:ext>
            </a:extLst>
          </p:cNvPr>
          <p:cNvGrpSpPr/>
          <p:nvPr/>
        </p:nvGrpSpPr>
        <p:grpSpPr>
          <a:xfrm>
            <a:off x="8079821" y="4127705"/>
            <a:ext cx="1249252" cy="1645533"/>
            <a:chOff x="7724447" y="3901257"/>
            <a:chExt cx="1249252" cy="1645533"/>
          </a:xfrm>
        </p:grpSpPr>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030C033-5229-C1B3-6825-9FA84B767739}"/>
                    </a:ext>
                  </a:extLst>
                </p:cNvPr>
                <p:cNvSpPr txBox="1"/>
                <p:nvPr/>
              </p:nvSpPr>
              <p:spPr>
                <a:xfrm>
                  <a:off x="7724447" y="4814923"/>
                  <a:ext cx="1249252" cy="7318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𝑠𝑖𝑚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𝑁</m:t>
                                    </m:r>
                                  </m:sub>
                                </m:sSub>
                              </m:e>
                            </m:eqArr>
                          </m:e>
                        </m:d>
                      </m:oMath>
                    </m:oMathPara>
                  </a14:m>
                  <a:endParaRPr lang="en-US" dirty="0"/>
                </a:p>
              </p:txBody>
            </p:sp>
          </mc:Choice>
          <mc:Fallback>
            <p:sp>
              <p:nvSpPr>
                <p:cNvPr id="14" name="TextBox 13">
                  <a:extLst>
                    <a:ext uri="{FF2B5EF4-FFF2-40B4-BE49-F238E27FC236}">
                      <a16:creationId xmlns:a16="http://schemas.microsoft.com/office/drawing/2014/main" id="{C030C033-5229-C1B3-6825-9FA84B767739}"/>
                    </a:ext>
                  </a:extLst>
                </p:cNvPr>
                <p:cNvSpPr txBox="1">
                  <a:spLocks noRot="1" noChangeAspect="1" noMove="1" noResize="1" noEditPoints="1" noAdjustHandles="1" noChangeArrowheads="1" noChangeShapeType="1" noTextEdit="1"/>
                </p:cNvSpPr>
                <p:nvPr/>
              </p:nvSpPr>
              <p:spPr>
                <a:xfrm>
                  <a:off x="7724447" y="4814923"/>
                  <a:ext cx="1249252" cy="731867"/>
                </a:xfrm>
                <a:prstGeom prst="rect">
                  <a:avLst/>
                </a:prstGeom>
                <a:blipFill>
                  <a:blip r:embed="rId4"/>
                  <a:stretch>
                    <a:fillRect l="-4040" b="-6780"/>
                  </a:stretch>
                </a:blipFill>
              </p:spPr>
              <p:txBody>
                <a:bodyPr/>
                <a:lstStyle/>
                <a:p>
                  <a:r>
                    <a:rPr lang="en-US">
                      <a:noFill/>
                    </a:rPr>
                    <a:t> </a:t>
                  </a:r>
                </a:p>
              </p:txBody>
            </p:sp>
          </mc:Fallback>
        </mc:AlternateContent>
        <p:cxnSp>
          <p:nvCxnSpPr>
            <p:cNvPr id="15" name="Curved Connector 14">
              <a:extLst>
                <a:ext uri="{FF2B5EF4-FFF2-40B4-BE49-F238E27FC236}">
                  <a16:creationId xmlns:a16="http://schemas.microsoft.com/office/drawing/2014/main" id="{8B7739D9-4552-6F1F-FE40-46413E42FB16}"/>
                </a:ext>
              </a:extLst>
            </p:cNvPr>
            <p:cNvCxnSpPr>
              <a:cxnSpLocks/>
            </p:cNvCxnSpPr>
            <p:nvPr/>
          </p:nvCxnSpPr>
          <p:spPr>
            <a:xfrm rot="5400000">
              <a:off x="7650388" y="4124869"/>
              <a:ext cx="1102546" cy="655322"/>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45D84A52-8D9F-7CE6-F501-38A09F50685A}"/>
              </a:ext>
            </a:extLst>
          </p:cNvPr>
          <p:cNvGrpSpPr/>
          <p:nvPr/>
        </p:nvGrpSpPr>
        <p:grpSpPr>
          <a:xfrm>
            <a:off x="6160373" y="3727065"/>
            <a:ext cx="1555298" cy="1356744"/>
            <a:chOff x="5697419" y="3522133"/>
            <a:chExt cx="1555298" cy="1356744"/>
          </a:xfrm>
        </p:grpSpPr>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5CAC0F1-8F50-7980-31C1-B905A1452989}"/>
                    </a:ext>
                  </a:extLst>
                </p:cNvPr>
                <p:cNvSpPr txBox="1"/>
                <p:nvPr/>
              </p:nvSpPr>
              <p:spPr>
                <a:xfrm>
                  <a:off x="5697419" y="4365980"/>
                  <a:ext cx="1555298" cy="512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𝑠𝑖𝑚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𝑀𝐼𝐶𝐻</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𝑃𝑅𝐶𝐿</m:t>
                                    </m:r>
                                  </m:sub>
                                </m:sSub>
                              </m:e>
                            </m:eqArr>
                          </m:e>
                        </m:d>
                      </m:oMath>
                    </m:oMathPara>
                  </a14:m>
                  <a:endParaRPr lang="en-US" dirty="0"/>
                </a:p>
              </p:txBody>
            </p:sp>
          </mc:Choice>
          <mc:Fallback>
            <p:sp>
              <p:nvSpPr>
                <p:cNvPr id="17" name="TextBox 16">
                  <a:extLst>
                    <a:ext uri="{FF2B5EF4-FFF2-40B4-BE49-F238E27FC236}">
                      <a16:creationId xmlns:a16="http://schemas.microsoft.com/office/drawing/2014/main" id="{E5CAC0F1-8F50-7980-31C1-B905A1452989}"/>
                    </a:ext>
                  </a:extLst>
                </p:cNvPr>
                <p:cNvSpPr txBox="1">
                  <a:spLocks noRot="1" noChangeAspect="1" noMove="1" noResize="1" noEditPoints="1" noAdjustHandles="1" noChangeArrowheads="1" noChangeShapeType="1" noTextEdit="1"/>
                </p:cNvSpPr>
                <p:nvPr/>
              </p:nvSpPr>
              <p:spPr>
                <a:xfrm>
                  <a:off x="5697419" y="4365980"/>
                  <a:ext cx="1555298" cy="512897"/>
                </a:xfrm>
                <a:prstGeom prst="rect">
                  <a:avLst/>
                </a:prstGeom>
                <a:blipFill>
                  <a:blip r:embed="rId5"/>
                  <a:stretch>
                    <a:fillRect l="-3252" t="-2439" b="-9756"/>
                  </a:stretch>
                </a:blipFill>
              </p:spPr>
              <p:txBody>
                <a:bodyPr/>
                <a:lstStyle/>
                <a:p>
                  <a:r>
                    <a:rPr lang="en-US">
                      <a:noFill/>
                    </a:rPr>
                    <a:t> </a:t>
                  </a:r>
                </a:p>
              </p:txBody>
            </p:sp>
          </mc:Fallback>
        </mc:AlternateContent>
        <p:cxnSp>
          <p:nvCxnSpPr>
            <p:cNvPr id="18" name="Curved Connector 17">
              <a:extLst>
                <a:ext uri="{FF2B5EF4-FFF2-40B4-BE49-F238E27FC236}">
                  <a16:creationId xmlns:a16="http://schemas.microsoft.com/office/drawing/2014/main" id="{67BFF340-559E-71A1-195B-F2559E1C558F}"/>
                </a:ext>
              </a:extLst>
            </p:cNvPr>
            <p:cNvCxnSpPr>
              <a:cxnSpLocks/>
              <a:endCxn id="17" idx="0"/>
            </p:cNvCxnSpPr>
            <p:nvPr/>
          </p:nvCxnSpPr>
          <p:spPr>
            <a:xfrm rot="5400000">
              <a:off x="6140405" y="3856797"/>
              <a:ext cx="843847" cy="174519"/>
            </a:xfrm>
            <a:prstGeom prst="curvedConnector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F8C9ABCD-5CAC-7E9B-6B7E-9B3024DAA0C7}"/>
              </a:ext>
            </a:extLst>
          </p:cNvPr>
          <p:cNvPicPr>
            <a:picLocks noChangeAspect="1"/>
          </p:cNvPicPr>
          <p:nvPr/>
        </p:nvPicPr>
        <p:blipFill>
          <a:blip r:embed="rId6"/>
          <a:stretch>
            <a:fillRect/>
          </a:stretch>
        </p:blipFill>
        <p:spPr>
          <a:xfrm>
            <a:off x="384141" y="1739951"/>
            <a:ext cx="4956235" cy="533070"/>
          </a:xfrm>
          <a:prstGeom prst="rect">
            <a:avLst/>
          </a:prstGeom>
        </p:spPr>
      </p:pic>
      <p:pic>
        <p:nvPicPr>
          <p:cNvPr id="3" name="Content Placeholder 7">
            <a:extLst>
              <a:ext uri="{FF2B5EF4-FFF2-40B4-BE49-F238E27FC236}">
                <a16:creationId xmlns:a16="http://schemas.microsoft.com/office/drawing/2014/main" id="{70506948-72AC-439E-F4A2-F1D0FE14F66D}"/>
              </a:ext>
            </a:extLst>
          </p:cNvPr>
          <p:cNvPicPr>
            <a:picLocks noChangeAspect="1"/>
          </p:cNvPicPr>
          <p:nvPr/>
        </p:nvPicPr>
        <p:blipFill>
          <a:blip r:embed="rId7"/>
          <a:stretch>
            <a:fillRect/>
          </a:stretch>
        </p:blipFill>
        <p:spPr>
          <a:xfrm>
            <a:off x="337798" y="5795482"/>
            <a:ext cx="9150114" cy="806234"/>
          </a:xfrm>
          <a:prstGeom prst="rect">
            <a:avLst/>
          </a:prstGeom>
        </p:spPr>
      </p:pic>
      <p:pic>
        <p:nvPicPr>
          <p:cNvPr id="4" name="Picture 3">
            <a:extLst>
              <a:ext uri="{FF2B5EF4-FFF2-40B4-BE49-F238E27FC236}">
                <a16:creationId xmlns:a16="http://schemas.microsoft.com/office/drawing/2014/main" id="{6A3D575D-43DE-F812-9574-7146107A8C4E}"/>
              </a:ext>
            </a:extLst>
          </p:cNvPr>
          <p:cNvPicPr>
            <a:picLocks noChangeAspect="1"/>
          </p:cNvPicPr>
          <p:nvPr/>
        </p:nvPicPr>
        <p:blipFill>
          <a:blip r:embed="rId8"/>
          <a:stretch>
            <a:fillRect/>
          </a:stretch>
        </p:blipFill>
        <p:spPr>
          <a:xfrm>
            <a:off x="384141" y="3492293"/>
            <a:ext cx="6304825" cy="711313"/>
          </a:xfrm>
          <a:prstGeom prst="rect">
            <a:avLst/>
          </a:prstGeom>
        </p:spPr>
      </p:pic>
      <p:sp>
        <p:nvSpPr>
          <p:cNvPr id="5" name="Content Placeholder 25">
            <a:extLst>
              <a:ext uri="{FF2B5EF4-FFF2-40B4-BE49-F238E27FC236}">
                <a16:creationId xmlns:a16="http://schemas.microsoft.com/office/drawing/2014/main" id="{94C77237-8E43-7F96-2431-0276E2A244B6}"/>
              </a:ext>
            </a:extLst>
          </p:cNvPr>
          <p:cNvSpPr txBox="1">
            <a:spLocks/>
          </p:cNvSpPr>
          <p:nvPr/>
        </p:nvSpPr>
        <p:spPr>
          <a:xfrm>
            <a:off x="260937" y="2547913"/>
            <a:ext cx="6062413" cy="8062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With simulated sensor signals we calculate the simulated virtual sensors</a:t>
            </a:r>
          </a:p>
        </p:txBody>
      </p:sp>
      <mc:AlternateContent xmlns:mc="http://schemas.openxmlformats.org/markup-compatibility/2006">
        <mc:Choice xmlns:a14="http://schemas.microsoft.com/office/drawing/2010/main" Requires="a14">
          <p:sp>
            <p:nvSpPr>
              <p:cNvPr id="8" name="Content Placeholder 25">
                <a:extLst>
                  <a:ext uri="{FF2B5EF4-FFF2-40B4-BE49-F238E27FC236}">
                    <a16:creationId xmlns:a16="http://schemas.microsoft.com/office/drawing/2014/main" id="{9C60E945-9FCE-C40E-CDC4-934954E4868F}"/>
                  </a:ext>
                </a:extLst>
              </p:cNvPr>
              <p:cNvSpPr txBox="1">
                <a:spLocks/>
              </p:cNvSpPr>
              <p:nvPr/>
            </p:nvSpPr>
            <p:spPr>
              <a:xfrm>
                <a:off x="260936" y="4827360"/>
                <a:ext cx="5691466" cy="8062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Calibrate the virtual sensors to MICH and PRCL with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𝑀𝑆</m:t>
                        </m:r>
                        <m:r>
                          <a:rPr lang="en-US" b="0" i="1" smtClean="0">
                            <a:latin typeface="Cambria Math" panose="02040503050406030204" pitchFamily="18" charset="0"/>
                          </a:rPr>
                          <m:t>)</m:t>
                        </m:r>
                      </m:e>
                      <m:sup>
                        <m:r>
                          <a:rPr lang="en-US" b="0" i="1" smtClean="0">
                            <a:latin typeface="Cambria Math" panose="02040503050406030204" pitchFamily="18" charset="0"/>
                          </a:rPr>
                          <m:t>−1</m:t>
                        </m:r>
                      </m:sup>
                    </m:sSup>
                  </m:oMath>
                </a14:m>
                <a:endParaRPr lang="en-US" dirty="0"/>
              </a:p>
            </p:txBody>
          </p:sp>
        </mc:Choice>
        <mc:Fallback>
          <p:sp>
            <p:nvSpPr>
              <p:cNvPr id="8" name="Content Placeholder 25">
                <a:extLst>
                  <a:ext uri="{FF2B5EF4-FFF2-40B4-BE49-F238E27FC236}">
                    <a16:creationId xmlns:a16="http://schemas.microsoft.com/office/drawing/2014/main" id="{9C60E945-9FCE-C40E-CDC4-934954E4868F}"/>
                  </a:ext>
                </a:extLst>
              </p:cNvPr>
              <p:cNvSpPr txBox="1">
                <a:spLocks noRot="1" noChangeAspect="1" noMove="1" noResize="1" noEditPoints="1" noAdjustHandles="1" noChangeArrowheads="1" noChangeShapeType="1" noTextEdit="1"/>
              </p:cNvSpPr>
              <p:nvPr/>
            </p:nvSpPr>
            <p:spPr>
              <a:xfrm>
                <a:off x="260936" y="4827360"/>
                <a:ext cx="5691466" cy="806235"/>
              </a:xfrm>
              <a:prstGeom prst="rect">
                <a:avLst/>
              </a:prstGeom>
              <a:blipFill>
                <a:blip r:embed="rId9"/>
                <a:stretch>
                  <a:fillRect l="-1782" t="-17188" b="-18750"/>
                </a:stretch>
              </a:blipFill>
            </p:spPr>
            <p:txBody>
              <a:bodyPr/>
              <a:lstStyle/>
              <a:p>
                <a:r>
                  <a:rPr lang="en-US">
                    <a:noFill/>
                  </a:rPr>
                  <a:t> </a:t>
                </a:r>
              </a:p>
            </p:txBody>
          </p:sp>
        </mc:Fallback>
      </mc:AlternateContent>
      <p:sp>
        <p:nvSpPr>
          <p:cNvPr id="22" name="Slide Number Placeholder 21">
            <a:extLst>
              <a:ext uri="{FF2B5EF4-FFF2-40B4-BE49-F238E27FC236}">
                <a16:creationId xmlns:a16="http://schemas.microsoft.com/office/drawing/2014/main" id="{0D5FEA07-5142-BAA6-B8F0-A4C2E66C24D3}"/>
              </a:ext>
            </a:extLst>
          </p:cNvPr>
          <p:cNvSpPr>
            <a:spLocks noGrp="1"/>
          </p:cNvSpPr>
          <p:nvPr>
            <p:ph type="sldNum" sz="quarter" idx="12"/>
          </p:nvPr>
        </p:nvSpPr>
        <p:spPr/>
        <p:txBody>
          <a:bodyPr/>
          <a:lstStyle/>
          <a:p>
            <a:fld id="{9EF87788-6784-294F-B106-450270D2C1A3}" type="slidenum">
              <a:rPr lang="en-US" smtClean="0"/>
              <a:t>13</a:t>
            </a:fld>
            <a:endParaRPr lang="en-US"/>
          </a:p>
        </p:txBody>
      </p:sp>
    </p:spTree>
    <p:extLst>
      <p:ext uri="{BB962C8B-B14F-4D97-AF65-F5344CB8AC3E}">
        <p14:creationId xmlns:p14="http://schemas.microsoft.com/office/powerpoint/2010/main" val="35744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Diagonalizing </a:t>
                </a:r>
                <a14:m>
                  <m:oMath xmlns:m="http://schemas.openxmlformats.org/officeDocument/2006/math">
                    <m:r>
                      <a:rPr lang="en-US" b="0" i="1" dirty="0" smtClean="0">
                        <a:latin typeface="Cambria Math" panose="02040503050406030204" pitchFamily="18" charset="0"/>
                      </a:rPr>
                      <m:t>𝑀𝑆</m:t>
                    </m:r>
                  </m:oMath>
                </a14:m>
                <a:endParaRPr lang="en-US" dirty="0"/>
              </a:p>
            </p:txBody>
          </p:sp>
        </mc:Choice>
        <mc:Fallback>
          <p:sp>
            <p:nvSpPr>
              <p:cNvPr id="2" name="Title 1">
                <a:extLst>
                  <a:ext uri="{FF2B5EF4-FFF2-40B4-BE49-F238E27FC236}">
                    <a16:creationId xmlns:a16="http://schemas.microsoft.com/office/drawing/2014/main" id="{8474CC57-002D-B22B-7970-DB99C3665728}"/>
                  </a:ext>
                </a:extLst>
              </p:cNvPr>
              <p:cNvSpPr>
                <a:spLocks noGrp="1" noRot="1" noChangeAspect="1" noMove="1" noResize="1" noEditPoints="1" noAdjustHandles="1" noChangeArrowheads="1" noChangeShapeType="1" noTextEdit="1"/>
              </p:cNvSpPr>
              <p:nvPr>
                <p:ph type="title"/>
              </p:nvPr>
            </p:nvSpPr>
            <p:spPr>
              <a:xfrm>
                <a:off x="-121920" y="-22578"/>
                <a:ext cx="12435840" cy="1097280"/>
              </a:xfrm>
              <a:blipFill>
                <a:blip r:embed="rId2"/>
                <a:stretch>
                  <a:fillRect b="-91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6238946E-93A9-179C-1546-9F250FF21DE7}"/>
                  </a:ext>
                </a:extLst>
              </p:cNvPr>
              <p:cNvSpPr txBox="1">
                <a:spLocks/>
              </p:cNvSpPr>
              <p:nvPr/>
            </p:nvSpPr>
            <p:spPr>
              <a:xfrm>
                <a:off x="838200" y="166193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design sensors such that </a:t>
                </a:r>
                <a14:m>
                  <m:oMath xmlns:m="http://schemas.openxmlformats.org/officeDocument/2006/math">
                    <m:r>
                      <a:rPr lang="en-US" i="1" smtClean="0">
                        <a:latin typeface="Cambria Math" panose="02040503050406030204" pitchFamily="18" charset="0"/>
                      </a:rPr>
                      <m:t>𝑀𝑆</m:t>
                    </m:r>
                    <m:r>
                      <a:rPr lang="en-US" i="1" smtClean="0">
                        <a:latin typeface="Cambria Math" panose="02040503050406030204" pitchFamily="18" charset="0"/>
                      </a:rPr>
                      <m:t>= </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e>
                          </m:mr>
                        </m:m>
                      </m:e>
                    </m:d>
                  </m:oMath>
                </a14:m>
                <a:endParaRPr lang="en-US" dirty="0"/>
              </a:p>
              <a:p>
                <a:pPr lvl="1">
                  <a:lnSpc>
                    <a:spcPct val="160000"/>
                  </a:lnSpc>
                </a:pPr>
                <a:r>
                  <a:rPr lang="en-US" dirty="0"/>
                  <a:t>Diagonal elements constrain the loop gain for MICH and PRCL</a:t>
                </a:r>
              </a:p>
              <a:p>
                <a:pPr lvl="1">
                  <a:lnSpc>
                    <a:spcPct val="120000"/>
                  </a:lnSpc>
                </a:pPr>
                <a:r>
                  <a:rPr lang="en-US" dirty="0"/>
                  <a:t>Off diagonal elements keep MICH and PRCL signals decoupled</a:t>
                </a:r>
              </a:p>
              <a:p>
                <a:pPr lvl="1">
                  <a:lnSpc>
                    <a:spcPct val="120000"/>
                  </a:lnSpc>
                </a:pPr>
                <a:r>
                  <a:rPr lang="en-US" dirty="0"/>
                  <a:t>Sensing matrix uncertainties make it hard to keep PRCL out of MICH signal</a:t>
                </a:r>
              </a:p>
              <a:p>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 </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e>
                          </m:mr>
                        </m:m>
                      </m:e>
                    </m:d>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oMath>
                </a14:m>
                <a:r>
                  <a:rPr lang="en-US" dirty="0"/>
                  <a:t>, where </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oMath>
                </a14:m>
                <a:r>
                  <a:rPr lang="en-US" dirty="0"/>
                  <a:t> is the Moore-Penrose inverse of </a:t>
                </a:r>
                <a14:m>
                  <m:oMath xmlns:m="http://schemas.openxmlformats.org/officeDocument/2006/math">
                    <m:r>
                      <a:rPr lang="en-US" i="1">
                        <a:latin typeface="Cambria Math" panose="02040503050406030204" pitchFamily="18" charset="0"/>
                      </a:rPr>
                      <m:t>𝑆</m:t>
                    </m:r>
                  </m:oMath>
                </a14:m>
                <a:endParaRPr lang="en-US" dirty="0"/>
              </a:p>
            </p:txBody>
          </p:sp>
        </mc:Choice>
        <mc:Fallback>
          <p:sp>
            <p:nvSpPr>
              <p:cNvPr id="5" name="Content Placeholder 2">
                <a:extLst>
                  <a:ext uri="{FF2B5EF4-FFF2-40B4-BE49-F238E27FC236}">
                    <a16:creationId xmlns:a16="http://schemas.microsoft.com/office/drawing/2014/main" id="{6238946E-93A9-179C-1546-9F250FF21DE7}"/>
                  </a:ext>
                </a:extLst>
              </p:cNvPr>
              <p:cNvSpPr txBox="1">
                <a:spLocks noRot="1" noChangeAspect="1" noMove="1" noResize="1" noEditPoints="1" noAdjustHandles="1" noChangeArrowheads="1" noChangeShapeType="1" noTextEdit="1"/>
              </p:cNvSpPr>
              <p:nvPr/>
            </p:nvSpPr>
            <p:spPr>
              <a:xfrm>
                <a:off x="838200" y="1661936"/>
                <a:ext cx="10515600" cy="4351338"/>
              </a:xfrm>
              <a:prstGeom prst="rect">
                <a:avLst/>
              </a:prstGeom>
              <a:blipFill>
                <a:blip r:embed="rId3"/>
                <a:stretch>
                  <a:fillRect l="-1086" t="-583"/>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894F973C-3821-D0E3-F3A3-97C452FDAA40}"/>
              </a:ext>
            </a:extLst>
          </p:cNvPr>
          <p:cNvSpPr>
            <a:spLocks noGrp="1"/>
          </p:cNvSpPr>
          <p:nvPr>
            <p:ph type="sldNum" sz="quarter" idx="12"/>
          </p:nvPr>
        </p:nvSpPr>
        <p:spPr/>
        <p:txBody>
          <a:bodyPr/>
          <a:lstStyle/>
          <a:p>
            <a:fld id="{9EF87788-6784-294F-B106-450270D2C1A3}" type="slidenum">
              <a:rPr lang="en-US" smtClean="0"/>
              <a:t>14</a:t>
            </a:fld>
            <a:endParaRPr lang="en-US"/>
          </a:p>
        </p:txBody>
      </p:sp>
    </p:spTree>
    <p:extLst>
      <p:ext uri="{BB962C8B-B14F-4D97-AF65-F5344CB8AC3E}">
        <p14:creationId xmlns:p14="http://schemas.microsoft.com/office/powerpoint/2010/main" val="1433446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High frequency optimized SNR</a:t>
            </a:r>
          </a:p>
        </p:txBody>
      </p:sp>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BF7D4746-AB6C-828B-CF97-26856459F5D3}"/>
                  </a:ext>
                </a:extLst>
              </p:cNvPr>
              <p:cNvSpPr txBox="1">
                <a:spLocks/>
              </p:cNvSpPr>
              <p:nvPr/>
            </p:nvSpPr>
            <p:spPr>
              <a:xfrm>
                <a:off x="272698" y="1690688"/>
                <a:ext cx="4766535"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condition that </a:t>
                </a:r>
                <a14:m>
                  <m:oMath xmlns:m="http://schemas.openxmlformats.org/officeDocument/2006/math">
                    <m:r>
                      <a:rPr lang="en-US" sz="2200" i="1">
                        <a:latin typeface="Cambria Math" panose="02040503050406030204" pitchFamily="18" charset="0"/>
                      </a:rPr>
                      <m:t>𝑀𝑆</m:t>
                    </m:r>
                    <m:r>
                      <a:rPr lang="en-US" sz="2200" i="1">
                        <a:latin typeface="Cambria Math" panose="02040503050406030204" pitchFamily="18" charset="0"/>
                      </a:rPr>
                      <m:t>= </m:t>
                    </m:r>
                    <m:d>
                      <m:dPr>
                        <m:begChr m:val="["/>
                        <m:endChr m:val="]"/>
                        <m:ctrlPr>
                          <a:rPr lang="en-US" sz="2200" i="1">
                            <a:latin typeface="Cambria Math" panose="02040503050406030204" pitchFamily="18" charset="0"/>
                          </a:rPr>
                        </m:ctrlPr>
                      </m:dPr>
                      <m:e>
                        <m:m>
                          <m:mPr>
                            <m:mcs>
                              <m:mc>
                                <m:mcPr>
                                  <m:count m:val="2"/>
                                  <m:mcJc m:val="center"/>
                                </m:mcPr>
                              </m:mc>
                            </m:mcs>
                            <m:ctrlPr>
                              <a:rPr lang="en-US" sz="2200" i="1">
                                <a:latin typeface="Cambria Math" panose="02040503050406030204" pitchFamily="18" charset="0"/>
                              </a:rPr>
                            </m:ctrlPr>
                          </m:mPr>
                          <m:mr>
                            <m:e>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1</m:t>
                                  </m:r>
                                </m:sub>
                              </m:sSub>
                            </m:e>
                            <m:e>
                              <m:r>
                                <a:rPr lang="en-US" sz="2200" i="1">
                                  <a:latin typeface="Cambria Math" panose="02040503050406030204" pitchFamily="18" charset="0"/>
                                </a:rPr>
                                <m:t>0</m:t>
                              </m:r>
                            </m:e>
                          </m:mr>
                          <m:mr>
                            <m:e>
                              <m:r>
                                <a:rPr lang="en-US" sz="2200" i="1">
                                  <a:latin typeface="Cambria Math" panose="02040503050406030204" pitchFamily="18" charset="0"/>
                                </a:rPr>
                                <m:t>0</m:t>
                              </m:r>
                            </m:e>
                            <m:e>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2</m:t>
                                  </m:r>
                                </m:sub>
                              </m:sSub>
                            </m:e>
                          </m:mr>
                        </m:m>
                      </m:e>
                    </m:d>
                  </m:oMath>
                </a14:m>
                <a:r>
                  <a:rPr lang="en-US" dirty="0"/>
                  <a:t> leaves room for M to be optimized to a cost function</a:t>
                </a:r>
              </a:p>
              <a:p>
                <a:r>
                  <a:rPr lang="en-US" dirty="0"/>
                  <a:t> Above ~1Khz, the noise spectrum of sensors is dominated by white noise, probably dark counts in the PDs</a:t>
                </a:r>
              </a:p>
              <a:p>
                <a:r>
                  <a:rPr lang="en-US" dirty="0"/>
                  <a:t>Optimize </a:t>
                </a:r>
                <a14:m>
                  <m:oMath xmlns:m="http://schemas.openxmlformats.org/officeDocument/2006/math">
                    <m:r>
                      <a:rPr lang="en-US" i="1">
                        <a:latin typeface="Cambria Math" panose="02040503050406030204" pitchFamily="18" charset="0"/>
                      </a:rPr>
                      <m:t>𝑀</m:t>
                    </m:r>
                  </m:oMath>
                </a14:m>
                <a:r>
                  <a:rPr lang="en-US" dirty="0"/>
                  <a:t> to minimize high frequency noise</a:t>
                </a:r>
              </a:p>
              <a:p>
                <a:pPr lvl="1"/>
                <a14:m>
                  <m:oMath xmlns:m="http://schemas.openxmlformats.org/officeDocument/2006/math">
                    <m:nary>
                      <m:naryPr>
                        <m:ctrlPr>
                          <a:rPr lang="en-US" i="1">
                            <a:latin typeface="Cambria Math" panose="02040503050406030204" pitchFamily="18" charset="0"/>
                          </a:rPr>
                        </m:ctrlPr>
                      </m:naryPr>
                      <m:sub>
                        <m:r>
                          <m:rPr>
                            <m:brk m:alnAt="23"/>
                          </m:rPr>
                          <a:rPr lang="en-US" i="1">
                            <a:latin typeface="Cambria Math" panose="02040503050406030204" pitchFamily="18" charset="0"/>
                          </a:rPr>
                          <m:t>1</m:t>
                        </m:r>
                        <m:r>
                          <a:rPr lang="en-US" i="1">
                            <a:latin typeface="Cambria Math" panose="02040503050406030204" pitchFamily="18" charset="0"/>
                          </a:rPr>
                          <m:t>𝐾𝐻𝑧</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rPr>
                          <m:t>𝐴𝑆𝐷</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𝑠𝑖𝑚</m:t>
                                </m:r>
                              </m:sub>
                            </m:sSub>
                          </m:e>
                        </m:d>
                        <m:r>
                          <a:rPr lang="en-US" i="1">
                            <a:latin typeface="Cambria Math" panose="02040503050406030204" pitchFamily="18" charset="0"/>
                          </a:rPr>
                          <m:t>𝑑𝑓</m:t>
                        </m:r>
                      </m:e>
                    </m:nary>
                  </m:oMath>
                </a14:m>
                <a:endParaRPr lang="en-US" dirty="0"/>
              </a:p>
            </p:txBody>
          </p:sp>
        </mc:Choice>
        <mc:Fallback>
          <p:sp>
            <p:nvSpPr>
              <p:cNvPr id="5" name="Content Placeholder 2">
                <a:extLst>
                  <a:ext uri="{FF2B5EF4-FFF2-40B4-BE49-F238E27FC236}">
                    <a16:creationId xmlns:a16="http://schemas.microsoft.com/office/drawing/2014/main" id="{BF7D4746-AB6C-828B-CF97-26856459F5D3}"/>
                  </a:ext>
                </a:extLst>
              </p:cNvPr>
              <p:cNvSpPr txBox="1">
                <a:spLocks noRot="1" noChangeAspect="1" noMove="1" noResize="1" noEditPoints="1" noAdjustHandles="1" noChangeArrowheads="1" noChangeShapeType="1" noTextEdit="1"/>
              </p:cNvSpPr>
              <p:nvPr/>
            </p:nvSpPr>
            <p:spPr>
              <a:xfrm>
                <a:off x="272698" y="1690688"/>
                <a:ext cx="4766535" cy="4351338"/>
              </a:xfrm>
              <a:prstGeom prst="rect">
                <a:avLst/>
              </a:prstGeom>
              <a:blipFill>
                <a:blip r:embed="rId2"/>
                <a:stretch>
                  <a:fillRect l="-2128" t="-581" r="-266" b="-18605"/>
                </a:stretch>
              </a:blipFill>
            </p:spPr>
            <p:txBody>
              <a:bodyPr/>
              <a:lstStyle/>
              <a:p>
                <a:r>
                  <a:rPr lang="en-US">
                    <a:noFill/>
                  </a:rPr>
                  <a:t> </a:t>
                </a:r>
              </a:p>
            </p:txBody>
          </p:sp>
        </mc:Fallback>
      </mc:AlternateContent>
      <p:pic>
        <p:nvPicPr>
          <p:cNvPr id="6" name="Picture 2">
            <a:extLst>
              <a:ext uri="{FF2B5EF4-FFF2-40B4-BE49-F238E27FC236}">
                <a16:creationId xmlns:a16="http://schemas.microsoft.com/office/drawing/2014/main" id="{D36CEACB-DD1A-DCE5-C452-A09793003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804" y="1550839"/>
            <a:ext cx="6967498" cy="516731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28E732A5-DB84-7AFE-F98A-142C17673467}"/>
              </a:ext>
            </a:extLst>
          </p:cNvPr>
          <p:cNvSpPr>
            <a:spLocks noGrp="1"/>
          </p:cNvSpPr>
          <p:nvPr>
            <p:ph type="sldNum" sz="quarter" idx="12"/>
          </p:nvPr>
        </p:nvSpPr>
        <p:spPr/>
        <p:txBody>
          <a:bodyPr/>
          <a:lstStyle/>
          <a:p>
            <a:fld id="{9EF87788-6784-294F-B106-450270D2C1A3}" type="slidenum">
              <a:rPr lang="en-US" smtClean="0"/>
              <a:t>15</a:t>
            </a:fld>
            <a:endParaRPr lang="en-US"/>
          </a:p>
        </p:txBody>
      </p:sp>
    </p:spTree>
    <p:extLst>
      <p:ext uri="{BB962C8B-B14F-4D97-AF65-F5344CB8AC3E}">
        <p14:creationId xmlns:p14="http://schemas.microsoft.com/office/powerpoint/2010/main" val="137728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Fused Sensor Theoretical Performance</a:t>
            </a:r>
          </a:p>
        </p:txBody>
      </p:sp>
      <p:sp>
        <p:nvSpPr>
          <p:cNvPr id="5" name="Content Placeholder 6">
            <a:extLst>
              <a:ext uri="{FF2B5EF4-FFF2-40B4-BE49-F238E27FC236}">
                <a16:creationId xmlns:a16="http://schemas.microsoft.com/office/drawing/2014/main" id="{A982EE2A-F85D-E115-380E-10CC7F9F90ED}"/>
              </a:ext>
            </a:extLst>
          </p:cNvPr>
          <p:cNvSpPr txBox="1">
            <a:spLocks/>
          </p:cNvSpPr>
          <p:nvPr/>
        </p:nvSpPr>
        <p:spPr>
          <a:xfrm>
            <a:off x="311972" y="1825625"/>
            <a:ext cx="54971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Fused sensors can be evaluated by calculated ASD of MICH and PRCL with fused sensors </a:t>
            </a:r>
          </a:p>
          <a:p>
            <a:r>
              <a:rPr lang="en-US"/>
              <a:t>Moore-Penrose inverse </a:t>
            </a:r>
          </a:p>
          <a:p>
            <a:r>
              <a:rPr lang="en-US"/>
              <a:t>High frequency SNR optimized</a:t>
            </a:r>
          </a:p>
          <a:p>
            <a:endParaRPr lang="en-US" dirty="0"/>
          </a:p>
        </p:txBody>
      </p:sp>
      <p:pic>
        <p:nvPicPr>
          <p:cNvPr id="6" name="Picture 6">
            <a:extLst>
              <a:ext uri="{FF2B5EF4-FFF2-40B4-BE49-F238E27FC236}">
                <a16:creationId xmlns:a16="http://schemas.microsoft.com/office/drawing/2014/main" id="{ADB5FD87-6006-0386-286D-7E229A46B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129" y="1331298"/>
            <a:ext cx="6289687" cy="2757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AF07B92B-1416-0070-7092-3794CAC8F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129" y="4088769"/>
            <a:ext cx="6149838" cy="2696160"/>
          </a:xfrm>
          <a:prstGeom prst="rect">
            <a:avLst/>
          </a:prstGeom>
          <a:noFill/>
          <a:extLst>
            <a:ext uri="{909E8E84-426E-40DD-AFC4-6F175D3DCCD1}">
              <a14:hiddenFill xmlns:a14="http://schemas.microsoft.com/office/drawing/2010/main">
                <a:solidFill>
                  <a:srgbClr val="FFFFFF"/>
                </a:solidFill>
              </a14:hiddenFill>
            </a:ext>
          </a:extLst>
        </p:spPr>
      </p:pic>
      <p:sp>
        <p:nvSpPr>
          <p:cNvPr id="8" name="Multiply 7">
            <a:extLst>
              <a:ext uri="{FF2B5EF4-FFF2-40B4-BE49-F238E27FC236}">
                <a16:creationId xmlns:a16="http://schemas.microsoft.com/office/drawing/2014/main" id="{34EDB212-CEAD-577F-7201-6F04FA83EE5F}"/>
              </a:ext>
            </a:extLst>
          </p:cNvPr>
          <p:cNvSpPr/>
          <p:nvPr/>
        </p:nvSpPr>
        <p:spPr>
          <a:xfrm>
            <a:off x="3991087" y="3033656"/>
            <a:ext cx="516367" cy="623944"/>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eckmark with solid fill">
            <a:extLst>
              <a:ext uri="{FF2B5EF4-FFF2-40B4-BE49-F238E27FC236}">
                <a16:creationId xmlns:a16="http://schemas.microsoft.com/office/drawing/2014/main" id="{37E474F2-3A6B-9724-FBB2-C80142CBA3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82124" y="3464825"/>
            <a:ext cx="623944" cy="623944"/>
          </a:xfrm>
          <a:prstGeom prst="rect">
            <a:avLst/>
          </a:prstGeom>
        </p:spPr>
      </p:pic>
      <p:sp>
        <p:nvSpPr>
          <p:cNvPr id="10" name="TextBox 9">
            <a:extLst>
              <a:ext uri="{FF2B5EF4-FFF2-40B4-BE49-F238E27FC236}">
                <a16:creationId xmlns:a16="http://schemas.microsoft.com/office/drawing/2014/main" id="{B4B71B8F-1091-C503-F375-79C24181457A}"/>
              </a:ext>
            </a:extLst>
          </p:cNvPr>
          <p:cNvSpPr txBox="1"/>
          <p:nvPr/>
        </p:nvSpPr>
        <p:spPr>
          <a:xfrm>
            <a:off x="311972" y="4070265"/>
            <a:ext cx="526048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Sensing matrix uncertainties make delicate linear combos unlikely to perform well</a:t>
            </a:r>
          </a:p>
          <a:p>
            <a:pPr marL="285750" indent="-285750">
              <a:buFont typeface="Arial" panose="020B0604020202020204" pitchFamily="34" charset="0"/>
              <a:buChar char="•"/>
            </a:pPr>
            <a:r>
              <a:rPr lang="en-US" sz="2800" dirty="0"/>
              <a:t>Sensor fusion informed by sensors noises more likely to succeed</a:t>
            </a:r>
          </a:p>
        </p:txBody>
      </p:sp>
      <p:sp>
        <p:nvSpPr>
          <p:cNvPr id="11" name="Slide Number Placeholder 10">
            <a:extLst>
              <a:ext uri="{FF2B5EF4-FFF2-40B4-BE49-F238E27FC236}">
                <a16:creationId xmlns:a16="http://schemas.microsoft.com/office/drawing/2014/main" id="{E2C38FD5-6018-66C3-4180-ED3DE34A3507}"/>
              </a:ext>
            </a:extLst>
          </p:cNvPr>
          <p:cNvSpPr>
            <a:spLocks noGrp="1"/>
          </p:cNvSpPr>
          <p:nvPr>
            <p:ph type="sldNum" sz="quarter" idx="12"/>
          </p:nvPr>
        </p:nvSpPr>
        <p:spPr/>
        <p:txBody>
          <a:bodyPr/>
          <a:lstStyle/>
          <a:p>
            <a:fld id="{9EF87788-6784-294F-B106-450270D2C1A3}" type="slidenum">
              <a:rPr lang="en-US" smtClean="0"/>
              <a:t>16</a:t>
            </a:fld>
            <a:endParaRPr lang="en-US"/>
          </a:p>
        </p:txBody>
      </p:sp>
    </p:spTree>
    <p:extLst>
      <p:ext uri="{BB962C8B-B14F-4D97-AF65-F5344CB8AC3E}">
        <p14:creationId xmlns:p14="http://schemas.microsoft.com/office/powerpoint/2010/main" val="80008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PCA for noise spikes</a:t>
            </a:r>
          </a:p>
        </p:txBody>
      </p:sp>
      <p:pic>
        <p:nvPicPr>
          <p:cNvPr id="5" name="Picture 2">
            <a:extLst>
              <a:ext uri="{FF2B5EF4-FFF2-40B4-BE49-F238E27FC236}">
                <a16:creationId xmlns:a16="http://schemas.microsoft.com/office/drawing/2014/main" id="{E161A956-00A7-BBDA-44A4-0936161AF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668" y="1332834"/>
            <a:ext cx="7061536" cy="53369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Content Placeholder 14">
                <a:extLst>
                  <a:ext uri="{FF2B5EF4-FFF2-40B4-BE49-F238E27FC236}">
                    <a16:creationId xmlns:a16="http://schemas.microsoft.com/office/drawing/2014/main" id="{5FD8E3AB-BB3B-9F67-A7C9-6A1E3A9EA90A}"/>
                  </a:ext>
                </a:extLst>
              </p:cNvPr>
              <p:cNvSpPr txBox="1">
                <a:spLocks/>
              </p:cNvSpPr>
              <p:nvPr/>
            </p:nvSpPr>
            <p:spPr>
              <a:xfrm>
                <a:off x="0" y="2143844"/>
                <a:ext cx="5035512" cy="1025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d>
                      <m:dPr>
                        <m:begChr m:val="["/>
                        <m:endChr m:val="]"/>
                        <m:ctrlPr>
                          <a:rPr lang="en-US" sz="1800" i="1" smtClean="0">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𝑀𝐼𝐶𝐻</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𝑃𝑅𝐶𝐿</m:t>
                                  </m:r>
                                </m:sub>
                              </m:sSub>
                            </m:e>
                          </m:mr>
                        </m:m>
                      </m:e>
                    </m:d>
                    <m:r>
                      <a:rPr lang="en-US" sz="1800" i="1">
                        <a:latin typeface="Cambria Math" panose="02040503050406030204" pitchFamily="18" charset="0"/>
                      </a:rPr>
                      <m:t>→</m:t>
                    </m:r>
                    <m:r>
                      <a:rPr lang="en-US" sz="1800" i="1">
                        <a:latin typeface="Cambria Math" panose="02040503050406030204" pitchFamily="18" charset="0"/>
                      </a:rPr>
                      <m:t>𝑆</m:t>
                    </m:r>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11</m:t>
                                          </m:r>
                                        </m:sub>
                                      </m:sSub>
                                      <m:r>
                                        <a:rPr lang="en-US" sz="1800" i="1">
                                          <a:latin typeface="Cambria Math" panose="02040503050406030204" pitchFamily="18" charset="0"/>
                                        </a:rPr>
                                        <m:t>𝑌</m:t>
                                      </m:r>
                                    </m:e>
                                    <m:sub>
                                      <m:r>
                                        <a:rPr lang="en-US" sz="1800" i="1">
                                          <a:latin typeface="Cambria Math" panose="02040503050406030204" pitchFamily="18" charset="0"/>
                                        </a:rPr>
                                        <m:t>𝑀𝐼𝐶𝐻</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12</m:t>
                                          </m:r>
                                        </m:sub>
                                      </m:sSub>
                                      <m:r>
                                        <a:rPr lang="en-US" sz="1800" i="1">
                                          <a:latin typeface="Cambria Math" panose="02040503050406030204" pitchFamily="18" charset="0"/>
                                        </a:rPr>
                                        <m:t>𝑌</m:t>
                                      </m:r>
                                    </m:e>
                                    <m:sub>
                                      <m:r>
                                        <a:rPr lang="en-US" sz="1800" i="1">
                                          <a:latin typeface="Cambria Math" panose="02040503050406030204" pitchFamily="18" charset="0"/>
                                        </a:rPr>
                                        <m:t>𝑃𝑅𝐶𝐿</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𝑛</m:t>
                                      </m:r>
                                    </m:e>
                                    <m:sub>
                                      <m:r>
                                        <a:rPr lang="en-US" sz="1800" i="1">
                                          <a:latin typeface="Cambria Math" panose="02040503050406030204" pitchFamily="18" charset="0"/>
                                        </a:rPr>
                                        <m:t>1</m:t>
                                      </m:r>
                                    </m:sub>
                                  </m:sSub>
                                </m:e>
                                <m:e>
                                  <m:r>
                                    <a:rPr lang="en-US" sz="1800" i="1">
                                      <a:latin typeface="Cambria Math" panose="02040503050406030204" pitchFamily="18" charset="0"/>
                                    </a:rPr>
                                    <m:t>⋮</m:t>
                                  </m:r>
                                </m:e>
                              </m:eqArr>
                            </m:e>
                          </m:mr>
                          <m:mr>
                            <m:e>
                              <m:sSub>
                                <m:sSubPr>
                                  <m:ctrlPr>
                                    <a:rPr lang="en-US" sz="1800" i="1">
                                      <a:latin typeface="Cambria Math" panose="02040503050406030204" pitchFamily="18" charset="0"/>
                                    </a:rPr>
                                  </m:ctrlPr>
                                </m:sSubPr>
                                <m:e>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𝑁</m:t>
                                      </m:r>
                                      <m:r>
                                        <a:rPr lang="en-US" sz="1800" i="1">
                                          <a:latin typeface="Cambria Math" panose="02040503050406030204" pitchFamily="18" charset="0"/>
                                        </a:rPr>
                                        <m:t>1</m:t>
                                      </m:r>
                                    </m:sub>
                                  </m:sSub>
                                  <m:r>
                                    <a:rPr lang="en-US" sz="1800" i="1">
                                      <a:latin typeface="Cambria Math" panose="02040503050406030204" pitchFamily="18" charset="0"/>
                                    </a:rPr>
                                    <m:t>𝑌</m:t>
                                  </m:r>
                                </m:e>
                                <m:sub>
                                  <m:r>
                                    <a:rPr lang="en-US" sz="1800" i="1">
                                      <a:latin typeface="Cambria Math" panose="02040503050406030204" pitchFamily="18" charset="0"/>
                                    </a:rPr>
                                    <m:t>𝑀𝐼𝐶𝐻</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𝑁</m:t>
                                      </m:r>
                                      <m:r>
                                        <a:rPr lang="en-US" sz="1800" i="1">
                                          <a:latin typeface="Cambria Math" panose="02040503050406030204" pitchFamily="18" charset="0"/>
                                        </a:rPr>
                                        <m:t>2</m:t>
                                      </m:r>
                                    </m:sub>
                                  </m:sSub>
                                  <m:r>
                                    <a:rPr lang="en-US" sz="1800" i="1">
                                      <a:latin typeface="Cambria Math" panose="02040503050406030204" pitchFamily="18" charset="0"/>
                                    </a:rPr>
                                    <m:t>𝑌</m:t>
                                  </m:r>
                                </m:e>
                                <m:sub>
                                  <m:r>
                                    <a:rPr lang="en-US" sz="1800" i="1">
                                      <a:latin typeface="Cambria Math" panose="02040503050406030204" pitchFamily="18" charset="0"/>
                                    </a:rPr>
                                    <m:t>𝑃𝑅𝐶𝐿</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𝑛</m:t>
                                  </m:r>
                                </m:e>
                                <m:sub>
                                  <m:r>
                                    <a:rPr lang="en-US" sz="1800" i="1">
                                      <a:latin typeface="Cambria Math" panose="02040503050406030204" pitchFamily="18" charset="0"/>
                                    </a:rPr>
                                    <m:t>𝑁</m:t>
                                  </m:r>
                                </m:sub>
                              </m:sSub>
                            </m:e>
                          </m:mr>
                        </m:m>
                      </m:e>
                    </m:d>
                  </m:oMath>
                </a14:m>
                <a:endParaRPr lang="en-US" sz="1800" i="1" dirty="0">
                  <a:latin typeface="Cambria Math" panose="02040503050406030204" pitchFamily="18" charset="0"/>
                </a:endParaRPr>
              </a:p>
            </p:txBody>
          </p:sp>
        </mc:Choice>
        <mc:Fallback>
          <p:sp>
            <p:nvSpPr>
              <p:cNvPr id="6" name="Content Placeholder 14">
                <a:extLst>
                  <a:ext uri="{FF2B5EF4-FFF2-40B4-BE49-F238E27FC236}">
                    <a16:creationId xmlns:a16="http://schemas.microsoft.com/office/drawing/2014/main" id="{5FD8E3AB-BB3B-9F67-A7C9-6A1E3A9EA90A}"/>
                  </a:ext>
                </a:extLst>
              </p:cNvPr>
              <p:cNvSpPr txBox="1">
                <a:spLocks noRot="1" noChangeAspect="1" noMove="1" noResize="1" noEditPoints="1" noAdjustHandles="1" noChangeArrowheads="1" noChangeShapeType="1" noTextEdit="1"/>
              </p:cNvSpPr>
              <p:nvPr/>
            </p:nvSpPr>
            <p:spPr>
              <a:xfrm>
                <a:off x="0" y="2143844"/>
                <a:ext cx="5035512" cy="1025151"/>
              </a:xfrm>
              <a:prstGeom prst="rect">
                <a:avLst/>
              </a:prstGeom>
              <a:blipFill>
                <a:blip r:embed="rId3"/>
                <a:stretch>
                  <a:fillRect l="-756" t="-24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BC98FB0-9954-7897-11DE-4B211FB6785D}"/>
                  </a:ext>
                </a:extLst>
              </p:cNvPr>
              <p:cNvSpPr txBox="1"/>
              <p:nvPr/>
            </p:nvSpPr>
            <p:spPr>
              <a:xfrm>
                <a:off x="237324" y="3582631"/>
                <a:ext cx="3678460" cy="800476"/>
              </a:xfrm>
              <a:prstGeom prst="rect">
                <a:avLst/>
              </a:prstGeom>
              <a:noFill/>
            </p:spPr>
            <p:txBody>
              <a:bodyPr wrap="square"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𝑖</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𝑖</m:t>
                            </m:r>
                            <m:r>
                              <a:rPr lang="en-US" sz="1800" b="0" i="1" smtClean="0">
                                <a:latin typeface="Cambria Math" panose="02040503050406030204" pitchFamily="18" charset="0"/>
                              </a:rPr>
                              <m:t>2</m:t>
                            </m:r>
                          </m:sub>
                        </m:sSub>
                      </m:den>
                    </m:f>
                  </m:oMath>
                </a14:m>
                <a:r>
                  <a:rPr lang="en-US" sz="1800" dirty="0"/>
                  <a:t> </a:t>
                </a:r>
                <a14:m>
                  <m:oMath xmlns:m="http://schemas.openxmlformats.org/officeDocument/2006/math">
                    <m:r>
                      <a:rPr lang="en-US" sz="1800" b="0" i="0"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𝑃𝑅𝐶𝐿</m:t>
                        </m:r>
                      </m:sub>
                    </m:sSub>
                    <m:r>
                      <a:rPr lang="en-US" sz="1800" b="0" i="1" smtClean="0">
                        <a:latin typeface="Cambria Math" panose="02040503050406030204" pitchFamily="18" charset="0"/>
                      </a:rPr>
                      <m:t>+</m:t>
                    </m:r>
                    <m:sSub>
                      <m:sSubPr>
                        <m:ctrlPr>
                          <a:rPr lang="en-US" sz="1800" i="1" smtClean="0">
                            <a:latin typeface="Cambria Math" panose="02040503050406030204" pitchFamily="18" charset="0"/>
                          </a:rPr>
                        </m:ctrlPr>
                      </m:sSubPr>
                      <m:e>
                        <m:f>
                          <m:fPr>
                            <m:ctrlPr>
                              <a:rPr lang="en-US" sz="1800" i="1" smtClean="0">
                                <a:latin typeface="Cambria Math" panose="02040503050406030204" pitchFamily="18" charset="0"/>
                              </a:rPr>
                            </m:ctrlPr>
                          </m:fPr>
                          <m:num>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𝑖</m:t>
                                </m:r>
                                <m:r>
                                  <a:rPr lang="en-US" sz="1800" b="0" i="1" smtClean="0">
                                    <a:latin typeface="Cambria Math" panose="02040503050406030204" pitchFamily="18" charset="0"/>
                                  </a:rPr>
                                  <m:t>1</m:t>
                                </m:r>
                              </m:sub>
                            </m:sSub>
                          </m:num>
                          <m:den>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𝑖</m:t>
                                </m:r>
                                <m:r>
                                  <a:rPr lang="en-US" sz="1800" b="0" i="1" smtClean="0">
                                    <a:latin typeface="Cambria Math" panose="02040503050406030204" pitchFamily="18" charset="0"/>
                                  </a:rPr>
                                  <m:t>2</m:t>
                                </m:r>
                              </m:sub>
                            </m:sSub>
                          </m:den>
                        </m:f>
                        <m:r>
                          <a:rPr lang="en-US" sz="1800" b="0" i="1" smtClean="0">
                            <a:latin typeface="Cambria Math" panose="02040503050406030204" pitchFamily="18" charset="0"/>
                          </a:rPr>
                          <m:t>𝑌</m:t>
                        </m:r>
                      </m:e>
                      <m:sub>
                        <m:r>
                          <a:rPr lang="en-US" sz="1800" b="0" i="1" smtClean="0">
                            <a:latin typeface="Cambria Math" panose="02040503050406030204" pitchFamily="18" charset="0"/>
                          </a:rPr>
                          <m:t>𝑀𝐼𝐶𝐻</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rPr>
                          <m:t>𝑖</m:t>
                        </m:r>
                      </m:sub>
                    </m:sSub>
                  </m:oMath>
                </a14:m>
                <a:endParaRPr lang="en-US" sz="1800" dirty="0"/>
              </a:p>
              <a:p>
                <a:endParaRPr lang="en-US" dirty="0"/>
              </a:p>
            </p:txBody>
          </p:sp>
        </mc:Choice>
        <mc:Fallback>
          <p:sp>
            <p:nvSpPr>
              <p:cNvPr id="7" name="TextBox 6">
                <a:extLst>
                  <a:ext uri="{FF2B5EF4-FFF2-40B4-BE49-F238E27FC236}">
                    <a16:creationId xmlns:a16="http://schemas.microsoft.com/office/drawing/2014/main" id="{2BC98FB0-9954-7897-11DE-4B211FB6785D}"/>
                  </a:ext>
                </a:extLst>
              </p:cNvPr>
              <p:cNvSpPr txBox="1">
                <a:spLocks noRot="1" noChangeAspect="1" noMove="1" noResize="1" noEditPoints="1" noAdjustHandles="1" noChangeArrowheads="1" noChangeShapeType="1" noTextEdit="1"/>
              </p:cNvSpPr>
              <p:nvPr/>
            </p:nvSpPr>
            <p:spPr>
              <a:xfrm>
                <a:off x="237324" y="3582631"/>
                <a:ext cx="3678460" cy="800476"/>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C53BEC5-0DF5-7380-2A42-F7084CF292EA}"/>
              </a:ext>
            </a:extLst>
          </p:cNvPr>
          <p:cNvSpPr txBox="1"/>
          <p:nvPr/>
        </p:nvSpPr>
        <p:spPr>
          <a:xfrm>
            <a:off x="237324" y="1621499"/>
            <a:ext cx="2585003" cy="954107"/>
          </a:xfrm>
          <a:prstGeom prst="rect">
            <a:avLst/>
          </a:prstGeom>
          <a:noFill/>
        </p:spPr>
        <p:txBody>
          <a:bodyPr wrap="none" rtlCol="0">
            <a:spAutoFit/>
          </a:bodyPr>
          <a:lstStyle/>
          <a:p>
            <a:r>
              <a:rPr lang="en-US" sz="2800" dirty="0"/>
              <a:t>Sensing process:</a:t>
            </a:r>
          </a:p>
          <a:p>
            <a:endParaRPr lang="en-US" sz="2800" dirty="0"/>
          </a:p>
        </p:txBody>
      </p:sp>
      <p:sp>
        <p:nvSpPr>
          <p:cNvPr id="9" name="TextBox 8">
            <a:extLst>
              <a:ext uri="{FF2B5EF4-FFF2-40B4-BE49-F238E27FC236}">
                <a16:creationId xmlns:a16="http://schemas.microsoft.com/office/drawing/2014/main" id="{0275BC3C-90E7-B5BF-BD18-6ED41CC57F1D}"/>
              </a:ext>
            </a:extLst>
          </p:cNvPr>
          <p:cNvSpPr txBox="1"/>
          <p:nvPr/>
        </p:nvSpPr>
        <p:spPr>
          <a:xfrm>
            <a:off x="237324" y="3028762"/>
            <a:ext cx="1861920" cy="954107"/>
          </a:xfrm>
          <a:prstGeom prst="rect">
            <a:avLst/>
          </a:prstGeom>
          <a:noFill/>
        </p:spPr>
        <p:txBody>
          <a:bodyPr wrap="none" rtlCol="0">
            <a:spAutoFit/>
          </a:bodyPr>
          <a:lstStyle/>
          <a:p>
            <a:r>
              <a:rPr lang="en-US" sz="2800" dirty="0"/>
              <a:t>Calibration:</a:t>
            </a:r>
          </a:p>
          <a:p>
            <a:endParaRPr lang="en-US" sz="2800" dirty="0"/>
          </a:p>
        </p:txBody>
      </p:sp>
      <p:sp>
        <p:nvSpPr>
          <p:cNvPr id="10" name="TextBox 9">
            <a:extLst>
              <a:ext uri="{FF2B5EF4-FFF2-40B4-BE49-F238E27FC236}">
                <a16:creationId xmlns:a16="http://schemas.microsoft.com/office/drawing/2014/main" id="{9BD2A599-69C1-79EF-4574-4D747113C7DE}"/>
              </a:ext>
            </a:extLst>
          </p:cNvPr>
          <p:cNvSpPr txBox="1"/>
          <p:nvPr/>
        </p:nvSpPr>
        <p:spPr>
          <a:xfrm>
            <a:off x="237324" y="4293537"/>
            <a:ext cx="4571344"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Peaks of noise decreasing SNR of photodiode</a:t>
            </a:r>
          </a:p>
          <a:p>
            <a:pPr marL="285750" indent="-285750">
              <a:buFont typeface="Arial" panose="020B0604020202020204" pitchFamily="34" charset="0"/>
              <a:buChar char="•"/>
            </a:pPr>
            <a:r>
              <a:rPr lang="en-US" sz="2800" dirty="0"/>
              <a:t>Understand and mitigate these spikes with PCA?</a:t>
            </a:r>
            <a:endParaRPr lang="en-US" dirty="0"/>
          </a:p>
        </p:txBody>
      </p:sp>
      <p:sp>
        <p:nvSpPr>
          <p:cNvPr id="11" name="Slide Number Placeholder 10">
            <a:extLst>
              <a:ext uri="{FF2B5EF4-FFF2-40B4-BE49-F238E27FC236}">
                <a16:creationId xmlns:a16="http://schemas.microsoft.com/office/drawing/2014/main" id="{6C5C6255-B5E2-8060-DF65-2B09C9472D68}"/>
              </a:ext>
            </a:extLst>
          </p:cNvPr>
          <p:cNvSpPr>
            <a:spLocks noGrp="1"/>
          </p:cNvSpPr>
          <p:nvPr>
            <p:ph type="sldNum" sz="quarter" idx="12"/>
          </p:nvPr>
        </p:nvSpPr>
        <p:spPr/>
        <p:txBody>
          <a:bodyPr/>
          <a:lstStyle/>
          <a:p>
            <a:fld id="{9EF87788-6784-294F-B106-450270D2C1A3}" type="slidenum">
              <a:rPr lang="en-US" smtClean="0"/>
              <a:t>17</a:t>
            </a:fld>
            <a:endParaRPr lang="en-US"/>
          </a:p>
        </p:txBody>
      </p:sp>
    </p:spTree>
    <p:extLst>
      <p:ext uri="{BB962C8B-B14F-4D97-AF65-F5344CB8AC3E}">
        <p14:creationId xmlns:p14="http://schemas.microsoft.com/office/powerpoint/2010/main" val="30878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PCA for noise spikes</a:t>
            </a:r>
          </a:p>
        </p:txBody>
      </p:sp>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052F0AF0-3C34-771F-9B83-81F0C4838EAE}"/>
                  </a:ext>
                </a:extLst>
              </p:cNvPr>
              <p:cNvSpPr txBox="1">
                <a:spLocks/>
              </p:cNvSpPr>
              <p:nvPr/>
            </p:nvSpPr>
            <p:spPr>
              <a:xfrm>
                <a:off x="838200" y="1587407"/>
                <a:ext cx="10515600" cy="1713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r>
                      <a:rPr lang="en-US" i="1">
                        <a:latin typeface="Cambria Math" panose="02040503050406030204" pitchFamily="18" charset="0"/>
                      </a:rPr>
                      <m:t>𝑛</m:t>
                    </m:r>
                    <m:r>
                      <a:rPr lang="en-US" i="1">
                        <a:latin typeface="Cambria Math" panose="02040503050406030204" pitchFamily="18" charset="0"/>
                      </a:rPr>
                      <m:t> </m:t>
                    </m:r>
                  </m:oMath>
                </a14:m>
                <a:r>
                  <a:rPr lang="en-US" dirty="0"/>
                  <a:t>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oMath>
                </a14:m>
                <a:r>
                  <a:rPr lang="en-US" i="1" dirty="0">
                    <a:latin typeface="Cambria Math" panose="02040503050406030204" pitchFamily="18" charset="0"/>
                  </a:rPr>
                  <a:t> </a:t>
                </a:r>
                <a:r>
                  <a:rPr lang="en-US" dirty="0"/>
                  <a:t>Nx1 matrix</a:t>
                </a:r>
              </a:p>
              <a:p>
                <a:r>
                  <a:rPr lang="en-US" dirty="0"/>
                  <a:t>When this noise source dominants in a frequency range,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r>
                      <a:rPr lang="en-US" i="1">
                        <a:latin typeface="Cambria Math" panose="02040503050406030204" pitchFamily="18" charset="0"/>
                      </a:rPr>
                      <m:t>𝑛</m:t>
                    </m:r>
                  </m:oMath>
                </a14:m>
                <a:endParaRPr lang="en-US" i="1" dirty="0">
                  <a:latin typeface="Cambria Math" panose="02040503050406030204" pitchFamily="18" charset="0"/>
                </a:endParaRPr>
              </a:p>
            </p:txBody>
          </p:sp>
        </mc:Choice>
        <mc:Fallback>
          <p:sp>
            <p:nvSpPr>
              <p:cNvPr id="5" name="Content Placeholder 2">
                <a:extLst>
                  <a:ext uri="{FF2B5EF4-FFF2-40B4-BE49-F238E27FC236}">
                    <a16:creationId xmlns:a16="http://schemas.microsoft.com/office/drawing/2014/main" id="{052F0AF0-3C34-771F-9B83-81F0C4838EAE}"/>
                  </a:ext>
                </a:extLst>
              </p:cNvPr>
              <p:cNvSpPr txBox="1">
                <a:spLocks noRot="1" noChangeAspect="1" noMove="1" noResize="1" noEditPoints="1" noAdjustHandles="1" noChangeArrowheads="1" noChangeShapeType="1" noTextEdit="1"/>
              </p:cNvSpPr>
              <p:nvPr/>
            </p:nvSpPr>
            <p:spPr>
              <a:xfrm>
                <a:off x="838200" y="1587407"/>
                <a:ext cx="10515600" cy="1713641"/>
              </a:xfrm>
              <a:prstGeom prst="rect">
                <a:avLst/>
              </a:prstGeom>
              <a:blipFill>
                <a:blip r:embed="rId2"/>
                <a:stretch>
                  <a:fillRect l="-1086" t="-5839"/>
                </a:stretch>
              </a:blipFill>
            </p:spPr>
            <p:txBody>
              <a:bodyPr/>
              <a:lstStyle/>
              <a:p>
                <a:r>
                  <a:rPr lang="en-US">
                    <a:noFill/>
                  </a:rPr>
                  <a:t> </a:t>
                </a:r>
              </a:p>
            </p:txBody>
          </p:sp>
        </mc:Fallback>
      </mc:AlternateContent>
      <p:pic>
        <p:nvPicPr>
          <p:cNvPr id="6" name="Picture 5" descr="A black and white symbol&#10;&#10;Description automatically generated">
            <a:extLst>
              <a:ext uri="{FF2B5EF4-FFF2-40B4-BE49-F238E27FC236}">
                <a16:creationId xmlns:a16="http://schemas.microsoft.com/office/drawing/2014/main" id="{F60604BE-586C-8A72-E3F3-03272C5F41EA}"/>
              </a:ext>
            </a:extLst>
          </p:cNvPr>
          <p:cNvPicPr>
            <a:picLocks noChangeAspect="1"/>
          </p:cNvPicPr>
          <p:nvPr/>
        </p:nvPicPr>
        <p:blipFill>
          <a:blip r:embed="rId3"/>
          <a:stretch>
            <a:fillRect/>
          </a:stretch>
        </p:blipFill>
        <p:spPr>
          <a:xfrm>
            <a:off x="1047897" y="3736473"/>
            <a:ext cx="3549128" cy="1135280"/>
          </a:xfrm>
          <a:prstGeom prst="rect">
            <a:avLst/>
          </a:prstGeom>
        </p:spPr>
      </p:pic>
      <p:pic>
        <p:nvPicPr>
          <p:cNvPr id="7" name="Picture 6" descr="A black and white math symbol&#10;&#10;Description automatically generated with medium confidence">
            <a:extLst>
              <a:ext uri="{FF2B5EF4-FFF2-40B4-BE49-F238E27FC236}">
                <a16:creationId xmlns:a16="http://schemas.microsoft.com/office/drawing/2014/main" id="{ABDCD559-76A7-DB9B-4987-8F5C8DA78C0C}"/>
              </a:ext>
            </a:extLst>
          </p:cNvPr>
          <p:cNvPicPr>
            <a:picLocks noChangeAspect="1"/>
          </p:cNvPicPr>
          <p:nvPr/>
        </p:nvPicPr>
        <p:blipFill>
          <a:blip r:embed="rId4"/>
          <a:stretch>
            <a:fillRect/>
          </a:stretch>
        </p:blipFill>
        <p:spPr>
          <a:xfrm>
            <a:off x="5533551" y="3766529"/>
            <a:ext cx="3549127" cy="1174080"/>
          </a:xfrm>
          <a:prstGeom prst="rect">
            <a:avLst/>
          </a:prstGeom>
        </p:spPr>
      </p:pic>
      <p:sp>
        <p:nvSpPr>
          <p:cNvPr id="8" name="Content Placeholder 2">
            <a:extLst>
              <a:ext uri="{FF2B5EF4-FFF2-40B4-BE49-F238E27FC236}">
                <a16:creationId xmlns:a16="http://schemas.microsoft.com/office/drawing/2014/main" id="{AD50D8D6-FDFE-4943-DF68-9E9FAA714FB9}"/>
              </a:ext>
            </a:extLst>
          </p:cNvPr>
          <p:cNvSpPr txBox="1">
            <a:spLocks/>
          </p:cNvSpPr>
          <p:nvPr/>
        </p:nvSpPr>
        <p:spPr>
          <a:xfrm>
            <a:off x="838199" y="3190918"/>
            <a:ext cx="9736568" cy="1713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band-limited covariance will be dominated by this signal</a:t>
            </a:r>
          </a:p>
        </p:txBody>
      </p:sp>
      <p:sp>
        <p:nvSpPr>
          <p:cNvPr id="9" name="Content Placeholder 2">
            <a:extLst>
              <a:ext uri="{FF2B5EF4-FFF2-40B4-BE49-F238E27FC236}">
                <a16:creationId xmlns:a16="http://schemas.microsoft.com/office/drawing/2014/main" id="{89520D02-13E4-C72C-A507-0BC67129B353}"/>
              </a:ext>
            </a:extLst>
          </p:cNvPr>
          <p:cNvSpPr txBox="1">
            <a:spLocks/>
          </p:cNvSpPr>
          <p:nvPr/>
        </p:nvSpPr>
        <p:spPr>
          <a:xfrm>
            <a:off x="725168" y="4871753"/>
            <a:ext cx="9736568" cy="1713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band-limited covariance calculated from cross spectral density of the unsuppressed sensors</a:t>
            </a:r>
          </a:p>
        </p:txBody>
      </p:sp>
      <p:pic>
        <p:nvPicPr>
          <p:cNvPr id="10" name="Picture 9" descr="A black text on a white background&#10;&#10;Description automatically generated">
            <a:extLst>
              <a:ext uri="{FF2B5EF4-FFF2-40B4-BE49-F238E27FC236}">
                <a16:creationId xmlns:a16="http://schemas.microsoft.com/office/drawing/2014/main" id="{E6F0EA1C-96AC-0B79-B832-56E85905ED2E}"/>
              </a:ext>
            </a:extLst>
          </p:cNvPr>
          <p:cNvPicPr>
            <a:picLocks noChangeAspect="1"/>
          </p:cNvPicPr>
          <p:nvPr/>
        </p:nvPicPr>
        <p:blipFill>
          <a:blip r:embed="rId5"/>
          <a:stretch>
            <a:fillRect/>
          </a:stretch>
        </p:blipFill>
        <p:spPr>
          <a:xfrm>
            <a:off x="783886" y="5728573"/>
            <a:ext cx="7772400" cy="1106880"/>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4462CC9-2941-531F-998A-837EB1DDBBAA}"/>
                  </a:ext>
                </a:extLst>
              </p:cNvPr>
              <p:cNvSpPr txBox="1"/>
              <p:nvPr/>
            </p:nvSpPr>
            <p:spPr>
              <a:xfrm>
                <a:off x="6692153" y="1135938"/>
                <a:ext cx="5081195" cy="85158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𝐶𝑆𝐷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eqArr>
                                  <m:eqArrPr>
                                    <m:ctrlPr>
                                      <a:rPr lang="en-US" sz="2000" b="0" i="1" smtClean="0">
                                        <a:latin typeface="Cambria Math" panose="02040503050406030204" pitchFamily="18" charset="0"/>
                                      </a:rPr>
                                    </m:ctrlPr>
                                  </m:eqArrPr>
                                  <m:e>
                                    <m:r>
                                      <m:rPr>
                                        <m:brk m:alnAt="7"/>
                                      </m:rPr>
                                      <a:rPr lang="en-US" sz="2000" b="0" i="1" smtClean="0">
                                        <a:latin typeface="Cambria Math" panose="02040503050406030204" pitchFamily="18" charset="0"/>
                                      </a:rPr>
                                      <m:t>𝐶𝑆𝐷</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m:rPr>
                                            <m:brk m:alnAt="7"/>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e>
                                    </m:d>
                                  </m:e>
                                  <m:e>
                                    <m:r>
                                      <a:rPr lang="en-US" sz="2000" b="0" i="1" smtClean="0">
                                        <a:latin typeface="Cambria Math" panose="02040503050406030204" pitchFamily="18" charset="0"/>
                                      </a:rPr>
                                      <m:t>⋮</m:t>
                                    </m:r>
                                  </m:e>
                                </m:eqArr>
                              </m:e>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m:t>
                                    </m:r>
                                  </m:e>
                                  <m:e>
                                    <m:r>
                                      <a:rPr lang="en-US" sz="2000" b="0" i="1" smtClean="0">
                                        <a:latin typeface="Cambria Math" panose="02040503050406030204" pitchFamily="18" charset="0"/>
                                      </a:rPr>
                                      <m:t>⋱</m:t>
                                    </m:r>
                                  </m:e>
                                </m:eqArr>
                              </m:e>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𝐶𝑆𝐷</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𝑁</m:t>
                                        </m:r>
                                      </m:sub>
                                    </m:sSub>
                                    <m:r>
                                      <a:rPr lang="en-US" sz="2000" b="0" i="1" smtClean="0">
                                        <a:latin typeface="Cambria Math" panose="02040503050406030204" pitchFamily="18" charset="0"/>
                                      </a:rPr>
                                      <m:t>)</m:t>
                                    </m:r>
                                  </m:e>
                                  <m:e>
                                    <m:r>
                                      <a:rPr lang="en-US" sz="2000" b="0" i="1" smtClean="0">
                                        <a:latin typeface="Cambria Math" panose="02040503050406030204" pitchFamily="18" charset="0"/>
                                      </a:rPr>
                                      <m:t>⋮</m:t>
                                    </m:r>
                                  </m:e>
                                </m:eqArr>
                              </m:e>
                            </m:mr>
                            <m:mr>
                              <m:e>
                                <m:r>
                                  <a:rPr lang="en-US" sz="2000" b="0" i="1" smtClean="0">
                                    <a:latin typeface="Cambria Math" panose="02040503050406030204" pitchFamily="18" charset="0"/>
                                  </a:rPr>
                                  <m:t>𝐶𝑆𝐷</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𝑁</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𝐶𝑆𝐷</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𝑁</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𝑁</m:t>
                                    </m:r>
                                  </m:sub>
                                </m:sSub>
                                <m:r>
                                  <a:rPr lang="en-US" sz="2000" b="0" i="1" smtClean="0">
                                    <a:latin typeface="Cambria Math" panose="02040503050406030204" pitchFamily="18" charset="0"/>
                                  </a:rPr>
                                  <m:t>)</m:t>
                                </m:r>
                              </m:e>
                            </m:mr>
                          </m:m>
                        </m:e>
                      </m:d>
                    </m:oMath>
                  </m:oMathPara>
                </a14:m>
                <a:endParaRPr lang="en-US" sz="2000" dirty="0"/>
              </a:p>
            </p:txBody>
          </p:sp>
        </mc:Choice>
        <mc:Fallback>
          <p:sp>
            <p:nvSpPr>
              <p:cNvPr id="11" name="TextBox 10">
                <a:extLst>
                  <a:ext uri="{FF2B5EF4-FFF2-40B4-BE49-F238E27FC236}">
                    <a16:creationId xmlns:a16="http://schemas.microsoft.com/office/drawing/2014/main" id="{D4462CC9-2941-531F-998A-837EB1DDBBAA}"/>
                  </a:ext>
                </a:extLst>
              </p:cNvPr>
              <p:cNvSpPr txBox="1">
                <a:spLocks noRot="1" noChangeAspect="1" noMove="1" noResize="1" noEditPoints="1" noAdjustHandles="1" noChangeArrowheads="1" noChangeShapeType="1" noTextEdit="1"/>
              </p:cNvSpPr>
              <p:nvPr/>
            </p:nvSpPr>
            <p:spPr>
              <a:xfrm>
                <a:off x="6692153" y="1135938"/>
                <a:ext cx="5081195" cy="851580"/>
              </a:xfrm>
              <a:prstGeom prst="rect">
                <a:avLst/>
              </a:prstGeom>
              <a:blipFill>
                <a:blip r:embed="rId6"/>
                <a:stretch>
                  <a:fillRect t="-2941" b="-13235"/>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B53B01E2-3042-0C35-E4EC-FFDC3306E2EE}"/>
              </a:ext>
            </a:extLst>
          </p:cNvPr>
          <p:cNvSpPr>
            <a:spLocks noGrp="1"/>
          </p:cNvSpPr>
          <p:nvPr>
            <p:ph type="sldNum" sz="quarter" idx="12"/>
          </p:nvPr>
        </p:nvSpPr>
        <p:spPr/>
        <p:txBody>
          <a:bodyPr/>
          <a:lstStyle/>
          <a:p>
            <a:fld id="{9EF87788-6784-294F-B106-450270D2C1A3}" type="slidenum">
              <a:rPr lang="en-US" smtClean="0"/>
              <a:t>18</a:t>
            </a:fld>
            <a:endParaRPr lang="en-US"/>
          </a:p>
        </p:txBody>
      </p:sp>
    </p:spTree>
    <p:extLst>
      <p:ext uri="{BB962C8B-B14F-4D97-AF65-F5344CB8AC3E}">
        <p14:creationId xmlns:p14="http://schemas.microsoft.com/office/powerpoint/2010/main" val="29784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00FEBF-5A14-A355-93F1-FBCC3695BA48}"/>
              </a:ext>
            </a:extLst>
          </p:cNvPr>
          <p:cNvPicPr>
            <a:picLocks noChangeAspect="1"/>
          </p:cNvPicPr>
          <p:nvPr/>
        </p:nvPicPr>
        <p:blipFill rotWithShape="1">
          <a:blip r:embed="rId2"/>
          <a:srcRect r="32958"/>
          <a:stretch/>
        </p:blipFill>
        <p:spPr>
          <a:xfrm>
            <a:off x="129091" y="1452285"/>
            <a:ext cx="5099125" cy="849855"/>
          </a:xfrm>
          <a:prstGeom prst="rect">
            <a:avLst/>
          </a:prstGeom>
        </p:spPr>
      </p:pic>
      <p:pic>
        <p:nvPicPr>
          <p:cNvPr id="8" name="Picture 7">
            <a:extLst>
              <a:ext uri="{FF2B5EF4-FFF2-40B4-BE49-F238E27FC236}">
                <a16:creationId xmlns:a16="http://schemas.microsoft.com/office/drawing/2014/main" id="{DB685CFB-82C0-F23B-509A-DB4FDEDF5C86}"/>
              </a:ext>
            </a:extLst>
          </p:cNvPr>
          <p:cNvPicPr>
            <a:picLocks noChangeAspect="1"/>
          </p:cNvPicPr>
          <p:nvPr/>
        </p:nvPicPr>
        <p:blipFill rotWithShape="1">
          <a:blip r:embed="rId2"/>
          <a:srcRect l="67160"/>
          <a:stretch/>
        </p:blipFill>
        <p:spPr>
          <a:xfrm>
            <a:off x="1015530" y="2060138"/>
            <a:ext cx="3210869" cy="1092489"/>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5048786-6B2F-0E06-235C-9E265E4C6BD4}"/>
                  </a:ext>
                </a:extLst>
              </p:cNvPr>
              <p:cNvSpPr txBox="1"/>
              <p:nvPr/>
            </p:nvSpPr>
            <p:spPr>
              <a:xfrm>
                <a:off x="129091" y="3022226"/>
                <a:ext cx="5553998" cy="4553875"/>
              </a:xfrm>
              <a:prstGeom prst="rect">
                <a:avLst/>
              </a:prstGeom>
              <a:noFill/>
            </p:spPr>
            <p:txBody>
              <a:bodyPr wrap="square" rtlCol="0">
                <a:spAutoFit/>
              </a:bodyPr>
              <a:lstStyle/>
              <a:p>
                <a:pPr marL="285750" indent="-285750">
                  <a:buFont typeface="Arial" panose="020B0604020202020204" pitchFamily="34" charset="0"/>
                  <a:buChar char="•"/>
                </a:pPr>
                <a:r>
                  <a:rPr lang="en-US" sz="2800" dirty="0"/>
                  <a:t>SVD of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𝑛</m:t>
                        </m:r>
                      </m:sub>
                    </m:sSub>
                  </m:oMath>
                </a14:m>
                <a:r>
                  <a:rPr lang="en-US" sz="2800" dirty="0"/>
                  <a:t> allows for calculation of principle components of </a:t>
                </a:r>
                <a14:m>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𝑅</m:t>
                        </m:r>
                      </m:e>
                      <m:sub>
                        <m:r>
                          <a:rPr lang="en-US" sz="2800" b="0" i="1" smtClean="0">
                            <a:latin typeface="Cambria Math" panose="02040503050406030204" pitchFamily="18" charset="0"/>
                          </a:rPr>
                          <m:t>𝑥𝑥</m:t>
                        </m:r>
                      </m:sub>
                      <m:sup>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2</m:t>
                            </m:r>
                          </m:sub>
                        </m:sSub>
                      </m:sup>
                    </m:sSubSup>
                  </m:oMath>
                </a14:m>
                <a:endParaRPr lang="en-US" sz="280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𝑈</m:t>
                    </m:r>
                  </m:oMath>
                </a14:m>
                <a:r>
                  <a:rPr lang="en-US" sz="2800" dirty="0"/>
                  <a:t>: Nx1 unitary</a:t>
                </a:r>
              </a:p>
              <a:p>
                <a:pPr marL="742950" lvl="1" indent="-285750">
                  <a:buFont typeface="Arial" panose="020B0604020202020204" pitchFamily="34" charset="0"/>
                  <a:buChar char="•"/>
                </a:pP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Nx1 rectangular diagonal</a:t>
                </a:r>
              </a:p>
              <a:p>
                <a:pPr marL="742950" lvl="1" indent="-285750">
                  <a:buFont typeface="Arial" panose="020B0604020202020204" pitchFamily="34" charset="0"/>
                  <a:buChar char="•"/>
                </a:pP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𝑉</m:t>
                        </m:r>
                      </m:e>
                      <m:sup>
                        <m:r>
                          <a:rPr lang="en-US" sz="2800" b="0" i="1" smtClean="0">
                            <a:latin typeface="Cambria Math" panose="02040503050406030204" pitchFamily="18" charset="0"/>
                          </a:rPr>
                          <m:t>𝑇</m:t>
                        </m:r>
                      </m:sup>
                    </m:sSup>
                  </m:oMath>
                </a14:m>
                <a:r>
                  <a:rPr lang="en-US" sz="2800" dirty="0"/>
                  <a:t>: 1x1 unitary</a:t>
                </a:r>
              </a:p>
              <a:p>
                <a:pPr marL="285750" indent="-285750">
                  <a:buFont typeface="Arial" panose="020B0604020202020204" pitchFamily="34" charset="0"/>
                  <a:buChar char="•"/>
                </a:pPr>
                <a:r>
                  <a:rPr lang="en-US" sz="2800" dirty="0"/>
                  <a:t>First PC,  will be proportional to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𝑛</m:t>
                        </m:r>
                      </m:sub>
                    </m:sSub>
                  </m:oMath>
                </a14:m>
                <a:endParaRPr lang="en-US" sz="2800" dirty="0"/>
              </a:p>
              <a:p>
                <a:pPr marL="285750" indent="-285750">
                  <a:buFont typeface="Arial" panose="020B0604020202020204" pitchFamily="34" charset="0"/>
                  <a:buChar char="•"/>
                </a:pP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𝑈</m:t>
                        </m:r>
                      </m:e>
                      <m:sup>
                        <m:r>
                          <a:rPr lang="en-US" sz="2800" b="0" i="1" smtClean="0">
                            <a:latin typeface="Cambria Math" panose="02040503050406030204" pitchFamily="18" charset="0"/>
                          </a:rPr>
                          <m:t>𝑖</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𝑈</m:t>
                        </m:r>
                      </m:e>
                      <m:sup>
                        <m:r>
                          <a:rPr lang="en-US" sz="2800" b="0" i="1" smtClean="0">
                            <a:latin typeface="Cambria Math" panose="02040503050406030204" pitchFamily="18" charset="0"/>
                          </a:rPr>
                          <m:t>𝑖</m:t>
                        </m:r>
                      </m:sup>
                    </m:sSup>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𝑗</m:t>
                        </m:r>
                        <m: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𝑈</m:t>
                            </m:r>
                          </m:e>
                          <m:sub>
                            <m:r>
                              <a:rPr lang="en-US" sz="2800" b="0" i="1" smtClean="0">
                                <a:latin typeface="Cambria Math" panose="02040503050406030204" pitchFamily="18" charset="0"/>
                              </a:rPr>
                              <m:t>𝑖𝑗</m:t>
                            </m:r>
                          </m:sub>
                        </m:sSub>
                      </m:e>
                    </m:nary>
                  </m:oMath>
                </a14:m>
                <a:endParaRPr lang="en-US" sz="2800" dirty="0"/>
              </a:p>
              <a:p>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mc:Choice>
        <mc:Fallback>
          <p:sp>
            <p:nvSpPr>
              <p:cNvPr id="6" name="TextBox 5">
                <a:extLst>
                  <a:ext uri="{FF2B5EF4-FFF2-40B4-BE49-F238E27FC236}">
                    <a16:creationId xmlns:a16="http://schemas.microsoft.com/office/drawing/2014/main" id="{95048786-6B2F-0E06-235C-9E265E4C6BD4}"/>
                  </a:ext>
                </a:extLst>
              </p:cNvPr>
              <p:cNvSpPr txBox="1">
                <a:spLocks noRot="1" noChangeAspect="1" noMove="1" noResize="1" noEditPoints="1" noAdjustHandles="1" noChangeArrowheads="1" noChangeShapeType="1" noTextEdit="1"/>
              </p:cNvSpPr>
              <p:nvPr/>
            </p:nvSpPr>
            <p:spPr>
              <a:xfrm>
                <a:off x="129091" y="3022226"/>
                <a:ext cx="5553998" cy="4553875"/>
              </a:xfrm>
              <a:prstGeom prst="rect">
                <a:avLst/>
              </a:prstGeom>
              <a:blipFill>
                <a:blip r:embed="rId3"/>
                <a:stretch>
                  <a:fillRect l="-2055" t="-1671" r="-457"/>
                </a:stretch>
              </a:blipFill>
            </p:spPr>
            <p:txBody>
              <a:bodyPr/>
              <a:lstStyle/>
              <a:p>
                <a:r>
                  <a:rPr lang="en-US">
                    <a:noFill/>
                  </a:rPr>
                  <a:t> </a:t>
                </a:r>
              </a:p>
            </p:txBody>
          </p:sp>
        </mc:Fallback>
      </mc:AlternateContent>
      <p:pic>
        <p:nvPicPr>
          <p:cNvPr id="7" name="Picture 4">
            <a:extLst>
              <a:ext uri="{FF2B5EF4-FFF2-40B4-BE49-F238E27FC236}">
                <a16:creationId xmlns:a16="http://schemas.microsoft.com/office/drawing/2014/main" id="{75E811B9-DA1F-AF08-F9E3-68D23C420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705" y="1290918"/>
            <a:ext cx="6537204" cy="4937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PCA for noise spikes</a:t>
            </a:r>
          </a:p>
        </p:txBody>
      </p:sp>
      <p:sp>
        <p:nvSpPr>
          <p:cNvPr id="9" name="Slide Number Placeholder 8">
            <a:extLst>
              <a:ext uri="{FF2B5EF4-FFF2-40B4-BE49-F238E27FC236}">
                <a16:creationId xmlns:a16="http://schemas.microsoft.com/office/drawing/2014/main" id="{25B39B26-8F0F-E207-6638-C3EFE339B5DC}"/>
              </a:ext>
            </a:extLst>
          </p:cNvPr>
          <p:cNvSpPr>
            <a:spLocks noGrp="1"/>
          </p:cNvSpPr>
          <p:nvPr>
            <p:ph type="sldNum" sz="quarter" idx="12"/>
          </p:nvPr>
        </p:nvSpPr>
        <p:spPr/>
        <p:txBody>
          <a:bodyPr/>
          <a:lstStyle/>
          <a:p>
            <a:fld id="{9EF87788-6784-294F-B106-450270D2C1A3}" type="slidenum">
              <a:rPr lang="en-US" smtClean="0"/>
              <a:t>19</a:t>
            </a:fld>
            <a:endParaRPr lang="en-US"/>
          </a:p>
        </p:txBody>
      </p:sp>
    </p:spTree>
    <p:extLst>
      <p:ext uri="{BB962C8B-B14F-4D97-AF65-F5344CB8AC3E}">
        <p14:creationId xmlns:p14="http://schemas.microsoft.com/office/powerpoint/2010/main" val="123541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Length Sensing and Control (LSC)</a:t>
            </a:r>
          </a:p>
        </p:txBody>
      </p:sp>
      <p:sp>
        <p:nvSpPr>
          <p:cNvPr id="4" name="Content Placeholder 2">
            <a:extLst>
              <a:ext uri="{FF2B5EF4-FFF2-40B4-BE49-F238E27FC236}">
                <a16:creationId xmlns:a16="http://schemas.microsoft.com/office/drawing/2014/main" id="{289D5E7D-F308-00B6-53E9-82416E63B2E6}"/>
              </a:ext>
            </a:extLst>
          </p:cNvPr>
          <p:cNvSpPr txBox="1">
            <a:spLocks/>
          </p:cNvSpPr>
          <p:nvPr/>
        </p:nvSpPr>
        <p:spPr>
          <a:xfrm>
            <a:off x="419549" y="2141537"/>
            <a:ext cx="45542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LSC is crucial to maintaining linear response to GW signal through DARM</a:t>
            </a:r>
          </a:p>
          <a:p>
            <a:r>
              <a:rPr lang="en-US" dirty="0"/>
              <a:t>Reduces noise from auxiliary degrees to maintain high sensitivity</a:t>
            </a:r>
          </a:p>
        </p:txBody>
      </p:sp>
      <p:pic>
        <p:nvPicPr>
          <p:cNvPr id="5" name="Picture 2" descr="Calibration of gravitational wave detectors | The Centre for Gravitational  Astrophysics">
            <a:extLst>
              <a:ext uri="{FF2B5EF4-FFF2-40B4-BE49-F238E27FC236}">
                <a16:creationId xmlns:a16="http://schemas.microsoft.com/office/drawing/2014/main" id="{55A51963-9424-9431-6D51-C13C9F30C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873" y="1432212"/>
            <a:ext cx="6262254" cy="488673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D34F14A-162B-565F-78E5-E5B3A13418E7}"/>
              </a:ext>
            </a:extLst>
          </p:cNvPr>
          <p:cNvSpPr>
            <a:spLocks noGrp="1"/>
          </p:cNvSpPr>
          <p:nvPr>
            <p:ph type="sldNum" sz="quarter" idx="12"/>
          </p:nvPr>
        </p:nvSpPr>
        <p:spPr/>
        <p:txBody>
          <a:bodyPr/>
          <a:lstStyle/>
          <a:p>
            <a:fld id="{9EF87788-6784-294F-B106-450270D2C1A3}" type="slidenum">
              <a:rPr lang="en-US" smtClean="0"/>
              <a:t>2</a:t>
            </a:fld>
            <a:endParaRPr lang="en-US" dirty="0"/>
          </a:p>
        </p:txBody>
      </p:sp>
    </p:spTree>
    <p:extLst>
      <p:ext uri="{BB962C8B-B14F-4D97-AF65-F5344CB8AC3E}">
        <p14:creationId xmlns:p14="http://schemas.microsoft.com/office/powerpoint/2010/main" val="2565303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Moving Forward</a:t>
            </a:r>
          </a:p>
        </p:txBody>
      </p:sp>
      <p:sp>
        <p:nvSpPr>
          <p:cNvPr id="3" name="Content Placeholder 2">
            <a:extLst>
              <a:ext uri="{FF2B5EF4-FFF2-40B4-BE49-F238E27FC236}">
                <a16:creationId xmlns:a16="http://schemas.microsoft.com/office/drawing/2014/main" id="{EC96B424-C3D6-9140-D8D5-248B956820C1}"/>
              </a:ext>
            </a:extLst>
          </p:cNvPr>
          <p:cNvSpPr>
            <a:spLocks noGrp="1"/>
          </p:cNvSpPr>
          <p:nvPr>
            <p:ph idx="1"/>
          </p:nvPr>
        </p:nvSpPr>
        <p:spPr/>
        <p:txBody>
          <a:bodyPr/>
          <a:lstStyle/>
          <a:p>
            <a:r>
              <a:rPr lang="en-US" dirty="0"/>
              <a:t>Explore more sensor fusion techniques that are informed by the noises and their correlations in the sensors</a:t>
            </a:r>
          </a:p>
          <a:p>
            <a:pPr lvl="1"/>
            <a:r>
              <a:rPr lang="en-US" dirty="0"/>
              <a:t>Optimize w.r.t. other noise cost functions</a:t>
            </a:r>
          </a:p>
          <a:p>
            <a:pPr lvl="1"/>
            <a:r>
              <a:rPr lang="en-US" dirty="0"/>
              <a:t>PCA for virtual sensor design</a:t>
            </a:r>
          </a:p>
          <a:p>
            <a:r>
              <a:rPr lang="en-US" dirty="0"/>
              <a:t>Evaluate sensor performance with LIGO 40m prototype tests</a:t>
            </a:r>
          </a:p>
          <a:p>
            <a:r>
              <a:rPr lang="en-US" dirty="0"/>
              <a:t>Continue noise correlation studies to more general cavity systems with length DoFs over-sensed by RF photodiodes </a:t>
            </a:r>
          </a:p>
        </p:txBody>
      </p:sp>
      <p:sp>
        <p:nvSpPr>
          <p:cNvPr id="4" name="Slide Number Placeholder 3">
            <a:extLst>
              <a:ext uri="{FF2B5EF4-FFF2-40B4-BE49-F238E27FC236}">
                <a16:creationId xmlns:a16="http://schemas.microsoft.com/office/drawing/2014/main" id="{CBD3FD3D-0819-B71B-1D44-3352EF82C264}"/>
              </a:ext>
            </a:extLst>
          </p:cNvPr>
          <p:cNvSpPr>
            <a:spLocks noGrp="1"/>
          </p:cNvSpPr>
          <p:nvPr>
            <p:ph type="sldNum" sz="quarter" idx="12"/>
          </p:nvPr>
        </p:nvSpPr>
        <p:spPr/>
        <p:txBody>
          <a:bodyPr/>
          <a:lstStyle/>
          <a:p>
            <a:fld id="{9EF87788-6784-294F-B106-450270D2C1A3}" type="slidenum">
              <a:rPr lang="en-US" smtClean="0"/>
              <a:t>20</a:t>
            </a:fld>
            <a:endParaRPr lang="en-US"/>
          </a:p>
        </p:txBody>
      </p:sp>
    </p:spTree>
    <p:extLst>
      <p:ext uri="{BB962C8B-B14F-4D97-AF65-F5344CB8AC3E}">
        <p14:creationId xmlns:p14="http://schemas.microsoft.com/office/powerpoint/2010/main" val="2019216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640081" y="329184"/>
            <a:ext cx="6241568" cy="1783080"/>
          </a:xfrm>
        </p:spPr>
        <p:txBody>
          <a:bodyPr anchor="b">
            <a:normAutofit/>
          </a:bodyPr>
          <a:lstStyle/>
          <a:p>
            <a:r>
              <a:rPr lang="en-US" sz="5400">
                <a:solidFill>
                  <a:srgbClr val="FFFFFF"/>
                </a:solidFill>
              </a:rPr>
              <a:t>Acknowledgements</a:t>
            </a:r>
          </a:p>
        </p:txBody>
      </p:sp>
      <p:sp>
        <p:nvSpPr>
          <p:cNvPr id="14"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2362200"/>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96B424-C3D6-9140-D8D5-248B956820C1}"/>
              </a:ext>
            </a:extLst>
          </p:cNvPr>
          <p:cNvSpPr>
            <a:spLocks noGrp="1"/>
          </p:cNvSpPr>
          <p:nvPr>
            <p:ph idx="1"/>
          </p:nvPr>
        </p:nvSpPr>
        <p:spPr>
          <a:xfrm>
            <a:off x="640081" y="2706624"/>
            <a:ext cx="6241568" cy="3483864"/>
          </a:xfrm>
        </p:spPr>
        <p:txBody>
          <a:bodyPr>
            <a:normAutofit/>
          </a:bodyPr>
          <a:lstStyle/>
          <a:p>
            <a:r>
              <a:rPr lang="en-US" sz="2200" dirty="0">
                <a:solidFill>
                  <a:srgbClr val="FFFFFF"/>
                </a:solidFill>
              </a:rPr>
              <a:t>Mentors:</a:t>
            </a:r>
          </a:p>
          <a:p>
            <a:pPr lvl="1"/>
            <a:r>
              <a:rPr lang="en-US" sz="2200" dirty="0">
                <a:solidFill>
                  <a:srgbClr val="FFFFFF"/>
                </a:solidFill>
              </a:rPr>
              <a:t>Yehonathan Drori</a:t>
            </a:r>
          </a:p>
          <a:p>
            <a:pPr lvl="1"/>
            <a:r>
              <a:rPr lang="en-US" sz="2200" dirty="0">
                <a:solidFill>
                  <a:srgbClr val="FFFFFF"/>
                </a:solidFill>
              </a:rPr>
              <a:t>Shruti Maliakal </a:t>
            </a:r>
          </a:p>
          <a:p>
            <a:pPr lvl="1"/>
            <a:r>
              <a:rPr lang="en-US" sz="2200" dirty="0">
                <a:solidFill>
                  <a:srgbClr val="FFFFFF"/>
                </a:solidFill>
              </a:rPr>
              <a:t>Rana Adhikari</a:t>
            </a:r>
          </a:p>
          <a:p>
            <a:r>
              <a:rPr lang="en-US" sz="2200" dirty="0">
                <a:solidFill>
                  <a:srgbClr val="FFFFFF"/>
                </a:solidFill>
              </a:rPr>
              <a:t>Caltech SFP</a:t>
            </a:r>
          </a:p>
          <a:p>
            <a:r>
              <a:rPr lang="en-US" sz="2200" dirty="0">
                <a:solidFill>
                  <a:srgbClr val="FFFFFF"/>
                </a:solidFill>
              </a:rPr>
              <a:t>NSF</a:t>
            </a:r>
          </a:p>
        </p:txBody>
      </p:sp>
      <p:pic>
        <p:nvPicPr>
          <p:cNvPr id="4" name="Picture 4" descr="A logo with a globe and text&#10;&#10;Description automatically generated">
            <a:extLst>
              <a:ext uri="{FF2B5EF4-FFF2-40B4-BE49-F238E27FC236}">
                <a16:creationId xmlns:a16="http://schemas.microsoft.com/office/drawing/2014/main" id="{A7CEBBD8-5CD7-2AFE-48EE-7A680380C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10641" y="329183"/>
            <a:ext cx="2861541" cy="28615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close up of a logo&#10;&#10;Description automatically generated">
            <a:extLst>
              <a:ext uri="{FF2B5EF4-FFF2-40B4-BE49-F238E27FC236}">
                <a16:creationId xmlns:a16="http://schemas.microsoft.com/office/drawing/2014/main" id="{B6D2B9A6-84B2-F5B9-D348-B1A7539041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34304" y="4378764"/>
            <a:ext cx="4014216" cy="96201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2ABE271-0574-6276-9FAB-00852855D8A9}"/>
              </a:ext>
            </a:extLst>
          </p:cNvPr>
          <p:cNvSpPr>
            <a:spLocks noGrp="1"/>
          </p:cNvSpPr>
          <p:nvPr>
            <p:ph type="sldNum" sz="quarter" idx="12"/>
          </p:nvPr>
        </p:nvSpPr>
        <p:spPr/>
        <p:txBody>
          <a:bodyPr/>
          <a:lstStyle/>
          <a:p>
            <a:fld id="{9EF87788-6784-294F-B106-450270D2C1A3}" type="slidenum">
              <a:rPr lang="en-US" smtClean="0"/>
              <a:t>21</a:t>
            </a:fld>
            <a:endParaRPr lang="en-US"/>
          </a:p>
        </p:txBody>
      </p:sp>
    </p:spTree>
    <p:extLst>
      <p:ext uri="{BB962C8B-B14F-4D97-AF65-F5344CB8AC3E}">
        <p14:creationId xmlns:p14="http://schemas.microsoft.com/office/powerpoint/2010/main" val="234967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LSC for DARM</a:t>
            </a:r>
          </a:p>
        </p:txBody>
      </p:sp>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4F592617-C5FD-60AD-FA6E-D3F86EC26C23}"/>
                  </a:ext>
                </a:extLst>
              </p:cNvPr>
              <p:cNvSpPr txBox="1">
                <a:spLocks/>
              </p:cNvSpPr>
              <p:nvPr/>
            </p:nvSpPr>
            <p:spPr>
              <a:xfrm>
                <a:off x="6505317" y="3921427"/>
                <a:ext cx="5686683" cy="4306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latin typeface="Cambria Math" panose="02040503050406030204" pitchFamily="18" charset="0"/>
                    <a:ea typeface="Cambria Math" panose="02040503050406030204" pitchFamily="18" charset="0"/>
                  </a:rPr>
                  <a:t>DARM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𝑥</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𝑦</m:t>
                            </m:r>
                          </m:sub>
                        </m:sSub>
                      </m:num>
                      <m:den>
                        <m:r>
                          <a:rPr lang="en-US" i="1">
                            <a:latin typeface="Cambria Math" panose="02040503050406030204" pitchFamily="18" charset="0"/>
                          </a:rPr>
                          <m:t>2</m:t>
                        </m:r>
                      </m:den>
                    </m:f>
                  </m:oMath>
                </a14:m>
                <a:endParaRPr lang="en-US" dirty="0"/>
              </a:p>
              <a:p>
                <a14:m>
                  <m:oMath xmlns:m="http://schemas.openxmlformats.org/officeDocument/2006/math">
                    <m:r>
                      <a:rPr lang="en-US" i="1" dirty="0">
                        <a:latin typeface="Cambria Math" panose="02040503050406030204" pitchFamily="18" charset="0"/>
                      </a:rPr>
                      <m:t>𝐷𝐴𝑅𝑀</m:t>
                    </m:r>
                    <m:r>
                      <a:rPr lang="en-US" i="1" dirty="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𝑆</m:t>
                        </m:r>
                      </m:num>
                      <m:den>
                        <m:r>
                          <a:rPr lang="en-US" i="1" dirty="0">
                            <a:latin typeface="Cambria Math" panose="02040503050406030204" pitchFamily="18" charset="0"/>
                          </a:rPr>
                          <m:t>1−</m:t>
                        </m:r>
                        <m:r>
                          <a:rPr lang="en-US" i="1" dirty="0">
                            <a:latin typeface="Cambria Math" panose="02040503050406030204" pitchFamily="18" charset="0"/>
                          </a:rPr>
                          <m:t>𝑆𝑃𝐶</m:t>
                        </m:r>
                      </m:den>
                    </m:f>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i="1" dirty="0">
                                <a:latin typeface="Cambria Math" panose="02040503050406030204" pitchFamily="18" charset="0"/>
                              </a:rPr>
                              <m:t>𝑤</m:t>
                            </m:r>
                          </m:sub>
                        </m:sSub>
                        <m:r>
                          <a:rPr lang="en-US" i="1" dirty="0">
                            <a:latin typeface="Cambria Math" panose="02040503050406030204" pitchFamily="18" charset="0"/>
                          </a:rPr>
                          <m:t>+</m:t>
                        </m:r>
                        <m:r>
                          <a:rPr lang="en-US" i="1" dirty="0">
                            <a:latin typeface="Cambria Math" panose="02040503050406030204" pitchFamily="18" charset="0"/>
                          </a:rPr>
                          <m:t>𝑛</m:t>
                        </m:r>
                      </m:e>
                    </m:d>
                  </m:oMath>
                </a14:m>
                <a:endParaRPr lang="en-US" dirty="0"/>
              </a:p>
              <a:p>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𝑤</m:t>
                            </m:r>
                          </m:sub>
                        </m:sSub>
                      </m:e>
                    </m:ac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𝑆𝑃𝐶</m:t>
                        </m:r>
                      </m:num>
                      <m:den>
                        <m:r>
                          <a:rPr lang="en-US" i="1">
                            <a:latin typeface="Cambria Math" panose="02040503050406030204" pitchFamily="18" charset="0"/>
                          </a:rPr>
                          <m:t>𝑆</m:t>
                        </m:r>
                      </m:den>
                    </m:f>
                    <m:r>
                      <a:rPr lang="en-US" i="1">
                        <a:latin typeface="Cambria Math" panose="02040503050406030204" pitchFamily="18" charset="0"/>
                      </a:rPr>
                      <m:t>𝐷𝐴𝑅𝑀</m:t>
                    </m:r>
                  </m:oMath>
                </a14:m>
                <a:r>
                  <a:rPr lang="en-US"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𝑤</m:t>
                        </m:r>
                      </m:sub>
                    </m:sSub>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t>
                </a:r>
              </a:p>
              <a:p>
                <a:endParaRPr lang="en-US" dirty="0"/>
              </a:p>
            </p:txBody>
          </p:sp>
        </mc:Choice>
        <mc:Fallback>
          <p:sp>
            <p:nvSpPr>
              <p:cNvPr id="5" name="Content Placeholder 2">
                <a:extLst>
                  <a:ext uri="{FF2B5EF4-FFF2-40B4-BE49-F238E27FC236}">
                    <a16:creationId xmlns:a16="http://schemas.microsoft.com/office/drawing/2014/main" id="{4F592617-C5FD-60AD-FA6E-D3F86EC26C23}"/>
                  </a:ext>
                </a:extLst>
              </p:cNvPr>
              <p:cNvSpPr txBox="1">
                <a:spLocks noRot="1" noChangeAspect="1" noMove="1" noResize="1" noEditPoints="1" noAdjustHandles="1" noChangeArrowheads="1" noChangeShapeType="1" noTextEdit="1"/>
              </p:cNvSpPr>
              <p:nvPr/>
            </p:nvSpPr>
            <p:spPr>
              <a:xfrm>
                <a:off x="6505317" y="3921427"/>
                <a:ext cx="5686683" cy="4306599"/>
              </a:xfrm>
              <a:prstGeom prst="rect">
                <a:avLst/>
              </a:prstGeom>
              <a:blipFill>
                <a:blip r:embed="rId3"/>
                <a:stretch>
                  <a:fillRect l="-2004" t="-88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BF24B16-B35A-DBA9-5A4B-C435391E9644}"/>
              </a:ext>
            </a:extLst>
          </p:cNvPr>
          <p:cNvGrpSpPr/>
          <p:nvPr/>
        </p:nvGrpSpPr>
        <p:grpSpPr>
          <a:xfrm>
            <a:off x="269770" y="1577222"/>
            <a:ext cx="6172594" cy="3703556"/>
            <a:chOff x="5469545" y="2011618"/>
            <a:chExt cx="6193971" cy="3716382"/>
          </a:xfrm>
        </p:grpSpPr>
        <p:pic>
          <p:nvPicPr>
            <p:cNvPr id="7" name="Picture 2">
              <a:extLst>
                <a:ext uri="{FF2B5EF4-FFF2-40B4-BE49-F238E27FC236}">
                  <a16:creationId xmlns:a16="http://schemas.microsoft.com/office/drawing/2014/main" id="{0835D54A-D302-65AA-0E90-922BD76E7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545" y="2011618"/>
              <a:ext cx="6193971" cy="37163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2E0FFB-81F7-33F1-35F7-61462E0E23D3}"/>
                </a:ext>
              </a:extLst>
            </p:cNvPr>
            <p:cNvSpPr txBox="1"/>
            <p:nvPr/>
          </p:nvSpPr>
          <p:spPr>
            <a:xfrm>
              <a:off x="6636774" y="2698955"/>
              <a:ext cx="678426" cy="584775"/>
            </a:xfrm>
            <a:prstGeom prst="rect">
              <a:avLst/>
            </a:prstGeom>
            <a:noFill/>
          </p:spPr>
          <p:txBody>
            <a:bodyPr wrap="square" rtlCol="0">
              <a:spAutoFit/>
            </a:bodyPr>
            <a:lstStyle/>
            <a:p>
              <a:r>
                <a:rPr lang="en-US" sz="3200" dirty="0"/>
                <a:t>L</a:t>
              </a:r>
              <a:r>
                <a:rPr lang="en-US" sz="3200" baseline="-25000" dirty="0"/>
                <a:t>x</a:t>
              </a:r>
              <a:endParaRPr lang="en-US" dirty="0"/>
            </a:p>
          </p:txBody>
        </p:sp>
        <p:sp>
          <p:nvSpPr>
            <p:cNvPr id="9" name="TextBox 8">
              <a:extLst>
                <a:ext uri="{FF2B5EF4-FFF2-40B4-BE49-F238E27FC236}">
                  <a16:creationId xmlns:a16="http://schemas.microsoft.com/office/drawing/2014/main" id="{514134AC-2671-52A1-6B93-6A7582A22DCB}"/>
                </a:ext>
              </a:extLst>
            </p:cNvPr>
            <p:cNvSpPr txBox="1"/>
            <p:nvPr/>
          </p:nvSpPr>
          <p:spPr>
            <a:xfrm>
              <a:off x="10280520" y="3577421"/>
              <a:ext cx="678426" cy="584775"/>
            </a:xfrm>
            <a:prstGeom prst="rect">
              <a:avLst/>
            </a:prstGeom>
            <a:noFill/>
          </p:spPr>
          <p:txBody>
            <a:bodyPr wrap="square" rtlCol="0">
              <a:spAutoFit/>
            </a:bodyPr>
            <a:lstStyle/>
            <a:p>
              <a:r>
                <a:rPr lang="en-US" sz="3200" dirty="0"/>
                <a:t>L</a:t>
              </a:r>
              <a:r>
                <a:rPr lang="en-US" sz="3200" baseline="-25000" dirty="0"/>
                <a:t>y</a:t>
              </a:r>
              <a:endParaRPr lang="en-US" dirty="0"/>
            </a:p>
          </p:txBody>
        </p:sp>
      </p:grpSp>
      <p:pic>
        <p:nvPicPr>
          <p:cNvPr id="10" name="Picture 9" descr="A diagram of a force and shock&#10;&#10;Description automatically generated">
            <a:extLst>
              <a:ext uri="{FF2B5EF4-FFF2-40B4-BE49-F238E27FC236}">
                <a16:creationId xmlns:a16="http://schemas.microsoft.com/office/drawing/2014/main" id="{3100BCD5-6CC1-EC96-0C18-A20CC96A88FF}"/>
              </a:ext>
            </a:extLst>
          </p:cNvPr>
          <p:cNvPicPr>
            <a:picLocks noChangeAspect="1"/>
          </p:cNvPicPr>
          <p:nvPr/>
        </p:nvPicPr>
        <p:blipFill>
          <a:blip r:embed="rId5"/>
          <a:stretch>
            <a:fillRect/>
          </a:stretch>
        </p:blipFill>
        <p:spPr>
          <a:xfrm>
            <a:off x="6583027" y="1245563"/>
            <a:ext cx="5460665" cy="2332325"/>
          </a:xfrm>
          <a:prstGeom prst="rect">
            <a:avLst/>
          </a:prstGeom>
        </p:spPr>
      </p:pic>
      <p:sp>
        <p:nvSpPr>
          <p:cNvPr id="11" name="Slide Number Placeholder 10">
            <a:extLst>
              <a:ext uri="{FF2B5EF4-FFF2-40B4-BE49-F238E27FC236}">
                <a16:creationId xmlns:a16="http://schemas.microsoft.com/office/drawing/2014/main" id="{0F543BA9-3596-0B16-E4BA-72050306B346}"/>
              </a:ext>
            </a:extLst>
          </p:cNvPr>
          <p:cNvSpPr>
            <a:spLocks noGrp="1"/>
          </p:cNvSpPr>
          <p:nvPr>
            <p:ph type="sldNum" sz="quarter" idx="12"/>
          </p:nvPr>
        </p:nvSpPr>
        <p:spPr/>
        <p:txBody>
          <a:bodyPr/>
          <a:lstStyle/>
          <a:p>
            <a:fld id="{9EF87788-6784-294F-B106-450270D2C1A3}" type="slidenum">
              <a:rPr lang="en-US" smtClean="0"/>
              <a:t>3</a:t>
            </a:fld>
            <a:endParaRPr lang="en-US"/>
          </a:p>
        </p:txBody>
      </p:sp>
    </p:spTree>
    <p:extLst>
      <p:ext uri="{BB962C8B-B14F-4D97-AF65-F5344CB8AC3E}">
        <p14:creationId xmlns:p14="http://schemas.microsoft.com/office/powerpoint/2010/main" val="175677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Sensor Fusion</a:t>
            </a:r>
          </a:p>
        </p:txBody>
      </p:sp>
      <p:pic>
        <p:nvPicPr>
          <p:cNvPr id="4" name="Picture 6">
            <a:extLst>
              <a:ext uri="{FF2B5EF4-FFF2-40B4-BE49-F238E27FC236}">
                <a16:creationId xmlns:a16="http://schemas.microsoft.com/office/drawing/2014/main" id="{D576DF6A-8DB7-444B-03D1-B6CFD9F06584}"/>
              </a:ext>
            </a:extLst>
          </p:cNvPr>
          <p:cNvPicPr>
            <a:picLocks noChangeAspect="1" noChangeArrowheads="1"/>
          </p:cNvPicPr>
          <p:nvPr/>
        </p:nvPicPr>
        <p:blipFill>
          <a:blip r:embed="rId3"/>
          <a:srcRect/>
          <a:stretch/>
        </p:blipFill>
        <p:spPr bwMode="auto">
          <a:xfrm>
            <a:off x="8229601" y="2626425"/>
            <a:ext cx="3867803" cy="2132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2A7F7630-787E-0807-1E3B-06F255D0A876}"/>
              </a:ext>
            </a:extLst>
          </p:cNvPr>
          <p:cNvPicPr>
            <a:picLocks noChangeAspect="1" noChangeArrowheads="1"/>
          </p:cNvPicPr>
          <p:nvPr/>
        </p:nvPicPr>
        <p:blipFill>
          <a:blip r:embed="rId4"/>
          <a:srcRect/>
          <a:stretch/>
        </p:blipFill>
        <p:spPr bwMode="auto">
          <a:xfrm>
            <a:off x="0" y="2626425"/>
            <a:ext cx="4075333" cy="2240285"/>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a:extLst>
              <a:ext uri="{FF2B5EF4-FFF2-40B4-BE49-F238E27FC236}">
                <a16:creationId xmlns:a16="http://schemas.microsoft.com/office/drawing/2014/main" id="{054278D3-EB9A-31B9-8639-53734A580550}"/>
              </a:ext>
            </a:extLst>
          </p:cNvPr>
          <p:cNvSpPr/>
          <p:nvPr/>
        </p:nvSpPr>
        <p:spPr>
          <a:xfrm>
            <a:off x="4188941" y="3429000"/>
            <a:ext cx="640397" cy="33363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C4BBB43D-D379-8EA4-EC82-E782AC4AE192}"/>
              </a:ext>
            </a:extLst>
          </p:cNvPr>
          <p:cNvSpPr/>
          <p:nvPr/>
        </p:nvSpPr>
        <p:spPr>
          <a:xfrm>
            <a:off x="7503107" y="3429000"/>
            <a:ext cx="726494" cy="33363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B436297-54A8-B02A-EA34-BED772743F11}"/>
              </a:ext>
            </a:extLst>
          </p:cNvPr>
          <p:cNvSpPr txBox="1"/>
          <p:nvPr/>
        </p:nvSpPr>
        <p:spPr>
          <a:xfrm>
            <a:off x="440334" y="2021018"/>
            <a:ext cx="3299446" cy="461665"/>
          </a:xfrm>
          <a:prstGeom prst="rect">
            <a:avLst/>
          </a:prstGeom>
          <a:noFill/>
        </p:spPr>
        <p:txBody>
          <a:bodyPr wrap="square" rtlCol="0">
            <a:spAutoFit/>
          </a:bodyPr>
          <a:lstStyle/>
          <a:p>
            <a:pPr algn="ctr"/>
            <a:r>
              <a:rPr lang="en-US" sz="2400" b="1" dirty="0"/>
              <a:t>Motion of Length DoFs</a:t>
            </a:r>
          </a:p>
        </p:txBody>
      </p:sp>
      <p:sp>
        <p:nvSpPr>
          <p:cNvPr id="15" name="TextBox 14">
            <a:extLst>
              <a:ext uri="{FF2B5EF4-FFF2-40B4-BE49-F238E27FC236}">
                <a16:creationId xmlns:a16="http://schemas.microsoft.com/office/drawing/2014/main" id="{4C02D8B6-D118-96AF-F254-7F7FF0392912}"/>
              </a:ext>
            </a:extLst>
          </p:cNvPr>
          <p:cNvSpPr txBox="1"/>
          <p:nvPr/>
        </p:nvSpPr>
        <p:spPr>
          <a:xfrm>
            <a:off x="4556909" y="1213064"/>
            <a:ext cx="3299446" cy="461665"/>
          </a:xfrm>
          <a:prstGeom prst="rect">
            <a:avLst/>
          </a:prstGeom>
          <a:noFill/>
        </p:spPr>
        <p:txBody>
          <a:bodyPr wrap="square" rtlCol="0">
            <a:spAutoFit/>
          </a:bodyPr>
          <a:lstStyle/>
          <a:p>
            <a:pPr algn="ctr"/>
            <a:r>
              <a:rPr lang="en-US" sz="2400" b="1" dirty="0"/>
              <a:t>Sensor Responses</a:t>
            </a:r>
          </a:p>
        </p:txBody>
      </p:sp>
      <p:sp>
        <p:nvSpPr>
          <p:cNvPr id="16" name="TextBox 15">
            <a:extLst>
              <a:ext uri="{FF2B5EF4-FFF2-40B4-BE49-F238E27FC236}">
                <a16:creationId xmlns:a16="http://schemas.microsoft.com/office/drawing/2014/main" id="{A7C92845-1EA3-9DA2-82B3-58E7B434F7EC}"/>
              </a:ext>
            </a:extLst>
          </p:cNvPr>
          <p:cNvSpPr txBox="1"/>
          <p:nvPr/>
        </p:nvSpPr>
        <p:spPr>
          <a:xfrm>
            <a:off x="8673484" y="2159270"/>
            <a:ext cx="3299446" cy="461665"/>
          </a:xfrm>
          <a:prstGeom prst="rect">
            <a:avLst/>
          </a:prstGeom>
          <a:noFill/>
        </p:spPr>
        <p:txBody>
          <a:bodyPr wrap="square" rtlCol="0">
            <a:spAutoFit/>
          </a:bodyPr>
          <a:lstStyle/>
          <a:p>
            <a:pPr algn="ctr"/>
            <a:r>
              <a:rPr lang="en-US" sz="2400" b="1" dirty="0"/>
              <a:t>Fused Sensors</a:t>
            </a:r>
          </a:p>
        </p:txBody>
      </p:sp>
      <p:pic>
        <p:nvPicPr>
          <p:cNvPr id="35842" name="Picture 2">
            <a:extLst>
              <a:ext uri="{FF2B5EF4-FFF2-40B4-BE49-F238E27FC236}">
                <a16:creationId xmlns:a16="http://schemas.microsoft.com/office/drawing/2014/main" id="{DE0994C0-17BA-2BF9-B6E8-2EECADB3C32D}"/>
              </a:ext>
            </a:extLst>
          </p:cNvPr>
          <p:cNvPicPr>
            <a:picLocks noChangeAspect="1" noChangeArrowheads="1"/>
          </p:cNvPicPr>
          <p:nvPr/>
        </p:nvPicPr>
        <p:blipFill rotWithShape="1">
          <a:blip r:embed="rId5"/>
          <a:srcRect l="765" t="4064" r="-765" b="-4064"/>
          <a:stretch/>
        </p:blipFill>
        <p:spPr bwMode="auto">
          <a:xfrm>
            <a:off x="4832702" y="1675101"/>
            <a:ext cx="2747860" cy="5226909"/>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16">
            <a:extLst>
              <a:ext uri="{FF2B5EF4-FFF2-40B4-BE49-F238E27FC236}">
                <a16:creationId xmlns:a16="http://schemas.microsoft.com/office/drawing/2014/main" id="{08E68F2C-4FDD-102C-96D1-FCE72AEB37D2}"/>
              </a:ext>
            </a:extLst>
          </p:cNvPr>
          <p:cNvSpPr>
            <a:spLocks noGrp="1"/>
          </p:cNvSpPr>
          <p:nvPr>
            <p:ph type="sldNum" sz="quarter" idx="12"/>
          </p:nvPr>
        </p:nvSpPr>
        <p:spPr/>
        <p:txBody>
          <a:bodyPr/>
          <a:lstStyle/>
          <a:p>
            <a:fld id="{9EF87788-6784-294F-B106-450270D2C1A3}" type="slidenum">
              <a:rPr lang="en-US" smtClean="0"/>
              <a:t>4</a:t>
            </a:fld>
            <a:endParaRPr lang="en-US"/>
          </a:p>
        </p:txBody>
      </p:sp>
    </p:spTree>
    <p:extLst>
      <p:ext uri="{BB962C8B-B14F-4D97-AF65-F5344CB8AC3E}">
        <p14:creationId xmlns:p14="http://schemas.microsoft.com/office/powerpoint/2010/main" val="304598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normAutofit fontScale="90000"/>
          </a:bodyPr>
          <a:lstStyle/>
          <a:p>
            <a:pPr algn="ctr"/>
            <a:r>
              <a:rPr lang="en-US" dirty="0"/>
              <a:t>Power Recycling Michelson Interferometer at LIGO 40m</a:t>
            </a:r>
          </a:p>
        </p:txBody>
      </p:sp>
      <p:pic>
        <p:nvPicPr>
          <p:cNvPr id="5" name="Picture 4">
            <a:extLst>
              <a:ext uri="{FF2B5EF4-FFF2-40B4-BE49-F238E27FC236}">
                <a16:creationId xmlns:a16="http://schemas.microsoft.com/office/drawing/2014/main" id="{50F2B274-B804-E353-198C-314A5D0C7ABF}"/>
              </a:ext>
            </a:extLst>
          </p:cNvPr>
          <p:cNvPicPr>
            <a:picLocks noChangeAspect="1"/>
          </p:cNvPicPr>
          <p:nvPr/>
        </p:nvPicPr>
        <p:blipFill>
          <a:blip r:embed="rId2"/>
          <a:srcRect/>
          <a:stretch/>
        </p:blipFill>
        <p:spPr>
          <a:xfrm>
            <a:off x="4800840" y="1074703"/>
            <a:ext cx="6405105" cy="5938696"/>
          </a:xfrm>
          <a:prstGeom prst="rect">
            <a:avLst/>
          </a:prstGeom>
        </p:spPr>
      </p:pic>
      <p:sp>
        <p:nvSpPr>
          <p:cNvPr id="6" name="Multiply 5">
            <a:extLst>
              <a:ext uri="{FF2B5EF4-FFF2-40B4-BE49-F238E27FC236}">
                <a16:creationId xmlns:a16="http://schemas.microsoft.com/office/drawing/2014/main" id="{C74311B7-C557-F7AF-CADF-473201792331}"/>
              </a:ext>
            </a:extLst>
          </p:cNvPr>
          <p:cNvSpPr/>
          <p:nvPr/>
        </p:nvSpPr>
        <p:spPr>
          <a:xfrm>
            <a:off x="10399979" y="2695741"/>
            <a:ext cx="725846" cy="172624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a:extLst>
              <a:ext uri="{FF2B5EF4-FFF2-40B4-BE49-F238E27FC236}">
                <a16:creationId xmlns:a16="http://schemas.microsoft.com/office/drawing/2014/main" id="{3B09E970-6AB8-B2A1-A825-3E7494D99557}"/>
              </a:ext>
            </a:extLst>
          </p:cNvPr>
          <p:cNvSpPr/>
          <p:nvPr/>
        </p:nvSpPr>
        <p:spPr>
          <a:xfrm rot="16200000">
            <a:off x="7334123" y="591118"/>
            <a:ext cx="735777" cy="1702944"/>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a:extLst>
              <a:ext uri="{FF2B5EF4-FFF2-40B4-BE49-F238E27FC236}">
                <a16:creationId xmlns:a16="http://schemas.microsoft.com/office/drawing/2014/main" id="{1FDE0B9B-1097-EE83-FC62-F94A76EEC9AB}"/>
              </a:ext>
            </a:extLst>
          </p:cNvPr>
          <p:cNvSpPr/>
          <p:nvPr/>
        </p:nvSpPr>
        <p:spPr>
          <a:xfrm rot="16200000">
            <a:off x="7334123" y="3752710"/>
            <a:ext cx="735777" cy="1702944"/>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E3006F98-A8FC-92EC-0214-9D13433DE556}"/>
              </a:ext>
            </a:extLst>
          </p:cNvPr>
          <p:cNvSpPr txBox="1">
            <a:spLocks/>
          </p:cNvSpPr>
          <p:nvPr/>
        </p:nvSpPr>
        <p:spPr>
          <a:xfrm>
            <a:off x="595745" y="1978194"/>
            <a:ext cx="3968030" cy="4080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LIGO 40m is 1:100 scale prototype of the site detectors for R&amp;D</a:t>
            </a:r>
          </a:p>
          <a:p>
            <a:r>
              <a:rPr lang="en-US"/>
              <a:t>We’ll focus on the 40m in one of the simpler configurations: PRMI </a:t>
            </a:r>
            <a:endParaRPr lang="en-US" dirty="0"/>
          </a:p>
        </p:txBody>
      </p:sp>
      <p:sp>
        <p:nvSpPr>
          <p:cNvPr id="10" name="Slide Number Placeholder 9">
            <a:extLst>
              <a:ext uri="{FF2B5EF4-FFF2-40B4-BE49-F238E27FC236}">
                <a16:creationId xmlns:a16="http://schemas.microsoft.com/office/drawing/2014/main" id="{538DBA76-E654-235A-C6F5-E320CA5751D2}"/>
              </a:ext>
            </a:extLst>
          </p:cNvPr>
          <p:cNvSpPr>
            <a:spLocks noGrp="1"/>
          </p:cNvSpPr>
          <p:nvPr>
            <p:ph type="sldNum" sz="quarter" idx="12"/>
          </p:nvPr>
        </p:nvSpPr>
        <p:spPr/>
        <p:txBody>
          <a:bodyPr/>
          <a:lstStyle/>
          <a:p>
            <a:fld id="{9EF87788-6784-294F-B106-450270D2C1A3}" type="slidenum">
              <a:rPr lang="en-US" smtClean="0"/>
              <a:t>5</a:t>
            </a:fld>
            <a:endParaRPr lang="en-US"/>
          </a:p>
        </p:txBody>
      </p:sp>
    </p:spTree>
    <p:extLst>
      <p:ext uri="{BB962C8B-B14F-4D97-AF65-F5344CB8AC3E}">
        <p14:creationId xmlns:p14="http://schemas.microsoft.com/office/powerpoint/2010/main" val="32294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normAutofit fontScale="90000"/>
          </a:bodyPr>
          <a:lstStyle/>
          <a:p>
            <a:pPr algn="ctr"/>
            <a:r>
              <a:rPr lang="en-US" dirty="0"/>
              <a:t>Power Recycling Michelson Interferometer at LIGO 40m</a:t>
            </a:r>
          </a:p>
        </p:txBody>
      </p:sp>
      <p:pic>
        <p:nvPicPr>
          <p:cNvPr id="5" name="Picture 4">
            <a:extLst>
              <a:ext uri="{FF2B5EF4-FFF2-40B4-BE49-F238E27FC236}">
                <a16:creationId xmlns:a16="http://schemas.microsoft.com/office/drawing/2014/main" id="{34F45EC6-FEDF-DE02-EE94-94143C7B22B5}"/>
              </a:ext>
            </a:extLst>
          </p:cNvPr>
          <p:cNvPicPr>
            <a:picLocks noChangeAspect="1"/>
          </p:cNvPicPr>
          <p:nvPr/>
        </p:nvPicPr>
        <p:blipFill rotWithShape="1">
          <a:blip r:embed="rId3"/>
          <a:srcRect t="6929" r="37431" b="1"/>
          <a:stretch/>
        </p:blipFill>
        <p:spPr>
          <a:xfrm>
            <a:off x="4761083" y="1074702"/>
            <a:ext cx="4367604" cy="5926561"/>
          </a:xfrm>
          <a:prstGeom prst="rect">
            <a:avLst/>
          </a:prstGeom>
        </p:spPr>
      </p:pic>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FB97D503-2FCE-6222-F1EF-FA522DEB9EC5}"/>
                  </a:ext>
                </a:extLst>
              </p:cNvPr>
              <p:cNvSpPr txBox="1">
                <a:spLocks/>
              </p:cNvSpPr>
              <p:nvPr/>
            </p:nvSpPr>
            <p:spPr>
              <a:xfrm>
                <a:off x="595743" y="1537519"/>
                <a:ext cx="4527099" cy="48742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𝑦</m:t>
                            </m:r>
                          </m:sub>
                        </m:sSub>
                      </m:num>
                      <m:den>
                        <m:r>
                          <a:rPr lang="en-US" i="1">
                            <a:latin typeface="Cambria Math" panose="02040503050406030204" pitchFamily="18" charset="0"/>
                          </a:rPr>
                          <m:t>2</m:t>
                        </m:r>
                      </m:den>
                    </m:f>
                  </m:oMath>
                </a14:m>
                <a:endParaRPr lang="en-US" dirty="0"/>
              </a:p>
              <a:p>
                <a:r>
                  <a:rPr lang="en-US" dirty="0"/>
                  <a:t>PRCL: </a:t>
                </a:r>
                <a14:m>
                  <m:oMath xmlns:m="http://schemas.openxmlformats.org/officeDocument/2006/math">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𝑝</m:t>
                            </m:r>
                          </m:sub>
                        </m:sSub>
                        <m:r>
                          <a:rPr lang="en-US" i="1">
                            <a:latin typeface="Cambria Math" panose="02040503050406030204" pitchFamily="18" charset="0"/>
                          </a:rPr>
                          <m:t>=</m:t>
                        </m:r>
                        <m:r>
                          <a:rPr lang="en-US" i="1">
                            <a:latin typeface="Cambria Math" panose="02040503050406030204" pitchFamily="18" charset="0"/>
                          </a:rPr>
                          <m:t>𝑙</m:t>
                        </m:r>
                      </m:e>
                      <m:sub>
                        <m:r>
                          <a:rPr lang="en-US" i="1">
                            <a:latin typeface="Cambria Math" panose="02040503050406030204" pitchFamily="18" charset="0"/>
                          </a:rPr>
                          <m:t>𝑝</m:t>
                        </m:r>
                      </m:sub>
                      <m:sup>
                        <m:r>
                          <a:rPr lang="en-US" i="1">
                            <a:latin typeface="Cambria Math" panose="02040503050406030204" pitchFamily="18" charset="0"/>
                          </a:rPr>
                          <m:t>′</m:t>
                        </m:r>
                      </m:sup>
                    </m:sSub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𝑦</m:t>
                            </m:r>
                          </m:sub>
                        </m:sSub>
                      </m:num>
                      <m:den>
                        <m:r>
                          <a:rPr lang="en-US" i="1">
                            <a:latin typeface="Cambria Math" panose="02040503050406030204" pitchFamily="18" charset="0"/>
                          </a:rPr>
                          <m:t>2</m:t>
                        </m:r>
                      </m:den>
                    </m:f>
                  </m:oMath>
                </a14:m>
                <a:endParaRPr lang="en-US" dirty="0"/>
              </a:p>
              <a:p>
                <a:r>
                  <a:rPr lang="en-US" dirty="0"/>
                  <a:t>REFL, POP and AS RF photodiodes</a:t>
                </a:r>
              </a:p>
              <a:p>
                <a:pPr lvl="1"/>
                <a:r>
                  <a:rPr lang="en-US" dirty="0"/>
                  <a:t>Multiple demodulation frequencies</a:t>
                </a:r>
              </a:p>
              <a:p>
                <a:pPr lvl="1"/>
                <a:r>
                  <a:rPr lang="en-US" dirty="0"/>
                  <a:t>I and Q demodulation phases</a:t>
                </a:r>
              </a:p>
              <a:p>
                <a:r>
                  <a:rPr lang="en-US" dirty="0"/>
                  <a:t>Sensors out number DoFs</a:t>
                </a:r>
              </a:p>
              <a:p>
                <a:r>
                  <a:rPr lang="en-US" dirty="0"/>
                  <a:t>Can we design virtual sensors for improved PRMI LSC?</a:t>
                </a:r>
              </a:p>
            </p:txBody>
          </p:sp>
        </mc:Choice>
        <mc:Fallback>
          <p:sp>
            <p:nvSpPr>
              <p:cNvPr id="6" name="Content Placeholder 2">
                <a:extLst>
                  <a:ext uri="{FF2B5EF4-FFF2-40B4-BE49-F238E27FC236}">
                    <a16:creationId xmlns:a16="http://schemas.microsoft.com/office/drawing/2014/main" id="{FB97D503-2FCE-6222-F1EF-FA522DEB9EC5}"/>
                  </a:ext>
                </a:extLst>
              </p:cNvPr>
              <p:cNvSpPr txBox="1">
                <a:spLocks noRot="1" noChangeAspect="1" noMove="1" noResize="1" noEditPoints="1" noAdjustHandles="1" noChangeArrowheads="1" noChangeShapeType="1" noTextEdit="1"/>
              </p:cNvSpPr>
              <p:nvPr/>
            </p:nvSpPr>
            <p:spPr>
              <a:xfrm>
                <a:off x="595743" y="1537519"/>
                <a:ext cx="4527099" cy="4874298"/>
              </a:xfrm>
              <a:prstGeom prst="rect">
                <a:avLst/>
              </a:prstGeom>
              <a:blipFill>
                <a:blip r:embed="rId4"/>
                <a:stretch>
                  <a:fillRect l="-2521" t="-519" r="-140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52BD73B-27AF-80FE-3884-8DEA14244007}"/>
              </a:ext>
            </a:extLst>
          </p:cNvPr>
          <p:cNvPicPr>
            <a:picLocks noChangeAspect="1"/>
          </p:cNvPicPr>
          <p:nvPr/>
        </p:nvPicPr>
        <p:blipFill rotWithShape="1">
          <a:blip r:embed="rId3"/>
          <a:srcRect l="59569" b="64553"/>
          <a:stretch/>
        </p:blipFill>
        <p:spPr>
          <a:xfrm>
            <a:off x="9325996" y="1074702"/>
            <a:ext cx="2507864" cy="2005749"/>
          </a:xfrm>
          <a:prstGeom prst="rect">
            <a:avLst/>
          </a:prstGeom>
        </p:spPr>
      </p:pic>
      <p:sp>
        <p:nvSpPr>
          <p:cNvPr id="9" name="Slide Number Placeholder 8">
            <a:extLst>
              <a:ext uri="{FF2B5EF4-FFF2-40B4-BE49-F238E27FC236}">
                <a16:creationId xmlns:a16="http://schemas.microsoft.com/office/drawing/2014/main" id="{37C340D6-670B-2C86-64D4-F1560CA84D5E}"/>
              </a:ext>
            </a:extLst>
          </p:cNvPr>
          <p:cNvSpPr>
            <a:spLocks noGrp="1"/>
          </p:cNvSpPr>
          <p:nvPr>
            <p:ph type="sldNum" sz="quarter" idx="12"/>
          </p:nvPr>
        </p:nvSpPr>
        <p:spPr/>
        <p:txBody>
          <a:bodyPr/>
          <a:lstStyle/>
          <a:p>
            <a:fld id="{9EF87788-6784-294F-B106-450270D2C1A3}" type="slidenum">
              <a:rPr lang="en-US" smtClean="0"/>
              <a:t>6</a:t>
            </a:fld>
            <a:endParaRPr lang="en-US"/>
          </a:p>
        </p:txBody>
      </p:sp>
    </p:spTree>
    <p:extLst>
      <p:ext uri="{BB962C8B-B14F-4D97-AF65-F5344CB8AC3E}">
        <p14:creationId xmlns:p14="http://schemas.microsoft.com/office/powerpoint/2010/main" val="317998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lstStyle/>
              <a:p>
                <a:pPr algn="ctr"/>
                <a:r>
                  <a:rPr lang="en-US" dirty="0"/>
                  <a:t>PRMI Measurements: Sensing Matrix </a:t>
                </a:r>
                <a14:m>
                  <m:oMath xmlns:m="http://schemas.openxmlformats.org/officeDocument/2006/math">
                    <m:r>
                      <a:rPr lang="en-US" i="1">
                        <a:latin typeface="Cambria Math" panose="02040503050406030204" pitchFamily="18" charset="0"/>
                      </a:rPr>
                      <m:t>𝑆</m:t>
                    </m:r>
                  </m:oMath>
                </a14:m>
                <a:endParaRPr lang="en-US" dirty="0"/>
              </a:p>
            </p:txBody>
          </p:sp>
        </mc:Choice>
        <mc:Fallback>
          <p:sp>
            <p:nvSpPr>
              <p:cNvPr id="2" name="Title 1">
                <a:extLst>
                  <a:ext uri="{FF2B5EF4-FFF2-40B4-BE49-F238E27FC236}">
                    <a16:creationId xmlns:a16="http://schemas.microsoft.com/office/drawing/2014/main" id="{8474CC57-002D-B22B-7970-DB99C3665728}"/>
                  </a:ext>
                </a:extLst>
              </p:cNvPr>
              <p:cNvSpPr>
                <a:spLocks noGrp="1" noRot="1" noChangeAspect="1" noMove="1" noResize="1" noEditPoints="1" noAdjustHandles="1" noChangeArrowheads="1" noChangeShapeType="1" noTextEdit="1"/>
              </p:cNvSpPr>
              <p:nvPr>
                <p:ph type="title"/>
              </p:nvPr>
            </p:nvSpPr>
            <p:spPr>
              <a:xfrm>
                <a:off x="-121920" y="-22578"/>
                <a:ext cx="12435840" cy="1097280"/>
              </a:xfrm>
              <a:blipFill>
                <a:blip r:embed="rId2"/>
                <a:stretch>
                  <a:fillRect b="-91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F549902D-4E3E-8656-D90C-88F85B2BC7CA}"/>
                  </a:ext>
                </a:extLst>
              </p:cNvPr>
              <p:cNvSpPr txBox="1">
                <a:spLocks/>
              </p:cNvSpPr>
              <p:nvPr/>
            </p:nvSpPr>
            <p:spPr>
              <a:xfrm>
                <a:off x="236668" y="1647289"/>
                <a:ext cx="4566617" cy="49786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i="1" smtClean="0">
                        <a:latin typeface="Cambria Math" panose="02040503050406030204" pitchFamily="18" charset="0"/>
                      </a:rPr>
                      <m:t>𝑆</m:t>
                    </m:r>
                    <m:r>
                      <a:rPr lang="en-US" i="1" smtClean="0">
                        <a:latin typeface="Cambria Math" panose="02040503050406030204" pitchFamily="18" charset="0"/>
                      </a:rPr>
                      <m:t>:</m:t>
                    </m:r>
                  </m:oMath>
                </a14:m>
                <a:r>
                  <a:rPr lang="en-US" dirty="0"/>
                  <a:t> MICH &amp; PRCL </a:t>
                </a:r>
                <a:r>
                  <a:rPr lang="en-US" dirty="0">
                    <a:sym typeface="Wingdings" pitchFamily="2" charset="2"/>
                  </a:rPr>
                  <a:t> Sensors</a:t>
                </a:r>
              </a:p>
              <a:p>
                <a:r>
                  <a:rPr lang="en-US" dirty="0">
                    <a:sym typeface="Wingdings" pitchFamily="2" charset="2"/>
                  </a:rPr>
                  <a:t>MICH and PRCL are driven response is measured in sensors</a:t>
                </a:r>
              </a:p>
              <a:p>
                <a:pPr lvl="1"/>
                <a:r>
                  <a:rPr lang="en-US" dirty="0">
                    <a:sym typeface="Wingdings" pitchFamily="2" charset="2"/>
                  </a:rPr>
                  <a:t>MICH @ 211.1Hz </a:t>
                </a:r>
              </a:p>
              <a:p>
                <a:pPr lvl="1"/>
                <a:r>
                  <a:rPr lang="en-US" dirty="0">
                    <a:sym typeface="Wingdings" pitchFamily="2" charset="2"/>
                  </a:rPr>
                  <a:t>PRCL @ 313.31Hz</a:t>
                </a:r>
                <a:endParaRPr lang="en-US" dirty="0"/>
              </a:p>
              <a:p>
                <a:r>
                  <a:rPr lang="en-US" dirty="0"/>
                  <a:t>PRMI has short cavities, ~1m, so sensing matrix has no relevant frequency dependence</a:t>
                </a:r>
              </a:p>
              <a:p>
                <a:r>
                  <a:rPr lang="en-US" dirty="0"/>
                  <a:t>Measured with a Yuta’s script </a:t>
                </a:r>
              </a:p>
            </p:txBody>
          </p:sp>
        </mc:Choice>
        <mc:Fallback>
          <p:sp>
            <p:nvSpPr>
              <p:cNvPr id="5" name="Content Placeholder 2">
                <a:extLst>
                  <a:ext uri="{FF2B5EF4-FFF2-40B4-BE49-F238E27FC236}">
                    <a16:creationId xmlns:a16="http://schemas.microsoft.com/office/drawing/2014/main" id="{F549902D-4E3E-8656-D90C-88F85B2BC7CA}"/>
                  </a:ext>
                </a:extLst>
              </p:cNvPr>
              <p:cNvSpPr txBox="1">
                <a:spLocks noRot="1" noChangeAspect="1" noMove="1" noResize="1" noEditPoints="1" noAdjustHandles="1" noChangeArrowheads="1" noChangeShapeType="1" noTextEdit="1"/>
              </p:cNvSpPr>
              <p:nvPr/>
            </p:nvSpPr>
            <p:spPr>
              <a:xfrm>
                <a:off x="236668" y="1647289"/>
                <a:ext cx="4566617" cy="4978602"/>
              </a:xfrm>
              <a:prstGeom prst="rect">
                <a:avLst/>
              </a:prstGeom>
              <a:blipFill>
                <a:blip r:embed="rId3"/>
                <a:stretch>
                  <a:fillRect l="-2216" t="-3053"/>
                </a:stretch>
              </a:blipFill>
            </p:spPr>
            <p:txBody>
              <a:bodyPr/>
              <a:lstStyle/>
              <a:p>
                <a:r>
                  <a:rPr lang="en-US">
                    <a:noFill/>
                  </a:rPr>
                  <a:t> </a:t>
                </a:r>
              </a:p>
            </p:txBody>
          </p:sp>
        </mc:Fallback>
      </mc:AlternateContent>
      <p:pic>
        <p:nvPicPr>
          <p:cNvPr id="16" name="Picture 15" descr="A table with numbers and symbols&#10;&#10;Description automatically generated">
            <a:extLst>
              <a:ext uri="{FF2B5EF4-FFF2-40B4-BE49-F238E27FC236}">
                <a16:creationId xmlns:a16="http://schemas.microsoft.com/office/drawing/2014/main" id="{E6ABE2F4-327A-1AC7-832F-BA756D3DE78B}"/>
              </a:ext>
            </a:extLst>
          </p:cNvPr>
          <p:cNvPicPr>
            <a:picLocks noChangeAspect="1"/>
          </p:cNvPicPr>
          <p:nvPr/>
        </p:nvPicPr>
        <p:blipFill>
          <a:blip r:embed="rId4"/>
          <a:stretch>
            <a:fillRect/>
          </a:stretch>
        </p:blipFill>
        <p:spPr>
          <a:xfrm>
            <a:off x="4714141" y="1882587"/>
            <a:ext cx="6746820" cy="3265976"/>
          </a:xfrm>
          <a:prstGeom prst="rect">
            <a:avLst/>
          </a:prstGeom>
        </p:spPr>
      </p:pic>
      <p:sp>
        <p:nvSpPr>
          <p:cNvPr id="7" name="Rounded Rectangle 6">
            <a:extLst>
              <a:ext uri="{FF2B5EF4-FFF2-40B4-BE49-F238E27FC236}">
                <a16:creationId xmlns:a16="http://schemas.microsoft.com/office/drawing/2014/main" id="{1DAAD405-F515-FEBE-1D83-2F4D5A66D29D}"/>
              </a:ext>
            </a:extLst>
          </p:cNvPr>
          <p:cNvSpPr/>
          <p:nvPr/>
        </p:nvSpPr>
        <p:spPr>
          <a:xfrm>
            <a:off x="4744122" y="2818505"/>
            <a:ext cx="1269403" cy="355000"/>
          </a:xfrm>
          <a:prstGeom prst="roundRect">
            <a:avLst/>
          </a:prstGeom>
          <a:solidFill>
            <a:schemeClr val="accent4">
              <a:lumMod val="40000"/>
              <a:lumOff val="60000"/>
              <a:alpha val="3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1E04557E-3313-07DA-E06C-660E021AE218}"/>
              </a:ext>
            </a:extLst>
          </p:cNvPr>
          <p:cNvSpPr/>
          <p:nvPr/>
        </p:nvSpPr>
        <p:spPr>
          <a:xfrm>
            <a:off x="4744122" y="3205780"/>
            <a:ext cx="1269403" cy="322726"/>
          </a:xfrm>
          <a:prstGeom prst="roundRect">
            <a:avLst/>
          </a:prstGeom>
          <a:solidFill>
            <a:schemeClr val="accent2">
              <a:lumMod val="40000"/>
              <a:lumOff val="60000"/>
              <a:alpha val="3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B14054C-FAAF-D588-604F-D570AB34B011}"/>
              </a:ext>
            </a:extLst>
          </p:cNvPr>
          <p:cNvSpPr/>
          <p:nvPr/>
        </p:nvSpPr>
        <p:spPr>
          <a:xfrm>
            <a:off x="8886318" y="3173504"/>
            <a:ext cx="1269403" cy="355001"/>
          </a:xfrm>
          <a:prstGeom prst="roundRect">
            <a:avLst/>
          </a:prstGeom>
          <a:solidFill>
            <a:schemeClr val="accent2">
              <a:lumMod val="40000"/>
              <a:lumOff val="60000"/>
              <a:alpha val="3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563BB678-B770-8135-AE38-DB9E42BAA5DC}"/>
              </a:ext>
            </a:extLst>
          </p:cNvPr>
          <p:cNvSpPr/>
          <p:nvPr/>
        </p:nvSpPr>
        <p:spPr>
          <a:xfrm>
            <a:off x="6298794" y="2850779"/>
            <a:ext cx="1269403" cy="355000"/>
          </a:xfrm>
          <a:prstGeom prst="roundRect">
            <a:avLst/>
          </a:prstGeom>
          <a:solidFill>
            <a:schemeClr val="accent4">
              <a:lumMod val="40000"/>
              <a:lumOff val="60000"/>
              <a:alpha val="3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5654FDD8-F67D-6FE1-865A-C23113349489}"/>
              </a:ext>
            </a:extLst>
          </p:cNvPr>
          <p:cNvSpPr/>
          <p:nvPr/>
        </p:nvSpPr>
        <p:spPr>
          <a:xfrm rot="7080372">
            <a:off x="6967545" y="2194719"/>
            <a:ext cx="1145299" cy="3119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38BAA66-78B5-190E-EB5C-E4CBE3288457}"/>
                  </a:ext>
                </a:extLst>
              </p:cNvPr>
              <p:cNvSpPr txBox="1"/>
              <p:nvPr/>
            </p:nvSpPr>
            <p:spPr>
              <a:xfrm>
                <a:off x="7726417" y="1322439"/>
                <a:ext cx="559398"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1</m:t>
                          </m:r>
                        </m:sub>
                      </m:sSub>
                    </m:oMath>
                  </m:oMathPara>
                </a14:m>
                <a:endParaRPr lang="en-US" sz="2800" dirty="0"/>
              </a:p>
            </p:txBody>
          </p:sp>
        </mc:Choice>
        <mc:Fallback>
          <p:sp>
            <p:nvSpPr>
              <p:cNvPr id="12" name="TextBox 11">
                <a:extLst>
                  <a:ext uri="{FF2B5EF4-FFF2-40B4-BE49-F238E27FC236}">
                    <a16:creationId xmlns:a16="http://schemas.microsoft.com/office/drawing/2014/main" id="{338BAA66-78B5-190E-EB5C-E4CBE3288457}"/>
                  </a:ext>
                </a:extLst>
              </p:cNvPr>
              <p:cNvSpPr txBox="1">
                <a:spLocks noRot="1" noChangeAspect="1" noMove="1" noResize="1" noEditPoints="1" noAdjustHandles="1" noChangeArrowheads="1" noChangeShapeType="1" noTextEdit="1"/>
              </p:cNvSpPr>
              <p:nvPr/>
            </p:nvSpPr>
            <p:spPr>
              <a:xfrm>
                <a:off x="7726417" y="1322439"/>
                <a:ext cx="559398" cy="523220"/>
              </a:xfrm>
              <a:prstGeom prst="rect">
                <a:avLst/>
              </a:prstGeom>
              <a:blipFill>
                <a:blip r:embed="rId5"/>
                <a:stretch>
                  <a:fillRect l="-4444" b="-9524"/>
                </a:stretch>
              </a:blipFill>
            </p:spPr>
            <p:txBody>
              <a:bodyPr/>
              <a:lstStyle/>
              <a:p>
                <a:r>
                  <a:rPr lang="en-US">
                    <a:noFill/>
                  </a:rPr>
                  <a:t> </a:t>
                </a:r>
              </a:p>
            </p:txBody>
          </p:sp>
        </mc:Fallback>
      </mc:AlternateContent>
      <p:sp>
        <p:nvSpPr>
          <p:cNvPr id="13" name="Right Arrow 12">
            <a:extLst>
              <a:ext uri="{FF2B5EF4-FFF2-40B4-BE49-F238E27FC236}">
                <a16:creationId xmlns:a16="http://schemas.microsoft.com/office/drawing/2014/main" id="{F5B8B602-9E68-9063-7595-DFFE87210AEE}"/>
              </a:ext>
            </a:extLst>
          </p:cNvPr>
          <p:cNvSpPr/>
          <p:nvPr/>
        </p:nvSpPr>
        <p:spPr>
          <a:xfrm rot="7080372">
            <a:off x="9179445" y="2341799"/>
            <a:ext cx="1364763" cy="3119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9C3A1C13-5769-4524-6C5C-8570071390EF}"/>
                  </a:ext>
                </a:extLst>
              </p:cNvPr>
              <p:cNvSpPr txBox="1"/>
              <p:nvPr/>
            </p:nvSpPr>
            <p:spPr>
              <a:xfrm>
                <a:off x="10057215" y="1357982"/>
                <a:ext cx="559398"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2</m:t>
                          </m:r>
                        </m:sub>
                      </m:sSub>
                    </m:oMath>
                  </m:oMathPara>
                </a14:m>
                <a:endParaRPr lang="en-US" sz="2800" dirty="0"/>
              </a:p>
            </p:txBody>
          </p:sp>
        </mc:Choice>
        <mc:Fallback>
          <p:sp>
            <p:nvSpPr>
              <p:cNvPr id="14" name="TextBox 13">
                <a:extLst>
                  <a:ext uri="{FF2B5EF4-FFF2-40B4-BE49-F238E27FC236}">
                    <a16:creationId xmlns:a16="http://schemas.microsoft.com/office/drawing/2014/main" id="{9C3A1C13-5769-4524-6C5C-8570071390EF}"/>
                  </a:ext>
                </a:extLst>
              </p:cNvPr>
              <p:cNvSpPr txBox="1">
                <a:spLocks noRot="1" noChangeAspect="1" noMove="1" noResize="1" noEditPoints="1" noAdjustHandles="1" noChangeArrowheads="1" noChangeShapeType="1" noTextEdit="1"/>
              </p:cNvSpPr>
              <p:nvPr/>
            </p:nvSpPr>
            <p:spPr>
              <a:xfrm>
                <a:off x="10057215" y="1357982"/>
                <a:ext cx="559398" cy="523220"/>
              </a:xfrm>
              <a:prstGeom prst="rect">
                <a:avLst/>
              </a:prstGeom>
              <a:blipFill>
                <a:blip r:embed="rId6"/>
                <a:stretch>
                  <a:fillRect l="-6667" b="-9524"/>
                </a:stretch>
              </a:blipFill>
            </p:spPr>
            <p:txBody>
              <a:bodyPr/>
              <a:lstStyle/>
              <a:p>
                <a:r>
                  <a:rPr lang="en-US">
                    <a:noFill/>
                  </a:rPr>
                  <a:t> </a:t>
                </a:r>
              </a:p>
            </p:txBody>
          </p:sp>
        </mc:Fallback>
      </mc:AlternateContent>
      <p:sp>
        <p:nvSpPr>
          <p:cNvPr id="19" name="Slide Number Placeholder 18">
            <a:extLst>
              <a:ext uri="{FF2B5EF4-FFF2-40B4-BE49-F238E27FC236}">
                <a16:creationId xmlns:a16="http://schemas.microsoft.com/office/drawing/2014/main" id="{0F0E1154-E35E-88C3-E9D6-3B688855CEE4}"/>
              </a:ext>
            </a:extLst>
          </p:cNvPr>
          <p:cNvSpPr>
            <a:spLocks noGrp="1"/>
          </p:cNvSpPr>
          <p:nvPr>
            <p:ph type="sldNum" sz="quarter" idx="12"/>
          </p:nvPr>
        </p:nvSpPr>
        <p:spPr/>
        <p:txBody>
          <a:bodyPr/>
          <a:lstStyle/>
          <a:p>
            <a:fld id="{9EF87788-6784-294F-B106-450270D2C1A3}" type="slidenum">
              <a:rPr lang="en-US" smtClean="0"/>
              <a:t>7</a:t>
            </a:fld>
            <a:endParaRPr lang="en-US"/>
          </a:p>
        </p:txBody>
      </p:sp>
    </p:spTree>
    <p:extLst>
      <p:ext uri="{BB962C8B-B14F-4D97-AF65-F5344CB8AC3E}">
        <p14:creationId xmlns:p14="http://schemas.microsoft.com/office/powerpoint/2010/main" val="337181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normAutofit fontScale="90000"/>
          </a:bodyPr>
          <a:lstStyle/>
          <a:p>
            <a:pPr algn="ctr"/>
            <a:r>
              <a:rPr lang="en-US" dirty="0"/>
              <a:t>PRMI Measurements: open loop transfer functions (OLTF)</a:t>
            </a:r>
          </a:p>
        </p:txBody>
      </p:sp>
      <p:pic>
        <p:nvPicPr>
          <p:cNvPr id="5" name="Picture 4" descr="A graph of a line and a line&#10;&#10;Description automatically generated with medium confidence">
            <a:extLst>
              <a:ext uri="{FF2B5EF4-FFF2-40B4-BE49-F238E27FC236}">
                <a16:creationId xmlns:a16="http://schemas.microsoft.com/office/drawing/2014/main" id="{2BA9993B-59E8-D734-4FFD-321EA5B24E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3232" y="1825625"/>
            <a:ext cx="549064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a:extLst>
              <a:ext uri="{FF2B5EF4-FFF2-40B4-BE49-F238E27FC236}">
                <a16:creationId xmlns:a16="http://schemas.microsoft.com/office/drawing/2014/main" id="{57F5D308-41CF-4AA8-71F3-B5381CD75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22" y="1825625"/>
            <a:ext cx="5630935" cy="446751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4C87D4D-494D-9838-E0AF-2C7B9F71B532}"/>
              </a:ext>
            </a:extLst>
          </p:cNvPr>
          <p:cNvSpPr>
            <a:spLocks noGrp="1"/>
          </p:cNvSpPr>
          <p:nvPr>
            <p:ph type="sldNum" sz="quarter" idx="12"/>
          </p:nvPr>
        </p:nvSpPr>
        <p:spPr/>
        <p:txBody>
          <a:bodyPr/>
          <a:lstStyle/>
          <a:p>
            <a:fld id="{9EF87788-6784-294F-B106-450270D2C1A3}" type="slidenum">
              <a:rPr lang="en-US" smtClean="0"/>
              <a:t>8</a:t>
            </a:fld>
            <a:endParaRPr lang="en-US"/>
          </a:p>
        </p:txBody>
      </p:sp>
    </p:spTree>
    <p:extLst>
      <p:ext uri="{BB962C8B-B14F-4D97-AF65-F5344CB8AC3E}">
        <p14:creationId xmlns:p14="http://schemas.microsoft.com/office/powerpoint/2010/main" val="284609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C57-002D-B22B-7970-DB99C3665728}"/>
              </a:ext>
            </a:extLst>
          </p:cNvPr>
          <p:cNvSpPr>
            <a:spLocks noGrp="1"/>
          </p:cNvSpPr>
          <p:nvPr>
            <p:ph type="title"/>
          </p:nvPr>
        </p:nvSpPr>
        <p:spPr>
          <a:xfrm>
            <a:off x="-121920" y="-22578"/>
            <a:ext cx="12435840" cy="1097280"/>
          </a:xfrm>
          <a:solidFill>
            <a:schemeClr val="accent2"/>
          </a:solidFill>
        </p:spPr>
        <p:txBody>
          <a:bodyPr>
            <a:normAutofit/>
          </a:bodyPr>
          <a:lstStyle/>
          <a:p>
            <a:pPr algn="ctr"/>
            <a:r>
              <a:rPr lang="en-US" dirty="0"/>
              <a:t>PRMI Measurements: sensor data</a:t>
            </a:r>
          </a:p>
        </p:txBody>
      </p:sp>
      <p:sp>
        <p:nvSpPr>
          <p:cNvPr id="5" name="Content Placeholder 2">
            <a:extLst>
              <a:ext uri="{FF2B5EF4-FFF2-40B4-BE49-F238E27FC236}">
                <a16:creationId xmlns:a16="http://schemas.microsoft.com/office/drawing/2014/main" id="{A02A0E48-14EA-A041-C4D8-FFD9E7BB8D0E}"/>
              </a:ext>
            </a:extLst>
          </p:cNvPr>
          <p:cNvSpPr txBox="1">
            <a:spLocks/>
          </p:cNvSpPr>
          <p:nvPr/>
        </p:nvSpPr>
        <p:spPr>
          <a:xfrm>
            <a:off x="322729" y="1833208"/>
            <a:ext cx="35479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Time series data from 8 sensors during the PRMI lock, 80s</a:t>
            </a:r>
          </a:p>
          <a:p>
            <a:r>
              <a:rPr lang="en-US" dirty="0"/>
              <a:t>Calculate noise spectrum of MICH and PRCL with current sensors and theoretical fused sensors</a:t>
            </a:r>
          </a:p>
        </p:txBody>
      </p:sp>
      <p:pic>
        <p:nvPicPr>
          <p:cNvPr id="6" name="Picture 2" descr="A graph of a graph showing different colored lines&#10;&#10;Description automatically generated with medium confidence">
            <a:extLst>
              <a:ext uri="{FF2B5EF4-FFF2-40B4-BE49-F238E27FC236}">
                <a16:creationId xmlns:a16="http://schemas.microsoft.com/office/drawing/2014/main" id="{7A44A3E3-DD63-2E16-0FB0-D71DA2A410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70655" y="1825625"/>
            <a:ext cx="7911527"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B9144E44-845D-9F54-4698-49E791C20A8C}"/>
              </a:ext>
            </a:extLst>
          </p:cNvPr>
          <p:cNvSpPr>
            <a:spLocks noGrp="1"/>
          </p:cNvSpPr>
          <p:nvPr>
            <p:ph type="sldNum" sz="quarter" idx="12"/>
          </p:nvPr>
        </p:nvSpPr>
        <p:spPr/>
        <p:txBody>
          <a:bodyPr/>
          <a:lstStyle/>
          <a:p>
            <a:fld id="{9EF87788-6784-294F-B106-450270D2C1A3}" type="slidenum">
              <a:rPr lang="en-US" smtClean="0"/>
              <a:t>9</a:t>
            </a:fld>
            <a:endParaRPr lang="en-US"/>
          </a:p>
        </p:txBody>
      </p:sp>
    </p:spTree>
    <p:extLst>
      <p:ext uri="{BB962C8B-B14F-4D97-AF65-F5344CB8AC3E}">
        <p14:creationId xmlns:p14="http://schemas.microsoft.com/office/powerpoint/2010/main" val="1648112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4201</TotalTime>
  <Words>1317</Words>
  <Application>Microsoft Macintosh PowerPoint</Application>
  <PresentationFormat>Widescreen</PresentationFormat>
  <Paragraphs>174</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Google Sans</vt:lpstr>
      <vt:lpstr>Office Theme</vt:lpstr>
      <vt:lpstr>Sensor Fusion for Improved Length Sensing and Control</vt:lpstr>
      <vt:lpstr>Length Sensing and Control (LSC)</vt:lpstr>
      <vt:lpstr>LSC for DARM</vt:lpstr>
      <vt:lpstr>Sensor Fusion</vt:lpstr>
      <vt:lpstr>Power Recycling Michelson Interferometer at LIGO 40m</vt:lpstr>
      <vt:lpstr>Power Recycling Michelson Interferometer at LIGO 40m</vt:lpstr>
      <vt:lpstr>PRMI Measurements: Sensing Matrix S</vt:lpstr>
      <vt:lpstr>PRMI Measurements: open loop transfer functions (OLTF)</vt:lpstr>
      <vt:lpstr>PRMI Measurements: sensor data</vt:lpstr>
      <vt:lpstr>PRMI control system model</vt:lpstr>
      <vt:lpstr>PRMI control system model</vt:lpstr>
      <vt:lpstr>PRMI control system model</vt:lpstr>
      <vt:lpstr>PRMI control system model</vt:lpstr>
      <vt:lpstr>Diagonalizing MS</vt:lpstr>
      <vt:lpstr>High frequency optimized SNR</vt:lpstr>
      <vt:lpstr>Fused Sensor Theoretical Performance</vt:lpstr>
      <vt:lpstr>PCA for noise spikes</vt:lpstr>
      <vt:lpstr>PCA for noise spikes</vt:lpstr>
      <vt:lpstr>PCA for noise spikes</vt:lpstr>
      <vt:lpstr>Moving Forward</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Bowman, Deven</dc:creator>
  <cp:lastModifiedBy>Bowman, Deven</cp:lastModifiedBy>
  <cp:revision>27</cp:revision>
  <dcterms:created xsi:type="dcterms:W3CDTF">2023-08-21T17:52:51Z</dcterms:created>
  <dcterms:modified xsi:type="dcterms:W3CDTF">2023-08-24T15:53:54Z</dcterms:modified>
</cp:coreProperties>
</file>