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88.jpg" ContentType="image/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50" r:id="rId3"/>
    <p:sldId id="1263" r:id="rId4"/>
    <p:sldId id="1259" r:id="rId5"/>
    <p:sldId id="1226" r:id="rId6"/>
    <p:sldId id="753" r:id="rId7"/>
    <p:sldId id="1229" r:id="rId8"/>
    <p:sldId id="1230" r:id="rId9"/>
    <p:sldId id="1264" r:id="rId10"/>
    <p:sldId id="1236" r:id="rId11"/>
    <p:sldId id="482" r:id="rId12"/>
    <p:sldId id="1211" r:id="rId13"/>
    <p:sldId id="413" r:id="rId14"/>
    <p:sldId id="414" r:id="rId15"/>
    <p:sldId id="436" r:id="rId16"/>
    <p:sldId id="1265" r:id="rId17"/>
    <p:sldId id="1237" r:id="rId18"/>
    <p:sldId id="444" r:id="rId19"/>
    <p:sldId id="1251" r:id="rId20"/>
    <p:sldId id="1250" r:id="rId21"/>
    <p:sldId id="1205" r:id="rId22"/>
    <p:sldId id="1260" r:id="rId23"/>
    <p:sldId id="1255" r:id="rId24"/>
    <p:sldId id="1256" r:id="rId25"/>
    <p:sldId id="1257" r:id="rId26"/>
    <p:sldId id="259" r:id="rId27"/>
    <p:sldId id="1191" r:id="rId28"/>
    <p:sldId id="1193" r:id="rId29"/>
    <p:sldId id="1198" r:id="rId30"/>
    <p:sldId id="1200" r:id="rId31"/>
    <p:sldId id="1194" r:id="rId32"/>
    <p:sldId id="391" r:id="rId33"/>
    <p:sldId id="549" r:id="rId34"/>
    <p:sldId id="1202" r:id="rId35"/>
    <p:sldId id="1207" r:id="rId36"/>
    <p:sldId id="300" r:id="rId37"/>
    <p:sldId id="551" r:id="rId38"/>
    <p:sldId id="1262" r:id="rId39"/>
    <p:sldId id="257" r:id="rId40"/>
    <p:sldId id="1214" r:id="rId41"/>
    <p:sldId id="553" r:id="rId42"/>
    <p:sldId id="1216" r:id="rId43"/>
    <p:sldId id="1222" r:id="rId44"/>
    <p:sldId id="430" r:id="rId45"/>
    <p:sldId id="1219" r:id="rId46"/>
    <p:sldId id="393" r:id="rId47"/>
    <p:sldId id="415" r:id="rId48"/>
    <p:sldId id="416" r:id="rId49"/>
    <p:sldId id="419" r:id="rId50"/>
    <p:sldId id="485" r:id="rId51"/>
    <p:sldId id="486" r:id="rId52"/>
    <p:sldId id="487" r:id="rId53"/>
    <p:sldId id="514" r:id="rId54"/>
    <p:sldId id="495" r:id="rId55"/>
    <p:sldId id="1220" r:id="rId56"/>
    <p:sldId id="1206" r:id="rId57"/>
    <p:sldId id="1218" r:id="rId5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S::dhs@mit.edu::d1b7f30c-ba33-40a1-a984-a45287c08b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3427D"/>
    <a:srgbClr val="AE63BD"/>
    <a:srgbClr val="FF091A"/>
    <a:srgbClr val="1636FF"/>
    <a:srgbClr val="5EC950"/>
    <a:srgbClr val="48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1" autoAdjust="0"/>
    <p:restoredTop sz="94766"/>
  </p:normalViewPr>
  <p:slideViewPr>
    <p:cSldViewPr snapToGrid="0" snapToObjects="1">
      <p:cViewPr varScale="1">
        <p:scale>
          <a:sx n="110" d="100"/>
          <a:sy n="110" d="100"/>
        </p:scale>
        <p:origin x="184" y="9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93ACB-4D09-D542-AB79-2D4FA773A1B5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7F62-D49D-E84C-8B60-FFA4929F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062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C8468-9E36-F143-9933-1205C4525E11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BB00D-6216-DF4B-8407-791209366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90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7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8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48d0ee2a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448d0ee2a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23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44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57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093ef4dd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093ef4dd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093ef4dd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093ef4dd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4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4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7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5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5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6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9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BB00D-6216-DF4B-8407-7912093665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6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4D2E-4C85-BA42-B6D1-B356501F26B5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6805-8BCA-6B46-91CC-D055957131B0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9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EF1-9C3E-7B49-9AA0-B8B15001D627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LBNL - March 27,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317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3B35A-92CA-9244-943F-6D1BF23D8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265CC-70CE-8E48-95D8-5FF9F9224AE3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C1BAF-D429-D545-A536-F34F76630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225" y="0"/>
            <a:ext cx="897775" cy="899271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0DA5F2E-546D-EC42-BB32-C6BAE6326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386"/>
            <a:ext cx="859100" cy="849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0225EB-7074-CD45-B610-F1BE8A533233}"/>
              </a:ext>
            </a:extLst>
          </p:cNvPr>
          <p:cNvSpPr txBox="1"/>
          <p:nvPr userDrawn="1"/>
        </p:nvSpPr>
        <p:spPr>
          <a:xfrm>
            <a:off x="138659" y="4881890"/>
            <a:ext cx="16901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LIGO-G2102497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8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08FA-92C2-9146-A77F-04728D867FC0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258E-A546-DF41-A961-F075AB56771F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3919-D380-8642-9784-6E26F61287A1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4E16-F50B-B64C-AEB6-E60D2CB8D0E8}" type="datetime1">
              <a:rPr lang="en-US" smtClean="0"/>
              <a:t>10/3/23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5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6B5C-257D-714F-BD67-2563055EA6C7}" type="datetime1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8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86FD4-5271-C149-A920-20E06A1D8582}" type="datetime1">
              <a:rPr lang="en-US" smtClean="0"/>
              <a:t>10/3/23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7AF4-3B36-D846-B6A6-C81C4BB74F55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6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9E8CB-FAC9-4D44-86FE-BA79D4927B5F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D86C06-A3C8-E14F-B763-4F0124C2B2AF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E08999DA-6F64-BF45-B314-74E8F7222A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cosmicexplorer.org/" TargetMode="Externa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0970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apublishing.org/ao/issue.cfm?volume=60&amp;issue=13" TargetMode="External"/><Relationship Id="rId5" Type="http://schemas.openxmlformats.org/officeDocument/2006/relationships/hyperlink" Target="https://www.osapublishing.org/ao/abstract.cfm?uri=ao-60-13-4047%20pp.%204047-4063%20(2021)" TargetMode="Externa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journals.aps.org/prl/abstract/10.1103/PhysRevLett.123.23110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ure.com/articles/s41586-020-2420-8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8677" y="1110427"/>
            <a:ext cx="9303269" cy="1102519"/>
          </a:xfrm>
        </p:spPr>
        <p:txBody>
          <a:bodyPr>
            <a:noAutofit/>
          </a:bodyPr>
          <a:lstStyle/>
          <a:p>
            <a:r>
              <a:rPr lang="en-US" b="1" dirty="0"/>
              <a:t>Present and Future Terrestrial GW 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3235" y="2674356"/>
            <a:ext cx="4800600" cy="1102519"/>
          </a:xfrm>
        </p:spPr>
        <p:txBody>
          <a:bodyPr>
            <a:normAutofit/>
          </a:bodyPr>
          <a:lstStyle/>
          <a:p>
            <a:r>
              <a:rPr lang="en-US" sz="1800" dirty="0"/>
              <a:t>David Shoemaker</a:t>
            </a:r>
          </a:p>
          <a:p>
            <a:r>
              <a:rPr lang="en-US" sz="1800" dirty="0"/>
              <a:t>MIT </a:t>
            </a:r>
            <a:r>
              <a:rPr lang="en-US" sz="1800" dirty="0" err="1"/>
              <a:t>Kavli</a:t>
            </a:r>
            <a:r>
              <a:rPr lang="en-US" sz="1800" dirty="0"/>
              <a:t> Institute – LIGO Laboratory</a:t>
            </a:r>
          </a:p>
          <a:p>
            <a:r>
              <a:rPr lang="en-US" sz="1600" dirty="0"/>
              <a:t>Slides from many CE and LIGO Collaborators!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3981" cy="759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709" y="4552832"/>
            <a:ext cx="332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4 October 2023</a:t>
            </a:r>
          </a:p>
          <a:p>
            <a:pPr algn="ctr"/>
            <a:r>
              <a:rPr lang="en-US" sz="12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G2301273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63972-D7E4-C84C-B6D7-4033BA7F6E6F}"/>
              </a:ext>
            </a:extLst>
          </p:cNvPr>
          <p:cNvSpPr txBox="1"/>
          <p:nvPr/>
        </p:nvSpPr>
        <p:spPr>
          <a:xfrm>
            <a:off x="767995" y="4183500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Vanderbilt Lunar MMA</a:t>
            </a:r>
          </a:p>
        </p:txBody>
      </p:sp>
      <p:pic>
        <p:nvPicPr>
          <p:cNvPr id="13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BFCB7A1A-5270-DE4B-8BEC-05EC5D90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45" y="0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5BE3A71B-8829-041C-5194-FBE3D7C6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14" y="46495"/>
            <a:ext cx="1383089" cy="84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C236B-48C2-BAE3-8184-CC187105E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738" y="2131564"/>
            <a:ext cx="4840857" cy="28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43C9-2CC3-D3A9-9056-30006F2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62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Good enough to start the new observational discipline of Gravitational Wave Astronomy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79C8-328F-AB95-760D-4A4823073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have we seen so far?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E4EC7-F15F-40CC-4A9A-A2DF4AF6BB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9D4AD-210C-D04F-2774-80DAC6B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349A-4C8F-AF4F-0852-0E3D22C8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6542"/>
            <a:ext cx="6629400" cy="2877733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47C5A6B-945E-257F-3A5D-824556273BA8}"/>
              </a:ext>
            </a:extLst>
          </p:cNvPr>
          <p:cNvSpPr/>
          <p:nvPr/>
        </p:nvSpPr>
        <p:spPr>
          <a:xfrm>
            <a:off x="2057400" y="1837189"/>
            <a:ext cx="3290104" cy="294708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16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W_Detector_Map_2020s_v3.jpg">
            <a:extLst>
              <a:ext uri="{FF2B5EF4-FFF2-40B4-BE49-F238E27FC236}">
                <a16:creationId xmlns:a16="http://schemas.microsoft.com/office/drawing/2014/main" id="{21AF1330-4AAF-D046-A8D4-140AAB084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7716"/>
            <a:ext cx="6858000" cy="38576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934" y="267204"/>
            <a:ext cx="7033659" cy="857250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>The ground-based </a:t>
            </a:r>
            <a:br>
              <a:rPr lang="en-US" sz="3000" b="1" dirty="0"/>
            </a:br>
            <a:r>
              <a:rPr lang="en-US" sz="3000" b="1" dirty="0"/>
              <a:t>gravitational-wave world-wide network in 2023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220" y="2482435"/>
            <a:ext cx="1283686" cy="96276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236" y="1378775"/>
            <a:ext cx="1338263" cy="88694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861" y="2923974"/>
            <a:ext cx="1553543" cy="87386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703366" y="3834510"/>
            <a:ext cx="1726956" cy="577081"/>
          </a:xfrm>
          <a:prstGeom prst="rect">
            <a:avLst/>
          </a:prstGeom>
          <a:solidFill>
            <a:srgbClr val="FAC6F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 third LIGO detector in India funded </a:t>
            </a:r>
          </a:p>
          <a:p>
            <a:pPr algn="ctr"/>
            <a:r>
              <a:rPr lang="en-US" sz="1050" dirty="0"/>
              <a:t>(Operational late 2020s)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6E9B79BC-5281-2E42-8773-891503871A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080" y="1430839"/>
            <a:ext cx="1272621" cy="95446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LLO">
            <a:extLst>
              <a:ext uri="{FF2B5EF4-FFF2-40B4-BE49-F238E27FC236}">
                <a16:creationId xmlns:a16="http://schemas.microsoft.com/office/drawing/2014/main" id="{4980696D-7E45-AE4F-9B8A-226E0949E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5" t="5158" r="2390" b="1890"/>
          <a:stretch/>
        </p:blipFill>
        <p:spPr bwMode="auto">
          <a:xfrm>
            <a:off x="1498923" y="2542821"/>
            <a:ext cx="1391522" cy="1016394"/>
          </a:xfrm>
          <a:prstGeom prst="rect">
            <a:avLst/>
          </a:prstGeom>
          <a:noFill/>
          <a:ln w="3810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47680-EA89-D429-32BE-0FC50F867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992" y="1430839"/>
            <a:ext cx="933937" cy="38625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29385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8A23-9ACD-4546-8796-C30865BC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A606-8385-2243-A9F9-E1562CB5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</a:rPr>
              <a:t>Gravitational Wave Physics &amp; Astrophysics</a:t>
            </a:r>
            <a:endParaRPr lang="en-US" sz="20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53EC-235E-3B4D-87B9-DE1C0B794E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fld id="{3EF14EB4-1296-344E-98B2-51EF38DA7D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9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787"/>
            <a:ext cx="9144000" cy="5137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CD256-19AB-48E6-930A-453007010F9A}"/>
              </a:ext>
            </a:extLst>
          </p:cNvPr>
          <p:cNvSpPr txBox="1"/>
          <p:nvPr/>
        </p:nvSpPr>
        <p:spPr>
          <a:xfrm>
            <a:off x="3414712" y="204400"/>
            <a:ext cx="2586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3000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B87B5-7C82-4236-A0C2-D1809F4EDC04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EB229-A8B7-45A7-AEE5-93235C6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13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F89BD-4451-B7CE-C330-AE420EFF09A5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2AF08B48-7A98-9CB1-FA6D-CAB65A9FF5A7}"/>
              </a:ext>
            </a:extLst>
          </p:cNvPr>
          <p:cNvSpPr/>
          <p:nvPr/>
        </p:nvSpPr>
        <p:spPr>
          <a:xfrm>
            <a:off x="447869" y="741783"/>
            <a:ext cx="187138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7BF4716A-7DA5-7703-1513-76DD147852AA}"/>
              </a:ext>
            </a:extLst>
          </p:cNvPr>
          <p:cNvSpPr/>
          <p:nvPr/>
        </p:nvSpPr>
        <p:spPr>
          <a:xfrm>
            <a:off x="2319251" y="741782"/>
            <a:ext cx="5029200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9ACDB43-FBD2-F1BA-FA04-7D06381FECF3}"/>
              </a:ext>
            </a:extLst>
          </p:cNvPr>
          <p:cNvSpPr/>
          <p:nvPr/>
        </p:nvSpPr>
        <p:spPr bwMode="auto">
          <a:xfrm>
            <a:off x="448887" y="714895"/>
            <a:ext cx="8154786" cy="4197927"/>
          </a:xfrm>
          <a:custGeom>
            <a:avLst/>
            <a:gdLst>
              <a:gd name="connsiteX0" fmla="*/ 6949440 w 8154786"/>
              <a:gd name="connsiteY0" fmla="*/ 0 h 4197927"/>
              <a:gd name="connsiteX1" fmla="*/ 6949440 w 8154786"/>
              <a:gd name="connsiteY1" fmla="*/ 0 h 4197927"/>
              <a:gd name="connsiteX2" fmla="*/ 8154786 w 8154786"/>
              <a:gd name="connsiteY2" fmla="*/ 8312 h 4197927"/>
              <a:gd name="connsiteX3" fmla="*/ 8146473 w 8154786"/>
              <a:gd name="connsiteY3" fmla="*/ 4197927 h 4197927"/>
              <a:gd name="connsiteX4" fmla="*/ 8313 w 8154786"/>
              <a:gd name="connsiteY4" fmla="*/ 4189614 h 4197927"/>
              <a:gd name="connsiteX5" fmla="*/ 0 w 8154786"/>
              <a:gd name="connsiteY5" fmla="*/ 598516 h 4197927"/>
              <a:gd name="connsiteX6" fmla="*/ 6916189 w 8154786"/>
              <a:gd name="connsiteY6" fmla="*/ 606829 h 4197927"/>
              <a:gd name="connsiteX7" fmla="*/ 6949440 w 8154786"/>
              <a:gd name="connsiteY7" fmla="*/ 0 h 419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4786" h="4197927">
                <a:moveTo>
                  <a:pt x="6949440" y="0"/>
                </a:moveTo>
                <a:lnTo>
                  <a:pt x="6949440" y="0"/>
                </a:lnTo>
                <a:lnTo>
                  <a:pt x="8154786" y="8312"/>
                </a:lnTo>
                <a:lnTo>
                  <a:pt x="8146473" y="4197927"/>
                </a:lnTo>
                <a:lnTo>
                  <a:pt x="8313" y="4189614"/>
                </a:lnTo>
                <a:lnTo>
                  <a:pt x="0" y="598516"/>
                </a:lnTo>
                <a:lnTo>
                  <a:pt x="6916189" y="606829"/>
                </a:lnTo>
                <a:lnTo>
                  <a:pt x="6949440" y="0"/>
                </a:ln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08CDDF-EEA1-3AEC-9F2C-F58B7EC47B8E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1367C5-6545-4756-B708-3F57D1E18F8F}"/>
              </a:ext>
            </a:extLst>
          </p:cNvPr>
          <p:cNvCxnSpPr>
            <a:cxnSpLocks/>
          </p:cNvCxnSpPr>
          <p:nvPr/>
        </p:nvCxnSpPr>
        <p:spPr>
          <a:xfrm>
            <a:off x="1035697" y="1284893"/>
            <a:ext cx="7557797" cy="3207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335CE-9778-4A33-AC2A-92062BC7CF76}"/>
              </a:ext>
            </a:extLst>
          </p:cNvPr>
          <p:cNvSpPr/>
          <p:nvPr/>
        </p:nvSpPr>
        <p:spPr>
          <a:xfrm>
            <a:off x="447869" y="741783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5110E-386E-480C-93D5-1C111753C97D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B2F732-3509-4A5E-8EA0-F3A83D14FDAC}"/>
              </a:ext>
            </a:extLst>
          </p:cNvPr>
          <p:cNvSpPr/>
          <p:nvPr/>
        </p:nvSpPr>
        <p:spPr>
          <a:xfrm>
            <a:off x="2574083" y="1120697"/>
            <a:ext cx="6122049" cy="39258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3000" kern="1200" dirty="0">
                <a:solidFill>
                  <a:prstClr val="black"/>
                </a:solidFill>
                <a:latin typeface="Calibri Light" panose="020F0302020204030204"/>
              </a:rPr>
              <a:t>GW150914: First Detection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AF5532-5505-4884-97E1-5EAEA09C145E}"/>
              </a:ext>
            </a:extLst>
          </p:cNvPr>
          <p:cNvSpPr/>
          <p:nvPr/>
        </p:nvSpPr>
        <p:spPr>
          <a:xfrm>
            <a:off x="3337604" y="1746596"/>
            <a:ext cx="4797707" cy="2746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hl_data_overlay.pdf">
            <a:extLst>
              <a:ext uri="{FF2B5EF4-FFF2-40B4-BE49-F238E27FC236}">
                <a16:creationId xmlns:a16="http://schemas.microsoft.com/office/drawing/2014/main" id="{535E737A-93BF-4949-8686-25489EA86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r="1489" b="1780"/>
          <a:stretch/>
        </p:blipFill>
        <p:spPr>
          <a:xfrm>
            <a:off x="3448767" y="1855253"/>
            <a:ext cx="4575382" cy="254533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7007E8-CBAC-490F-85E5-58017B401E9B}"/>
              </a:ext>
            </a:extLst>
          </p:cNvPr>
          <p:cNvCxnSpPr>
            <a:cxnSpLocks/>
          </p:cNvCxnSpPr>
          <p:nvPr/>
        </p:nvCxnSpPr>
        <p:spPr>
          <a:xfrm>
            <a:off x="461865" y="1284893"/>
            <a:ext cx="2214781" cy="34780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44F6AA-6B3F-415F-A0EF-E65B82E3382E}"/>
              </a:ext>
            </a:extLst>
          </p:cNvPr>
          <p:cNvCxnSpPr>
            <a:cxnSpLocks/>
          </p:cNvCxnSpPr>
          <p:nvPr/>
        </p:nvCxnSpPr>
        <p:spPr>
          <a:xfrm>
            <a:off x="979715" y="741782"/>
            <a:ext cx="7233159" cy="378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C57143-86E4-4B11-881E-5D9AA9A3F6EC}"/>
              </a:ext>
            </a:extLst>
          </p:cNvPr>
          <p:cNvSpPr txBox="1"/>
          <p:nvPr/>
        </p:nvSpPr>
        <p:spPr>
          <a:xfrm>
            <a:off x="3473282" y="4439775"/>
            <a:ext cx="48544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</a:pP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Abbott et al, “</a:t>
            </a: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Observation of Gravitational Waves from </a:t>
            </a:r>
            <a:b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Binary Black Hole Merger</a:t>
            </a: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”, 2016</a:t>
            </a:r>
            <a:endParaRPr lang="en-GB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D9A6E-602D-44EE-B9EF-D58AB643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14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A golden medallion with an embossed image of Alfred Nobel facing left in profile. To the left of the man is the text &quot;ALFR•&quot; then &quot;NOBEL&quot;, and on the right, the text (smaller) &quot;NAT•&quot; then &quot;MDCCCXXXIII&quot; above, followed by (smaller) &quot;OB•&quot; then &quot;MDCCCXCVI&quot; below.">
            <a:extLst>
              <a:ext uri="{FF2B5EF4-FFF2-40B4-BE49-F238E27FC236}">
                <a16:creationId xmlns:a16="http://schemas.microsoft.com/office/drawing/2014/main" id="{E7C52102-4AB2-04B5-A91E-47BF68303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61" y="2176382"/>
            <a:ext cx="1477617" cy="14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1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490771-0213-475C-BD7B-E1A1F94F9A78}"/>
              </a:ext>
            </a:extLst>
          </p:cNvPr>
          <p:cNvSpPr/>
          <p:nvPr/>
        </p:nvSpPr>
        <p:spPr>
          <a:xfrm>
            <a:off x="5472404" y="720790"/>
            <a:ext cx="608822" cy="608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777FA-D073-5602-7FBD-21FAB66351CE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B135DE-C660-4F2D-A72E-283C6CAFD6B6}"/>
              </a:ext>
            </a:extLst>
          </p:cNvPr>
          <p:cNvSpPr/>
          <p:nvPr/>
        </p:nvSpPr>
        <p:spPr>
          <a:xfrm>
            <a:off x="195603" y="44615"/>
            <a:ext cx="4933561" cy="50542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2700" kern="1200" dirty="0">
                <a:solidFill>
                  <a:prstClr val="black"/>
                </a:solidFill>
                <a:latin typeface="Calibri Light" panose="020F0302020204030204"/>
              </a:rPr>
              <a:t>GW170817: Neutron Stars and Multi-messenger Observation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E55020-FF92-4C7E-9434-98C675CD0AFB}"/>
              </a:ext>
            </a:extLst>
          </p:cNvPr>
          <p:cNvCxnSpPr>
            <a:cxnSpLocks/>
          </p:cNvCxnSpPr>
          <p:nvPr/>
        </p:nvCxnSpPr>
        <p:spPr>
          <a:xfrm flipH="1">
            <a:off x="5059525" y="1266631"/>
            <a:ext cx="1021702" cy="3352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4AC7DC-DDFB-485F-9089-9643573FA132}"/>
              </a:ext>
            </a:extLst>
          </p:cNvPr>
          <p:cNvCxnSpPr>
            <a:cxnSpLocks/>
          </p:cNvCxnSpPr>
          <p:nvPr/>
        </p:nvCxnSpPr>
        <p:spPr>
          <a:xfrm>
            <a:off x="4646645" y="118965"/>
            <a:ext cx="1378598" cy="601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182F09C-AD96-4020-8684-AE5945FCB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4" y="1329612"/>
            <a:ext cx="4722678" cy="2972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DD8780-E5E1-4EBB-9D8D-B515374A36DB}"/>
              </a:ext>
            </a:extLst>
          </p:cNvPr>
          <p:cNvSpPr txBox="1"/>
          <p:nvPr/>
        </p:nvSpPr>
        <p:spPr>
          <a:xfrm>
            <a:off x="426035" y="4340846"/>
            <a:ext cx="46155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</a:pP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From Abbott et al, “</a:t>
            </a: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Multi-Messenger Observations of </a:t>
            </a:r>
            <a:b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Binary Neutron Star Merger</a:t>
            </a: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”, 2017</a:t>
            </a:r>
            <a:endParaRPr lang="en-GB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C3655-B5E4-4981-B359-1A4D89BD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15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599F2-AB4C-0F13-7D8C-205718AB3ED6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</p:spTree>
    <p:extLst>
      <p:ext uri="{BB962C8B-B14F-4D97-AF65-F5344CB8AC3E}">
        <p14:creationId xmlns:p14="http://schemas.microsoft.com/office/powerpoint/2010/main" val="90066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490771-0213-475C-BD7B-E1A1F94F9A78}"/>
              </a:ext>
            </a:extLst>
          </p:cNvPr>
          <p:cNvSpPr/>
          <p:nvPr/>
        </p:nvSpPr>
        <p:spPr>
          <a:xfrm>
            <a:off x="5472404" y="720790"/>
            <a:ext cx="608822" cy="608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777FA-D073-5602-7FBD-21FAB66351CE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B135DE-C660-4F2D-A72E-283C6CAFD6B6}"/>
              </a:ext>
            </a:extLst>
          </p:cNvPr>
          <p:cNvSpPr/>
          <p:nvPr/>
        </p:nvSpPr>
        <p:spPr>
          <a:xfrm>
            <a:off x="195603" y="44615"/>
            <a:ext cx="4933561" cy="50542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2700" kern="1200" dirty="0">
                <a:solidFill>
                  <a:prstClr val="black"/>
                </a:solidFill>
                <a:latin typeface="Calibri Light" panose="020F0302020204030204"/>
              </a:rPr>
              <a:t>GW170817: Neutron Stars and Multi-messenger Observation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E55020-FF92-4C7E-9434-98C675CD0AFB}"/>
              </a:ext>
            </a:extLst>
          </p:cNvPr>
          <p:cNvCxnSpPr>
            <a:cxnSpLocks/>
          </p:cNvCxnSpPr>
          <p:nvPr/>
        </p:nvCxnSpPr>
        <p:spPr>
          <a:xfrm flipH="1">
            <a:off x="5059525" y="1266631"/>
            <a:ext cx="1021702" cy="3352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4AC7DC-DDFB-485F-9089-9643573FA132}"/>
              </a:ext>
            </a:extLst>
          </p:cNvPr>
          <p:cNvCxnSpPr>
            <a:cxnSpLocks/>
          </p:cNvCxnSpPr>
          <p:nvPr/>
        </p:nvCxnSpPr>
        <p:spPr>
          <a:xfrm>
            <a:off x="4646645" y="118965"/>
            <a:ext cx="1378598" cy="601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182F09C-AD96-4020-8684-AE5945FCB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4" y="1329612"/>
            <a:ext cx="4722678" cy="2972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DD8780-E5E1-4EBB-9D8D-B515374A36DB}"/>
              </a:ext>
            </a:extLst>
          </p:cNvPr>
          <p:cNvSpPr txBox="1"/>
          <p:nvPr/>
        </p:nvSpPr>
        <p:spPr>
          <a:xfrm>
            <a:off x="426035" y="4340846"/>
            <a:ext cx="46155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</a:pP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From Abbott et al, “</a:t>
            </a: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Multi-Messenger Observations of </a:t>
            </a:r>
            <a:b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Binary Neutron Star Merger</a:t>
            </a: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”, 2017</a:t>
            </a:r>
            <a:endParaRPr lang="en-GB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C3655-B5E4-4981-B359-1A4D89BD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16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599F2-AB4C-0F13-7D8C-205718AB3ED6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02D989-5F4A-3143-6892-538EE6839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643" y="1903311"/>
            <a:ext cx="18034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66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2B0713-CA36-46B7-B418-828D23B7FBA0}"/>
              </a:ext>
            </a:extLst>
          </p:cNvPr>
          <p:cNvSpPr/>
          <p:nvPr/>
        </p:nvSpPr>
        <p:spPr>
          <a:xfrm>
            <a:off x="447869" y="1329612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670519-64FA-4AAE-8EAC-793E04FE11A3}"/>
              </a:ext>
            </a:extLst>
          </p:cNvPr>
          <p:cNvSpPr/>
          <p:nvPr/>
        </p:nvSpPr>
        <p:spPr>
          <a:xfrm>
            <a:off x="1734094" y="513370"/>
            <a:ext cx="6656179" cy="44761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GB" sz="3000" kern="1200" dirty="0">
                <a:solidFill>
                  <a:prstClr val="black"/>
                </a:solidFill>
                <a:latin typeface="Calibri Light" panose="020F0302020204030204"/>
              </a:rPr>
              <a:t>GW190412: Unequal mass binary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342900">
              <a:buClrTx/>
            </a:pPr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</a:rPr>
              <a:t>O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ne of the black holes ~4 times heavier than the other</a:t>
            </a:r>
            <a:endParaRPr lang="en-GB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C529CB-D5BB-4550-B672-D565FA899881}"/>
              </a:ext>
            </a:extLst>
          </p:cNvPr>
          <p:cNvCxnSpPr>
            <a:cxnSpLocks/>
          </p:cNvCxnSpPr>
          <p:nvPr/>
        </p:nvCxnSpPr>
        <p:spPr>
          <a:xfrm>
            <a:off x="489858" y="1910442"/>
            <a:ext cx="1375519" cy="2678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EB325-5411-406F-9E1C-9FB3FB67E613}"/>
              </a:ext>
            </a:extLst>
          </p:cNvPr>
          <p:cNvCxnSpPr>
            <a:cxnSpLocks/>
          </p:cNvCxnSpPr>
          <p:nvPr/>
        </p:nvCxnSpPr>
        <p:spPr>
          <a:xfrm flipV="1">
            <a:off x="475862" y="586426"/>
            <a:ext cx="1620727" cy="743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74DE0C4-51FA-432A-891E-4401800B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183" y="1233274"/>
            <a:ext cx="3160589" cy="29996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8CB5A-2240-4F0E-8002-2A83E7B8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17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9A12B-D10A-2901-069C-B9D5DF836581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Slide: S. Fairhurst</a:t>
            </a:r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D29074F3-7841-301D-943F-C23F0F927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772" y="1233274"/>
            <a:ext cx="3036111" cy="299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54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5595"/>
            <a:ext cx="9144000" cy="51379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60D038-8B69-49CA-8571-E6C8FBC221E9}"/>
              </a:ext>
            </a:extLst>
          </p:cNvPr>
          <p:cNvSpPr/>
          <p:nvPr/>
        </p:nvSpPr>
        <p:spPr>
          <a:xfrm>
            <a:off x="2967134" y="3733410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FEC2EB-14EC-45BC-8B10-4B7AED6B4BA6}"/>
              </a:ext>
            </a:extLst>
          </p:cNvPr>
          <p:cNvSpPr/>
          <p:nvPr/>
        </p:nvSpPr>
        <p:spPr>
          <a:xfrm>
            <a:off x="4212772" y="3733410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1AD149-44EC-456E-BF55-E0D5149DB260}"/>
              </a:ext>
            </a:extLst>
          </p:cNvPr>
          <p:cNvSpPr/>
          <p:nvPr/>
        </p:nvSpPr>
        <p:spPr>
          <a:xfrm>
            <a:off x="566836" y="150542"/>
            <a:ext cx="7503860" cy="3211260"/>
          </a:xfrm>
          <a:prstGeom prst="roundRect">
            <a:avLst>
              <a:gd name="adj" fmla="val 7335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GW200105 and GW200115: </a:t>
            </a:r>
            <a:b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Observation of Neutron Star</a:t>
            </a:r>
            <a:b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Black Hole Mergers</a:t>
            </a:r>
          </a:p>
          <a:p>
            <a:pPr defTabSz="342900">
              <a:buClrTx/>
            </a:pPr>
            <a:endParaRPr lang="en-GB" sz="24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  <a:t>First unambiguous observation </a:t>
            </a:r>
            <a:b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2100" kern="1200" dirty="0">
                <a:solidFill>
                  <a:prstClr val="black"/>
                </a:solidFill>
                <a:latin typeface="Calibri" panose="020F0502020204030204"/>
              </a:rPr>
              <a:t>of NS-BH system</a:t>
            </a:r>
          </a:p>
          <a:p>
            <a:pPr defTabSz="342900">
              <a:buClrTx/>
            </a:pPr>
            <a:endParaRPr lang="en-GB" sz="3000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526562-9036-40D3-B7E6-A7711F3948C2}"/>
              </a:ext>
            </a:extLst>
          </p:cNvPr>
          <p:cNvCxnSpPr>
            <a:cxnSpLocks/>
          </p:cNvCxnSpPr>
          <p:nvPr/>
        </p:nvCxnSpPr>
        <p:spPr>
          <a:xfrm flipV="1">
            <a:off x="4737618" y="3324031"/>
            <a:ext cx="3219062" cy="990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CE4B7A-D61B-46AB-9E2A-3527718D90F4}"/>
              </a:ext>
            </a:extLst>
          </p:cNvPr>
          <p:cNvCxnSpPr>
            <a:cxnSpLocks/>
          </p:cNvCxnSpPr>
          <p:nvPr/>
        </p:nvCxnSpPr>
        <p:spPr>
          <a:xfrm>
            <a:off x="629817" y="3303037"/>
            <a:ext cx="2407298" cy="1011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F62CE-CFB1-4B4A-802F-6313C9C5F2B3}"/>
              </a:ext>
            </a:extLst>
          </p:cNvPr>
          <p:cNvCxnSpPr>
            <a:cxnSpLocks/>
          </p:cNvCxnSpPr>
          <p:nvPr/>
        </p:nvCxnSpPr>
        <p:spPr>
          <a:xfrm flipH="1">
            <a:off x="3512976" y="4314241"/>
            <a:ext cx="804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picture containing glass&#10;&#10;Description automatically generated">
            <a:extLst>
              <a:ext uri="{FF2B5EF4-FFF2-40B4-BE49-F238E27FC236}">
                <a16:creationId xmlns:a16="http://schemas.microsoft.com/office/drawing/2014/main" id="{0FCC00B0-2FF8-40D9-94FA-15E9C55A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06" y="425817"/>
            <a:ext cx="3519974" cy="2487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13633-7C9D-4B39-B125-D5648169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18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758F1-CC65-8F52-07B6-705ECD62D5A1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Slide: S. Fairhurst</a:t>
            </a:r>
          </a:p>
        </p:txBody>
      </p:sp>
    </p:spTree>
    <p:extLst>
      <p:ext uri="{BB962C8B-B14F-4D97-AF65-F5344CB8AC3E}">
        <p14:creationId xmlns:p14="http://schemas.microsoft.com/office/powerpoint/2010/main" val="2313431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094431-863E-4558-8924-3DDEF365D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2042" b="24717"/>
          <a:stretch/>
        </p:blipFill>
        <p:spPr>
          <a:xfrm>
            <a:off x="0" y="13054"/>
            <a:ext cx="9144000" cy="5137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CD256-19AB-48E6-930A-453007010F9A}"/>
              </a:ext>
            </a:extLst>
          </p:cNvPr>
          <p:cNvSpPr txBox="1"/>
          <p:nvPr/>
        </p:nvSpPr>
        <p:spPr>
          <a:xfrm>
            <a:off x="3414712" y="204400"/>
            <a:ext cx="2586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3000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B87B5-7C82-4236-A0C2-D1809F4EDC04}"/>
              </a:ext>
            </a:extLst>
          </p:cNvPr>
          <p:cNvSpPr txBox="1"/>
          <p:nvPr/>
        </p:nvSpPr>
        <p:spPr>
          <a:xfrm>
            <a:off x="432605" y="4876530"/>
            <a:ext cx="4615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Image </a:t>
            </a:r>
            <a:r>
              <a:rPr lang="en-US" sz="1050" b="0" dirty="0">
                <a:solidFill>
                  <a:schemeClr val="bg1"/>
                </a:solidFill>
                <a:latin typeface="Calibri" panose="020F0502020204030204"/>
                <a:ea typeface="+mn-ea"/>
              </a:rPr>
              <a:t>: 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Carl Knox (</a:t>
            </a:r>
            <a:r>
              <a:rPr lang="en-US" sz="1050" b="0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OzGrav</a:t>
            </a:r>
            <a:r>
              <a:rPr lang="en-US" sz="1050" b="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, Swinburne University of Technology)</a:t>
            </a:r>
            <a:endParaRPr lang="en-GB" sz="1050" b="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EB229-A8B7-45A7-AEE5-93235C6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>
              <a:buClrTx/>
            </a:pPr>
            <a:fld id="{7603008A-CBA8-499E-A7FB-CF726F55F6A2}" type="slidenum">
              <a:rPr lang="en-GB" smtClean="0"/>
              <a:pPr defTabSz="342900">
                <a:buClrTx/>
              </a:pPr>
              <a:t>19</a:t>
            </a:fld>
            <a:endParaRPr lang="en-GB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F89BD-4451-B7CE-C330-AE420EFF09A5}"/>
              </a:ext>
            </a:extLst>
          </p:cNvPr>
          <p:cNvSpPr txBox="1"/>
          <p:nvPr/>
        </p:nvSpPr>
        <p:spPr>
          <a:xfrm>
            <a:off x="7683681" y="4877030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Slide: S. Fairhurst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96665DB1-147E-CE8A-D0CE-B7122E71AC2A}"/>
              </a:ext>
            </a:extLst>
          </p:cNvPr>
          <p:cNvSpPr/>
          <p:nvPr/>
        </p:nvSpPr>
        <p:spPr>
          <a:xfrm>
            <a:off x="7970125" y="1314407"/>
            <a:ext cx="608822" cy="580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9CC5493-AC63-632E-7536-00EDE84BAD62}"/>
              </a:ext>
            </a:extLst>
          </p:cNvPr>
          <p:cNvSpPr/>
          <p:nvPr/>
        </p:nvSpPr>
        <p:spPr>
          <a:xfrm>
            <a:off x="2693323" y="872835"/>
            <a:ext cx="4933561" cy="40662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800" kern="12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endParaRPr lang="en-GB" sz="18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endParaRPr lang="en-GB" sz="1800" kern="120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GW190521: A Black Hole in the </a:t>
            </a:r>
          </a:p>
          <a:p>
            <a:pPr algn="ctr" defTabSz="342900">
              <a:buClrTx/>
            </a:pPr>
            <a:r>
              <a:rPr lang="en-GB" sz="2400" kern="1200" dirty="0">
                <a:solidFill>
                  <a:prstClr val="black"/>
                </a:solidFill>
                <a:latin typeface="Calibri Light" panose="020F0302020204030204"/>
              </a:rPr>
              <a:t>Pair Instability Mass Gap</a:t>
            </a: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buClrTx/>
            </a:pPr>
            <a:endParaRPr lang="en-GB" sz="3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C5ED85-9D23-95A2-B206-562B416523E9}"/>
              </a:ext>
            </a:extLst>
          </p:cNvPr>
          <p:cNvCxnSpPr>
            <a:cxnSpLocks/>
          </p:cNvCxnSpPr>
          <p:nvPr/>
        </p:nvCxnSpPr>
        <p:spPr>
          <a:xfrm flipH="1">
            <a:off x="7626884" y="1895238"/>
            <a:ext cx="896079" cy="2095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173D98-FD1B-A70F-9609-D603B6FA9C1A}"/>
              </a:ext>
            </a:extLst>
          </p:cNvPr>
          <p:cNvCxnSpPr>
            <a:cxnSpLocks/>
          </p:cNvCxnSpPr>
          <p:nvPr/>
        </p:nvCxnSpPr>
        <p:spPr>
          <a:xfrm>
            <a:off x="7140633" y="881148"/>
            <a:ext cx="1382330" cy="426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891B08E-6127-0C26-92A6-E49FD6C50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775" y="1832673"/>
            <a:ext cx="3217175" cy="1935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D80B4-42F1-BF3B-9166-4C5FBABE72C3}"/>
              </a:ext>
            </a:extLst>
          </p:cNvPr>
          <p:cNvSpPr txBox="1"/>
          <p:nvPr/>
        </p:nvSpPr>
        <p:spPr>
          <a:xfrm>
            <a:off x="3329959" y="3910051"/>
            <a:ext cx="33804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</a:pPr>
            <a:r>
              <a:rPr lang="en-GB" sz="1700" dirty="0">
                <a:solidFill>
                  <a:prstClr val="black"/>
                </a:solidFill>
                <a:latin typeface="Calibri" panose="020F0502020204030204"/>
              </a:rPr>
              <a:t>Evidence for a hierarchical merger?</a:t>
            </a:r>
          </a:p>
          <a:p>
            <a:pPr defTabSz="342900">
              <a:buClrTx/>
            </a:pPr>
            <a:r>
              <a:rPr lang="en-GB" sz="1700" dirty="0">
                <a:solidFill>
                  <a:prstClr val="black"/>
                </a:solidFill>
                <a:latin typeface="Calibri" panose="020F0502020204030204"/>
              </a:rPr>
              <a:t>Or perhaps dynamical capture? </a:t>
            </a:r>
            <a:endParaRPr lang="en-GB" sz="17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3B6C29-B007-38B6-BDE4-CF439D13A792}"/>
              </a:ext>
            </a:extLst>
          </p:cNvPr>
          <p:cNvSpPr txBox="1"/>
          <p:nvPr/>
        </p:nvSpPr>
        <p:spPr>
          <a:xfrm>
            <a:off x="5630561" y="2677241"/>
            <a:ext cx="675185" cy="246221"/>
          </a:xfrm>
          <a:prstGeom prst="rect">
            <a:avLst/>
          </a:prstGeom>
          <a:solidFill>
            <a:srgbClr val="BE7416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156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5DFB0-9F51-C47A-D9EA-9FC2BEA2ADE1}"/>
              </a:ext>
            </a:extLst>
          </p:cNvPr>
          <p:cNvSpPr txBox="1"/>
          <p:nvPr/>
        </p:nvSpPr>
        <p:spPr>
          <a:xfrm>
            <a:off x="4177941" y="2819918"/>
            <a:ext cx="604653" cy="246221"/>
          </a:xfrm>
          <a:prstGeom prst="rect">
            <a:avLst/>
          </a:prstGeom>
          <a:solidFill>
            <a:srgbClr val="A85A0E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66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BA9B6-3C97-1CE5-D5D7-17956DF4D581}"/>
              </a:ext>
            </a:extLst>
          </p:cNvPr>
          <p:cNvSpPr txBox="1"/>
          <p:nvPr/>
        </p:nvSpPr>
        <p:spPr>
          <a:xfrm>
            <a:off x="4455049" y="2142459"/>
            <a:ext cx="604653" cy="246221"/>
          </a:xfrm>
          <a:prstGeom prst="rect">
            <a:avLst/>
          </a:prstGeom>
          <a:solidFill>
            <a:srgbClr val="904920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95 </a:t>
            </a:r>
            <a:r>
              <a:rPr lang="en-US" sz="1000" dirty="0" err="1">
                <a:solidFill>
                  <a:schemeClr val="bg1"/>
                </a:solidFill>
              </a:rPr>
              <a:t>M</a:t>
            </a:r>
            <a:r>
              <a:rPr lang="en-US" sz="900" baseline="-25000" dirty="0" err="1">
                <a:solidFill>
                  <a:schemeClr val="bg1"/>
                </a:solidFill>
              </a:rPr>
              <a:t>sun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56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" name="Rectangle 135"/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63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04E91-4E51-D144-8290-730F15FD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34" y="1208034"/>
            <a:ext cx="6988066" cy="3394472"/>
          </a:xfrm>
        </p:spPr>
        <p:txBody>
          <a:bodyPr/>
          <a:lstStyle/>
          <a:p>
            <a:r>
              <a:rPr lang="en-US" sz="1400" dirty="0">
                <a:solidFill>
                  <a:srgbClr val="FFFF00"/>
                </a:solidFill>
              </a:rPr>
              <a:t>O1: </a:t>
            </a:r>
            <a:r>
              <a:rPr lang="en-US" sz="1400" dirty="0">
                <a:solidFill>
                  <a:schemeClr val="bg1"/>
                </a:solidFill>
              </a:rPr>
              <a:t>Gravitational waves from astrophysical sources can be measured.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O1: </a:t>
            </a:r>
            <a:r>
              <a:rPr lang="en-US" sz="1400" dirty="0">
                <a:solidFill>
                  <a:schemeClr val="bg1"/>
                </a:solidFill>
              </a:rPr>
              <a:t>Binary black hole (BBH) systems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Binary neutron stars (BNS) are progenitors of short gamma ray bursts.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BNS mergers produce kilonovae, which produce heavy elements.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The speed of gravitational waves equals the speed of light.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O2: </a:t>
            </a:r>
            <a:r>
              <a:rPr lang="en-US" sz="1400" dirty="0">
                <a:solidFill>
                  <a:schemeClr val="bg1"/>
                </a:solidFill>
              </a:rPr>
              <a:t>The Hubble-</a:t>
            </a:r>
            <a:r>
              <a:rPr lang="en-US" sz="1400" dirty="0" err="1">
                <a:solidFill>
                  <a:schemeClr val="bg1"/>
                </a:solidFill>
              </a:rPr>
              <a:t>Lemaître</a:t>
            </a:r>
            <a:r>
              <a:rPr lang="en-US" sz="1400" dirty="0">
                <a:solidFill>
                  <a:schemeClr val="bg1"/>
                </a:solidFill>
              </a:rPr>
              <a:t> constant can be measured using EM-bright GW ‘sirens’.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O2 – O3: </a:t>
            </a:r>
            <a:r>
              <a:rPr lang="en-US" sz="1400" dirty="0">
                <a:solidFill>
                  <a:schemeClr val="bg1"/>
                </a:solidFill>
              </a:rPr>
              <a:t>The Hubble-</a:t>
            </a:r>
            <a:r>
              <a:rPr lang="en-US" sz="1400" dirty="0" err="1">
                <a:solidFill>
                  <a:schemeClr val="bg1"/>
                </a:solidFill>
              </a:rPr>
              <a:t>Lemaître</a:t>
            </a:r>
            <a:r>
              <a:rPr lang="en-US" sz="1400" dirty="0">
                <a:solidFill>
                  <a:schemeClr val="bg1"/>
                </a:solidFill>
              </a:rPr>
              <a:t> constant can be measured using dark GW ‘sirens’.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Black holes with masses in the (pulsational) pair instability gap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Black hole – neutron star systems exist.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O3: </a:t>
            </a:r>
            <a:r>
              <a:rPr lang="en-US" sz="1400" dirty="0">
                <a:solidFill>
                  <a:schemeClr val="bg1"/>
                </a:solidFill>
              </a:rPr>
              <a:t>Compact objects exist in the 2 – 3 M</a:t>
            </a:r>
            <a:r>
              <a:rPr lang="en-US" sz="1400" baseline="-25000" dirty="0">
                <a:solidFill>
                  <a:schemeClr val="bg1"/>
                </a:solidFill>
              </a:rPr>
              <a:t>⦿</a:t>
            </a:r>
            <a:r>
              <a:rPr lang="en-US" sz="1400" dirty="0">
                <a:solidFill>
                  <a:schemeClr val="bg1"/>
                </a:solidFill>
              </a:rPr>
              <a:t> mass range.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O1-O3: </a:t>
            </a:r>
            <a:r>
              <a:rPr lang="en-US" sz="1400" dirty="0">
                <a:solidFill>
                  <a:schemeClr val="bg1"/>
                </a:solidFill>
              </a:rPr>
              <a:t>Astrophysical black holes are Kerr black holes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 – O3: </a:t>
            </a:r>
            <a:r>
              <a:rPr lang="en-US" sz="1400" dirty="0">
                <a:solidFill>
                  <a:schemeClr val="bg1"/>
                </a:solidFill>
              </a:rPr>
              <a:t>General relativity is valid in the high curvature, high field regime.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O1 – O3: </a:t>
            </a:r>
            <a:r>
              <a:rPr lang="en-US" sz="1400" dirty="0">
                <a:solidFill>
                  <a:schemeClr val="bg1"/>
                </a:solidFill>
              </a:rPr>
              <a:t>Intermediate black holes and stellar mass black holes with mass &gt; 20 M</a:t>
            </a:r>
            <a:r>
              <a:rPr lang="en-US" sz="1400" baseline="-25000" dirty="0">
                <a:solidFill>
                  <a:schemeClr val="bg1"/>
                </a:solidFill>
              </a:rPr>
              <a:t>⦿</a:t>
            </a:r>
            <a:r>
              <a:rPr lang="en-US" sz="1400" dirty="0">
                <a:solidFill>
                  <a:schemeClr val="bg1"/>
                </a:solidFill>
              </a:rPr>
              <a:t> exist.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34CAD8-5B34-2A44-89DC-F40FB5553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45ACFA-2EC7-5541-BED2-745BC39266EE}"/>
              </a:ext>
            </a:extLst>
          </p:cNvPr>
          <p:cNvSpPr txBox="1">
            <a:spLocks/>
          </p:cNvSpPr>
          <p:nvPr/>
        </p:nvSpPr>
        <p:spPr bwMode="auto">
          <a:xfrm>
            <a:off x="374904" y="566928"/>
            <a:ext cx="8540496" cy="40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189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377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566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i="0" kern="0" dirty="0">
                <a:solidFill>
                  <a:schemeClr val="bg1"/>
                </a:solidFill>
              </a:rPr>
              <a:t>LIGO-Virgo</a:t>
            </a:r>
            <a:r>
              <a:rPr lang="en-US" sz="2000" b="1" i="0" kern="0" dirty="0">
                <a:solidFill>
                  <a:schemeClr val="bg1"/>
                </a:solidFill>
              </a:rPr>
              <a:t> Fundamental Results 2015-2021: What Ground-</a:t>
            </a:r>
          </a:p>
          <a:p>
            <a:r>
              <a:rPr lang="en-US" sz="2000" i="0" kern="0" dirty="0">
                <a:solidFill>
                  <a:schemeClr val="bg1"/>
                </a:solidFill>
              </a:rPr>
              <a:t>Based Gravitational Wave Detections Have Taught Us</a:t>
            </a:r>
            <a:endParaRPr lang="en-US" sz="2000" b="1" i="0" kern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95CCF-2963-DB41-91D5-63E33FB16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52" y="969264"/>
            <a:ext cx="1290882" cy="1315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9B366-1A9A-7945-85F3-8363C6F97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33" y="2336713"/>
            <a:ext cx="1290882" cy="1356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394BF-1449-EC40-B8FC-E238DEB1519D}"/>
              </a:ext>
            </a:extLst>
          </p:cNvPr>
          <p:cNvSpPr txBox="1"/>
          <p:nvPr/>
        </p:nvSpPr>
        <p:spPr>
          <a:xfrm>
            <a:off x="7444614" y="917478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>
                <a:solidFill>
                  <a:srgbClr val="FFFF00"/>
                </a:solidFill>
              </a:rPr>
              <a:t>GW150914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3CAC8-0E5D-6545-95C7-3F7DB511680C}"/>
              </a:ext>
            </a:extLst>
          </p:cNvPr>
          <p:cNvSpPr txBox="1"/>
          <p:nvPr/>
        </p:nvSpPr>
        <p:spPr>
          <a:xfrm>
            <a:off x="7438638" y="2336713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>
                <a:solidFill>
                  <a:srgbClr val="FFFF00"/>
                </a:solidFill>
              </a:rPr>
              <a:t>GW170817/</a:t>
            </a:r>
          </a:p>
          <a:p>
            <a:r>
              <a:rPr lang="en-US" sz="800" b="0" dirty="0">
                <a:solidFill>
                  <a:srgbClr val="FFFF00"/>
                </a:solidFill>
              </a:rPr>
              <a:t>GRB170817A</a:t>
            </a:r>
          </a:p>
          <a:p>
            <a:r>
              <a:rPr lang="en-US" sz="800" b="0" dirty="0">
                <a:solidFill>
                  <a:srgbClr val="FFFF00"/>
                </a:solidFill>
              </a:rPr>
              <a:t>SSS17A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58EE08-FC93-4D11-D14C-C3CACD865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250" y="3854665"/>
            <a:ext cx="1693149" cy="9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93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05D26E-FD73-B13B-F56A-103E2A47C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95" y="1725550"/>
            <a:ext cx="4528022" cy="33940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07984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aseline="-25000" dirty="0" err="1">
                <a:solidFill>
                  <a:schemeClr val="bg1"/>
                </a:solidFill>
              </a:rPr>
              <a:t>reach</a:t>
            </a:r>
            <a:r>
              <a:rPr lang="en-US" sz="1800" dirty="0">
                <a:solidFill>
                  <a:schemeClr val="bg1"/>
                </a:solidFill>
              </a:rPr>
              <a:t>  ∝ 1/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 err="1">
                <a:solidFill>
                  <a:schemeClr val="bg1"/>
                </a:solidFill>
              </a:rPr>
              <a:t>sensitivity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2200" baseline="30000" dirty="0">
                <a:solidFill>
                  <a:srgbClr val="FF0000"/>
                </a:solidFill>
              </a:rPr>
              <a:t>3</a:t>
            </a: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85111"/>
            <a:ext cx="4264658" cy="847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884134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45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F86-B7CD-D8D8-9DF8-BDA5A338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9" y="-97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Sensitivity improvements boost signal rate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05D26E-FD73-B13B-F56A-103E2A47C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95" y="1725550"/>
            <a:ext cx="4528022" cy="33940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1820-553A-E734-F7B0-97FC0B4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A9B4D-1979-F54D-31F9-2D4E505A4DF7}"/>
              </a:ext>
            </a:extLst>
          </p:cNvPr>
          <p:cNvSpPr txBox="1">
            <a:spLocks/>
          </p:cNvSpPr>
          <p:nvPr/>
        </p:nvSpPr>
        <p:spPr>
          <a:xfrm>
            <a:off x="115011" y="1245506"/>
            <a:ext cx="841742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8EE17-803F-F448-017B-925FCEB13CBC}"/>
              </a:ext>
            </a:extLst>
          </p:cNvPr>
          <p:cNvSpPr txBox="1">
            <a:spLocks/>
          </p:cNvSpPr>
          <p:nvPr/>
        </p:nvSpPr>
        <p:spPr>
          <a:xfrm>
            <a:off x="464029" y="707049"/>
            <a:ext cx="4107971" cy="96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baseline="-25000" dirty="0" err="1">
                <a:solidFill>
                  <a:schemeClr val="bg1"/>
                </a:solidFill>
              </a:rPr>
              <a:t>reach</a:t>
            </a:r>
            <a:r>
              <a:rPr lang="en-US" sz="1800" dirty="0">
                <a:solidFill>
                  <a:schemeClr val="bg1"/>
                </a:solidFill>
              </a:rPr>
              <a:t>  ∝ 1/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 err="1">
                <a:solidFill>
                  <a:schemeClr val="bg1"/>
                </a:solidFill>
              </a:rPr>
              <a:t>sensitivity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/>
              <a:t>Volume of space accessible – </a:t>
            </a:r>
            <a:br>
              <a:rPr lang="en-US" sz="1800" dirty="0"/>
            </a:br>
            <a:r>
              <a:rPr lang="en-US" sz="1800" dirty="0"/>
              <a:t>and sources –grows as ~(sensitivity)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142CE-3EBF-CE67-74C6-7399E7E92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85111"/>
            <a:ext cx="4264658" cy="8471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E9B0-59F4-F0B4-A9FE-301F606CD341}"/>
              </a:ext>
            </a:extLst>
          </p:cNvPr>
          <p:cNvSpPr txBox="1">
            <a:spLocks/>
          </p:cNvSpPr>
          <p:nvPr/>
        </p:nvSpPr>
        <p:spPr>
          <a:xfrm>
            <a:off x="4884134" y="2127868"/>
            <a:ext cx="4107971" cy="2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gaps for the upgrades… but so far we make up for it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EE3E16EC-9A91-1D2B-EFB5-D3661F9DE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7" y="759196"/>
            <a:ext cx="1296485" cy="661121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6C1214C1-BDB6-4F64-2845-7FAAC2EE071A}"/>
              </a:ext>
            </a:extLst>
          </p:cNvPr>
          <p:cNvSpPr/>
          <p:nvPr/>
        </p:nvSpPr>
        <p:spPr>
          <a:xfrm>
            <a:off x="7218946" y="2772076"/>
            <a:ext cx="662313" cy="142051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87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43C9-2CC3-D3A9-9056-30006F2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620"/>
            <a:ext cx="8229600" cy="396399"/>
          </a:xfrm>
        </p:spPr>
        <p:txBody>
          <a:bodyPr>
            <a:normAutofit fontScale="90000"/>
          </a:bodyPr>
          <a:lstStyle/>
          <a:p>
            <a:r>
              <a:rPr lang="en-US" dirty="0"/>
              <a:t>O4 started 24 May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79C8-328F-AB95-760D-4A4823073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6017"/>
            <a:ext cx="8229600" cy="3978606"/>
          </a:xfrm>
        </p:spPr>
        <p:txBody>
          <a:bodyPr/>
          <a:lstStyle/>
          <a:p>
            <a:r>
              <a:rPr lang="en-US" dirty="0"/>
              <a:t>Significant delay from original planning – COVID primary cause</a:t>
            </a:r>
          </a:p>
          <a:p>
            <a:r>
              <a:rPr lang="en-US" dirty="0"/>
              <a:t>Starting without Virgo due to technical problems; joining soon</a:t>
            </a:r>
          </a:p>
          <a:p>
            <a:r>
              <a:rPr lang="en-US" dirty="0"/>
              <a:t>KAGRA still commissioning, with plans to join late in the run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E4EC7-F15F-40CC-4A9A-A2DF4AF6BB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9D4AD-210C-D04F-2774-80DAC6B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349A-4C8F-AF4F-0852-0E3D22C8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6542"/>
            <a:ext cx="6629400" cy="2877733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47C5A6B-945E-257F-3A5D-824556273BA8}"/>
              </a:ext>
            </a:extLst>
          </p:cNvPr>
          <p:cNvSpPr/>
          <p:nvPr/>
        </p:nvSpPr>
        <p:spPr>
          <a:xfrm>
            <a:off x="4889634" y="1803530"/>
            <a:ext cx="1232034" cy="294708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95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43C9-2CC3-D3A9-9056-30006F2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620"/>
            <a:ext cx="8229600" cy="396399"/>
          </a:xfrm>
        </p:spPr>
        <p:txBody>
          <a:bodyPr>
            <a:normAutofit fontScale="90000"/>
          </a:bodyPr>
          <a:lstStyle/>
          <a:p>
            <a:r>
              <a:rPr lang="en-US" dirty="0"/>
              <a:t>O4 started 24 May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79C8-328F-AB95-760D-4A4823073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6017"/>
            <a:ext cx="8229600" cy="3978606"/>
          </a:xfrm>
        </p:spPr>
        <p:txBody>
          <a:bodyPr/>
          <a:lstStyle/>
          <a:p>
            <a:r>
              <a:rPr lang="en-US" dirty="0"/>
              <a:t>Events 2-3/week, range of likely binary systems represented</a:t>
            </a:r>
          </a:p>
          <a:p>
            <a:r>
              <a:rPr lang="en-US" dirty="0"/>
              <a:t>No EM/particle coincidences to date (and very poor localization…)</a:t>
            </a:r>
          </a:p>
          <a:p>
            <a:r>
              <a:rPr lang="en-US" dirty="0"/>
              <a:t>Eagerly awaiting Virgo!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E4EC7-F15F-40CC-4A9A-A2DF4AF6BB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9D4AD-210C-D04F-2774-80DAC6B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349A-4C8F-AF4F-0852-0E3D22C8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6542"/>
            <a:ext cx="6629400" cy="2877733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547C5A6B-945E-257F-3A5D-824556273BA8}"/>
              </a:ext>
            </a:extLst>
          </p:cNvPr>
          <p:cNvSpPr/>
          <p:nvPr/>
        </p:nvSpPr>
        <p:spPr>
          <a:xfrm>
            <a:off x="4889634" y="1794821"/>
            <a:ext cx="1232034" cy="2947086"/>
          </a:xfrm>
          <a:prstGeom prst="flowChartAlternateProcess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55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2632D-38F6-44E3-7E94-8CEF6BE4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05979"/>
            <a:ext cx="2720855" cy="1901954"/>
          </a:xfrm>
        </p:spPr>
        <p:txBody>
          <a:bodyPr>
            <a:normAutofit/>
          </a:bodyPr>
          <a:lstStyle/>
          <a:p>
            <a:r>
              <a:rPr lang="en-US" sz="2600" dirty="0"/>
              <a:t>Notional Plans for the current 4km observatories – </a:t>
            </a:r>
            <a:br>
              <a:rPr lang="en-US" sz="2600" dirty="0"/>
            </a:br>
            <a:r>
              <a:rPr lang="en-US" sz="2600" dirty="0"/>
              <a:t>2x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760F4-07B0-939C-4AC8-FE7C9EF2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9" y="2487041"/>
            <a:ext cx="2539502" cy="2554067"/>
          </a:xfrm>
        </p:spPr>
        <p:txBody>
          <a:bodyPr/>
          <a:lstStyle/>
          <a:p>
            <a:r>
              <a:rPr lang="en-US" dirty="0"/>
              <a:t>Best guess for LIGO</a:t>
            </a:r>
          </a:p>
          <a:p>
            <a:r>
              <a:rPr lang="en-US" dirty="0"/>
              <a:t>Virgo similar</a:t>
            </a:r>
          </a:p>
          <a:p>
            <a:r>
              <a:rPr lang="en-US" dirty="0"/>
              <a:t>Gives improving performance and continuous operation to ~2040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A134-9D15-9F62-D78E-008AD180B2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027035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FC342-9EBE-7DBD-64F8-02A92037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027035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C892B-88F3-2BD9-213E-D1427EEA4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83"/>
          <a:stretch/>
        </p:blipFill>
        <p:spPr>
          <a:xfrm>
            <a:off x="2683880" y="1619793"/>
            <a:ext cx="6460120" cy="2783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D2758-81A3-3CDB-CD0F-7AA98D05D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616" y="186799"/>
            <a:ext cx="6324602" cy="493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222A4-C535-43A3-06F0-04B6EA1BC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116" y="736700"/>
            <a:ext cx="6449274" cy="865674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0F1C3F43-0261-AB36-4D5E-67DC45F2DF5E}"/>
              </a:ext>
            </a:extLst>
          </p:cNvPr>
          <p:cNvSpPr/>
          <p:nvPr/>
        </p:nvSpPr>
        <p:spPr>
          <a:xfrm>
            <a:off x="2865235" y="1220009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~160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C9473B5E-37B1-6EC0-F377-3CF4713D78C0}"/>
              </a:ext>
            </a:extLst>
          </p:cNvPr>
          <p:cNvSpPr/>
          <p:nvPr/>
        </p:nvSpPr>
        <p:spPr>
          <a:xfrm>
            <a:off x="7243124" y="1451351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~275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BA1F9FAF-7464-EB7E-8174-7280272AED8C}"/>
              </a:ext>
            </a:extLst>
          </p:cNvPr>
          <p:cNvSpPr/>
          <p:nvPr/>
        </p:nvSpPr>
        <p:spPr>
          <a:xfrm>
            <a:off x="7243124" y="3513000"/>
            <a:ext cx="1149417" cy="33688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~600 </a:t>
            </a:r>
            <a:r>
              <a:rPr lang="en-US" dirty="0" err="1"/>
              <a:t>Mpc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85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A67-2EDB-504E-94B2-A050FB6F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86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could we do with </a:t>
            </a:r>
            <a:r>
              <a:rPr lang="en-US" b="1" i="1" dirty="0">
                <a:solidFill>
                  <a:srgbClr val="FFC000"/>
                </a:solidFill>
              </a:rPr>
              <a:t>10x</a:t>
            </a:r>
            <a:r>
              <a:rPr lang="en-US" dirty="0"/>
              <a:t> better GW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5844-FAC0-374C-A294-5D038838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90" y="1066893"/>
            <a:ext cx="4290124" cy="37298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Greater sensitivity will enable a qualitative growth in the number of observed sources </a:t>
            </a:r>
            <a:br>
              <a:rPr lang="en-US" dirty="0"/>
            </a:br>
            <a:r>
              <a:rPr lang="en-US" dirty="0"/>
              <a:t>(10x sensitivity </a:t>
            </a:r>
            <a:r>
              <a:rPr lang="en-US" dirty="0">
                <a:sym typeface="Wingdings" pitchFamily="2" charset="2"/>
              </a:rPr>
              <a:t>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             </a:t>
            </a:r>
            <a:r>
              <a:rPr lang="en-US" dirty="0"/>
              <a:t>few 10</a:t>
            </a:r>
            <a:r>
              <a:rPr lang="en-US" baseline="30000" dirty="0"/>
              <a:t>5</a:t>
            </a:r>
            <a:r>
              <a:rPr lang="en-US" dirty="0"/>
              <a:t> sources per year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r>
              <a:rPr lang="en-US" dirty="0"/>
              <a:t>It also increases the resolution of waveforms, enabling more stringent tests of GR and more detailed models of the coalescences</a:t>
            </a:r>
          </a:p>
          <a:p>
            <a:r>
              <a:rPr lang="en-US" dirty="0"/>
              <a:t>Wider bandwidth can expose Neutron star coalescence and thus dynamics of dense matter</a:t>
            </a:r>
          </a:p>
        </p:txBody>
      </p:sp>
      <p:pic>
        <p:nvPicPr>
          <p:cNvPr id="4" name="Picture 2" descr="https://lh5.googleusercontent.com/hTKZnq58N-FZLI85SEmmE895LZYsN_cn-aCND6Ka7jtGDC7GpgDrzxhF2XKx7eYoP8Xl-wW0lZdJABbZHKybnVIVDuXfMd90l0NDEFoS3ZK7aX_gUgc-vrZv38zY88B3RGzm2UY4LcU=s0">
            <a:extLst>
              <a:ext uri="{FF2B5EF4-FFF2-40B4-BE49-F238E27FC236}">
                <a16:creationId xmlns:a16="http://schemas.microsoft.com/office/drawing/2014/main" id="{5F9F9117-5DCB-D848-A012-961035668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43" y="782723"/>
            <a:ext cx="4187061" cy="41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95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A7C2DD-6F8D-254B-9B1E-DA3396502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9" t="1428" r="5996" b="6498"/>
          <a:stretch/>
        </p:blipFill>
        <p:spPr>
          <a:xfrm>
            <a:off x="4714184" y="603759"/>
            <a:ext cx="4310090" cy="4539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0DFA67-2EDB-504E-94B2-A050FB6F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393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Black Holes and Neutron Stars throughout cosmic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85844-FAC0-374C-A294-5D038838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24" y="735070"/>
            <a:ext cx="4473959" cy="3186278"/>
          </a:xfrm>
        </p:spPr>
        <p:txBody>
          <a:bodyPr>
            <a:normAutofit/>
          </a:bodyPr>
          <a:lstStyle/>
          <a:p>
            <a:r>
              <a:rPr lang="en-US" dirty="0"/>
              <a:t>The best understood source of gravitational wave emissions are compact binary systems.</a:t>
            </a:r>
          </a:p>
          <a:p>
            <a:r>
              <a:rPr lang="en-US" dirty="0"/>
              <a:t>Can build a detector able see </a:t>
            </a:r>
            <a:r>
              <a:rPr lang="en-US" b="1" dirty="0">
                <a:solidFill>
                  <a:srgbClr val="FF0000"/>
                </a:solidFill>
              </a:rPr>
              <a:t>all</a:t>
            </a:r>
            <a:r>
              <a:rPr lang="en-US" dirty="0"/>
              <a:t> binaries in a broad range of masses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54669-B5C4-F14D-9C19-E7E9AC0BA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09" y="2571750"/>
            <a:ext cx="4156308" cy="25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98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FDE5-F0BD-689B-8624-67575DCA8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499"/>
            <a:ext cx="8229600" cy="1586049"/>
          </a:xfrm>
        </p:spPr>
        <p:txBody>
          <a:bodyPr>
            <a:normAutofit fontScale="90000"/>
          </a:bodyPr>
          <a:lstStyle/>
          <a:p>
            <a:r>
              <a:rPr lang="en-US" dirty="0"/>
              <a:t>Even better detectors would deliver more science.</a:t>
            </a:r>
            <a:br>
              <a:rPr lang="en-US" dirty="0"/>
            </a:br>
            <a:r>
              <a:rPr lang="en-US" dirty="0"/>
              <a:t>How to build a such a  10x better detector?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Make it 10x longer </a:t>
            </a:r>
            <a:r>
              <a:rPr lang="en-US" dirty="0">
                <a:sym typeface="Wingdings" pitchFamily="2" charset="2"/>
              </a:rPr>
              <a:t> 10x larger signal</a:t>
            </a:r>
            <a:br>
              <a:rPr lang="en-US" dirty="0"/>
            </a:b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A112A-6249-8866-C136-1F8ABF50AB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ADD73-E380-2F10-E919-F582B8C4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00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29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05979"/>
            <a:ext cx="5943600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Noise due to stochastic forces is independent of armlength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5AF249A-1D0D-FE65-2D5F-4F980EC4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49" y="1432771"/>
            <a:ext cx="7658101" cy="3334493"/>
          </a:xfrm>
        </p:spPr>
        <p:txBody>
          <a:bodyPr>
            <a:normAutofit/>
          </a:bodyPr>
          <a:lstStyle/>
          <a:p>
            <a:r>
              <a:rPr lang="en-US" sz="2100" dirty="0"/>
              <a:t>The Newtonian Background is the same for 4 or 40km, but the signal is 10x larger</a:t>
            </a:r>
          </a:p>
          <a:p>
            <a:r>
              <a:rPr lang="en-US" sz="2100" dirty="0"/>
              <a:t>Also unchanged:</a:t>
            </a:r>
          </a:p>
          <a:p>
            <a:pPr lvl="1"/>
            <a:r>
              <a:rPr lang="en-US" sz="2100" dirty="0"/>
              <a:t>Thermal noise motion (pendulum, substrate, coating)</a:t>
            </a:r>
          </a:p>
          <a:p>
            <a:pPr lvl="1"/>
            <a:r>
              <a:rPr lang="en-US" sz="2100" dirty="0"/>
              <a:t>Magnetic and electrostatic dynamic forces</a:t>
            </a:r>
          </a:p>
          <a:p>
            <a:pPr lvl="1"/>
            <a:endParaRPr lang="en-US" sz="2550" dirty="0"/>
          </a:p>
          <a:p>
            <a:r>
              <a:rPr lang="en-US" sz="2100" dirty="0"/>
              <a:t>…Up to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L =</a:t>
            </a:r>
            <a:r>
              <a:rPr lang="en-US" sz="2100" dirty="0"/>
              <a:t> 1/2 </a:t>
            </a:r>
            <a:r>
              <a:rPr lang="en-US" sz="2100" dirty="0" err="1"/>
              <a:t>λ</a:t>
            </a:r>
            <a:r>
              <a:rPr lang="en-US" sz="2100" baseline="-25000" dirty="0" err="1"/>
              <a:t>GW</a:t>
            </a:r>
            <a:r>
              <a:rPr lang="en-US" sz="2100" dirty="0"/>
              <a:t> – giving an optimal length for a given signal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ABF242-7B1E-6F33-7581-439BCBB8B577}"/>
              </a:ext>
            </a:extLst>
          </p:cNvPr>
          <p:cNvSpPr txBox="1"/>
          <p:nvPr/>
        </p:nvSpPr>
        <p:spPr>
          <a:xfrm rot="20132415">
            <a:off x="177566" y="317261"/>
            <a:ext cx="16803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Δ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L </a:t>
            </a:r>
            <a:r>
              <a:rPr lang="en-US" sz="3200" dirty="0">
                <a:solidFill>
                  <a:srgbClr val="00B0F0"/>
                </a:solidFill>
                <a:latin typeface="Times" pitchFamily="2" charset="0"/>
              </a:rPr>
              <a:t>=</a:t>
            </a:r>
            <a:r>
              <a:rPr lang="en-US" sz="3200" i="1" dirty="0">
                <a:solidFill>
                  <a:srgbClr val="00B0F0"/>
                </a:solidFill>
                <a:latin typeface="Times" pitchFamily="2" charset="0"/>
              </a:rPr>
              <a:t> h 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6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" name="Rectangle 135"/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399EF-6B53-A803-0603-BC683DA1A4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4169" y="2119047"/>
            <a:ext cx="2947365" cy="164240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89103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52D1C-E391-B94A-87F4-369FA15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30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69D6-F48C-0C47-97C4-9D8DCA05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119" y="205979"/>
            <a:ext cx="6555783" cy="1084341"/>
          </a:xfrm>
        </p:spPr>
        <p:txBody>
          <a:bodyPr>
            <a:normAutofit fontScale="90000"/>
          </a:bodyPr>
          <a:lstStyle/>
          <a:p>
            <a:r>
              <a:rPr lang="en-US" dirty="0"/>
              <a:t>Sensing noises scale with arm length</a:t>
            </a:r>
            <a:br>
              <a:rPr lang="en-US" dirty="0"/>
            </a:br>
            <a:r>
              <a:rPr lang="en-US" dirty="0"/>
              <a:t>at various powers of 1/</a:t>
            </a:r>
            <a:r>
              <a:rPr lang="en-US" i="1" dirty="0">
                <a:latin typeface="Times" pitchFamily="2" charset="0"/>
              </a:rPr>
              <a:t>L – </a:t>
            </a:r>
            <a:r>
              <a:rPr lang="en-US" dirty="0"/>
              <a:t>all get better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1DF02B-0C83-E6EE-3E36-A6B8D5E4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295" y="1554481"/>
            <a:ext cx="2952507" cy="308118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1B57B8-1E83-9B35-25A7-43A03A152C21}"/>
              </a:ext>
            </a:extLst>
          </p:cNvPr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EB3E5AB8-9063-7D48-827A-74CE83601947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30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57957-DE5F-47D8-890C-28D01F4E8868}"/>
              </a:ext>
            </a:extLst>
          </p:cNvPr>
          <p:cNvSpPr txBox="1"/>
          <p:nvPr/>
        </p:nvSpPr>
        <p:spPr>
          <a:xfrm>
            <a:off x="1368682" y="1646760"/>
            <a:ext cx="2607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Shot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while maintaining bandwidth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0241E-E788-DF59-8F01-E263F3F94A99}"/>
              </a:ext>
            </a:extLst>
          </p:cNvPr>
          <p:cNvSpPr txBox="1"/>
          <p:nvPr/>
        </p:nvSpPr>
        <p:spPr>
          <a:xfrm>
            <a:off x="1368682" y="2448259"/>
            <a:ext cx="2653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Radiation Pressure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while maintaining bandwidth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329C9-05B9-EE90-14B9-B9A131FA6311}"/>
              </a:ext>
            </a:extLst>
          </p:cNvPr>
          <p:cNvSpPr txBox="1"/>
          <p:nvPr/>
        </p:nvSpPr>
        <p:spPr>
          <a:xfrm>
            <a:off x="1656612" y="3295514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Coating Thermal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loss angle dependence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613FC5-0A9B-7377-E614-EBC2CB6AC522}"/>
              </a:ext>
            </a:extLst>
          </p:cNvPr>
          <p:cNvSpPr txBox="1"/>
          <p:nvPr/>
        </p:nvSpPr>
        <p:spPr>
          <a:xfrm>
            <a:off x="1795465" y="4008949"/>
            <a:ext cx="1753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Residual Gas Noise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facility limit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8BFD409-04E9-3DC7-21FC-B649AF175280}"/>
              </a:ext>
            </a:extLst>
          </p:cNvPr>
          <p:cNvSpPr/>
          <p:nvPr/>
        </p:nvSpPr>
        <p:spPr>
          <a:xfrm>
            <a:off x="6407888" y="1928035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A75CE61-89C3-60ED-93A9-CA345D7606E8}"/>
              </a:ext>
            </a:extLst>
          </p:cNvPr>
          <p:cNvSpPr/>
          <p:nvPr/>
        </p:nvSpPr>
        <p:spPr>
          <a:xfrm>
            <a:off x="6035749" y="3617434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D4B535E-58A2-B888-A4F5-6CF9808B3C2D}"/>
              </a:ext>
            </a:extLst>
          </p:cNvPr>
          <p:cNvSpPr/>
          <p:nvPr/>
        </p:nvSpPr>
        <p:spPr>
          <a:xfrm>
            <a:off x="5730948" y="4260467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B55A2A-77E9-42A7-B749-8FE7F27E06DE}"/>
              </a:ext>
            </a:extLst>
          </p:cNvPr>
          <p:cNvSpPr/>
          <p:nvPr/>
        </p:nvSpPr>
        <p:spPr>
          <a:xfrm>
            <a:off x="4129298" y="2267045"/>
            <a:ext cx="2863504" cy="726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C8719A-B3D8-6520-D4E1-CA759E28B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07" y="2410893"/>
            <a:ext cx="3507736" cy="57001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6A8DEC0-7276-00FD-33EE-1FB1123E8EFA}"/>
              </a:ext>
            </a:extLst>
          </p:cNvPr>
          <p:cNvSpPr/>
          <p:nvPr/>
        </p:nvSpPr>
        <p:spPr>
          <a:xfrm>
            <a:off x="6891837" y="2724981"/>
            <a:ext cx="432391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35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F328-10BA-F674-45B1-A61159CEC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518" y="120252"/>
            <a:ext cx="423345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The Infrastructure for a </a:t>
            </a:r>
            <a:br>
              <a:rPr lang="en-US" dirty="0"/>
            </a:br>
            <a:r>
              <a:rPr lang="en-US" dirty="0"/>
              <a:t>realistic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91115-8A34-E491-44A3-0F53BC74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sufficient length 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of the arms is needed to bring the </a:t>
            </a:r>
            <a:br>
              <a:rPr lang="en-US" dirty="0"/>
            </a:br>
            <a:r>
              <a:rPr lang="en-US" dirty="0"/>
              <a:t>GW-induced strain to a measurable level </a:t>
            </a:r>
            <a:r>
              <a:rPr lang="en-US" dirty="0">
                <a:solidFill>
                  <a:schemeClr val="accent5"/>
                </a:solidFill>
              </a:rPr>
              <a:t>(4km </a:t>
            </a:r>
            <a:r>
              <a:rPr lang="en-US" dirty="0">
                <a:solidFill>
                  <a:schemeClr val="accent5"/>
                </a:solidFill>
                <a:sym typeface="Wingdings" pitchFamily="2" charset="2"/>
              </a:rPr>
              <a:t> 40km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Sensing laser light must travel in an excellent vacuum </a:t>
            </a:r>
            <a:r>
              <a:rPr lang="en-US" dirty="0">
                <a:solidFill>
                  <a:schemeClr val="accent5"/>
                </a:solidFill>
              </a:rPr>
              <a:t>(10</a:t>
            </a:r>
            <a:r>
              <a:rPr lang="en-US" baseline="30000" dirty="0">
                <a:solidFill>
                  <a:schemeClr val="accent5"/>
                </a:solidFill>
              </a:rPr>
              <a:t>-9</a:t>
            </a:r>
            <a:r>
              <a:rPr lang="en-US" dirty="0">
                <a:solidFill>
                  <a:schemeClr val="accent5"/>
                </a:solidFill>
              </a:rPr>
              <a:t> Torr)</a:t>
            </a:r>
          </a:p>
          <a:p>
            <a:r>
              <a:rPr lang="en-US" dirty="0"/>
              <a:t>The vacuum system diameter must accommodate a diffraction limited beam over 4 or 40km </a:t>
            </a:r>
            <a:r>
              <a:rPr lang="en-US" dirty="0">
                <a:solidFill>
                  <a:schemeClr val="accent5"/>
                </a:solidFill>
              </a:rPr>
              <a:t>(~1 m Diameter)</a:t>
            </a:r>
          </a:p>
          <a:p>
            <a:r>
              <a:rPr lang="en-US" dirty="0"/>
              <a:t>The vacuum system must be </a:t>
            </a:r>
            <a:r>
              <a:rPr lang="en-US" i="1" dirty="0"/>
              <a:t>straight</a:t>
            </a:r>
            <a:r>
              <a:rPr lang="en-US" dirty="0"/>
              <a:t>, level, and protected from the human and natural environment </a:t>
            </a:r>
            <a:r>
              <a:rPr lang="en-US" dirty="0">
                <a:solidFill>
                  <a:schemeClr val="accent5"/>
                </a:solidFill>
              </a:rPr>
              <a:t>(earthmoving, concrete bed, 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aligned to several mm over 4 or 40km, and protected by a concrete cover)</a:t>
            </a:r>
          </a:p>
          <a:p>
            <a:r>
              <a:rPr lang="en-US" dirty="0"/>
              <a:t>Corner and end buildings with particulate, temperature control; </a:t>
            </a:r>
            <a:br>
              <a:rPr lang="en-US" dirty="0"/>
            </a:br>
            <a:r>
              <a:rPr lang="en-US" dirty="0"/>
              <a:t>staff buildings; outreach/public science building </a:t>
            </a:r>
            <a:r>
              <a:rPr lang="en-US" dirty="0">
                <a:solidFill>
                  <a:schemeClr val="accent5"/>
                </a:solidFill>
              </a:rPr>
              <a:t>(~10,000 m</a:t>
            </a:r>
            <a:r>
              <a:rPr lang="en-US" baseline="30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E6965-482C-BAC4-BEC7-8B1BDB38176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12E6F-09CB-0C2D-23D9-18BA60E8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0B3CD-06FE-8DDC-D71C-FF2AE72F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195" y="102392"/>
            <a:ext cx="1880861" cy="10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71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9443" cy="374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46369"/>
            <a:ext cx="28293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i="1" dirty="0">
                <a:latin typeface="Myriad Pro" charset="0"/>
                <a:cs typeface="Myriad Pro" charset="0"/>
              </a:rPr>
              <a:t>LIGO Hanford Observatory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189" y="3909168"/>
            <a:ext cx="3794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FF00"/>
                </a:solidFill>
              </a:rPr>
              <a:t>Present LIGO Observatory sites</a:t>
            </a:r>
          </a:p>
          <a:p>
            <a:pPr algn="ctr"/>
            <a:r>
              <a:rPr lang="en-US" sz="2100" i="1" dirty="0">
                <a:solidFill>
                  <a:srgbClr val="FFFF00"/>
                </a:solidFill>
              </a:rPr>
              <a:t>L</a:t>
            </a:r>
            <a:r>
              <a:rPr lang="en-US" sz="2100" dirty="0">
                <a:solidFill>
                  <a:srgbClr val="FFFF00"/>
                </a:solidFill>
              </a:rPr>
              <a:t> = 4km</a:t>
            </a:r>
            <a:endParaRPr lang="en-US" sz="2100" i="1" dirty="0">
              <a:solidFill>
                <a:srgbClr val="FFFF00"/>
              </a:solidFill>
            </a:endParaRPr>
          </a:p>
        </p:txBody>
      </p:sp>
      <p:pic>
        <p:nvPicPr>
          <p:cNvPr id="9" name="Picture 5" descr="LLO">
            <a:extLst>
              <a:ext uri="{FF2B5EF4-FFF2-40B4-BE49-F238E27FC236}">
                <a16:creationId xmlns:a16="http://schemas.microsoft.com/office/drawing/2014/main" id="{CE68A20A-FE0E-6E4F-8E50-BC898A4B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000" y="1744849"/>
            <a:ext cx="4435062" cy="3326297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51B949-3BE6-5547-9306-DDE95A4D0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69" y="1977768"/>
            <a:ext cx="2902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LIGO Livingston Observatory</a:t>
            </a:r>
          </a:p>
        </p:txBody>
      </p:sp>
      <p:pic>
        <p:nvPicPr>
          <p:cNvPr id="15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96ED7651-8A13-C143-9D9D-5E684C34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45" y="0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9DDAF-393F-F147-9C32-3B1935DBA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55" y="-155250"/>
            <a:ext cx="3020440" cy="2192256"/>
          </a:xfrm>
          <a:prstGeom prst="rect">
            <a:avLst/>
          </a:prstGeom>
          <a:effectLst>
            <a:softEdge rad="172019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055185-D417-54B7-695C-91087B94DCB0}"/>
              </a:ext>
            </a:extLst>
          </p:cNvPr>
          <p:cNvCxnSpPr>
            <a:cxnSpLocks/>
          </p:cNvCxnSpPr>
          <p:nvPr/>
        </p:nvCxnSpPr>
        <p:spPr>
          <a:xfrm flipH="1" flipV="1">
            <a:off x="4497962" y="1813302"/>
            <a:ext cx="1796960" cy="2093492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821014"/>
      </p:ext>
    </p:extLst>
  </p:cSld>
  <p:clrMapOvr>
    <a:masterClrMapping/>
  </p:clrMapOvr>
  <p:transition spd="slow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7DE5-371B-F447-B0FC-58CC203E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E08999DA-6F64-BF45-B314-74E8F7222AA8}" type="slidenum">
              <a:rPr lang="en-US" smtClean="0"/>
              <a:t>33</a:t>
            </a:fld>
            <a:endParaRPr lang="en-US"/>
          </a:p>
        </p:txBody>
      </p:sp>
      <p:pic>
        <p:nvPicPr>
          <p:cNvPr id="10" name="Picture 3" descr="https://lh6.googleusercontent.com/ovYbvvAhQZKDxGAk-4dMlPTQhqsIHsg_lP8KfXozw6XUBqRk3HAkSkv8KytR0bTNjhUlTO2uRJAsEEduV_txr8nT1pNxeJH8XbgiP6o_2budzyfrODT0xnCkmekyGh_nlJSLx-WFD__9">
            <a:extLst>
              <a:ext uri="{FF2B5EF4-FFF2-40B4-BE49-F238E27FC236}">
                <a16:creationId xmlns:a16="http://schemas.microsoft.com/office/drawing/2014/main" id="{7CDFBF38-C5CB-454D-B04C-95FD1DF04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6557"/>
          <a:stretch/>
        </p:blipFill>
        <p:spPr bwMode="auto">
          <a:xfrm>
            <a:off x="324679" y="1469549"/>
            <a:ext cx="3971804" cy="22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91BE00-2D6E-3D4A-B8D3-BAE0D0696AE9}"/>
              </a:ext>
            </a:extLst>
          </p:cNvPr>
          <p:cNvSpPr/>
          <p:nvPr/>
        </p:nvSpPr>
        <p:spPr>
          <a:xfrm>
            <a:off x="6056778" y="59604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D28AA-CB4B-4342-AB87-358D29C93EFA}"/>
              </a:ext>
            </a:extLst>
          </p:cNvPr>
          <p:cNvSpPr/>
          <p:nvPr/>
        </p:nvSpPr>
        <p:spPr>
          <a:xfrm>
            <a:off x="6209178" y="61128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4E2712-F9C0-BD46-984D-320D7AFFA012}"/>
              </a:ext>
            </a:extLst>
          </p:cNvPr>
          <p:cNvSpPr/>
          <p:nvPr/>
        </p:nvSpPr>
        <p:spPr>
          <a:xfrm>
            <a:off x="6361578" y="62652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C203-27CA-F44B-A04E-372B3BE80DCA}"/>
              </a:ext>
            </a:extLst>
          </p:cNvPr>
          <p:cNvSpPr/>
          <p:nvPr/>
        </p:nvSpPr>
        <p:spPr>
          <a:xfrm>
            <a:off x="6513978" y="6417698"/>
            <a:ext cx="3060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(Cal State Fullerton)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8B08F-6755-6641-A185-B4E36FF6CA8F}"/>
              </a:ext>
            </a:extLst>
          </p:cNvPr>
          <p:cNvSpPr txBox="1"/>
          <p:nvPr/>
        </p:nvSpPr>
        <p:spPr>
          <a:xfrm>
            <a:off x="1822051" y="3530398"/>
            <a:ext cx="3497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Image: Eddie Anaya 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(Cal State Fullerton)</a:t>
            </a:r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2EAEE6-6F40-DC48-B181-9C3D5963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503" y="591241"/>
            <a:ext cx="2413824" cy="3125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302C7A-6035-694E-B993-DDB1641F6E2F}"/>
              </a:ext>
            </a:extLst>
          </p:cNvPr>
          <p:cNvSpPr txBox="1"/>
          <p:nvPr/>
        </p:nvSpPr>
        <p:spPr>
          <a:xfrm>
            <a:off x="4872359" y="6405025"/>
            <a:ext cx="2336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cosmicexplorer.org</a:t>
            </a:r>
            <a:endParaRPr lang="en-US" sz="2000" dirty="0">
              <a:effectLst>
                <a:glow rad="127000">
                  <a:schemeClr val="bg1">
                    <a:alpha val="50000"/>
                  </a:schemeClr>
                </a:glow>
              </a:effectLst>
            </a:endParaRPr>
          </a:p>
        </p:txBody>
      </p:sp>
      <p:sp>
        <p:nvSpPr>
          <p:cNvPr id="18" name="Rectangle 17">
            <a:hlinkClick r:id="rId5"/>
            <a:extLst>
              <a:ext uri="{FF2B5EF4-FFF2-40B4-BE49-F238E27FC236}">
                <a16:creationId xmlns:a16="http://schemas.microsoft.com/office/drawing/2014/main" id="{3AC1C72D-FDAB-FC48-8699-D60C4A23FA8C}"/>
              </a:ext>
            </a:extLst>
          </p:cNvPr>
          <p:cNvSpPr/>
          <p:nvPr/>
        </p:nvSpPr>
        <p:spPr>
          <a:xfrm>
            <a:off x="7344959" y="4491696"/>
            <a:ext cx="16918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hlinkClick r:id="rId5"/>
              </a:rPr>
              <a:t>cosmicexplorer.org</a:t>
            </a:r>
            <a:endParaRPr lang="en-US" sz="1500" b="1" dirty="0">
              <a:solidFill>
                <a:srgbClr val="FFFF00"/>
              </a:solidFill>
            </a:endParaRPr>
          </a:p>
        </p:txBody>
      </p:sp>
      <p:pic>
        <p:nvPicPr>
          <p:cNvPr id="20" name="Picture 2" descr="https://lh6.googleusercontent.com/6n5ZrN5tVN9uRhulwTopgh1D1nT31qLEXmtdZYy4dFyLFfykr2ClAWYZgDGFRO2osoi1cqw6Fhv1p4YI6As8O-hA7JNtCV-M60SwzSFhuMIhJVKhg9cxL_2xUuGSPi7FfJbabHh2Fhrt">
            <a:extLst>
              <a:ext uri="{FF2B5EF4-FFF2-40B4-BE49-F238E27FC236}">
                <a16:creationId xmlns:a16="http://schemas.microsoft.com/office/drawing/2014/main" id="{0DCFA717-413B-5E43-B905-86EFB200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" y="-93694"/>
            <a:ext cx="2868081" cy="17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lh3.googleusercontent.com/fGFRgen20Qg14yfnzdkIPj4NxPmJw36NwaposPa6jYm0bW5mguB0NJmYLZRLjgPyDDV3KRpGjSqncu0kg2Iohp8NaYh0TONVXZMpAF7Fbfjtw8m_GSJwNZ_1QcDGuDpmxbB-KkNdqgY">
            <a:extLst>
              <a:ext uri="{FF2B5EF4-FFF2-40B4-BE49-F238E27FC236}">
                <a16:creationId xmlns:a16="http://schemas.microsoft.com/office/drawing/2014/main" id="{5CAC505E-A2C5-ED46-B7A0-0B9367D7F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09" y="262052"/>
            <a:ext cx="1032474" cy="10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50FD0-A84D-BA42-8A76-53CFE5AA4186}"/>
              </a:ext>
            </a:extLst>
          </p:cNvPr>
          <p:cNvSpPr txBox="1"/>
          <p:nvPr/>
        </p:nvSpPr>
        <p:spPr>
          <a:xfrm>
            <a:off x="158617" y="3892055"/>
            <a:ext cx="782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US contribution to the next-gen Network (with Einstein Telescope – European project)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LIGO-like concept for a single interferometer per site, on Earth’s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CE is a larger, and more technically advanced version of LIGO: </a:t>
            </a:r>
            <a:br>
              <a:rPr lang="en-US" sz="1600" dirty="0">
                <a:solidFill>
                  <a:srgbClr val="FFFF00"/>
                </a:solidFill>
              </a:rPr>
            </a:br>
            <a:r>
              <a:rPr lang="en-US" sz="1600" dirty="0">
                <a:solidFill>
                  <a:srgbClr val="FFFF00"/>
                </a:solidFill>
              </a:rPr>
              <a:t>baseline of two widely separated observatories,  </a:t>
            </a:r>
            <a:r>
              <a:rPr lang="en-US" sz="1600" b="1" dirty="0">
                <a:solidFill>
                  <a:srgbClr val="FFFF00"/>
                </a:solidFill>
              </a:rPr>
              <a:t>40km and 20km arms</a:t>
            </a:r>
          </a:p>
        </p:txBody>
      </p:sp>
      <p:pic>
        <p:nvPicPr>
          <p:cNvPr id="23" name="decadel_title_image.jpg" descr="decadel_title_image.jpg">
            <a:extLst>
              <a:ext uri="{FF2B5EF4-FFF2-40B4-BE49-F238E27FC236}">
                <a16:creationId xmlns:a16="http://schemas.microsoft.com/office/drawing/2014/main" id="{B734075E-0B5F-3E43-AB3B-98E0CFE38C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64" r="10319"/>
          <a:stretch/>
        </p:blipFill>
        <p:spPr>
          <a:xfrm>
            <a:off x="3412435" y="81103"/>
            <a:ext cx="2280711" cy="13660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35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CE Detector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4674"/>
            <a:ext cx="8229600" cy="33944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LIGO is starting to plan upgrades to the LIGO 4km detectors for the ‘Post-O5’ epoch – ~2029 to the start of CE observing (</a:t>
            </a:r>
            <a:r>
              <a:rPr lang="en-US" i="1" dirty="0"/>
              <a:t>optimistically</a:t>
            </a:r>
            <a:r>
              <a:rPr lang="en-US" dirty="0"/>
              <a:t> 2035)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Room temperature, 1 micron light, fused silica optics, sputtered optical coatings, frequency dependent squeezed light..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Initial CE detectors will use techniques of this LIGO Post-O5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Low risk</a:t>
            </a:r>
            <a:r>
              <a:rPr lang="en-US" dirty="0"/>
              <a:t> – no significant advances in the detector are needed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Some work on bigger masses, suspensions, lower-loss optics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(Later CE upgrades can include all insights from CE, ET, quantum sensing…)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46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78" y="0"/>
            <a:ext cx="8229600" cy="857250"/>
          </a:xfrm>
        </p:spPr>
        <p:txBody>
          <a:bodyPr/>
          <a:lstStyle/>
          <a:p>
            <a:r>
              <a:rPr lang="en-US" dirty="0"/>
              <a:t>CE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78" y="797194"/>
            <a:ext cx="8229600" cy="4123517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Baseline of 40km and 20km observatories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20km = </a:t>
            </a:r>
            <a:r>
              <a:rPr lang="en-US" sz="2000" dirty="0"/>
              <a:t>1/2 </a:t>
            </a:r>
            <a:r>
              <a:rPr lang="en-US" sz="2000" dirty="0" err="1"/>
              <a:t>λ</a:t>
            </a:r>
            <a:r>
              <a:rPr lang="en-US" sz="2000" baseline="-25000" dirty="0" err="1"/>
              <a:t>GW</a:t>
            </a:r>
            <a:r>
              <a:rPr lang="en-US" dirty="0"/>
              <a:t> is ideal for observing ~2kHz endgame of </a:t>
            </a:r>
            <a:br>
              <a:rPr lang="en-US" dirty="0"/>
            </a:br>
            <a:r>
              <a:rPr lang="en-US" dirty="0"/>
              <a:t>neutron-star mergers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40km is optimized for absolute ‘reach’ to enable all in-scope binaries to be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Sites separated by a continental baseline for position information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Hope that ET in Europe will be built; expect that data will be shared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Working on less expensive vacuum systems (dominates the cost)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interferometric detector per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Earth’s surface construction</a:t>
            </a:r>
            <a:endParaRPr lang="en-US" dirty="0">
              <a:solidFill>
                <a:schemeClr val="bg1"/>
              </a:solidFill>
            </a:endParaRP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Bad: increased coupling to surface ‘seismic’ noise, and thus Newtonian background – limits low-frequency sensitivity (~7Hz compared to ~5 Hz for ET)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Good: less expensive than tunneling; no complexity of underground work; future modifications of interferometer layout easier (no new caverns)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Geographically </a:t>
            </a:r>
            <a:r>
              <a:rPr lang="en-US" dirty="0">
                <a:solidFill>
                  <a:schemeClr val="bg1"/>
                </a:solidFill>
              </a:rPr>
              <a:t>suitable sites can be found in the US (and</a:t>
            </a:r>
            <a:r>
              <a:rPr lang="en-US" dirty="0"/>
              <a:t> Canada, Australia…)</a:t>
            </a:r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3" descr="https://lh6.googleusercontent.com/ovYbvvAhQZKDxGAk-4dMlPTQhqsIHsg_lP8KfXozw6XUBqRk3HAkSkv8KytR0bTNjhUlTO2uRJAsEEduV_txr8nT1pNxeJH8XbgiP6o_2budzyfrODT0xnCkmekyGh_nlJSLx-WFD__9">
            <a:extLst>
              <a:ext uri="{FF2B5EF4-FFF2-40B4-BE49-F238E27FC236}">
                <a16:creationId xmlns:a16="http://schemas.microsoft.com/office/drawing/2014/main" id="{91F17454-41E6-16DE-AACF-BC77CB12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6557"/>
          <a:stretch/>
        </p:blipFill>
        <p:spPr bwMode="auto">
          <a:xfrm>
            <a:off x="6553200" y="2"/>
            <a:ext cx="2590799" cy="14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19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6AE8B-0E71-EC41-92F7-477314D4D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344" y="187780"/>
            <a:ext cx="7524925" cy="1557130"/>
          </a:xfrm>
        </p:spPr>
        <p:txBody>
          <a:bodyPr>
            <a:normAutofit/>
          </a:bodyPr>
          <a:lstStyle/>
          <a:p>
            <a:pPr marL="376238" indent="-285750"/>
            <a:r>
              <a:rPr lang="en-US" sz="1800" dirty="0"/>
              <a:t>The history of the land will play a </a:t>
            </a:r>
            <a:r>
              <a:rPr lang="en-US" sz="1800" b="1" dirty="0"/>
              <a:t>pivotal role </a:t>
            </a:r>
            <a:r>
              <a:rPr lang="en-US" sz="1800" dirty="0"/>
              <a:t>in this project. </a:t>
            </a:r>
          </a:p>
          <a:p>
            <a:pPr marL="376238" indent="-285750"/>
            <a:r>
              <a:rPr lang="en-US" sz="1800" dirty="0"/>
              <a:t>We have the </a:t>
            </a:r>
            <a:r>
              <a:rPr lang="en-US" sz="1800" b="1" dirty="0"/>
              <a:t>opportunity</a:t>
            </a:r>
            <a:r>
              <a:rPr lang="en-US" sz="1800" dirty="0"/>
              <a:t>, and obligation, to work with Indigenous Peoples</a:t>
            </a:r>
          </a:p>
          <a:p>
            <a:pPr marL="376238" indent="-285750"/>
            <a:r>
              <a:rPr lang="en-US" sz="1800" dirty="0"/>
              <a:t>We will build synergistic relationships and respect their land, their culture, and their sovereignty.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B260F-7A14-124D-A467-7EC6558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68" y="1953136"/>
            <a:ext cx="4588439" cy="2829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B075B-030C-F443-B0B9-78FA4BB71417}"/>
              </a:ext>
            </a:extLst>
          </p:cNvPr>
          <p:cNvSpPr txBox="1"/>
          <p:nvPr/>
        </p:nvSpPr>
        <p:spPr>
          <a:xfrm>
            <a:off x="1929468" y="4528673"/>
            <a:ext cx="1398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http://native-</a:t>
            </a:r>
            <a:r>
              <a:rPr lang="en-US" sz="1050" kern="0" dirty="0" err="1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land.ca</a:t>
            </a: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glow rad="114300">
                    <a:srgbClr val="FFFFFF">
                      <a:alpha val="50000"/>
                    </a:srgbClr>
                  </a:glow>
                </a:effectLst>
                <a:latin typeface="Arial"/>
                <a:cs typeface="Arial"/>
                <a:sym typeface="Arial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4B355-BFBA-0846-ACB0-7FBE460DD021}"/>
              </a:ext>
            </a:extLst>
          </p:cNvPr>
          <p:cNvSpPr txBox="1"/>
          <p:nvPr/>
        </p:nvSpPr>
        <p:spPr>
          <a:xfrm>
            <a:off x="2924702" y="4868676"/>
            <a:ext cx="4960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If you are not aware of issues surrounding TMT, please read </a:t>
            </a: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arXiv:2001.00970</a:t>
            </a:r>
            <a:r>
              <a:rPr lang="en-US" sz="1050" kern="0" dirty="0">
                <a:solidFill>
                  <a:srgbClr val="1F2123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740121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Conceptual Design is now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 Funding approved for this phase</a:t>
            </a:r>
          </a:p>
          <a:p>
            <a:pPr marL="642931" lvl="1" indent="-342900">
              <a:buFont typeface="Arial" panose="020B0604020202020204" pitchFamily="34" charset="0"/>
              <a:buChar char="•"/>
            </a:pPr>
            <a:r>
              <a:rPr lang="en-US" dirty="0"/>
              <a:t>International contributions (in-kind) – UK, Canada, Australia, Germany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Goal: observatories by mid-2030’s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3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F32335-AF53-0EBE-A65F-58724730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780" y="0"/>
            <a:ext cx="3433539" cy="3030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4211A-5B44-5C45-9949-B7EF98E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6553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European Vision for the next generation: </a:t>
            </a:r>
            <a:br>
              <a:rPr lang="en-US" dirty="0"/>
            </a:br>
            <a:r>
              <a:rPr lang="en-US" dirty="0"/>
              <a:t>Einstein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F937-BC59-064F-A810-1E1AFD59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200150"/>
            <a:ext cx="5303520" cy="3943349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ET Design: underground, triangular, 3 detectors consisting of two interferometers each 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(high frequency + low frequency ‘xylophone’)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Cryogenic test masses, longer wavelengths for LF operation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Underground infrastructure designed for future upgrades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Possible sites:</a:t>
            </a:r>
          </a:p>
          <a:p>
            <a:pPr lvl="1"/>
            <a:r>
              <a:rPr lang="en-US" sz="1100" dirty="0" err="1">
                <a:solidFill>
                  <a:schemeClr val="bg1"/>
                </a:solidFill>
              </a:rPr>
              <a:t>Euregio</a:t>
            </a:r>
            <a:r>
              <a:rPr lang="en-US" sz="1100" dirty="0">
                <a:solidFill>
                  <a:schemeClr val="bg1"/>
                </a:solidFill>
              </a:rPr>
              <a:t> Meuse-Rhine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Sardinia, Italy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(possibly) Saxony, Germany</a:t>
            </a:r>
          </a:p>
          <a:p>
            <a:r>
              <a:rPr lang="en-US" sz="1600" dirty="0">
                <a:solidFill>
                  <a:schemeClr val="bg1"/>
                </a:solidFill>
              </a:rPr>
              <a:t>Current envisioned timeframe: 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Construction to begin in 2026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Science operations to begin in 2035</a:t>
            </a:r>
          </a:p>
          <a:p>
            <a:r>
              <a:rPr lang="en-US" sz="1600" dirty="0">
                <a:solidFill>
                  <a:schemeClr val="bg1"/>
                </a:solidFill>
              </a:rPr>
              <a:t>Status: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is a fully recognized European Project on European Strategy Forum for Research Infrastructures (ESFRI) Roadmap </a:t>
            </a:r>
            <a:r>
              <a:rPr lang="en-US" sz="11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1100" i="1" u="sng" dirty="0">
                <a:solidFill>
                  <a:schemeClr val="bg1"/>
                </a:solidFill>
                <a:sym typeface="Wingdings" pitchFamily="2" charset="2"/>
              </a:rPr>
              <a:t>a key step in getting the project funding lined up. </a:t>
            </a:r>
            <a:r>
              <a:rPr lang="en-US" sz="1100" i="1" u="sng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Project Organization and relevant Boards have been established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ET Pathfinder facility in Maastricht, Netherlands under construction</a:t>
            </a:r>
          </a:p>
          <a:p>
            <a:pPr lvl="1"/>
            <a:r>
              <a:rPr lang="en-US" sz="1100" dirty="0">
                <a:solidFill>
                  <a:schemeClr val="bg1"/>
                </a:solidFill>
              </a:rPr>
              <a:t>Site evaluation well underway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9E71-B2B2-5E4E-B521-09E3FA6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1D6AF-A61D-61C1-FC0E-EEAAC1F7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24" y="3100037"/>
            <a:ext cx="3683795" cy="20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 of present and future instruments</a:t>
            </a:r>
            <a:endParaRPr dirty="0"/>
          </a:p>
        </p:txBody>
      </p:sp>
      <p:grpSp>
        <p:nvGrpSpPr>
          <p:cNvPr id="64" name="Google Shape;64;p14"/>
          <p:cNvGrpSpPr/>
          <p:nvPr/>
        </p:nvGrpSpPr>
        <p:grpSpPr>
          <a:xfrm>
            <a:off x="0" y="890982"/>
            <a:ext cx="9144003" cy="3214868"/>
            <a:chOff x="0" y="1104632"/>
            <a:chExt cx="9144003" cy="3214868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104632"/>
              <a:ext cx="9144003" cy="31387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0" y="3826900"/>
              <a:ext cx="980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66666"/>
                  </a:solidFill>
                  <a:latin typeface="Work Sans"/>
                  <a:ea typeface="Work Sans"/>
                  <a:cs typeface="Work Sans"/>
                  <a:sym typeface="Work Sans"/>
                </a:rPr>
                <a:t>Credit: ESO/NAOJ</a:t>
              </a:r>
              <a:endParaRPr sz="1000"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cxnSp>
        <p:nvCxnSpPr>
          <p:cNvPr id="67" name="Google Shape;67;p14"/>
          <p:cNvCxnSpPr/>
          <p:nvPr/>
        </p:nvCxnSpPr>
        <p:spPr>
          <a:xfrm>
            <a:off x="2455150" y="890975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FC950C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68" name="Google Shape;68;p14"/>
          <p:cNvSpPr txBox="1"/>
          <p:nvPr/>
        </p:nvSpPr>
        <p:spPr>
          <a:xfrm>
            <a:off x="1410250" y="4086325"/>
            <a:ext cx="2113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Cosmic Explorer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and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950C"/>
                </a:solidFill>
                <a:latin typeface="Georgia"/>
                <a:ea typeface="Georgia"/>
                <a:cs typeface="Georgia"/>
                <a:sym typeface="Georgia"/>
              </a:rPr>
              <a:t>Einstein Telescope</a:t>
            </a:r>
            <a:endParaRPr>
              <a:solidFill>
                <a:srgbClr val="FC950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524625" y="4160675"/>
            <a:ext cx="1315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85C6"/>
                </a:solidFill>
                <a:latin typeface="Georgia"/>
                <a:ea typeface="Georgia"/>
                <a:cs typeface="Georgia"/>
                <a:sym typeface="Georgia"/>
              </a:rPr>
              <a:t>~2033</a:t>
            </a:r>
            <a:endParaRPr dirty="0">
              <a:solidFill>
                <a:srgbClr val="3D85C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292275" y="4160675"/>
            <a:ext cx="79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LIGO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Georgia"/>
                <a:ea typeface="Georgia"/>
                <a:cs typeface="Georgia"/>
                <a:sym typeface="Georgia"/>
              </a:rPr>
              <a:t>today</a:t>
            </a:r>
            <a:endParaRPr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cxnSp>
        <p:nvCxnSpPr>
          <p:cNvPr id="73" name="Google Shape;73;p14"/>
          <p:cNvCxnSpPr/>
          <p:nvPr/>
        </p:nvCxnSpPr>
        <p:spPr>
          <a:xfrm>
            <a:off x="5248656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5" name="Google Shape;75;p14"/>
          <p:cNvCxnSpPr/>
          <p:nvPr/>
        </p:nvCxnSpPr>
        <p:spPr>
          <a:xfrm>
            <a:off x="6510528" y="886968"/>
            <a:ext cx="23700" cy="33318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4097678-70C8-DB96-96D4-0EF7BDDA4919}"/>
              </a:ext>
            </a:extLst>
          </p:cNvPr>
          <p:cNvSpPr txBox="1"/>
          <p:nvPr/>
        </p:nvSpPr>
        <p:spPr>
          <a:xfrm>
            <a:off x="7353701" y="4849332"/>
            <a:ext cx="1231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Slide: Kevin </a:t>
            </a:r>
            <a:r>
              <a:rPr lang="en-US" sz="1200" dirty="0" err="1">
                <a:solidFill>
                  <a:schemeClr val="bg1"/>
                </a:solidFill>
              </a:rPr>
              <a:t>Kuns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8814"/>
            <a:ext cx="5943600" cy="536972"/>
          </a:xfrm>
        </p:spPr>
        <p:txBody>
          <a:bodyPr>
            <a:noAutofit/>
          </a:bodyPr>
          <a:lstStyle/>
          <a:p>
            <a:r>
              <a:rPr lang="en-US" sz="2700" dirty="0"/>
              <a:t>The Gravitational Wave Spectrum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r="15027"/>
          <a:stretch/>
        </p:blipFill>
        <p:spPr>
          <a:xfrm>
            <a:off x="1242418" y="3952383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277" y="3413549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240" y="3644894"/>
            <a:ext cx="2130266" cy="101441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71" y="1202446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799" y="1348501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50" y="1071921"/>
            <a:ext cx="1435791" cy="1076094"/>
            <a:chOff x="2242540" y="1079808"/>
            <a:chExt cx="1914388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40" y="1099951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1618345"/>
            <a:ext cx="1952957" cy="1059350"/>
            <a:chOff x="3034856" y="1808367"/>
            <a:chExt cx="2603944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6" y="2878151"/>
              <a:ext cx="2326280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6324117" y="1859796"/>
            <a:ext cx="1395061" cy="914400"/>
            <a:chOff x="4312117" y="990600"/>
            <a:chExt cx="1860083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7" y="1009947"/>
              <a:ext cx="1785533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251450" y="817581"/>
            <a:ext cx="1442021" cy="1041494"/>
            <a:chOff x="6014306" y="1049741"/>
            <a:chExt cx="1922694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6" y="1855703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7146792" y="635306"/>
            <a:ext cx="1077747" cy="1134495"/>
            <a:chOff x="7736456" y="930673"/>
            <a:chExt cx="1436996" cy="1512660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6456" y="1006337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7" y="930673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5929129" y="733525"/>
            <a:ext cx="928702" cy="922503"/>
            <a:chOff x="7448530" y="2117315"/>
            <a:chExt cx="1238270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30" y="3024155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2905375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783">
              <a:spcBef>
                <a:spcPct val="0"/>
              </a:spcBef>
              <a:defRPr/>
            </a:pPr>
            <a:r>
              <a:rPr lang="en-US" sz="1200" i="1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solidFill>
                  <a:srgbClr val="0D8BE6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solidFill>
                  <a:srgbClr val="0D8BE6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solidFill>
                <a:srgbClr val="0D8BE6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9" y="3184936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189528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pic>
        <p:nvPicPr>
          <p:cNvPr id="135" name="Picture 2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935" y="3403646"/>
            <a:ext cx="1191683" cy="63171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2849003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pic>
        <p:nvPicPr>
          <p:cNvPr id="95" name="Picture 94" descr="GW Global Detector Map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1" y="4057082"/>
            <a:ext cx="1695863" cy="9539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5901D-552F-639C-2D45-DA029F6789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4169" y="2119047"/>
            <a:ext cx="2947365" cy="164240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56B657-EE0E-245E-460B-FED84BF64D1D}"/>
              </a:ext>
            </a:extLst>
          </p:cNvPr>
          <p:cNvSpPr/>
          <p:nvPr/>
        </p:nvSpPr>
        <p:spPr>
          <a:xfrm>
            <a:off x="6525248" y="3160769"/>
            <a:ext cx="2036958" cy="212774"/>
          </a:xfrm>
          <a:prstGeom prst="rect">
            <a:avLst/>
          </a:prstGeom>
          <a:gradFill flip="none" rotWithShape="1">
            <a:gsLst>
              <a:gs pos="0">
                <a:srgbClr val="FC950C">
                  <a:alpha val="0"/>
                </a:srgbClr>
              </a:gs>
              <a:gs pos="20000">
                <a:srgbClr val="FC950C"/>
              </a:gs>
              <a:gs pos="79000">
                <a:srgbClr val="FC950C"/>
              </a:gs>
              <a:gs pos="100000">
                <a:srgbClr val="FC950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Terrestrial interferometers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F6F9B915-3345-8B96-A6D1-37E2B2B469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0762" y="2238021"/>
            <a:ext cx="4075207" cy="983276"/>
          </a:xfrm>
          <a:prstGeom prst="curvedConnector3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925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5F78B-578E-4D46-A93D-0DB94E30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last page (at last!)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7530-4F37-DD48-A06D-E4689446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80120" cy="373737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Ground-based GW observation works, and LIGO, Virgo, and KAGRA observing together</a:t>
            </a:r>
          </a:p>
          <a:p>
            <a:r>
              <a:rPr lang="en-US" dirty="0"/>
              <a:t>There are lots of sources yet to be observed</a:t>
            </a:r>
          </a:p>
          <a:p>
            <a:r>
              <a:rPr lang="en-US" dirty="0"/>
              <a:t>Scaling laws show the technical feasibility of better detectors</a:t>
            </a:r>
          </a:p>
          <a:p>
            <a:r>
              <a:rPr lang="en-US" dirty="0"/>
              <a:t>The US Concept, Cosmic Explorer</a:t>
            </a:r>
          </a:p>
          <a:p>
            <a:pPr lvl="1"/>
            <a:r>
              <a:rPr lang="en-US" dirty="0"/>
              <a:t>Two sites, one 40km, one 20km</a:t>
            </a:r>
          </a:p>
          <a:p>
            <a:pPr lvl="1"/>
            <a:r>
              <a:rPr lang="en-US" dirty="0"/>
              <a:t>Surface construction, LIGO Technology</a:t>
            </a:r>
          </a:p>
          <a:p>
            <a:r>
              <a:rPr lang="en-US" dirty="0"/>
              <a:t>The European Concept, Einstein Telescope</a:t>
            </a:r>
          </a:p>
          <a:p>
            <a:pPr lvl="1"/>
            <a:r>
              <a:rPr lang="en-US" dirty="0"/>
              <a:t>Underground triangle multiple-interferometer approach</a:t>
            </a:r>
          </a:p>
          <a:p>
            <a:pPr lvl="1"/>
            <a:r>
              <a:rPr lang="en-US" dirty="0"/>
              <a:t>Pushes detector technology with high power, low temperatures</a:t>
            </a:r>
          </a:p>
          <a:p>
            <a:r>
              <a:rPr lang="en-US" dirty="0"/>
              <a:t>Both eager to participate in Multi-Messenger Astrophysics</a:t>
            </a:r>
          </a:p>
          <a:p>
            <a:pPr marL="0" indent="0" algn="ctr">
              <a:buNone/>
            </a:pPr>
            <a:r>
              <a:rPr lang="en-US" sz="3200" b="1" dirty="0"/>
              <a:t>The future is bright for gravitational-wave astronomy!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BCC29-441C-4F4D-B868-48EB87DA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28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9726-A8C2-9646-9CF0-829740F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5630"/>
            <a:ext cx="8229600" cy="85725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C16B9-04DF-D543-BA30-7A0FE520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39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32478"/>
            <a:ext cx="6172200" cy="857250"/>
          </a:xfrm>
        </p:spPr>
        <p:txBody>
          <a:bodyPr/>
          <a:lstStyle/>
          <a:p>
            <a:r>
              <a:rPr lang="en-US" dirty="0"/>
              <a:t>Gravitational Wave Properties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05794" y="980007"/>
            <a:ext cx="3885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GW generation: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lowest order radiation is quadrupole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33" y="1911856"/>
            <a:ext cx="1296485" cy="661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6593" y="1669480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00"/>
                </a:solidFill>
              </a:rPr>
              <a:t>quadrupole</a:t>
            </a:r>
            <a:r>
              <a:rPr lang="en-US" sz="1350" i="1" dirty="0">
                <a:solidFill>
                  <a:srgbClr val="FFFF00"/>
                </a:solidFill>
              </a:rPr>
              <a:t> moment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9308" y="1640905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rgbClr val="FFFF00"/>
                </a:solidFill>
              </a:rPr>
              <a:t>metric perturbation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51592" y="2125654"/>
            <a:ext cx="168309" cy="1167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 r="1"/>
          <a:stretch/>
        </p:blipFill>
        <p:spPr>
          <a:xfrm>
            <a:off x="3991922" y="4372705"/>
            <a:ext cx="4377051" cy="5845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44195" y="2644872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Two masses m in a circular orbit at a distance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r</a:t>
            </a:r>
            <a:r>
              <a:rPr lang="en-US" sz="1500" dirty="0">
                <a:solidFill>
                  <a:srgbClr val="FFFF00"/>
                </a:solidFill>
              </a:rPr>
              <a:t> create a periodic strain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h</a:t>
            </a:r>
            <a:r>
              <a:rPr lang="en-US" sz="1500" dirty="0">
                <a:solidFill>
                  <a:srgbClr val="FFFF00"/>
                </a:solidFill>
              </a:rPr>
              <a:t> in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62100" y="1295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62" name="Group 20"/>
          <p:cNvGrpSpPr/>
          <p:nvPr/>
        </p:nvGrpSpPr>
        <p:grpSpPr>
          <a:xfrm>
            <a:off x="938132" y="749091"/>
            <a:ext cx="3337589" cy="1561150"/>
            <a:chOff x="6248598" y="606415"/>
            <a:chExt cx="2102380" cy="1603385"/>
          </a:xfrm>
        </p:grpSpPr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2531" y="990600"/>
              <a:ext cx="1495086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6248598" y="606415"/>
              <a:ext cx="2102380" cy="237077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</a:pPr>
              <a:r>
                <a:rPr lang="en-US" sz="1050" dirty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Binary Coalescence of two compact objects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5466" y="1993123"/>
            <a:ext cx="18344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gw</a:t>
            </a:r>
            <a:r>
              <a:rPr lang="en-US" sz="1350" i="1" dirty="0">
                <a:solidFill>
                  <a:srgbClr val="FFFFFF"/>
                </a:solidFill>
              </a:rPr>
              <a:t> = 2 x </a:t>
            </a:r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orbital</a:t>
            </a:r>
            <a:endParaRPr lang="en-US" sz="1350" i="1" dirty="0">
              <a:solidFill>
                <a:srgbClr val="FFFFFF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012207" y="2123832"/>
            <a:ext cx="236071" cy="1185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5" y="3848026"/>
            <a:ext cx="1197265" cy="1197265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609209" y="3142951"/>
            <a:ext cx="2063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Distance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r</a:t>
            </a:r>
          </a:p>
          <a:p>
            <a:r>
              <a:rPr lang="en-US" dirty="0">
                <a:solidFill>
                  <a:schemeClr val="bg1"/>
                </a:solidFill>
              </a:rPr>
              <a:t>Speed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0983" y="1350389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993" y="1630986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grpSp>
        <p:nvGrpSpPr>
          <p:cNvPr id="25" name="Group 24"/>
          <p:cNvGrpSpPr/>
          <p:nvPr/>
        </p:nvGrpSpPr>
        <p:grpSpPr>
          <a:xfrm rot="16200000">
            <a:off x="463770" y="2568654"/>
            <a:ext cx="1667999" cy="1313916"/>
            <a:chOff x="2857500" y="3705264"/>
            <a:chExt cx="2722762" cy="2162136"/>
          </a:xfrm>
        </p:grpSpPr>
        <p:pic>
          <p:nvPicPr>
            <p:cNvPr id="26" name="Picture 42" descr="grav+PolAnim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56264" y="3705264"/>
              <a:ext cx="2223998" cy="17510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 flipH="1" flipV="1">
              <a:off x="2857500" y="4476750"/>
              <a:ext cx="2343150" cy="139065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0A116D3-3951-E019-828D-7C849509F073}"/>
              </a:ext>
            </a:extLst>
          </p:cNvPr>
          <p:cNvSpPr/>
          <p:nvPr/>
        </p:nvSpPr>
        <p:spPr>
          <a:xfrm>
            <a:off x="3922104" y="4436648"/>
            <a:ext cx="1185621" cy="44170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0E359-7CCF-9C68-BD7C-2D6E430EC337}"/>
              </a:ext>
            </a:extLst>
          </p:cNvPr>
          <p:cNvSpPr txBox="1"/>
          <p:nvPr/>
        </p:nvSpPr>
        <p:spPr>
          <a:xfrm>
            <a:off x="4193982" y="3700558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About once a week,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a wave passes with this characteristic strain:</a:t>
            </a:r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3E496A84-444F-8B5C-88E6-600707A80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44"/>
          <a:stretch/>
        </p:blipFill>
        <p:spPr>
          <a:xfrm>
            <a:off x="4950351" y="3147255"/>
            <a:ext cx="2063268" cy="5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4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32478"/>
            <a:ext cx="6172200" cy="857250"/>
          </a:xfrm>
        </p:spPr>
        <p:txBody>
          <a:bodyPr/>
          <a:lstStyle/>
          <a:p>
            <a:r>
              <a:rPr lang="en-US" dirty="0"/>
              <a:t>Gravitational Wave Properties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05794" y="980007"/>
            <a:ext cx="3885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GW generation: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lowest order radiation is quadrupole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33" y="1911856"/>
            <a:ext cx="1296485" cy="661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6593" y="1669480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00"/>
                </a:solidFill>
              </a:rPr>
              <a:t>quadrupole</a:t>
            </a:r>
            <a:r>
              <a:rPr lang="en-US" sz="1350" i="1" dirty="0">
                <a:solidFill>
                  <a:srgbClr val="FFFF00"/>
                </a:solidFill>
              </a:rPr>
              <a:t> moment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9308" y="1640905"/>
            <a:ext cx="1102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rgbClr val="FFFF00"/>
                </a:solidFill>
              </a:rPr>
              <a:t>metric perturbation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51592" y="2125654"/>
            <a:ext cx="168309" cy="1167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 r="1"/>
          <a:stretch/>
        </p:blipFill>
        <p:spPr>
          <a:xfrm>
            <a:off x="3991922" y="4372705"/>
            <a:ext cx="4377051" cy="5845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44195" y="2644872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Two masses m in a circular orbit at a distance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r</a:t>
            </a:r>
            <a:r>
              <a:rPr lang="en-US" sz="1500" dirty="0">
                <a:solidFill>
                  <a:srgbClr val="FFFF00"/>
                </a:solidFill>
              </a:rPr>
              <a:t> create a periodic strain </a:t>
            </a:r>
            <a:r>
              <a:rPr lang="en-US" sz="1500" i="1" dirty="0">
                <a:solidFill>
                  <a:srgbClr val="FFFF00"/>
                </a:solidFill>
                <a:latin typeface="Times" pitchFamily="2" charset="0"/>
              </a:rPr>
              <a:t>h</a:t>
            </a:r>
            <a:r>
              <a:rPr lang="en-US" sz="1500" dirty="0">
                <a:solidFill>
                  <a:srgbClr val="FFFF00"/>
                </a:solidFill>
              </a:rPr>
              <a:t> in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62100" y="1295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62" name="Group 20"/>
          <p:cNvGrpSpPr/>
          <p:nvPr/>
        </p:nvGrpSpPr>
        <p:grpSpPr>
          <a:xfrm>
            <a:off x="938132" y="749091"/>
            <a:ext cx="3337589" cy="1561150"/>
            <a:chOff x="6248598" y="606415"/>
            <a:chExt cx="2102380" cy="1603385"/>
          </a:xfrm>
        </p:grpSpPr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2531" y="990600"/>
              <a:ext cx="1495086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6248598" y="606415"/>
              <a:ext cx="2102380" cy="237077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spAutoFit/>
            </a:bodyPr>
            <a:lstStyle/>
            <a:p>
              <a:pPr algn="ctr" defTabSz="685783">
                <a:spcBef>
                  <a:spcPct val="0"/>
                </a:spcBef>
              </a:pPr>
              <a:r>
                <a:rPr lang="en-US" sz="1050" dirty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Binary Coalescence of two compact objects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5466" y="1993123"/>
            <a:ext cx="18344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gw</a:t>
            </a:r>
            <a:r>
              <a:rPr lang="en-US" sz="1350" i="1" dirty="0">
                <a:solidFill>
                  <a:srgbClr val="FFFFFF"/>
                </a:solidFill>
              </a:rPr>
              <a:t> = 2 x </a:t>
            </a:r>
            <a:r>
              <a:rPr lang="en-US" sz="1350" i="1" dirty="0" err="1">
                <a:solidFill>
                  <a:srgbClr val="FFFFFF"/>
                </a:solidFill>
              </a:rPr>
              <a:t>f</a:t>
            </a:r>
            <a:r>
              <a:rPr lang="en-US" sz="1350" i="1" baseline="-25000" dirty="0" err="1">
                <a:solidFill>
                  <a:srgbClr val="FFFFFF"/>
                </a:solidFill>
              </a:rPr>
              <a:t>orbital</a:t>
            </a:r>
            <a:endParaRPr lang="en-US" sz="1350" i="1" dirty="0">
              <a:solidFill>
                <a:srgbClr val="FFFFFF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012207" y="2123832"/>
            <a:ext cx="236071" cy="1185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5" y="3848026"/>
            <a:ext cx="1197265" cy="1197265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609209" y="3142951"/>
            <a:ext cx="2063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Distance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r</a:t>
            </a:r>
          </a:p>
          <a:p>
            <a:r>
              <a:rPr lang="en-US" dirty="0">
                <a:solidFill>
                  <a:schemeClr val="bg1"/>
                </a:solidFill>
              </a:rPr>
              <a:t>Speed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Times" pitchFamily="2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0983" y="1350389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993" y="1630986"/>
            <a:ext cx="44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" pitchFamily="2" charset="0"/>
              </a:rPr>
              <a:t>m</a:t>
            </a:r>
          </a:p>
        </p:txBody>
      </p:sp>
      <p:grpSp>
        <p:nvGrpSpPr>
          <p:cNvPr id="25" name="Group 24"/>
          <p:cNvGrpSpPr/>
          <p:nvPr/>
        </p:nvGrpSpPr>
        <p:grpSpPr>
          <a:xfrm rot="16200000">
            <a:off x="463770" y="2568654"/>
            <a:ext cx="1667999" cy="1313916"/>
            <a:chOff x="2857500" y="3705264"/>
            <a:chExt cx="2722762" cy="2162136"/>
          </a:xfrm>
        </p:grpSpPr>
        <p:pic>
          <p:nvPicPr>
            <p:cNvPr id="26" name="Picture 42" descr="grav+PolAnim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56264" y="3705264"/>
              <a:ext cx="2223998" cy="17510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 flipH="1" flipV="1">
              <a:off x="2857500" y="4476750"/>
              <a:ext cx="2343150" cy="139065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0A116D3-3951-E019-828D-7C849509F073}"/>
              </a:ext>
            </a:extLst>
          </p:cNvPr>
          <p:cNvSpPr/>
          <p:nvPr/>
        </p:nvSpPr>
        <p:spPr>
          <a:xfrm>
            <a:off x="3922104" y="4436648"/>
            <a:ext cx="1185621" cy="44170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0E359-7CCF-9C68-BD7C-2D6E430EC337}"/>
              </a:ext>
            </a:extLst>
          </p:cNvPr>
          <p:cNvSpPr txBox="1"/>
          <p:nvPr/>
        </p:nvSpPr>
        <p:spPr>
          <a:xfrm>
            <a:off x="4193982" y="3700558"/>
            <a:ext cx="366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About once a week, </a:t>
            </a:r>
          </a:p>
          <a:p>
            <a:pPr algn="ctr"/>
            <a:r>
              <a:rPr lang="en-US" sz="1500" dirty="0">
                <a:solidFill>
                  <a:srgbClr val="FFFF00"/>
                </a:solidFill>
              </a:rPr>
              <a:t>a wave passes with this characteristic strain:</a:t>
            </a:r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3E496A84-444F-8B5C-88E6-600707A80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00"/>
          <a:stretch/>
        </p:blipFill>
        <p:spPr>
          <a:xfrm>
            <a:off x="4857750" y="3147255"/>
            <a:ext cx="2333625" cy="58457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B8366C-F851-6EEC-A28B-7F09C1B00AB7}"/>
              </a:ext>
            </a:extLst>
          </p:cNvPr>
          <p:cNvSpPr/>
          <p:nvPr/>
        </p:nvSpPr>
        <p:spPr>
          <a:xfrm rot="20941857">
            <a:off x="1784199" y="1232954"/>
            <a:ext cx="6813032" cy="24976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 change in distance </a:t>
            </a:r>
            <a:r>
              <a:rPr lang="fr-FR" sz="2400" dirty="0" err="1"/>
              <a:t>from</a:t>
            </a:r>
            <a:r>
              <a:rPr lang="fr-FR" sz="2400" dirty="0"/>
              <a:t> </a:t>
            </a:r>
            <a:r>
              <a:rPr lang="fr-FR" sz="2400" dirty="0" err="1"/>
              <a:t>here</a:t>
            </a:r>
            <a:r>
              <a:rPr lang="fr-FR" sz="2400" dirty="0"/>
              <a:t> to Alpha </a:t>
            </a:r>
            <a:r>
              <a:rPr lang="fr-FR" sz="2400" dirty="0" err="1"/>
              <a:t>Centauri</a:t>
            </a:r>
            <a:r>
              <a:rPr lang="fr-FR" sz="2400" dirty="0"/>
              <a:t> </a:t>
            </a:r>
          </a:p>
          <a:p>
            <a:pPr algn="ctr"/>
            <a:r>
              <a:rPr lang="fr-FR" sz="2400" dirty="0"/>
              <a:t>(4 light-</a:t>
            </a:r>
            <a:r>
              <a:rPr lang="fr-FR" sz="2400" dirty="0" err="1"/>
              <a:t>years</a:t>
            </a:r>
            <a:r>
              <a:rPr lang="fr-FR" sz="2400" dirty="0"/>
              <a:t> distant) </a:t>
            </a:r>
          </a:p>
          <a:p>
            <a:pPr algn="ctr"/>
            <a:r>
              <a:rPr lang="fr-FR" sz="2400" dirty="0"/>
              <a:t>of the </a:t>
            </a:r>
            <a:r>
              <a:rPr lang="fr-FR" sz="2400" dirty="0" err="1"/>
              <a:t>thickness</a:t>
            </a:r>
            <a:r>
              <a:rPr lang="fr-FR" sz="2400" dirty="0"/>
              <a:t> of a </a:t>
            </a:r>
            <a:r>
              <a:rPr lang="fr-FR" sz="2400" dirty="0" err="1"/>
              <a:t>human</a:t>
            </a:r>
            <a:r>
              <a:rPr lang="fr-FR" sz="2400" dirty="0"/>
              <a:t> </a:t>
            </a:r>
            <a:r>
              <a:rPr lang="fr-FR" sz="2400" dirty="0" err="1"/>
              <a:t>hair</a:t>
            </a:r>
            <a:r>
              <a:rPr lang="fr-FR" sz="2400" dirty="0"/>
              <a:t> </a:t>
            </a:r>
          </a:p>
          <a:p>
            <a:pPr algn="ctr"/>
            <a:r>
              <a:rPr lang="fr-FR" sz="2400" dirty="0"/>
              <a:t>(10 microns)</a:t>
            </a:r>
          </a:p>
        </p:txBody>
      </p:sp>
    </p:spTree>
    <p:extLst>
      <p:ext uri="{BB962C8B-B14F-4D97-AF65-F5344CB8AC3E}">
        <p14:creationId xmlns:p14="http://schemas.microsoft.com/office/powerpoint/2010/main" val="1760896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W_vid_1509_005_AR_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520884">
            <a:off x="1378157" y="867328"/>
            <a:ext cx="4015216" cy="2258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5"/>
          <a:stretch/>
        </p:blipFill>
        <p:spPr>
          <a:xfrm>
            <a:off x="1542936" y="3267517"/>
            <a:ext cx="2347276" cy="166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00269" y="3474569"/>
            <a:ext cx="4461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FF"/>
                </a:solidFill>
              </a:rPr>
              <a:t>Amplitude of the gravitational wave strain is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h =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L/L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=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 h 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</a:rPr>
              <a:t>Big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</a:rPr>
              <a:t>makes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</a:t>
            </a:r>
            <a:r>
              <a:rPr lang="en-US" sz="1500" dirty="0">
                <a:solidFill>
                  <a:srgbClr val="FFFFFF"/>
                </a:solidFill>
              </a:rPr>
              <a:t> easier to measure; current detectors have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=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4 km, so from our two-mass example  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-21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x 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3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= ~ 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-18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m</a:t>
            </a:r>
            <a:endParaRPr lang="en-US" sz="1500" dirty="0">
              <a:solidFill>
                <a:srgbClr val="FFFFFF"/>
              </a:solidFill>
            </a:endParaRPr>
          </a:p>
          <a:p>
            <a:pPr algn="ctr"/>
            <a:endParaRPr lang="en-US" sz="1500" i="1" dirty="0">
              <a:solidFill>
                <a:srgbClr val="FFFFFF"/>
              </a:solidFill>
              <a:latin typeface="Times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42068" y="3632644"/>
            <a:ext cx="0" cy="505427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51596" y="3751657"/>
            <a:ext cx="244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</a:rPr>
              <a:t>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317401" y="3417884"/>
            <a:ext cx="2312" cy="18801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637852" y="4083555"/>
            <a:ext cx="203456" cy="1295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" y="89952"/>
            <a:ext cx="8913181" cy="857250"/>
          </a:xfrm>
        </p:spPr>
        <p:txBody>
          <a:bodyPr>
            <a:noAutofit/>
          </a:bodyPr>
          <a:lstStyle/>
          <a:p>
            <a:r>
              <a:rPr lang="en-US" dirty="0"/>
              <a:t>Stretching and squeezing of space-time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0267" y="3294201"/>
            <a:ext cx="5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ΔL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W_vid_1509_005_AR_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520884">
            <a:off x="1378157" y="867328"/>
            <a:ext cx="4015216" cy="2258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5"/>
          <a:stretch/>
        </p:blipFill>
        <p:spPr>
          <a:xfrm>
            <a:off x="1542936" y="3267517"/>
            <a:ext cx="2347276" cy="166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00269" y="3474569"/>
            <a:ext cx="4461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FF"/>
                </a:solidFill>
              </a:rPr>
              <a:t>Amplitude of the gravitational wave strain is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h =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L/L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=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 h L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</a:rPr>
              <a:t>Big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</a:t>
            </a:r>
            <a:r>
              <a:rPr lang="en-US" sz="1500" dirty="0">
                <a:solidFill>
                  <a:srgbClr val="FFFFFF"/>
                </a:solidFill>
              </a:rPr>
              <a:t>makes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Δ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</a:t>
            </a:r>
            <a:r>
              <a:rPr lang="en-US" sz="1500" dirty="0">
                <a:solidFill>
                  <a:srgbClr val="FFFFFF"/>
                </a:solidFill>
              </a:rPr>
              <a:t> easier to measure; current detectors have </a:t>
            </a:r>
            <a:r>
              <a:rPr lang="en-US" sz="1500" i="1" dirty="0">
                <a:solidFill>
                  <a:srgbClr val="FFFFFF"/>
                </a:solidFill>
                <a:latin typeface="Times" pitchFamily="2" charset="0"/>
              </a:rPr>
              <a:t>L =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4 km, so from our two-mass example  </a:t>
            </a:r>
          </a:p>
          <a:p>
            <a:pPr algn="ctr"/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-21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x ~10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3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 = ~ 10</a:t>
            </a:r>
            <a:r>
              <a:rPr lang="en-US" sz="1500" baseline="30000" dirty="0">
                <a:solidFill>
                  <a:srgbClr val="FFFFFF"/>
                </a:solidFill>
                <a:latin typeface="Times" pitchFamily="2" charset="0"/>
              </a:rPr>
              <a:t>-18 </a:t>
            </a:r>
            <a:r>
              <a:rPr lang="en-US" sz="1500" dirty="0">
                <a:solidFill>
                  <a:srgbClr val="FFFFFF"/>
                </a:solidFill>
                <a:latin typeface="Times" pitchFamily="2" charset="0"/>
              </a:rPr>
              <a:t>m</a:t>
            </a:r>
            <a:endParaRPr lang="en-US" sz="1500" dirty="0">
              <a:solidFill>
                <a:srgbClr val="FFFFFF"/>
              </a:solidFill>
            </a:endParaRPr>
          </a:p>
          <a:p>
            <a:pPr algn="ctr"/>
            <a:endParaRPr lang="en-US" sz="1500" i="1" dirty="0">
              <a:solidFill>
                <a:srgbClr val="FFFFFF"/>
              </a:solidFill>
              <a:latin typeface="Times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42068" y="3632644"/>
            <a:ext cx="0" cy="505427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51596" y="3751657"/>
            <a:ext cx="244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</a:rPr>
              <a:t>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317401" y="3417884"/>
            <a:ext cx="2312" cy="18801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637852" y="4083555"/>
            <a:ext cx="203456" cy="1295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" y="89952"/>
            <a:ext cx="8913181" cy="857250"/>
          </a:xfrm>
        </p:spPr>
        <p:txBody>
          <a:bodyPr>
            <a:noAutofit/>
          </a:bodyPr>
          <a:lstStyle/>
          <a:p>
            <a:r>
              <a:rPr lang="en-US" dirty="0"/>
              <a:t>Stretching and squeezing of space-time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0267" y="3294201"/>
            <a:ext cx="5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ΔL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45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B47CE2C-9BC9-6780-235F-5D075188D869}"/>
              </a:ext>
            </a:extLst>
          </p:cNvPr>
          <p:cNvSpPr/>
          <p:nvPr/>
        </p:nvSpPr>
        <p:spPr>
          <a:xfrm>
            <a:off x="6428403" y="4399877"/>
            <a:ext cx="878980" cy="32506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9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binary neutron star signal, with and without the interferometer noise</a:t>
            </a:r>
          </a:p>
        </p:txBody>
      </p:sp>
      <p:pic>
        <p:nvPicPr>
          <p:cNvPr id="6" name="BNS_chir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747" t="8840" r="1674" b="5249"/>
          <a:stretch/>
        </p:blipFill>
        <p:spPr>
          <a:xfrm>
            <a:off x="1191176" y="1181572"/>
            <a:ext cx="6809825" cy="37980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DA42-6BB2-904A-9B7E-EC45CA5F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40km 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6DD956-8AB4-A24D-BFAC-6E47E17A6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1" r="7759"/>
          <a:stretch/>
        </p:blipFill>
        <p:spPr>
          <a:xfrm>
            <a:off x="5184587" y="2587892"/>
            <a:ext cx="2796639" cy="1877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5CE1B-0EA7-954B-97D3-46253BD919F9}"/>
              </a:ext>
            </a:extLst>
          </p:cNvPr>
          <p:cNvSpPr txBox="1"/>
          <p:nvPr/>
        </p:nvSpPr>
        <p:spPr>
          <a:xfrm>
            <a:off x="5184586" y="4270140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kern="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Kuns</a:t>
            </a:r>
            <a:endParaRPr lang="en-US" sz="1200" kern="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264090A-4D25-2A45-80FA-95D90921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47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7140F-B826-1C44-BF4D-D4596D80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96" y="3379237"/>
            <a:ext cx="3747284" cy="906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09F61-B131-7944-8CCB-2CE7ADA05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51" y="1049151"/>
            <a:ext cx="5809099" cy="14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8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FCDB-D16F-2744-A451-9DAB471A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40km?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9D8A8B-92A5-DC49-A9D4-DE182AB2A0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Broadly speaking, the sensitivity of these instruments improves with length</a:t>
                </a:r>
              </a:p>
              <a:p>
                <a:r>
                  <a:rPr lang="en-US" dirty="0"/>
                  <a:t>The bandwidth is, however, limited to roughly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𝑘𝑚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×40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≃4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𝑘𝐻𝑧</m:t>
                    </m:r>
                  </m:oMath>
                </a14:m>
                <a:br>
                  <a:rPr lang="en-US" b="0" dirty="0"/>
                </a:br>
                <a:br>
                  <a:rPr lang="en-US" b="0" dirty="0"/>
                </a:br>
                <a:r>
                  <a:rPr lang="en-US" b="0" dirty="0"/>
                  <a:t>so making a detector longer than 40km would compromise its access to interesting astrophysics (i.e., post-merger signals and supernovae).</a:t>
                </a:r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9D8A8B-92A5-DC49-A9D4-DE182AB2A0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119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FF2FC-12D2-5841-BADE-638AD7C46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April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C1E52-EA19-F346-8AB2-4107C95FFB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M. Evans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29AA0-6179-5A43-817A-AA967C7A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48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6677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6AB1-4003-D944-8A26-5E18EA03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CE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5A1DC-218B-984D-A23C-EB6420B9F440}"/>
              </a:ext>
            </a:extLst>
          </p:cNvPr>
          <p:cNvSpPr txBox="1"/>
          <p:nvPr/>
        </p:nvSpPr>
        <p:spPr>
          <a:xfrm>
            <a:off x="2212262" y="4313687"/>
            <a:ext cx="1412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1350" kern="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1902.09485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259AEF-1296-5948-A575-DCAC11C59B2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M. Evans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07A6774-01D7-424A-BABC-B61F434A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3E5AB8-9063-7D48-827A-74CE83601947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49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5752C-DAD6-614C-A1E9-7C18DCCD2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569" y="920165"/>
            <a:ext cx="5487790" cy="41209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372A1D8-41E4-2649-8894-CD9B4ACDE15D}"/>
              </a:ext>
            </a:extLst>
          </p:cNvPr>
          <p:cNvSpPr/>
          <p:nvPr/>
        </p:nvSpPr>
        <p:spPr>
          <a:xfrm>
            <a:off x="2985146" y="1897812"/>
            <a:ext cx="452511" cy="452511"/>
          </a:xfrm>
          <a:prstGeom prst="ellipse">
            <a:avLst/>
          </a:prstGeom>
          <a:noFill/>
          <a:ln w="1270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6753B-B83C-3446-B939-6838A8B5EE5A}"/>
              </a:ext>
            </a:extLst>
          </p:cNvPr>
          <p:cNvSpPr txBox="1"/>
          <p:nvPr/>
        </p:nvSpPr>
        <p:spPr>
          <a:xfrm>
            <a:off x="2537144" y="158995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ern="0">
                <a:solidFill>
                  <a:prstClr val="white">
                    <a:lumMod val="65000"/>
                  </a:prstClr>
                </a:solidFill>
                <a:effectLst>
                  <a:glow rad="254000">
                    <a:schemeClr val="tx1">
                      <a:alpha val="80000"/>
                    </a:schemeClr>
                  </a:glo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254000">
                    <a:prstClr val="white">
                      <a:alpha val="8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81917A-96BC-DD45-8D9D-FCEED3427006}"/>
              </a:ext>
            </a:extLst>
          </p:cNvPr>
          <p:cNvSpPr/>
          <p:nvPr/>
        </p:nvSpPr>
        <p:spPr>
          <a:xfrm>
            <a:off x="5181155" y="1272630"/>
            <a:ext cx="452511" cy="452511"/>
          </a:xfrm>
          <a:prstGeom prst="ellipse">
            <a:avLst/>
          </a:prstGeom>
          <a:noFill/>
          <a:ln w="1270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88CAF-B05C-3644-8F36-8666E578A23B}"/>
              </a:ext>
            </a:extLst>
          </p:cNvPr>
          <p:cNvSpPr txBox="1"/>
          <p:nvPr/>
        </p:nvSpPr>
        <p:spPr>
          <a:xfrm>
            <a:off x="5181155" y="875597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254000">
                    <a:prstClr val="white">
                      <a:alpha val="8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BBH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2D547F-C385-7B41-AD95-D48D269958A2}"/>
              </a:ext>
            </a:extLst>
          </p:cNvPr>
          <p:cNvSpPr/>
          <p:nvPr/>
        </p:nvSpPr>
        <p:spPr>
          <a:xfrm>
            <a:off x="6337561" y="1777415"/>
            <a:ext cx="452511" cy="425018"/>
          </a:xfrm>
          <a:prstGeom prst="ellipse">
            <a:avLst/>
          </a:prstGeom>
          <a:noFill/>
          <a:ln w="1270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7642B-5D00-814A-893E-A0DAFE6FD282}"/>
              </a:ext>
            </a:extLst>
          </p:cNvPr>
          <p:cNvSpPr txBox="1"/>
          <p:nvPr/>
        </p:nvSpPr>
        <p:spPr>
          <a:xfrm>
            <a:off x="5633666" y="178279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254000">
                    <a:prstClr val="white">
                      <a:alpha val="8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IMBH</a:t>
            </a:r>
          </a:p>
        </p:txBody>
      </p:sp>
    </p:spTree>
    <p:extLst>
      <p:ext uri="{BB962C8B-B14F-4D97-AF65-F5344CB8AC3E}">
        <p14:creationId xmlns:p14="http://schemas.microsoft.com/office/powerpoint/2010/main" val="282630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201FBB-6A1B-C998-14CD-560ABEE36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892" y="205979"/>
            <a:ext cx="4113330" cy="44899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12782-30B4-E688-DAD6-92990E4D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08" y="202233"/>
            <a:ext cx="4995644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terrestrial detectors limited 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dirty="0"/>
              <a:t>&gt; ~1 Hz?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44A9E-F25F-031D-16F3-177C457C77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4B4DB-111D-DD7D-2F01-44486E2A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856538-71AA-FD55-D36D-C85EE6A2EA6D}"/>
              </a:ext>
            </a:extLst>
          </p:cNvPr>
          <p:cNvSpPr txBox="1">
            <a:spLocks/>
          </p:cNvSpPr>
          <p:nvPr/>
        </p:nvSpPr>
        <p:spPr>
          <a:xfrm>
            <a:off x="115011" y="1245505"/>
            <a:ext cx="4691881" cy="3692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Passing GW shortens the light path for one arm, lengthens for the other – and then vice-versa          </a:t>
            </a:r>
            <a:br>
              <a:rPr lang="en-US" sz="1800" dirty="0"/>
            </a:br>
            <a:r>
              <a:rPr lang="en-US" sz="1800" dirty="0"/>
              <a:t>				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</a:p>
          <a:p>
            <a:endParaRPr lang="en-US" sz="1800" dirty="0"/>
          </a:p>
          <a:p>
            <a:r>
              <a:rPr lang="en-US" sz="1800" dirty="0"/>
              <a:t>Interference at the Beam splitter turns this into a light intensity variation, and a photodiode into an electrical signal</a:t>
            </a:r>
          </a:p>
          <a:p>
            <a:r>
              <a:rPr lang="en-US" sz="1800" dirty="0"/>
              <a:t>Resolution of the readout limited by quantum effects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Physical motion of the mirrors due to local forces masks the minuscule changes in light path due to GWs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17431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C5CBC8-C83B-0A43-8594-3468ED3DE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2"/>
          <a:stretch/>
        </p:blipFill>
        <p:spPr>
          <a:xfrm>
            <a:off x="5883029" y="2077382"/>
            <a:ext cx="3035420" cy="2196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8F1B3-425D-0142-A14A-9F3D83FD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047" y="10625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Noise improvements: reducing quantum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F5EE6-5DD9-344B-9F31-525A2C5BE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06" y="976003"/>
            <a:ext cx="7771228" cy="1578990"/>
          </a:xfrm>
        </p:spPr>
        <p:txBody>
          <a:bodyPr>
            <a:normAutofit/>
          </a:bodyPr>
          <a:lstStyle/>
          <a:p>
            <a:pPr marL="385760" indent="-342900"/>
            <a:r>
              <a:rPr lang="en-US" dirty="0"/>
              <a:t>Increasing the laser power in the arms</a:t>
            </a:r>
          </a:p>
          <a:p>
            <a:pPr marL="342891" lvl="1" indent="0">
              <a:buNone/>
            </a:pPr>
            <a:r>
              <a:rPr lang="en-US" dirty="0"/>
              <a:t>O1,O2 (100kW) </a:t>
            </a:r>
            <a:r>
              <a:rPr lang="en-US" dirty="0">
                <a:sym typeface="Wingdings" pitchFamily="2" charset="2"/>
              </a:rPr>
              <a:t> O3 (200kW)  goal is 400 kW for O4</a:t>
            </a:r>
          </a:p>
          <a:p>
            <a:pPr marL="385760" indent="-342900"/>
            <a:r>
              <a:rPr lang="en-US" dirty="0">
                <a:sym typeface="Wingdings" pitchFamily="2" charset="2"/>
              </a:rPr>
              <a:t>Not easy!</a:t>
            </a:r>
          </a:p>
          <a:p>
            <a:pPr marL="685791" lvl="1" indent="-342900"/>
            <a:endParaRPr lang="en-US" sz="12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0576B-7B31-694F-BE68-1A8799A5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50</a:t>
            </a:fld>
            <a:endParaRPr lang="en-US"/>
          </a:p>
        </p:txBody>
      </p:sp>
      <p:pic>
        <p:nvPicPr>
          <p:cNvPr id="7" name="IMG_5321.jpg" descr="IMG_5321.jpg">
            <a:extLst>
              <a:ext uri="{FF2B5EF4-FFF2-40B4-BE49-F238E27FC236}">
                <a16:creationId xmlns:a16="http://schemas.microsoft.com/office/drawing/2014/main" id="{4D269646-FCBF-B843-883F-FCCA360C8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66" t="44414" r="33366" b="13160"/>
          <a:stretch/>
        </p:blipFill>
        <p:spPr>
          <a:xfrm flipH="1">
            <a:off x="4270009" y="3209426"/>
            <a:ext cx="1566389" cy="131802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2BC21A-19F9-5B48-8CCD-7434DDDCB278}"/>
              </a:ext>
            </a:extLst>
          </p:cNvPr>
          <p:cNvSpPr txBox="1">
            <a:spLocks/>
          </p:cNvSpPr>
          <p:nvPr/>
        </p:nvSpPr>
        <p:spPr>
          <a:xfrm>
            <a:off x="3021636" y="2655664"/>
            <a:ext cx="4006289" cy="211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DF13AA-F020-A847-AB4F-EA2880412C4A}"/>
              </a:ext>
            </a:extLst>
          </p:cNvPr>
          <p:cNvSpPr/>
          <p:nvPr/>
        </p:nvSpPr>
        <p:spPr>
          <a:xfrm>
            <a:off x="553313" y="220472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You need a high power laser first..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Mirror radii must remain within a few meters of the ~2 kilometer nominal value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Control issues: angular control and parametric instabilities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``Point absorbers”</a:t>
            </a:r>
          </a:p>
        </p:txBody>
      </p:sp>
      <p:sp>
        <p:nvSpPr>
          <p:cNvPr id="9" name="Rectangle 8">
            <a:hlinkClick r:id="rId5"/>
            <a:extLst>
              <a:ext uri="{FF2B5EF4-FFF2-40B4-BE49-F238E27FC236}">
                <a16:creationId xmlns:a16="http://schemas.microsoft.com/office/drawing/2014/main" id="{A978E5EB-520E-9042-A49F-29B6298CD0B3}"/>
              </a:ext>
            </a:extLst>
          </p:cNvPr>
          <p:cNvSpPr/>
          <p:nvPr/>
        </p:nvSpPr>
        <p:spPr>
          <a:xfrm>
            <a:off x="4572000" y="60403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0" name="Rectangle 9">
            <a:hlinkClick r:id="rId5"/>
            <a:extLst>
              <a:ext uri="{FF2B5EF4-FFF2-40B4-BE49-F238E27FC236}">
                <a16:creationId xmlns:a16="http://schemas.microsoft.com/office/drawing/2014/main" id="{2C55427A-7CD8-0C4D-BAC6-441807A11FCD}"/>
              </a:ext>
            </a:extLst>
          </p:cNvPr>
          <p:cNvSpPr/>
          <p:nvPr/>
        </p:nvSpPr>
        <p:spPr>
          <a:xfrm>
            <a:off x="4724400" y="61927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1" name="Rectangle 10">
            <a:hlinkClick r:id="rId5"/>
            <a:extLst>
              <a:ext uri="{FF2B5EF4-FFF2-40B4-BE49-F238E27FC236}">
                <a16:creationId xmlns:a16="http://schemas.microsoft.com/office/drawing/2014/main" id="{C491C47F-2D2A-C14A-B06D-4F4C2219C3E3}"/>
              </a:ext>
            </a:extLst>
          </p:cNvPr>
          <p:cNvSpPr/>
          <p:nvPr/>
        </p:nvSpPr>
        <p:spPr>
          <a:xfrm>
            <a:off x="4876800" y="63451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A7854177-9334-AA48-971F-6D68E63EE0EC}"/>
              </a:ext>
            </a:extLst>
          </p:cNvPr>
          <p:cNvSpPr/>
          <p:nvPr/>
        </p:nvSpPr>
        <p:spPr>
          <a:xfrm>
            <a:off x="5029200" y="64975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C1AEAB-CB8F-DD4A-A6F7-5780B1772FEA}"/>
              </a:ext>
            </a:extLst>
          </p:cNvPr>
          <p:cNvSpPr txBox="1"/>
          <p:nvPr/>
        </p:nvSpPr>
        <p:spPr>
          <a:xfrm>
            <a:off x="1323909" y="3667874"/>
            <a:ext cx="3023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solidFill>
                  <a:srgbClr val="FFFF00"/>
                </a:solidFill>
              </a:rPr>
              <a:t>Applied Optics</a:t>
            </a:r>
            <a:r>
              <a:rPr lang="en-US" sz="1000" u="sng" dirty="0">
                <a:solidFill>
                  <a:srgbClr val="FFFF00"/>
                </a:solidFill>
              </a:rPr>
              <a:t> Vol. 60, </a:t>
            </a:r>
            <a:r>
              <a:rPr lang="en-US" sz="10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0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4" name="Rectangle 13">
            <a:hlinkClick r:id="rId5"/>
            <a:extLst>
              <a:ext uri="{FF2B5EF4-FFF2-40B4-BE49-F238E27FC236}">
                <a16:creationId xmlns:a16="http://schemas.microsoft.com/office/drawing/2014/main" id="{06125119-7E0B-5342-B6A3-F3F8881FA480}"/>
              </a:ext>
            </a:extLst>
          </p:cNvPr>
          <p:cNvSpPr/>
          <p:nvPr/>
        </p:nvSpPr>
        <p:spPr>
          <a:xfrm>
            <a:off x="5181600" y="66499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5" name="Rectangle 14">
            <a:hlinkClick r:id="rId5"/>
            <a:extLst>
              <a:ext uri="{FF2B5EF4-FFF2-40B4-BE49-F238E27FC236}">
                <a16:creationId xmlns:a16="http://schemas.microsoft.com/office/drawing/2014/main" id="{DED43BAA-C4D1-4442-8BC6-204E7D513E4E}"/>
              </a:ext>
            </a:extLst>
          </p:cNvPr>
          <p:cNvSpPr/>
          <p:nvPr/>
        </p:nvSpPr>
        <p:spPr>
          <a:xfrm>
            <a:off x="5334000" y="6802386"/>
            <a:ext cx="4709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</a:rPr>
              <a:t>Applied Optics</a:t>
            </a:r>
            <a:r>
              <a:rPr lang="en-US" sz="1600" u="sng" dirty="0">
                <a:solidFill>
                  <a:srgbClr val="FFFF00"/>
                </a:solidFill>
              </a:rPr>
              <a:t> Vol. 60, </a:t>
            </a:r>
            <a:r>
              <a:rPr lang="en-US" sz="1600" u="sng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 13</a:t>
            </a:r>
            <a:r>
              <a:rPr lang="en-US" sz="1600" u="sng" dirty="0">
                <a:solidFill>
                  <a:srgbClr val="FFFF00"/>
                </a:solidFill>
              </a:rPr>
              <a:t> pp. 4047-4063 (2021)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F18ACBC-1170-8A41-BE20-2C63F9BB20B0}"/>
              </a:ext>
            </a:extLst>
          </p:cNvPr>
          <p:cNvSpPr txBox="1">
            <a:spLocks/>
          </p:cNvSpPr>
          <p:nvPr/>
        </p:nvSpPr>
        <p:spPr>
          <a:xfrm>
            <a:off x="453854" y="4061339"/>
            <a:ext cx="4763980" cy="1578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Complementary approach: </a:t>
            </a:r>
            <a:r>
              <a:rPr lang="en-US" sz="2400" dirty="0">
                <a:solidFill>
                  <a:srgbClr val="FFFF00"/>
                </a:solidFill>
              </a:rPr>
              <a:t>squeezed states of vacuum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76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9"/>
          <p:cNvGrpSpPr/>
          <p:nvPr/>
        </p:nvGrpSpPr>
        <p:grpSpPr>
          <a:xfrm>
            <a:off x="1217298" y="1209844"/>
            <a:ext cx="2552932" cy="2451109"/>
            <a:chOff x="389158" y="1303866"/>
            <a:chExt cx="3403909" cy="3268145"/>
          </a:xfrm>
        </p:grpSpPr>
        <p:grpSp>
          <p:nvGrpSpPr>
            <p:cNvPr id="4" name="Group 41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LASER</a:t>
                  </a: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6" name="Group 115"/>
            <p:cNvGrpSpPr/>
            <p:nvPr/>
          </p:nvGrpSpPr>
          <p:grpSpPr>
            <a:xfrm>
              <a:off x="765397" y="3197171"/>
              <a:ext cx="702735" cy="770471"/>
              <a:chOff x="1100667" y="4868332"/>
              <a:chExt cx="1447804" cy="1566338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16200000" flipH="1">
                <a:off x="1024466" y="5630333"/>
                <a:ext cx="1566338" cy="42336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 flipV="1">
                <a:off x="1100667" y="5672665"/>
                <a:ext cx="1447804" cy="8467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1344153" y="5249055"/>
                <a:ext cx="899083" cy="866363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4" name="Bent-Up Arrow 123"/>
            <p:cNvSpPr/>
            <p:nvPr/>
          </p:nvSpPr>
          <p:spPr>
            <a:xfrm>
              <a:off x="1595131" y="3442706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580269" y="3706792"/>
            <a:ext cx="1954584" cy="1390652"/>
            <a:chOff x="513727" y="4942387"/>
            <a:chExt cx="2606112" cy="1854201"/>
          </a:xfrm>
        </p:grpSpPr>
        <p:sp>
          <p:nvSpPr>
            <p:cNvPr id="160" name="Rounded Rectangle 159"/>
            <p:cNvSpPr/>
            <p:nvPr/>
          </p:nvSpPr>
          <p:spPr>
            <a:xfrm>
              <a:off x="513727" y="5001656"/>
              <a:ext cx="2207594" cy="179493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1" name="Straight Connector 160"/>
            <p:cNvCxnSpPr/>
            <p:nvPr/>
          </p:nvCxnSpPr>
          <p:spPr>
            <a:xfrm rot="16200000" flipH="1">
              <a:off x="612876" y="5937567"/>
              <a:ext cx="1706576" cy="11465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>
              <a:off x="1059225" y="6463599"/>
              <a:ext cx="1501666" cy="1041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837662" y="4942387"/>
              <a:ext cx="10316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595959"/>
                  </a:solidFill>
                </a:rPr>
                <a:t>Phase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6446" y="6051519"/>
              <a:ext cx="13297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IFO Signal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13403" y="5469399"/>
              <a:ext cx="492914" cy="468261"/>
            </a:xfrm>
            <a:prstGeom prst="ellipse">
              <a:avLst/>
            </a:prstGeom>
            <a:gradFill flip="none" rotWithShape="1">
              <a:gsLst>
                <a:gs pos="0">
                  <a:srgbClr val="675DD2">
                    <a:alpha val="47000"/>
                  </a:srgbClr>
                </a:gs>
                <a:gs pos="100000">
                  <a:srgbClr val="FFFFFF">
                    <a:alpha val="47000"/>
                  </a:srgb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rot="16200000" flipV="1">
              <a:off x="1054731" y="6058431"/>
              <a:ext cx="822076" cy="1067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90116" y="6435022"/>
              <a:ext cx="13297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595959"/>
                  </a:solidFill>
                </a:rPr>
                <a:t>Amplitude</a:t>
              </a:r>
            </a:p>
          </p:txBody>
        </p:sp>
      </p:grpSp>
      <p:sp>
        <p:nvSpPr>
          <p:cNvPr id="71" name="Right Arrow 70"/>
          <p:cNvSpPr/>
          <p:nvPr/>
        </p:nvSpPr>
        <p:spPr>
          <a:xfrm>
            <a:off x="3332084" y="2559377"/>
            <a:ext cx="222264" cy="1589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Right Arrow 71"/>
          <p:cNvSpPr/>
          <p:nvPr/>
        </p:nvSpPr>
        <p:spPr>
          <a:xfrm rot="16200000">
            <a:off x="2126458" y="1513042"/>
            <a:ext cx="222264" cy="1589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Content Placeholder 10"/>
          <p:cNvSpPr>
            <a:spLocks noGrp="1"/>
          </p:cNvSpPr>
          <p:nvPr>
            <p:ph idx="1"/>
          </p:nvPr>
        </p:nvSpPr>
        <p:spPr>
          <a:xfrm>
            <a:off x="3646188" y="3020870"/>
            <a:ext cx="4642789" cy="147067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500" dirty="0">
                <a:solidFill>
                  <a:schemeClr val="bg1"/>
                </a:solidFill>
                <a:latin typeface="Arial" charset="0"/>
              </a:rPr>
              <a:t>When average amplitude is zero, the variance remains</a:t>
            </a: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500" dirty="0">
                <a:solidFill>
                  <a:schemeClr val="bg1"/>
                </a:solidFill>
                <a:latin typeface="Arial" charset="0"/>
              </a:rPr>
              <a:t>Heisenberg uncertainty principle, </a:t>
            </a:r>
            <a:r>
              <a:rPr lang="en-US" sz="1500" dirty="0" err="1">
                <a:solidFill>
                  <a:schemeClr val="bg1"/>
                </a:solidFill>
                <a:latin typeface="Arial" charset="0"/>
              </a:rPr>
              <a:t>q</a:t>
            </a:r>
            <a:r>
              <a:rPr lang="en-US" sz="1500" dirty="0" err="1">
                <a:solidFill>
                  <a:schemeClr val="bg1"/>
                </a:solidFill>
              </a:rPr>
              <a:t>uadratures</a:t>
            </a:r>
            <a:r>
              <a:rPr lang="en-US" sz="1500" dirty="0">
                <a:solidFill>
                  <a:schemeClr val="bg1"/>
                </a:solidFill>
              </a:rPr>
              <a:t> associated with </a:t>
            </a:r>
            <a:r>
              <a:rPr lang="en-US" sz="1500" b="1" dirty="0">
                <a:solidFill>
                  <a:schemeClr val="bg1"/>
                </a:solidFill>
              </a:rPr>
              <a:t>amplitude</a:t>
            </a:r>
            <a:r>
              <a:rPr lang="en-US" sz="1500" dirty="0">
                <a:solidFill>
                  <a:schemeClr val="bg1"/>
                </a:solidFill>
              </a:rPr>
              <a:t> and </a:t>
            </a:r>
            <a:r>
              <a:rPr lang="en-US" sz="1500" b="1" dirty="0">
                <a:solidFill>
                  <a:schemeClr val="bg1"/>
                </a:solidFill>
              </a:rPr>
              <a:t>phase</a:t>
            </a: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500" dirty="0">
                <a:solidFill>
                  <a:schemeClr val="bg1"/>
                </a:solidFill>
              </a:rPr>
              <a:t>They enter the interferometer from all the open ports of the interferometer, but the ones which matter are the one </a:t>
            </a:r>
            <a:r>
              <a:rPr lang="en-US" sz="1500" b="1" dirty="0">
                <a:solidFill>
                  <a:schemeClr val="bg1"/>
                </a:solidFill>
              </a:rPr>
              <a:t>entering from the anti-symmetric port</a:t>
            </a:r>
            <a:r>
              <a:rPr lang="en-US" sz="1500" dirty="0">
                <a:solidFill>
                  <a:schemeClr val="bg1"/>
                </a:solidFill>
              </a:rPr>
              <a:t>!</a:t>
            </a: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None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en-US" sz="15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charset="2"/>
              <a:buChar char="²"/>
            </a:pPr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460080" y="1393647"/>
            <a:ext cx="1198022" cy="1021757"/>
            <a:chOff x="4631309" y="1386009"/>
            <a:chExt cx="3153586" cy="2505691"/>
          </a:xfrm>
        </p:grpSpPr>
        <p:sp>
          <p:nvSpPr>
            <p:cNvPr id="73" name="Rectangle 72"/>
            <p:cNvSpPr/>
            <p:nvPr/>
          </p:nvSpPr>
          <p:spPr>
            <a:xfrm>
              <a:off x="4631309" y="1386009"/>
              <a:ext cx="2884153" cy="2505691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Line 3"/>
            <p:cNvSpPr>
              <a:spLocks noChangeShapeType="1"/>
            </p:cNvSpPr>
            <p:nvPr/>
          </p:nvSpPr>
          <p:spPr bwMode="auto">
            <a:xfrm>
              <a:off x="4676722" y="2763988"/>
              <a:ext cx="2443163" cy="0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76" name="Group 11"/>
            <p:cNvGrpSpPr/>
            <p:nvPr/>
          </p:nvGrpSpPr>
          <p:grpSpPr>
            <a:xfrm>
              <a:off x="5319204" y="1390916"/>
              <a:ext cx="2465691" cy="2211270"/>
              <a:chOff x="6281282" y="2975092"/>
              <a:chExt cx="2465691" cy="2211270"/>
            </a:xfrm>
          </p:grpSpPr>
          <p:sp>
            <p:nvSpPr>
              <p:cNvPr id="77" name="Oval 4"/>
              <p:cNvSpPr>
                <a:spLocks noChangeArrowheads="1"/>
              </p:cNvSpPr>
              <p:nvPr/>
            </p:nvSpPr>
            <p:spPr bwMode="auto">
              <a:xfrm>
                <a:off x="6477000" y="3890963"/>
                <a:ext cx="914400" cy="83820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78" name="Line 5"/>
              <p:cNvSpPr>
                <a:spLocks noChangeShapeType="1"/>
              </p:cNvSpPr>
              <p:nvPr/>
            </p:nvSpPr>
            <p:spPr bwMode="auto">
              <a:xfrm>
                <a:off x="6934200" y="3183697"/>
                <a:ext cx="1588" cy="2002665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79" name="Text Box 6"/>
              <p:cNvSpPr txBox="1">
                <a:spLocks noChangeArrowheads="1"/>
              </p:cNvSpPr>
              <p:nvPr/>
            </p:nvSpPr>
            <p:spPr bwMode="auto">
              <a:xfrm>
                <a:off x="6281282" y="2975092"/>
                <a:ext cx="914400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67500" tIns="35100" rIns="67500" bIns="35100">
                <a:spAutoFit/>
              </a:bodyPr>
              <a:lstStyle/>
              <a:p>
                <a:pPr>
                  <a:tabLst>
                    <a:tab pos="0" algn="l"/>
                    <a:tab pos="685800" algn="l"/>
                    <a:tab pos="1371600" algn="l"/>
                    <a:tab pos="2057400" algn="l"/>
                    <a:tab pos="2743200" algn="l"/>
                    <a:tab pos="3429000" algn="l"/>
                    <a:tab pos="4114800" algn="l"/>
                    <a:tab pos="4800600" algn="l"/>
                    <a:tab pos="5486400" algn="l"/>
                    <a:tab pos="6172200" algn="l"/>
                    <a:tab pos="6858000" algn="l"/>
                    <a:tab pos="7543800" algn="l"/>
                  </a:tabLst>
                </a:pPr>
                <a:r>
                  <a:rPr lang="en-US" sz="1350" dirty="0">
                    <a:solidFill>
                      <a:srgbClr val="FFFF00"/>
                    </a:solidFill>
                  </a:rPr>
                  <a:t>X1</a:t>
                </a:r>
              </a:p>
            </p:txBody>
          </p:sp>
          <p:sp>
            <p:nvSpPr>
              <p:cNvPr id="80" name="Text Box 7"/>
              <p:cNvSpPr txBox="1">
                <a:spLocks noChangeArrowheads="1"/>
              </p:cNvSpPr>
              <p:nvPr/>
            </p:nvSpPr>
            <p:spPr bwMode="auto">
              <a:xfrm>
                <a:off x="7802728" y="4219326"/>
                <a:ext cx="944245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67500" tIns="35100" rIns="67500" bIns="35100">
                <a:spAutoFit/>
              </a:bodyPr>
              <a:lstStyle/>
              <a:p>
                <a:pPr>
                  <a:tabLst>
                    <a:tab pos="0" algn="l"/>
                    <a:tab pos="685800" algn="l"/>
                    <a:tab pos="1371600" algn="l"/>
                    <a:tab pos="2057400" algn="l"/>
                    <a:tab pos="2743200" algn="l"/>
                    <a:tab pos="3429000" algn="l"/>
                    <a:tab pos="4114800" algn="l"/>
                    <a:tab pos="4800600" algn="l"/>
                    <a:tab pos="5486400" algn="l"/>
                    <a:tab pos="6172200" algn="l"/>
                    <a:tab pos="6858000" algn="l"/>
                    <a:tab pos="7543800" algn="l"/>
                  </a:tabLst>
                </a:pPr>
                <a:r>
                  <a:rPr lang="en-US" sz="1350" dirty="0">
                    <a:solidFill>
                      <a:srgbClr val="FFFF00"/>
                    </a:solidFill>
                  </a:rPr>
                  <a:t>X2</a:t>
                </a:r>
              </a:p>
            </p:txBody>
          </p:sp>
        </p:grpSp>
      </p:grpSp>
      <p:sp>
        <p:nvSpPr>
          <p:cNvPr id="81" name="Text Box 17"/>
          <p:cNvSpPr txBox="1">
            <a:spLocks noChangeArrowheads="1"/>
          </p:cNvSpPr>
          <p:nvPr/>
        </p:nvSpPr>
        <p:spPr bwMode="auto">
          <a:xfrm>
            <a:off x="6335626" y="2464990"/>
            <a:ext cx="1322476" cy="35942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875" dirty="0">
                <a:solidFill>
                  <a:srgbClr val="FFFFFF"/>
                </a:solidFill>
                <a:latin typeface="Arial" charset="0"/>
              </a:rPr>
              <a:t>∆X</a:t>
            </a:r>
            <a:r>
              <a:rPr lang="en-US" sz="1875" baseline="-25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1875" dirty="0">
                <a:solidFill>
                  <a:srgbClr val="FFFFFF"/>
                </a:solidFill>
                <a:latin typeface="Arial" charset="0"/>
              </a:rPr>
              <a:t> ∆X</a:t>
            </a:r>
            <a:r>
              <a:rPr lang="en-US" sz="1875" baseline="-25000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75" dirty="0">
                <a:solidFill>
                  <a:srgbClr val="FFFFFF"/>
                </a:solidFill>
                <a:latin typeface="Arial" charset="0"/>
              </a:rPr>
              <a:t> ≥1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7889" y="1643928"/>
            <a:ext cx="2282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Z</a:t>
            </a:r>
            <a:r>
              <a:rPr lang="en-US" dirty="0">
                <a:solidFill>
                  <a:srgbClr val="FFFF00"/>
                </a:solidFill>
              </a:rPr>
              <a:t>ero-point energy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 (vacuum) fluctuations</a:t>
            </a:r>
          </a:p>
        </p:txBody>
      </p:sp>
      <p:pic>
        <p:nvPicPr>
          <p:cNvPr id="82" name="Picture 81" descr="Screen Shot 2016-12-13 at 4.08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9" b="53425"/>
          <a:stretch/>
        </p:blipFill>
        <p:spPr>
          <a:xfrm>
            <a:off x="1213059" y="27886"/>
            <a:ext cx="6758785" cy="11333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53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Replace regular vacuum with squeezed vacuum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641850" y="25463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grpSp>
        <p:nvGrpSpPr>
          <p:cNvPr id="71" name="Group 70"/>
          <p:cNvGrpSpPr/>
          <p:nvPr/>
        </p:nvGrpSpPr>
        <p:grpSpPr>
          <a:xfrm>
            <a:off x="1116436" y="1183804"/>
            <a:ext cx="2658422" cy="2451109"/>
            <a:chOff x="248504" y="1481673"/>
            <a:chExt cx="3544563" cy="3268145"/>
          </a:xfrm>
        </p:grpSpPr>
        <p:grpSp>
          <p:nvGrpSpPr>
            <p:cNvPr id="3" name="Group 41"/>
            <p:cNvGrpSpPr/>
            <p:nvPr/>
          </p:nvGrpSpPr>
          <p:grpSpPr>
            <a:xfrm>
              <a:off x="389158" y="1481673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18777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76402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608533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58824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39178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LASER</a:t>
                  </a: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404204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0740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05355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70" name="Bent-Up Arrow 69"/>
            <p:cNvSpPr/>
            <p:nvPr/>
          </p:nvSpPr>
          <p:spPr>
            <a:xfrm>
              <a:off x="1609785" y="3631504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8504" y="4122022"/>
              <a:ext cx="1481668" cy="3385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Squeezed Field</a:t>
              </a:r>
            </a:p>
          </p:txBody>
        </p:sp>
        <p:grpSp>
          <p:nvGrpSpPr>
            <p:cNvPr id="6" name="Group 84"/>
            <p:cNvGrpSpPr/>
            <p:nvPr/>
          </p:nvGrpSpPr>
          <p:grpSpPr>
            <a:xfrm>
              <a:off x="429794" y="3179140"/>
              <a:ext cx="1176867" cy="897468"/>
              <a:chOff x="1100667" y="5131215"/>
              <a:chExt cx="1447804" cy="116106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rot="16200000" flipH="1">
                <a:off x="1223206" y="5696122"/>
                <a:ext cx="1161062" cy="31248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10800000" flipV="1">
                <a:off x="1100667" y="5672665"/>
                <a:ext cx="1447804" cy="8468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1320409" y="5494244"/>
                <a:ext cx="976829" cy="361460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77" name="Rounded Rectangle 76"/>
          <p:cNvSpPr/>
          <p:nvPr/>
        </p:nvSpPr>
        <p:spPr>
          <a:xfrm>
            <a:off x="1550254" y="3757034"/>
            <a:ext cx="1727807" cy="1346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5" name="Straight Connector 144"/>
          <p:cNvCxnSpPr/>
          <p:nvPr/>
        </p:nvCxnSpPr>
        <p:spPr>
          <a:xfrm rot="16200000" flipH="1">
            <a:off x="1624530" y="4383948"/>
            <a:ext cx="1279930" cy="34390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>
            <a:off x="1946395" y="4791367"/>
            <a:ext cx="1126250" cy="7808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1775130" y="3707608"/>
            <a:ext cx="7737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</a:rPr>
              <a:t>Phase</a:t>
            </a:r>
          </a:p>
        </p:txBody>
      </p:sp>
      <p:sp>
        <p:nvSpPr>
          <p:cNvPr id="147" name="Oval 146"/>
          <p:cNvSpPr/>
          <p:nvPr/>
        </p:nvSpPr>
        <p:spPr>
          <a:xfrm>
            <a:off x="1962580" y="4171379"/>
            <a:ext cx="603722" cy="169923"/>
          </a:xfrm>
          <a:prstGeom prst="ellipse">
            <a:avLst/>
          </a:prstGeom>
          <a:gradFill flip="none" rotWithShape="1">
            <a:gsLst>
              <a:gs pos="0">
                <a:srgbClr val="675DD2">
                  <a:alpha val="47000"/>
                </a:srgbClr>
              </a:gs>
              <a:gs pos="100000">
                <a:srgbClr val="FFFFFF">
                  <a:alpha val="47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9" name="Straight Arrow Connector 148"/>
          <p:cNvCxnSpPr/>
          <p:nvPr/>
        </p:nvCxnSpPr>
        <p:spPr>
          <a:xfrm rot="2871997" flipH="1" flipV="1">
            <a:off x="2046036" y="4319355"/>
            <a:ext cx="436466" cy="3828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2627758" y="4771768"/>
            <a:ext cx="997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</a:rPr>
              <a:t>Amplitude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61679" y="816098"/>
            <a:ext cx="4683717" cy="38779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8580" indent="137160"/>
            <a:endParaRPr lang="en-US" sz="1500" dirty="0">
              <a:solidFill>
                <a:schemeClr val="bg1"/>
              </a:solidFill>
            </a:endParaRPr>
          </a:p>
          <a:p>
            <a:pPr marL="68580" indent="68580">
              <a:buFont typeface="Wingdings" charset="2"/>
              <a:buChar char="²"/>
            </a:pPr>
            <a:r>
              <a:rPr lang="en-US" sz="1500" dirty="0">
                <a:solidFill>
                  <a:schemeClr val="bg1"/>
                </a:solidFill>
              </a:rPr>
              <a:t> Reduce quantum noise by injecting squeezed vacuum: less uncertainty in one of the two </a:t>
            </a:r>
            <a:r>
              <a:rPr lang="en-US" sz="1500" dirty="0" err="1">
                <a:solidFill>
                  <a:schemeClr val="bg1"/>
                </a:solidFill>
              </a:rPr>
              <a:t>quadratures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500" dirty="0">
                <a:solidFill>
                  <a:schemeClr val="bg1"/>
                </a:solidFill>
              </a:rPr>
              <a:t> Heisenberg uncertainty principle: if the noise gets smaller in one quadrature, it gets bigger in the other one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500" dirty="0">
                <a:solidFill>
                  <a:schemeClr val="bg1"/>
                </a:solidFill>
              </a:rPr>
              <a:t>   One can choose the relative orientation between the squeezed vacuum and the interferometer signal (squeeze angle)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600" dirty="0">
                <a:solidFill>
                  <a:schemeClr val="bg1"/>
                </a:solidFill>
              </a:rPr>
              <a:t>Squeezing is made by creating pairs of photons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using an optical parametric oscillator 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600" dirty="0">
                <a:solidFill>
                  <a:schemeClr val="bg1"/>
                </a:solidFill>
              </a:rPr>
              <a:t>The pairs are quantum-mechanically entangled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and have correlated arrival times at the detector</a:t>
            </a:r>
          </a:p>
          <a:p>
            <a:pPr marL="68580" indent="68580">
              <a:buFont typeface="Wingdings" charset="2"/>
              <a:buChar char="²"/>
            </a:pPr>
            <a:r>
              <a:rPr lang="en-US" sz="1600" dirty="0">
                <a:solidFill>
                  <a:schemeClr val="bg1"/>
                </a:solidFill>
              </a:rPr>
              <a:t>This reduces the randomness of the time distribution</a:t>
            </a:r>
          </a:p>
          <a:p>
            <a:pPr marL="68580" indent="68580">
              <a:buFont typeface="Wingdings" charset="2"/>
              <a:buChar char="²"/>
            </a:pPr>
            <a:endParaRPr lang="en-US" sz="1500" dirty="0">
              <a:solidFill>
                <a:schemeClr val="bg1"/>
              </a:solidFill>
            </a:endParaRPr>
          </a:p>
          <a:p>
            <a:pPr marL="411480" lvl="1" indent="137160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42309" y="4538642"/>
            <a:ext cx="997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IFO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189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AF5B-B2E7-1E44-8166-21DD5B0A9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052" y="-7838"/>
            <a:ext cx="6172200" cy="857250"/>
          </a:xfrm>
        </p:spPr>
        <p:txBody>
          <a:bodyPr>
            <a:normAutofit/>
          </a:bodyPr>
          <a:lstStyle/>
          <a:p>
            <a:r>
              <a:rPr lang="en-US" dirty="0"/>
              <a:t>Squeezing performance in O3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716F9-F3C1-9742-BC9D-5DDCF00B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485-B4DE-6E45-8FDC-B210A72705E6}"/>
              </a:ext>
            </a:extLst>
          </p:cNvPr>
          <p:cNvSpPr/>
          <p:nvPr/>
        </p:nvSpPr>
        <p:spPr>
          <a:xfrm>
            <a:off x="614153" y="630639"/>
            <a:ext cx="24672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PhysRevLett.123.231107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1F856-0D43-A749-904C-7FFEA163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6" t="-1" r="4728" b="1831"/>
          <a:stretch/>
        </p:blipFill>
        <p:spPr>
          <a:xfrm>
            <a:off x="2064095" y="2245001"/>
            <a:ext cx="4624562" cy="2812613"/>
          </a:xfrm>
          <a:prstGeom prst="rect">
            <a:avLst/>
          </a:prstGeom>
          <a:ln w="38100">
            <a:solidFill>
              <a:srgbClr val="5EC95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B6262E-B5FB-D847-9582-C064C3AE5F79}"/>
              </a:ext>
            </a:extLst>
          </p:cNvPr>
          <p:cNvSpPr/>
          <p:nvPr/>
        </p:nvSpPr>
        <p:spPr>
          <a:xfrm>
            <a:off x="2064095" y="630639"/>
            <a:ext cx="20345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 583, pages 43–47 (2020)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C65912-4DF6-FC41-BC98-F72ED90F9713}"/>
              </a:ext>
            </a:extLst>
          </p:cNvPr>
          <p:cNvSpPr txBox="1"/>
          <p:nvPr/>
        </p:nvSpPr>
        <p:spPr>
          <a:xfrm>
            <a:off x="6788305" y="1063629"/>
            <a:ext cx="5938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6dB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8F30C9-5EAB-BD43-B13B-A4F4582C5D09}"/>
              </a:ext>
            </a:extLst>
          </p:cNvPr>
          <p:cNvSpPr txBox="1"/>
          <p:nvPr/>
        </p:nvSpPr>
        <p:spPr>
          <a:xfrm>
            <a:off x="4842416" y="752005"/>
            <a:ext cx="389177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3 dB </a:t>
            </a:r>
            <a:r>
              <a:rPr lang="en-US" sz="1350" dirty="0">
                <a:solidFill>
                  <a:schemeClr val="tx1"/>
                </a:solidFill>
              </a:rPr>
              <a:t>of squeezing observed at high frequency  = 40% quantum noise reduction (in amplitude); observation of quantum radiation pressure noise in both detectors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08B499-9ED7-5549-9FBD-0D3A1D277FAC}"/>
              </a:ext>
            </a:extLst>
          </p:cNvPr>
          <p:cNvSpPr txBox="1"/>
          <p:nvPr/>
        </p:nvSpPr>
        <p:spPr>
          <a:xfrm>
            <a:off x="1778527" y="3184016"/>
            <a:ext cx="79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</a:t>
            </a:r>
          </a:p>
        </p:txBody>
      </p:sp>
    </p:spTree>
    <p:extLst>
      <p:ext uri="{BB962C8B-B14F-4D97-AF65-F5344CB8AC3E}">
        <p14:creationId xmlns:p14="http://schemas.microsoft.com/office/powerpoint/2010/main" val="2108732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1" r="258"/>
          <a:stretch/>
        </p:blipFill>
        <p:spPr>
          <a:xfrm>
            <a:off x="44686" y="3018653"/>
            <a:ext cx="3677461" cy="1815584"/>
          </a:xfrm>
          <a:prstGeom prst="rect">
            <a:avLst/>
          </a:prstGeom>
        </p:spPr>
      </p:pic>
      <p:pic>
        <p:nvPicPr>
          <p:cNvPr id="14" name="Content Placeholder 4" descr="aligowithnoise.pdf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91" t="3473" r="5261"/>
          <a:stretch/>
        </p:blipFill>
        <p:spPr>
          <a:xfrm>
            <a:off x="44686" y="808287"/>
            <a:ext cx="3677461" cy="2213372"/>
          </a:xfr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476" y="40310"/>
            <a:ext cx="65151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</a:t>
            </a:r>
            <a:r>
              <a:rPr lang="en-US" b="1" dirty="0"/>
              <a:t>Dependent</a:t>
            </a:r>
            <a:r>
              <a:rPr lang="en-US" dirty="0"/>
              <a:t> Squeezing for O4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b="11437"/>
          <a:stretch>
            <a:fillRect/>
          </a:stretch>
        </p:blipFill>
        <p:spPr>
          <a:xfrm>
            <a:off x="4000801" y="2301273"/>
            <a:ext cx="1740121" cy="1664896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>
            <a:off x="3769689" y="4067161"/>
            <a:ext cx="2216321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/>
              <a:t>High finesse detuned </a:t>
            </a:r>
            <a:r>
              <a:rPr lang="en-US" sz="1400" b="1" dirty="0"/>
              <a:t>“filter cavity” </a:t>
            </a:r>
            <a:r>
              <a:rPr lang="en-US" sz="1400" dirty="0"/>
              <a:t>which rotates the squeezing angle as function of frequency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7478" y="2088808"/>
            <a:ext cx="89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E63BD"/>
                </a:solidFill>
              </a:rPr>
              <a:t>SHOT NOISE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775" y="857499"/>
            <a:ext cx="1423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E63BD"/>
                </a:solidFill>
              </a:rPr>
              <a:t>RADIATION PRESSURE </a:t>
            </a:r>
          </a:p>
          <a:p>
            <a:pPr algn="ctr"/>
            <a:r>
              <a:rPr lang="en-US" b="1" dirty="0">
                <a:solidFill>
                  <a:srgbClr val="AE63BD"/>
                </a:solidFill>
              </a:rPr>
              <a:t>NOISE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68276" y="966211"/>
            <a:ext cx="1871409" cy="1234070"/>
            <a:chOff x="4677522" y="2590932"/>
            <a:chExt cx="2495212" cy="1645426"/>
          </a:xfrm>
        </p:grpSpPr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4854218" y="2590932"/>
              <a:ext cx="2318516" cy="1608137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9525">
              <a:solidFill>
                <a:srgbClr val="D9D9D9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685783">
                <a:spcBef>
                  <a:spcPct val="0"/>
                </a:spcBef>
                <a:defRPr/>
              </a:pPr>
              <a:endParaRPr lang="en-US" sz="1350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 rot="16200000" flipH="1">
              <a:off x="5036516" y="3399762"/>
              <a:ext cx="1600200" cy="0"/>
            </a:xfrm>
            <a:prstGeom prst="line">
              <a:avLst/>
            </a:prstGeom>
            <a:noFill/>
            <a:ln w="25400">
              <a:solidFill>
                <a:srgbClr val="222268"/>
              </a:solidFill>
              <a:round/>
              <a:headEnd type="triangle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 rot="10800000">
              <a:off x="5212170" y="3643443"/>
              <a:ext cx="1600200" cy="0"/>
            </a:xfrm>
            <a:prstGeom prst="line">
              <a:avLst/>
            </a:prstGeom>
            <a:noFill/>
            <a:ln w="25400">
              <a:solidFill>
                <a:srgbClr val="222268"/>
              </a:solidFill>
              <a:round/>
              <a:headEnd type="triangle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4797777" y="2677180"/>
              <a:ext cx="1081852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GW Signal</a:t>
              </a: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418546" y="3457706"/>
              <a:ext cx="877888" cy="369887"/>
            </a:xfrm>
            <a:prstGeom prst="ellipse">
              <a:avLst/>
            </a:prstGeom>
            <a:gradFill rotWithShape="1">
              <a:gsLst>
                <a:gs pos="0">
                  <a:srgbClr val="675DD2">
                    <a:alpha val="46999"/>
                  </a:srgbClr>
                </a:gs>
                <a:gs pos="100000">
                  <a:srgbClr val="FFFFFF">
                    <a:alpha val="46999"/>
                  </a:srgbClr>
                </a:gs>
              </a:gsLst>
              <a:lin ang="0" scaled="1"/>
            </a:gradFill>
            <a:ln w="9525">
              <a:solidFill>
                <a:srgbClr val="222268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685783">
                <a:spcBef>
                  <a:spcPct val="0"/>
                </a:spcBef>
                <a:defRPr/>
              </a:pPr>
              <a:endParaRPr lang="en-US" sz="1350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 rot="16200000" flipV="1">
              <a:off x="5500066" y="3280699"/>
              <a:ext cx="685800" cy="0"/>
            </a:xfrm>
            <a:prstGeom prst="straightConnector1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6023621" y="3682361"/>
              <a:ext cx="1119188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Quantum Noise</a:t>
              </a:r>
            </a:p>
          </p:txBody>
        </p:sp>
        <p:sp>
          <p:nvSpPr>
            <p:cNvPr id="29" name="Circular Arrow 28"/>
            <p:cNvSpPr/>
            <p:nvPr/>
          </p:nvSpPr>
          <p:spPr>
            <a:xfrm rot="5400000" flipH="1">
              <a:off x="5489803" y="2968026"/>
              <a:ext cx="1097280" cy="1097280"/>
            </a:xfrm>
            <a:prstGeom prst="circularArrow">
              <a:avLst>
                <a:gd name="adj1" fmla="val 9118"/>
                <a:gd name="adj2" fmla="val 1310348"/>
                <a:gd name="adj3" fmla="val 20725835"/>
                <a:gd name="adj4" fmla="val 16183191"/>
                <a:gd name="adj5" fmla="val 8883"/>
              </a:avLst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0000FF">
                    <a:alpha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6164049" y="2894869"/>
              <a:ext cx="968331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~30Hz</a:t>
              </a:r>
            </a:p>
          </p:txBody>
        </p:sp>
        <p:sp>
          <p:nvSpPr>
            <p:cNvPr id="31" name="Circular Arrow 30"/>
            <p:cNvSpPr/>
            <p:nvPr/>
          </p:nvSpPr>
          <p:spPr>
            <a:xfrm rot="16200000">
              <a:off x="5007610" y="2968026"/>
              <a:ext cx="1097280" cy="1097280"/>
            </a:xfrm>
            <a:prstGeom prst="circularArrow">
              <a:avLst>
                <a:gd name="adj1" fmla="val 9118"/>
                <a:gd name="adj2" fmla="val 1310348"/>
                <a:gd name="adj3" fmla="val 20725835"/>
                <a:gd name="adj4" fmla="val 16183191"/>
                <a:gd name="adj5" fmla="val 888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0000FF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4677522" y="3114585"/>
              <a:ext cx="968331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defRPr/>
              </a:pPr>
              <a:r>
                <a:rPr lang="en-US" sz="1050" kern="0" dirty="0">
                  <a:solidFill>
                    <a:srgbClr val="000000"/>
                  </a:solidFill>
                </a:rPr>
                <a:t>~30Hz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57074" y="4832011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 Kimble et al., Phys. Rev. D 65</a:t>
            </a:r>
            <a:r>
              <a:rPr lang="en-US" sz="1350" b="1" dirty="0">
                <a:solidFill>
                  <a:srgbClr val="FFFF00"/>
                </a:solidFill>
              </a:rPr>
              <a:t>(2) 022002 </a:t>
            </a:r>
            <a:r>
              <a:rPr lang="en-US" sz="1350" dirty="0">
                <a:solidFill>
                  <a:srgbClr val="FFFF00"/>
                </a:solidFill>
              </a:rPr>
              <a:t> 2001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54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54BF028-2C26-1A46-8FB2-9B3D4CB8F2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38"/>
          <a:stretch/>
        </p:blipFill>
        <p:spPr>
          <a:xfrm>
            <a:off x="6097909" y="1012189"/>
            <a:ext cx="2765910" cy="3048477"/>
          </a:xfrm>
          <a:prstGeom prst="rect">
            <a:avLst/>
          </a:prstGeom>
          <a:ln w="50800">
            <a:solidFill>
              <a:srgbClr val="AE63BD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1B4A95F-4383-A84D-9029-D39272A599B8}"/>
              </a:ext>
            </a:extLst>
          </p:cNvPr>
          <p:cNvSpPr txBox="1"/>
          <p:nvPr/>
        </p:nvSpPr>
        <p:spPr>
          <a:xfrm>
            <a:off x="5986010" y="4087001"/>
            <a:ext cx="2932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 Highlight from Virgo:                       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 300 m filter cavity already 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built and locked and characterized, commissioning in progress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57AB45-A5CA-8F44-9BC6-2EAFDA785C69}"/>
              </a:ext>
            </a:extLst>
          </p:cNvPr>
          <p:cNvSpPr txBox="1"/>
          <p:nvPr/>
        </p:nvSpPr>
        <p:spPr>
          <a:xfrm>
            <a:off x="6003289" y="3767079"/>
            <a:ext cx="23584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Credit: Antonio </a:t>
            </a:r>
            <a:r>
              <a:rPr lang="en-US" sz="1350" b="1" dirty="0" err="1">
                <a:solidFill>
                  <a:srgbClr val="FF0000"/>
                </a:solidFill>
              </a:rPr>
              <a:t>Pasqualetti</a:t>
            </a:r>
            <a:endParaRPr 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15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FBCE-9B62-BD9F-B2AD-EACC9B37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results for Frequency Dependent Squeezing </a:t>
            </a:r>
            <a:br>
              <a:rPr lang="en-US" dirty="0"/>
            </a:br>
            <a:r>
              <a:rPr lang="en-US" dirty="0"/>
              <a:t>LIGO Hanford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2A88D1F0-1977-49B3-792D-A574E0353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859" y="1373189"/>
            <a:ext cx="4676281" cy="33940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A72DE-8494-1D25-9796-49064173860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3F629-7764-B14B-2667-382A3938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90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70250" y="164175"/>
            <a:ext cx="3908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Cosmic Explorer Project Organization today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122" y="82200"/>
            <a:ext cx="4874074" cy="48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11700" y="852407"/>
            <a:ext cx="3625200" cy="4126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Team members from 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" sz="1400" dirty="0">
                <a:solidFill>
                  <a:schemeClr val="bg1"/>
                </a:solidFill>
              </a:rPr>
              <a:t>MIT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 State Fullerton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Syracuse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Penn State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Caltech 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University of Washington Bothell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Oregon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Florida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Texas Tech University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buClr>
                <a:schemeClr val="dk1"/>
              </a:buClr>
              <a:buSzPts val="1400"/>
            </a:pPr>
            <a:r>
              <a:rPr lang="en-US" sz="1400" dirty="0">
                <a:solidFill>
                  <a:schemeClr val="bg1"/>
                </a:solidFill>
              </a:rPr>
              <a:t>University of Arizona</a:t>
            </a: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Bard College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Stanford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Harvard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UC Riverside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The Australian National University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Albert Einstein Institute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Birmingham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Glasgow</a:t>
            </a:r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70250" y="164175"/>
            <a:ext cx="3908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Cosmic Explorer Project Organization today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122" y="82200"/>
            <a:ext cx="4874074" cy="48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11700" y="852407"/>
            <a:ext cx="3625200" cy="4126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Team members from 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" sz="1400" dirty="0">
                <a:solidFill>
                  <a:schemeClr val="bg1"/>
                </a:solidFill>
              </a:rPr>
              <a:t>MIT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 State Fullerton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Syracuse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Penn State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Caltech </a:t>
            </a:r>
            <a:br>
              <a:rPr lang="en" sz="1400" dirty="0">
                <a:solidFill>
                  <a:schemeClr val="bg1"/>
                </a:solidFill>
              </a:rPr>
            </a:br>
            <a:r>
              <a:rPr lang="en" sz="1400" dirty="0">
                <a:solidFill>
                  <a:schemeClr val="bg1"/>
                </a:solidFill>
              </a:rPr>
              <a:t>University of Washington Bothell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Oregon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Florida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Texas Tech University</a:t>
            </a:r>
            <a:endParaRPr sz="1400" dirty="0">
              <a:solidFill>
                <a:schemeClr val="bg1"/>
              </a:solidFill>
            </a:endParaRPr>
          </a:p>
          <a:p>
            <a:pPr lvl="0" indent="-317500">
              <a:lnSpc>
                <a:spcPct val="80000"/>
              </a:lnSpc>
              <a:buClr>
                <a:schemeClr val="dk1"/>
              </a:buClr>
              <a:buSzPts val="1400"/>
            </a:pPr>
            <a:r>
              <a:rPr lang="en-US" sz="1400" dirty="0">
                <a:solidFill>
                  <a:schemeClr val="bg1"/>
                </a:solidFill>
              </a:rPr>
              <a:t>University of Arizona</a:t>
            </a: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Bard College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Stanford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Harvard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UC Riverside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The Australian National University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Albert Einstein Institute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Birmingham</a:t>
            </a:r>
            <a:endParaRPr sz="14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bg1"/>
                </a:solidFill>
              </a:rPr>
              <a:t>University of Glasgow</a:t>
            </a:r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D58B8-A677-3533-98C2-D1B19C92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925" y="919875"/>
            <a:ext cx="4295375" cy="27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-106563" y="179486"/>
            <a:ext cx="6308494" cy="5250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</a:rPr>
              <a:t>Newtonian background due to seismic environment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00668" y="882253"/>
            <a:ext cx="6148143" cy="4342156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Helvetica" charset="0"/>
              </a:rPr>
              <a:t>In principle, can eliminate all direct mechanical coupling </a:t>
            </a:r>
          </a:p>
          <a:p>
            <a:r>
              <a:rPr lang="en-US" sz="1800" dirty="0">
                <a:latin typeface="Helvetica" charset="0"/>
              </a:rPr>
              <a:t>Can not shield against the wandering</a:t>
            </a:r>
            <a:r>
              <a:rPr lang="en-US" sz="1800" b="1" dirty="0">
                <a:latin typeface="Helvetica" charset="0"/>
              </a:rPr>
              <a:t> </a:t>
            </a:r>
            <a:r>
              <a:rPr lang="en-US" sz="1800" dirty="0">
                <a:latin typeface="Helvetica" charset="0"/>
              </a:rPr>
              <a:t>net gravity vector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900">
                <a:latin typeface="Helvetica" charset="0"/>
              </a:rPr>
              <a:pPr/>
              <a:t>6</a:t>
            </a:fld>
            <a:endParaRPr lang="en-US" sz="900">
              <a:latin typeface="Helvetica" charset="0"/>
            </a:endParaRPr>
          </a:p>
        </p:txBody>
      </p: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339816" y="-33420"/>
            <a:ext cx="1669540" cy="17249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89" y="1890028"/>
            <a:ext cx="2797026" cy="1287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72" y="3261943"/>
            <a:ext cx="2432012" cy="1842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869" y="2026734"/>
            <a:ext cx="3118131" cy="300246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814089" y="2441069"/>
            <a:ext cx="799244" cy="1855023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868330" y="978520"/>
            <a:ext cx="1306256" cy="161413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591230" y="1262876"/>
            <a:ext cx="621577" cy="278501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212807" y="1092821"/>
            <a:ext cx="76079" cy="23906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663564" y="1092821"/>
            <a:ext cx="1549242" cy="271140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716168" y="4934414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5D330F-2719-0370-4F72-E35D0F059D80}"/>
              </a:ext>
            </a:extLst>
          </p:cNvPr>
          <p:cNvSpPr txBox="1"/>
          <p:nvPr/>
        </p:nvSpPr>
        <p:spPr>
          <a:xfrm rot="16200000">
            <a:off x="7466416" y="4169641"/>
            <a:ext cx="139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</p:spTree>
    <p:extLst>
      <p:ext uri="{BB962C8B-B14F-4D97-AF65-F5344CB8AC3E}">
        <p14:creationId xmlns:p14="http://schemas.microsoft.com/office/powerpoint/2010/main" val="187125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4FD9-8613-24C0-7A57-EC9C55DFF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450" y="288544"/>
            <a:ext cx="5279012" cy="1678791"/>
          </a:xfrm>
        </p:spPr>
        <p:txBody>
          <a:bodyPr>
            <a:normAutofit/>
          </a:bodyPr>
          <a:lstStyle/>
          <a:p>
            <a:r>
              <a:rPr lang="en-US" dirty="0"/>
              <a:t>Newtonian background </a:t>
            </a:r>
            <a:br>
              <a:rPr lang="en-US" dirty="0"/>
            </a:br>
            <a:r>
              <a:rPr lang="en-US" dirty="0"/>
              <a:t>creates a wall </a:t>
            </a:r>
            <a:br>
              <a:rPr lang="en-US" dirty="0"/>
            </a:br>
            <a:r>
              <a:rPr lang="en-US" dirty="0"/>
              <a:t>at a few Hz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EF402-759B-5DE7-111E-65A08D76D36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AB94D-A69A-0BAC-832F-44DA97F9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7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D2FBC7-BC82-391F-A3A0-9D59CFCF0C00}"/>
              </a:ext>
            </a:extLst>
          </p:cNvPr>
          <p:cNvSpPr txBox="1">
            <a:spLocks/>
          </p:cNvSpPr>
          <p:nvPr/>
        </p:nvSpPr>
        <p:spPr>
          <a:xfrm>
            <a:off x="0" y="1988462"/>
            <a:ext cx="4941359" cy="286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Newtonian Background falls as ~ 1/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200" baseline="30000" dirty="0">
              <a:solidFill>
                <a:srgbClr val="FF0000"/>
              </a:solidFill>
            </a:endParaRPr>
          </a:p>
          <a:p>
            <a:r>
              <a:rPr lang="en-US" sz="1800" dirty="0"/>
              <a:t>Can reduce somewhat by moving underground</a:t>
            </a:r>
          </a:p>
          <a:p>
            <a:pPr lvl="1"/>
            <a:r>
              <a:rPr lang="en-US" sz="1800" dirty="0"/>
              <a:t>ET vs CE – more later on these two</a:t>
            </a:r>
          </a:p>
          <a:p>
            <a:r>
              <a:rPr lang="en-US" sz="1800" dirty="0"/>
              <a:t>Can reduce somewhat with arrays of seismometers and subtraction of effect</a:t>
            </a:r>
          </a:p>
          <a:p>
            <a:r>
              <a:rPr lang="en-US" sz="1800" dirty="0">
                <a:latin typeface="Helvetica" charset="0"/>
              </a:rPr>
              <a:t>Forbiddingly large for ~3Hz and lower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Ultimate limit on the lowest frequency detectors on- or  under-ground</a:t>
            </a:r>
          </a:p>
          <a:p>
            <a:r>
              <a:rPr lang="en-US" sz="1800" dirty="0">
                <a:solidFill>
                  <a:srgbClr val="FF0000"/>
                </a:solidFill>
                <a:latin typeface="Helvetica" charset="0"/>
              </a:rPr>
              <a:t>And thus the largest BH masses detectable</a:t>
            </a:r>
          </a:p>
          <a:p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26AE6E-7CD5-37C7-86AE-009E68D5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882" y="-2654"/>
            <a:ext cx="3948585" cy="2676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69AF01-8FF5-2D87-428D-EF6452982A99}"/>
              </a:ext>
            </a:extLst>
          </p:cNvPr>
          <p:cNvSpPr txBox="1"/>
          <p:nvPr/>
        </p:nvSpPr>
        <p:spPr>
          <a:xfrm rot="16200000">
            <a:off x="8363369" y="1465201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Harms et al.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30FEE-7ACD-E87B-C453-458734B00F5D}"/>
              </a:ext>
            </a:extLst>
          </p:cNvPr>
          <p:cNvSpPr txBox="1"/>
          <p:nvPr/>
        </p:nvSpPr>
        <p:spPr>
          <a:xfrm rot="16200000">
            <a:off x="8418217" y="3373336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Evans et al. 2023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79DF40F2-BFDB-B447-6777-E3E0057BA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66746" y="2571750"/>
            <a:ext cx="3957224" cy="2469358"/>
          </a:xfrm>
        </p:spPr>
      </p:pic>
    </p:spTree>
    <p:extLst>
      <p:ext uri="{BB962C8B-B14F-4D97-AF65-F5344CB8AC3E}">
        <p14:creationId xmlns:p14="http://schemas.microsoft.com/office/powerpoint/2010/main" val="3238246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1A2D-9333-D8C4-FD8E-B7B1ACF2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limitations for Terrestrial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AD59-F87F-626A-2082-F175BBD6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9567"/>
            <a:ext cx="8229600" cy="36550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Arm length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– currently in short-antenna limit; path-length shift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</a:t>
            </a:r>
            <a:r>
              <a:rPr lang="en-US" dirty="0"/>
              <a:t>from a given strain grows with interferometer arm length. Maximize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! 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endParaRPr lang="en-US" dirty="0"/>
          </a:p>
          <a:p>
            <a:pPr lvl="1"/>
            <a:r>
              <a:rPr lang="en-US" dirty="0"/>
              <a:t>LIGO 4km,  Virgo and KAGRA 3km</a:t>
            </a:r>
          </a:p>
          <a:p>
            <a:endParaRPr lang="en-US" dirty="0"/>
          </a:p>
          <a:p>
            <a:r>
              <a:rPr lang="en-US" dirty="0"/>
              <a:t>Optical resolution – limited by photon </a:t>
            </a:r>
            <a:br>
              <a:rPr lang="en-US" dirty="0"/>
            </a:br>
            <a:r>
              <a:rPr lang="en-US" dirty="0"/>
              <a:t>Poisson counting statistics; maximize laser power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r>
              <a:rPr lang="en-US" dirty="0"/>
              <a:t>…but too much power, and the radiation pressure </a:t>
            </a:r>
            <a:br>
              <a:rPr lang="en-US" dirty="0"/>
            </a:br>
            <a:r>
              <a:rPr lang="en-US" dirty="0"/>
              <a:t>causes mirror motion which masks the GW</a:t>
            </a:r>
          </a:p>
          <a:p>
            <a:r>
              <a:rPr lang="en-US" dirty="0"/>
              <a:t>Optimal power – naïve quantum limit</a:t>
            </a:r>
          </a:p>
          <a:p>
            <a:pPr lvl="1"/>
            <a:r>
              <a:rPr lang="en-US" dirty="0"/>
              <a:t>Working with ~50-100 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5CB9E-7E41-4488-9C89-060375D0515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D3E2B-0BEC-752F-ECD2-55ABF778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3BB51-C63E-B481-97C5-B804F036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2"/>
          <a:stretch/>
        </p:blipFill>
        <p:spPr>
          <a:xfrm>
            <a:off x="6285635" y="2974312"/>
            <a:ext cx="2668729" cy="1526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64B60-F097-0B3F-3163-9790455F3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735"/>
          <a:stretch/>
        </p:blipFill>
        <p:spPr>
          <a:xfrm>
            <a:off x="6553200" y="2240724"/>
            <a:ext cx="2668729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1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1A2D-9333-D8C4-FD8E-B7B1ACF2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limitations for Terrestrial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AD59-F87F-626A-2082-F175BBD6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9567"/>
            <a:ext cx="8229600" cy="36550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Arm length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– currently in short-antenna limit; path-length shift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</a:t>
            </a:r>
            <a:r>
              <a:rPr lang="en-US" dirty="0"/>
              <a:t>from a given strain grows with interferometer arm length. Maximize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! 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ΔL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L</a:t>
            </a:r>
            <a:endParaRPr lang="en-US" dirty="0"/>
          </a:p>
          <a:p>
            <a:pPr lvl="1"/>
            <a:r>
              <a:rPr lang="en-US" dirty="0"/>
              <a:t>LIGO 4km,  Virgo and KAGRA 3km</a:t>
            </a:r>
          </a:p>
          <a:p>
            <a:endParaRPr lang="en-US" dirty="0"/>
          </a:p>
          <a:p>
            <a:r>
              <a:rPr lang="en-US" dirty="0"/>
              <a:t>Optical resolution – limited by photon </a:t>
            </a:r>
            <a:br>
              <a:rPr lang="en-US" dirty="0"/>
            </a:br>
            <a:r>
              <a:rPr lang="en-US" dirty="0"/>
              <a:t>Poisson counting statistics; maximize laser power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r>
              <a:rPr lang="en-US" dirty="0"/>
              <a:t>…but too much power, and the radiation pressure </a:t>
            </a:r>
            <a:br>
              <a:rPr lang="en-US" dirty="0"/>
            </a:br>
            <a:r>
              <a:rPr lang="en-US" dirty="0"/>
              <a:t>causes mirror motion which masks the GW</a:t>
            </a:r>
          </a:p>
          <a:p>
            <a:r>
              <a:rPr lang="en-US" dirty="0"/>
              <a:t>Optimal power – naïve quantum limit</a:t>
            </a:r>
          </a:p>
          <a:p>
            <a:pPr lvl="1"/>
            <a:r>
              <a:rPr lang="en-US" dirty="0"/>
              <a:t>Working with ~50-100 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5CB9E-7E41-4488-9C89-060375D0515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D3E2B-0BEC-752F-ECD2-55ABF778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3BB51-C63E-B481-97C5-B804F036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2"/>
          <a:stretch/>
        </p:blipFill>
        <p:spPr>
          <a:xfrm>
            <a:off x="6285635" y="2974312"/>
            <a:ext cx="2668729" cy="1526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64B60-F097-0B3F-3163-9790455F3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735"/>
          <a:stretch/>
        </p:blipFill>
        <p:spPr>
          <a:xfrm>
            <a:off x="6553200" y="2240724"/>
            <a:ext cx="2668729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AAC6B8-E940-044E-920C-B171D597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0546">
            <a:off x="685800" y="2168598"/>
            <a:ext cx="7772400" cy="80630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B9BBB45-6C3D-7BF9-A2B9-FDA3E4D62758}"/>
              </a:ext>
            </a:extLst>
          </p:cNvPr>
          <p:cNvSpPr/>
          <p:nvPr/>
        </p:nvSpPr>
        <p:spPr>
          <a:xfrm>
            <a:off x="509104" y="2773883"/>
            <a:ext cx="1261641" cy="6481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Tomorrow</a:t>
            </a:r>
          </a:p>
        </p:txBody>
      </p:sp>
    </p:spTree>
    <p:extLst>
      <p:ext uri="{BB962C8B-B14F-4D97-AF65-F5344CB8AC3E}">
        <p14:creationId xmlns:p14="http://schemas.microsoft.com/office/powerpoint/2010/main" val="4156443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C6C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91156</TotalTime>
  <Words>3266</Words>
  <Application>Microsoft Macintosh PowerPoint</Application>
  <PresentationFormat>On-screen Show (16:9)</PresentationFormat>
  <Paragraphs>554</Paragraphs>
  <Slides>57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Arial</vt:lpstr>
      <vt:lpstr>Arial</vt:lpstr>
      <vt:lpstr>Calibri</vt:lpstr>
      <vt:lpstr>Calibri Light</vt:lpstr>
      <vt:lpstr>Cambria Math</vt:lpstr>
      <vt:lpstr>Georgia</vt:lpstr>
      <vt:lpstr>Helvetica</vt:lpstr>
      <vt:lpstr>Myriad Pro</vt:lpstr>
      <vt:lpstr>Open Sans</vt:lpstr>
      <vt:lpstr>Times</vt:lpstr>
      <vt:lpstr>Times New Roman</vt:lpstr>
      <vt:lpstr>Wingdings</vt:lpstr>
      <vt:lpstr>Work Sans</vt:lpstr>
      <vt:lpstr>Office Theme</vt:lpstr>
      <vt:lpstr>Present and Future Terrestrial GW Detectors</vt:lpstr>
      <vt:lpstr>The Gravitational Wave Spectrum</vt:lpstr>
      <vt:lpstr>The Gravitational Wave Spectrum</vt:lpstr>
      <vt:lpstr>The Gravitational Wave Spectrum</vt:lpstr>
      <vt:lpstr>Why are terrestrial detectors limited to f &gt; ~1 Hz?</vt:lpstr>
      <vt:lpstr>Newtonian background due to seismic environment</vt:lpstr>
      <vt:lpstr>Newtonian background  creates a wall  at a few Hz</vt:lpstr>
      <vt:lpstr>Practical limitations for Terrestrial Detectors</vt:lpstr>
      <vt:lpstr>Practical limitations for Terrestrial Detectors</vt:lpstr>
      <vt:lpstr>Good enough to start the new observational discipline of Gravitational Wave Astronomy </vt:lpstr>
      <vt:lpstr>The ground-based  gravitational-wave world-wide network in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Sensitivity improvements boost signal rate</vt:lpstr>
      <vt:lpstr>Sensitivity improvements boost signal rate</vt:lpstr>
      <vt:lpstr>O4 started 24 May 2023 </vt:lpstr>
      <vt:lpstr>O4 started 24 May 2023 </vt:lpstr>
      <vt:lpstr>Notional Plans for the current 4km observatories –  2x improvements</vt:lpstr>
      <vt:lpstr>What could we do with 10x better GW detectors?</vt:lpstr>
      <vt:lpstr>Black Holes and Neutron Stars throughout cosmic time</vt:lpstr>
      <vt:lpstr>Even better detectors would deliver more science. How to build a such a  10x better detector?  Make it 10x longer  10x larger signal  ΔL = hGW · L </vt:lpstr>
      <vt:lpstr>Noise due to stochastic forces is independent of armlength</vt:lpstr>
      <vt:lpstr>Sensing noises scale with arm length at various powers of 1/L – all get better</vt:lpstr>
      <vt:lpstr>The Infrastructure for a  realistic implementation</vt:lpstr>
      <vt:lpstr>PowerPoint Presentation</vt:lpstr>
      <vt:lpstr>PowerPoint Presentation</vt:lpstr>
      <vt:lpstr>CE Detector Design</vt:lpstr>
      <vt:lpstr>CE Infrastructure</vt:lpstr>
      <vt:lpstr>PowerPoint Presentation</vt:lpstr>
      <vt:lpstr>CE Status</vt:lpstr>
      <vt:lpstr>European Vision for the next generation:  Einstein Telescope</vt:lpstr>
      <vt:lpstr>Reach of present and future instruments</vt:lpstr>
      <vt:lpstr>The last page (at last!)</vt:lpstr>
      <vt:lpstr>Thank you!</vt:lpstr>
      <vt:lpstr>Gravitational Wave Properties</vt:lpstr>
      <vt:lpstr>Gravitational Wave Properties</vt:lpstr>
      <vt:lpstr>Stretching and squeezing of space-time</vt:lpstr>
      <vt:lpstr>Stretching and squeezing of space-time</vt:lpstr>
      <vt:lpstr>The binary neutron star signal, with and without the interferometer noise</vt:lpstr>
      <vt:lpstr>40km CE</vt:lpstr>
      <vt:lpstr>Why 40km?</vt:lpstr>
      <vt:lpstr>What can CE do?</vt:lpstr>
      <vt:lpstr>Noise improvements: reducing quantum noise</vt:lpstr>
      <vt:lpstr>PowerPoint Presentation</vt:lpstr>
      <vt:lpstr>Replace regular vacuum with squeezed vacuum</vt:lpstr>
      <vt:lpstr>Squeezing performance in O3</vt:lpstr>
      <vt:lpstr>Frequency Dependent Squeezing for O4</vt:lpstr>
      <vt:lpstr>Initial results for Frequency Dependent Squeezing  LIGO Hanford</vt:lpstr>
      <vt:lpstr>The Cosmic Explorer Project Organization today</vt:lpstr>
      <vt:lpstr>The Cosmic Explorer Project Organization today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Barsotti</dc:creator>
  <cp:lastModifiedBy>David H Shoemaker</cp:lastModifiedBy>
  <cp:revision>579</cp:revision>
  <cp:lastPrinted>2023-07-03T04:22:07Z</cp:lastPrinted>
  <dcterms:created xsi:type="dcterms:W3CDTF">2016-03-21T20:14:31Z</dcterms:created>
  <dcterms:modified xsi:type="dcterms:W3CDTF">2023-10-04T13:10:17Z</dcterms:modified>
</cp:coreProperties>
</file>