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365" r:id="rId2"/>
    <p:sldId id="353" r:id="rId3"/>
    <p:sldId id="361" r:id="rId4"/>
    <p:sldId id="364" r:id="rId5"/>
    <p:sldId id="355" r:id="rId6"/>
    <p:sldId id="354" r:id="rId7"/>
    <p:sldId id="314" r:id="rId8"/>
    <p:sldId id="349" r:id="rId9"/>
    <p:sldId id="356" r:id="rId10"/>
    <p:sldId id="357" r:id="rId11"/>
    <p:sldId id="366" r:id="rId12"/>
    <p:sldId id="362" r:id="rId13"/>
    <p:sldId id="359" r:id="rId14"/>
    <p:sldId id="360" r:id="rId15"/>
    <p:sldId id="363" r:id="rId16"/>
    <p:sldId id="351" r:id="rId17"/>
    <p:sldId id="287" r:id="rId18"/>
    <p:sldId id="315" r:id="rId19"/>
    <p:sldId id="358" r:id="rId20"/>
    <p:sldId id="352" r:id="rId21"/>
    <p:sldId id="270" r:id="rId22"/>
    <p:sldId id="271" r:id="rId23"/>
    <p:sldId id="298" r:id="rId24"/>
  </p:sldIdLst>
  <p:sldSz cx="9144000" cy="6858000" type="screen4x3"/>
  <p:notesSz cx="6858000" cy="9144000"/>
  <p:defaultTextStyle>
    <a:defPPr>
      <a:defRPr lang="en-US"/>
    </a:defPPr>
    <a:lvl1pPr algn="l" rtl="0" fontAlgn="base">
      <a:spcBef>
        <a:spcPct val="0"/>
      </a:spcBef>
      <a:spcAft>
        <a:spcPct val="0"/>
      </a:spcAft>
      <a:defRPr kumimoji="1" sz="2400" kern="1200">
        <a:solidFill>
          <a:srgbClr val="114FFB"/>
        </a:solidFill>
        <a:latin typeface="Times New Roman" charset="0"/>
        <a:ea typeface="ヒラギノ明朝 ProN W3" charset="0"/>
        <a:cs typeface="ヒラギノ明朝 ProN W3" charset="0"/>
        <a:sym typeface="Times New Roman" charset="0"/>
      </a:defRPr>
    </a:lvl1pPr>
    <a:lvl2pPr marL="457200" algn="l" rtl="0" fontAlgn="base">
      <a:spcBef>
        <a:spcPct val="0"/>
      </a:spcBef>
      <a:spcAft>
        <a:spcPct val="0"/>
      </a:spcAft>
      <a:defRPr kumimoji="1" sz="2400" kern="1200">
        <a:solidFill>
          <a:srgbClr val="114FFB"/>
        </a:solidFill>
        <a:latin typeface="Times New Roman" charset="0"/>
        <a:ea typeface="ヒラギノ明朝 ProN W3" charset="0"/>
        <a:cs typeface="ヒラギノ明朝 ProN W3" charset="0"/>
        <a:sym typeface="Times New Roman" charset="0"/>
      </a:defRPr>
    </a:lvl2pPr>
    <a:lvl3pPr marL="914400" algn="l" rtl="0" fontAlgn="base">
      <a:spcBef>
        <a:spcPct val="0"/>
      </a:spcBef>
      <a:spcAft>
        <a:spcPct val="0"/>
      </a:spcAft>
      <a:defRPr kumimoji="1" sz="2400" kern="1200">
        <a:solidFill>
          <a:srgbClr val="114FFB"/>
        </a:solidFill>
        <a:latin typeface="Times New Roman" charset="0"/>
        <a:ea typeface="ヒラギノ明朝 ProN W3" charset="0"/>
        <a:cs typeface="ヒラギノ明朝 ProN W3" charset="0"/>
        <a:sym typeface="Times New Roman" charset="0"/>
      </a:defRPr>
    </a:lvl3pPr>
    <a:lvl4pPr marL="1371600" algn="l" rtl="0" fontAlgn="base">
      <a:spcBef>
        <a:spcPct val="0"/>
      </a:spcBef>
      <a:spcAft>
        <a:spcPct val="0"/>
      </a:spcAft>
      <a:defRPr kumimoji="1" sz="2400" kern="1200">
        <a:solidFill>
          <a:srgbClr val="114FFB"/>
        </a:solidFill>
        <a:latin typeface="Times New Roman" charset="0"/>
        <a:ea typeface="ヒラギノ明朝 ProN W3" charset="0"/>
        <a:cs typeface="ヒラギノ明朝 ProN W3" charset="0"/>
        <a:sym typeface="Times New Roman" charset="0"/>
      </a:defRPr>
    </a:lvl4pPr>
    <a:lvl5pPr marL="1828800" algn="l" rtl="0" fontAlgn="base">
      <a:spcBef>
        <a:spcPct val="0"/>
      </a:spcBef>
      <a:spcAft>
        <a:spcPct val="0"/>
      </a:spcAft>
      <a:defRPr kumimoji="1" sz="2400" kern="1200">
        <a:solidFill>
          <a:srgbClr val="114FFB"/>
        </a:solidFill>
        <a:latin typeface="Times New Roman" charset="0"/>
        <a:ea typeface="ヒラギノ明朝 ProN W3" charset="0"/>
        <a:cs typeface="ヒラギノ明朝 ProN W3" charset="0"/>
        <a:sym typeface="Times New Roman" charset="0"/>
      </a:defRPr>
    </a:lvl5pPr>
    <a:lvl6pPr marL="2286000" algn="l" defTabSz="457200" rtl="0" eaLnBrk="1" latinLnBrk="0" hangingPunct="1">
      <a:defRPr kumimoji="1" sz="2400" kern="1200">
        <a:solidFill>
          <a:srgbClr val="114FFB"/>
        </a:solidFill>
        <a:latin typeface="Times New Roman" charset="0"/>
        <a:ea typeface="ヒラギノ明朝 ProN W3" charset="0"/>
        <a:cs typeface="ヒラギノ明朝 ProN W3" charset="0"/>
        <a:sym typeface="Times New Roman" charset="0"/>
      </a:defRPr>
    </a:lvl6pPr>
    <a:lvl7pPr marL="2743200" algn="l" defTabSz="457200" rtl="0" eaLnBrk="1" latinLnBrk="0" hangingPunct="1">
      <a:defRPr kumimoji="1" sz="2400" kern="1200">
        <a:solidFill>
          <a:srgbClr val="114FFB"/>
        </a:solidFill>
        <a:latin typeface="Times New Roman" charset="0"/>
        <a:ea typeface="ヒラギノ明朝 ProN W3" charset="0"/>
        <a:cs typeface="ヒラギノ明朝 ProN W3" charset="0"/>
        <a:sym typeface="Times New Roman" charset="0"/>
      </a:defRPr>
    </a:lvl7pPr>
    <a:lvl8pPr marL="3200400" algn="l" defTabSz="457200" rtl="0" eaLnBrk="1" latinLnBrk="0" hangingPunct="1">
      <a:defRPr kumimoji="1" sz="2400" kern="1200">
        <a:solidFill>
          <a:srgbClr val="114FFB"/>
        </a:solidFill>
        <a:latin typeface="Times New Roman" charset="0"/>
        <a:ea typeface="ヒラギノ明朝 ProN W3" charset="0"/>
        <a:cs typeface="ヒラギノ明朝 ProN W3" charset="0"/>
        <a:sym typeface="Times New Roman" charset="0"/>
      </a:defRPr>
    </a:lvl8pPr>
    <a:lvl9pPr marL="3657600" algn="l" defTabSz="457200" rtl="0" eaLnBrk="1" latinLnBrk="0" hangingPunct="1">
      <a:defRPr kumimoji="1" sz="2400" kern="1200">
        <a:solidFill>
          <a:srgbClr val="114FFB"/>
        </a:solidFill>
        <a:latin typeface="Times New Roman" charset="0"/>
        <a:ea typeface="ヒラギノ明朝 ProN W3" charset="0"/>
        <a:cs typeface="ヒラギノ明朝 ProN W3" charset="0"/>
        <a:sym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24FFC"/>
    <a:srgbClr val="000000"/>
    <a:srgbClr val="FEFFD1"/>
    <a:srgbClr val="FFF2FF"/>
    <a:srgbClr val="FDFF05"/>
    <a:srgbClr val="FFFF00"/>
    <a:srgbClr val="F2FF87"/>
    <a:srgbClr val="FFFFFF"/>
    <a:srgbClr val="FFFE02"/>
    <a:srgbClr val="FF7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1973" autoAdjust="0"/>
  </p:normalViewPr>
  <p:slideViewPr>
    <p:cSldViewPr>
      <p:cViewPr varScale="1">
        <p:scale>
          <a:sx n="117" d="100"/>
          <a:sy n="117" d="100"/>
        </p:scale>
        <p:origin x="2680" y="184"/>
      </p:cViewPr>
      <p:guideLst>
        <p:guide orient="horz" pos="2160"/>
        <p:guide pos="2880"/>
      </p:guideLst>
    </p:cSldViewPr>
  </p:slideViewPr>
  <p:outlineViewPr>
    <p:cViewPr>
      <p:scale>
        <a:sx n="33" d="100"/>
        <a:sy n="33" d="100"/>
      </p:scale>
      <p:origin x="0" y="604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2" d="100"/>
          <a:sy n="112" d="100"/>
        </p:scale>
        <p:origin x="389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6T08:54:51.963"/>
    </inkml:context>
    <inkml:brush xml:id="br0">
      <inkml:brushProperty name="width" value="0.08571" units="cm"/>
      <inkml:brushProperty name="height" value="0.08571" units="cm"/>
    </inkml:brush>
  </inkml:definitions>
  <inkml:trace contextRef="#ctx0" brushRef="#br0">32 1 8027,'-20'4'0,"10"3"0,8 3 0,9-2 0,-3-4 0,0 4 0,2-6 0,-5 1 0,2-7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kumimoji="1" sz="1200"/>
            </a:lvl1pPr>
          </a:lstStyle>
          <a:p>
            <a:pPr>
              <a:defRPr/>
            </a:pPr>
            <a:fld id="{33B377A7-942D-424B-BBA5-8600D121D4A2}" type="datetimeFigureOut">
              <a:rPr lang="ja-JP" altLang="en-US"/>
              <a:pPr>
                <a:defRPr/>
              </a:pPr>
              <a:t>2023/5/17</a:t>
            </a:fld>
            <a:endParaRPr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ja-JP" alt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kumimoji="1" sz="1200"/>
            </a:lvl1pPr>
          </a:lstStyle>
          <a:p>
            <a:pPr>
              <a:defRPr/>
            </a:pPr>
            <a:fld id="{B248EF5E-124D-DC44-918B-09EE20AB621E}" type="slidenum">
              <a:rPr lang="ja-JP" altLang="en-US"/>
              <a:pPr>
                <a:defRPr/>
              </a:pPr>
              <a:t>‹#›</a:t>
            </a:fld>
            <a:endParaRPr lang="ja-JP" altLang="en-US"/>
          </a:p>
        </p:txBody>
      </p:sp>
    </p:spTree>
    <p:extLst>
      <p:ext uri="{BB962C8B-B14F-4D97-AF65-F5344CB8AC3E}">
        <p14:creationId xmlns:p14="http://schemas.microsoft.com/office/powerpoint/2010/main" val="15809595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kumimoji="1"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kumimoji="1"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kumimoji="1"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kumimoji="1"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kumimoji="1" sz="1200" kern="1200">
        <a:solidFill>
          <a:schemeClr val="tx1"/>
        </a:solidFill>
        <a:latin typeface="+mn-lt"/>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48EF5E-124D-DC44-918B-09EE20AB621E}" type="slidenum">
              <a:rPr lang="ja-JP" altLang="en-US" smtClean="0"/>
              <a:pPr>
                <a:defRPr/>
              </a:pPr>
              <a:t>23</a:t>
            </a:fld>
            <a:endParaRPr lang="ja-JP" altLang="en-US"/>
          </a:p>
        </p:txBody>
      </p:sp>
    </p:spTree>
    <p:extLst>
      <p:ext uri="{BB962C8B-B14F-4D97-AF65-F5344CB8AC3E}">
        <p14:creationId xmlns:p14="http://schemas.microsoft.com/office/powerpoint/2010/main" val="423558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ja-JP"/>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ja-JP"/>
              <a:t>Click to edit Master subtitle style</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83326691-E28D-C244-815B-1821467185A7}" type="slidenum">
              <a:rPr lang="en-US" altLang="ja-JP"/>
              <a:pPr>
                <a:defRPr/>
              </a:pPr>
              <a:t>‹#›</a:t>
            </a:fld>
            <a:endParaRPr lang="en-US" altLang="ja-JP"/>
          </a:p>
        </p:txBody>
      </p:sp>
    </p:spTree>
    <p:extLst>
      <p:ext uri="{BB962C8B-B14F-4D97-AF65-F5344CB8AC3E}">
        <p14:creationId xmlns:p14="http://schemas.microsoft.com/office/powerpoint/2010/main" val="98144771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4D1D09EA-BB2A-B949-967F-5810BAD88B78}" type="slidenum">
              <a:rPr lang="en-US" altLang="ja-JP"/>
              <a:pPr>
                <a:defRPr/>
              </a:pPr>
              <a:t>‹#›</a:t>
            </a:fld>
            <a:endParaRPr lang="en-US" altLang="ja-JP"/>
          </a:p>
        </p:txBody>
      </p:sp>
    </p:spTree>
    <p:extLst>
      <p:ext uri="{BB962C8B-B14F-4D97-AF65-F5344CB8AC3E}">
        <p14:creationId xmlns:p14="http://schemas.microsoft.com/office/powerpoint/2010/main" val="8990090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038350" cy="6400800"/>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685800" y="0"/>
            <a:ext cx="5962650" cy="6400800"/>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38D25CC1-DF70-9B45-92DB-008A3B3B98F8}" type="slidenum">
              <a:rPr lang="en-US" altLang="ja-JP"/>
              <a:pPr>
                <a:defRPr/>
              </a:pPr>
              <a:t>‹#›</a:t>
            </a:fld>
            <a:endParaRPr lang="en-US" altLang="ja-JP"/>
          </a:p>
        </p:txBody>
      </p:sp>
    </p:spTree>
    <p:extLst>
      <p:ext uri="{BB962C8B-B14F-4D97-AF65-F5344CB8AC3E}">
        <p14:creationId xmlns:p14="http://schemas.microsoft.com/office/powerpoint/2010/main" val="1912975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Click to edit Master title style</a:t>
            </a:r>
            <a:endParaRPr lang="ja-JP" altLang="en-US" dirty="0"/>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Box 2"/>
          <p:cNvSpPr txBox="1">
            <a:spLocks noGrp="1" noChangeArrowheads="1"/>
          </p:cNvSpPr>
          <p:nvPr>
            <p:ph type="sldNum" sz="quarter" idx="10"/>
          </p:nvPr>
        </p:nvSpPr>
        <p:spPr>
          <a:ln/>
        </p:spPr>
        <p:txBody>
          <a:bodyPr/>
          <a:lstStyle>
            <a:lvl1pPr>
              <a:defRPr/>
            </a:lvl1pPr>
          </a:lstStyle>
          <a:p>
            <a:pPr>
              <a:defRPr/>
            </a:pPr>
            <a:fld id="{CC71D854-2B37-F34D-B850-E2BACB9FDF0A}" type="slidenum">
              <a:rPr lang="en-US" altLang="ja-JP"/>
              <a:pPr>
                <a:defRPr/>
              </a:pPr>
              <a:t>‹#›</a:t>
            </a:fld>
            <a:endParaRPr lang="en-US" altLang="ja-JP"/>
          </a:p>
        </p:txBody>
      </p:sp>
    </p:spTree>
    <p:extLst>
      <p:ext uri="{BB962C8B-B14F-4D97-AF65-F5344CB8AC3E}">
        <p14:creationId xmlns:p14="http://schemas.microsoft.com/office/powerpoint/2010/main" val="12524836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ja-JP"/>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pPr>
              <a:defRPr/>
            </a:pPr>
            <a:fld id="{D6103F57-A3D3-6E46-ACF7-B365B82451B7}" type="slidenum">
              <a:rPr lang="en-US" altLang="ja-JP"/>
              <a:pPr>
                <a:defRPr/>
              </a:pPr>
              <a:t>‹#›</a:t>
            </a:fld>
            <a:endParaRPr lang="en-US" altLang="ja-JP"/>
          </a:p>
        </p:txBody>
      </p:sp>
    </p:spTree>
    <p:extLst>
      <p:ext uri="{BB962C8B-B14F-4D97-AF65-F5344CB8AC3E}">
        <p14:creationId xmlns:p14="http://schemas.microsoft.com/office/powerpoint/2010/main" val="12038180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685800" y="19812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4648200" y="19812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Box 2"/>
          <p:cNvSpPr txBox="1">
            <a:spLocks noGrp="1" noChangeArrowheads="1"/>
          </p:cNvSpPr>
          <p:nvPr>
            <p:ph type="sldNum" sz="quarter" idx="10"/>
          </p:nvPr>
        </p:nvSpPr>
        <p:spPr>
          <a:ln/>
        </p:spPr>
        <p:txBody>
          <a:bodyPr/>
          <a:lstStyle>
            <a:lvl1pPr>
              <a:defRPr/>
            </a:lvl1pPr>
          </a:lstStyle>
          <a:p>
            <a:pPr>
              <a:defRPr/>
            </a:pPr>
            <a:fld id="{61677176-C36B-D044-94B6-89AF886D71D8}" type="slidenum">
              <a:rPr lang="en-US" altLang="ja-JP"/>
              <a:pPr>
                <a:defRPr/>
              </a:pPr>
              <a:t>‹#›</a:t>
            </a:fld>
            <a:endParaRPr lang="en-US" altLang="ja-JP"/>
          </a:p>
        </p:txBody>
      </p:sp>
    </p:spTree>
    <p:extLst>
      <p:ext uri="{BB962C8B-B14F-4D97-AF65-F5344CB8AC3E}">
        <p14:creationId xmlns:p14="http://schemas.microsoft.com/office/powerpoint/2010/main" val="41849330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7" name="Text Box 2"/>
          <p:cNvSpPr txBox="1">
            <a:spLocks noGrp="1" noChangeArrowheads="1"/>
          </p:cNvSpPr>
          <p:nvPr>
            <p:ph type="sldNum" sz="quarter" idx="10"/>
          </p:nvPr>
        </p:nvSpPr>
        <p:spPr>
          <a:ln/>
        </p:spPr>
        <p:txBody>
          <a:bodyPr/>
          <a:lstStyle>
            <a:lvl1pPr>
              <a:defRPr/>
            </a:lvl1pPr>
          </a:lstStyle>
          <a:p>
            <a:pPr>
              <a:defRPr/>
            </a:pPr>
            <a:fld id="{8337C270-5A19-6D48-9582-648B8527D00E}" type="slidenum">
              <a:rPr lang="en-US" altLang="ja-JP"/>
              <a:pPr>
                <a:defRPr/>
              </a:pPr>
              <a:t>‹#›</a:t>
            </a:fld>
            <a:endParaRPr lang="en-US" altLang="ja-JP"/>
          </a:p>
        </p:txBody>
      </p:sp>
    </p:spTree>
    <p:extLst>
      <p:ext uri="{BB962C8B-B14F-4D97-AF65-F5344CB8AC3E}">
        <p14:creationId xmlns:p14="http://schemas.microsoft.com/office/powerpoint/2010/main" val="27688623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Text Box 2"/>
          <p:cNvSpPr txBox="1">
            <a:spLocks noGrp="1" noChangeArrowheads="1"/>
          </p:cNvSpPr>
          <p:nvPr>
            <p:ph type="sldNum" sz="quarter" idx="10"/>
          </p:nvPr>
        </p:nvSpPr>
        <p:spPr>
          <a:ln/>
        </p:spPr>
        <p:txBody>
          <a:bodyPr/>
          <a:lstStyle>
            <a:lvl1pPr>
              <a:defRPr/>
            </a:lvl1pPr>
          </a:lstStyle>
          <a:p>
            <a:pPr>
              <a:defRPr/>
            </a:pPr>
            <a:fld id="{FDF28062-3936-4345-AEFE-BA1613D0618F}" type="slidenum">
              <a:rPr lang="en-US" altLang="ja-JP"/>
              <a:pPr>
                <a:defRPr/>
              </a:pPr>
              <a:t>‹#›</a:t>
            </a:fld>
            <a:endParaRPr lang="en-US" altLang="ja-JP"/>
          </a:p>
        </p:txBody>
      </p:sp>
    </p:spTree>
    <p:extLst>
      <p:ext uri="{BB962C8B-B14F-4D97-AF65-F5344CB8AC3E}">
        <p14:creationId xmlns:p14="http://schemas.microsoft.com/office/powerpoint/2010/main" val="203900416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F79A1398-FAA9-BE49-A39C-C14F8AC13860}" type="slidenum">
              <a:rPr lang="en-US" altLang="ja-JP"/>
              <a:pPr>
                <a:defRPr/>
              </a:pPr>
              <a:t>‹#›</a:t>
            </a:fld>
            <a:endParaRPr lang="en-US" altLang="ja-JP"/>
          </a:p>
        </p:txBody>
      </p:sp>
    </p:spTree>
    <p:extLst>
      <p:ext uri="{BB962C8B-B14F-4D97-AF65-F5344CB8AC3E}">
        <p14:creationId xmlns:p14="http://schemas.microsoft.com/office/powerpoint/2010/main" val="463846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ja-JP"/>
              <a:t>Click to edit Master title style</a:t>
            </a:r>
            <a:endParaRPr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2F670B54-B6CC-654C-8560-AC7903B8E679}" type="slidenum">
              <a:rPr lang="en-US" altLang="ja-JP"/>
              <a:pPr>
                <a:defRPr/>
              </a:pPr>
              <a:t>‹#›</a:t>
            </a:fld>
            <a:endParaRPr lang="en-US" altLang="ja-JP"/>
          </a:p>
        </p:txBody>
      </p:sp>
    </p:spTree>
    <p:extLst>
      <p:ext uri="{BB962C8B-B14F-4D97-AF65-F5344CB8AC3E}">
        <p14:creationId xmlns:p14="http://schemas.microsoft.com/office/powerpoint/2010/main" val="20575201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ADAB6093-201F-B543-A104-C6A4C27823C0}" type="slidenum">
              <a:rPr lang="en-US" altLang="ja-JP"/>
              <a:pPr>
                <a:defRPr/>
              </a:pPr>
              <a:t>‹#›</a:t>
            </a:fld>
            <a:endParaRPr lang="en-US" altLang="ja-JP"/>
          </a:p>
        </p:txBody>
      </p:sp>
    </p:spTree>
    <p:extLst>
      <p:ext uri="{BB962C8B-B14F-4D97-AF65-F5344CB8AC3E}">
        <p14:creationId xmlns:p14="http://schemas.microsoft.com/office/powerpoint/2010/main" val="35466760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2133600" y="6467475"/>
            <a:ext cx="54864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p>
            <a:pPr marL="41275" algn="ctr"/>
            <a:r>
              <a:rPr kumimoji="0" lang="en-US" altLang="ja-JP" sz="1400" dirty="0">
                <a:solidFill>
                  <a:srgbClr val="000000"/>
                </a:solidFill>
                <a:latin typeface="Helvetica" charset="0"/>
                <a:cs typeface="Helvetica" charset="0"/>
                <a:sym typeface="Helvetica" charset="0"/>
              </a:rPr>
              <a:t>Hiro Yamamoto      GWADW2023 - Elba</a:t>
            </a:r>
          </a:p>
        </p:txBody>
      </p:sp>
      <p:sp>
        <p:nvSpPr>
          <p:cNvPr id="2" name="Text Box 2"/>
          <p:cNvSpPr txBox="1">
            <a:spLocks noGrp="1" noChangeArrowheads="1"/>
          </p:cNvSpPr>
          <p:nvPr>
            <p:ph type="sldNum" sz="quarter" idx="4"/>
          </p:nvPr>
        </p:nvSpPr>
        <p:spPr bwMode="auto">
          <a:xfrm>
            <a:off x="8428038" y="6318250"/>
            <a:ext cx="312737" cy="3175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kumimoji="0" sz="1400">
                <a:solidFill>
                  <a:schemeClr val="tx1"/>
                </a:solidFill>
                <a:latin typeface="Helvetica" charset="0"/>
                <a:cs typeface="Helvetica" charset="0"/>
                <a:sym typeface="Helvetica" charset="0"/>
              </a:defRPr>
            </a:lvl1pPr>
          </a:lstStyle>
          <a:p>
            <a:pPr>
              <a:defRPr/>
            </a:pPr>
            <a:fld id="{3C0A972E-EC38-EC42-92F3-EA3CE693F776}" type="slidenum">
              <a:rPr lang="en-US" altLang="ja-JP"/>
              <a:pPr>
                <a:defRPr/>
              </a:pPr>
              <a:t>‹#›</a:t>
            </a:fld>
            <a:endParaRPr lang="en-US" altLang="ja-JP"/>
          </a:p>
        </p:txBody>
      </p:sp>
      <p:sp>
        <p:nvSpPr>
          <p:cNvPr id="1028" name="Rectangle 3"/>
          <p:cNvSpPr>
            <a:spLocks noGrp="1" noChangeArrowheads="1"/>
          </p:cNvSpPr>
          <p:nvPr>
            <p:ph type="body" idx="1"/>
          </p:nvPr>
        </p:nvSpPr>
        <p:spPr bwMode="auto">
          <a:xfrm>
            <a:off x="685800" y="1981200"/>
            <a:ext cx="7772400" cy="441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2075" bIns="50800" numCol="1" anchor="t" anchorCtr="0" compatLnSpc="1">
            <a:prstTxWarp prst="textNoShape">
              <a:avLst/>
            </a:prstTxWarp>
          </a:bodyPr>
          <a:lstStyle/>
          <a:p>
            <a:pPr lvl="0"/>
            <a:r>
              <a:rPr lang="en-US" altLang="ja-JP">
                <a:sym typeface="Helvetica" charset="0"/>
              </a:rPr>
              <a:t>Click to edit Master text styles</a:t>
            </a:r>
          </a:p>
          <a:p>
            <a:pPr lvl="1"/>
            <a:r>
              <a:rPr lang="en-US" altLang="ja-JP">
                <a:sym typeface="Helvetica" charset="0"/>
              </a:rPr>
              <a:t>Second level</a:t>
            </a:r>
          </a:p>
          <a:p>
            <a:pPr lvl="2"/>
            <a:r>
              <a:rPr lang="en-US" altLang="ja-JP">
                <a:sym typeface="Helvetica" charset="0"/>
              </a:rPr>
              <a:t>Third level</a:t>
            </a:r>
          </a:p>
          <a:p>
            <a:pPr lvl="3"/>
            <a:r>
              <a:rPr lang="en-US" altLang="ja-JP">
                <a:sym typeface="Helvetica" charset="0"/>
              </a:rPr>
              <a:t>Fourth level</a:t>
            </a:r>
          </a:p>
          <a:p>
            <a:pPr lvl="4"/>
            <a:r>
              <a:rPr lang="en-US" altLang="ja-JP">
                <a:sym typeface="Helvetica" charset="0"/>
              </a:rPr>
              <a:t>Fifth levell</a:t>
            </a:r>
          </a:p>
        </p:txBody>
      </p:sp>
      <p:sp>
        <p:nvSpPr>
          <p:cNvPr id="1029" name="Rectangle 4"/>
          <p:cNvSpPr>
            <a:spLocks noGrp="1" noChangeArrowheads="1"/>
          </p:cNvSpPr>
          <p:nvPr>
            <p:ph type="title"/>
          </p:nvPr>
        </p:nvSpPr>
        <p:spPr bwMode="auto">
          <a:xfrm>
            <a:off x="1600200" y="0"/>
            <a:ext cx="7239000" cy="1371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2075" bIns="50800" numCol="1" anchor="b" anchorCtr="0" compatLnSpc="1">
            <a:prstTxWarp prst="textNoShape">
              <a:avLst/>
            </a:prstTxWarp>
          </a:bodyPr>
          <a:lstStyle/>
          <a:p>
            <a:pPr lvl="0"/>
            <a:r>
              <a:rPr lang="en-US" altLang="ja-JP" dirty="0">
                <a:sym typeface="Helvetica" charset="0"/>
              </a:rPr>
              <a:t>Click to edit Master title style</a:t>
            </a:r>
          </a:p>
        </p:txBody>
      </p:sp>
      <p:sp>
        <p:nvSpPr>
          <p:cNvPr id="1030" name="Rectangle 5"/>
          <p:cNvSpPr>
            <a:spLocks/>
          </p:cNvSpPr>
          <p:nvPr/>
        </p:nvSpPr>
        <p:spPr bwMode="auto">
          <a:xfrm>
            <a:off x="0" y="1543050"/>
            <a:ext cx="9132888" cy="38100"/>
          </a:xfrm>
          <a:prstGeom prst="rect">
            <a:avLst/>
          </a:prstGeom>
          <a:solidFill>
            <a:srgbClr val="DC0081"/>
          </a:solidFill>
          <a:ln w="12700">
            <a:solidFill>
              <a:srgbClr val="D49FFF"/>
            </a:solidFill>
            <a:miter lim="800000"/>
            <a:headEnd/>
            <a:tailEnd/>
          </a:ln>
        </p:spPr>
        <p:txBody>
          <a:bodyPr lIns="0" tIns="0" rIns="0" bIns="0"/>
          <a:lstStyle/>
          <a:p>
            <a:endParaRPr kumimoji="0" lang="ja-JP" altLang="en-US"/>
          </a:p>
        </p:txBody>
      </p:sp>
      <p:sp>
        <p:nvSpPr>
          <p:cNvPr id="1032" name="Rectangle 7"/>
          <p:cNvSpPr>
            <a:spLocks/>
          </p:cNvSpPr>
          <p:nvPr/>
        </p:nvSpPr>
        <p:spPr bwMode="auto">
          <a:xfrm>
            <a:off x="304800" y="6394450"/>
            <a:ext cx="1676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1275" bIns="0" anchor="ctr"/>
          <a:lstStyle/>
          <a:p>
            <a:pPr marL="41275"/>
            <a:r>
              <a:rPr kumimoji="0" lang="en-US" altLang="ja-JP" sz="1400" kern="1200" dirty="0">
                <a:solidFill>
                  <a:srgbClr val="000000"/>
                </a:solidFill>
                <a:latin typeface="Helvetica" charset="0"/>
                <a:ea typeface="ヒラギノ明朝 ProN W3" charset="0"/>
                <a:cs typeface="Helvetica" charset="0"/>
                <a:sym typeface="Helvetica" charset="0"/>
              </a:rPr>
              <a:t>LIGO-</a:t>
            </a:r>
            <a:r>
              <a:rPr kumimoji="0" lang="en-US" sz="1400" kern="1200" dirty="0">
                <a:solidFill>
                  <a:srgbClr val="000000"/>
                </a:solidFill>
                <a:latin typeface="Helvetica" charset="0"/>
                <a:ea typeface="ヒラギノ明朝 ProN W3" charset="0"/>
                <a:sym typeface="Times New Roman" charset="0"/>
              </a:rPr>
              <a:t>G2300656</a:t>
            </a:r>
            <a:endParaRPr kumimoji="0" lang="en-US" altLang="ja-JP" sz="1400" kern="1200" dirty="0">
              <a:solidFill>
                <a:srgbClr val="000000"/>
              </a:solidFill>
              <a:latin typeface="Helvetica" charset="0"/>
              <a:ea typeface="ヒラギノ明朝 ProN W3" charset="0"/>
              <a:cs typeface="Helvetica" charset="0"/>
              <a:sym typeface="Helvetica" charset="0"/>
            </a:endParaRP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752600" cy="1395991"/>
          </a:xfrm>
          <a:prstGeom prst="rect">
            <a:avLst/>
          </a:prstGeom>
        </p:spPr>
      </p:pic>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marL="41275" indent="-41275" algn="ctr" rtl="0" eaLnBrk="0" fontAlgn="base" hangingPunct="0">
        <a:spcBef>
          <a:spcPct val="0"/>
        </a:spcBef>
        <a:spcAft>
          <a:spcPct val="0"/>
        </a:spcAft>
        <a:defRPr sz="3600">
          <a:solidFill>
            <a:srgbClr val="000000"/>
          </a:solidFill>
          <a:latin typeface="+mj-lt"/>
          <a:ea typeface="+mj-ea"/>
          <a:cs typeface="+mj-cs"/>
          <a:sym typeface="Helvetica" charset="0"/>
        </a:defRPr>
      </a:lvl1pPr>
      <a:lvl2pPr marL="41275" indent="-41275" algn="ctr" rtl="0" eaLnBrk="0" fontAlgn="base" hangingPunct="0">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2pPr>
      <a:lvl3pPr marL="41275" indent="-41275" algn="ctr" rtl="0" eaLnBrk="0" fontAlgn="base" hangingPunct="0">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3pPr>
      <a:lvl4pPr marL="41275" indent="-41275" algn="ctr" rtl="0" eaLnBrk="0" fontAlgn="base" hangingPunct="0">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4pPr>
      <a:lvl5pPr marL="41275" indent="-41275" algn="ctr" rtl="0" eaLnBrk="0" fontAlgn="base" hangingPunct="0">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5pPr>
      <a:lvl6pPr marL="498475" algn="ctr" rtl="0" fontAlgn="base">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6pPr>
      <a:lvl7pPr marL="955675" algn="ctr" rtl="0" fontAlgn="base">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7pPr>
      <a:lvl8pPr marL="1412875" algn="ctr" rtl="0" fontAlgn="base">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8pPr>
      <a:lvl9pPr marL="1870075" algn="ctr" rtl="0" fontAlgn="base">
        <a:spcBef>
          <a:spcPct val="0"/>
        </a:spcBef>
        <a:spcAft>
          <a:spcPct val="0"/>
        </a:spcAft>
        <a:defRPr sz="3600">
          <a:solidFill>
            <a:srgbClr val="000000"/>
          </a:solidFill>
          <a:latin typeface="Helvetica" charset="0"/>
          <a:ea typeface="ヒラギノ角ゴ ProN W3" charset="-128"/>
          <a:cs typeface="ヒラギノ角ゴ ProN W3" charset="-128"/>
          <a:sym typeface="Helvetica" charset="0"/>
        </a:defRPr>
      </a:lvl9pPr>
    </p:titleStyle>
    <p:bodyStyle>
      <a:lvl1pPr marL="384175" indent="-342900" algn="l" rtl="0" eaLnBrk="0" fontAlgn="base" hangingPunct="0">
        <a:spcBef>
          <a:spcPts val="600"/>
        </a:spcBef>
        <a:spcAft>
          <a:spcPct val="0"/>
        </a:spcAft>
        <a:buClr>
          <a:srgbClr val="114FFB"/>
        </a:buClr>
        <a:buSzPct val="75000"/>
        <a:buFont typeface="Monotype Sorts" charset="0"/>
        <a:buChar char="l"/>
        <a:defRPr sz="2400">
          <a:solidFill>
            <a:schemeClr val="tx1"/>
          </a:solidFill>
          <a:latin typeface="+mn-lt"/>
          <a:ea typeface="+mn-ea"/>
          <a:cs typeface="+mn-cs"/>
          <a:sym typeface="Helvetica" charset="0"/>
        </a:defRPr>
      </a:lvl1pPr>
      <a:lvl2pPr marL="733425" indent="-285750" algn="l" rtl="0" eaLnBrk="0" fontAlgn="base" hangingPunct="0">
        <a:spcBef>
          <a:spcPts val="400"/>
        </a:spcBef>
        <a:spcAft>
          <a:spcPct val="0"/>
        </a:spcAft>
        <a:buClr>
          <a:srgbClr val="114FFB"/>
        </a:buClr>
        <a:buSzPct val="100000"/>
        <a:buFont typeface="Helvetica" charset="0"/>
        <a:buChar char="»"/>
        <a:defRPr>
          <a:solidFill>
            <a:schemeClr val="tx1"/>
          </a:solidFill>
          <a:latin typeface="+mn-lt"/>
          <a:ea typeface="+mn-ea"/>
          <a:cs typeface="+mn-cs"/>
          <a:sym typeface="Helvetica" charset="0"/>
        </a:defRPr>
      </a:lvl2pPr>
      <a:lvl3pPr marL="1133475" indent="-228600" algn="l" rtl="0" eaLnBrk="0" fontAlgn="base" hangingPunct="0">
        <a:spcBef>
          <a:spcPts val="400"/>
        </a:spcBef>
        <a:spcAft>
          <a:spcPct val="0"/>
        </a:spcAft>
        <a:buClr>
          <a:srgbClr val="114FFB"/>
        </a:buClr>
        <a:buSzPct val="100000"/>
        <a:buFont typeface="Helvetica" charset="0"/>
        <a:buChar char="–"/>
        <a:defRPr sz="1600">
          <a:solidFill>
            <a:schemeClr val="tx1"/>
          </a:solidFill>
          <a:latin typeface="+mn-lt"/>
          <a:ea typeface="+mn-ea"/>
          <a:cs typeface="+mn-cs"/>
          <a:sym typeface="Helvetica" charset="0"/>
        </a:defRPr>
      </a:lvl3pPr>
      <a:lvl4pPr marL="1590675" indent="-228600" algn="l" rtl="0" eaLnBrk="0" fontAlgn="base" hangingPunct="0">
        <a:spcBef>
          <a:spcPts val="400"/>
        </a:spcBef>
        <a:spcAft>
          <a:spcPct val="0"/>
        </a:spcAft>
        <a:buClr>
          <a:srgbClr val="114FFB"/>
        </a:buClr>
        <a:buSzPct val="64000"/>
        <a:buFont typeface="Monotype Sorts" charset="0"/>
        <a:buChar char="l"/>
        <a:defRPr sz="1600">
          <a:solidFill>
            <a:schemeClr val="tx1"/>
          </a:solidFill>
          <a:latin typeface="+mn-lt"/>
          <a:ea typeface="+mn-ea"/>
          <a:cs typeface="+mn-cs"/>
          <a:sym typeface="Helvetica" charset="0"/>
        </a:defRPr>
      </a:lvl4pPr>
      <a:lvl5pPr marL="2047875" indent="-228600" algn="l" rtl="0" eaLnBrk="0" fontAlgn="base" hangingPunct="0">
        <a:spcBef>
          <a:spcPts val="400"/>
        </a:spcBef>
        <a:spcAft>
          <a:spcPct val="0"/>
        </a:spcAft>
        <a:buClr>
          <a:srgbClr val="114FFB"/>
        </a:buClr>
        <a:buSzPct val="100000"/>
        <a:buFont typeface="Helvetica" charset="0"/>
        <a:buChar char="»"/>
        <a:defRPr sz="1600">
          <a:solidFill>
            <a:schemeClr val="tx1"/>
          </a:solidFill>
          <a:latin typeface="+mn-lt"/>
          <a:ea typeface="+mn-ea"/>
          <a:cs typeface="+mn-cs"/>
          <a:sym typeface="Helvetica" charset="0"/>
        </a:defRPr>
      </a:lvl5pPr>
      <a:lvl6pPr marL="2505075" indent="-228600" algn="l" rtl="0" fontAlgn="base">
        <a:spcBef>
          <a:spcPts val="400"/>
        </a:spcBef>
        <a:spcAft>
          <a:spcPct val="0"/>
        </a:spcAft>
        <a:buClr>
          <a:srgbClr val="114FFB"/>
        </a:buClr>
        <a:buSzPct val="100000"/>
        <a:buFont typeface="Helvetica" charset="0"/>
        <a:buChar char="»"/>
        <a:defRPr sz="1600">
          <a:solidFill>
            <a:schemeClr val="tx1"/>
          </a:solidFill>
          <a:latin typeface="+mn-lt"/>
          <a:ea typeface="+mn-ea"/>
          <a:cs typeface="+mn-cs"/>
          <a:sym typeface="Helvetica" charset="0"/>
        </a:defRPr>
      </a:lvl6pPr>
      <a:lvl7pPr marL="2962275" indent="-228600" algn="l" rtl="0" fontAlgn="base">
        <a:spcBef>
          <a:spcPts val="400"/>
        </a:spcBef>
        <a:spcAft>
          <a:spcPct val="0"/>
        </a:spcAft>
        <a:buClr>
          <a:srgbClr val="114FFB"/>
        </a:buClr>
        <a:buSzPct val="100000"/>
        <a:buFont typeface="Helvetica" charset="0"/>
        <a:buChar char="»"/>
        <a:defRPr sz="1600">
          <a:solidFill>
            <a:schemeClr val="tx1"/>
          </a:solidFill>
          <a:latin typeface="+mn-lt"/>
          <a:ea typeface="+mn-ea"/>
          <a:cs typeface="+mn-cs"/>
          <a:sym typeface="Helvetica" charset="0"/>
        </a:defRPr>
      </a:lvl7pPr>
      <a:lvl8pPr marL="3419475" indent="-228600" algn="l" rtl="0" fontAlgn="base">
        <a:spcBef>
          <a:spcPts val="400"/>
        </a:spcBef>
        <a:spcAft>
          <a:spcPct val="0"/>
        </a:spcAft>
        <a:buClr>
          <a:srgbClr val="114FFB"/>
        </a:buClr>
        <a:buSzPct val="100000"/>
        <a:buFont typeface="Helvetica" charset="0"/>
        <a:buChar char="»"/>
        <a:defRPr sz="1600">
          <a:solidFill>
            <a:schemeClr val="tx1"/>
          </a:solidFill>
          <a:latin typeface="+mn-lt"/>
          <a:ea typeface="+mn-ea"/>
          <a:cs typeface="+mn-cs"/>
          <a:sym typeface="Helvetica" charset="0"/>
        </a:defRPr>
      </a:lvl8pPr>
      <a:lvl9pPr marL="3876675" indent="-228600" algn="l" rtl="0" fontAlgn="base">
        <a:spcBef>
          <a:spcPts val="400"/>
        </a:spcBef>
        <a:spcAft>
          <a:spcPct val="0"/>
        </a:spcAft>
        <a:buClr>
          <a:srgbClr val="114FFB"/>
        </a:buClr>
        <a:buSzPct val="100000"/>
        <a:buFont typeface="Helvetica" charset="0"/>
        <a:buChar char="»"/>
        <a:defRPr sz="1600">
          <a:solidFill>
            <a:schemeClr val="tx1"/>
          </a:solidFill>
          <a:latin typeface="+mn-lt"/>
          <a:ea typeface="+mn-ea"/>
          <a:cs typeface="+mn-cs"/>
          <a:sym typeface="Helvetica"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emf"/><Relationship Id="rId7" Type="http://schemas.openxmlformats.org/officeDocument/2006/relationships/image" Target="../media/image10.tif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tiff"/><Relationship Id="rId4" Type="http://schemas.openxmlformats.org/officeDocument/2006/relationships/image" Target="../media/image7.tiff"/><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customXml" Target="../ink/ink1.xml"/><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7C6F8-E009-EED3-5FA8-CC3714224B83}"/>
              </a:ext>
            </a:extLst>
          </p:cNvPr>
          <p:cNvSpPr>
            <a:spLocks noGrp="1"/>
          </p:cNvSpPr>
          <p:nvPr>
            <p:ph idx="1"/>
          </p:nvPr>
        </p:nvSpPr>
        <p:spPr>
          <a:xfrm>
            <a:off x="457200" y="1981200"/>
            <a:ext cx="8382000" cy="4419600"/>
          </a:xfrm>
        </p:spPr>
        <p:txBody>
          <a:bodyPr/>
          <a:lstStyle/>
          <a:p>
            <a:r>
              <a:rPr lang="en-US" sz="4000" dirty="0"/>
              <a:t>Simulation is not a magic stick</a:t>
            </a:r>
          </a:p>
          <a:p>
            <a:pPr lvl="1"/>
            <a:r>
              <a:rPr lang="en-US" sz="4000" dirty="0"/>
              <a:t>It does only what you tell it to do</a:t>
            </a:r>
            <a:br>
              <a:rPr lang="en-US" sz="4000" dirty="0"/>
            </a:br>
            <a:endParaRPr lang="en-US" sz="4000" dirty="0"/>
          </a:p>
          <a:p>
            <a:r>
              <a:rPr lang="en-US" sz="4000" dirty="0"/>
              <a:t>Simulation is a magic stick</a:t>
            </a:r>
          </a:p>
          <a:p>
            <a:pPr lvl="1"/>
            <a:r>
              <a:rPr lang="en-US" sz="4000" dirty="0"/>
              <a:t>It does all what you tell it to do, without any compromise</a:t>
            </a:r>
          </a:p>
        </p:txBody>
      </p:sp>
      <p:sp>
        <p:nvSpPr>
          <p:cNvPr id="4" name="Slide Number Placeholder 3">
            <a:extLst>
              <a:ext uri="{FF2B5EF4-FFF2-40B4-BE49-F238E27FC236}">
                <a16:creationId xmlns:a16="http://schemas.microsoft.com/office/drawing/2014/main" id="{2AD6FD3A-9294-9DCE-266D-7C519F8A04A8}"/>
              </a:ext>
            </a:extLst>
          </p:cNvPr>
          <p:cNvSpPr>
            <a:spLocks noGrp="1"/>
          </p:cNvSpPr>
          <p:nvPr>
            <p:ph type="sldNum" sz="quarter" idx="10"/>
          </p:nvPr>
        </p:nvSpPr>
        <p:spPr/>
        <p:txBody>
          <a:bodyPr/>
          <a:lstStyle/>
          <a:p>
            <a:pPr>
              <a:defRPr/>
            </a:pPr>
            <a:fld id="{CC71D854-2B37-F34D-B850-E2BACB9FDF0A}" type="slidenum">
              <a:rPr lang="en-US" altLang="ja-JP" smtClean="0"/>
              <a:pPr>
                <a:defRPr/>
              </a:pPr>
              <a:t>1</a:t>
            </a:fld>
            <a:endParaRPr lang="en-US" altLang="ja-JP"/>
          </a:p>
        </p:txBody>
      </p:sp>
      <p:sp>
        <p:nvSpPr>
          <p:cNvPr id="5" name="Title 1">
            <a:extLst>
              <a:ext uri="{FF2B5EF4-FFF2-40B4-BE49-F238E27FC236}">
                <a16:creationId xmlns:a16="http://schemas.microsoft.com/office/drawing/2014/main" id="{FC3921FC-7F4F-3485-1F9D-6C104C1FDD88}"/>
              </a:ext>
            </a:extLst>
          </p:cNvPr>
          <p:cNvSpPr>
            <a:spLocks noGrp="1"/>
          </p:cNvSpPr>
          <p:nvPr>
            <p:ph type="title"/>
          </p:nvPr>
        </p:nvSpPr>
        <p:spPr>
          <a:xfrm>
            <a:off x="1600200" y="0"/>
            <a:ext cx="7239000" cy="1371600"/>
          </a:xfrm>
        </p:spPr>
        <p:txBody>
          <a:bodyPr/>
          <a:lstStyle/>
          <a:p>
            <a:r>
              <a:rPr lang="en-US" sz="3200" b="1" i="0" u="none" strike="noStrike" dirty="0">
                <a:solidFill>
                  <a:srgbClr val="CB6D04"/>
                </a:solidFill>
                <a:effectLst/>
                <a:latin typeface="Roboto Light" panose="020F0302020204030204" pitchFamily="34" charset="0"/>
              </a:rPr>
              <a:t>Next generation Integrated package for Gravitational Wave Simulation</a:t>
            </a:r>
            <a:endParaRPr lang="en-US" sz="3200" dirty="0"/>
          </a:p>
        </p:txBody>
      </p:sp>
    </p:spTree>
    <p:extLst>
      <p:ext uri="{BB962C8B-B14F-4D97-AF65-F5344CB8AC3E}">
        <p14:creationId xmlns:p14="http://schemas.microsoft.com/office/powerpoint/2010/main" val="25617878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64AB-F158-DCE9-A64A-F7242D8C1805}"/>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5BF4519A-83FA-6A9C-15E9-810E5B9469CC}"/>
              </a:ext>
            </a:extLst>
          </p:cNvPr>
          <p:cNvSpPr>
            <a:spLocks noGrp="1"/>
          </p:cNvSpPr>
          <p:nvPr>
            <p:ph idx="1"/>
          </p:nvPr>
        </p:nvSpPr>
        <p:spPr>
          <a:xfrm>
            <a:off x="403225" y="1676400"/>
            <a:ext cx="8610600" cy="4800600"/>
          </a:xfrm>
        </p:spPr>
        <p:txBody>
          <a:bodyPr/>
          <a:lstStyle/>
          <a:p>
            <a:r>
              <a:rPr lang="en-US" sz="1800" dirty="0"/>
              <a:t>Interferometers use different locking strategies and faces different challenges</a:t>
            </a:r>
            <a:endParaRPr lang="en-US" sz="1200" dirty="0"/>
          </a:p>
          <a:p>
            <a:pPr lvl="1"/>
            <a:r>
              <a:rPr lang="en-US" sz="1600" dirty="0"/>
              <a:t>Noise, noise, noise …, e2e helps nothing for this</a:t>
            </a:r>
          </a:p>
          <a:p>
            <a:pPr lvl="1"/>
            <a:r>
              <a:rPr lang="en-US" sz="1600" dirty="0"/>
              <a:t>Original e2e design concept is outdated</a:t>
            </a:r>
          </a:p>
          <a:p>
            <a:pPr lvl="1"/>
            <a:r>
              <a:rPr lang="en-US" sz="1600" dirty="0"/>
              <a:t>Details of optics and control systems need to be studied more flexibly</a:t>
            </a:r>
          </a:p>
          <a:p>
            <a:pPr lvl="1"/>
            <a:r>
              <a:rPr lang="en-US" sz="1600" dirty="0"/>
              <a:t>Stray light simulation as a first class citizen</a:t>
            </a:r>
          </a:p>
          <a:p>
            <a:pPr lvl="1"/>
            <a:r>
              <a:rPr lang="en-US" sz="1600" dirty="0"/>
              <a:t>Needs new framework design, based on new necessity</a:t>
            </a:r>
          </a:p>
          <a:p>
            <a:r>
              <a:rPr lang="en-US" sz="1800" dirty="0"/>
              <a:t>e2e is a realistic time domain simulation package</a:t>
            </a:r>
          </a:p>
          <a:p>
            <a:pPr lvl="1"/>
            <a:r>
              <a:rPr lang="en-US" sz="1600" dirty="0"/>
              <a:t>It starts from an empty cavity, and one needs to lock the system to study quasi-stationary state, tedious</a:t>
            </a:r>
          </a:p>
          <a:p>
            <a:pPr lvl="1"/>
            <a:r>
              <a:rPr lang="en-US" sz="1600" dirty="0"/>
              <a:t>Repetition of complex evolutions with time step of 10μs each, million times repetitions for 10 seconds of process, so slow</a:t>
            </a:r>
          </a:p>
          <a:p>
            <a:r>
              <a:rPr lang="en-US" sz="1800" dirty="0"/>
              <a:t>All fundamental tools in e2e are too simple and outdated</a:t>
            </a:r>
          </a:p>
          <a:p>
            <a:pPr lvl="1"/>
            <a:r>
              <a:rPr lang="en-US" sz="1600" dirty="0"/>
              <a:t>Field – simple HG based model without maps</a:t>
            </a:r>
          </a:p>
          <a:p>
            <a:pPr lvl="1"/>
            <a:r>
              <a:rPr lang="en-US" sz="1600" dirty="0"/>
              <a:t>Mechanical systems – simple parametrization using transfer functions and state space models</a:t>
            </a:r>
          </a:p>
          <a:p>
            <a:pPr lvl="1"/>
            <a:r>
              <a:rPr lang="en-US" sz="1600" dirty="0"/>
              <a:t>Control systems are based on hand-made filters</a:t>
            </a:r>
          </a:p>
        </p:txBody>
      </p:sp>
      <p:sp>
        <p:nvSpPr>
          <p:cNvPr id="4" name="Slide Number Placeholder 3">
            <a:extLst>
              <a:ext uri="{FF2B5EF4-FFF2-40B4-BE49-F238E27FC236}">
                <a16:creationId xmlns:a16="http://schemas.microsoft.com/office/drawing/2014/main" id="{A897ACED-5386-99A0-780C-909F3BDA803C}"/>
              </a:ext>
            </a:extLst>
          </p:cNvPr>
          <p:cNvSpPr>
            <a:spLocks noGrp="1"/>
          </p:cNvSpPr>
          <p:nvPr>
            <p:ph type="sldNum" sz="quarter" idx="10"/>
          </p:nvPr>
        </p:nvSpPr>
        <p:spPr/>
        <p:txBody>
          <a:bodyPr/>
          <a:lstStyle/>
          <a:p>
            <a:pPr>
              <a:defRPr/>
            </a:pPr>
            <a:fld id="{CC71D854-2B37-F34D-B850-E2BACB9FDF0A}" type="slidenum">
              <a:rPr lang="en-US" altLang="ja-JP" smtClean="0"/>
              <a:pPr>
                <a:defRPr/>
              </a:pPr>
              <a:t>10</a:t>
            </a:fld>
            <a:endParaRPr lang="en-US" altLang="ja-JP"/>
          </a:p>
        </p:txBody>
      </p:sp>
    </p:spTree>
    <p:extLst>
      <p:ext uri="{BB962C8B-B14F-4D97-AF65-F5344CB8AC3E}">
        <p14:creationId xmlns:p14="http://schemas.microsoft.com/office/powerpoint/2010/main" val="40809735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2B47-2FB6-DC95-CEE8-982ACB26DA9A}"/>
              </a:ext>
            </a:extLst>
          </p:cNvPr>
          <p:cNvSpPr>
            <a:spLocks noGrp="1"/>
          </p:cNvSpPr>
          <p:nvPr>
            <p:ph type="title"/>
          </p:nvPr>
        </p:nvSpPr>
        <p:spPr/>
        <p:txBody>
          <a:bodyPr/>
          <a:lstStyle/>
          <a:p>
            <a:r>
              <a:rPr lang="en-US" dirty="0"/>
              <a:t>Real challenge</a:t>
            </a:r>
          </a:p>
        </p:txBody>
      </p:sp>
      <p:sp>
        <p:nvSpPr>
          <p:cNvPr id="4" name="Slide Number Placeholder 3">
            <a:extLst>
              <a:ext uri="{FF2B5EF4-FFF2-40B4-BE49-F238E27FC236}">
                <a16:creationId xmlns:a16="http://schemas.microsoft.com/office/drawing/2014/main" id="{561DA7CE-C4E5-2ED9-5D61-18954A9DF9B9}"/>
              </a:ext>
            </a:extLst>
          </p:cNvPr>
          <p:cNvSpPr>
            <a:spLocks noGrp="1"/>
          </p:cNvSpPr>
          <p:nvPr>
            <p:ph type="sldNum" sz="quarter" idx="10"/>
          </p:nvPr>
        </p:nvSpPr>
        <p:spPr/>
        <p:txBody>
          <a:bodyPr/>
          <a:lstStyle/>
          <a:p>
            <a:pPr>
              <a:defRPr/>
            </a:pPr>
            <a:fld id="{CC71D854-2B37-F34D-B850-E2BACB9FDF0A}" type="slidenum">
              <a:rPr lang="en-US" altLang="ja-JP" smtClean="0"/>
              <a:pPr>
                <a:defRPr/>
              </a:pPr>
              <a:t>11</a:t>
            </a:fld>
            <a:endParaRPr lang="en-US" altLang="ja-JP"/>
          </a:p>
        </p:txBody>
      </p:sp>
      <p:sp>
        <p:nvSpPr>
          <p:cNvPr id="7" name="TextBox 6">
            <a:extLst>
              <a:ext uri="{FF2B5EF4-FFF2-40B4-BE49-F238E27FC236}">
                <a16:creationId xmlns:a16="http://schemas.microsoft.com/office/drawing/2014/main" id="{0925DD26-533F-B128-CE54-DD741FE17EF0}"/>
              </a:ext>
            </a:extLst>
          </p:cNvPr>
          <p:cNvSpPr txBox="1"/>
          <p:nvPr/>
        </p:nvSpPr>
        <p:spPr>
          <a:xfrm>
            <a:off x="370114" y="1752600"/>
            <a:ext cx="8763000" cy="4401205"/>
          </a:xfrm>
          <a:prstGeom prst="rect">
            <a:avLst/>
          </a:prstGeom>
          <a:noFill/>
        </p:spPr>
        <p:txBody>
          <a:bodyPr wrap="square" rtlCol="0">
            <a:spAutoFit/>
          </a:bodyPr>
          <a:lstStyle/>
          <a:p>
            <a:pPr marL="342900" indent="-342900" algn="l">
              <a:buFont typeface="Arial" panose="020B0604020202020204" pitchFamily="34" charset="0"/>
              <a:buChar char="•"/>
            </a:pPr>
            <a:r>
              <a:rPr kumimoji="0" lang="en-US" sz="2800" kern="0" dirty="0">
                <a:solidFill>
                  <a:srgbClr val="124FFC"/>
                </a:solidFill>
              </a:rPr>
              <a:t>Albert &gt; </a:t>
            </a:r>
            <a:r>
              <a:rPr lang="en-US" sz="2800" dirty="0">
                <a:solidFill>
                  <a:srgbClr val="000000"/>
                </a:solidFill>
              </a:rPr>
              <a:t>You can lead a horse to water, but you cannot make it drink.</a:t>
            </a:r>
            <a:br>
              <a:rPr lang="en-US" sz="2800" dirty="0">
                <a:solidFill>
                  <a:srgbClr val="000000"/>
                </a:solidFill>
              </a:rPr>
            </a:br>
            <a:endParaRPr lang="en-US" sz="2800" dirty="0">
              <a:solidFill>
                <a:srgbClr val="000000"/>
              </a:solidFill>
            </a:endParaRPr>
          </a:p>
          <a:p>
            <a:pPr marL="342900" indent="-342900" algn="l">
              <a:buFont typeface="Arial" panose="020B0604020202020204" pitchFamily="34" charset="0"/>
              <a:buChar char="•"/>
            </a:pPr>
            <a:r>
              <a:rPr kumimoji="0" lang="en-US" sz="2800" kern="0" dirty="0">
                <a:solidFill>
                  <a:srgbClr val="124FFC"/>
                </a:solidFill>
              </a:rPr>
              <a:t>Alan &gt; </a:t>
            </a:r>
            <a:r>
              <a:rPr kumimoji="0" lang="en-US" sz="2800" kern="0" dirty="0">
                <a:solidFill>
                  <a:srgbClr val="000000"/>
                </a:solidFill>
              </a:rPr>
              <a:t>I think that constructing such a thing is a huge effort, and people will challenge the need. It would be good if you could demonstrate an important effect that needs to be understood for future detectors, that would require such a fully integrated simulation package, and would fail if we try the "piecemeal" approach of using a more targeted simulation tool like e2e or Finesse.</a:t>
            </a:r>
          </a:p>
        </p:txBody>
      </p:sp>
    </p:spTree>
    <p:extLst>
      <p:ext uri="{BB962C8B-B14F-4D97-AF65-F5344CB8AC3E}">
        <p14:creationId xmlns:p14="http://schemas.microsoft.com/office/powerpoint/2010/main" val="37491278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BBE495-B6E3-5E2E-D51D-68EE91A3F26A}"/>
              </a:ext>
            </a:extLst>
          </p:cNvPr>
          <p:cNvSpPr>
            <a:spLocks noGrp="1"/>
          </p:cNvSpPr>
          <p:nvPr>
            <p:ph idx="1"/>
          </p:nvPr>
        </p:nvSpPr>
        <p:spPr>
          <a:xfrm>
            <a:off x="114300" y="1981200"/>
            <a:ext cx="9029700" cy="4337050"/>
          </a:xfrm>
          <a:solidFill>
            <a:schemeClr val="bg1"/>
          </a:solidFill>
        </p:spPr>
        <p:txBody>
          <a:bodyPr/>
          <a:lstStyle/>
          <a:p>
            <a:r>
              <a:rPr lang="en-US" sz="2000" dirty="0"/>
              <a:t>Integration of subsystems</a:t>
            </a:r>
          </a:p>
          <a:p>
            <a:pPr lvl="1"/>
            <a:r>
              <a:rPr lang="en-US" sz="1600" dirty="0"/>
              <a:t>Complete enough to address </a:t>
            </a:r>
            <a:r>
              <a:rPr lang="en-US" sz="2000" dirty="0"/>
              <a:t>Noise, noise, noise … problems</a:t>
            </a:r>
          </a:p>
          <a:p>
            <a:pPr lvl="1"/>
            <a:r>
              <a:rPr lang="en-US" sz="1600" dirty="0"/>
              <a:t>Stray light analysis</a:t>
            </a:r>
          </a:p>
          <a:p>
            <a:pPr lvl="1"/>
            <a:r>
              <a:rPr lang="en-US" sz="1600" dirty="0"/>
              <a:t>Full simulation of the ASC system that includes realistic optics and mechanical systems</a:t>
            </a:r>
          </a:p>
          <a:p>
            <a:pPr lvl="1"/>
            <a:r>
              <a:rPr lang="en-US" sz="1600" dirty="0"/>
              <a:t>Quantitative effects of the up-conversion effects due to non linear response</a:t>
            </a:r>
          </a:p>
          <a:p>
            <a:r>
              <a:rPr lang="en-US" sz="2000" dirty="0"/>
              <a:t>Time domain</a:t>
            </a:r>
          </a:p>
          <a:p>
            <a:pPr lvl="1"/>
            <a:r>
              <a:rPr lang="en-US" sz="1600" dirty="0"/>
              <a:t>Study effects with long time constant, like thermal effect, in a short time</a:t>
            </a:r>
          </a:p>
          <a:p>
            <a:pPr lvl="1"/>
            <a:r>
              <a:rPr lang="en-US" sz="1600" dirty="0"/>
              <a:t>Optimize IFO operation condition using early warning signal</a:t>
            </a:r>
          </a:p>
          <a:p>
            <a:pPr lvl="1"/>
            <a:r>
              <a:rPr lang="en-US" sz="1600" dirty="0"/>
              <a:t>Simulated plant – imitate responses of interferometer components (G2200168, G1301255)</a:t>
            </a:r>
          </a:p>
          <a:p>
            <a:r>
              <a:rPr lang="en-US" sz="2000" dirty="0"/>
              <a:t>Flexible simulation framework – last, but not the least</a:t>
            </a:r>
          </a:p>
          <a:p>
            <a:pPr lvl="1"/>
            <a:r>
              <a:rPr lang="en-US" sz="1600" dirty="0"/>
              <a:t>Often, interesting possibilities can be studied based on physics we understand now, but often we need to develop or customize codes to get it done. What if we can study just by connecting existing building blocks.</a:t>
            </a:r>
          </a:p>
        </p:txBody>
      </p:sp>
      <p:sp>
        <p:nvSpPr>
          <p:cNvPr id="4" name="Slide Number Placeholder 3">
            <a:extLst>
              <a:ext uri="{FF2B5EF4-FFF2-40B4-BE49-F238E27FC236}">
                <a16:creationId xmlns:a16="http://schemas.microsoft.com/office/drawing/2014/main" id="{671BD51C-A1FF-D579-04E9-A6497E5A640C}"/>
              </a:ext>
            </a:extLst>
          </p:cNvPr>
          <p:cNvSpPr>
            <a:spLocks noGrp="1"/>
          </p:cNvSpPr>
          <p:nvPr>
            <p:ph type="sldNum" sz="quarter" idx="10"/>
          </p:nvPr>
        </p:nvSpPr>
        <p:spPr/>
        <p:txBody>
          <a:bodyPr/>
          <a:lstStyle/>
          <a:p>
            <a:pPr>
              <a:defRPr/>
            </a:pPr>
            <a:fld id="{CC71D854-2B37-F34D-B850-E2BACB9FDF0A}" type="slidenum">
              <a:rPr lang="en-US" altLang="ja-JP" smtClean="0"/>
              <a:pPr>
                <a:defRPr/>
              </a:pPr>
              <a:t>12</a:t>
            </a:fld>
            <a:endParaRPr lang="en-US" altLang="ja-JP"/>
          </a:p>
        </p:txBody>
      </p:sp>
      <p:sp>
        <p:nvSpPr>
          <p:cNvPr id="7" name="Title 6">
            <a:extLst>
              <a:ext uri="{FF2B5EF4-FFF2-40B4-BE49-F238E27FC236}">
                <a16:creationId xmlns:a16="http://schemas.microsoft.com/office/drawing/2014/main" id="{DCF4D87E-2CFE-C88B-9205-9BB143F9B4FB}"/>
              </a:ext>
            </a:extLst>
          </p:cNvPr>
          <p:cNvSpPr>
            <a:spLocks noGrp="1"/>
          </p:cNvSpPr>
          <p:nvPr>
            <p:ph type="title"/>
          </p:nvPr>
        </p:nvSpPr>
        <p:spPr/>
        <p:txBody>
          <a:bodyPr/>
          <a:lstStyle/>
          <a:p>
            <a:r>
              <a:rPr lang="en-US" dirty="0"/>
              <a:t>What to solve</a:t>
            </a:r>
          </a:p>
        </p:txBody>
      </p:sp>
    </p:spTree>
    <p:extLst>
      <p:ext uri="{BB962C8B-B14F-4D97-AF65-F5344CB8AC3E}">
        <p14:creationId xmlns:p14="http://schemas.microsoft.com/office/powerpoint/2010/main" val="35496348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06B3-4429-90DA-5A70-23C2B8438FB9}"/>
              </a:ext>
            </a:extLst>
          </p:cNvPr>
          <p:cNvSpPr>
            <a:spLocks noGrp="1"/>
          </p:cNvSpPr>
          <p:nvPr>
            <p:ph type="title"/>
          </p:nvPr>
        </p:nvSpPr>
        <p:spPr/>
        <p:txBody>
          <a:bodyPr/>
          <a:lstStyle/>
          <a:p>
            <a:r>
              <a:rPr lang="en-US" dirty="0"/>
              <a:t>Flexible simulation Framework</a:t>
            </a:r>
          </a:p>
        </p:txBody>
      </p:sp>
      <p:sp>
        <p:nvSpPr>
          <p:cNvPr id="3" name="Content Placeholder 2">
            <a:extLst>
              <a:ext uri="{FF2B5EF4-FFF2-40B4-BE49-F238E27FC236}">
                <a16:creationId xmlns:a16="http://schemas.microsoft.com/office/drawing/2014/main" id="{5B516834-6A2F-7049-9551-0F0F168AA1D2}"/>
              </a:ext>
            </a:extLst>
          </p:cNvPr>
          <p:cNvSpPr>
            <a:spLocks noGrp="1"/>
          </p:cNvSpPr>
          <p:nvPr>
            <p:ph idx="1"/>
          </p:nvPr>
        </p:nvSpPr>
        <p:spPr>
          <a:xfrm>
            <a:off x="403225" y="1752600"/>
            <a:ext cx="8542337" cy="4648200"/>
          </a:xfrm>
        </p:spPr>
        <p:txBody>
          <a:bodyPr/>
          <a:lstStyle/>
          <a:p>
            <a:r>
              <a:rPr lang="en-US" dirty="0"/>
              <a:t>What kind of flexibility is needed</a:t>
            </a:r>
          </a:p>
          <a:p>
            <a:r>
              <a:rPr lang="en-US" dirty="0"/>
              <a:t>What kind of questions/answers do users want</a:t>
            </a:r>
          </a:p>
          <a:p>
            <a:pPr lvl="1"/>
            <a:r>
              <a:rPr lang="en-US" dirty="0" err="1"/>
              <a:t>aLIGO</a:t>
            </a:r>
            <a:r>
              <a:rPr lang="en-US" dirty="0"/>
              <a:t>, </a:t>
            </a:r>
            <a:r>
              <a:rPr lang="en-US" dirty="0" err="1"/>
              <a:t>AdVirgo</a:t>
            </a:r>
            <a:r>
              <a:rPr lang="en-US" dirty="0"/>
              <a:t>, KAGRA commissioning experience</a:t>
            </a:r>
          </a:p>
          <a:p>
            <a:pPr lvl="1"/>
            <a:r>
              <a:rPr lang="en-US" dirty="0"/>
              <a:t>CE, ET, Voyager design challenge</a:t>
            </a:r>
          </a:p>
          <a:p>
            <a:r>
              <a:rPr lang="en-US" dirty="0"/>
              <a:t>What kind of physics needs to be prepared</a:t>
            </a:r>
          </a:p>
          <a:p>
            <a:r>
              <a:rPr lang="en-US" dirty="0"/>
              <a:t>What kind of tools are best suited</a:t>
            </a:r>
          </a:p>
          <a:p>
            <a:pPr lvl="1"/>
            <a:r>
              <a:rPr lang="en-US" dirty="0"/>
              <a:t>How to integrate different kinds of physics elements</a:t>
            </a:r>
          </a:p>
          <a:p>
            <a:pPr lvl="1"/>
            <a:r>
              <a:rPr lang="en-US" dirty="0"/>
              <a:t>How to integrate different kinds of simulation tools with different time scale</a:t>
            </a:r>
          </a:p>
          <a:p>
            <a:pPr lvl="2"/>
            <a:r>
              <a:rPr lang="en-US" dirty="0"/>
              <a:t>Time domain 10μs ~ 1s, Frequency domain, FFT, other tools</a:t>
            </a:r>
          </a:p>
          <a:p>
            <a:pPr lvl="1"/>
            <a:r>
              <a:rPr lang="en-US" dirty="0"/>
              <a:t>Common front-end and/or GUI</a:t>
            </a:r>
          </a:p>
          <a:p>
            <a:pPr lvl="1"/>
            <a:r>
              <a:rPr lang="en-US" dirty="0"/>
              <a:t>What environment</a:t>
            </a:r>
          </a:p>
          <a:p>
            <a:pPr lvl="2"/>
            <a:r>
              <a:rPr lang="en-US" dirty="0"/>
              <a:t>Easy development and debugging</a:t>
            </a:r>
          </a:p>
        </p:txBody>
      </p:sp>
      <p:sp>
        <p:nvSpPr>
          <p:cNvPr id="4" name="Slide Number Placeholder 3">
            <a:extLst>
              <a:ext uri="{FF2B5EF4-FFF2-40B4-BE49-F238E27FC236}">
                <a16:creationId xmlns:a16="http://schemas.microsoft.com/office/drawing/2014/main" id="{449CFB40-FC9B-4AE7-0A5C-5455F1D632BA}"/>
              </a:ext>
            </a:extLst>
          </p:cNvPr>
          <p:cNvSpPr>
            <a:spLocks noGrp="1"/>
          </p:cNvSpPr>
          <p:nvPr>
            <p:ph type="sldNum" sz="quarter" idx="10"/>
          </p:nvPr>
        </p:nvSpPr>
        <p:spPr/>
        <p:txBody>
          <a:bodyPr/>
          <a:lstStyle/>
          <a:p>
            <a:pPr>
              <a:defRPr/>
            </a:pPr>
            <a:fld id="{CC71D854-2B37-F34D-B850-E2BACB9FDF0A}" type="slidenum">
              <a:rPr lang="en-US" altLang="ja-JP" smtClean="0"/>
              <a:pPr>
                <a:defRPr/>
              </a:pPr>
              <a:t>13</a:t>
            </a:fld>
            <a:endParaRPr lang="en-US" altLang="ja-JP"/>
          </a:p>
        </p:txBody>
      </p:sp>
    </p:spTree>
    <p:extLst>
      <p:ext uri="{BB962C8B-B14F-4D97-AF65-F5344CB8AC3E}">
        <p14:creationId xmlns:p14="http://schemas.microsoft.com/office/powerpoint/2010/main" val="399917786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AF88-4273-EF33-2E7C-8B88BFEC255C}"/>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9EF7CD5C-65DB-C5F6-45AC-95F56C125A41}"/>
              </a:ext>
            </a:extLst>
          </p:cNvPr>
          <p:cNvSpPr>
            <a:spLocks noGrp="1"/>
          </p:cNvSpPr>
          <p:nvPr>
            <p:ph idx="1"/>
          </p:nvPr>
        </p:nvSpPr>
        <p:spPr>
          <a:xfrm>
            <a:off x="533400" y="1752600"/>
            <a:ext cx="8153400" cy="4419600"/>
          </a:xfrm>
        </p:spPr>
        <p:txBody>
          <a:bodyPr/>
          <a:lstStyle/>
          <a:p>
            <a:r>
              <a:rPr lang="en-US" dirty="0"/>
              <a:t>After O4 starts</a:t>
            </a:r>
          </a:p>
          <a:p>
            <a:pPr lvl="1"/>
            <a:r>
              <a:rPr lang="en-US" dirty="0"/>
              <a:t>Call for meetings to collect requests from the users</a:t>
            </a:r>
          </a:p>
          <a:p>
            <a:pPr lvl="1"/>
            <a:r>
              <a:rPr lang="en-US" dirty="0"/>
              <a:t>Call for meetings to discuss the design of the simulation framework</a:t>
            </a:r>
          </a:p>
          <a:p>
            <a:pPr lvl="1"/>
            <a:r>
              <a:rPr lang="en-US" dirty="0"/>
              <a:t>Repeat meetings with actual code / frame development</a:t>
            </a:r>
          </a:p>
          <a:p>
            <a:r>
              <a:rPr lang="en-US" dirty="0"/>
              <a:t>Due dates</a:t>
            </a:r>
          </a:p>
          <a:p>
            <a:pPr lvl="1"/>
            <a:r>
              <a:rPr lang="en-US" dirty="0"/>
              <a:t>Make the package useful for the CE and ET design ~ 3 - 5 years</a:t>
            </a:r>
          </a:p>
          <a:p>
            <a:r>
              <a:rPr lang="en-US" dirty="0"/>
              <a:t>Stepwise evolution</a:t>
            </a:r>
          </a:p>
          <a:p>
            <a:pPr lvl="1"/>
            <a:r>
              <a:rPr lang="en-US" dirty="0"/>
              <a:t>Each simulation tool evolves as is now, with the unified goal in mind</a:t>
            </a:r>
          </a:p>
          <a:p>
            <a:r>
              <a:rPr lang="en-US" dirty="0">
                <a:solidFill>
                  <a:srgbClr val="FF0000"/>
                </a:solidFill>
              </a:rPr>
              <a:t>How to organize this effort</a:t>
            </a:r>
          </a:p>
          <a:p>
            <a:pPr lvl="1"/>
            <a:r>
              <a:rPr lang="en-US" dirty="0"/>
              <a:t>HEP GEANT4 is organized by international GEANT4 collaboration</a:t>
            </a:r>
          </a:p>
          <a:p>
            <a:pPr lvl="1"/>
            <a:r>
              <a:rPr lang="en-US" sz="2800" dirty="0">
                <a:solidFill>
                  <a:srgbClr val="FF0000"/>
                </a:solidFill>
              </a:rPr>
              <a:t>Organize a central working group</a:t>
            </a:r>
          </a:p>
        </p:txBody>
      </p:sp>
      <p:sp>
        <p:nvSpPr>
          <p:cNvPr id="4" name="Slide Number Placeholder 3">
            <a:extLst>
              <a:ext uri="{FF2B5EF4-FFF2-40B4-BE49-F238E27FC236}">
                <a16:creationId xmlns:a16="http://schemas.microsoft.com/office/drawing/2014/main" id="{C5157859-CC7B-DCAA-691F-F7C9AFF5ED5B}"/>
              </a:ext>
            </a:extLst>
          </p:cNvPr>
          <p:cNvSpPr>
            <a:spLocks noGrp="1"/>
          </p:cNvSpPr>
          <p:nvPr>
            <p:ph type="sldNum" sz="quarter" idx="10"/>
          </p:nvPr>
        </p:nvSpPr>
        <p:spPr/>
        <p:txBody>
          <a:bodyPr/>
          <a:lstStyle/>
          <a:p>
            <a:pPr>
              <a:defRPr/>
            </a:pPr>
            <a:fld id="{CC71D854-2B37-F34D-B850-E2BACB9FDF0A}" type="slidenum">
              <a:rPr lang="en-US" altLang="ja-JP" smtClean="0"/>
              <a:pPr>
                <a:defRPr/>
              </a:pPr>
              <a:t>14</a:t>
            </a:fld>
            <a:endParaRPr lang="en-US" altLang="ja-JP"/>
          </a:p>
        </p:txBody>
      </p:sp>
    </p:spTree>
    <p:extLst>
      <p:ext uri="{BB962C8B-B14F-4D97-AF65-F5344CB8AC3E}">
        <p14:creationId xmlns:p14="http://schemas.microsoft.com/office/powerpoint/2010/main" val="14635095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9C4B-C4E2-6489-2E31-5DC3FFD2DF91}"/>
              </a:ext>
            </a:extLst>
          </p:cNvPr>
          <p:cNvSpPr>
            <a:spLocks noGrp="1"/>
          </p:cNvSpPr>
          <p:nvPr>
            <p:ph type="title"/>
          </p:nvPr>
        </p:nvSpPr>
        <p:spPr/>
        <p:txBody>
          <a:bodyPr/>
          <a:lstStyle/>
          <a:p>
            <a:r>
              <a:rPr lang="en-US" dirty="0"/>
              <a:t>Extra slides</a:t>
            </a:r>
          </a:p>
        </p:txBody>
      </p:sp>
      <p:sp>
        <p:nvSpPr>
          <p:cNvPr id="3" name="Content Placeholder 2">
            <a:extLst>
              <a:ext uri="{FF2B5EF4-FFF2-40B4-BE49-F238E27FC236}">
                <a16:creationId xmlns:a16="http://schemas.microsoft.com/office/drawing/2014/main" id="{EC9C2E39-33F6-27AE-F783-CB68E9B1087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851F7C-F8DF-BBB5-78F6-01ADE3611976}"/>
              </a:ext>
            </a:extLst>
          </p:cNvPr>
          <p:cNvSpPr>
            <a:spLocks noGrp="1"/>
          </p:cNvSpPr>
          <p:nvPr>
            <p:ph type="sldNum" sz="quarter" idx="10"/>
          </p:nvPr>
        </p:nvSpPr>
        <p:spPr/>
        <p:txBody>
          <a:bodyPr/>
          <a:lstStyle/>
          <a:p>
            <a:pPr>
              <a:defRPr/>
            </a:pPr>
            <a:fld id="{CC71D854-2B37-F34D-B850-E2BACB9FDF0A}" type="slidenum">
              <a:rPr lang="en-US" altLang="ja-JP" smtClean="0"/>
              <a:pPr>
                <a:defRPr/>
              </a:pPr>
              <a:t>15</a:t>
            </a:fld>
            <a:endParaRPr lang="en-US" altLang="ja-JP"/>
          </a:p>
        </p:txBody>
      </p:sp>
    </p:spTree>
    <p:extLst>
      <p:ext uri="{BB962C8B-B14F-4D97-AF65-F5344CB8AC3E}">
        <p14:creationId xmlns:p14="http://schemas.microsoft.com/office/powerpoint/2010/main" val="695681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006C-6550-9639-00F6-468AD9D3F092}"/>
              </a:ext>
            </a:extLst>
          </p:cNvPr>
          <p:cNvSpPr>
            <a:spLocks noGrp="1"/>
          </p:cNvSpPr>
          <p:nvPr>
            <p:ph type="title"/>
          </p:nvPr>
        </p:nvSpPr>
        <p:spPr>
          <a:xfrm>
            <a:off x="1600200" y="0"/>
            <a:ext cx="7239000" cy="837712"/>
          </a:xfrm>
        </p:spPr>
        <p:txBody>
          <a:bodyPr/>
          <a:lstStyle/>
          <a:p>
            <a:r>
              <a:rPr lang="en-US" dirty="0"/>
              <a:t>mumble</a:t>
            </a:r>
          </a:p>
        </p:txBody>
      </p:sp>
      <p:sp>
        <p:nvSpPr>
          <p:cNvPr id="3" name="Content Placeholder 2">
            <a:extLst>
              <a:ext uri="{FF2B5EF4-FFF2-40B4-BE49-F238E27FC236}">
                <a16:creationId xmlns:a16="http://schemas.microsoft.com/office/drawing/2014/main" id="{6B1CC994-7605-EC92-2AF2-432470820886}"/>
              </a:ext>
            </a:extLst>
          </p:cNvPr>
          <p:cNvSpPr>
            <a:spLocks noGrp="1"/>
          </p:cNvSpPr>
          <p:nvPr>
            <p:ph idx="1"/>
          </p:nvPr>
        </p:nvSpPr>
        <p:spPr>
          <a:xfrm>
            <a:off x="0" y="990600"/>
            <a:ext cx="9144000" cy="5798038"/>
          </a:xfrm>
          <a:solidFill>
            <a:schemeClr val="bg1"/>
          </a:solidFill>
        </p:spPr>
        <p:txBody>
          <a:bodyPr/>
          <a:lstStyle/>
          <a:p>
            <a:pPr marL="41275" indent="0" algn="l">
              <a:buNone/>
            </a:pPr>
            <a:r>
              <a:rPr lang="en-US" sz="1600" b="0" i="0" u="none" strike="noStrike" dirty="0">
                <a:solidFill>
                  <a:srgbClr val="000000"/>
                </a:solidFill>
                <a:effectLst/>
                <a:latin typeface="Calibri" panose="020F0502020204030204" pitchFamily="34" charset="0"/>
              </a:rPr>
              <a:t>Two years ago, late-Stavros suggested to make the GW simulation to the level of HEP. With my HEP background before LIGO, I could understand what he meant. I started and could not push too much. May be, I had not good enough idea of the goal and approach.</a:t>
            </a:r>
          </a:p>
          <a:p>
            <a:pPr marL="41275" indent="0" algn="l">
              <a:buNone/>
            </a:pPr>
            <a:r>
              <a:rPr lang="en-US" sz="1600" b="0" i="0" u="none" strike="noStrike" dirty="0">
                <a:solidFill>
                  <a:srgbClr val="000000"/>
                </a:solidFill>
                <a:effectLst/>
                <a:latin typeface="Calibri" panose="020F0502020204030204" pitchFamily="34" charset="0"/>
              </a:rPr>
              <a:t>When I gave a talk about simulation at IFAE, Mario Martinez asked the question “In high energy physics, anything could be simulated by proper combination of existing simulation tools, can it be done in gravitation wave experiment?”</a:t>
            </a:r>
          </a:p>
          <a:p>
            <a:pPr marL="41275" indent="0" algn="l">
              <a:buNone/>
            </a:pPr>
            <a:r>
              <a:rPr lang="en-US" sz="1600" b="0" i="0" u="none" strike="noStrike" dirty="0">
                <a:solidFill>
                  <a:srgbClr val="000000"/>
                </a:solidFill>
                <a:effectLst/>
                <a:latin typeface="Calibri" panose="020F0502020204030204" pitchFamily="34" charset="0"/>
              </a:rPr>
              <a:t>I said “No, we don’t have enough experience to get enough tools ready yet”.</a:t>
            </a:r>
          </a:p>
          <a:p>
            <a:pPr marL="41275" indent="0" algn="l">
              <a:buNone/>
            </a:pPr>
            <a:r>
              <a:rPr lang="en-US" sz="1600" b="0" i="0" u="none" strike="noStrike" dirty="0">
                <a:solidFill>
                  <a:srgbClr val="000000"/>
                </a:solidFill>
                <a:effectLst/>
                <a:latin typeface="Calibri" panose="020F0502020204030204" pitchFamily="34" charset="0"/>
              </a:rPr>
              <a:t>When I visited Virgo last year, Stavros said again to push the GW simulation to be more mature as HEP. I said “we don’t have enough things in hand now”. He said “it is important to start, even with empty hand.”</a:t>
            </a:r>
          </a:p>
          <a:p>
            <a:pPr marL="41275" indent="0">
              <a:buNone/>
            </a:pPr>
            <a:r>
              <a:rPr lang="en-US" sz="1600" b="0" i="0" u="none" strike="noStrike" dirty="0">
                <a:solidFill>
                  <a:srgbClr val="000000"/>
                </a:solidFill>
                <a:effectLst/>
                <a:latin typeface="Calibri" panose="020F0502020204030204" pitchFamily="34" charset="0"/>
              </a:rPr>
              <a:t>I think my answer is correct as of now, but.</a:t>
            </a:r>
            <a:r>
              <a:rPr lang="en-US" sz="1600" dirty="0">
                <a:solidFill>
                  <a:srgbClr val="000000"/>
                </a:solidFill>
                <a:latin typeface="Calibri" panose="020F0502020204030204" pitchFamily="34" charset="0"/>
              </a:rPr>
              <a:t> we may need to start to think about how to make the maturity of the GW simulation toolbox to the level of HEP.</a:t>
            </a:r>
            <a:endParaRPr lang="en-US" sz="1600" b="0" i="0" u="none" strike="noStrike" dirty="0">
              <a:solidFill>
                <a:srgbClr val="000000"/>
              </a:solidFill>
              <a:effectLst/>
              <a:latin typeface="Calibri" panose="020F0502020204030204" pitchFamily="34" charset="0"/>
            </a:endParaRPr>
          </a:p>
          <a:p>
            <a:pPr marL="41275" indent="0" algn="l">
              <a:buNone/>
            </a:pPr>
            <a:r>
              <a:rPr lang="en-US" sz="1600" b="0" i="0" u="none" strike="noStrike" dirty="0">
                <a:solidFill>
                  <a:srgbClr val="000000"/>
                </a:solidFill>
                <a:effectLst/>
                <a:latin typeface="Calibri" panose="020F0502020204030204" pitchFamily="34" charset="0"/>
              </a:rPr>
              <a:t>Roughly speak, GW = optics + mechanics + controls. What is important is not to simulate everything to the limit, but is to understand what are necessary ingredients and how to integrate. Tools will be numerical simulations, analytic calculations and hybrid of these two. There are experts of each part, but few people grasp the entire vision. Also, we may not understand the quality of the inputs, like optic data, so that we can use the simulation to the limit.</a:t>
            </a:r>
          </a:p>
          <a:p>
            <a:pPr marL="41275" indent="0" algn="l">
              <a:buNone/>
            </a:pPr>
            <a:r>
              <a:rPr lang="en-US" sz="1600" b="0" i="0" u="none" strike="noStrike" dirty="0">
                <a:solidFill>
                  <a:srgbClr val="000000"/>
                </a:solidFill>
                <a:effectLst/>
                <a:latin typeface="Calibri" panose="020F0502020204030204" pitchFamily="34" charset="0"/>
              </a:rPr>
              <a:t>I hope we can start sharing ideas what do we miss now, what will be necessary and useful tools for the future. When one says "I want to do this" and if simulation package is not capable, one will say "simulation cannot do this". But if we start sharing wish lists now and start thinking what are the good ways to realize, when one says "I want to do this", there may be simulation package ready to say "go for it".</a:t>
            </a:r>
            <a:endParaRPr lang="en-US" sz="1600" dirty="0">
              <a:solidFill>
                <a:srgbClr val="000000"/>
              </a:solidFill>
              <a:latin typeface="Calibri" panose="020F0502020204030204" pitchFamily="34" charset="0"/>
            </a:endParaRPr>
          </a:p>
          <a:p>
            <a:pPr marL="41275" indent="0" algn="l">
              <a:buNone/>
            </a:pPr>
            <a:r>
              <a:rPr lang="en-US" sz="1600" b="0" i="0" u="none" strike="noStrike" dirty="0">
                <a:solidFill>
                  <a:srgbClr val="000000"/>
                </a:solidFill>
                <a:effectLst/>
                <a:latin typeface="Calibri" panose="020F0502020204030204" pitchFamily="34" charset="0"/>
              </a:rPr>
              <a:t>We all need to collaborate, we means “developers and users / commissioning experts”.</a:t>
            </a:r>
          </a:p>
          <a:p>
            <a:pPr marL="41275" indent="0">
              <a:buNone/>
            </a:pPr>
            <a:endParaRPr lang="en-US" sz="1600" dirty="0">
              <a:solidFill>
                <a:srgbClr val="000000"/>
              </a:solidFill>
            </a:endParaRPr>
          </a:p>
        </p:txBody>
      </p:sp>
      <p:sp>
        <p:nvSpPr>
          <p:cNvPr id="4" name="Slide Number Placeholder 3">
            <a:extLst>
              <a:ext uri="{FF2B5EF4-FFF2-40B4-BE49-F238E27FC236}">
                <a16:creationId xmlns:a16="http://schemas.microsoft.com/office/drawing/2014/main" id="{29D724EB-B6C0-98BC-BB39-2470EB28BAF4}"/>
              </a:ext>
            </a:extLst>
          </p:cNvPr>
          <p:cNvSpPr>
            <a:spLocks noGrp="1"/>
          </p:cNvSpPr>
          <p:nvPr>
            <p:ph type="sldNum" sz="quarter" idx="10"/>
          </p:nvPr>
        </p:nvSpPr>
        <p:spPr/>
        <p:txBody>
          <a:bodyPr/>
          <a:lstStyle/>
          <a:p>
            <a:pPr>
              <a:defRPr/>
            </a:pPr>
            <a:fld id="{CC71D854-2B37-F34D-B850-E2BACB9FDF0A}" type="slidenum">
              <a:rPr lang="en-US" altLang="ja-JP" smtClean="0"/>
              <a:pPr>
                <a:defRPr/>
              </a:pPr>
              <a:t>16</a:t>
            </a:fld>
            <a:endParaRPr lang="en-US" altLang="ja-JP"/>
          </a:p>
        </p:txBody>
      </p:sp>
    </p:spTree>
    <p:extLst>
      <p:ext uri="{BB962C8B-B14F-4D97-AF65-F5344CB8AC3E}">
        <p14:creationId xmlns:p14="http://schemas.microsoft.com/office/powerpoint/2010/main" val="284178180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E15-17E0-C14F-8917-A6C95F4A3793}"/>
              </a:ext>
            </a:extLst>
          </p:cNvPr>
          <p:cNvSpPr>
            <a:spLocks noGrp="1"/>
          </p:cNvSpPr>
          <p:nvPr>
            <p:ph type="title"/>
          </p:nvPr>
        </p:nvSpPr>
        <p:spPr>
          <a:xfrm>
            <a:off x="1469118" y="78028"/>
            <a:ext cx="7239000" cy="546100"/>
          </a:xfrm>
        </p:spPr>
        <p:txBody>
          <a:bodyPr/>
          <a:lstStyle/>
          <a:p>
            <a:r>
              <a:rPr lang="en-US" dirty="0" err="1"/>
              <a:t>aLIGO</a:t>
            </a:r>
            <a:r>
              <a:rPr lang="en-US" dirty="0"/>
              <a:t> examples</a:t>
            </a:r>
          </a:p>
        </p:txBody>
      </p:sp>
      <p:sp>
        <p:nvSpPr>
          <p:cNvPr id="4" name="Slide Number Placeholder 3">
            <a:extLst>
              <a:ext uri="{FF2B5EF4-FFF2-40B4-BE49-F238E27FC236}">
                <a16:creationId xmlns:a16="http://schemas.microsoft.com/office/drawing/2014/main" id="{A7372A45-356C-F048-97A4-6CF3CC5B997F}"/>
              </a:ext>
            </a:extLst>
          </p:cNvPr>
          <p:cNvSpPr>
            <a:spLocks noGrp="1"/>
          </p:cNvSpPr>
          <p:nvPr>
            <p:ph type="sldNum" sz="quarter" idx="10"/>
          </p:nvPr>
        </p:nvSpPr>
        <p:spPr/>
        <p:txBody>
          <a:bodyPr/>
          <a:lstStyle/>
          <a:p>
            <a:pPr>
              <a:defRPr/>
            </a:pPr>
            <a:fld id="{CC71D854-2B37-F34D-B850-E2BACB9FDF0A}" type="slidenum">
              <a:rPr lang="en-US" altLang="ja-JP" smtClean="0"/>
              <a:pPr>
                <a:defRPr/>
              </a:pPr>
              <a:t>17</a:t>
            </a:fld>
            <a:endParaRPr lang="en-US" altLang="ja-JP"/>
          </a:p>
        </p:txBody>
      </p:sp>
      <p:pic>
        <p:nvPicPr>
          <p:cNvPr id="7" name="Picture 6">
            <a:extLst>
              <a:ext uri="{FF2B5EF4-FFF2-40B4-BE49-F238E27FC236}">
                <a16:creationId xmlns:a16="http://schemas.microsoft.com/office/drawing/2014/main" id="{5D3B7519-0456-7644-A846-BF5D2F14490E}"/>
              </a:ext>
            </a:extLst>
          </p:cNvPr>
          <p:cNvPicPr>
            <a:picLocks noChangeAspect="1"/>
          </p:cNvPicPr>
          <p:nvPr/>
        </p:nvPicPr>
        <p:blipFill>
          <a:blip r:embed="rId2"/>
          <a:stretch>
            <a:fillRect/>
          </a:stretch>
        </p:blipFill>
        <p:spPr>
          <a:xfrm>
            <a:off x="4999083" y="2445684"/>
            <a:ext cx="3741692" cy="2889250"/>
          </a:xfrm>
          <a:prstGeom prst="rect">
            <a:avLst/>
          </a:prstGeom>
        </p:spPr>
      </p:pic>
      <p:pic>
        <p:nvPicPr>
          <p:cNvPr id="9" name="Picture 8">
            <a:extLst>
              <a:ext uri="{FF2B5EF4-FFF2-40B4-BE49-F238E27FC236}">
                <a16:creationId xmlns:a16="http://schemas.microsoft.com/office/drawing/2014/main" id="{4D5DE8FA-280D-D04D-B3CC-FD1D688AE326}"/>
              </a:ext>
            </a:extLst>
          </p:cNvPr>
          <p:cNvPicPr>
            <a:picLocks noChangeAspect="1"/>
          </p:cNvPicPr>
          <p:nvPr/>
        </p:nvPicPr>
        <p:blipFill>
          <a:blip r:embed="rId3"/>
          <a:stretch>
            <a:fillRect/>
          </a:stretch>
        </p:blipFill>
        <p:spPr>
          <a:xfrm>
            <a:off x="267376" y="2438400"/>
            <a:ext cx="4355543" cy="3207399"/>
          </a:xfrm>
          <a:prstGeom prst="rect">
            <a:avLst/>
          </a:prstGeom>
        </p:spPr>
      </p:pic>
      <p:pic>
        <p:nvPicPr>
          <p:cNvPr id="13" name="Picture 12">
            <a:extLst>
              <a:ext uri="{FF2B5EF4-FFF2-40B4-BE49-F238E27FC236}">
                <a16:creationId xmlns:a16="http://schemas.microsoft.com/office/drawing/2014/main" id="{A12AB083-36C3-3342-9599-34EAAF58B642}"/>
              </a:ext>
            </a:extLst>
          </p:cNvPr>
          <p:cNvPicPr>
            <a:picLocks noChangeAspect="1"/>
          </p:cNvPicPr>
          <p:nvPr/>
        </p:nvPicPr>
        <p:blipFill rotWithShape="1">
          <a:blip r:embed="rId4"/>
          <a:srcRect l="28333"/>
          <a:stretch/>
        </p:blipFill>
        <p:spPr>
          <a:xfrm>
            <a:off x="1219200" y="5600280"/>
            <a:ext cx="2362200" cy="1257720"/>
          </a:xfrm>
          <a:prstGeom prst="rect">
            <a:avLst/>
          </a:prstGeom>
        </p:spPr>
      </p:pic>
      <p:sp>
        <p:nvSpPr>
          <p:cNvPr id="14" name="TextBox 13">
            <a:extLst>
              <a:ext uri="{FF2B5EF4-FFF2-40B4-BE49-F238E27FC236}">
                <a16:creationId xmlns:a16="http://schemas.microsoft.com/office/drawing/2014/main" id="{704C26F8-61B0-2D44-9BFE-0F544127AEB8}"/>
              </a:ext>
            </a:extLst>
          </p:cNvPr>
          <p:cNvSpPr txBox="1"/>
          <p:nvPr/>
        </p:nvSpPr>
        <p:spPr>
          <a:xfrm>
            <a:off x="4894499" y="5276671"/>
            <a:ext cx="4114800" cy="1200329"/>
          </a:xfrm>
          <a:prstGeom prst="rect">
            <a:avLst/>
          </a:prstGeom>
          <a:solidFill>
            <a:schemeClr val="bg1"/>
          </a:solidFill>
        </p:spPr>
        <p:txBody>
          <a:bodyPr wrap="square" rtlCol="0">
            <a:spAutoFit/>
          </a:bodyPr>
          <a:lstStyle/>
          <a:p>
            <a:r>
              <a:rPr lang="en-US" sz="1200" dirty="0">
                <a:solidFill>
                  <a:srgbClr val="000000"/>
                </a:solidFill>
              </a:rPr>
              <a:t>Time evolution of power recycling gain during a power-up at LLO. The laser power is shown on the left-hand axis and PRG is shown on the right-hand axis. Also shown are two SIS models of the power-recycling gain assuming surface deformation on a single ETM from uniform coating and a point absorber, respectively. </a:t>
            </a:r>
          </a:p>
        </p:txBody>
      </p:sp>
      <p:sp>
        <p:nvSpPr>
          <p:cNvPr id="10" name="TextBox 9">
            <a:extLst>
              <a:ext uri="{FF2B5EF4-FFF2-40B4-BE49-F238E27FC236}">
                <a16:creationId xmlns:a16="http://schemas.microsoft.com/office/drawing/2014/main" id="{9DDE81B6-035C-394B-AFCF-36E0D4691875}"/>
              </a:ext>
            </a:extLst>
          </p:cNvPr>
          <p:cNvSpPr txBox="1"/>
          <p:nvPr/>
        </p:nvSpPr>
        <p:spPr>
          <a:xfrm>
            <a:off x="1219200" y="2097479"/>
            <a:ext cx="2743200" cy="338554"/>
          </a:xfrm>
          <a:prstGeom prst="rect">
            <a:avLst/>
          </a:prstGeom>
          <a:noFill/>
        </p:spPr>
        <p:txBody>
          <a:bodyPr wrap="square" rtlCol="0">
            <a:spAutoFit/>
          </a:bodyPr>
          <a:lstStyle/>
          <a:p>
            <a:r>
              <a:rPr lang="en-US" sz="1600" dirty="0"/>
              <a:t>LLO : Power around test mass</a:t>
            </a:r>
          </a:p>
        </p:txBody>
      </p:sp>
      <p:sp>
        <p:nvSpPr>
          <p:cNvPr id="11" name="TextBox 10">
            <a:extLst>
              <a:ext uri="{FF2B5EF4-FFF2-40B4-BE49-F238E27FC236}">
                <a16:creationId xmlns:a16="http://schemas.microsoft.com/office/drawing/2014/main" id="{9D7BF13D-FF8B-CF4E-808E-EBEDC59F393B}"/>
              </a:ext>
            </a:extLst>
          </p:cNvPr>
          <p:cNvSpPr txBox="1"/>
          <p:nvPr/>
        </p:nvSpPr>
        <p:spPr>
          <a:xfrm>
            <a:off x="5688831" y="1964588"/>
            <a:ext cx="2838427" cy="461665"/>
          </a:xfrm>
          <a:prstGeom prst="rect">
            <a:avLst/>
          </a:prstGeom>
          <a:noFill/>
        </p:spPr>
        <p:txBody>
          <a:bodyPr wrap="square" rtlCol="0">
            <a:spAutoFit/>
          </a:bodyPr>
          <a:lstStyle/>
          <a:p>
            <a:r>
              <a:rPr lang="en-US" dirty="0">
                <a:solidFill>
                  <a:srgbClr val="FF0000"/>
                </a:solidFill>
              </a:rPr>
              <a:t>Input power vs PRG</a:t>
            </a:r>
          </a:p>
        </p:txBody>
      </p:sp>
      <p:sp>
        <p:nvSpPr>
          <p:cNvPr id="3" name="Rectangle 2">
            <a:extLst>
              <a:ext uri="{FF2B5EF4-FFF2-40B4-BE49-F238E27FC236}">
                <a16:creationId xmlns:a16="http://schemas.microsoft.com/office/drawing/2014/main" id="{07D37E3F-C187-C917-CF1A-F6813FB81D8C}"/>
              </a:ext>
            </a:extLst>
          </p:cNvPr>
          <p:cNvSpPr/>
          <p:nvPr/>
        </p:nvSpPr>
        <p:spPr bwMode="auto">
          <a:xfrm>
            <a:off x="4821025" y="1009288"/>
            <a:ext cx="228600" cy="751559"/>
          </a:xfrm>
          <a:prstGeom prst="rect">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6" name="Rectangle 5">
            <a:extLst>
              <a:ext uri="{FF2B5EF4-FFF2-40B4-BE49-F238E27FC236}">
                <a16:creationId xmlns:a16="http://schemas.microsoft.com/office/drawing/2014/main" id="{E75AF5AF-AFE8-F1DC-B1D5-FA0D16A870F2}"/>
              </a:ext>
            </a:extLst>
          </p:cNvPr>
          <p:cNvSpPr/>
          <p:nvPr/>
        </p:nvSpPr>
        <p:spPr bwMode="auto">
          <a:xfrm>
            <a:off x="7162800" y="930785"/>
            <a:ext cx="228600" cy="785568"/>
          </a:xfrm>
          <a:prstGeom prst="rect">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cxnSp>
        <p:nvCxnSpPr>
          <p:cNvPr id="12" name="Straight Arrow Connector 11">
            <a:extLst>
              <a:ext uri="{FF2B5EF4-FFF2-40B4-BE49-F238E27FC236}">
                <a16:creationId xmlns:a16="http://schemas.microsoft.com/office/drawing/2014/main" id="{03634B6B-5362-4AC2-7C82-E7B45E2CC484}"/>
              </a:ext>
            </a:extLst>
          </p:cNvPr>
          <p:cNvCxnSpPr/>
          <p:nvPr/>
        </p:nvCxnSpPr>
        <p:spPr bwMode="auto">
          <a:xfrm flipV="1">
            <a:off x="5227638" y="762000"/>
            <a:ext cx="1948909" cy="381000"/>
          </a:xfrm>
          <a:prstGeom prst="straightConnector1">
            <a:avLst/>
          </a:prstGeom>
          <a:solidFill>
            <a:srgbClr val="D49FFF"/>
          </a:solidFill>
          <a:ln w="12700" cap="flat" cmpd="sng" algn="ctr">
            <a:solidFill>
              <a:srgbClr val="114FFB"/>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36551A0F-E299-76B8-A5BB-9040A9349DAF}"/>
              </a:ext>
            </a:extLst>
          </p:cNvPr>
          <p:cNvCxnSpPr>
            <a:cxnSpLocks/>
          </p:cNvCxnSpPr>
          <p:nvPr/>
        </p:nvCxnSpPr>
        <p:spPr bwMode="auto">
          <a:xfrm>
            <a:off x="5296965" y="1569681"/>
            <a:ext cx="1879582" cy="236856"/>
          </a:xfrm>
          <a:prstGeom prst="straightConnector1">
            <a:avLst/>
          </a:prstGeom>
          <a:solidFill>
            <a:srgbClr val="D49FFF"/>
          </a:solidFill>
          <a:ln w="12700" cap="flat" cmpd="sng" algn="ctr">
            <a:solidFill>
              <a:srgbClr val="114FFB"/>
            </a:solidFill>
            <a:prstDash val="solid"/>
            <a:round/>
            <a:headEnd type="none" w="med" len="med"/>
            <a:tailEnd type="triangle"/>
          </a:ln>
          <a:effectLst/>
        </p:spPr>
      </p:cxnSp>
      <p:sp>
        <p:nvSpPr>
          <p:cNvPr id="18" name="Chord 17">
            <a:extLst>
              <a:ext uri="{FF2B5EF4-FFF2-40B4-BE49-F238E27FC236}">
                <a16:creationId xmlns:a16="http://schemas.microsoft.com/office/drawing/2014/main" id="{30222A60-A7E6-CB88-8F89-50E02028B691}"/>
              </a:ext>
            </a:extLst>
          </p:cNvPr>
          <p:cNvSpPr/>
          <p:nvPr/>
        </p:nvSpPr>
        <p:spPr bwMode="auto">
          <a:xfrm rot="1195570">
            <a:off x="6986466" y="1043373"/>
            <a:ext cx="243158" cy="245562"/>
          </a:xfrm>
          <a:prstGeom prst="chord">
            <a:avLst/>
          </a:prstGeom>
          <a:solidFill>
            <a:srgbClr val="FFC000"/>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19" name="TextBox 18">
            <a:extLst>
              <a:ext uri="{FF2B5EF4-FFF2-40B4-BE49-F238E27FC236}">
                <a16:creationId xmlns:a16="http://schemas.microsoft.com/office/drawing/2014/main" id="{7EF287E4-41CD-30B6-FC9A-0E8E859DFBB8}"/>
              </a:ext>
            </a:extLst>
          </p:cNvPr>
          <p:cNvSpPr txBox="1"/>
          <p:nvPr/>
        </p:nvSpPr>
        <p:spPr>
          <a:xfrm>
            <a:off x="7538382" y="838200"/>
            <a:ext cx="1508746" cy="954107"/>
          </a:xfrm>
          <a:prstGeom prst="rect">
            <a:avLst/>
          </a:prstGeom>
          <a:solidFill>
            <a:srgbClr val="FFFF00"/>
          </a:solidFill>
        </p:spPr>
        <p:txBody>
          <a:bodyPr wrap="none" rtlCol="0">
            <a:spAutoFit/>
          </a:bodyPr>
          <a:lstStyle/>
          <a:p>
            <a:r>
              <a:rPr lang="en-US" sz="1400" dirty="0"/>
              <a:t>Thermal bump</a:t>
            </a:r>
          </a:p>
          <a:p>
            <a:r>
              <a:rPr lang="en-US" sz="1400" dirty="0"/>
              <a:t>Seed size ~ 10μ</a:t>
            </a:r>
          </a:p>
          <a:p>
            <a:r>
              <a:rPr lang="en-US" sz="1400" dirty="0"/>
              <a:t>Absorption ~ 10%</a:t>
            </a:r>
          </a:p>
          <a:p>
            <a:r>
              <a:rPr lang="en-US" sz="1400" dirty="0"/>
              <a:t>Bump size ~ 1cm</a:t>
            </a:r>
          </a:p>
        </p:txBody>
      </p:sp>
      <p:sp>
        <p:nvSpPr>
          <p:cNvPr id="8" name="TextBox 7">
            <a:extLst>
              <a:ext uri="{FF2B5EF4-FFF2-40B4-BE49-F238E27FC236}">
                <a16:creationId xmlns:a16="http://schemas.microsoft.com/office/drawing/2014/main" id="{2B1D2841-06CB-3E0C-2277-A5FBAC789B81}"/>
              </a:ext>
            </a:extLst>
          </p:cNvPr>
          <p:cNvSpPr txBox="1"/>
          <p:nvPr/>
        </p:nvSpPr>
        <p:spPr>
          <a:xfrm>
            <a:off x="1359159" y="1570917"/>
            <a:ext cx="2789546" cy="461665"/>
          </a:xfrm>
          <a:prstGeom prst="rect">
            <a:avLst/>
          </a:prstGeom>
          <a:noFill/>
        </p:spPr>
        <p:txBody>
          <a:bodyPr wrap="none" rtlCol="0">
            <a:spAutoFit/>
          </a:bodyPr>
          <a:lstStyle/>
          <a:p>
            <a:r>
              <a:rPr lang="en-US" dirty="0">
                <a:solidFill>
                  <a:srgbClr val="FF0000"/>
                </a:solidFill>
              </a:rPr>
              <a:t>Beam is not gaussian</a:t>
            </a:r>
          </a:p>
        </p:txBody>
      </p:sp>
    </p:spTree>
    <p:extLst>
      <p:ext uri="{BB962C8B-B14F-4D97-AF65-F5344CB8AC3E}">
        <p14:creationId xmlns:p14="http://schemas.microsoft.com/office/powerpoint/2010/main" val="402840115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field loss in a cavity</a:t>
            </a:r>
            <a:br>
              <a:rPr lang="en-US" dirty="0"/>
            </a:br>
            <a:r>
              <a:rPr lang="en-US" dirty="0"/>
              <a:t>~ categorize losses</a:t>
            </a:r>
          </a:p>
        </p:txBody>
      </p:sp>
      <p:sp>
        <p:nvSpPr>
          <p:cNvPr id="4" name="Slide Number Placeholder 3"/>
          <p:cNvSpPr>
            <a:spLocks noGrp="1"/>
          </p:cNvSpPr>
          <p:nvPr>
            <p:ph type="sldNum" sz="quarter" idx="10"/>
          </p:nvPr>
        </p:nvSpPr>
        <p:spPr/>
        <p:txBody>
          <a:bodyPr/>
          <a:lstStyle/>
          <a:p>
            <a:pPr>
              <a:defRPr/>
            </a:pPr>
            <a:fld id="{CC71D854-2B37-F34D-B850-E2BACB9FDF0A}" type="slidenum">
              <a:rPr lang="en-US" altLang="ja-JP" smtClean="0"/>
              <a:pPr>
                <a:defRPr/>
              </a:pPr>
              <a:t>18</a:t>
            </a:fld>
            <a:endParaRPr lang="en-US" altLang="ja-JP"/>
          </a:p>
        </p:txBody>
      </p:sp>
      <p:pic>
        <p:nvPicPr>
          <p:cNvPr id="5" name="Picture 4">
            <a:hlinkClick r:id="" action="ppaction://noaction" highlightClick="1"/>
          </p:cNvPr>
          <p:cNvPicPr/>
          <p:nvPr/>
        </p:nvPicPr>
        <p:blipFill>
          <a:blip r:embed="rId2"/>
          <a:stretch>
            <a:fillRect/>
          </a:stretch>
        </p:blipFill>
        <p:spPr>
          <a:xfrm>
            <a:off x="228600" y="2331720"/>
            <a:ext cx="2240280" cy="2378075"/>
          </a:xfrm>
          <a:prstGeom prst="rect">
            <a:avLst/>
          </a:prstGeom>
        </p:spPr>
      </p:pic>
      <p:pic>
        <p:nvPicPr>
          <p:cNvPr id="6" name="Picture 5">
            <a:hlinkClick r:id="rId3" action="ppaction://hlinksldjump" highlightClick="1"/>
          </p:cNvPr>
          <p:cNvPicPr>
            <a:picLocks noChangeAspect="1"/>
          </p:cNvPicPr>
          <p:nvPr/>
        </p:nvPicPr>
        <p:blipFill>
          <a:blip r:embed="rId4"/>
          <a:stretch>
            <a:fillRect/>
          </a:stretch>
        </p:blipFill>
        <p:spPr>
          <a:xfrm>
            <a:off x="2725081" y="2338705"/>
            <a:ext cx="1709928" cy="2364105"/>
          </a:xfrm>
          <a:prstGeom prst="rect">
            <a:avLst/>
          </a:prstGeom>
        </p:spPr>
      </p:pic>
      <p:pic>
        <p:nvPicPr>
          <p:cNvPr id="8" name="Picture 7">
            <a:hlinkClick r:id="" action="ppaction://noaction" highlightClick="1"/>
          </p:cNvPr>
          <p:cNvPicPr>
            <a:picLocks noChangeAspect="1"/>
          </p:cNvPicPr>
          <p:nvPr/>
        </p:nvPicPr>
        <p:blipFill rotWithShape="1">
          <a:blip r:embed="rId5"/>
          <a:srcRect l="21080" r="23764"/>
          <a:stretch/>
        </p:blipFill>
        <p:spPr bwMode="auto">
          <a:xfrm>
            <a:off x="6818757" y="2342832"/>
            <a:ext cx="2201612" cy="2355850"/>
          </a:xfrm>
          <a:prstGeom prst="rect">
            <a:avLst/>
          </a:prstGeom>
          <a:ln>
            <a:noFill/>
          </a:ln>
          <a:extLst>
            <a:ext uri="{53640926-AAD7-44D8-BBD7-CCE9431645EC}">
              <a14:shadowObscured xmlns:a14="http://schemas.microsoft.com/office/drawing/2010/main"/>
            </a:ext>
          </a:extLst>
        </p:spPr>
      </p:pic>
      <p:graphicFrame>
        <p:nvGraphicFramePr>
          <p:cNvPr id="11" name="Table 10"/>
          <p:cNvGraphicFramePr>
            <a:graphicFrameLocks noGrp="1"/>
          </p:cNvGraphicFramePr>
          <p:nvPr/>
        </p:nvGraphicFramePr>
        <p:xfrm>
          <a:off x="152400" y="4770120"/>
          <a:ext cx="8867968" cy="1935480"/>
        </p:xfrm>
        <a:graphic>
          <a:graphicData uri="http://schemas.openxmlformats.org/drawingml/2006/table">
            <a:tbl>
              <a:tblPr firstRow="1" bandRow="1">
                <a:tableStyleId>{22838BEF-8BB2-4498-84A7-C5851F593DF1}</a:tableStyleId>
              </a:tblPr>
              <a:tblGrid>
                <a:gridCol w="2216992">
                  <a:extLst>
                    <a:ext uri="{9D8B030D-6E8A-4147-A177-3AD203B41FA5}">
                      <a16:colId xmlns:a16="http://schemas.microsoft.com/office/drawing/2014/main" val="20000"/>
                    </a:ext>
                  </a:extLst>
                </a:gridCol>
                <a:gridCol w="2216992">
                  <a:extLst>
                    <a:ext uri="{9D8B030D-6E8A-4147-A177-3AD203B41FA5}">
                      <a16:colId xmlns:a16="http://schemas.microsoft.com/office/drawing/2014/main" val="20001"/>
                    </a:ext>
                  </a:extLst>
                </a:gridCol>
                <a:gridCol w="2216992">
                  <a:extLst>
                    <a:ext uri="{9D8B030D-6E8A-4147-A177-3AD203B41FA5}">
                      <a16:colId xmlns:a16="http://schemas.microsoft.com/office/drawing/2014/main" val="20002"/>
                    </a:ext>
                  </a:extLst>
                </a:gridCol>
                <a:gridCol w="2216992">
                  <a:extLst>
                    <a:ext uri="{9D8B030D-6E8A-4147-A177-3AD203B41FA5}">
                      <a16:colId xmlns:a16="http://schemas.microsoft.com/office/drawing/2014/main" val="20003"/>
                    </a:ext>
                  </a:extLst>
                </a:gridCol>
              </a:tblGrid>
              <a:tr h="381000">
                <a:tc>
                  <a:txBody>
                    <a:bodyPr/>
                    <a:lstStyle/>
                    <a:p>
                      <a:r>
                        <a:rPr lang="en-US" sz="1400" b="0" dirty="0"/>
                        <a:t>Mirror finite aperture</a:t>
                      </a:r>
                    </a:p>
                  </a:txBody>
                  <a:tcPr/>
                </a:tc>
                <a:tc>
                  <a:txBody>
                    <a:bodyPr/>
                    <a:lstStyle/>
                    <a:p>
                      <a:r>
                        <a:rPr lang="en-US" sz="1400" b="0" dirty="0"/>
                        <a:t>Surface</a:t>
                      </a:r>
                      <a:r>
                        <a:rPr lang="en-US" sz="1400" b="0" baseline="0" dirty="0"/>
                        <a:t> figure error</a:t>
                      </a:r>
                      <a:endParaRPr lang="en-US" sz="1400" b="0" dirty="0"/>
                    </a:p>
                  </a:txBody>
                  <a:tcPr/>
                </a:tc>
                <a:tc>
                  <a:txBody>
                    <a:bodyPr/>
                    <a:lstStyle/>
                    <a:p>
                      <a:r>
                        <a:rPr lang="en-US" sz="1400" b="0" dirty="0"/>
                        <a:t>Micro roughness - PSD</a:t>
                      </a:r>
                    </a:p>
                  </a:txBody>
                  <a:tcPr/>
                </a:tc>
                <a:tc>
                  <a:txBody>
                    <a:bodyPr/>
                    <a:lstStyle/>
                    <a:p>
                      <a:r>
                        <a:rPr lang="en-US" sz="1400" b="0" dirty="0"/>
                        <a:t>Point defects</a:t>
                      </a:r>
                    </a:p>
                  </a:txBody>
                  <a:tcPr/>
                </a:tc>
                <a:extLst>
                  <a:ext uri="{0D108BD9-81ED-4DB2-BD59-A6C34878D82A}">
                    <a16:rowId xmlns:a16="http://schemas.microsoft.com/office/drawing/2014/main" val="10000"/>
                  </a:ext>
                </a:extLst>
              </a:tr>
              <a:tr h="493712">
                <a:tc>
                  <a:txBody>
                    <a:bodyPr/>
                    <a:lstStyle/>
                    <a:p>
                      <a:r>
                        <a:rPr lang="en-US" sz="1400" b="0" dirty="0"/>
                        <a:t>Non gaussian</a:t>
                      </a:r>
                      <a:r>
                        <a:rPr lang="en-US" sz="1400" b="0" baseline="0" dirty="0"/>
                        <a:t> d</a:t>
                      </a:r>
                      <a:r>
                        <a:rPr lang="en-US" sz="1400" b="0" dirty="0"/>
                        <a:t>iffraction tail ~ </a:t>
                      </a:r>
                      <a:r>
                        <a:rPr lang="en-US" sz="1400" b="0" baseline="0" dirty="0"/>
                        <a:t>θ</a:t>
                      </a:r>
                      <a:r>
                        <a:rPr lang="en-US" sz="1400" b="0" baseline="30000" dirty="0"/>
                        <a:t>-3</a:t>
                      </a:r>
                      <a:endParaRPr lang="en-US" sz="1400" b="0" dirty="0"/>
                    </a:p>
                  </a:txBody>
                  <a:tcPr/>
                </a:tc>
                <a:tc>
                  <a:txBody>
                    <a:bodyPr/>
                    <a:lstStyle/>
                    <a:p>
                      <a:r>
                        <a:rPr lang="en-US" sz="1400" b="0" dirty="0"/>
                        <a:t>Change</a:t>
                      </a:r>
                      <a:r>
                        <a:rPr lang="en-US" sz="1400" b="0" baseline="0" dirty="0"/>
                        <a:t> of resonating field and larger tail</a:t>
                      </a:r>
                      <a:endParaRPr lang="en-US" sz="1400" b="0" dirty="0"/>
                    </a:p>
                  </a:txBody>
                  <a:tcPr/>
                </a:tc>
                <a:tc>
                  <a:txBody>
                    <a:bodyPr/>
                    <a:lstStyle/>
                    <a:p>
                      <a:r>
                        <a:rPr lang="en-US" sz="1400" b="0" dirty="0"/>
                        <a:t>Fixed angle scattering by interference of far</a:t>
                      </a:r>
                      <a:r>
                        <a:rPr lang="en-US" sz="1400" b="0" baseline="0" dirty="0"/>
                        <a:t> field</a:t>
                      </a:r>
                      <a:endParaRPr lang="en-US" sz="1400" b="0" dirty="0"/>
                    </a:p>
                  </a:txBody>
                  <a:tcPr/>
                </a:tc>
                <a:tc>
                  <a:txBody>
                    <a:bodyPr/>
                    <a:lstStyle/>
                    <a:p>
                      <a:r>
                        <a:rPr lang="en-US" sz="1400" b="0" dirty="0"/>
                        <a:t>Scattering by small sources located randomly</a:t>
                      </a:r>
                    </a:p>
                  </a:txBody>
                  <a:tcPr/>
                </a:tc>
                <a:extLst>
                  <a:ext uri="{0D108BD9-81ED-4DB2-BD59-A6C34878D82A}">
                    <a16:rowId xmlns:a16="http://schemas.microsoft.com/office/drawing/2014/main" val="10001"/>
                  </a:ext>
                </a:extLst>
              </a:tr>
              <a:tr h="493712">
                <a:tc>
                  <a:txBody>
                    <a:bodyPr/>
                    <a:lstStyle/>
                    <a:p>
                      <a:r>
                        <a:rPr lang="en-US" sz="1400" b="0" dirty="0"/>
                        <a:t>1.9ppm for </a:t>
                      </a:r>
                      <a:r>
                        <a:rPr lang="en-US" sz="1400" b="0" dirty="0" err="1"/>
                        <a:t>aLIGO</a:t>
                      </a:r>
                      <a:endParaRPr lang="en-US" sz="1400" b="0" dirty="0"/>
                    </a:p>
                    <a:p>
                      <a:r>
                        <a:rPr lang="en-US" sz="1400" b="0" dirty="0"/>
                        <a:t>0.02ppm for </a:t>
                      </a:r>
                      <a:r>
                        <a:rPr lang="en-US" sz="1400" b="0" dirty="0" err="1"/>
                        <a:t>AdVirgo</a:t>
                      </a:r>
                      <a:endParaRPr lang="en-US" sz="1400" b="0" dirty="0"/>
                    </a:p>
                  </a:txBody>
                  <a:tcPr/>
                </a:tc>
                <a:tc>
                  <a:txBody>
                    <a:bodyPr/>
                    <a:lstStyle/>
                    <a:p>
                      <a:r>
                        <a:rPr lang="en-US" sz="1400" b="0" dirty="0"/>
                        <a:t>H1x:20ppm,H1y=16ppm</a:t>
                      </a:r>
                    </a:p>
                    <a:p>
                      <a:r>
                        <a:rPr lang="en-US" sz="1400" b="0" dirty="0"/>
                        <a:t>L1x:18ppm,L1y=15ppm</a:t>
                      </a:r>
                    </a:p>
                  </a:txBody>
                  <a:tcPr/>
                </a:tc>
                <a:tc>
                  <a:txBody>
                    <a:bodyPr/>
                    <a:lstStyle/>
                    <a:p>
                      <a:r>
                        <a:rPr lang="en-US" sz="1400" b="0" dirty="0"/>
                        <a:t>10~20ppm ?</a:t>
                      </a:r>
                    </a:p>
                  </a:txBody>
                  <a:tcPr/>
                </a:tc>
                <a:tc>
                  <a:txBody>
                    <a:bodyPr/>
                    <a:lstStyle/>
                    <a:p>
                      <a:r>
                        <a:rPr lang="en-US" sz="1400" b="0" dirty="0"/>
                        <a:t>10~30ppm ?</a:t>
                      </a:r>
                    </a:p>
                  </a:txBody>
                  <a:tcPr/>
                </a:tc>
                <a:extLst>
                  <a:ext uri="{0D108BD9-81ED-4DB2-BD59-A6C34878D82A}">
                    <a16:rowId xmlns:a16="http://schemas.microsoft.com/office/drawing/2014/main" val="10002"/>
                  </a:ext>
                </a:extLst>
              </a:tr>
              <a:tr h="493712">
                <a:tc>
                  <a:txBody>
                    <a:bodyPr/>
                    <a:lstStyle/>
                    <a:p>
                      <a:r>
                        <a:rPr lang="en-US" sz="1400" b="0" dirty="0"/>
                        <a:t>Airy ring outside</a:t>
                      </a:r>
                      <a:r>
                        <a:rPr lang="en-US" sz="1400" b="0" baseline="0" dirty="0"/>
                        <a:t> of mirror</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err="1"/>
                        <a:t>θ</a:t>
                      </a:r>
                      <a:r>
                        <a:rPr lang="en-US" sz="1400" b="0" baseline="0" dirty="0"/>
                        <a:t> &lt; 0.003°</a:t>
                      </a:r>
                      <a:endParaRPr lang="en-US" sz="1400" b="0" dirty="0"/>
                    </a:p>
                  </a:txBody>
                  <a:tcPr/>
                </a:tc>
                <a:tc>
                  <a:txBody>
                    <a:bodyPr/>
                    <a:lstStyle/>
                    <a:p>
                      <a:r>
                        <a:rPr lang="en-US" sz="1400" b="0" dirty="0" err="1"/>
                        <a:t>λs</a:t>
                      </a:r>
                      <a:r>
                        <a:rPr lang="en-US" sz="1400" b="0" baseline="0" dirty="0"/>
                        <a:t> &gt; 5mm or </a:t>
                      </a:r>
                      <a:r>
                        <a:rPr lang="en-US" sz="1400" b="0" baseline="0" dirty="0" err="1"/>
                        <a:t>θ</a:t>
                      </a:r>
                      <a:r>
                        <a:rPr lang="en-US" sz="1400" b="0" baseline="0" dirty="0"/>
                        <a:t> &lt; 0.01°</a:t>
                      </a:r>
                      <a:endParaRPr lang="en-US" sz="14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err="1"/>
                        <a:t>λs</a:t>
                      </a:r>
                      <a:r>
                        <a:rPr lang="en-US" sz="1400" b="0" baseline="0" dirty="0"/>
                        <a:t> &lt; 1mm or </a:t>
                      </a:r>
                      <a:r>
                        <a:rPr lang="en-US" sz="1400" b="0" baseline="0" dirty="0" err="1"/>
                        <a:t>θ</a:t>
                      </a:r>
                      <a:r>
                        <a:rPr lang="en-US" sz="1400" b="0" baseline="0" dirty="0"/>
                        <a:t> &gt; 0.06°, BRDF~1/</a:t>
                      </a:r>
                      <a:r>
                        <a:rPr lang="en-US" sz="1400" b="0" baseline="0" dirty="0" err="1"/>
                        <a:t>θ</a:t>
                      </a:r>
                      <a:r>
                        <a:rPr lang="en-US" sz="1400" b="0" baseline="30000" dirty="0" err="1"/>
                        <a:t>n</a:t>
                      </a:r>
                      <a:r>
                        <a:rPr lang="en-US" sz="1400" b="0" baseline="0" dirty="0"/>
                        <a:t>, n~1.5-3</a:t>
                      </a:r>
                      <a:endParaRPr lang="en-US" sz="1400" b="0" dirty="0"/>
                    </a:p>
                  </a:txBody>
                  <a:tcPr/>
                </a:tc>
                <a:tc>
                  <a:txBody>
                    <a:bodyPr/>
                    <a:lstStyle/>
                    <a:p>
                      <a:r>
                        <a:rPr lang="en-US" sz="1400" b="0" dirty="0"/>
                        <a:t>All angle, measurable</a:t>
                      </a:r>
                      <a:r>
                        <a:rPr lang="en-US" sz="1400" b="0" baseline="0" dirty="0"/>
                        <a:t> </a:t>
                      </a:r>
                      <a:r>
                        <a:rPr lang="en-US" sz="1400" b="0" dirty="0"/>
                        <a:t>at large angle ?</a:t>
                      </a:r>
                    </a:p>
                  </a:txBody>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9CF8ABEE-F3F0-1F4F-8F78-F8C4F3C580DE}"/>
              </a:ext>
            </a:extLst>
          </p:cNvPr>
          <p:cNvPicPr>
            <a:picLocks noChangeAspect="1"/>
          </p:cNvPicPr>
          <p:nvPr/>
        </p:nvPicPr>
        <p:blipFill>
          <a:blip r:embed="rId6"/>
          <a:stretch>
            <a:fillRect/>
          </a:stretch>
        </p:blipFill>
        <p:spPr>
          <a:xfrm>
            <a:off x="4800600" y="2231584"/>
            <a:ext cx="1880337" cy="2491679"/>
          </a:xfrm>
          <a:prstGeom prst="rect">
            <a:avLst/>
          </a:prstGeom>
        </p:spPr>
      </p:pic>
      <p:cxnSp>
        <p:nvCxnSpPr>
          <p:cNvPr id="9" name="Elbow Connector 8">
            <a:extLst>
              <a:ext uri="{FF2B5EF4-FFF2-40B4-BE49-F238E27FC236}">
                <a16:creationId xmlns:a16="http://schemas.microsoft.com/office/drawing/2014/main" id="{20F95EFB-7961-6C45-BC13-0BF7DFF848EF}"/>
              </a:ext>
            </a:extLst>
          </p:cNvPr>
          <p:cNvCxnSpPr>
            <a:cxnSpLocks/>
          </p:cNvCxnSpPr>
          <p:nvPr/>
        </p:nvCxnSpPr>
        <p:spPr bwMode="auto">
          <a:xfrm rot="10800000">
            <a:off x="254105" y="1692178"/>
            <a:ext cx="4180905" cy="441422"/>
          </a:xfrm>
          <a:prstGeom prst="bentConnector3">
            <a:avLst>
              <a:gd name="adj1" fmla="val 144"/>
            </a:avLst>
          </a:prstGeom>
          <a:solidFill>
            <a:srgbClr val="D49FFF"/>
          </a:solidFill>
          <a:ln w="12700" cap="flat" cmpd="sng" algn="ctr">
            <a:solidFill>
              <a:srgbClr val="114FFB"/>
            </a:solidFill>
            <a:prstDash val="solid"/>
            <a:round/>
            <a:headEnd type="none" w="med" len="med"/>
            <a:tailEnd type="triangle"/>
          </a:ln>
          <a:effectLst/>
        </p:spPr>
      </p:cxnSp>
      <p:cxnSp>
        <p:nvCxnSpPr>
          <p:cNvPr id="16" name="Elbow Connector 15">
            <a:extLst>
              <a:ext uri="{FF2B5EF4-FFF2-40B4-BE49-F238E27FC236}">
                <a16:creationId xmlns:a16="http://schemas.microsoft.com/office/drawing/2014/main" id="{70F1A758-B5EB-2E4E-986F-CBCBEB83327F}"/>
              </a:ext>
            </a:extLst>
          </p:cNvPr>
          <p:cNvCxnSpPr>
            <a:cxnSpLocks/>
          </p:cNvCxnSpPr>
          <p:nvPr/>
        </p:nvCxnSpPr>
        <p:spPr bwMode="auto">
          <a:xfrm flipV="1">
            <a:off x="4587411" y="1692178"/>
            <a:ext cx="4425246" cy="593822"/>
          </a:xfrm>
          <a:prstGeom prst="bentConnector3">
            <a:avLst>
              <a:gd name="adj1" fmla="val 230"/>
            </a:avLst>
          </a:prstGeom>
          <a:solidFill>
            <a:srgbClr val="D49FFF"/>
          </a:solidFill>
          <a:ln w="12700" cap="flat" cmpd="sng" algn="ctr">
            <a:solidFill>
              <a:srgbClr val="114FFB"/>
            </a:solidFill>
            <a:prstDash val="solid"/>
            <a:round/>
            <a:headEnd type="none" w="med" len="med"/>
            <a:tailEnd type="triangle"/>
          </a:ln>
          <a:effectLst/>
        </p:spPr>
      </p:cxnSp>
      <p:sp>
        <p:nvSpPr>
          <p:cNvPr id="19" name="TextBox 18">
            <a:extLst>
              <a:ext uri="{FF2B5EF4-FFF2-40B4-BE49-F238E27FC236}">
                <a16:creationId xmlns:a16="http://schemas.microsoft.com/office/drawing/2014/main" id="{59208308-9802-9944-AAB9-F9A208DF7B98}"/>
              </a:ext>
            </a:extLst>
          </p:cNvPr>
          <p:cNvSpPr txBox="1"/>
          <p:nvPr/>
        </p:nvSpPr>
        <p:spPr>
          <a:xfrm>
            <a:off x="815222" y="1671936"/>
            <a:ext cx="3307316" cy="461665"/>
          </a:xfrm>
          <a:prstGeom prst="rect">
            <a:avLst/>
          </a:prstGeom>
          <a:noFill/>
        </p:spPr>
        <p:txBody>
          <a:bodyPr wrap="none" rtlCol="0">
            <a:spAutoFit/>
          </a:bodyPr>
          <a:lstStyle/>
          <a:p>
            <a:r>
              <a:rPr lang="en-US" dirty="0"/>
              <a:t>Scattered fields in cavity </a:t>
            </a:r>
          </a:p>
        </p:txBody>
      </p:sp>
      <p:sp>
        <p:nvSpPr>
          <p:cNvPr id="20" name="TextBox 19">
            <a:extLst>
              <a:ext uri="{FF2B5EF4-FFF2-40B4-BE49-F238E27FC236}">
                <a16:creationId xmlns:a16="http://schemas.microsoft.com/office/drawing/2014/main" id="{CCEB496C-1035-A140-9ADE-90A0792ABE0D}"/>
              </a:ext>
            </a:extLst>
          </p:cNvPr>
          <p:cNvSpPr txBox="1"/>
          <p:nvPr/>
        </p:nvSpPr>
        <p:spPr>
          <a:xfrm>
            <a:off x="4703434" y="1680173"/>
            <a:ext cx="4230645" cy="461665"/>
          </a:xfrm>
          <a:prstGeom prst="rect">
            <a:avLst/>
          </a:prstGeom>
          <a:noFill/>
        </p:spPr>
        <p:txBody>
          <a:bodyPr wrap="none" rtlCol="0">
            <a:spAutoFit/>
          </a:bodyPr>
          <a:lstStyle/>
          <a:p>
            <a:r>
              <a:rPr lang="en-US" dirty="0"/>
              <a:t>Scattered fields go out of cavity </a:t>
            </a:r>
          </a:p>
        </p:txBody>
      </p:sp>
    </p:spTree>
    <p:extLst>
      <p:ext uri="{BB962C8B-B14F-4D97-AF65-F5344CB8AC3E}">
        <p14:creationId xmlns:p14="http://schemas.microsoft.com/office/powerpoint/2010/main" val="19545123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1EBA-E534-C809-1382-D3FE26959CAE}"/>
              </a:ext>
            </a:extLst>
          </p:cNvPr>
          <p:cNvSpPr>
            <a:spLocks noGrp="1"/>
          </p:cNvSpPr>
          <p:nvPr>
            <p:ph type="title"/>
          </p:nvPr>
        </p:nvSpPr>
        <p:spPr/>
        <p:txBody>
          <a:bodyPr/>
          <a:lstStyle/>
          <a:p>
            <a:r>
              <a:rPr lang="en-US" dirty="0"/>
              <a:t>One scenario</a:t>
            </a:r>
            <a:br>
              <a:rPr lang="en-US" dirty="0"/>
            </a:br>
            <a:r>
              <a:rPr lang="en-US" dirty="0"/>
              <a:t>design of beam tube baffle</a:t>
            </a:r>
          </a:p>
        </p:txBody>
      </p:sp>
      <p:sp>
        <p:nvSpPr>
          <p:cNvPr id="3" name="Content Placeholder 2">
            <a:extLst>
              <a:ext uri="{FF2B5EF4-FFF2-40B4-BE49-F238E27FC236}">
                <a16:creationId xmlns:a16="http://schemas.microsoft.com/office/drawing/2014/main" id="{F71F41D1-91DC-4384-04DB-D3C1559DBFFC}"/>
              </a:ext>
            </a:extLst>
          </p:cNvPr>
          <p:cNvSpPr>
            <a:spLocks noGrp="1"/>
          </p:cNvSpPr>
          <p:nvPr>
            <p:ph idx="1"/>
          </p:nvPr>
        </p:nvSpPr>
        <p:spPr>
          <a:xfrm>
            <a:off x="201612" y="1676400"/>
            <a:ext cx="8740775" cy="4876800"/>
          </a:xfrm>
        </p:spPr>
        <p:txBody>
          <a:bodyPr/>
          <a:lstStyle/>
          <a:p>
            <a:r>
              <a:rPr lang="en-US" sz="1800" dirty="0">
                <a:solidFill>
                  <a:srgbClr val="FF0000"/>
                </a:solidFill>
              </a:rPr>
              <a:t>Input : physics specification</a:t>
            </a:r>
          </a:p>
          <a:p>
            <a:pPr lvl="1"/>
            <a:r>
              <a:rPr lang="en-US" dirty="0"/>
              <a:t>specification of the FP cavity</a:t>
            </a:r>
          </a:p>
          <a:p>
            <a:pPr lvl="1"/>
            <a:r>
              <a:rPr lang="en-US" dirty="0"/>
              <a:t>seismic motions</a:t>
            </a:r>
          </a:p>
          <a:p>
            <a:pPr lvl="1"/>
            <a:r>
              <a:rPr lang="en-US" dirty="0"/>
              <a:t>Baffle characterization</a:t>
            </a:r>
          </a:p>
          <a:p>
            <a:r>
              <a:rPr lang="en-US" sz="1800" dirty="0">
                <a:solidFill>
                  <a:schemeClr val="tx2"/>
                </a:solidFill>
              </a:rPr>
              <a:t>Internal : dirty calculations and optimizations</a:t>
            </a:r>
          </a:p>
          <a:p>
            <a:pPr lvl="1"/>
            <a:r>
              <a:rPr lang="en-US" dirty="0"/>
              <a:t>Resonating field in the cavity with broadening due to mirror surface aberration</a:t>
            </a:r>
          </a:p>
          <a:p>
            <a:pPr lvl="1"/>
            <a:r>
              <a:rPr lang="en-US" dirty="0"/>
              <a:t>Interaction with moving baffles to calculate back scattering and diffraction</a:t>
            </a:r>
          </a:p>
          <a:p>
            <a:pPr lvl="1"/>
            <a:r>
              <a:rPr lang="en-US" dirty="0"/>
              <a:t>Coupling of these noises sources to the main interferometer fields</a:t>
            </a:r>
          </a:p>
          <a:p>
            <a:r>
              <a:rPr lang="en-US" sz="1800" dirty="0">
                <a:solidFill>
                  <a:srgbClr val="00B050"/>
                </a:solidFill>
              </a:rPr>
              <a:t>Output : interesting outputs</a:t>
            </a:r>
          </a:p>
          <a:p>
            <a:pPr lvl="1"/>
            <a:r>
              <a:rPr lang="en-US" dirty="0"/>
              <a:t>Noise spectrum with optimal baffle spacing</a:t>
            </a:r>
          </a:p>
          <a:p>
            <a:r>
              <a:rPr lang="en-US" sz="1800" dirty="0"/>
              <a:t>Support tools : make results useful</a:t>
            </a:r>
          </a:p>
          <a:p>
            <a:pPr lvl="1"/>
            <a:r>
              <a:rPr lang="en-US" dirty="0"/>
              <a:t>Flexible specification of mirror surface aberration</a:t>
            </a:r>
          </a:p>
          <a:p>
            <a:pPr lvl="1"/>
            <a:r>
              <a:rPr lang="en-US" dirty="0"/>
              <a:t>Flexible specification of baffles and interactions</a:t>
            </a:r>
          </a:p>
          <a:p>
            <a:pPr lvl="1"/>
            <a:r>
              <a:rPr lang="en-US" dirty="0"/>
              <a:t>Data analysis tools to understand the output</a:t>
            </a:r>
          </a:p>
        </p:txBody>
      </p:sp>
      <p:sp>
        <p:nvSpPr>
          <p:cNvPr id="4" name="Slide Number Placeholder 3">
            <a:extLst>
              <a:ext uri="{FF2B5EF4-FFF2-40B4-BE49-F238E27FC236}">
                <a16:creationId xmlns:a16="http://schemas.microsoft.com/office/drawing/2014/main" id="{548E7D80-6EAF-E1B6-3567-E0B170563AE8}"/>
              </a:ext>
            </a:extLst>
          </p:cNvPr>
          <p:cNvSpPr>
            <a:spLocks noGrp="1"/>
          </p:cNvSpPr>
          <p:nvPr>
            <p:ph type="sldNum" sz="quarter" idx="10"/>
          </p:nvPr>
        </p:nvSpPr>
        <p:spPr/>
        <p:txBody>
          <a:bodyPr/>
          <a:lstStyle/>
          <a:p>
            <a:pPr>
              <a:defRPr/>
            </a:pPr>
            <a:fld id="{CC71D854-2B37-F34D-B850-E2BACB9FDF0A}" type="slidenum">
              <a:rPr lang="en-US" altLang="ja-JP" smtClean="0"/>
              <a:pPr>
                <a:defRPr/>
              </a:pPr>
              <a:t>19</a:t>
            </a:fld>
            <a:endParaRPr lang="en-US" altLang="ja-JP"/>
          </a:p>
        </p:txBody>
      </p:sp>
    </p:spTree>
    <p:extLst>
      <p:ext uri="{BB962C8B-B14F-4D97-AF65-F5344CB8AC3E}">
        <p14:creationId xmlns:p14="http://schemas.microsoft.com/office/powerpoint/2010/main" val="23188877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DEA5-8650-A84B-123E-838DB4D5B818}"/>
              </a:ext>
            </a:extLst>
          </p:cNvPr>
          <p:cNvSpPr>
            <a:spLocks noGrp="1"/>
          </p:cNvSpPr>
          <p:nvPr>
            <p:ph type="title"/>
          </p:nvPr>
        </p:nvSpPr>
        <p:spPr>
          <a:xfrm>
            <a:off x="1501775" y="222250"/>
            <a:ext cx="7239000" cy="685800"/>
          </a:xfrm>
        </p:spPr>
        <p:txBody>
          <a:bodyPr/>
          <a:lstStyle/>
          <a:p>
            <a:r>
              <a:rPr lang="en-US" dirty="0"/>
              <a:t>Simulation tools in HEP</a:t>
            </a:r>
          </a:p>
        </p:txBody>
      </p:sp>
      <p:sp>
        <p:nvSpPr>
          <p:cNvPr id="3" name="Content Placeholder 2">
            <a:extLst>
              <a:ext uri="{FF2B5EF4-FFF2-40B4-BE49-F238E27FC236}">
                <a16:creationId xmlns:a16="http://schemas.microsoft.com/office/drawing/2014/main" id="{BFAE3CAD-2947-FA09-0E58-3C3901DB0DE3}"/>
              </a:ext>
            </a:extLst>
          </p:cNvPr>
          <p:cNvSpPr>
            <a:spLocks noGrp="1"/>
          </p:cNvSpPr>
          <p:nvPr>
            <p:ph idx="1"/>
          </p:nvPr>
        </p:nvSpPr>
        <p:spPr>
          <a:xfrm>
            <a:off x="114300" y="1088571"/>
            <a:ext cx="8953500" cy="5769429"/>
          </a:xfrm>
          <a:solidFill>
            <a:schemeClr val="bg1"/>
          </a:solidFill>
        </p:spPr>
        <p:txBody>
          <a:bodyPr/>
          <a:lstStyle/>
          <a:p>
            <a:r>
              <a:rPr lang="en-US" dirty="0">
                <a:solidFill>
                  <a:srgbClr val="124FFC"/>
                </a:solidFill>
                <a:latin typeface="Arial" panose="020B0604020202020204" pitchFamily="34" charset="0"/>
              </a:rPr>
              <a:t>Accelerator simulations : BLAST </a:t>
            </a:r>
            <a:r>
              <a:rPr lang="en-US" sz="1400" dirty="0">
                <a:solidFill>
                  <a:srgbClr val="124FFC"/>
                </a:solidFill>
                <a:latin typeface="Arial" panose="020B0604020202020204" pitchFamily="34" charset="0"/>
              </a:rPr>
              <a:t>(beam plasma &amp; accelerator Simulation Toolkit)</a:t>
            </a:r>
          </a:p>
          <a:p>
            <a:pPr lvl="1"/>
            <a:r>
              <a:rPr lang="en-US" sz="1600" b="0" i="0" u="none" strike="noStrike" dirty="0">
                <a:solidFill>
                  <a:schemeClr val="tx2"/>
                </a:solidFill>
                <a:effectLst/>
                <a:latin typeface="Arial" panose="020B0604020202020204" pitchFamily="34" charset="0"/>
              </a:rPr>
              <a:t>(quote from Berkeley Lab HP) </a:t>
            </a:r>
            <a:r>
              <a:rPr lang="en-US" sz="1600" dirty="0">
                <a:solidFill>
                  <a:schemeClr val="tx2"/>
                </a:solidFill>
                <a:latin typeface="Arial" panose="020B0604020202020204" pitchFamily="34" charset="0"/>
              </a:rPr>
              <a:t>Accelerators are a vital part of the DOE-supported infrastructure of discovery science. Learn </a:t>
            </a:r>
            <a:r>
              <a:rPr lang="en-US" sz="1600" dirty="0">
                <a:solidFill>
                  <a:srgbClr val="124FFC"/>
                </a:solidFill>
                <a:latin typeface="Arial" panose="020B0604020202020204" pitchFamily="34" charset="0"/>
              </a:rPr>
              <a:t>how we get the most out of them by using advanced computer techniques to optimize performance, ensure cost-effectiveness, and explore new ideas.</a:t>
            </a:r>
            <a:r>
              <a:rPr lang="en-US" sz="1600" dirty="0">
                <a:solidFill>
                  <a:schemeClr val="tx2"/>
                </a:solidFill>
                <a:latin typeface="Arial" panose="020B0604020202020204" pitchFamily="34" charset="0"/>
              </a:rPr>
              <a:t> Through simulation and modeling, we can </a:t>
            </a:r>
            <a:r>
              <a:rPr lang="en-US" sz="2800" dirty="0">
                <a:solidFill>
                  <a:srgbClr val="FF0000"/>
                </a:solidFill>
                <a:latin typeface="Arial" panose="020B0604020202020204" pitchFamily="34" charset="0"/>
              </a:rPr>
              <a:t>maximize performance, look for hidden trouble spots</a:t>
            </a:r>
            <a:r>
              <a:rPr lang="en-US" sz="1600" dirty="0">
                <a:solidFill>
                  <a:srgbClr val="124FFC"/>
                </a:solidFill>
                <a:latin typeface="Arial" panose="020B0604020202020204" pitchFamily="34" charset="0"/>
              </a:rPr>
              <a:t>, and even find new ideas</a:t>
            </a:r>
            <a:r>
              <a:rPr lang="en-US" dirty="0">
                <a:solidFill>
                  <a:schemeClr val="tx2"/>
                </a:solidFill>
                <a:latin typeface="Arial" panose="020B0604020202020204" pitchFamily="34" charset="0"/>
              </a:rPr>
              <a:t>. </a:t>
            </a:r>
            <a:r>
              <a:rPr lang="en-US" sz="1600" dirty="0">
                <a:solidFill>
                  <a:schemeClr val="tx2"/>
                </a:solidFill>
                <a:latin typeface="Arial" panose="020B0604020202020204" pitchFamily="34" charset="0"/>
              </a:rPr>
              <a:t>For particle accelerators, these tools have become </a:t>
            </a:r>
            <a:r>
              <a:rPr lang="en-US" sz="2800" dirty="0">
                <a:solidFill>
                  <a:srgbClr val="FF0000"/>
                </a:solidFill>
                <a:latin typeface="Arial" panose="020B0604020202020204" pitchFamily="34" charset="0"/>
              </a:rPr>
              <a:t>indispensable</a:t>
            </a:r>
            <a:r>
              <a:rPr lang="en-US" sz="1600" dirty="0">
                <a:solidFill>
                  <a:schemeClr val="tx2"/>
                </a:solidFill>
                <a:latin typeface="Arial" panose="020B0604020202020204" pitchFamily="34" charset="0"/>
              </a:rPr>
              <a:t>.</a:t>
            </a:r>
          </a:p>
          <a:p>
            <a:r>
              <a:rPr lang="en-US" b="0" i="0" u="none" strike="noStrike" dirty="0">
                <a:solidFill>
                  <a:srgbClr val="124FFC"/>
                </a:solidFill>
                <a:effectLst/>
                <a:latin typeface="Arial" panose="020B0604020202020204" pitchFamily="34" charset="0"/>
              </a:rPr>
              <a:t>Detector simulations : GEANT4</a:t>
            </a:r>
            <a:r>
              <a:rPr lang="en-US" sz="2000" b="0" i="0" u="none" strike="noStrike" dirty="0">
                <a:solidFill>
                  <a:srgbClr val="124FFC"/>
                </a:solidFill>
                <a:effectLst/>
                <a:latin typeface="Arial" panose="020B0604020202020204" pitchFamily="34" charset="0"/>
              </a:rPr>
              <a:t> </a:t>
            </a:r>
            <a:r>
              <a:rPr lang="en-US" sz="1400" b="0" i="0" u="none" strike="noStrike" dirty="0">
                <a:solidFill>
                  <a:srgbClr val="124FFC"/>
                </a:solidFill>
                <a:effectLst/>
                <a:latin typeface="Arial" panose="020B0604020202020204" pitchFamily="34" charset="0"/>
              </a:rPr>
              <a:t>(</a:t>
            </a:r>
            <a:r>
              <a:rPr lang="en-US" sz="1400" b="0" i="0" u="none" strike="noStrike" dirty="0" err="1">
                <a:solidFill>
                  <a:srgbClr val="124FFC"/>
                </a:solidFill>
                <a:effectLst/>
                <a:latin typeface="Arial" panose="020B0604020202020204" pitchFamily="34" charset="0"/>
              </a:rPr>
              <a:t>GEometry</a:t>
            </a:r>
            <a:r>
              <a:rPr lang="en-US" sz="1400" b="0" i="0" u="none" strike="noStrike" dirty="0">
                <a:solidFill>
                  <a:srgbClr val="124FFC"/>
                </a:solidFill>
                <a:effectLst/>
                <a:latin typeface="Arial" panose="020B0604020202020204" pitchFamily="34" charset="0"/>
              </a:rPr>
              <a:t> </a:t>
            </a:r>
            <a:r>
              <a:rPr lang="en-US" sz="1400" b="0" i="0" u="none" strike="noStrike" dirty="0" err="1">
                <a:solidFill>
                  <a:srgbClr val="124FFC"/>
                </a:solidFill>
                <a:effectLst/>
                <a:latin typeface="Arial" panose="020B0604020202020204" pitchFamily="34" charset="0"/>
              </a:rPr>
              <a:t>ANd</a:t>
            </a:r>
            <a:r>
              <a:rPr lang="en-US" sz="1400" b="0" i="0" u="none" strike="noStrike" dirty="0">
                <a:solidFill>
                  <a:srgbClr val="124FFC"/>
                </a:solidFill>
                <a:effectLst/>
                <a:latin typeface="Arial" panose="020B0604020202020204" pitchFamily="34" charset="0"/>
              </a:rPr>
              <a:t> Tracking)</a:t>
            </a:r>
          </a:p>
          <a:p>
            <a:pPr lvl="1"/>
            <a:r>
              <a:rPr lang="en-US" sz="1600" b="0" i="0" u="none" strike="noStrike" dirty="0">
                <a:solidFill>
                  <a:schemeClr val="tx2"/>
                </a:solidFill>
                <a:effectLst/>
                <a:latin typeface="Arial" panose="020B0604020202020204" pitchFamily="34" charset="0"/>
              </a:rPr>
              <a:t>(quote from Wiki) Geant4 includes facilities for handling </a:t>
            </a:r>
            <a:r>
              <a:rPr lang="en-US" sz="1600" b="0" i="0" strike="noStrike" dirty="0">
                <a:solidFill>
                  <a:srgbClr val="124FFC"/>
                </a:solidFill>
                <a:effectLst/>
                <a:latin typeface="Arial" panose="020B0604020202020204" pitchFamily="34" charset="0"/>
              </a:rPr>
              <a:t>geometry</a:t>
            </a:r>
            <a:r>
              <a:rPr lang="en-US" sz="1600" b="0" i="0" u="none" strike="noStrike" dirty="0">
                <a:solidFill>
                  <a:srgbClr val="124FFC"/>
                </a:solidFill>
                <a:effectLst/>
                <a:latin typeface="Arial" panose="020B0604020202020204" pitchFamily="34" charset="0"/>
              </a:rPr>
              <a:t>, tracking, detector response, run management, visualization and user interface. </a:t>
            </a:r>
            <a:r>
              <a:rPr lang="en-US" sz="1600" b="0" i="0" u="none" strike="noStrike" dirty="0">
                <a:solidFill>
                  <a:schemeClr val="tx2"/>
                </a:solidFill>
                <a:effectLst/>
                <a:latin typeface="Arial" panose="020B0604020202020204" pitchFamily="34" charset="0"/>
              </a:rPr>
              <a:t>For many physics simulations, this means </a:t>
            </a:r>
            <a:r>
              <a:rPr lang="en-US" sz="2800" b="0" i="0" u="none" strike="noStrike" dirty="0">
                <a:solidFill>
                  <a:srgbClr val="FF0000"/>
                </a:solidFill>
                <a:effectLst/>
                <a:latin typeface="Arial" panose="020B0604020202020204" pitchFamily="34" charset="0"/>
              </a:rPr>
              <a:t>less time needs to be spent on the </a:t>
            </a:r>
            <a:r>
              <a:rPr lang="en-US" sz="2800" dirty="0">
                <a:solidFill>
                  <a:srgbClr val="FF0000"/>
                </a:solidFill>
                <a:latin typeface="Arial" panose="020B0604020202020204" pitchFamily="34" charset="0"/>
              </a:rPr>
              <a:t>low level </a:t>
            </a:r>
            <a:r>
              <a:rPr lang="en-US" sz="2800" b="0" i="0" u="none" strike="noStrike" dirty="0">
                <a:solidFill>
                  <a:srgbClr val="FF0000"/>
                </a:solidFill>
                <a:effectLst/>
                <a:latin typeface="Arial" panose="020B0604020202020204" pitchFamily="34" charset="0"/>
              </a:rPr>
              <a:t>details, and researchers can start immediately on the more important aspects</a:t>
            </a:r>
            <a:r>
              <a:rPr lang="en-US" sz="2400" b="0" i="0" u="none" strike="noStrike" dirty="0">
                <a:solidFill>
                  <a:srgbClr val="FF0000"/>
                </a:solidFill>
                <a:effectLst/>
                <a:latin typeface="Arial" panose="020B0604020202020204" pitchFamily="34" charset="0"/>
              </a:rPr>
              <a:t> </a:t>
            </a:r>
            <a:r>
              <a:rPr lang="en-US" sz="1600" b="0" i="0" u="none" strike="noStrike" dirty="0">
                <a:solidFill>
                  <a:srgbClr val="124FFC"/>
                </a:solidFill>
                <a:effectLst/>
                <a:latin typeface="Arial" panose="020B0604020202020204" pitchFamily="34" charset="0"/>
              </a:rPr>
              <a:t>of the simulation.</a:t>
            </a:r>
            <a:br>
              <a:rPr lang="en-US" sz="1600" b="0" i="0" u="none" strike="noStrike" dirty="0">
                <a:solidFill>
                  <a:srgbClr val="202122"/>
                </a:solidFill>
                <a:effectLst/>
                <a:latin typeface="Arial" panose="020B0604020202020204" pitchFamily="34" charset="0"/>
              </a:rPr>
            </a:br>
            <a:endParaRPr lang="en-US" sz="1600" b="0" i="0" u="none" strike="noStrike" dirty="0">
              <a:solidFill>
                <a:srgbClr val="202122"/>
              </a:solidFill>
              <a:effectLst/>
              <a:latin typeface="Arial" panose="020B0604020202020204" pitchFamily="34" charset="0"/>
            </a:endParaRPr>
          </a:p>
          <a:p>
            <a:r>
              <a:rPr lang="en-US" dirty="0">
                <a:solidFill>
                  <a:srgbClr val="FF0000"/>
                </a:solidFill>
                <a:latin typeface="Arial" panose="020B0604020202020204" pitchFamily="34" charset="0"/>
              </a:rPr>
              <a:t>GW detector simulation is to be a combination of these two.</a:t>
            </a:r>
            <a:endParaRPr lang="en-US" b="0" i="0" u="none" strike="noStrike" dirty="0">
              <a:solidFill>
                <a:srgbClr val="FF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BEE5E0F-5812-F299-2BE1-57B40A8DC49A}"/>
              </a:ext>
            </a:extLst>
          </p:cNvPr>
          <p:cNvSpPr>
            <a:spLocks noGrp="1"/>
          </p:cNvSpPr>
          <p:nvPr>
            <p:ph type="sldNum" sz="quarter" idx="10"/>
          </p:nvPr>
        </p:nvSpPr>
        <p:spPr/>
        <p:txBody>
          <a:bodyPr/>
          <a:lstStyle/>
          <a:p>
            <a:pPr>
              <a:defRPr/>
            </a:pPr>
            <a:fld id="{CC71D854-2B37-F34D-B850-E2BACB9FDF0A}" type="slidenum">
              <a:rPr lang="en-US" altLang="ja-JP" smtClean="0"/>
              <a:pPr>
                <a:defRPr/>
              </a:pPr>
              <a:t>2</a:t>
            </a:fld>
            <a:endParaRPr lang="en-US" altLang="ja-JP"/>
          </a:p>
        </p:txBody>
      </p:sp>
    </p:spTree>
    <p:extLst>
      <p:ext uri="{BB962C8B-B14F-4D97-AF65-F5344CB8AC3E}">
        <p14:creationId xmlns:p14="http://schemas.microsoft.com/office/powerpoint/2010/main" val="7681206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B9446-AE32-90C2-582B-2D05F42067F3}"/>
              </a:ext>
            </a:extLst>
          </p:cNvPr>
          <p:cNvSpPr>
            <a:spLocks noGrp="1"/>
          </p:cNvSpPr>
          <p:nvPr>
            <p:ph type="title"/>
          </p:nvPr>
        </p:nvSpPr>
        <p:spPr/>
        <p:txBody>
          <a:bodyPr/>
          <a:lstStyle/>
          <a:p>
            <a:r>
              <a:rPr lang="en-US" sz="3200" b="1" i="0" u="none" strike="noStrike" dirty="0">
                <a:solidFill>
                  <a:srgbClr val="CB6D04"/>
                </a:solidFill>
                <a:effectLst/>
                <a:latin typeface="Roboto Light" panose="020F0302020204030204" pitchFamily="34" charset="0"/>
              </a:rPr>
              <a:t>Next generation Integrated package for Gravitational Wave Simulation</a:t>
            </a:r>
            <a:endParaRPr lang="en-US" sz="3200" dirty="0"/>
          </a:p>
        </p:txBody>
      </p:sp>
      <p:sp>
        <p:nvSpPr>
          <p:cNvPr id="3" name="Content Placeholder 2">
            <a:extLst>
              <a:ext uri="{FF2B5EF4-FFF2-40B4-BE49-F238E27FC236}">
                <a16:creationId xmlns:a16="http://schemas.microsoft.com/office/drawing/2014/main" id="{BFEB4C55-BA4C-D5D0-17E1-39DD1162D5B4}"/>
              </a:ext>
            </a:extLst>
          </p:cNvPr>
          <p:cNvSpPr>
            <a:spLocks noGrp="1"/>
          </p:cNvSpPr>
          <p:nvPr>
            <p:ph idx="1"/>
          </p:nvPr>
        </p:nvSpPr>
        <p:spPr>
          <a:xfrm>
            <a:off x="381000" y="1752600"/>
            <a:ext cx="8458200" cy="4419600"/>
          </a:xfrm>
        </p:spPr>
        <p:txBody>
          <a:bodyPr/>
          <a:lstStyle/>
          <a:p>
            <a:pPr marL="0" marR="0" indent="0">
              <a:spcBef>
                <a:spcPts val="0"/>
              </a:spcBef>
              <a:spcAft>
                <a:spcPts val="0"/>
              </a:spcAft>
              <a:buNone/>
            </a:pPr>
            <a:r>
              <a:rPr lang="en-US" sz="1600" dirty="0">
                <a:solidFill>
                  <a:srgbClr val="202122"/>
                </a:solidFill>
                <a:effectLst/>
                <a:latin typeface="Arial" panose="020B0604020202020204" pitchFamily="34" charset="0"/>
                <a:ea typeface="MS Mincho" panose="02020609040205080304" pitchFamily="49" charset="-128"/>
                <a:cs typeface="Times New Roman" panose="02020603050405020304" pitchFamily="18" charset="0"/>
              </a:rPr>
              <a:t>In the High Energy Physics community, there is a simulation package GEANT4, (following quote from Wiki) “which includes facilities for handling geometry, tracking, detector response, run management, visualization and user interface. For many physics simulations, this means less time needs to be spent on the low level details, and researchers can start immediately on the more important aspects of the simulation.” Last year, late-Stavros proposed to start developing simulation package of the similar quality for the gravitational wave science.</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600" dirty="0">
                <a:solidFill>
                  <a:srgbClr val="202122"/>
                </a:solidFill>
                <a:effectLst/>
                <a:latin typeface="Arial" panose="020B0604020202020204" pitchFamily="34" charset="0"/>
                <a:ea typeface="MS Mincho" panose="02020609040205080304" pitchFamily="49" charset="-128"/>
                <a:cs typeface="Times New Roman" panose="02020603050405020304" pitchFamily="18" charset="0"/>
              </a:rPr>
              <a:t> </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600" dirty="0">
                <a:solidFill>
                  <a:srgbClr val="202122"/>
                </a:solidFill>
                <a:effectLst/>
                <a:latin typeface="Arial" panose="020B0604020202020204" pitchFamily="34" charset="0"/>
                <a:ea typeface="MS Mincho" panose="02020609040205080304" pitchFamily="49" charset="-128"/>
                <a:cs typeface="Times New Roman" panose="02020603050405020304" pitchFamily="18" charset="0"/>
              </a:rPr>
              <a:t>Now is a good time to start this kind of package to get ready for O4, O5 and beyond, and for the Einstein Telescope and Cosmic Explorer. There are some simulation tools for a limited purpose, like FINESSE for field calculations, but we need integrations of various elements, seismic motions and isolation, fields and optics and control systems. We have observed many unknown noises and the package needs to be prepared so that the integration is flexible enough to simulate many interesting possibilities.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600" dirty="0">
                <a:solidFill>
                  <a:srgbClr val="202122"/>
                </a:solidFill>
                <a:effectLst/>
                <a:latin typeface="Arial" panose="020B0604020202020204" pitchFamily="34" charset="0"/>
                <a:ea typeface="MS Mincho" panose="02020609040205080304" pitchFamily="49" charset="-128"/>
                <a:cs typeface="Times New Roman" panose="02020603050405020304" pitchFamily="18" charset="0"/>
              </a:rPr>
              <a:t> </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indent="0">
              <a:spcBef>
                <a:spcPts val="0"/>
              </a:spcBef>
              <a:spcAft>
                <a:spcPts val="0"/>
              </a:spcAft>
              <a:buNone/>
            </a:pPr>
            <a:r>
              <a:rPr lang="en-US" sz="1600" dirty="0">
                <a:solidFill>
                  <a:srgbClr val="202122"/>
                </a:solidFill>
                <a:effectLst/>
                <a:latin typeface="Arial" panose="020B0604020202020204" pitchFamily="34" charset="0"/>
                <a:ea typeface="MS Mincho" panose="02020609040205080304" pitchFamily="49" charset="-128"/>
                <a:cs typeface="Times New Roman" panose="02020603050405020304" pitchFamily="18" charset="0"/>
              </a:rPr>
              <a:t>This is a talk to call for to start a collaboration to develop this kind of package so that more scientists can utilize the simulation to study what they are interested in, without much bothering how to use the tool. </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41275" indent="0">
              <a:buNone/>
            </a:pPr>
            <a:endParaRPr lang="en-US" sz="1600" dirty="0"/>
          </a:p>
        </p:txBody>
      </p:sp>
      <p:sp>
        <p:nvSpPr>
          <p:cNvPr id="4" name="Slide Number Placeholder 3">
            <a:extLst>
              <a:ext uri="{FF2B5EF4-FFF2-40B4-BE49-F238E27FC236}">
                <a16:creationId xmlns:a16="http://schemas.microsoft.com/office/drawing/2014/main" id="{7E46E924-9467-CFDD-FA12-EFA5498ECBAA}"/>
              </a:ext>
            </a:extLst>
          </p:cNvPr>
          <p:cNvSpPr>
            <a:spLocks noGrp="1"/>
          </p:cNvSpPr>
          <p:nvPr>
            <p:ph type="sldNum" sz="quarter" idx="10"/>
          </p:nvPr>
        </p:nvSpPr>
        <p:spPr/>
        <p:txBody>
          <a:bodyPr/>
          <a:lstStyle/>
          <a:p>
            <a:pPr>
              <a:defRPr/>
            </a:pPr>
            <a:fld id="{CC71D854-2B37-F34D-B850-E2BACB9FDF0A}" type="slidenum">
              <a:rPr lang="en-US" altLang="ja-JP" smtClean="0"/>
              <a:pPr>
                <a:defRPr/>
              </a:pPr>
              <a:t>20</a:t>
            </a:fld>
            <a:endParaRPr lang="en-US" altLang="ja-JP"/>
          </a:p>
        </p:txBody>
      </p:sp>
    </p:spTree>
    <p:extLst>
      <p:ext uri="{BB962C8B-B14F-4D97-AF65-F5344CB8AC3E}">
        <p14:creationId xmlns:p14="http://schemas.microsoft.com/office/powerpoint/2010/main" val="42431948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A3B5-2A6A-B64F-AC90-CCF731E27857}"/>
              </a:ext>
            </a:extLst>
          </p:cNvPr>
          <p:cNvSpPr>
            <a:spLocks noGrp="1"/>
          </p:cNvSpPr>
          <p:nvPr>
            <p:ph type="title"/>
          </p:nvPr>
        </p:nvSpPr>
        <p:spPr/>
        <p:txBody>
          <a:bodyPr/>
          <a:lstStyle/>
          <a:p>
            <a:r>
              <a:rPr lang="en-US" dirty="0"/>
              <a:t>e2e simulation setups</a:t>
            </a:r>
            <a:br>
              <a:rPr lang="en-US" dirty="0"/>
            </a:br>
            <a:r>
              <a:rPr lang="en-US" dirty="0" err="1"/>
              <a:t>iLIGO</a:t>
            </a:r>
            <a:r>
              <a:rPr lang="en-US" dirty="0"/>
              <a:t> vs </a:t>
            </a:r>
            <a:r>
              <a:rPr lang="en-US" dirty="0" err="1"/>
              <a:t>aLIGO</a:t>
            </a:r>
            <a:endParaRPr lang="en-US" dirty="0"/>
          </a:p>
        </p:txBody>
      </p:sp>
      <p:sp>
        <p:nvSpPr>
          <p:cNvPr id="4" name="Slide Number Placeholder 3">
            <a:extLst>
              <a:ext uri="{FF2B5EF4-FFF2-40B4-BE49-F238E27FC236}">
                <a16:creationId xmlns:a16="http://schemas.microsoft.com/office/drawing/2014/main" id="{85E07EB7-577C-5B4D-AD2C-5A06B7F54DCA}"/>
              </a:ext>
            </a:extLst>
          </p:cNvPr>
          <p:cNvSpPr>
            <a:spLocks noGrp="1"/>
          </p:cNvSpPr>
          <p:nvPr>
            <p:ph type="sldNum" sz="quarter" idx="10"/>
          </p:nvPr>
        </p:nvSpPr>
        <p:spPr/>
        <p:txBody>
          <a:bodyPr/>
          <a:lstStyle/>
          <a:p>
            <a:pPr>
              <a:defRPr/>
            </a:pPr>
            <a:fld id="{CC71D854-2B37-F34D-B850-E2BACB9FDF0A}" type="slidenum">
              <a:rPr lang="en-US" altLang="ja-JP" smtClean="0"/>
              <a:pPr>
                <a:defRPr/>
              </a:pPr>
              <a:t>21</a:t>
            </a:fld>
            <a:endParaRPr lang="en-US" altLang="ja-JP"/>
          </a:p>
        </p:txBody>
      </p:sp>
      <p:pic>
        <p:nvPicPr>
          <p:cNvPr id="5" name="Picture 3">
            <a:extLst>
              <a:ext uri="{FF2B5EF4-FFF2-40B4-BE49-F238E27FC236}">
                <a16:creationId xmlns:a16="http://schemas.microsoft.com/office/drawing/2014/main" id="{91A83ED7-A19A-0B4F-AEF6-1B009DCA5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665" t="7592" r="4582" b="43564"/>
          <a:stretch/>
        </p:blipFill>
        <p:spPr bwMode="auto">
          <a:xfrm>
            <a:off x="76200" y="2008847"/>
            <a:ext cx="2442009" cy="207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4C4DD41-95E8-394D-9171-5DBE98C23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99" y="4244523"/>
            <a:ext cx="2465471"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Line 5">
            <a:extLst>
              <a:ext uri="{FF2B5EF4-FFF2-40B4-BE49-F238E27FC236}">
                <a16:creationId xmlns:a16="http://schemas.microsoft.com/office/drawing/2014/main" id="{EFF37DFD-9D0B-9F4D-B3D6-675963A0BB6C}"/>
              </a:ext>
            </a:extLst>
          </p:cNvPr>
          <p:cNvSpPr>
            <a:spLocks noChangeShapeType="1"/>
          </p:cNvSpPr>
          <p:nvPr/>
        </p:nvSpPr>
        <p:spPr bwMode="auto">
          <a:xfrm>
            <a:off x="1161535" y="3657600"/>
            <a:ext cx="304800" cy="685800"/>
          </a:xfrm>
          <a:prstGeom prst="line">
            <a:avLst/>
          </a:prstGeom>
          <a:noFill/>
          <a:ln w="7620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TextBox 2">
            <a:extLst>
              <a:ext uri="{FF2B5EF4-FFF2-40B4-BE49-F238E27FC236}">
                <a16:creationId xmlns:a16="http://schemas.microsoft.com/office/drawing/2014/main" id="{B5B1E342-D728-3F46-ADD1-9DD8224F259D}"/>
              </a:ext>
            </a:extLst>
          </p:cNvPr>
          <p:cNvSpPr txBox="1"/>
          <p:nvPr/>
        </p:nvSpPr>
        <p:spPr>
          <a:xfrm>
            <a:off x="494062" y="1541411"/>
            <a:ext cx="2021707" cy="461665"/>
          </a:xfrm>
          <a:prstGeom prst="rect">
            <a:avLst/>
          </a:prstGeom>
          <a:solidFill>
            <a:srgbClr val="FFFF00"/>
          </a:solidFill>
        </p:spPr>
        <p:txBody>
          <a:bodyPr wrap="none" rtlCol="0">
            <a:spAutoFit/>
          </a:bodyPr>
          <a:lstStyle/>
          <a:p>
            <a:r>
              <a:rPr lang="en-US" dirty="0"/>
              <a:t>e2e for </a:t>
            </a:r>
            <a:r>
              <a:rPr lang="en-US" dirty="0" err="1"/>
              <a:t>iLIGO</a:t>
            </a:r>
            <a:r>
              <a:rPr lang="en-US" dirty="0"/>
              <a:t> </a:t>
            </a:r>
          </a:p>
        </p:txBody>
      </p:sp>
      <p:sp>
        <p:nvSpPr>
          <p:cNvPr id="12" name="TextBox 11">
            <a:extLst>
              <a:ext uri="{FF2B5EF4-FFF2-40B4-BE49-F238E27FC236}">
                <a16:creationId xmlns:a16="http://schemas.microsoft.com/office/drawing/2014/main" id="{0053536D-E8ED-4C4E-8E14-47035738F201}"/>
              </a:ext>
            </a:extLst>
          </p:cNvPr>
          <p:cNvSpPr txBox="1"/>
          <p:nvPr/>
        </p:nvSpPr>
        <p:spPr>
          <a:xfrm>
            <a:off x="2553027" y="2053147"/>
            <a:ext cx="2576346" cy="2308324"/>
          </a:xfrm>
          <a:prstGeom prst="rect">
            <a:avLst/>
          </a:prstGeom>
          <a:noFill/>
        </p:spPr>
        <p:txBody>
          <a:bodyPr wrap="none" rtlCol="0">
            <a:spAutoFit/>
          </a:bodyPr>
          <a:lstStyle/>
          <a:p>
            <a:pPr marL="342900" indent="-342900">
              <a:buFont typeface="Arial" panose="020B0604020202020204" pitchFamily="34" charset="0"/>
              <a:buChar char="•"/>
            </a:pPr>
            <a:r>
              <a:rPr lang="en-US" sz="1800" dirty="0"/>
              <a:t>PRM vs DRMI</a:t>
            </a:r>
          </a:p>
          <a:p>
            <a:pPr marL="342900" indent="-342900">
              <a:buFont typeface="Arial" panose="020B0604020202020204" pitchFamily="34" charset="0"/>
              <a:buChar char="•"/>
            </a:pPr>
            <a:r>
              <a:rPr lang="en-US" sz="1800" dirty="0"/>
              <a:t>Guided lock vs </a:t>
            </a:r>
            <a:br>
              <a:rPr lang="en-US" sz="1800" dirty="0"/>
            </a:br>
            <a:r>
              <a:rPr lang="en-US" sz="1800" dirty="0"/>
              <a:t>ALS lock using green</a:t>
            </a:r>
          </a:p>
          <a:p>
            <a:pPr marL="342900" indent="-342900">
              <a:buFont typeface="Arial" panose="020B0604020202020204" pitchFamily="34" charset="0"/>
              <a:buChar char="•"/>
            </a:pPr>
            <a:r>
              <a:rPr lang="en-US" sz="1800" dirty="0"/>
              <a:t>Single suspension vs</a:t>
            </a:r>
            <a:br>
              <a:rPr lang="en-US" sz="1800" dirty="0"/>
            </a:br>
            <a:r>
              <a:rPr lang="en-US" sz="1800" dirty="0"/>
              <a:t>triple &amp; quad susp</a:t>
            </a:r>
          </a:p>
          <a:p>
            <a:pPr marL="342900" indent="-342900">
              <a:buFont typeface="Arial" panose="020B0604020202020204" pitchFamily="34" charset="0"/>
              <a:buChar char="•"/>
            </a:pPr>
            <a:r>
              <a:rPr lang="en-US" sz="1800" dirty="0"/>
              <a:t>Hard coded control vs</a:t>
            </a:r>
            <a:br>
              <a:rPr lang="en-US" sz="1800" dirty="0"/>
            </a:br>
            <a:r>
              <a:rPr lang="en-US" sz="1800" dirty="0"/>
              <a:t>FUNCX</a:t>
            </a:r>
          </a:p>
          <a:p>
            <a:pPr marL="342900" indent="-342900">
              <a:buFont typeface="Arial" panose="020B0604020202020204" pitchFamily="34" charset="0"/>
              <a:buChar char="•"/>
            </a:pPr>
            <a:r>
              <a:rPr lang="en-US" sz="1800" dirty="0"/>
              <a:t>Necessary noises</a:t>
            </a:r>
          </a:p>
        </p:txBody>
      </p:sp>
      <p:pic>
        <p:nvPicPr>
          <p:cNvPr id="6" name="Content Placeholder 5">
            <a:extLst>
              <a:ext uri="{FF2B5EF4-FFF2-40B4-BE49-F238E27FC236}">
                <a16:creationId xmlns:a16="http://schemas.microsoft.com/office/drawing/2014/main" id="{3B6DD461-94F4-C540-B76B-127E4DA77517}"/>
              </a:ext>
            </a:extLst>
          </p:cNvPr>
          <p:cNvPicPr>
            <a:picLocks noGrp="1" noChangeAspect="1"/>
          </p:cNvPicPr>
          <p:nvPr>
            <p:ph idx="1"/>
          </p:nvPr>
        </p:nvPicPr>
        <p:blipFill>
          <a:blip r:embed="rId4"/>
          <a:stretch>
            <a:fillRect/>
          </a:stretch>
        </p:blipFill>
        <p:spPr>
          <a:xfrm>
            <a:off x="5051049" y="1751308"/>
            <a:ext cx="4133335" cy="5184183"/>
          </a:xfrm>
        </p:spPr>
      </p:pic>
      <p:sp>
        <p:nvSpPr>
          <p:cNvPr id="14" name="Line 5">
            <a:extLst>
              <a:ext uri="{FF2B5EF4-FFF2-40B4-BE49-F238E27FC236}">
                <a16:creationId xmlns:a16="http://schemas.microsoft.com/office/drawing/2014/main" id="{65FADCCD-D886-5545-B22F-BB57DC2D3847}"/>
              </a:ext>
            </a:extLst>
          </p:cNvPr>
          <p:cNvSpPr>
            <a:spLocks noChangeShapeType="1"/>
          </p:cNvSpPr>
          <p:nvPr/>
        </p:nvSpPr>
        <p:spPr bwMode="auto">
          <a:xfrm>
            <a:off x="6308058" y="3101523"/>
            <a:ext cx="549942" cy="1143000"/>
          </a:xfrm>
          <a:prstGeom prst="line">
            <a:avLst/>
          </a:prstGeom>
          <a:noFill/>
          <a:ln w="76200">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Box 10">
            <a:extLst>
              <a:ext uri="{FF2B5EF4-FFF2-40B4-BE49-F238E27FC236}">
                <a16:creationId xmlns:a16="http://schemas.microsoft.com/office/drawing/2014/main" id="{CD79EC70-560C-FE4A-97EB-E99C72B65AF0}"/>
              </a:ext>
            </a:extLst>
          </p:cNvPr>
          <p:cNvSpPr txBox="1"/>
          <p:nvPr/>
        </p:nvSpPr>
        <p:spPr>
          <a:xfrm>
            <a:off x="5127685" y="1541410"/>
            <a:ext cx="2073003" cy="461665"/>
          </a:xfrm>
          <a:prstGeom prst="rect">
            <a:avLst/>
          </a:prstGeom>
          <a:solidFill>
            <a:srgbClr val="FFFF00"/>
          </a:solidFill>
        </p:spPr>
        <p:txBody>
          <a:bodyPr wrap="none" rtlCol="0">
            <a:spAutoFit/>
          </a:bodyPr>
          <a:lstStyle/>
          <a:p>
            <a:r>
              <a:rPr lang="en-US" dirty="0"/>
              <a:t>e2e for </a:t>
            </a:r>
            <a:r>
              <a:rPr lang="en-US" dirty="0" err="1"/>
              <a:t>aLIGO</a:t>
            </a:r>
            <a:r>
              <a:rPr lang="en-US" dirty="0"/>
              <a:t> </a:t>
            </a:r>
          </a:p>
        </p:txBody>
      </p:sp>
      <p:pic>
        <p:nvPicPr>
          <p:cNvPr id="15" name="Picture 14">
            <a:extLst>
              <a:ext uri="{FF2B5EF4-FFF2-40B4-BE49-F238E27FC236}">
                <a16:creationId xmlns:a16="http://schemas.microsoft.com/office/drawing/2014/main" id="{75951539-1224-8E43-95C0-D45C24DB7EBA}"/>
              </a:ext>
            </a:extLst>
          </p:cNvPr>
          <p:cNvPicPr>
            <a:picLocks noChangeAspect="1"/>
          </p:cNvPicPr>
          <p:nvPr/>
        </p:nvPicPr>
        <p:blipFill>
          <a:blip r:embed="rId5"/>
          <a:stretch>
            <a:fillRect/>
          </a:stretch>
        </p:blipFill>
        <p:spPr>
          <a:xfrm>
            <a:off x="2895600" y="5131723"/>
            <a:ext cx="1966173" cy="1345277"/>
          </a:xfrm>
          <a:prstGeom prst="rect">
            <a:avLst/>
          </a:prstGeom>
          <a:solidFill>
            <a:srgbClr val="F2FF87"/>
          </a:solidFill>
        </p:spPr>
      </p:pic>
      <p:cxnSp>
        <p:nvCxnSpPr>
          <p:cNvPr id="16" name="Straight Arrow Connector 15">
            <a:extLst>
              <a:ext uri="{FF2B5EF4-FFF2-40B4-BE49-F238E27FC236}">
                <a16:creationId xmlns:a16="http://schemas.microsoft.com/office/drawing/2014/main" id="{BAA1ECEA-BBCB-0540-AD62-587AE43490AF}"/>
              </a:ext>
            </a:extLst>
          </p:cNvPr>
          <p:cNvCxnSpPr>
            <a:cxnSpLocks/>
          </p:cNvCxnSpPr>
          <p:nvPr/>
        </p:nvCxnSpPr>
        <p:spPr bwMode="auto">
          <a:xfrm>
            <a:off x="1219200" y="4876800"/>
            <a:ext cx="4038600" cy="0"/>
          </a:xfrm>
          <a:prstGeom prst="straightConnector1">
            <a:avLst/>
          </a:prstGeom>
          <a:solidFill>
            <a:srgbClr val="D49FFF"/>
          </a:solidFill>
          <a:ln w="12700" cap="flat" cmpd="sng" algn="ctr">
            <a:solidFill>
              <a:srgbClr val="FFC000"/>
            </a:solidFill>
            <a:prstDash val="dash"/>
            <a:round/>
            <a:headEnd type="triangle"/>
            <a:tailEnd type="triangle"/>
          </a:ln>
          <a:effectLst/>
        </p:spPr>
      </p:cxnSp>
    </p:spTree>
    <p:extLst>
      <p:ext uri="{BB962C8B-B14F-4D97-AF65-F5344CB8AC3E}">
        <p14:creationId xmlns:p14="http://schemas.microsoft.com/office/powerpoint/2010/main" val="11228481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32B9D6DE-1911-FA3B-9B75-B59318679370}"/>
              </a:ext>
            </a:extLst>
          </p:cNvPr>
          <p:cNvSpPr>
            <a:spLocks noGrp="1"/>
          </p:cNvSpPr>
          <p:nvPr>
            <p:ph type="ftr" sz="quarter" idx="10"/>
          </p:nvPr>
        </p:nvSpPr>
        <p:spPr/>
        <p:txBody>
          <a:bodyPr/>
          <a:lstStyle/>
          <a:p>
            <a:r>
              <a:rPr lang="en-US" altLang="en-US"/>
              <a:t>e2e of LIGO - UCLA talk</a:t>
            </a:r>
          </a:p>
        </p:txBody>
      </p:sp>
      <p:sp>
        <p:nvSpPr>
          <p:cNvPr id="3" name="Slide Number Placeholder 4">
            <a:extLst>
              <a:ext uri="{FF2B5EF4-FFF2-40B4-BE49-F238E27FC236}">
                <a16:creationId xmlns:a16="http://schemas.microsoft.com/office/drawing/2014/main" id="{A38226D5-6413-DAEA-C2FD-20B9FE6D5149}"/>
              </a:ext>
            </a:extLst>
          </p:cNvPr>
          <p:cNvSpPr>
            <a:spLocks noGrp="1"/>
          </p:cNvSpPr>
          <p:nvPr>
            <p:ph type="sldNum" sz="quarter" idx="11"/>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8F7E4B4C-BF70-C04A-803F-CDB670FB9F19}" type="slidenum">
              <a:rPr lang="en-US" altLang="en-US" smtClean="0"/>
              <a:pPr/>
              <a:t>22</a:t>
            </a:fld>
            <a:endParaRPr lang="en-US" altLang="en-US"/>
          </a:p>
        </p:txBody>
      </p:sp>
      <p:sp>
        <p:nvSpPr>
          <p:cNvPr id="45058" name="Rectangle 2">
            <a:extLst>
              <a:ext uri="{FF2B5EF4-FFF2-40B4-BE49-F238E27FC236}">
                <a16:creationId xmlns:a16="http://schemas.microsoft.com/office/drawing/2014/main" id="{B2B2475D-714D-0995-2BA9-DAFC717CC2C9}"/>
              </a:ext>
            </a:extLst>
          </p:cNvPr>
          <p:cNvSpPr>
            <a:spLocks noGrp="1" noChangeArrowheads="1"/>
          </p:cNvSpPr>
          <p:nvPr>
            <p:ph type="title"/>
          </p:nvPr>
        </p:nvSpPr>
        <p:spPr/>
        <p:txBody>
          <a:bodyPr/>
          <a:lstStyle/>
          <a:p>
            <a:r>
              <a:rPr lang="en-US" altLang="en-US"/>
              <a:t>e2e Graphical Editor</a:t>
            </a:r>
            <a:br>
              <a:rPr lang="en-US" altLang="en-US"/>
            </a:br>
            <a:endParaRPr lang="en-US" altLang="en-US"/>
          </a:p>
        </p:txBody>
      </p:sp>
      <p:grpSp>
        <p:nvGrpSpPr>
          <p:cNvPr id="45073" name="Group 17">
            <a:extLst>
              <a:ext uri="{FF2B5EF4-FFF2-40B4-BE49-F238E27FC236}">
                <a16:creationId xmlns:a16="http://schemas.microsoft.com/office/drawing/2014/main" id="{12DD4327-B1B5-0A94-011E-A20670921A9B}"/>
              </a:ext>
            </a:extLst>
          </p:cNvPr>
          <p:cNvGrpSpPr>
            <a:grpSpLocks/>
          </p:cNvGrpSpPr>
          <p:nvPr/>
        </p:nvGrpSpPr>
        <p:grpSpPr bwMode="auto">
          <a:xfrm>
            <a:off x="2286000" y="1066800"/>
            <a:ext cx="3657600" cy="384175"/>
            <a:chOff x="2478" y="3165"/>
            <a:chExt cx="2755" cy="627"/>
          </a:xfrm>
        </p:grpSpPr>
        <p:sp>
          <p:nvSpPr>
            <p:cNvPr id="45074" name="Rectangle 18">
              <a:extLst>
                <a:ext uri="{FF2B5EF4-FFF2-40B4-BE49-F238E27FC236}">
                  <a16:creationId xmlns:a16="http://schemas.microsoft.com/office/drawing/2014/main" id="{5D13F814-5782-6A01-FF26-A964FDDB1BFE}"/>
                </a:ext>
              </a:extLst>
            </p:cNvPr>
            <p:cNvSpPr>
              <a:spLocks noChangeArrowheads="1"/>
            </p:cNvSpPr>
            <p:nvPr/>
          </p:nvSpPr>
          <p:spPr bwMode="auto">
            <a:xfrm>
              <a:off x="3459" y="3165"/>
              <a:ext cx="163" cy="615"/>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b="1">
                <a:latin typeface="Helvetica" pitchFamily="2" charset="0"/>
              </a:endParaRPr>
            </a:p>
          </p:txBody>
        </p:sp>
        <p:sp>
          <p:nvSpPr>
            <p:cNvPr id="45075" name="Line 19">
              <a:extLst>
                <a:ext uri="{FF2B5EF4-FFF2-40B4-BE49-F238E27FC236}">
                  <a16:creationId xmlns:a16="http://schemas.microsoft.com/office/drawing/2014/main" id="{B21BA5AD-422D-5021-6C96-9B311A894D2B}"/>
                </a:ext>
              </a:extLst>
            </p:cNvPr>
            <p:cNvSpPr>
              <a:spLocks noChangeShapeType="1"/>
            </p:cNvSpPr>
            <p:nvPr/>
          </p:nvSpPr>
          <p:spPr bwMode="auto">
            <a:xfrm>
              <a:off x="3629" y="3165"/>
              <a:ext cx="0" cy="616"/>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6" name="Rectangle 20">
              <a:extLst>
                <a:ext uri="{FF2B5EF4-FFF2-40B4-BE49-F238E27FC236}">
                  <a16:creationId xmlns:a16="http://schemas.microsoft.com/office/drawing/2014/main" id="{9582604E-A28B-3C10-F631-0ED1BF914411}"/>
                </a:ext>
              </a:extLst>
            </p:cNvPr>
            <p:cNvSpPr>
              <a:spLocks noChangeArrowheads="1"/>
            </p:cNvSpPr>
            <p:nvPr/>
          </p:nvSpPr>
          <p:spPr bwMode="auto">
            <a:xfrm>
              <a:off x="4561" y="3176"/>
              <a:ext cx="163" cy="615"/>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b="1">
                <a:latin typeface="Helvetica" pitchFamily="2" charset="0"/>
              </a:endParaRPr>
            </a:p>
          </p:txBody>
        </p:sp>
        <p:sp>
          <p:nvSpPr>
            <p:cNvPr id="45077" name="Line 21">
              <a:extLst>
                <a:ext uri="{FF2B5EF4-FFF2-40B4-BE49-F238E27FC236}">
                  <a16:creationId xmlns:a16="http://schemas.microsoft.com/office/drawing/2014/main" id="{AAD21B4F-AA71-3E3E-E5C4-ED15C49EC856}"/>
                </a:ext>
              </a:extLst>
            </p:cNvPr>
            <p:cNvSpPr>
              <a:spLocks noChangeShapeType="1"/>
            </p:cNvSpPr>
            <p:nvPr/>
          </p:nvSpPr>
          <p:spPr bwMode="auto">
            <a:xfrm>
              <a:off x="4547" y="3176"/>
              <a:ext cx="0" cy="616"/>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8" name="Line 22">
              <a:extLst>
                <a:ext uri="{FF2B5EF4-FFF2-40B4-BE49-F238E27FC236}">
                  <a16:creationId xmlns:a16="http://schemas.microsoft.com/office/drawing/2014/main" id="{3FEE3267-7827-7342-DC5C-07BD0D4E4163}"/>
                </a:ext>
              </a:extLst>
            </p:cNvPr>
            <p:cNvSpPr>
              <a:spLocks noChangeShapeType="1"/>
            </p:cNvSpPr>
            <p:nvPr/>
          </p:nvSpPr>
          <p:spPr bwMode="auto">
            <a:xfrm>
              <a:off x="2708" y="3320"/>
              <a:ext cx="680"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9" name="Line 23">
              <a:extLst>
                <a:ext uri="{FF2B5EF4-FFF2-40B4-BE49-F238E27FC236}">
                  <a16:creationId xmlns:a16="http://schemas.microsoft.com/office/drawing/2014/main" id="{91AE087C-1491-3187-4900-4254B5485CC2}"/>
                </a:ext>
              </a:extLst>
            </p:cNvPr>
            <p:cNvSpPr>
              <a:spLocks noChangeShapeType="1"/>
            </p:cNvSpPr>
            <p:nvPr/>
          </p:nvSpPr>
          <p:spPr bwMode="auto">
            <a:xfrm>
              <a:off x="3734" y="3285"/>
              <a:ext cx="737" cy="29"/>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0" name="Line 24">
              <a:extLst>
                <a:ext uri="{FF2B5EF4-FFF2-40B4-BE49-F238E27FC236}">
                  <a16:creationId xmlns:a16="http://schemas.microsoft.com/office/drawing/2014/main" id="{D1327F61-1D87-6AA6-0666-7E7881BF5811}"/>
                </a:ext>
              </a:extLst>
            </p:cNvPr>
            <p:cNvSpPr>
              <a:spLocks noChangeShapeType="1"/>
            </p:cNvSpPr>
            <p:nvPr/>
          </p:nvSpPr>
          <p:spPr bwMode="auto">
            <a:xfrm>
              <a:off x="3745" y="3529"/>
              <a:ext cx="737" cy="29"/>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1" name="Line 25">
              <a:extLst>
                <a:ext uri="{FF2B5EF4-FFF2-40B4-BE49-F238E27FC236}">
                  <a16:creationId xmlns:a16="http://schemas.microsoft.com/office/drawing/2014/main" id="{43550679-A61C-215E-6120-151841229916}"/>
                </a:ext>
              </a:extLst>
            </p:cNvPr>
            <p:cNvSpPr>
              <a:spLocks noChangeShapeType="1"/>
            </p:cNvSpPr>
            <p:nvPr/>
          </p:nvSpPr>
          <p:spPr bwMode="auto">
            <a:xfrm flipH="1">
              <a:off x="3731" y="3415"/>
              <a:ext cx="737" cy="29"/>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2" name="Line 26">
              <a:extLst>
                <a:ext uri="{FF2B5EF4-FFF2-40B4-BE49-F238E27FC236}">
                  <a16:creationId xmlns:a16="http://schemas.microsoft.com/office/drawing/2014/main" id="{9736067C-A8C2-3DAA-CF2C-66CCFE552AFC}"/>
                </a:ext>
              </a:extLst>
            </p:cNvPr>
            <p:cNvSpPr>
              <a:spLocks noChangeShapeType="1"/>
            </p:cNvSpPr>
            <p:nvPr/>
          </p:nvSpPr>
          <p:spPr bwMode="auto">
            <a:xfrm flipH="1">
              <a:off x="3728" y="3640"/>
              <a:ext cx="737" cy="29"/>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3" name="Line 27">
              <a:extLst>
                <a:ext uri="{FF2B5EF4-FFF2-40B4-BE49-F238E27FC236}">
                  <a16:creationId xmlns:a16="http://schemas.microsoft.com/office/drawing/2014/main" id="{283B8537-CE5A-8A45-3E88-6A0B7411536B}"/>
                </a:ext>
              </a:extLst>
            </p:cNvPr>
            <p:cNvSpPr>
              <a:spLocks noChangeShapeType="1"/>
            </p:cNvSpPr>
            <p:nvPr/>
          </p:nvSpPr>
          <p:spPr bwMode="auto">
            <a:xfrm>
              <a:off x="4765" y="3317"/>
              <a:ext cx="468" cy="7"/>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4" name="Line 28">
              <a:extLst>
                <a:ext uri="{FF2B5EF4-FFF2-40B4-BE49-F238E27FC236}">
                  <a16:creationId xmlns:a16="http://schemas.microsoft.com/office/drawing/2014/main" id="{A67E6775-269C-F2D1-9835-3D7D2FE0D324}"/>
                </a:ext>
              </a:extLst>
            </p:cNvPr>
            <p:cNvSpPr>
              <a:spLocks noChangeShapeType="1"/>
            </p:cNvSpPr>
            <p:nvPr/>
          </p:nvSpPr>
          <p:spPr bwMode="auto">
            <a:xfrm flipH="1">
              <a:off x="2907" y="3668"/>
              <a:ext cx="468" cy="7"/>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5" name="Rectangle 29">
              <a:extLst>
                <a:ext uri="{FF2B5EF4-FFF2-40B4-BE49-F238E27FC236}">
                  <a16:creationId xmlns:a16="http://schemas.microsoft.com/office/drawing/2014/main" id="{E279E9F6-3DD7-258C-F5D4-CA6EB8EC552C}"/>
                </a:ext>
              </a:extLst>
            </p:cNvPr>
            <p:cNvSpPr>
              <a:spLocks noChangeArrowheads="1"/>
            </p:cNvSpPr>
            <p:nvPr/>
          </p:nvSpPr>
          <p:spPr bwMode="auto">
            <a:xfrm>
              <a:off x="2478" y="3185"/>
              <a:ext cx="240" cy="269"/>
            </a:xfrm>
            <a:prstGeom prst="rect">
              <a:avLst/>
            </a:prstGeom>
            <a:solidFill>
              <a:srgbClr val="AD33AD"/>
            </a:solidFill>
            <a:ln w="127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5092" name="Picture 36">
            <a:extLst>
              <a:ext uri="{FF2B5EF4-FFF2-40B4-BE49-F238E27FC236}">
                <a16:creationId xmlns:a16="http://schemas.microsoft.com/office/drawing/2014/main" id="{AA33238D-837B-0F6C-B417-B9D87A5B1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7340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86" name="Text Box 30">
            <a:extLst>
              <a:ext uri="{FF2B5EF4-FFF2-40B4-BE49-F238E27FC236}">
                <a16:creationId xmlns:a16="http://schemas.microsoft.com/office/drawing/2014/main" id="{92414B48-4A45-35AD-7FC1-C8068B152B62}"/>
              </a:ext>
            </a:extLst>
          </p:cNvPr>
          <p:cNvSpPr txBox="1">
            <a:spLocks noChangeArrowheads="1"/>
          </p:cNvSpPr>
          <p:nvPr/>
        </p:nvSpPr>
        <p:spPr bwMode="auto">
          <a:xfrm>
            <a:off x="1219200" y="21336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CC0000"/>
                </a:solidFill>
                <a:latin typeface="Helvetica" pitchFamily="2" charset="0"/>
              </a:rPr>
              <a:t>Laser</a:t>
            </a:r>
          </a:p>
        </p:txBody>
      </p:sp>
      <p:sp>
        <p:nvSpPr>
          <p:cNvPr id="45087" name="Text Box 31">
            <a:extLst>
              <a:ext uri="{FF2B5EF4-FFF2-40B4-BE49-F238E27FC236}">
                <a16:creationId xmlns:a16="http://schemas.microsoft.com/office/drawing/2014/main" id="{3B85F45B-B401-1EE0-36C2-C1E6A3217E9C}"/>
              </a:ext>
            </a:extLst>
          </p:cNvPr>
          <p:cNvSpPr txBox="1">
            <a:spLocks noChangeArrowheads="1"/>
          </p:cNvSpPr>
          <p:nvPr/>
        </p:nvSpPr>
        <p:spPr bwMode="auto">
          <a:xfrm>
            <a:off x="5943600" y="31242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CC0000"/>
                </a:solidFill>
                <a:latin typeface="Helvetica" pitchFamily="2" charset="0"/>
              </a:rPr>
              <a:t>Photo diode</a:t>
            </a:r>
          </a:p>
        </p:txBody>
      </p:sp>
      <p:sp>
        <p:nvSpPr>
          <p:cNvPr id="45088" name="Text Box 32">
            <a:extLst>
              <a:ext uri="{FF2B5EF4-FFF2-40B4-BE49-F238E27FC236}">
                <a16:creationId xmlns:a16="http://schemas.microsoft.com/office/drawing/2014/main" id="{00B2ECB8-D79A-C159-3A22-BB8ED823C369}"/>
              </a:ext>
            </a:extLst>
          </p:cNvPr>
          <p:cNvSpPr txBox="1">
            <a:spLocks noChangeArrowheads="1"/>
          </p:cNvSpPr>
          <p:nvPr/>
        </p:nvSpPr>
        <p:spPr bwMode="auto">
          <a:xfrm>
            <a:off x="5562600" y="2133600"/>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CC0000"/>
                </a:solidFill>
                <a:latin typeface="Helvetica" pitchFamily="2" charset="0"/>
              </a:rPr>
              <a:t>mirror</a:t>
            </a:r>
          </a:p>
        </p:txBody>
      </p:sp>
      <p:sp>
        <p:nvSpPr>
          <p:cNvPr id="45089" name="Text Box 33">
            <a:extLst>
              <a:ext uri="{FF2B5EF4-FFF2-40B4-BE49-F238E27FC236}">
                <a16:creationId xmlns:a16="http://schemas.microsoft.com/office/drawing/2014/main" id="{1275FE5C-3A37-9E7F-6A98-CBC586B78353}"/>
              </a:ext>
            </a:extLst>
          </p:cNvPr>
          <p:cNvSpPr txBox="1">
            <a:spLocks noChangeArrowheads="1"/>
          </p:cNvSpPr>
          <p:nvPr/>
        </p:nvSpPr>
        <p:spPr bwMode="auto">
          <a:xfrm>
            <a:off x="2514600" y="2133600"/>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CC0000"/>
                </a:solidFill>
                <a:latin typeface="Helvetica" pitchFamily="2" charset="0"/>
              </a:rPr>
              <a:t>mirror</a:t>
            </a:r>
          </a:p>
        </p:txBody>
      </p:sp>
      <p:sp>
        <p:nvSpPr>
          <p:cNvPr id="45093" name="Text Box 37">
            <a:extLst>
              <a:ext uri="{FF2B5EF4-FFF2-40B4-BE49-F238E27FC236}">
                <a16:creationId xmlns:a16="http://schemas.microsoft.com/office/drawing/2014/main" id="{E266ECEB-DD7D-AA2B-B951-8D7D025056C1}"/>
              </a:ext>
            </a:extLst>
          </p:cNvPr>
          <p:cNvSpPr txBox="1">
            <a:spLocks noChangeArrowheads="1"/>
          </p:cNvSpPr>
          <p:nvPr/>
        </p:nvSpPr>
        <p:spPr bwMode="auto">
          <a:xfrm>
            <a:off x="3733800" y="33528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CC0000"/>
                </a:solidFill>
                <a:latin typeface="Helvetica" pitchFamily="2" charset="0"/>
              </a:rPr>
              <a:t>propagator</a:t>
            </a:r>
          </a:p>
        </p:txBody>
      </p:sp>
      <p:sp>
        <p:nvSpPr>
          <p:cNvPr id="45094" name="Text Box 38">
            <a:extLst>
              <a:ext uri="{FF2B5EF4-FFF2-40B4-BE49-F238E27FC236}">
                <a16:creationId xmlns:a16="http://schemas.microsoft.com/office/drawing/2014/main" id="{4B3B472B-EA8F-DB9C-943D-DC55B88AF7FC}"/>
              </a:ext>
            </a:extLst>
          </p:cNvPr>
          <p:cNvSpPr txBox="1">
            <a:spLocks noChangeArrowheads="1"/>
          </p:cNvSpPr>
          <p:nvPr/>
        </p:nvSpPr>
        <p:spPr bwMode="auto">
          <a:xfrm>
            <a:off x="1066800" y="35814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CC0000"/>
                </a:solidFill>
                <a:latin typeface="Helvetica" pitchFamily="2" charset="0"/>
              </a:rPr>
              <a:t>Photo diode</a:t>
            </a:r>
          </a:p>
        </p:txBody>
      </p:sp>
      <p:pic>
        <p:nvPicPr>
          <p:cNvPr id="45091" name="Picture 35">
            <a:extLst>
              <a:ext uri="{FF2B5EF4-FFF2-40B4-BE49-F238E27FC236}">
                <a16:creationId xmlns:a16="http://schemas.microsoft.com/office/drawing/2014/main" id="{E77162D1-EDBA-7049-AE54-25C6A5F10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600"/>
            <a:ext cx="35941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96" name="Picture 40">
            <a:extLst>
              <a:ext uri="{FF2B5EF4-FFF2-40B4-BE49-F238E27FC236}">
                <a16:creationId xmlns:a16="http://schemas.microsoft.com/office/drawing/2014/main" id="{B8D0E8C7-4869-A854-32BD-BBA320846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648200"/>
            <a:ext cx="45847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97" name="Line 41">
            <a:extLst>
              <a:ext uri="{FF2B5EF4-FFF2-40B4-BE49-F238E27FC236}">
                <a16:creationId xmlns:a16="http://schemas.microsoft.com/office/drawing/2014/main" id="{37603F36-02DB-5BF0-1183-22A8A8E79AC8}"/>
              </a:ext>
            </a:extLst>
          </p:cNvPr>
          <p:cNvSpPr>
            <a:spLocks noChangeShapeType="1"/>
          </p:cNvSpPr>
          <p:nvPr/>
        </p:nvSpPr>
        <p:spPr bwMode="auto">
          <a:xfrm>
            <a:off x="1600200" y="2895600"/>
            <a:ext cx="0" cy="1524000"/>
          </a:xfrm>
          <a:prstGeom prst="line">
            <a:avLst/>
          </a:prstGeom>
          <a:noFill/>
          <a:ln w="28575">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EDFD4853-B48B-C68D-6858-D228CC292516}"/>
              </a:ext>
            </a:extLst>
          </p:cNvPr>
          <p:cNvSpPr>
            <a:spLocks noGrp="1"/>
          </p:cNvSpPr>
          <p:nvPr>
            <p:ph type="sldNum" sz="quarter" idx="11"/>
          </p:nvPr>
        </p:nvSpPr>
        <p:spPr bwMode="auto">
          <a:xfrm>
            <a:off x="6798129" y="631371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8F7E4B4C-BF70-C04A-803F-CDB670FB9F19}" type="slidenum">
              <a:rPr lang="en-US" altLang="en-US" smtClean="0"/>
              <a:pPr/>
              <a:t>23</a:t>
            </a:fld>
            <a:endParaRPr lang="en-US" altLang="en-US" dirty="0"/>
          </a:p>
        </p:txBody>
      </p:sp>
      <p:sp>
        <p:nvSpPr>
          <p:cNvPr id="72706" name="Rectangle 2">
            <a:extLst>
              <a:ext uri="{FF2B5EF4-FFF2-40B4-BE49-F238E27FC236}">
                <a16:creationId xmlns:a16="http://schemas.microsoft.com/office/drawing/2014/main" id="{84BFA448-5F47-6013-7B7C-0D1387762B78}"/>
              </a:ext>
            </a:extLst>
          </p:cNvPr>
          <p:cNvSpPr>
            <a:spLocks noGrp="1" noChangeArrowheads="1"/>
          </p:cNvSpPr>
          <p:nvPr>
            <p:ph type="title"/>
          </p:nvPr>
        </p:nvSpPr>
        <p:spPr/>
        <p:txBody>
          <a:bodyPr/>
          <a:lstStyle/>
          <a:p>
            <a:r>
              <a:rPr lang="en-US" altLang="en-US"/>
              <a:t>End to End Simulation</a:t>
            </a:r>
            <a:br>
              <a:rPr lang="en-US" altLang="en-US"/>
            </a:br>
            <a:r>
              <a:rPr lang="en-US" altLang="en-US" sz="2800">
                <a:solidFill>
                  <a:srgbClr val="FF0000"/>
                </a:solidFill>
              </a:rPr>
              <a:t>coarse view</a:t>
            </a:r>
            <a:endParaRPr lang="en-US" altLang="en-US"/>
          </a:p>
        </p:txBody>
      </p:sp>
      <p:sp>
        <p:nvSpPr>
          <p:cNvPr id="72735" name="Text Box 31">
            <a:extLst>
              <a:ext uri="{FF2B5EF4-FFF2-40B4-BE49-F238E27FC236}">
                <a16:creationId xmlns:a16="http://schemas.microsoft.com/office/drawing/2014/main" id="{4B29BA59-5212-E48F-7042-7586353A7AA2}"/>
              </a:ext>
            </a:extLst>
          </p:cNvPr>
          <p:cNvSpPr txBox="1">
            <a:spLocks noChangeArrowheads="1"/>
          </p:cNvSpPr>
          <p:nvPr/>
        </p:nvSpPr>
        <p:spPr bwMode="auto">
          <a:xfrm>
            <a:off x="762000" y="4724400"/>
            <a:ext cx="402907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1800"/>
              <a:t>Time domain modal model</a:t>
            </a:r>
          </a:p>
          <a:p>
            <a:pPr>
              <a:buFontTx/>
              <a:buChar char="•"/>
            </a:pPr>
            <a:r>
              <a:rPr lang="en-US" altLang="en-US" sz="1800"/>
              <a:t>Objects : laser, mirror, photo diode, …</a:t>
            </a:r>
          </a:p>
          <a:p>
            <a:pPr>
              <a:buFontTx/>
              <a:buChar char="•"/>
            </a:pPr>
            <a:r>
              <a:rPr lang="en-US" altLang="en-US" sz="1800"/>
              <a:t>Any planar interferometer</a:t>
            </a:r>
          </a:p>
          <a:p>
            <a:pPr lvl="1">
              <a:buFontTx/>
              <a:buChar char="•"/>
            </a:pPr>
            <a:r>
              <a:rPr lang="en-US" altLang="en-US" sz="1800"/>
              <a:t>Fabry-Perot, Mode cleaner,LIGO I, </a:t>
            </a:r>
          </a:p>
          <a:p>
            <a:pPr lvl="1">
              <a:buFontTx/>
              <a:buChar char="•"/>
            </a:pPr>
            <a:r>
              <a:rPr lang="en-US" altLang="en-US" sz="1800"/>
              <a:t>Advanced LIGO,…</a:t>
            </a:r>
          </a:p>
        </p:txBody>
      </p:sp>
      <p:sp>
        <p:nvSpPr>
          <p:cNvPr id="72740" name="Text Box 36">
            <a:extLst>
              <a:ext uri="{FF2B5EF4-FFF2-40B4-BE49-F238E27FC236}">
                <a16:creationId xmlns:a16="http://schemas.microsoft.com/office/drawing/2014/main" id="{A8470F2C-9D83-9790-5D90-2D5F22AABF64}"/>
              </a:ext>
            </a:extLst>
          </p:cNvPr>
          <p:cNvSpPr txBox="1">
            <a:spLocks noChangeArrowheads="1"/>
          </p:cNvSpPr>
          <p:nvPr/>
        </p:nvSpPr>
        <p:spPr bwMode="auto">
          <a:xfrm>
            <a:off x="5562600" y="4724400"/>
            <a:ext cx="3276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1800"/>
              <a:t>Transfer function using Digital filter</a:t>
            </a:r>
          </a:p>
          <a:p>
            <a:pPr>
              <a:buFontTx/>
              <a:buChar char="•"/>
            </a:pPr>
            <a:r>
              <a:rPr lang="en-US" altLang="en-US" sz="1800"/>
              <a:t>Single Suspended mirror</a:t>
            </a:r>
          </a:p>
          <a:p>
            <a:pPr>
              <a:buFontTx/>
              <a:buChar char="•"/>
            </a:pPr>
            <a:r>
              <a:rPr lang="en-US" altLang="en-US" sz="1800"/>
              <a:t>Mechanical Simulation Engine (object-oriented)</a:t>
            </a:r>
          </a:p>
        </p:txBody>
      </p:sp>
      <p:sp>
        <p:nvSpPr>
          <p:cNvPr id="72741" name="Rectangle 37">
            <a:extLst>
              <a:ext uri="{FF2B5EF4-FFF2-40B4-BE49-F238E27FC236}">
                <a16:creationId xmlns:a16="http://schemas.microsoft.com/office/drawing/2014/main" id="{F542F03C-B51C-C5D3-B5FF-F4CCC27A4DC4}"/>
              </a:ext>
            </a:extLst>
          </p:cNvPr>
          <p:cNvSpPr>
            <a:spLocks noChangeArrowheads="1"/>
          </p:cNvSpPr>
          <p:nvPr/>
        </p:nvSpPr>
        <p:spPr bwMode="auto">
          <a:xfrm>
            <a:off x="685800" y="4648200"/>
            <a:ext cx="4038600" cy="1676400"/>
          </a:xfrm>
          <a:prstGeom prst="rect">
            <a:avLst/>
          </a:prstGeom>
          <a:noFill/>
          <a:ln w="127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2" name="Rectangle 38">
            <a:extLst>
              <a:ext uri="{FF2B5EF4-FFF2-40B4-BE49-F238E27FC236}">
                <a16:creationId xmlns:a16="http://schemas.microsoft.com/office/drawing/2014/main" id="{8D5C3005-A529-E131-D987-9D3FB1B10CE5}"/>
              </a:ext>
            </a:extLst>
          </p:cNvPr>
          <p:cNvSpPr>
            <a:spLocks noChangeArrowheads="1"/>
          </p:cNvSpPr>
          <p:nvPr/>
        </p:nvSpPr>
        <p:spPr bwMode="auto">
          <a:xfrm>
            <a:off x="5486400" y="4648200"/>
            <a:ext cx="3276600" cy="1600200"/>
          </a:xfrm>
          <a:prstGeom prst="rect">
            <a:avLst/>
          </a:prstGeom>
          <a:noFill/>
          <a:ln w="127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 name="Group 3">
            <a:extLst>
              <a:ext uri="{FF2B5EF4-FFF2-40B4-BE49-F238E27FC236}">
                <a16:creationId xmlns:a16="http://schemas.microsoft.com/office/drawing/2014/main" id="{88A953BE-E7C1-170B-828B-39E031B40C8A}"/>
              </a:ext>
            </a:extLst>
          </p:cNvPr>
          <p:cNvGrpSpPr/>
          <p:nvPr/>
        </p:nvGrpSpPr>
        <p:grpSpPr>
          <a:xfrm>
            <a:off x="609600" y="1600200"/>
            <a:ext cx="7478713" cy="3048000"/>
            <a:chOff x="609600" y="1600200"/>
            <a:chExt cx="7478713" cy="3048000"/>
          </a:xfrm>
        </p:grpSpPr>
        <p:sp>
          <p:nvSpPr>
            <p:cNvPr id="72745" name="Rectangle 41">
              <a:extLst>
                <a:ext uri="{FF2B5EF4-FFF2-40B4-BE49-F238E27FC236}">
                  <a16:creationId xmlns:a16="http://schemas.microsoft.com/office/drawing/2014/main" id="{69BC2630-DF3F-B214-186C-6FB22547FB91}"/>
                </a:ext>
              </a:extLst>
            </p:cNvPr>
            <p:cNvSpPr>
              <a:spLocks noChangeArrowheads="1"/>
            </p:cNvSpPr>
            <p:nvPr/>
          </p:nvSpPr>
          <p:spPr bwMode="auto">
            <a:xfrm>
              <a:off x="2286000" y="4038600"/>
              <a:ext cx="5181600" cy="5334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7" name="Rectangle 3">
              <a:extLst>
                <a:ext uri="{FF2B5EF4-FFF2-40B4-BE49-F238E27FC236}">
                  <a16:creationId xmlns:a16="http://schemas.microsoft.com/office/drawing/2014/main" id="{5B2B3C93-B8F0-83E3-3BB8-C39DC97BC303}"/>
                </a:ext>
              </a:extLst>
            </p:cNvPr>
            <p:cNvSpPr>
              <a:spLocks noChangeArrowheads="1"/>
            </p:cNvSpPr>
            <p:nvPr/>
          </p:nvSpPr>
          <p:spPr bwMode="auto">
            <a:xfrm>
              <a:off x="609600" y="2133600"/>
              <a:ext cx="4572000" cy="1371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72708" name="Rectangle 4">
              <a:extLst>
                <a:ext uri="{FF2B5EF4-FFF2-40B4-BE49-F238E27FC236}">
                  <a16:creationId xmlns:a16="http://schemas.microsoft.com/office/drawing/2014/main" id="{FAE73EA3-85C2-92D2-C6A4-EFCD79DA6BE9}"/>
                </a:ext>
              </a:extLst>
            </p:cNvPr>
            <p:cNvSpPr>
              <a:spLocks noChangeArrowheads="1"/>
            </p:cNvSpPr>
            <p:nvPr/>
          </p:nvSpPr>
          <p:spPr bwMode="auto">
            <a:xfrm>
              <a:off x="4572000" y="2438400"/>
              <a:ext cx="304800" cy="6858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9" name="Text Box 5">
              <a:extLst>
                <a:ext uri="{FF2B5EF4-FFF2-40B4-BE49-F238E27FC236}">
                  <a16:creationId xmlns:a16="http://schemas.microsoft.com/office/drawing/2014/main" id="{87C9B926-4462-3AD2-A141-D228EC41305A}"/>
                </a:ext>
              </a:extLst>
            </p:cNvPr>
            <p:cNvSpPr txBox="1">
              <a:spLocks noChangeArrowheads="1"/>
            </p:cNvSpPr>
            <p:nvPr/>
          </p:nvSpPr>
          <p:spPr bwMode="auto">
            <a:xfrm>
              <a:off x="2819400" y="1600200"/>
              <a:ext cx="190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Optics system</a:t>
              </a:r>
            </a:p>
          </p:txBody>
        </p:sp>
        <p:sp>
          <p:nvSpPr>
            <p:cNvPr id="72710" name="Rectangle 6">
              <a:extLst>
                <a:ext uri="{FF2B5EF4-FFF2-40B4-BE49-F238E27FC236}">
                  <a16:creationId xmlns:a16="http://schemas.microsoft.com/office/drawing/2014/main" id="{81E2AC40-F329-F74F-A984-A84F91BB9FDE}"/>
                </a:ext>
              </a:extLst>
            </p:cNvPr>
            <p:cNvSpPr>
              <a:spLocks noChangeArrowheads="1"/>
            </p:cNvSpPr>
            <p:nvPr/>
          </p:nvSpPr>
          <p:spPr bwMode="auto">
            <a:xfrm>
              <a:off x="5943600" y="2133600"/>
              <a:ext cx="1752600" cy="1828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Text Box 7">
              <a:extLst>
                <a:ext uri="{FF2B5EF4-FFF2-40B4-BE49-F238E27FC236}">
                  <a16:creationId xmlns:a16="http://schemas.microsoft.com/office/drawing/2014/main" id="{EE1C236E-C2FE-264A-790C-F963B06AC2D5}"/>
                </a:ext>
              </a:extLst>
            </p:cNvPr>
            <p:cNvSpPr txBox="1">
              <a:spLocks noChangeArrowheads="1"/>
            </p:cNvSpPr>
            <p:nvPr/>
          </p:nvSpPr>
          <p:spPr bwMode="auto">
            <a:xfrm>
              <a:off x="5562600" y="1600200"/>
              <a:ext cx="252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Mechanical system</a:t>
              </a:r>
            </a:p>
          </p:txBody>
        </p:sp>
        <p:sp>
          <p:nvSpPr>
            <p:cNvPr id="72712" name="Rectangle 8">
              <a:extLst>
                <a:ext uri="{FF2B5EF4-FFF2-40B4-BE49-F238E27FC236}">
                  <a16:creationId xmlns:a16="http://schemas.microsoft.com/office/drawing/2014/main" id="{C7DE6D8C-8272-68E8-F183-D067BC238809}"/>
                </a:ext>
              </a:extLst>
            </p:cNvPr>
            <p:cNvSpPr>
              <a:spLocks noChangeArrowheads="1"/>
            </p:cNvSpPr>
            <p:nvPr/>
          </p:nvSpPr>
          <p:spPr bwMode="auto">
            <a:xfrm>
              <a:off x="3276600" y="2438400"/>
              <a:ext cx="304800" cy="6858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Rectangle 9">
              <a:extLst>
                <a:ext uri="{FF2B5EF4-FFF2-40B4-BE49-F238E27FC236}">
                  <a16:creationId xmlns:a16="http://schemas.microsoft.com/office/drawing/2014/main" id="{B133EE20-E166-50FA-970D-0426D5398E4E}"/>
                </a:ext>
              </a:extLst>
            </p:cNvPr>
            <p:cNvSpPr>
              <a:spLocks noChangeArrowheads="1"/>
            </p:cNvSpPr>
            <p:nvPr/>
          </p:nvSpPr>
          <p:spPr bwMode="auto">
            <a:xfrm>
              <a:off x="838200" y="2667000"/>
              <a:ext cx="609600" cy="304800"/>
            </a:xfrm>
            <a:prstGeom prst="rect">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4" name="Text Box 10">
              <a:extLst>
                <a:ext uri="{FF2B5EF4-FFF2-40B4-BE49-F238E27FC236}">
                  <a16:creationId xmlns:a16="http://schemas.microsoft.com/office/drawing/2014/main" id="{4D08C485-FA3D-4B9B-F239-7B9F58E73E39}"/>
                </a:ext>
              </a:extLst>
            </p:cNvPr>
            <p:cNvSpPr txBox="1">
              <a:spLocks noChangeArrowheads="1"/>
            </p:cNvSpPr>
            <p:nvPr/>
          </p:nvSpPr>
          <p:spPr bwMode="auto">
            <a:xfrm>
              <a:off x="609600" y="16002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Laser</a:t>
              </a:r>
            </a:p>
          </p:txBody>
        </p:sp>
        <p:sp>
          <p:nvSpPr>
            <p:cNvPr id="72715" name="Line 11">
              <a:extLst>
                <a:ext uri="{FF2B5EF4-FFF2-40B4-BE49-F238E27FC236}">
                  <a16:creationId xmlns:a16="http://schemas.microsoft.com/office/drawing/2014/main" id="{F342EA74-793D-4DEB-711D-FA5251566EE0}"/>
                </a:ext>
              </a:extLst>
            </p:cNvPr>
            <p:cNvSpPr>
              <a:spLocks noChangeShapeType="1"/>
            </p:cNvSpPr>
            <p:nvPr/>
          </p:nvSpPr>
          <p:spPr bwMode="auto">
            <a:xfrm>
              <a:off x="3657600" y="2590800"/>
              <a:ext cx="838200" cy="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Line 12">
              <a:extLst>
                <a:ext uri="{FF2B5EF4-FFF2-40B4-BE49-F238E27FC236}">
                  <a16:creationId xmlns:a16="http://schemas.microsoft.com/office/drawing/2014/main" id="{5A7D2482-1EAA-A5E9-1764-B0953440436E}"/>
                </a:ext>
              </a:extLst>
            </p:cNvPr>
            <p:cNvSpPr>
              <a:spLocks noChangeShapeType="1"/>
            </p:cNvSpPr>
            <p:nvPr/>
          </p:nvSpPr>
          <p:spPr bwMode="auto">
            <a:xfrm flipH="1">
              <a:off x="3657600" y="2971800"/>
              <a:ext cx="762000" cy="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7" name="Line 13">
              <a:extLst>
                <a:ext uri="{FF2B5EF4-FFF2-40B4-BE49-F238E27FC236}">
                  <a16:creationId xmlns:a16="http://schemas.microsoft.com/office/drawing/2014/main" id="{3962C1B3-DD8D-7055-F727-4F834A5B0B65}"/>
                </a:ext>
              </a:extLst>
            </p:cNvPr>
            <p:cNvSpPr>
              <a:spLocks noChangeShapeType="1"/>
            </p:cNvSpPr>
            <p:nvPr/>
          </p:nvSpPr>
          <p:spPr bwMode="auto">
            <a:xfrm>
              <a:off x="1447800" y="2819400"/>
              <a:ext cx="1752600"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8" name="AutoShape 14">
              <a:extLst>
                <a:ext uri="{FF2B5EF4-FFF2-40B4-BE49-F238E27FC236}">
                  <a16:creationId xmlns:a16="http://schemas.microsoft.com/office/drawing/2014/main" id="{DC7A8162-4711-879C-D13A-F9A92F28EBFE}"/>
                </a:ext>
              </a:extLst>
            </p:cNvPr>
            <p:cNvSpPr>
              <a:spLocks noChangeArrowheads="1"/>
            </p:cNvSpPr>
            <p:nvPr/>
          </p:nvSpPr>
          <p:spPr bwMode="auto">
            <a:xfrm>
              <a:off x="2362200" y="2667000"/>
              <a:ext cx="457200" cy="304800"/>
            </a:xfrm>
            <a:prstGeom prst="parallelogram">
              <a:avLst>
                <a:gd name="adj" fmla="val 3750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9" name="Line 15">
              <a:extLst>
                <a:ext uri="{FF2B5EF4-FFF2-40B4-BE49-F238E27FC236}">
                  <a16:creationId xmlns:a16="http://schemas.microsoft.com/office/drawing/2014/main" id="{28DA1122-7D4C-7822-C685-C7B216068394}"/>
                </a:ext>
              </a:extLst>
            </p:cNvPr>
            <p:cNvSpPr>
              <a:spLocks noChangeShapeType="1"/>
            </p:cNvSpPr>
            <p:nvPr/>
          </p:nvSpPr>
          <p:spPr bwMode="auto">
            <a:xfrm flipH="1">
              <a:off x="4953000" y="2743200"/>
              <a:ext cx="914400" cy="0"/>
            </a:xfrm>
            <a:prstGeom prst="line">
              <a:avLst/>
            </a:prstGeom>
            <a:noFill/>
            <a:ln w="38100" cmpd="dbl">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0" name="Text Box 16">
              <a:extLst>
                <a:ext uri="{FF2B5EF4-FFF2-40B4-BE49-F238E27FC236}">
                  <a16:creationId xmlns:a16="http://schemas.microsoft.com/office/drawing/2014/main" id="{A3131FBB-FF03-F266-FAB7-9C043869256C}"/>
                </a:ext>
              </a:extLst>
            </p:cNvPr>
            <p:cNvSpPr txBox="1">
              <a:spLocks noChangeArrowheads="1"/>
            </p:cNvSpPr>
            <p:nvPr/>
          </p:nvSpPr>
          <p:spPr bwMode="auto">
            <a:xfrm>
              <a:off x="5241925" y="2270125"/>
              <a:ext cx="654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t>x,</a:t>
              </a:r>
              <a:r>
                <a:rPr lang="en-US" altLang="en-US" dirty="0" err="1">
                  <a:latin typeface="Symbol" pitchFamily="2" charset="2"/>
                </a:rPr>
                <a:t>ϕ</a:t>
              </a:r>
              <a:endParaRPr lang="en-US" altLang="en-US" dirty="0"/>
            </a:p>
          </p:txBody>
        </p:sp>
        <p:sp>
          <p:nvSpPr>
            <p:cNvPr id="72721" name="Line 17">
              <a:extLst>
                <a:ext uri="{FF2B5EF4-FFF2-40B4-BE49-F238E27FC236}">
                  <a16:creationId xmlns:a16="http://schemas.microsoft.com/office/drawing/2014/main" id="{1CDB0894-7210-E3D2-5243-902593451B44}"/>
                </a:ext>
              </a:extLst>
            </p:cNvPr>
            <p:cNvSpPr>
              <a:spLocks noChangeShapeType="1"/>
            </p:cNvSpPr>
            <p:nvPr/>
          </p:nvSpPr>
          <p:spPr bwMode="auto">
            <a:xfrm flipH="1">
              <a:off x="2971800" y="3048000"/>
              <a:ext cx="22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2" name="Line 18">
              <a:extLst>
                <a:ext uri="{FF2B5EF4-FFF2-40B4-BE49-F238E27FC236}">
                  <a16:creationId xmlns:a16="http://schemas.microsoft.com/office/drawing/2014/main" id="{C2577AF5-0D3D-38AA-1946-834DCF815978}"/>
                </a:ext>
              </a:extLst>
            </p:cNvPr>
            <p:cNvSpPr>
              <a:spLocks noChangeShapeType="1"/>
            </p:cNvSpPr>
            <p:nvPr/>
          </p:nvSpPr>
          <p:spPr bwMode="auto">
            <a:xfrm>
              <a:off x="2971800" y="3048000"/>
              <a:ext cx="0" cy="9906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3" name="AutoShape 19">
              <a:extLst>
                <a:ext uri="{FF2B5EF4-FFF2-40B4-BE49-F238E27FC236}">
                  <a16:creationId xmlns:a16="http://schemas.microsoft.com/office/drawing/2014/main" id="{C51FE497-7EE9-BE6A-F5C3-3CCF089A6D92}"/>
                </a:ext>
              </a:extLst>
            </p:cNvPr>
            <p:cNvSpPr>
              <a:spLocks noChangeArrowheads="1"/>
            </p:cNvSpPr>
            <p:nvPr/>
          </p:nvSpPr>
          <p:spPr bwMode="auto">
            <a:xfrm>
              <a:off x="2819400" y="4038600"/>
              <a:ext cx="304800" cy="228600"/>
            </a:xfrm>
            <a:prstGeom prst="flowChartOffpageConnector">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5" name="Line 21">
              <a:extLst>
                <a:ext uri="{FF2B5EF4-FFF2-40B4-BE49-F238E27FC236}">
                  <a16:creationId xmlns:a16="http://schemas.microsoft.com/office/drawing/2014/main" id="{65C4074B-51AE-FA82-7161-A27A56EB2DD0}"/>
                </a:ext>
              </a:extLst>
            </p:cNvPr>
            <p:cNvSpPr>
              <a:spLocks noChangeShapeType="1"/>
            </p:cNvSpPr>
            <p:nvPr/>
          </p:nvSpPr>
          <p:spPr bwMode="auto">
            <a:xfrm>
              <a:off x="2971800" y="4114800"/>
              <a:ext cx="3886200" cy="0"/>
            </a:xfrm>
            <a:prstGeom prst="line">
              <a:avLst/>
            </a:prstGeom>
            <a:noFill/>
            <a:ln w="38100" cmpd="dbl">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6" name="Line 22">
              <a:extLst>
                <a:ext uri="{FF2B5EF4-FFF2-40B4-BE49-F238E27FC236}">
                  <a16:creationId xmlns:a16="http://schemas.microsoft.com/office/drawing/2014/main" id="{0D9E396C-050A-A2E1-0E15-E729BD518F8E}"/>
                </a:ext>
              </a:extLst>
            </p:cNvPr>
            <p:cNvSpPr>
              <a:spLocks noChangeShapeType="1"/>
            </p:cNvSpPr>
            <p:nvPr/>
          </p:nvSpPr>
          <p:spPr bwMode="auto">
            <a:xfrm flipV="1">
              <a:off x="6858000" y="3733800"/>
              <a:ext cx="0" cy="381000"/>
            </a:xfrm>
            <a:prstGeom prst="line">
              <a:avLst/>
            </a:prstGeom>
            <a:noFill/>
            <a:ln w="38100" cmpd="dbl">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7" name="Text Box 23">
              <a:extLst>
                <a:ext uri="{FF2B5EF4-FFF2-40B4-BE49-F238E27FC236}">
                  <a16:creationId xmlns:a16="http://schemas.microsoft.com/office/drawing/2014/main" id="{268A11F7-77E6-5B08-DA36-33651E7E82CC}"/>
                </a:ext>
              </a:extLst>
            </p:cNvPr>
            <p:cNvSpPr txBox="1">
              <a:spLocks noChangeArrowheads="1"/>
            </p:cNvSpPr>
            <p:nvPr/>
          </p:nvSpPr>
          <p:spPr bwMode="auto">
            <a:xfrm>
              <a:off x="3733800" y="4114800"/>
              <a:ext cx="2052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Feedback force</a:t>
              </a:r>
            </a:p>
          </p:txBody>
        </p:sp>
        <p:sp>
          <p:nvSpPr>
            <p:cNvPr id="72728" name="Rectangle 24">
              <a:extLst>
                <a:ext uri="{FF2B5EF4-FFF2-40B4-BE49-F238E27FC236}">
                  <a16:creationId xmlns:a16="http://schemas.microsoft.com/office/drawing/2014/main" id="{0C870D45-0524-10AD-FA73-D801315E1CD5}"/>
                </a:ext>
              </a:extLst>
            </p:cNvPr>
            <p:cNvSpPr>
              <a:spLocks noChangeArrowheads="1"/>
            </p:cNvSpPr>
            <p:nvPr/>
          </p:nvSpPr>
          <p:spPr bwMode="auto">
            <a:xfrm>
              <a:off x="6400800" y="3505200"/>
              <a:ext cx="990600" cy="228600"/>
            </a:xfrm>
            <a:prstGeom prst="rect">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9" name="Rectangle 25">
              <a:extLst>
                <a:ext uri="{FF2B5EF4-FFF2-40B4-BE49-F238E27FC236}">
                  <a16:creationId xmlns:a16="http://schemas.microsoft.com/office/drawing/2014/main" id="{E3D13A00-AC85-B673-C2FE-0220B9FA671A}"/>
                </a:ext>
              </a:extLst>
            </p:cNvPr>
            <p:cNvSpPr>
              <a:spLocks noChangeArrowheads="1"/>
            </p:cNvSpPr>
            <p:nvPr/>
          </p:nvSpPr>
          <p:spPr bwMode="auto">
            <a:xfrm>
              <a:off x="7010400" y="2514600"/>
              <a:ext cx="152400" cy="990600"/>
            </a:xfrm>
            <a:prstGeom prst="rect">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0" name="Rectangle 26">
              <a:extLst>
                <a:ext uri="{FF2B5EF4-FFF2-40B4-BE49-F238E27FC236}">
                  <a16:creationId xmlns:a16="http://schemas.microsoft.com/office/drawing/2014/main" id="{E1BB569F-762F-6678-FF90-C015A1CBE0A5}"/>
                </a:ext>
              </a:extLst>
            </p:cNvPr>
            <p:cNvSpPr>
              <a:spLocks noChangeArrowheads="1"/>
            </p:cNvSpPr>
            <p:nvPr/>
          </p:nvSpPr>
          <p:spPr bwMode="auto">
            <a:xfrm>
              <a:off x="6553200" y="2362200"/>
              <a:ext cx="609600" cy="152400"/>
            </a:xfrm>
            <a:prstGeom prst="rect">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1" name="AutoShape 27">
              <a:extLst>
                <a:ext uri="{FF2B5EF4-FFF2-40B4-BE49-F238E27FC236}">
                  <a16:creationId xmlns:a16="http://schemas.microsoft.com/office/drawing/2014/main" id="{F1992DB3-BCD6-C928-6D74-B879D5E9E036}"/>
                </a:ext>
              </a:extLst>
            </p:cNvPr>
            <p:cNvSpPr>
              <a:spLocks noChangeArrowheads="1"/>
            </p:cNvSpPr>
            <p:nvPr/>
          </p:nvSpPr>
          <p:spPr bwMode="auto">
            <a:xfrm rot="16130869">
              <a:off x="6591300" y="2705100"/>
              <a:ext cx="304800" cy="228600"/>
            </a:xfrm>
            <a:prstGeom prst="can">
              <a:avLst>
                <a:gd name="adj" fmla="val 25000"/>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2" name="AutoShape 28">
              <a:extLst>
                <a:ext uri="{FF2B5EF4-FFF2-40B4-BE49-F238E27FC236}">
                  <a16:creationId xmlns:a16="http://schemas.microsoft.com/office/drawing/2014/main" id="{415749DE-1AE4-5542-30A8-9346AFCF4B77}"/>
                </a:ext>
              </a:extLst>
            </p:cNvPr>
            <p:cNvSpPr>
              <a:spLocks noChangeArrowheads="1"/>
            </p:cNvSpPr>
            <p:nvPr/>
          </p:nvSpPr>
          <p:spPr bwMode="auto">
            <a:xfrm rot="16130869">
              <a:off x="6591300" y="3162300"/>
              <a:ext cx="304800" cy="228600"/>
            </a:xfrm>
            <a:prstGeom prst="can">
              <a:avLst>
                <a:gd name="adj" fmla="val 25000"/>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3" name="Line 29">
              <a:extLst>
                <a:ext uri="{FF2B5EF4-FFF2-40B4-BE49-F238E27FC236}">
                  <a16:creationId xmlns:a16="http://schemas.microsoft.com/office/drawing/2014/main" id="{06762E9B-2ADC-D043-259C-81C9C5A58291}"/>
                </a:ext>
              </a:extLst>
            </p:cNvPr>
            <p:cNvSpPr>
              <a:spLocks noChangeShapeType="1"/>
            </p:cNvSpPr>
            <p:nvPr/>
          </p:nvSpPr>
          <p:spPr bwMode="auto">
            <a:xfrm>
              <a:off x="6742113" y="251460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4" name="Line 30">
              <a:extLst>
                <a:ext uri="{FF2B5EF4-FFF2-40B4-BE49-F238E27FC236}">
                  <a16:creationId xmlns:a16="http://schemas.microsoft.com/office/drawing/2014/main" id="{4CC0F5EC-2F92-54A0-F4C4-BDD234430F8A}"/>
                </a:ext>
              </a:extLst>
            </p:cNvPr>
            <p:cNvSpPr>
              <a:spLocks noChangeShapeType="1"/>
            </p:cNvSpPr>
            <p:nvPr/>
          </p:nvSpPr>
          <p:spPr bwMode="auto">
            <a:xfrm>
              <a:off x="6743700" y="297180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6" name="Line 32">
              <a:extLst>
                <a:ext uri="{FF2B5EF4-FFF2-40B4-BE49-F238E27FC236}">
                  <a16:creationId xmlns:a16="http://schemas.microsoft.com/office/drawing/2014/main" id="{5778E04A-488E-4B59-8177-338817630885}"/>
                </a:ext>
              </a:extLst>
            </p:cNvPr>
            <p:cNvSpPr>
              <a:spLocks noChangeShapeType="1"/>
            </p:cNvSpPr>
            <p:nvPr/>
          </p:nvSpPr>
          <p:spPr bwMode="auto">
            <a:xfrm flipH="1" flipV="1">
              <a:off x="1143000" y="4114800"/>
              <a:ext cx="1676400" cy="0"/>
            </a:xfrm>
            <a:prstGeom prst="line">
              <a:avLst/>
            </a:prstGeom>
            <a:noFill/>
            <a:ln w="38100" cmpd="dbl">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7" name="Line 33">
              <a:extLst>
                <a:ext uri="{FF2B5EF4-FFF2-40B4-BE49-F238E27FC236}">
                  <a16:creationId xmlns:a16="http://schemas.microsoft.com/office/drawing/2014/main" id="{0D8DA7DB-87C4-1117-7027-CF585406FA76}"/>
                </a:ext>
              </a:extLst>
            </p:cNvPr>
            <p:cNvSpPr>
              <a:spLocks noChangeShapeType="1"/>
            </p:cNvSpPr>
            <p:nvPr/>
          </p:nvSpPr>
          <p:spPr bwMode="auto">
            <a:xfrm flipV="1">
              <a:off x="1143000" y="2971800"/>
              <a:ext cx="0" cy="1143000"/>
            </a:xfrm>
            <a:prstGeom prst="line">
              <a:avLst/>
            </a:prstGeom>
            <a:noFill/>
            <a:ln w="38100" cmpd="dbl">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8" name="Text Box 34">
              <a:extLst>
                <a:ext uri="{FF2B5EF4-FFF2-40B4-BE49-F238E27FC236}">
                  <a16:creationId xmlns:a16="http://schemas.microsoft.com/office/drawing/2014/main" id="{25122EC7-B8B2-7D38-FCF7-ABE67395340B}"/>
                </a:ext>
              </a:extLst>
            </p:cNvPr>
            <p:cNvSpPr txBox="1">
              <a:spLocks noChangeArrowheads="1"/>
            </p:cNvSpPr>
            <p:nvPr/>
          </p:nvSpPr>
          <p:spPr bwMode="auto">
            <a:xfrm>
              <a:off x="2362200" y="4191000"/>
              <a:ext cx="96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sensor</a:t>
              </a:r>
            </a:p>
          </p:txBody>
        </p:sp>
        <p:sp>
          <p:nvSpPr>
            <p:cNvPr id="72739" name="Text Box 35">
              <a:extLst>
                <a:ext uri="{FF2B5EF4-FFF2-40B4-BE49-F238E27FC236}">
                  <a16:creationId xmlns:a16="http://schemas.microsoft.com/office/drawing/2014/main" id="{4CB34A7D-3206-226D-3625-805348F3879F}"/>
                </a:ext>
              </a:extLst>
            </p:cNvPr>
            <p:cNvSpPr txBox="1">
              <a:spLocks noChangeArrowheads="1"/>
            </p:cNvSpPr>
            <p:nvPr/>
          </p:nvSpPr>
          <p:spPr bwMode="auto">
            <a:xfrm>
              <a:off x="6248400" y="4114800"/>
              <a:ext cx="116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actuator</a:t>
              </a:r>
            </a:p>
          </p:txBody>
        </p:sp>
        <p:sp>
          <p:nvSpPr>
            <p:cNvPr id="72743" name="Line 39">
              <a:extLst>
                <a:ext uri="{FF2B5EF4-FFF2-40B4-BE49-F238E27FC236}">
                  <a16:creationId xmlns:a16="http://schemas.microsoft.com/office/drawing/2014/main" id="{1330D1B2-EDAF-5B0A-1198-15C2113A5C9D}"/>
                </a:ext>
              </a:extLst>
            </p:cNvPr>
            <p:cNvSpPr>
              <a:spLocks noChangeShapeType="1"/>
            </p:cNvSpPr>
            <p:nvPr/>
          </p:nvSpPr>
          <p:spPr bwMode="auto">
            <a:xfrm>
              <a:off x="838200" y="3276600"/>
              <a:ext cx="0" cy="1371600"/>
            </a:xfrm>
            <a:prstGeom prst="line">
              <a:avLst/>
            </a:prstGeom>
            <a:noFill/>
            <a:ln w="57150">
              <a:solidFill>
                <a:srgbClr val="FF0000"/>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4" name="Line 40">
              <a:extLst>
                <a:ext uri="{FF2B5EF4-FFF2-40B4-BE49-F238E27FC236}">
                  <a16:creationId xmlns:a16="http://schemas.microsoft.com/office/drawing/2014/main" id="{03CAF6F6-8285-A0E7-7E16-A21F1AEC5CEC}"/>
                </a:ext>
              </a:extLst>
            </p:cNvPr>
            <p:cNvSpPr>
              <a:spLocks noChangeShapeType="1"/>
            </p:cNvSpPr>
            <p:nvPr/>
          </p:nvSpPr>
          <p:spPr bwMode="auto">
            <a:xfrm>
              <a:off x="7543800" y="3733800"/>
              <a:ext cx="0" cy="914400"/>
            </a:xfrm>
            <a:prstGeom prst="line">
              <a:avLst/>
            </a:prstGeom>
            <a:noFill/>
            <a:ln w="57150">
              <a:solidFill>
                <a:srgbClr val="FF0000"/>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6" name="Text Box 42">
              <a:extLst>
                <a:ext uri="{FF2B5EF4-FFF2-40B4-BE49-F238E27FC236}">
                  <a16:creationId xmlns:a16="http://schemas.microsoft.com/office/drawing/2014/main" id="{9D23DE01-D467-8E9D-4221-18D4045E5106}"/>
                </a:ext>
              </a:extLst>
            </p:cNvPr>
            <p:cNvSpPr txBox="1">
              <a:spLocks noChangeArrowheads="1"/>
            </p:cNvSpPr>
            <p:nvPr/>
          </p:nvSpPr>
          <p:spPr bwMode="auto">
            <a:xfrm>
              <a:off x="3581400" y="3581400"/>
              <a:ext cx="2036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Control system</a:t>
              </a: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CDFE-84C4-28B6-D9AC-099E42C55B72}"/>
              </a:ext>
            </a:extLst>
          </p:cNvPr>
          <p:cNvSpPr>
            <a:spLocks noGrp="1"/>
          </p:cNvSpPr>
          <p:nvPr>
            <p:ph type="title"/>
          </p:nvPr>
        </p:nvSpPr>
        <p:spPr>
          <a:xfrm>
            <a:off x="1828800" y="0"/>
            <a:ext cx="7239000" cy="1371600"/>
          </a:xfrm>
        </p:spPr>
        <p:txBody>
          <a:bodyPr/>
          <a:lstStyle/>
          <a:p>
            <a:r>
              <a:rPr lang="en-US" sz="3200" b="1" i="0" u="none" strike="noStrike" dirty="0">
                <a:solidFill>
                  <a:srgbClr val="CB6D04"/>
                </a:solidFill>
                <a:effectLst/>
                <a:latin typeface="Roboto Light" panose="020F0302020204030204" pitchFamily="34" charset="0"/>
              </a:rPr>
              <a:t>Next generation Integrated package for Gravitational Wave Simulation</a:t>
            </a:r>
            <a:endParaRPr lang="en-US" sz="3200" dirty="0"/>
          </a:p>
        </p:txBody>
      </p:sp>
      <p:sp>
        <p:nvSpPr>
          <p:cNvPr id="3" name="Content Placeholder 2">
            <a:extLst>
              <a:ext uri="{FF2B5EF4-FFF2-40B4-BE49-F238E27FC236}">
                <a16:creationId xmlns:a16="http://schemas.microsoft.com/office/drawing/2014/main" id="{31A311E5-5E69-27B8-EC7B-408C222D025B}"/>
              </a:ext>
            </a:extLst>
          </p:cNvPr>
          <p:cNvSpPr>
            <a:spLocks noGrp="1"/>
          </p:cNvSpPr>
          <p:nvPr>
            <p:ph idx="1"/>
          </p:nvPr>
        </p:nvSpPr>
        <p:spPr>
          <a:xfrm>
            <a:off x="119743" y="1676400"/>
            <a:ext cx="8904514" cy="5027414"/>
          </a:xfrm>
          <a:solidFill>
            <a:schemeClr val="bg1"/>
          </a:solidFill>
        </p:spPr>
        <p:txBody>
          <a:bodyPr/>
          <a:lstStyle/>
          <a:p>
            <a:r>
              <a:rPr lang="en-US" sz="2000" dirty="0"/>
              <a:t>Introduction</a:t>
            </a:r>
          </a:p>
          <a:p>
            <a:pPr lvl="1"/>
            <a:r>
              <a:rPr lang="en-US" sz="1600" dirty="0"/>
              <a:t>Propaganda to make GW simulation package to the same level as HEP</a:t>
            </a:r>
          </a:p>
          <a:p>
            <a:pPr lvl="1"/>
            <a:r>
              <a:rPr lang="en-US" sz="1600" dirty="0"/>
              <a:t>Rana &gt; “I am a believer”. </a:t>
            </a:r>
            <a:r>
              <a:rPr lang="en-US" sz="1600" dirty="0">
                <a:solidFill>
                  <a:srgbClr val="002060"/>
                </a:solidFill>
              </a:rPr>
              <a:t>I guess that the number of optics simulation codes outnumber the controls codes by 100x. And there is basically nothing existing for mechanics. If we already had Finesse linked with our real control system, we could really understand many things. But not enough good people doing simulation.</a:t>
            </a:r>
          </a:p>
          <a:p>
            <a:r>
              <a:rPr lang="en-US" sz="2000" dirty="0"/>
              <a:t>It should be simple to study simple physics … not quite</a:t>
            </a:r>
          </a:p>
          <a:p>
            <a:pPr lvl="1"/>
            <a:r>
              <a:rPr lang="en-US" sz="1600" dirty="0"/>
              <a:t>Field calculation as an example</a:t>
            </a:r>
          </a:p>
          <a:p>
            <a:r>
              <a:rPr lang="en-US" sz="2000" dirty="0"/>
              <a:t>Integrated package</a:t>
            </a:r>
          </a:p>
          <a:p>
            <a:pPr lvl="1"/>
            <a:r>
              <a:rPr lang="en-US" sz="1600" dirty="0"/>
              <a:t>Obsolete e2e as a springboard for discussion to prepare for the future</a:t>
            </a:r>
          </a:p>
          <a:p>
            <a:r>
              <a:rPr lang="en-US" sz="2000" dirty="0"/>
              <a:t>Design toward future</a:t>
            </a:r>
          </a:p>
          <a:p>
            <a:pPr lvl="1"/>
            <a:r>
              <a:rPr lang="en-US" sz="1600" dirty="0"/>
              <a:t>Need to identify what kind of framework is useful to prepare for the future</a:t>
            </a:r>
          </a:p>
          <a:p>
            <a:pPr lvl="1"/>
            <a:r>
              <a:rPr lang="en-US" sz="1600" dirty="0"/>
              <a:t>Inputs from the end users based on commissioning and planning for the future</a:t>
            </a:r>
          </a:p>
          <a:p>
            <a:pPr lvl="1"/>
            <a:r>
              <a:rPr lang="en-US" sz="1600" dirty="0"/>
              <a:t>What kind of time scale makes this package useful</a:t>
            </a:r>
          </a:p>
          <a:p>
            <a:pPr lvl="1"/>
            <a:r>
              <a:rPr lang="en-US" sz="1600" dirty="0"/>
              <a:t>How to push this be realized</a:t>
            </a:r>
          </a:p>
        </p:txBody>
      </p:sp>
      <p:sp>
        <p:nvSpPr>
          <p:cNvPr id="4" name="Slide Number Placeholder 3">
            <a:extLst>
              <a:ext uri="{FF2B5EF4-FFF2-40B4-BE49-F238E27FC236}">
                <a16:creationId xmlns:a16="http://schemas.microsoft.com/office/drawing/2014/main" id="{26A7C46C-6424-156B-ED99-B675F97885A7}"/>
              </a:ext>
            </a:extLst>
          </p:cNvPr>
          <p:cNvSpPr>
            <a:spLocks noGrp="1"/>
          </p:cNvSpPr>
          <p:nvPr>
            <p:ph type="sldNum" sz="quarter" idx="10"/>
          </p:nvPr>
        </p:nvSpPr>
        <p:spPr/>
        <p:txBody>
          <a:bodyPr/>
          <a:lstStyle/>
          <a:p>
            <a:pPr>
              <a:defRPr/>
            </a:pPr>
            <a:fld id="{CC71D854-2B37-F34D-B850-E2BACB9FDF0A}" type="slidenum">
              <a:rPr lang="en-US" altLang="ja-JP" smtClean="0"/>
              <a:pPr>
                <a:defRPr/>
              </a:pPr>
              <a:t>3</a:t>
            </a:fld>
            <a:endParaRPr lang="en-US" altLang="ja-JP"/>
          </a:p>
        </p:txBody>
      </p:sp>
    </p:spTree>
    <p:extLst>
      <p:ext uri="{BB962C8B-B14F-4D97-AF65-F5344CB8AC3E}">
        <p14:creationId xmlns:p14="http://schemas.microsoft.com/office/powerpoint/2010/main" val="245245621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4F55-D5ED-2105-69C2-64B627BDE79E}"/>
              </a:ext>
            </a:extLst>
          </p:cNvPr>
          <p:cNvSpPr>
            <a:spLocks noGrp="1"/>
          </p:cNvSpPr>
          <p:nvPr>
            <p:ph type="title"/>
          </p:nvPr>
        </p:nvSpPr>
        <p:spPr/>
        <p:txBody>
          <a:bodyPr/>
          <a:lstStyle/>
          <a:p>
            <a:r>
              <a:rPr lang="en-US" dirty="0"/>
              <a:t>Scratch hairs before, not after, spending lots of money</a:t>
            </a:r>
          </a:p>
        </p:txBody>
      </p:sp>
      <p:sp>
        <p:nvSpPr>
          <p:cNvPr id="3" name="Content Placeholder 2">
            <a:extLst>
              <a:ext uri="{FF2B5EF4-FFF2-40B4-BE49-F238E27FC236}">
                <a16:creationId xmlns:a16="http://schemas.microsoft.com/office/drawing/2014/main" id="{FDEA5D4E-2EE4-DA50-5AC8-31AE660AEF4B}"/>
              </a:ext>
            </a:extLst>
          </p:cNvPr>
          <p:cNvSpPr>
            <a:spLocks noGrp="1"/>
          </p:cNvSpPr>
          <p:nvPr>
            <p:ph idx="1"/>
          </p:nvPr>
        </p:nvSpPr>
        <p:spPr>
          <a:xfrm>
            <a:off x="304799" y="1981200"/>
            <a:ext cx="8686801" cy="4419600"/>
          </a:xfrm>
        </p:spPr>
        <p:txBody>
          <a:bodyPr/>
          <a:lstStyle/>
          <a:p>
            <a:r>
              <a:rPr lang="en-US" b="0" i="0" u="none" strike="noStrike" dirty="0">
                <a:solidFill>
                  <a:srgbClr val="202122"/>
                </a:solidFill>
                <a:effectLst/>
                <a:latin typeface="Arial" panose="020B0604020202020204" pitchFamily="34" charset="0"/>
              </a:rPr>
              <a:t>Future GW simulation package to be</a:t>
            </a:r>
          </a:p>
          <a:p>
            <a:pPr lvl="1"/>
            <a:r>
              <a:rPr lang="en-US" sz="2000" dirty="0">
                <a:solidFill>
                  <a:srgbClr val="202122"/>
                </a:solidFill>
                <a:latin typeface="Arial" panose="020B0604020202020204" pitchFamily="34" charset="0"/>
              </a:rPr>
              <a:t>Have necessary simulation components of equal qualities</a:t>
            </a:r>
          </a:p>
          <a:p>
            <a:pPr lvl="1"/>
            <a:r>
              <a:rPr lang="en-US" sz="2000" dirty="0">
                <a:solidFill>
                  <a:srgbClr val="202122"/>
                </a:solidFill>
                <a:latin typeface="Arial" panose="020B0604020202020204" pitchFamily="34" charset="0"/>
              </a:rPr>
              <a:t>Easy integrations of components</a:t>
            </a:r>
          </a:p>
          <a:p>
            <a:pPr lvl="1"/>
            <a:r>
              <a:rPr lang="en-US" sz="2000" dirty="0">
                <a:solidFill>
                  <a:srgbClr val="202122"/>
                </a:solidFill>
                <a:latin typeface="Arial" panose="020B0604020202020204" pitchFamily="34" charset="0"/>
              </a:rPr>
              <a:t>Getting started easily to study physics of interest</a:t>
            </a:r>
          </a:p>
          <a:p>
            <a:pPr lvl="1"/>
            <a:r>
              <a:rPr lang="en-US" sz="2000" dirty="0">
                <a:solidFill>
                  <a:srgbClr val="202122"/>
                </a:solidFill>
                <a:latin typeface="Arial" panose="020B0604020202020204" pitchFamily="34" charset="0"/>
              </a:rPr>
              <a:t>Get the setup and modification easily</a:t>
            </a:r>
          </a:p>
          <a:p>
            <a:pPr lvl="1"/>
            <a:r>
              <a:rPr lang="en-US" sz="2000" dirty="0">
                <a:solidFill>
                  <a:srgbClr val="202122"/>
                </a:solidFill>
                <a:latin typeface="Arial" panose="020B0604020202020204" pitchFamily="34" charset="0"/>
              </a:rPr>
              <a:t>Get complex system analysis done with reasonably rich information</a:t>
            </a:r>
          </a:p>
          <a:p>
            <a:pPr lvl="2"/>
            <a:r>
              <a:rPr lang="en-US" sz="1800" dirty="0">
                <a:solidFill>
                  <a:srgbClr val="202122"/>
                </a:solidFill>
                <a:latin typeface="Arial" panose="020B0604020202020204" pitchFamily="34" charset="0"/>
              </a:rPr>
              <a:t>Get details of specific problems on demand</a:t>
            </a:r>
          </a:p>
          <a:p>
            <a:pPr lvl="1"/>
            <a:r>
              <a:rPr lang="en-US" sz="2000" dirty="0">
                <a:solidFill>
                  <a:srgbClr val="202122"/>
                </a:solidFill>
                <a:latin typeface="Arial" panose="020B0604020202020204" pitchFamily="34" charset="0"/>
              </a:rPr>
              <a:t>Get long time scale analysis done in short time</a:t>
            </a:r>
          </a:p>
          <a:p>
            <a:pPr lvl="1"/>
            <a:r>
              <a:rPr lang="en-US" sz="2000" dirty="0">
                <a:solidFill>
                  <a:srgbClr val="202122"/>
                </a:solidFill>
                <a:latin typeface="Arial" panose="020B0604020202020204" pitchFamily="34" charset="0"/>
              </a:rPr>
              <a:t>Get results with flexible formats</a:t>
            </a:r>
          </a:p>
          <a:p>
            <a:pPr lvl="1"/>
            <a:r>
              <a:rPr lang="en-US" sz="2000" dirty="0">
                <a:solidFill>
                  <a:srgbClr val="202122"/>
                </a:solidFill>
                <a:latin typeface="Arial" panose="020B0604020202020204" pitchFamily="34" charset="0"/>
              </a:rPr>
              <a:t>…</a:t>
            </a:r>
          </a:p>
          <a:p>
            <a:pPr marL="41275" indent="0">
              <a:buNone/>
            </a:pPr>
            <a:endParaRPr lang="en-US" dirty="0"/>
          </a:p>
        </p:txBody>
      </p:sp>
      <p:sp>
        <p:nvSpPr>
          <p:cNvPr id="4" name="Slide Number Placeholder 3">
            <a:extLst>
              <a:ext uri="{FF2B5EF4-FFF2-40B4-BE49-F238E27FC236}">
                <a16:creationId xmlns:a16="http://schemas.microsoft.com/office/drawing/2014/main" id="{ACCAA9AB-6755-2DF9-3DC6-D4CC4CB991A0}"/>
              </a:ext>
            </a:extLst>
          </p:cNvPr>
          <p:cNvSpPr>
            <a:spLocks noGrp="1"/>
          </p:cNvSpPr>
          <p:nvPr>
            <p:ph type="sldNum" sz="quarter" idx="10"/>
          </p:nvPr>
        </p:nvSpPr>
        <p:spPr/>
        <p:txBody>
          <a:bodyPr/>
          <a:lstStyle/>
          <a:p>
            <a:pPr>
              <a:defRPr/>
            </a:pPr>
            <a:fld id="{CC71D854-2B37-F34D-B850-E2BACB9FDF0A}" type="slidenum">
              <a:rPr lang="en-US" altLang="ja-JP" smtClean="0"/>
              <a:pPr>
                <a:defRPr/>
              </a:pPr>
              <a:t>4</a:t>
            </a:fld>
            <a:endParaRPr lang="en-US" altLang="ja-JP"/>
          </a:p>
        </p:txBody>
      </p:sp>
    </p:spTree>
    <p:extLst>
      <p:ext uri="{BB962C8B-B14F-4D97-AF65-F5344CB8AC3E}">
        <p14:creationId xmlns:p14="http://schemas.microsoft.com/office/powerpoint/2010/main" val="29650894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A50B-1BB5-061B-C311-AED40E3718F9}"/>
              </a:ext>
            </a:extLst>
          </p:cNvPr>
          <p:cNvSpPr>
            <a:spLocks noGrp="1"/>
          </p:cNvSpPr>
          <p:nvPr>
            <p:ph type="title"/>
          </p:nvPr>
        </p:nvSpPr>
        <p:spPr>
          <a:xfrm>
            <a:off x="1600200" y="0"/>
            <a:ext cx="7543800" cy="1524000"/>
          </a:xfrm>
        </p:spPr>
        <p:txBody>
          <a:bodyPr/>
          <a:lstStyle/>
          <a:p>
            <a:r>
              <a:rPr lang="en-US" sz="3000" dirty="0">
                <a:solidFill>
                  <a:srgbClr val="FF0000"/>
                </a:solidFill>
              </a:rPr>
              <a:t>Simple question, </a:t>
            </a:r>
            <a:r>
              <a:rPr lang="en-US" sz="3000" dirty="0">
                <a:solidFill>
                  <a:srgbClr val="00B050"/>
                </a:solidFill>
              </a:rPr>
              <a:t>simple answer, </a:t>
            </a:r>
            <a:br>
              <a:rPr lang="en-US" sz="3000" dirty="0">
                <a:solidFill>
                  <a:srgbClr val="FF0000"/>
                </a:solidFill>
              </a:rPr>
            </a:br>
            <a:r>
              <a:rPr lang="en-US" sz="2400" dirty="0">
                <a:solidFill>
                  <a:schemeClr val="tx2"/>
                </a:solidFill>
              </a:rPr>
              <a:t>Simulation should take care of </a:t>
            </a:r>
            <a:br>
              <a:rPr lang="en-US" sz="2400" dirty="0">
                <a:solidFill>
                  <a:schemeClr val="tx2"/>
                </a:solidFill>
              </a:rPr>
            </a:br>
            <a:r>
              <a:rPr lang="en-US" sz="2400" dirty="0"/>
              <a:t>difficult calculations behind the scene</a:t>
            </a:r>
          </a:p>
        </p:txBody>
      </p:sp>
      <p:sp>
        <p:nvSpPr>
          <p:cNvPr id="3" name="Content Placeholder 2">
            <a:extLst>
              <a:ext uri="{FF2B5EF4-FFF2-40B4-BE49-F238E27FC236}">
                <a16:creationId xmlns:a16="http://schemas.microsoft.com/office/drawing/2014/main" id="{2127E9E1-E4F0-097D-DD21-DD4E2DB85431}"/>
              </a:ext>
            </a:extLst>
          </p:cNvPr>
          <p:cNvSpPr>
            <a:spLocks noGrp="1"/>
          </p:cNvSpPr>
          <p:nvPr>
            <p:ph idx="1"/>
          </p:nvPr>
        </p:nvSpPr>
        <p:spPr>
          <a:xfrm>
            <a:off x="533400" y="1943100"/>
            <a:ext cx="7772400" cy="4375150"/>
          </a:xfrm>
        </p:spPr>
        <p:txBody>
          <a:bodyPr/>
          <a:lstStyle/>
          <a:p>
            <a:r>
              <a:rPr lang="en-US" dirty="0">
                <a:solidFill>
                  <a:srgbClr val="FF0000"/>
                </a:solidFill>
              </a:rPr>
              <a:t>Scattering by mirror surface aberration</a:t>
            </a:r>
          </a:p>
          <a:p>
            <a:r>
              <a:rPr lang="en-US" dirty="0">
                <a:solidFill>
                  <a:srgbClr val="00B050"/>
                </a:solidFill>
              </a:rPr>
              <a:t>What is FP cavity loss</a:t>
            </a:r>
          </a:p>
          <a:p>
            <a:r>
              <a:rPr lang="en-US" dirty="0">
                <a:solidFill>
                  <a:schemeClr val="tx2"/>
                </a:solidFill>
              </a:rPr>
              <a:t>Researchers are interested in physics, </a:t>
            </a:r>
            <a:br>
              <a:rPr lang="en-US" dirty="0">
                <a:solidFill>
                  <a:schemeClr val="tx2"/>
                </a:solidFill>
              </a:rPr>
            </a:br>
            <a:r>
              <a:rPr lang="en-US" dirty="0">
                <a:solidFill>
                  <a:schemeClr val="tx2"/>
                </a:solidFill>
              </a:rPr>
              <a:t>not how to calculate</a:t>
            </a:r>
          </a:p>
          <a:p>
            <a:pPr lvl="1"/>
            <a:r>
              <a:rPr lang="en-US" dirty="0">
                <a:solidFill>
                  <a:schemeClr val="tx2"/>
                </a:solidFill>
              </a:rPr>
              <a:t>Mirror aberrations</a:t>
            </a:r>
          </a:p>
          <a:p>
            <a:pPr marL="1092200" lvl="2" indent="-342900">
              <a:buFont typeface="Arial" panose="020B0604020202020204" pitchFamily="34" charset="0"/>
              <a:buChar char="•"/>
            </a:pPr>
            <a:r>
              <a:rPr lang="en-US" dirty="0">
                <a:solidFill>
                  <a:schemeClr val="tx2"/>
                </a:solidFill>
              </a:rPr>
              <a:t>Continuous aberration</a:t>
            </a:r>
          </a:p>
          <a:p>
            <a:pPr marL="1092200" lvl="2" indent="-342900">
              <a:buFont typeface="Arial" panose="020B0604020202020204" pitchFamily="34" charset="0"/>
              <a:buChar char="•"/>
            </a:pPr>
            <a:r>
              <a:rPr lang="en-US" dirty="0">
                <a:solidFill>
                  <a:schemeClr val="tx2"/>
                </a:solidFill>
              </a:rPr>
              <a:t>Point absorber ~ 1cm</a:t>
            </a:r>
          </a:p>
          <a:p>
            <a:pPr marL="1092200" lvl="2" indent="-342900">
              <a:buFont typeface="Arial" panose="020B0604020202020204" pitchFamily="34" charset="0"/>
              <a:buChar char="•"/>
            </a:pPr>
            <a:r>
              <a:rPr lang="en-US" dirty="0">
                <a:solidFill>
                  <a:schemeClr val="tx2"/>
                </a:solidFill>
              </a:rPr>
              <a:t>Point scatterer ~ 1μm</a:t>
            </a:r>
          </a:p>
          <a:p>
            <a:pPr lvl="1"/>
            <a:r>
              <a:rPr lang="en-US" dirty="0">
                <a:solidFill>
                  <a:schemeClr val="tx2"/>
                </a:solidFill>
              </a:rPr>
              <a:t>Many different calculations</a:t>
            </a:r>
          </a:p>
          <a:p>
            <a:pPr lvl="1"/>
            <a:r>
              <a:rPr lang="en-US" dirty="0">
                <a:solidFill>
                  <a:schemeClr val="tx2"/>
                </a:solidFill>
              </a:rPr>
              <a:t>Millions of different mirror surface</a:t>
            </a:r>
          </a:p>
          <a:p>
            <a:pPr lvl="1"/>
            <a:r>
              <a:rPr lang="en-US" dirty="0">
                <a:solidFill>
                  <a:schemeClr val="tx2"/>
                </a:solidFill>
              </a:rPr>
              <a:t>Cavity conditions</a:t>
            </a:r>
          </a:p>
          <a:p>
            <a:pPr lvl="1"/>
            <a:r>
              <a:rPr lang="en-US" dirty="0">
                <a:solidFill>
                  <a:schemeClr val="tx2"/>
                </a:solidFill>
              </a:rPr>
              <a:t>Complex BRDF</a:t>
            </a:r>
          </a:p>
        </p:txBody>
      </p:sp>
      <p:sp>
        <p:nvSpPr>
          <p:cNvPr id="4" name="Slide Number Placeholder 3">
            <a:extLst>
              <a:ext uri="{FF2B5EF4-FFF2-40B4-BE49-F238E27FC236}">
                <a16:creationId xmlns:a16="http://schemas.microsoft.com/office/drawing/2014/main" id="{9CF0EFC6-0BD6-4CB6-DD63-6F7F8722C16C}"/>
              </a:ext>
            </a:extLst>
          </p:cNvPr>
          <p:cNvSpPr>
            <a:spLocks noGrp="1"/>
          </p:cNvSpPr>
          <p:nvPr>
            <p:ph type="sldNum" sz="quarter" idx="10"/>
          </p:nvPr>
        </p:nvSpPr>
        <p:spPr/>
        <p:txBody>
          <a:bodyPr/>
          <a:lstStyle/>
          <a:p>
            <a:pPr>
              <a:defRPr/>
            </a:pPr>
            <a:fld id="{CC71D854-2B37-F34D-B850-E2BACB9FDF0A}" type="slidenum">
              <a:rPr lang="en-US" altLang="ja-JP" smtClean="0"/>
              <a:pPr>
                <a:defRPr/>
              </a:pPr>
              <a:t>5</a:t>
            </a:fld>
            <a:endParaRPr lang="en-US" altLang="ja-JP"/>
          </a:p>
        </p:txBody>
      </p:sp>
      <p:pic>
        <p:nvPicPr>
          <p:cNvPr id="5" name="Picture 4">
            <a:extLst>
              <a:ext uri="{FF2B5EF4-FFF2-40B4-BE49-F238E27FC236}">
                <a16:creationId xmlns:a16="http://schemas.microsoft.com/office/drawing/2014/main" id="{D13BBE4C-01B1-CD63-2549-3642393CE1E7}"/>
              </a:ext>
            </a:extLst>
          </p:cNvPr>
          <p:cNvPicPr>
            <a:picLocks noChangeAspect="1"/>
          </p:cNvPicPr>
          <p:nvPr/>
        </p:nvPicPr>
        <p:blipFill>
          <a:blip r:embed="rId2"/>
          <a:stretch>
            <a:fillRect/>
          </a:stretch>
        </p:blipFill>
        <p:spPr>
          <a:xfrm>
            <a:off x="5715000" y="3962400"/>
            <a:ext cx="2286000" cy="2102304"/>
          </a:xfrm>
          <a:prstGeom prst="rect">
            <a:avLst/>
          </a:prstGeom>
        </p:spPr>
      </p:pic>
      <p:sp>
        <p:nvSpPr>
          <p:cNvPr id="7" name="Arc 6">
            <a:extLst>
              <a:ext uri="{FF2B5EF4-FFF2-40B4-BE49-F238E27FC236}">
                <a16:creationId xmlns:a16="http://schemas.microsoft.com/office/drawing/2014/main" id="{B6EFE44C-BD53-5D72-6854-DB667DCBADCC}"/>
              </a:ext>
            </a:extLst>
          </p:cNvPr>
          <p:cNvSpPr/>
          <p:nvPr/>
        </p:nvSpPr>
        <p:spPr bwMode="auto">
          <a:xfrm>
            <a:off x="5734164" y="3517673"/>
            <a:ext cx="2324100" cy="806904"/>
          </a:xfrm>
          <a:prstGeom prst="arc">
            <a:avLst>
              <a:gd name="adj1" fmla="val 10927648"/>
              <a:gd name="adj2" fmla="val 28410"/>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Tree>
    <p:extLst>
      <p:ext uri="{BB962C8B-B14F-4D97-AF65-F5344CB8AC3E}">
        <p14:creationId xmlns:p14="http://schemas.microsoft.com/office/powerpoint/2010/main" val="38322621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DDEC32-50B8-DC34-724D-A5A0FBE21B4D}"/>
              </a:ext>
            </a:extLst>
          </p:cNvPr>
          <p:cNvSpPr>
            <a:spLocks noGrp="1"/>
          </p:cNvSpPr>
          <p:nvPr>
            <p:ph type="sldNum" sz="quarter" idx="10"/>
          </p:nvPr>
        </p:nvSpPr>
        <p:spPr/>
        <p:txBody>
          <a:bodyPr/>
          <a:lstStyle/>
          <a:p>
            <a:pPr>
              <a:defRPr/>
            </a:pPr>
            <a:fld id="{CC71D854-2B37-F34D-B850-E2BACB9FDF0A}" type="slidenum">
              <a:rPr lang="en-US" altLang="ja-JP" smtClean="0"/>
              <a:pPr>
                <a:defRPr/>
              </a:pPr>
              <a:t>6</a:t>
            </a:fld>
            <a:endParaRPr lang="en-US" altLang="ja-JP"/>
          </a:p>
        </p:txBody>
      </p:sp>
      <p:pic>
        <p:nvPicPr>
          <p:cNvPr id="6" name="Picture 5">
            <a:extLst>
              <a:ext uri="{FF2B5EF4-FFF2-40B4-BE49-F238E27FC236}">
                <a16:creationId xmlns:a16="http://schemas.microsoft.com/office/drawing/2014/main" id="{11176591-7BB6-BABC-D85C-4B0995287BE1}"/>
              </a:ext>
            </a:extLst>
          </p:cNvPr>
          <p:cNvPicPr>
            <a:picLocks noChangeAspect="1"/>
          </p:cNvPicPr>
          <p:nvPr/>
        </p:nvPicPr>
        <p:blipFill rotWithShape="1">
          <a:blip r:embed="rId2"/>
          <a:srcRect l="6862" t="5932" r="6526" b="6525"/>
          <a:stretch/>
        </p:blipFill>
        <p:spPr>
          <a:xfrm>
            <a:off x="1790700" y="685799"/>
            <a:ext cx="7353300" cy="5743221"/>
          </a:xfrm>
          <a:prstGeom prst="rect">
            <a:avLst/>
          </a:prstGeom>
        </p:spPr>
      </p:pic>
      <p:pic>
        <p:nvPicPr>
          <p:cNvPr id="8" name="Picture 7">
            <a:extLst>
              <a:ext uri="{FF2B5EF4-FFF2-40B4-BE49-F238E27FC236}">
                <a16:creationId xmlns:a16="http://schemas.microsoft.com/office/drawing/2014/main" id="{DD4A98E6-E638-4C8D-609F-3B87BB864366}"/>
              </a:ext>
            </a:extLst>
          </p:cNvPr>
          <p:cNvPicPr>
            <a:picLocks noChangeAspect="1"/>
          </p:cNvPicPr>
          <p:nvPr/>
        </p:nvPicPr>
        <p:blipFill>
          <a:blip r:embed="rId3"/>
          <a:stretch>
            <a:fillRect/>
          </a:stretch>
        </p:blipFill>
        <p:spPr>
          <a:xfrm>
            <a:off x="1066800" y="5225143"/>
            <a:ext cx="3164564" cy="1589314"/>
          </a:xfrm>
          <a:prstGeom prst="rect">
            <a:avLst/>
          </a:prstGeom>
          <a:solidFill>
            <a:schemeClr val="bg1"/>
          </a:solidFill>
        </p:spPr>
      </p:pic>
      <p:sp>
        <p:nvSpPr>
          <p:cNvPr id="9" name="Title 1">
            <a:extLst>
              <a:ext uri="{FF2B5EF4-FFF2-40B4-BE49-F238E27FC236}">
                <a16:creationId xmlns:a16="http://schemas.microsoft.com/office/drawing/2014/main" id="{D523B558-D97D-6A97-E196-0E0F65923DFA}"/>
              </a:ext>
            </a:extLst>
          </p:cNvPr>
          <p:cNvSpPr>
            <a:spLocks noGrp="1"/>
          </p:cNvSpPr>
          <p:nvPr>
            <p:ph type="title"/>
          </p:nvPr>
        </p:nvSpPr>
        <p:spPr>
          <a:xfrm>
            <a:off x="1638300" y="43543"/>
            <a:ext cx="7353300" cy="718457"/>
          </a:xfrm>
        </p:spPr>
        <p:txBody>
          <a:bodyPr/>
          <a:lstStyle/>
          <a:p>
            <a:r>
              <a:rPr lang="en-US" dirty="0"/>
              <a:t>Scattering to wide range of angle</a:t>
            </a:r>
          </a:p>
        </p:txBody>
      </p:sp>
      <p:cxnSp>
        <p:nvCxnSpPr>
          <p:cNvPr id="3" name="Straight Arrow Connector 2">
            <a:extLst>
              <a:ext uri="{FF2B5EF4-FFF2-40B4-BE49-F238E27FC236}">
                <a16:creationId xmlns:a16="http://schemas.microsoft.com/office/drawing/2014/main" id="{A5501E27-3E4D-D143-5256-EC82D7CF6802}"/>
              </a:ext>
            </a:extLst>
          </p:cNvPr>
          <p:cNvCxnSpPr/>
          <p:nvPr/>
        </p:nvCxnSpPr>
        <p:spPr bwMode="auto">
          <a:xfrm flipV="1">
            <a:off x="2318088" y="4446816"/>
            <a:ext cx="1600200" cy="1066800"/>
          </a:xfrm>
          <a:prstGeom prst="straightConnector1">
            <a:avLst/>
          </a:prstGeom>
          <a:solidFill>
            <a:srgbClr val="D49FFF"/>
          </a:solidFill>
          <a:ln w="12700" cap="flat" cmpd="sng" algn="ctr">
            <a:solidFill>
              <a:srgbClr val="114FFB"/>
            </a:solidFill>
            <a:prstDash val="solid"/>
            <a:round/>
            <a:headEnd type="triangle"/>
            <a:tailEnd type="triangle"/>
          </a:ln>
          <a:effectLst/>
        </p:spPr>
      </p:cxnSp>
      <p:cxnSp>
        <p:nvCxnSpPr>
          <p:cNvPr id="5" name="Straight Arrow Connector 4">
            <a:extLst>
              <a:ext uri="{FF2B5EF4-FFF2-40B4-BE49-F238E27FC236}">
                <a16:creationId xmlns:a16="http://schemas.microsoft.com/office/drawing/2014/main" id="{C73F4BC7-BA46-B081-5C85-D20B7F2492E0}"/>
              </a:ext>
            </a:extLst>
          </p:cNvPr>
          <p:cNvCxnSpPr>
            <a:cxnSpLocks/>
          </p:cNvCxnSpPr>
          <p:nvPr/>
        </p:nvCxnSpPr>
        <p:spPr bwMode="auto">
          <a:xfrm flipV="1">
            <a:off x="3918288" y="5301344"/>
            <a:ext cx="2819400" cy="413656"/>
          </a:xfrm>
          <a:prstGeom prst="straightConnector1">
            <a:avLst/>
          </a:prstGeom>
          <a:solidFill>
            <a:srgbClr val="D49FFF"/>
          </a:solidFill>
          <a:ln w="12700" cap="flat" cmpd="sng" algn="ctr">
            <a:solidFill>
              <a:srgbClr val="114FFB"/>
            </a:solidFill>
            <a:prstDash val="solid"/>
            <a:round/>
            <a:headEnd type="triangle"/>
            <a:tailEnd type="triangle"/>
          </a:ln>
          <a:effectLst/>
        </p:spPr>
      </p:cxnSp>
      <p:sp>
        <p:nvSpPr>
          <p:cNvPr id="2" name="TextBox 1">
            <a:extLst>
              <a:ext uri="{FF2B5EF4-FFF2-40B4-BE49-F238E27FC236}">
                <a16:creationId xmlns:a16="http://schemas.microsoft.com/office/drawing/2014/main" id="{CC80AF8B-401B-04A2-A36A-9D0E6A816DDD}"/>
              </a:ext>
            </a:extLst>
          </p:cNvPr>
          <p:cNvSpPr txBox="1"/>
          <p:nvPr/>
        </p:nvSpPr>
        <p:spPr>
          <a:xfrm>
            <a:off x="84113" y="2138492"/>
            <a:ext cx="1728358" cy="2308324"/>
          </a:xfrm>
          <a:prstGeom prst="rect">
            <a:avLst/>
          </a:prstGeom>
          <a:solidFill>
            <a:srgbClr val="FEFFD1"/>
          </a:solidFill>
        </p:spPr>
        <p:txBody>
          <a:bodyPr wrap="none" rtlCol="0">
            <a:spAutoFit/>
          </a:bodyPr>
          <a:lstStyle/>
          <a:p>
            <a:r>
              <a:rPr lang="en-US" dirty="0"/>
              <a:t>BRDF(</a:t>
            </a:r>
            <a:r>
              <a:rPr lang="en-US" dirty="0" err="1"/>
              <a:t>θ</a:t>
            </a:r>
            <a:r>
              <a:rPr lang="en-US" dirty="0"/>
              <a:t>)</a:t>
            </a:r>
          </a:p>
          <a:p>
            <a:r>
              <a:rPr lang="en-US" dirty="0" err="1"/>
              <a:t>θ</a:t>
            </a:r>
            <a:r>
              <a:rPr lang="en-US" dirty="0"/>
              <a:t> &gt; 10</a:t>
            </a:r>
            <a:r>
              <a:rPr lang="en-US" baseline="30000" dirty="0"/>
              <a:t>-4 </a:t>
            </a:r>
            <a:r>
              <a:rPr lang="en-US" dirty="0"/>
              <a:t>°</a:t>
            </a:r>
          </a:p>
          <a:p>
            <a:r>
              <a:rPr lang="en-US" dirty="0"/>
              <a:t>value </a:t>
            </a:r>
          </a:p>
          <a:p>
            <a:r>
              <a:rPr lang="en-US" dirty="0"/>
              <a:t>   10</a:t>
            </a:r>
            <a:r>
              <a:rPr lang="en-US" baseline="30000" dirty="0"/>
              <a:t>10</a:t>
            </a:r>
            <a:r>
              <a:rPr lang="en-US" dirty="0"/>
              <a:t> ~ 10</a:t>
            </a:r>
            <a:r>
              <a:rPr lang="en-US" baseline="30000" dirty="0"/>
              <a:t>-6</a:t>
            </a:r>
            <a:endParaRPr lang="en-US" dirty="0"/>
          </a:p>
          <a:p>
            <a:r>
              <a:rPr lang="en-US" dirty="0"/>
              <a:t>Depends on </a:t>
            </a:r>
          </a:p>
          <a:p>
            <a:r>
              <a:rPr lang="en-US" dirty="0"/>
              <a:t>   beam size</a:t>
            </a:r>
          </a:p>
        </p:txBody>
      </p:sp>
    </p:spTree>
    <p:extLst>
      <p:ext uri="{BB962C8B-B14F-4D97-AF65-F5344CB8AC3E}">
        <p14:creationId xmlns:p14="http://schemas.microsoft.com/office/powerpoint/2010/main" val="7849333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 y="1981200"/>
            <a:ext cx="2662518" cy="2057400"/>
            <a:chOff x="-1" y="1981200"/>
            <a:chExt cx="2662518" cy="205740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81200"/>
              <a:ext cx="2662518" cy="2057400"/>
            </a:xfrm>
            <a:prstGeom prst="rect">
              <a:avLst/>
            </a:prstGeom>
          </p:spPr>
        </p:pic>
        <p:sp>
          <p:nvSpPr>
            <p:cNvPr id="14" name="TextBox 13"/>
            <p:cNvSpPr txBox="1"/>
            <p:nvPr/>
          </p:nvSpPr>
          <p:spPr>
            <a:xfrm>
              <a:off x="161652" y="3596884"/>
              <a:ext cx="494046" cy="307777"/>
            </a:xfrm>
            <a:prstGeom prst="rect">
              <a:avLst/>
            </a:prstGeom>
            <a:solidFill>
              <a:schemeClr val="bg1"/>
            </a:solidFill>
          </p:spPr>
          <p:txBody>
            <a:bodyPr wrap="none" rtlCol="0">
              <a:spAutoFit/>
            </a:bodyPr>
            <a:lstStyle/>
            <a:p>
              <a:r>
                <a:rPr lang="en-US" sz="1400" dirty="0"/>
                <a:t>1cm</a:t>
              </a:r>
            </a:p>
          </p:txBody>
        </p:sp>
        <p:sp>
          <p:nvSpPr>
            <p:cNvPr id="23" name="TextBox 22"/>
            <p:cNvSpPr txBox="1"/>
            <p:nvPr/>
          </p:nvSpPr>
          <p:spPr>
            <a:xfrm>
              <a:off x="1633020" y="3626538"/>
              <a:ext cx="553357" cy="307777"/>
            </a:xfrm>
            <a:prstGeom prst="rect">
              <a:avLst/>
            </a:prstGeom>
            <a:solidFill>
              <a:schemeClr val="bg1"/>
            </a:solidFill>
          </p:spPr>
          <p:txBody>
            <a:bodyPr wrap="none" rtlCol="0">
              <a:spAutoFit/>
            </a:bodyPr>
            <a:lstStyle/>
            <a:p>
              <a:r>
                <a:rPr lang="en-US" sz="1400" dirty="0"/>
                <a:t>1mm</a:t>
              </a:r>
            </a:p>
          </p:txBody>
        </p:sp>
      </p:grpSp>
      <p:sp>
        <p:nvSpPr>
          <p:cNvPr id="2" name="Title 1"/>
          <p:cNvSpPr>
            <a:spLocks noGrp="1"/>
          </p:cNvSpPr>
          <p:nvPr>
            <p:ph type="title"/>
          </p:nvPr>
        </p:nvSpPr>
        <p:spPr>
          <a:xfrm>
            <a:off x="1600200" y="0"/>
            <a:ext cx="7239000" cy="1569156"/>
          </a:xfrm>
        </p:spPr>
        <p:txBody>
          <a:bodyPr/>
          <a:lstStyle/>
          <a:p>
            <a:r>
              <a:rPr lang="en-US" sz="3200" dirty="0"/>
              <a:t>Different faces of mirror surface</a:t>
            </a:r>
            <a:br>
              <a:rPr lang="en-US" sz="3200" dirty="0"/>
            </a:br>
            <a:r>
              <a:rPr lang="en-US" sz="2400" dirty="0"/>
              <a:t>~ impossible to simulate all, need to know what can be calculated and how to integrate data</a:t>
            </a:r>
          </a:p>
        </p:txBody>
      </p:sp>
      <p:sp>
        <p:nvSpPr>
          <p:cNvPr id="4" name="Slide Number Placeholder 3"/>
          <p:cNvSpPr>
            <a:spLocks noGrp="1"/>
          </p:cNvSpPr>
          <p:nvPr>
            <p:ph type="sldNum" sz="quarter" idx="10"/>
          </p:nvPr>
        </p:nvSpPr>
        <p:spPr/>
        <p:txBody>
          <a:bodyPr/>
          <a:lstStyle/>
          <a:p>
            <a:pPr>
              <a:defRPr/>
            </a:pPr>
            <a:fld id="{CC71D854-2B37-F34D-B850-E2BACB9FDF0A}" type="slidenum">
              <a:rPr lang="en-US" altLang="ja-JP" smtClean="0"/>
              <a:pPr>
                <a:defRPr/>
              </a:pPr>
              <a:t>7</a:t>
            </a:fld>
            <a:endParaRPr lang="en-US" altLang="ja-JP"/>
          </a:p>
        </p:txBody>
      </p:sp>
      <p:pic>
        <p:nvPicPr>
          <p:cNvPr id="5" name="Picture 4" descr="P1200071-mirrordata-E.pdf"/>
          <p:cNvPicPr/>
          <p:nvPr/>
        </p:nvPicPr>
        <p:blipFill rotWithShape="1">
          <a:blip r:embed="rId3">
            <a:extLst>
              <a:ext uri="{28A0092B-C50C-407E-A947-70E740481C1C}">
                <a14:useLocalDpi xmlns:a14="http://schemas.microsoft.com/office/drawing/2010/main" val="0"/>
              </a:ext>
            </a:extLst>
          </a:blip>
          <a:srcRect l="15016" r="3396"/>
          <a:stretch/>
        </p:blipFill>
        <p:spPr bwMode="auto">
          <a:xfrm>
            <a:off x="4379952" y="1835150"/>
            <a:ext cx="5068848" cy="4800600"/>
          </a:xfrm>
          <a:prstGeom prst="rect">
            <a:avLst/>
          </a:prstGeom>
          <a:ln>
            <a:noFill/>
          </a:ln>
          <a:extLst>
            <a:ext uri="{53640926-AAD7-44D8-BBD7-CCE9431645EC}">
              <a14:shadowObscured xmlns:a14="http://schemas.microsoft.com/office/drawing/2010/main"/>
            </a:ext>
          </a:extLst>
        </p:spPr>
      </p:pic>
      <p:sp>
        <p:nvSpPr>
          <p:cNvPr id="6" name="Rectangle 5"/>
          <p:cNvSpPr/>
          <p:nvPr/>
        </p:nvSpPr>
        <p:spPr bwMode="auto">
          <a:xfrm flipH="1" flipV="1">
            <a:off x="7557169" y="2709068"/>
            <a:ext cx="152400" cy="147754"/>
          </a:xfrm>
          <a:prstGeom prst="rect">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cxnSp>
        <p:nvCxnSpPr>
          <p:cNvPr id="8" name="Straight Connector 7"/>
          <p:cNvCxnSpPr>
            <a:cxnSpLocks/>
          </p:cNvCxnSpPr>
          <p:nvPr/>
        </p:nvCxnSpPr>
        <p:spPr bwMode="auto">
          <a:xfrm>
            <a:off x="5260487" y="2855774"/>
            <a:ext cx="922904" cy="1643931"/>
          </a:xfrm>
          <a:prstGeom prst="line">
            <a:avLst/>
          </a:prstGeom>
          <a:solidFill>
            <a:srgbClr val="D49FFF"/>
          </a:solidFill>
          <a:ln w="12700" cap="flat" cmpd="sng" algn="ctr">
            <a:solidFill>
              <a:srgbClr val="114FFB"/>
            </a:solidFill>
            <a:prstDash val="solid"/>
            <a:round/>
            <a:headEnd type="none" w="med" len="med"/>
            <a:tailEnd type="none" w="med" len="med"/>
          </a:ln>
          <a:effectLst/>
        </p:spPr>
      </p:cxnSp>
      <p:cxnSp>
        <p:nvCxnSpPr>
          <p:cNvPr id="9" name="Straight Connector 8"/>
          <p:cNvCxnSpPr>
            <a:cxnSpLocks/>
          </p:cNvCxnSpPr>
          <p:nvPr/>
        </p:nvCxnSpPr>
        <p:spPr bwMode="auto">
          <a:xfrm flipH="1">
            <a:off x="4875701" y="2855774"/>
            <a:ext cx="308550" cy="1554024"/>
          </a:xfrm>
          <a:prstGeom prst="line">
            <a:avLst/>
          </a:prstGeom>
          <a:solidFill>
            <a:srgbClr val="D49FFF"/>
          </a:solidFill>
          <a:ln w="12700" cap="flat" cmpd="sng" algn="ctr">
            <a:solidFill>
              <a:srgbClr val="114FFB"/>
            </a:solidFill>
            <a:prstDash val="solid"/>
            <a:round/>
            <a:headEnd type="none" w="med" len="med"/>
            <a:tailEnd type="none" w="med" len="med"/>
          </a:ln>
          <a:effectLst/>
        </p:spPr>
      </p:cxnSp>
      <p:pic>
        <p:nvPicPr>
          <p:cNvPr id="16" name="Picture 15"/>
          <p:cNvPicPr>
            <a:picLocks noChangeAspect="1"/>
          </p:cNvPicPr>
          <p:nvPr/>
        </p:nvPicPr>
        <p:blipFill>
          <a:blip r:embed="rId4"/>
          <a:stretch>
            <a:fillRect/>
          </a:stretch>
        </p:blipFill>
        <p:spPr>
          <a:xfrm>
            <a:off x="6578435" y="4113311"/>
            <a:ext cx="2641220" cy="2409249"/>
          </a:xfrm>
          <a:prstGeom prst="rect">
            <a:avLst/>
          </a:prstGeom>
        </p:spPr>
      </p:pic>
      <p:grpSp>
        <p:nvGrpSpPr>
          <p:cNvPr id="7" name="Group 6"/>
          <p:cNvGrpSpPr/>
          <p:nvPr/>
        </p:nvGrpSpPr>
        <p:grpSpPr>
          <a:xfrm>
            <a:off x="216037" y="4029759"/>
            <a:ext cx="2173723" cy="2447241"/>
            <a:chOff x="216037" y="4029759"/>
            <a:chExt cx="2173723" cy="2447241"/>
          </a:xfrm>
        </p:grpSpPr>
        <p:pic>
          <p:nvPicPr>
            <p:cNvPr id="12" name="Picture 11"/>
            <p:cNvPicPr>
              <a:picLocks noChangeAspect="1"/>
            </p:cNvPicPr>
            <p:nvPr/>
          </p:nvPicPr>
          <p:blipFill>
            <a:blip r:embed="rId5"/>
            <a:stretch>
              <a:fillRect/>
            </a:stretch>
          </p:blipFill>
          <p:spPr>
            <a:xfrm>
              <a:off x="216037" y="4343400"/>
              <a:ext cx="2173723" cy="2133600"/>
            </a:xfrm>
            <a:prstGeom prst="rect">
              <a:avLst/>
            </a:prstGeom>
          </p:spPr>
        </p:pic>
        <p:sp>
          <p:nvSpPr>
            <p:cNvPr id="20" name="Rectangle 19"/>
            <p:cNvSpPr/>
            <p:nvPr/>
          </p:nvSpPr>
          <p:spPr>
            <a:xfrm>
              <a:off x="356818" y="4029759"/>
              <a:ext cx="2022822" cy="307777"/>
            </a:xfrm>
            <a:prstGeom prst="rect">
              <a:avLst/>
            </a:prstGeom>
          </p:spPr>
          <p:txBody>
            <a:bodyPr wrap="square">
              <a:spAutoFit/>
            </a:bodyPr>
            <a:lstStyle/>
            <a:p>
              <a:r>
                <a:rPr lang="en-US" sz="1400" dirty="0" err="1">
                  <a:solidFill>
                    <a:srgbClr val="FF0000"/>
                  </a:solidFill>
                  <a:latin typeface="Ubuntu" charset="0"/>
                </a:rPr>
                <a:t>Phasemap</a:t>
              </a:r>
              <a:r>
                <a:rPr lang="en-US" sz="1400" dirty="0">
                  <a:solidFill>
                    <a:srgbClr val="FF0000"/>
                  </a:solidFill>
                  <a:latin typeface="Ubuntu" charset="0"/>
                </a:rPr>
                <a:t> and PMM </a:t>
              </a:r>
              <a:endParaRPr lang="en-US" sz="1400" dirty="0">
                <a:solidFill>
                  <a:srgbClr val="FF0000"/>
                </a:solidFill>
              </a:endParaRPr>
            </a:p>
          </p:txBody>
        </p:sp>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1435" y="4737900"/>
            <a:ext cx="1739081" cy="1160069"/>
          </a:xfrm>
          <a:prstGeom prst="rect">
            <a:avLst/>
          </a:prstGeom>
        </p:spPr>
      </p:pic>
      <p:pic>
        <p:nvPicPr>
          <p:cNvPr id="24" name="Picture 23">
            <a:extLst>
              <a:ext uri="{FF2B5EF4-FFF2-40B4-BE49-F238E27FC236}">
                <a16:creationId xmlns:a16="http://schemas.microsoft.com/office/drawing/2014/main" id="{3DDD6679-86E6-DC4B-8602-C88980E1F461}"/>
              </a:ext>
            </a:extLst>
          </p:cNvPr>
          <p:cNvPicPr>
            <a:picLocks noChangeAspect="1"/>
          </p:cNvPicPr>
          <p:nvPr/>
        </p:nvPicPr>
        <p:blipFill>
          <a:blip r:embed="rId7"/>
          <a:stretch>
            <a:fillRect/>
          </a:stretch>
        </p:blipFill>
        <p:spPr>
          <a:xfrm>
            <a:off x="2638696" y="2177007"/>
            <a:ext cx="1574145" cy="1537252"/>
          </a:xfrm>
          <a:prstGeom prst="rect">
            <a:avLst/>
          </a:prstGeom>
        </p:spPr>
      </p:pic>
      <p:sp>
        <p:nvSpPr>
          <p:cNvPr id="25" name="Rectangle 24">
            <a:extLst>
              <a:ext uri="{FF2B5EF4-FFF2-40B4-BE49-F238E27FC236}">
                <a16:creationId xmlns:a16="http://schemas.microsoft.com/office/drawing/2014/main" id="{47CD19F7-F4DF-3F4F-9B1D-F9013F007E1D}"/>
              </a:ext>
            </a:extLst>
          </p:cNvPr>
          <p:cNvSpPr/>
          <p:nvPr/>
        </p:nvSpPr>
        <p:spPr bwMode="auto">
          <a:xfrm>
            <a:off x="6658137" y="1863413"/>
            <a:ext cx="2533394" cy="793698"/>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pic>
        <p:nvPicPr>
          <p:cNvPr id="15" name="Picture 14"/>
          <p:cNvPicPr>
            <a:picLocks noChangeAspect="1"/>
          </p:cNvPicPr>
          <p:nvPr/>
        </p:nvPicPr>
        <p:blipFill>
          <a:blip r:embed="rId8"/>
          <a:stretch>
            <a:fillRect/>
          </a:stretch>
        </p:blipFill>
        <p:spPr>
          <a:xfrm>
            <a:off x="6162133" y="2294505"/>
            <a:ext cx="3010531" cy="1510498"/>
          </a:xfrm>
          <a:prstGeom prst="rect">
            <a:avLst/>
          </a:prstGeom>
        </p:spPr>
      </p:pic>
      <p:pic>
        <p:nvPicPr>
          <p:cNvPr id="26" name="Google Shape;62;p14">
            <a:extLst>
              <a:ext uri="{FF2B5EF4-FFF2-40B4-BE49-F238E27FC236}">
                <a16:creationId xmlns:a16="http://schemas.microsoft.com/office/drawing/2014/main" id="{24AC0C62-6660-040B-4151-8E130F0EF7C4}"/>
              </a:ext>
            </a:extLst>
          </p:cNvPr>
          <p:cNvPicPr preferRelativeResize="0"/>
          <p:nvPr/>
        </p:nvPicPr>
        <p:blipFill rotWithShape="1">
          <a:blip r:embed="rId9">
            <a:alphaModFix/>
          </a:blip>
          <a:srcRect l="49599"/>
          <a:stretch/>
        </p:blipFill>
        <p:spPr>
          <a:xfrm>
            <a:off x="36345" y="2052676"/>
            <a:ext cx="2589825" cy="4704099"/>
          </a:xfrm>
          <a:prstGeom prst="rect">
            <a:avLst/>
          </a:prstGeom>
          <a:noFill/>
          <a:ln>
            <a:noFill/>
          </a:ln>
        </p:spPr>
      </p:pic>
    </p:spTree>
    <p:extLst>
      <p:ext uri="{BB962C8B-B14F-4D97-AF65-F5344CB8AC3E}">
        <p14:creationId xmlns:p14="http://schemas.microsoft.com/office/powerpoint/2010/main" val="2338775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290CC38-B782-CB3B-4552-D18CA9B4D57C}"/>
              </a:ext>
            </a:extLst>
          </p:cNvPr>
          <p:cNvSpPr/>
          <p:nvPr/>
        </p:nvSpPr>
        <p:spPr bwMode="auto">
          <a:xfrm>
            <a:off x="2383164" y="4325657"/>
            <a:ext cx="2027990" cy="2434249"/>
          </a:xfrm>
          <a:prstGeom prst="rect">
            <a:avLst/>
          </a:prstGeom>
          <a:solidFill>
            <a:srgbClr val="FEFFD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29" name="Rectangle 28">
            <a:extLst>
              <a:ext uri="{FF2B5EF4-FFF2-40B4-BE49-F238E27FC236}">
                <a16:creationId xmlns:a16="http://schemas.microsoft.com/office/drawing/2014/main" id="{3F701DB5-318B-E078-D53A-BC8004965529}"/>
              </a:ext>
            </a:extLst>
          </p:cNvPr>
          <p:cNvSpPr/>
          <p:nvPr/>
        </p:nvSpPr>
        <p:spPr bwMode="auto">
          <a:xfrm>
            <a:off x="295966" y="4486706"/>
            <a:ext cx="1752600" cy="2300444"/>
          </a:xfrm>
          <a:prstGeom prst="rect">
            <a:avLst/>
          </a:prstGeom>
          <a:solidFill>
            <a:srgbClr val="FFF2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2" name="Title 1">
            <a:extLst>
              <a:ext uri="{FF2B5EF4-FFF2-40B4-BE49-F238E27FC236}">
                <a16:creationId xmlns:a16="http://schemas.microsoft.com/office/drawing/2014/main" id="{2DF8B376-9E4E-1FAE-11D0-749B0F6E84DA}"/>
              </a:ext>
            </a:extLst>
          </p:cNvPr>
          <p:cNvSpPr>
            <a:spLocks noGrp="1"/>
          </p:cNvSpPr>
          <p:nvPr>
            <p:ph type="title"/>
          </p:nvPr>
        </p:nvSpPr>
        <p:spPr/>
        <p:txBody>
          <a:bodyPr/>
          <a:lstStyle/>
          <a:p>
            <a:r>
              <a:rPr lang="en-US" sz="3200" dirty="0"/>
              <a:t>Complemental tools and calculations</a:t>
            </a:r>
            <a:endParaRPr lang="en-US" sz="2800" dirty="0"/>
          </a:p>
        </p:txBody>
      </p:sp>
      <p:sp>
        <p:nvSpPr>
          <p:cNvPr id="4" name="Slide Number Placeholder 3">
            <a:extLst>
              <a:ext uri="{FF2B5EF4-FFF2-40B4-BE49-F238E27FC236}">
                <a16:creationId xmlns:a16="http://schemas.microsoft.com/office/drawing/2014/main" id="{A75B1364-5515-0BB0-3F77-D82769ACC29B}"/>
              </a:ext>
            </a:extLst>
          </p:cNvPr>
          <p:cNvSpPr>
            <a:spLocks noGrp="1"/>
          </p:cNvSpPr>
          <p:nvPr>
            <p:ph type="sldNum" sz="quarter" idx="10"/>
          </p:nvPr>
        </p:nvSpPr>
        <p:spPr>
          <a:xfrm>
            <a:off x="8428038" y="6492464"/>
            <a:ext cx="312737" cy="317500"/>
          </a:xfrm>
        </p:spPr>
        <p:txBody>
          <a:bodyPr/>
          <a:lstStyle/>
          <a:p>
            <a:pPr>
              <a:defRPr/>
            </a:pPr>
            <a:fld id="{CC71D854-2B37-F34D-B850-E2BACB9FDF0A}" type="slidenum">
              <a:rPr lang="en-US" altLang="ja-JP" smtClean="0"/>
              <a:pPr>
                <a:defRPr/>
              </a:pPr>
              <a:t>8</a:t>
            </a:fld>
            <a:endParaRPr lang="en-US" altLang="ja-JP"/>
          </a:p>
        </p:txBody>
      </p:sp>
      <p:sp>
        <p:nvSpPr>
          <p:cNvPr id="41" name="Rectangle 40">
            <a:extLst>
              <a:ext uri="{FF2B5EF4-FFF2-40B4-BE49-F238E27FC236}">
                <a16:creationId xmlns:a16="http://schemas.microsoft.com/office/drawing/2014/main" id="{BBE54B5B-10D2-4F59-6D2C-3336BCEE567E}"/>
              </a:ext>
            </a:extLst>
          </p:cNvPr>
          <p:cNvSpPr/>
          <p:nvPr/>
        </p:nvSpPr>
        <p:spPr bwMode="auto">
          <a:xfrm>
            <a:off x="734060" y="5110749"/>
            <a:ext cx="228600" cy="1676400"/>
          </a:xfrm>
          <a:prstGeom prst="rect">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42" name="TextBox 41">
            <a:extLst>
              <a:ext uri="{FF2B5EF4-FFF2-40B4-BE49-F238E27FC236}">
                <a16:creationId xmlns:a16="http://schemas.microsoft.com/office/drawing/2014/main" id="{93942C7A-061A-F234-6161-1E38ADDA5449}"/>
              </a:ext>
            </a:extLst>
          </p:cNvPr>
          <p:cNvSpPr txBox="1"/>
          <p:nvPr/>
        </p:nvSpPr>
        <p:spPr>
          <a:xfrm>
            <a:off x="208131" y="4019690"/>
            <a:ext cx="6348213" cy="461665"/>
          </a:xfrm>
          <a:prstGeom prst="rect">
            <a:avLst/>
          </a:prstGeom>
          <a:noFill/>
        </p:spPr>
        <p:txBody>
          <a:bodyPr wrap="none" rtlCol="0">
            <a:spAutoFit/>
          </a:bodyPr>
          <a:lstStyle/>
          <a:p>
            <a:pPr marL="342900" indent="-342900">
              <a:buFont typeface="Arial" panose="020B0604020202020204" pitchFamily="34" charset="0"/>
              <a:buChar char="•"/>
            </a:pPr>
            <a:r>
              <a:rPr lang="en-US" dirty="0">
                <a:solidFill>
                  <a:srgbClr val="FF0000"/>
                </a:solidFill>
              </a:rPr>
              <a:t>Power distribution by point scatterers – O(nm) </a:t>
            </a:r>
          </a:p>
        </p:txBody>
      </p:sp>
      <p:sp>
        <p:nvSpPr>
          <p:cNvPr id="44" name="Chord 43">
            <a:extLst>
              <a:ext uri="{FF2B5EF4-FFF2-40B4-BE49-F238E27FC236}">
                <a16:creationId xmlns:a16="http://schemas.microsoft.com/office/drawing/2014/main" id="{3DF5F233-600B-FF8E-5A28-3D85BA932634}"/>
              </a:ext>
            </a:extLst>
          </p:cNvPr>
          <p:cNvSpPr/>
          <p:nvPr/>
        </p:nvSpPr>
        <p:spPr bwMode="auto">
          <a:xfrm rot="12217830">
            <a:off x="878592" y="6100123"/>
            <a:ext cx="317740" cy="317740"/>
          </a:xfrm>
          <a:prstGeom prst="chord">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45" name="Chord 44">
            <a:extLst>
              <a:ext uri="{FF2B5EF4-FFF2-40B4-BE49-F238E27FC236}">
                <a16:creationId xmlns:a16="http://schemas.microsoft.com/office/drawing/2014/main" id="{E43E8F36-BFE0-0892-FC33-57E232DE8A1F}"/>
              </a:ext>
            </a:extLst>
          </p:cNvPr>
          <p:cNvSpPr/>
          <p:nvPr/>
        </p:nvSpPr>
        <p:spPr bwMode="auto">
          <a:xfrm rot="12217830">
            <a:off x="894319" y="5562580"/>
            <a:ext cx="209432" cy="226489"/>
          </a:xfrm>
          <a:prstGeom prst="chord">
            <a:avLst>
              <a:gd name="adj1" fmla="val 2700000"/>
              <a:gd name="adj2" fmla="val 16101887"/>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46" name="Arc 45">
            <a:extLst>
              <a:ext uri="{FF2B5EF4-FFF2-40B4-BE49-F238E27FC236}">
                <a16:creationId xmlns:a16="http://schemas.microsoft.com/office/drawing/2014/main" id="{DDBCA815-64A6-00F6-E042-0C2BBF958424}"/>
              </a:ext>
            </a:extLst>
          </p:cNvPr>
          <p:cNvSpPr/>
          <p:nvPr/>
        </p:nvSpPr>
        <p:spPr bwMode="auto">
          <a:xfrm>
            <a:off x="747000" y="5439200"/>
            <a:ext cx="418461" cy="461664"/>
          </a:xfrm>
          <a:prstGeom prst="arc">
            <a:avLst>
              <a:gd name="adj1" fmla="val 16200000"/>
              <a:gd name="adj2" fmla="val 5616662"/>
            </a:avLst>
          </a:prstGeom>
          <a:no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47" name="Arc 46">
            <a:extLst>
              <a:ext uri="{FF2B5EF4-FFF2-40B4-BE49-F238E27FC236}">
                <a16:creationId xmlns:a16="http://schemas.microsoft.com/office/drawing/2014/main" id="{BA37531A-4D5A-000F-6F4F-0420577FD896}"/>
              </a:ext>
            </a:extLst>
          </p:cNvPr>
          <p:cNvSpPr/>
          <p:nvPr/>
        </p:nvSpPr>
        <p:spPr bwMode="auto">
          <a:xfrm>
            <a:off x="589619" y="5878555"/>
            <a:ext cx="818831" cy="761217"/>
          </a:xfrm>
          <a:prstGeom prst="arc">
            <a:avLst>
              <a:gd name="adj1" fmla="val 16200000"/>
              <a:gd name="adj2" fmla="val 5616662"/>
            </a:avLst>
          </a:prstGeom>
          <a:no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sp>
        <p:nvSpPr>
          <p:cNvPr id="49" name="Arc 48">
            <a:extLst>
              <a:ext uri="{FF2B5EF4-FFF2-40B4-BE49-F238E27FC236}">
                <a16:creationId xmlns:a16="http://schemas.microsoft.com/office/drawing/2014/main" id="{609DC412-1EE6-A7EC-5869-7F30DE081615}"/>
              </a:ext>
            </a:extLst>
          </p:cNvPr>
          <p:cNvSpPr/>
          <p:nvPr/>
        </p:nvSpPr>
        <p:spPr bwMode="auto">
          <a:xfrm>
            <a:off x="2359157" y="4679978"/>
            <a:ext cx="818831" cy="2073030"/>
          </a:xfrm>
          <a:prstGeom prst="arc">
            <a:avLst>
              <a:gd name="adj1" fmla="val 16760190"/>
              <a:gd name="adj2" fmla="val 5013418"/>
            </a:avLst>
          </a:prstGeom>
          <a:no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CAAFF9E-58D8-EADA-0656-A3DCC141EB55}"/>
                  </a:ext>
                </a:extLst>
              </p:cNvPr>
              <p:cNvSpPr txBox="1"/>
              <p:nvPr/>
            </p:nvSpPr>
            <p:spPr>
              <a:xfrm>
                <a:off x="2368243" y="5664682"/>
                <a:ext cx="2027991" cy="9865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𝐸𝑡𝑜𝑡</m:t>
                          </m:r>
                        </m:e>
                      </m:acc>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𝐸𝑖</m:t>
                              </m:r>
                            </m:e>
                          </m:acc>
                        </m:e>
                      </m:nary>
                    </m:oMath>
                  </m:oMathPara>
                </a14:m>
                <a:endParaRPr lang="en-US" dirty="0"/>
              </a:p>
            </p:txBody>
          </p:sp>
        </mc:Choice>
        <mc:Fallback xmlns="">
          <p:sp>
            <p:nvSpPr>
              <p:cNvPr id="52" name="TextBox 51">
                <a:extLst>
                  <a:ext uri="{FF2B5EF4-FFF2-40B4-BE49-F238E27FC236}">
                    <a16:creationId xmlns:a16="http://schemas.microsoft.com/office/drawing/2014/main" id="{6CAAFF9E-58D8-EADA-0656-A3DCC141EB55}"/>
                  </a:ext>
                </a:extLst>
              </p:cNvPr>
              <p:cNvSpPr txBox="1">
                <a:spLocks noRot="1" noChangeAspect="1" noMove="1" noResize="1" noEditPoints="1" noAdjustHandles="1" noChangeArrowheads="1" noChangeShapeType="1" noTextEdit="1"/>
              </p:cNvSpPr>
              <p:nvPr/>
            </p:nvSpPr>
            <p:spPr>
              <a:xfrm>
                <a:off x="2368243" y="5664682"/>
                <a:ext cx="2027991" cy="986552"/>
              </a:xfrm>
              <a:prstGeom prst="rect">
                <a:avLst/>
              </a:prstGeom>
              <a:blipFill>
                <a:blip r:embed="rId2"/>
                <a:stretch>
                  <a:fillRect l="-1863" t="-129114" r="-13665" b="-179747"/>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9B2A19B8-DFC9-3E08-3D3A-8B925127D5D1}"/>
              </a:ext>
            </a:extLst>
          </p:cNvPr>
          <p:cNvPicPr>
            <a:picLocks noChangeAspect="1"/>
          </p:cNvPicPr>
          <p:nvPr/>
        </p:nvPicPr>
        <p:blipFill>
          <a:blip r:embed="rId3"/>
          <a:stretch>
            <a:fillRect/>
          </a:stretch>
        </p:blipFill>
        <p:spPr>
          <a:xfrm>
            <a:off x="6863586" y="5325138"/>
            <a:ext cx="1937447" cy="1442937"/>
          </a:xfrm>
          <a:prstGeom prst="rect">
            <a:avLst/>
          </a:prstGeom>
        </p:spPr>
      </p:pic>
      <p:pic>
        <p:nvPicPr>
          <p:cNvPr id="55" name="Picture 54">
            <a:extLst>
              <a:ext uri="{FF2B5EF4-FFF2-40B4-BE49-F238E27FC236}">
                <a16:creationId xmlns:a16="http://schemas.microsoft.com/office/drawing/2014/main" id="{599D508B-F72B-3D6C-451C-AADA539A7762}"/>
              </a:ext>
            </a:extLst>
          </p:cNvPr>
          <p:cNvPicPr>
            <a:picLocks noChangeAspect="1"/>
          </p:cNvPicPr>
          <p:nvPr/>
        </p:nvPicPr>
        <p:blipFill>
          <a:blip r:embed="rId4"/>
          <a:stretch>
            <a:fillRect/>
          </a:stretch>
        </p:blipFill>
        <p:spPr>
          <a:xfrm>
            <a:off x="5154041" y="5365995"/>
            <a:ext cx="1531640" cy="1437619"/>
          </a:xfrm>
          <a:prstGeom prst="rect">
            <a:avLst/>
          </a:prstGeom>
        </p:spPr>
      </p:pic>
      <p:sp>
        <p:nvSpPr>
          <p:cNvPr id="56" name="TextBox 55">
            <a:extLst>
              <a:ext uri="{FF2B5EF4-FFF2-40B4-BE49-F238E27FC236}">
                <a16:creationId xmlns:a16="http://schemas.microsoft.com/office/drawing/2014/main" id="{C0931586-1AA9-6963-285D-38A0EE422CE1}"/>
              </a:ext>
            </a:extLst>
          </p:cNvPr>
          <p:cNvSpPr txBox="1"/>
          <p:nvPr/>
        </p:nvSpPr>
        <p:spPr>
          <a:xfrm>
            <a:off x="5114360" y="4598695"/>
            <a:ext cx="3535223" cy="646331"/>
          </a:xfrm>
          <a:prstGeom prst="rect">
            <a:avLst/>
          </a:prstGeom>
          <a:noFill/>
        </p:spPr>
        <p:txBody>
          <a:bodyPr wrap="square" rtlCol="0">
            <a:spAutoFit/>
          </a:bodyPr>
          <a:lstStyle/>
          <a:p>
            <a:r>
              <a:rPr lang="en-US" sz="1800" dirty="0"/>
              <a:t>9k random sources, average radius of 30nm, height 0.3nm</a:t>
            </a:r>
          </a:p>
        </p:txBody>
      </p:sp>
      <p:sp>
        <p:nvSpPr>
          <p:cNvPr id="57" name="Striped Right Arrow 56">
            <a:extLst>
              <a:ext uri="{FF2B5EF4-FFF2-40B4-BE49-F238E27FC236}">
                <a16:creationId xmlns:a16="http://schemas.microsoft.com/office/drawing/2014/main" id="{92AC5D5A-8A25-CB3E-80D6-133E3298E93B}"/>
              </a:ext>
            </a:extLst>
          </p:cNvPr>
          <p:cNvSpPr/>
          <p:nvPr/>
        </p:nvSpPr>
        <p:spPr bwMode="auto">
          <a:xfrm>
            <a:off x="2838708" y="5315733"/>
            <a:ext cx="678926" cy="291447"/>
          </a:xfrm>
          <a:prstGeom prst="stripedRightArrow">
            <a:avLst/>
          </a:prstGeom>
          <a:solidFill>
            <a:srgbClr val="D49FFF"/>
          </a:solidFill>
          <a:ln w="12700" cap="flat" cmpd="sng" algn="ctr">
            <a:solidFill>
              <a:srgbClr val="114F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endParaRPr>
          </a:p>
        </p:txBody>
      </p:sp>
      <p:cxnSp>
        <p:nvCxnSpPr>
          <p:cNvPr id="60" name="Straight Arrow Connector 59">
            <a:extLst>
              <a:ext uri="{FF2B5EF4-FFF2-40B4-BE49-F238E27FC236}">
                <a16:creationId xmlns:a16="http://schemas.microsoft.com/office/drawing/2014/main" id="{32D4B7EF-42F3-235B-F83A-D6B9503F4BFE}"/>
              </a:ext>
            </a:extLst>
          </p:cNvPr>
          <p:cNvCxnSpPr>
            <a:cxnSpLocks/>
          </p:cNvCxnSpPr>
          <p:nvPr/>
        </p:nvCxnSpPr>
        <p:spPr bwMode="auto">
          <a:xfrm>
            <a:off x="5805667" y="6188436"/>
            <a:ext cx="228389" cy="0"/>
          </a:xfrm>
          <a:prstGeom prst="straightConnector1">
            <a:avLst/>
          </a:prstGeom>
          <a:solidFill>
            <a:srgbClr val="D49FFF"/>
          </a:solidFill>
          <a:ln w="12700" cap="flat" cmpd="sng" algn="ctr">
            <a:solidFill>
              <a:srgbClr val="FFFF00"/>
            </a:solidFill>
            <a:prstDash val="solid"/>
            <a:round/>
            <a:headEnd type="triangle"/>
            <a:tailEnd type="triangle"/>
          </a:ln>
          <a:effectLst/>
        </p:spPr>
      </p:cxnSp>
      <p:sp>
        <p:nvSpPr>
          <p:cNvPr id="61" name="TextBox 60">
            <a:extLst>
              <a:ext uri="{FF2B5EF4-FFF2-40B4-BE49-F238E27FC236}">
                <a16:creationId xmlns:a16="http://schemas.microsoft.com/office/drawing/2014/main" id="{762BDC3C-8A91-9D94-EE3E-F81AB9A8380E}"/>
              </a:ext>
            </a:extLst>
          </p:cNvPr>
          <p:cNvSpPr txBox="1"/>
          <p:nvPr/>
        </p:nvSpPr>
        <p:spPr>
          <a:xfrm>
            <a:off x="5571048" y="5431271"/>
            <a:ext cx="697627" cy="369332"/>
          </a:xfrm>
          <a:prstGeom prst="rect">
            <a:avLst/>
          </a:prstGeom>
          <a:noFill/>
        </p:spPr>
        <p:txBody>
          <a:bodyPr wrap="none" rtlCol="0">
            <a:spAutoFit/>
          </a:bodyPr>
          <a:lstStyle/>
          <a:p>
            <a:r>
              <a:rPr lang="en-US" sz="1800" dirty="0">
                <a:solidFill>
                  <a:srgbClr val="FFFF00"/>
                </a:solidFill>
              </a:rPr>
              <a:t>32cm</a:t>
            </a:r>
          </a:p>
        </p:txBody>
      </p:sp>
      <p:sp>
        <p:nvSpPr>
          <p:cNvPr id="3" name="TextBox 2">
            <a:extLst>
              <a:ext uri="{FF2B5EF4-FFF2-40B4-BE49-F238E27FC236}">
                <a16:creationId xmlns:a16="http://schemas.microsoft.com/office/drawing/2014/main" id="{E70EEBE0-C657-FE5F-D012-A3A70A1D8297}"/>
              </a:ext>
            </a:extLst>
          </p:cNvPr>
          <p:cNvSpPr txBox="1"/>
          <p:nvPr/>
        </p:nvSpPr>
        <p:spPr>
          <a:xfrm>
            <a:off x="281244" y="4473833"/>
            <a:ext cx="1768433" cy="646331"/>
          </a:xfrm>
          <a:prstGeom prst="rect">
            <a:avLst/>
          </a:prstGeom>
          <a:noFill/>
        </p:spPr>
        <p:txBody>
          <a:bodyPr wrap="none" rtlCol="0">
            <a:spAutoFit/>
          </a:bodyPr>
          <a:lstStyle/>
          <a:p>
            <a:r>
              <a:rPr lang="en-US" sz="1800" dirty="0"/>
              <a:t>Analytic</a:t>
            </a:r>
          </a:p>
          <a:p>
            <a:r>
              <a:rPr lang="en-US" sz="1800" dirty="0"/>
              <a:t>Huygens integral</a:t>
            </a:r>
          </a:p>
        </p:txBody>
      </p:sp>
      <p:sp>
        <p:nvSpPr>
          <p:cNvPr id="5" name="TextBox 4">
            <a:extLst>
              <a:ext uri="{FF2B5EF4-FFF2-40B4-BE49-F238E27FC236}">
                <a16:creationId xmlns:a16="http://schemas.microsoft.com/office/drawing/2014/main" id="{F93938E0-89CB-E953-2093-32F83970C155}"/>
              </a:ext>
            </a:extLst>
          </p:cNvPr>
          <p:cNvSpPr txBox="1"/>
          <p:nvPr/>
        </p:nvSpPr>
        <p:spPr>
          <a:xfrm>
            <a:off x="3082773" y="4484823"/>
            <a:ext cx="1300356" cy="646331"/>
          </a:xfrm>
          <a:prstGeom prst="rect">
            <a:avLst/>
          </a:prstGeom>
          <a:noFill/>
        </p:spPr>
        <p:txBody>
          <a:bodyPr wrap="none" rtlCol="0">
            <a:spAutoFit/>
          </a:bodyPr>
          <a:lstStyle/>
          <a:p>
            <a:r>
              <a:rPr lang="en-US" sz="1800" dirty="0"/>
              <a:t>Distribution</a:t>
            </a:r>
          </a:p>
          <a:p>
            <a:r>
              <a:rPr lang="en-US" sz="1800" dirty="0"/>
              <a:t>using FFT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EC6554-67E2-C4B2-0B69-AB88B1C1BB73}"/>
                  </a:ext>
                </a:extLst>
              </p:cNvPr>
              <p:cNvSpPr txBox="1"/>
              <p:nvPr/>
            </p:nvSpPr>
            <p:spPr>
              <a:xfrm>
                <a:off x="1261872" y="5416648"/>
                <a:ext cx="439223" cy="416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𝐸</m:t>
                          </m:r>
                          <m:r>
                            <a:rPr lang="en-US" b="0" i="1" smtClean="0">
                              <a:latin typeface="Cambria Math" panose="02040503050406030204" pitchFamily="18" charset="0"/>
                            </a:rPr>
                            <m:t>1</m:t>
                          </m:r>
                        </m:e>
                      </m:acc>
                    </m:oMath>
                  </m:oMathPara>
                </a14:m>
                <a:endParaRPr lang="en-US" dirty="0"/>
              </a:p>
            </p:txBody>
          </p:sp>
        </mc:Choice>
        <mc:Fallback xmlns="">
          <p:sp>
            <p:nvSpPr>
              <p:cNvPr id="6" name="TextBox 5">
                <a:extLst>
                  <a:ext uri="{FF2B5EF4-FFF2-40B4-BE49-F238E27FC236}">
                    <a16:creationId xmlns:a16="http://schemas.microsoft.com/office/drawing/2014/main" id="{03EC6554-67E2-C4B2-0B69-AB88B1C1BB73}"/>
                  </a:ext>
                </a:extLst>
              </p:cNvPr>
              <p:cNvSpPr txBox="1">
                <a:spLocks noRot="1" noChangeAspect="1" noMove="1" noResize="1" noEditPoints="1" noAdjustHandles="1" noChangeArrowheads="1" noChangeShapeType="1" noTextEdit="1"/>
              </p:cNvSpPr>
              <p:nvPr/>
            </p:nvSpPr>
            <p:spPr>
              <a:xfrm>
                <a:off x="1261872" y="5416648"/>
                <a:ext cx="439223" cy="416524"/>
              </a:xfrm>
              <a:prstGeom prst="rect">
                <a:avLst/>
              </a:prstGeom>
              <a:blipFill>
                <a:blip r:embed="rId5"/>
                <a:stretch>
                  <a:fillRect l="-14286" r="-17143"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E62301-5DAB-79CD-9F80-511A6537FD90}"/>
                  </a:ext>
                </a:extLst>
              </p:cNvPr>
              <p:cNvSpPr txBox="1"/>
              <p:nvPr/>
            </p:nvSpPr>
            <p:spPr>
              <a:xfrm>
                <a:off x="1458199" y="6026631"/>
                <a:ext cx="439223" cy="416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𝐸</m:t>
                          </m:r>
                          <m:r>
                            <a:rPr lang="en-US" b="0" i="1" smtClean="0">
                              <a:latin typeface="Cambria Math" panose="02040503050406030204" pitchFamily="18" charset="0"/>
                            </a:rPr>
                            <m:t>2</m:t>
                          </m:r>
                        </m:e>
                      </m:acc>
                    </m:oMath>
                  </m:oMathPara>
                </a14:m>
                <a:endParaRPr lang="en-US" dirty="0"/>
              </a:p>
            </p:txBody>
          </p:sp>
        </mc:Choice>
        <mc:Fallback xmlns="">
          <p:sp>
            <p:nvSpPr>
              <p:cNvPr id="8" name="TextBox 7">
                <a:extLst>
                  <a:ext uri="{FF2B5EF4-FFF2-40B4-BE49-F238E27FC236}">
                    <a16:creationId xmlns:a16="http://schemas.microsoft.com/office/drawing/2014/main" id="{8EE62301-5DAB-79CD-9F80-511A6537FD90}"/>
                  </a:ext>
                </a:extLst>
              </p:cNvPr>
              <p:cNvSpPr txBox="1">
                <a:spLocks noRot="1" noChangeAspect="1" noMove="1" noResize="1" noEditPoints="1" noAdjustHandles="1" noChangeArrowheads="1" noChangeShapeType="1" noTextEdit="1"/>
              </p:cNvSpPr>
              <p:nvPr/>
            </p:nvSpPr>
            <p:spPr>
              <a:xfrm>
                <a:off x="1458199" y="6026631"/>
                <a:ext cx="439223" cy="416524"/>
              </a:xfrm>
              <a:prstGeom prst="rect">
                <a:avLst/>
              </a:prstGeom>
              <a:blipFill>
                <a:blip r:embed="rId6"/>
                <a:stretch>
                  <a:fillRect l="-13889" r="-13889" b="-588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AA0216A-E845-608F-5CD4-B47864CBDB6C}"/>
              </a:ext>
            </a:extLst>
          </p:cNvPr>
          <p:cNvSpPr txBox="1"/>
          <p:nvPr/>
        </p:nvSpPr>
        <p:spPr>
          <a:xfrm>
            <a:off x="292185" y="1570223"/>
            <a:ext cx="2838469" cy="461665"/>
          </a:xfrm>
          <a:prstGeom prst="rect">
            <a:avLst/>
          </a:prstGeom>
          <a:noFill/>
        </p:spPr>
        <p:txBody>
          <a:bodyPr wrap="none" rtlCol="0">
            <a:spAutoFit/>
          </a:bodyPr>
          <a:lstStyle/>
          <a:p>
            <a:pPr marL="342900" indent="-342900">
              <a:buFont typeface="Arial" panose="020B0604020202020204" pitchFamily="34" charset="0"/>
              <a:buChar char="•"/>
            </a:pPr>
            <a:r>
              <a:rPr lang="en-US" dirty="0">
                <a:solidFill>
                  <a:srgbClr val="FF0000"/>
                </a:solidFill>
              </a:rPr>
              <a:t>Beam tube baffles </a:t>
            </a:r>
          </a:p>
        </p:txBody>
      </p:sp>
      <p:pic>
        <p:nvPicPr>
          <p:cNvPr id="19" name="Picture 18">
            <a:extLst>
              <a:ext uri="{FF2B5EF4-FFF2-40B4-BE49-F238E27FC236}">
                <a16:creationId xmlns:a16="http://schemas.microsoft.com/office/drawing/2014/main" id="{615E347C-A88B-940E-B396-FC2E3DEA8714}"/>
              </a:ext>
            </a:extLst>
          </p:cNvPr>
          <p:cNvPicPr>
            <a:picLocks noChangeAspect="1"/>
          </p:cNvPicPr>
          <p:nvPr/>
        </p:nvPicPr>
        <p:blipFill>
          <a:blip r:embed="rId7"/>
          <a:stretch>
            <a:fillRect/>
          </a:stretch>
        </p:blipFill>
        <p:spPr>
          <a:xfrm>
            <a:off x="208131" y="2134350"/>
            <a:ext cx="2938483" cy="1279579"/>
          </a:xfrm>
          <a:prstGeom prst="rect">
            <a:avLst/>
          </a:prstGeom>
        </p:spPr>
      </p:pic>
      <p:sp>
        <p:nvSpPr>
          <p:cNvPr id="25" name="TextBox 24">
            <a:extLst>
              <a:ext uri="{FF2B5EF4-FFF2-40B4-BE49-F238E27FC236}">
                <a16:creationId xmlns:a16="http://schemas.microsoft.com/office/drawing/2014/main" id="{B521B8B7-4F05-E86A-2FCE-D8EA0B438FAC}"/>
              </a:ext>
            </a:extLst>
          </p:cNvPr>
          <p:cNvSpPr txBox="1"/>
          <p:nvPr/>
        </p:nvSpPr>
        <p:spPr>
          <a:xfrm>
            <a:off x="3295809" y="1581135"/>
            <a:ext cx="5314791" cy="1077218"/>
          </a:xfrm>
          <a:prstGeom prst="rect">
            <a:avLst/>
          </a:prstGeom>
          <a:solidFill>
            <a:srgbClr val="FFF2FF"/>
          </a:solidFill>
        </p:spPr>
        <p:txBody>
          <a:bodyPr wrap="square" rtlCol="0">
            <a:spAutoFit/>
          </a:bodyPr>
          <a:lstStyle/>
          <a:p>
            <a:r>
              <a:rPr lang="en-US" sz="1600" dirty="0"/>
              <a:t>CE-T2100011 – Gabriele</a:t>
            </a:r>
          </a:p>
          <a:p>
            <a:r>
              <a:rPr lang="en-US" sz="1600" dirty="0"/>
              <a:t>Modal model using Laguerre</a:t>
            </a:r>
          </a:p>
          <a:p>
            <a:r>
              <a:rPr lang="en-US" sz="1600" dirty="0"/>
              <a:t>Axisymmetric system</a:t>
            </a:r>
          </a:p>
          <a:p>
            <a:r>
              <a:rPr lang="en-US" sz="1600" dirty="0"/>
              <a:t>Many modes needed</a:t>
            </a:r>
          </a:p>
        </p:txBody>
      </p:sp>
      <p:pic>
        <p:nvPicPr>
          <p:cNvPr id="26" name="Picture 25">
            <a:extLst>
              <a:ext uri="{FF2B5EF4-FFF2-40B4-BE49-F238E27FC236}">
                <a16:creationId xmlns:a16="http://schemas.microsoft.com/office/drawing/2014/main" id="{1BABF03F-4E7B-BBD4-1E1A-E6B62FD33E45}"/>
              </a:ext>
            </a:extLst>
          </p:cNvPr>
          <p:cNvPicPr>
            <a:picLocks noChangeAspect="1"/>
          </p:cNvPicPr>
          <p:nvPr/>
        </p:nvPicPr>
        <p:blipFill>
          <a:blip r:embed="rId8"/>
          <a:stretch>
            <a:fillRect/>
          </a:stretch>
        </p:blipFill>
        <p:spPr>
          <a:xfrm>
            <a:off x="6096000" y="1659752"/>
            <a:ext cx="2368807" cy="413707"/>
          </a:xfrm>
          <a:prstGeom prst="rect">
            <a:avLst/>
          </a:prstGeom>
          <a:solidFill>
            <a:srgbClr val="FEFFD1"/>
          </a:solidFill>
        </p:spPr>
      </p:pic>
      <p:sp>
        <p:nvSpPr>
          <p:cNvPr id="27" name="TextBox 26">
            <a:extLst>
              <a:ext uri="{FF2B5EF4-FFF2-40B4-BE49-F238E27FC236}">
                <a16:creationId xmlns:a16="http://schemas.microsoft.com/office/drawing/2014/main" id="{5BD7FD76-7A5D-E990-EEEB-11426C6B156B}"/>
              </a:ext>
            </a:extLst>
          </p:cNvPr>
          <p:cNvSpPr txBox="1"/>
          <p:nvPr/>
        </p:nvSpPr>
        <p:spPr>
          <a:xfrm>
            <a:off x="3197959" y="2667000"/>
            <a:ext cx="3583841" cy="1323439"/>
          </a:xfrm>
          <a:prstGeom prst="rect">
            <a:avLst/>
          </a:prstGeom>
          <a:solidFill>
            <a:srgbClr val="FEFFD1"/>
          </a:solidFill>
        </p:spPr>
        <p:txBody>
          <a:bodyPr wrap="square" rtlCol="0">
            <a:spAutoFit/>
          </a:bodyPr>
          <a:lstStyle/>
          <a:p>
            <a:r>
              <a:rPr lang="en-US" sz="1600" dirty="0"/>
              <a:t>CE-T2300004 – Hiro</a:t>
            </a:r>
          </a:p>
          <a:p>
            <a:r>
              <a:rPr lang="en-US" sz="1600" dirty="0"/>
              <a:t>FFT</a:t>
            </a:r>
          </a:p>
          <a:p>
            <a:r>
              <a:rPr lang="en-US" sz="1600" dirty="0"/>
              <a:t>Arbitrary field shape</a:t>
            </a:r>
          </a:p>
          <a:p>
            <a:r>
              <a:rPr lang="en-US" sz="1600" strike="sngStrike" dirty="0"/>
              <a:t>Notoriously slow</a:t>
            </a:r>
          </a:p>
          <a:p>
            <a:r>
              <a:rPr lang="en-US" sz="1600" dirty="0"/>
              <a:t>Serrations vs mirror aberration</a:t>
            </a:r>
          </a:p>
        </p:txBody>
      </p:sp>
      <p:sp>
        <p:nvSpPr>
          <p:cNvPr id="7" name="TextBox 6">
            <a:extLst>
              <a:ext uri="{FF2B5EF4-FFF2-40B4-BE49-F238E27FC236}">
                <a16:creationId xmlns:a16="http://schemas.microsoft.com/office/drawing/2014/main" id="{B87D4EA6-7E30-8CA8-1940-7486B6BE2F2F}"/>
              </a:ext>
            </a:extLst>
          </p:cNvPr>
          <p:cNvSpPr txBox="1"/>
          <p:nvPr/>
        </p:nvSpPr>
        <p:spPr>
          <a:xfrm>
            <a:off x="5073969" y="2756671"/>
            <a:ext cx="1479231" cy="707886"/>
          </a:xfrm>
          <a:prstGeom prst="rect">
            <a:avLst/>
          </a:prstGeom>
          <a:solidFill>
            <a:schemeClr val="bg1"/>
          </a:solidFill>
        </p:spPr>
        <p:txBody>
          <a:bodyPr wrap="square" rtlCol="0">
            <a:spAutoFit/>
          </a:bodyPr>
          <a:lstStyle/>
          <a:p>
            <a:r>
              <a:rPr lang="en-US" sz="1000" b="0" i="0" dirty="0" err="1">
                <a:effectLst/>
                <a:latin typeface="Menlo" panose="020B0609030804020204" pitchFamily="49" charset="0"/>
              </a:rPr>
              <a:t>Eout</a:t>
            </a:r>
            <a:r>
              <a:rPr lang="en-US" sz="1000" b="0" i="0" dirty="0">
                <a:effectLst/>
                <a:latin typeface="Menlo" panose="020B0609030804020204" pitchFamily="49" charset="0"/>
              </a:rPr>
              <a:t> = </a:t>
            </a:r>
            <a:r>
              <a:rPr lang="en-US" sz="1000" b="0" i="0" dirty="0" err="1">
                <a:effectLst/>
                <a:latin typeface="Menlo" panose="020B0609030804020204" pitchFamily="49" charset="0"/>
              </a:rPr>
              <a:t>fftshift</a:t>
            </a:r>
            <a:r>
              <a:rPr lang="en-US" sz="1000" b="0" i="0" dirty="0">
                <a:effectLst/>
                <a:latin typeface="Menlo" panose="020B0609030804020204" pitchFamily="49" charset="0"/>
              </a:rPr>
              <a:t>( ifft2(</a:t>
            </a:r>
            <a:r>
              <a:rPr lang="en-US" sz="1000" b="0" i="0" dirty="0" err="1">
                <a:effectLst/>
                <a:latin typeface="Menlo" panose="020B0609030804020204" pitchFamily="49" charset="0"/>
              </a:rPr>
              <a:t>ifftshift</a:t>
            </a:r>
            <a:r>
              <a:rPr lang="en-US" sz="1000" b="0" i="0" dirty="0">
                <a:effectLst/>
                <a:latin typeface="Menlo" panose="020B0609030804020204" pitchFamily="49" charset="0"/>
              </a:rPr>
              <a:t>( </a:t>
            </a:r>
            <a:br>
              <a:rPr lang="en-US" sz="1000" b="0" i="0" dirty="0">
                <a:effectLst/>
                <a:latin typeface="Menlo" panose="020B0609030804020204" pitchFamily="49" charset="0"/>
              </a:rPr>
            </a:br>
            <a:r>
              <a:rPr lang="en-US" sz="1000" b="0" i="0" dirty="0" err="1">
                <a:effectLst/>
                <a:latin typeface="Menlo" panose="020B0609030804020204" pitchFamily="49" charset="0"/>
              </a:rPr>
              <a:t>Pmap</a:t>
            </a:r>
            <a:r>
              <a:rPr lang="en-US" sz="1000" b="0" i="0" dirty="0">
                <a:effectLst/>
                <a:latin typeface="Menlo" panose="020B0609030804020204" pitchFamily="49" charset="0"/>
              </a:rPr>
              <a:t>).*fft2( </a:t>
            </a:r>
            <a:r>
              <a:rPr lang="en-US" sz="1000" b="0" i="0" dirty="0" err="1">
                <a:effectLst/>
                <a:latin typeface="Menlo" panose="020B0609030804020204" pitchFamily="49" charset="0"/>
              </a:rPr>
              <a:t>ifftshift</a:t>
            </a:r>
            <a:r>
              <a:rPr lang="en-US" sz="1000" b="0" i="0" dirty="0">
                <a:effectLst/>
                <a:latin typeface="Menlo" panose="020B0609030804020204" pitchFamily="49" charset="0"/>
              </a:rPr>
              <a:t>(Ein))))</a:t>
            </a:r>
          </a:p>
        </p:txBody>
      </p:sp>
      <p:pic>
        <p:nvPicPr>
          <p:cNvPr id="11" name="Picture 10">
            <a:extLst>
              <a:ext uri="{FF2B5EF4-FFF2-40B4-BE49-F238E27FC236}">
                <a16:creationId xmlns:a16="http://schemas.microsoft.com/office/drawing/2014/main" id="{08F46806-E560-0204-0BBD-017F6BBF98F2}"/>
              </a:ext>
            </a:extLst>
          </p:cNvPr>
          <p:cNvPicPr>
            <a:picLocks noChangeAspect="1"/>
          </p:cNvPicPr>
          <p:nvPr/>
        </p:nvPicPr>
        <p:blipFill>
          <a:blip r:embed="rId9"/>
          <a:stretch>
            <a:fillRect/>
          </a:stretch>
        </p:blipFill>
        <p:spPr>
          <a:xfrm>
            <a:off x="6553200" y="2136301"/>
            <a:ext cx="2559362" cy="2054699"/>
          </a:xfrm>
          <a:prstGeom prst="rect">
            <a:avLst/>
          </a:prstGeom>
        </p:spPr>
      </p:pic>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5043B56-7DF5-D133-9344-E770CDE45B8D}"/>
                  </a:ext>
                </a:extLst>
              </p14:cNvPr>
              <p14:cNvContentPartPr/>
              <p14:nvPr/>
            </p14:nvContentPartPr>
            <p14:xfrm>
              <a:off x="2740406" y="3653829"/>
              <a:ext cx="11880" cy="16920"/>
            </p14:xfrm>
          </p:contentPart>
        </mc:Choice>
        <mc:Fallback xmlns="">
          <p:pic>
            <p:nvPicPr>
              <p:cNvPr id="21" name="Ink 20">
                <a:extLst>
                  <a:ext uri="{FF2B5EF4-FFF2-40B4-BE49-F238E27FC236}">
                    <a16:creationId xmlns:a16="http://schemas.microsoft.com/office/drawing/2014/main" id="{45043B56-7DF5-D133-9344-E770CDE45B8D}"/>
                  </a:ext>
                </a:extLst>
              </p:cNvPr>
              <p:cNvPicPr/>
              <p:nvPr/>
            </p:nvPicPr>
            <p:blipFill>
              <a:blip r:embed="rId11"/>
              <a:stretch>
                <a:fillRect/>
              </a:stretch>
            </p:blipFill>
            <p:spPr>
              <a:xfrm>
                <a:off x="2725286" y="3638709"/>
                <a:ext cx="42120" cy="47520"/>
              </a:xfrm>
              <a:prstGeom prst="rect">
                <a:avLst/>
              </a:prstGeom>
            </p:spPr>
          </p:pic>
        </mc:Fallback>
      </mc:AlternateContent>
    </p:spTree>
    <p:extLst>
      <p:ext uri="{BB962C8B-B14F-4D97-AF65-F5344CB8AC3E}">
        <p14:creationId xmlns:p14="http://schemas.microsoft.com/office/powerpoint/2010/main" val="12106233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8ADB-CC52-4925-93AE-2CF48DE589A5}"/>
              </a:ext>
            </a:extLst>
          </p:cNvPr>
          <p:cNvSpPr>
            <a:spLocks noGrp="1"/>
          </p:cNvSpPr>
          <p:nvPr>
            <p:ph type="title"/>
          </p:nvPr>
        </p:nvSpPr>
        <p:spPr>
          <a:xfrm>
            <a:off x="1189038" y="69850"/>
            <a:ext cx="7239000" cy="1371600"/>
          </a:xfrm>
        </p:spPr>
        <p:txBody>
          <a:bodyPr/>
          <a:lstStyle/>
          <a:p>
            <a:r>
              <a:rPr lang="en-US" sz="2800" dirty="0"/>
              <a:t>Well defined problem, </a:t>
            </a:r>
            <a:br>
              <a:rPr lang="en-US" sz="2800" dirty="0"/>
            </a:br>
            <a:r>
              <a:rPr lang="en-US" sz="2800" dirty="0"/>
              <a:t>Necessary components and </a:t>
            </a:r>
            <a:br>
              <a:rPr lang="en-US" sz="2800" dirty="0"/>
            </a:br>
            <a:r>
              <a:rPr lang="en-US" sz="2800" dirty="0"/>
              <a:t>integration</a:t>
            </a:r>
          </a:p>
        </p:txBody>
      </p:sp>
      <p:sp>
        <p:nvSpPr>
          <p:cNvPr id="3" name="Content Placeholder 2">
            <a:extLst>
              <a:ext uri="{FF2B5EF4-FFF2-40B4-BE49-F238E27FC236}">
                <a16:creationId xmlns:a16="http://schemas.microsoft.com/office/drawing/2014/main" id="{DD39BB72-01D8-D728-E770-BF91EB748C15}"/>
              </a:ext>
            </a:extLst>
          </p:cNvPr>
          <p:cNvSpPr>
            <a:spLocks noGrp="1"/>
          </p:cNvSpPr>
          <p:nvPr>
            <p:ph idx="1"/>
          </p:nvPr>
        </p:nvSpPr>
        <p:spPr>
          <a:xfrm>
            <a:off x="109737" y="1703815"/>
            <a:ext cx="8915400" cy="4648200"/>
          </a:xfrm>
          <a:solidFill>
            <a:schemeClr val="bg1"/>
          </a:solidFill>
        </p:spPr>
        <p:txBody>
          <a:bodyPr/>
          <a:lstStyle/>
          <a:p>
            <a:r>
              <a:rPr lang="en-US" sz="1800" dirty="0"/>
              <a:t>25 years ago, </a:t>
            </a:r>
            <a:r>
              <a:rPr lang="en-US" sz="1800" dirty="0" err="1"/>
              <a:t>iLIGO</a:t>
            </a:r>
            <a:r>
              <a:rPr lang="en-US" sz="1800" dirty="0"/>
              <a:t> needed lock acquisition strategies</a:t>
            </a:r>
          </a:p>
          <a:p>
            <a:r>
              <a:rPr lang="en-US" sz="1800" dirty="0"/>
              <a:t>Fundamental elements to be integrated</a:t>
            </a:r>
          </a:p>
          <a:p>
            <a:pPr lvl="1"/>
            <a:r>
              <a:rPr lang="en-US" sz="1600" dirty="0"/>
              <a:t>Seismic motion and suspension systems</a:t>
            </a:r>
          </a:p>
          <a:p>
            <a:pPr lvl="1"/>
            <a:r>
              <a:rPr lang="en-US" sz="1600" dirty="0"/>
              <a:t>Optical systems</a:t>
            </a:r>
          </a:p>
          <a:p>
            <a:pPr lvl="1"/>
            <a:r>
              <a:rPr lang="en-US" sz="1600" dirty="0"/>
              <a:t>Control systems</a:t>
            </a:r>
          </a:p>
          <a:p>
            <a:r>
              <a:rPr lang="en-US" sz="1800" dirty="0"/>
              <a:t>End to End model – e2e – was developed</a:t>
            </a:r>
          </a:p>
          <a:p>
            <a:pPr lvl="1"/>
            <a:r>
              <a:rPr lang="en-US" sz="1600" dirty="0"/>
              <a:t>Object oriented concept of C++ was fully utilized to add elements easily and connect them easily, designed and developed by Matt Evans</a:t>
            </a:r>
          </a:p>
          <a:p>
            <a:pPr lvl="1"/>
            <a:r>
              <a:rPr lang="en-US" sz="1600" dirty="0"/>
              <a:t>Simple version of these elements are embedded in this C++ framework</a:t>
            </a:r>
          </a:p>
          <a:p>
            <a:pPr lvl="2"/>
            <a:r>
              <a:rPr lang="en-US" dirty="0"/>
              <a:t>Transfer functions and state space models for SUS/SEI</a:t>
            </a:r>
          </a:p>
          <a:p>
            <a:pPr lvl="2"/>
            <a:r>
              <a:rPr lang="en-US" dirty="0"/>
              <a:t>low order HG model for the field calculation</a:t>
            </a:r>
          </a:p>
          <a:p>
            <a:pPr lvl="2"/>
            <a:r>
              <a:rPr lang="en-US" dirty="0"/>
              <a:t>C++ codes are compiled and linked dynamically for control system design</a:t>
            </a:r>
          </a:p>
          <a:p>
            <a:pPr lvl="2"/>
            <a:r>
              <a:rPr lang="en-US" dirty="0">
                <a:solidFill>
                  <a:srgbClr val="00B050"/>
                </a:solidFill>
              </a:rPr>
              <a:t>Mechanical Simulation Library (MSE) </a:t>
            </a:r>
            <a:r>
              <a:rPr lang="en-US" dirty="0"/>
              <a:t>was developed by </a:t>
            </a:r>
            <a:r>
              <a:rPr lang="en-US" dirty="0" err="1"/>
              <a:t>G.Cella</a:t>
            </a:r>
            <a:r>
              <a:rPr lang="en-US" dirty="0"/>
              <a:t> (T030158)</a:t>
            </a:r>
          </a:p>
          <a:p>
            <a:pPr lvl="1"/>
            <a:r>
              <a:rPr lang="en-US" sz="1600" dirty="0"/>
              <a:t>GUI was prepared to ease the development and simulation configuration maintenance</a:t>
            </a:r>
          </a:p>
          <a:p>
            <a:pPr lvl="1"/>
            <a:r>
              <a:rPr lang="en-US" sz="1600" dirty="0">
                <a:solidFill>
                  <a:srgbClr val="FF0000"/>
                </a:solidFill>
              </a:rPr>
              <a:t>Quick turn around of length sensing and control design and lock test</a:t>
            </a:r>
            <a:endParaRPr lang="en-US" sz="1600" dirty="0"/>
          </a:p>
        </p:txBody>
      </p:sp>
      <p:sp>
        <p:nvSpPr>
          <p:cNvPr id="4" name="Slide Number Placeholder 3">
            <a:extLst>
              <a:ext uri="{FF2B5EF4-FFF2-40B4-BE49-F238E27FC236}">
                <a16:creationId xmlns:a16="http://schemas.microsoft.com/office/drawing/2014/main" id="{AF0552BC-5DBB-DFFE-0A44-0901B4F37E51}"/>
              </a:ext>
            </a:extLst>
          </p:cNvPr>
          <p:cNvSpPr>
            <a:spLocks noGrp="1"/>
          </p:cNvSpPr>
          <p:nvPr>
            <p:ph type="sldNum" sz="quarter" idx="10"/>
          </p:nvPr>
        </p:nvSpPr>
        <p:spPr/>
        <p:txBody>
          <a:bodyPr/>
          <a:lstStyle/>
          <a:p>
            <a:pPr>
              <a:defRPr/>
            </a:pPr>
            <a:fld id="{CC71D854-2B37-F34D-B850-E2BACB9FDF0A}" type="slidenum">
              <a:rPr lang="en-US" altLang="ja-JP" smtClean="0"/>
              <a:pPr>
                <a:defRPr/>
              </a:pPr>
              <a:t>9</a:t>
            </a:fld>
            <a:endParaRPr lang="en-US" altLang="ja-JP"/>
          </a:p>
        </p:txBody>
      </p:sp>
      <p:pic>
        <p:nvPicPr>
          <p:cNvPr id="82" name="Picture 81">
            <a:extLst>
              <a:ext uri="{FF2B5EF4-FFF2-40B4-BE49-F238E27FC236}">
                <a16:creationId xmlns:a16="http://schemas.microsoft.com/office/drawing/2014/main" id="{C0D24D95-E43C-4513-3C88-9F113388FBA1}"/>
              </a:ext>
            </a:extLst>
          </p:cNvPr>
          <p:cNvPicPr>
            <a:picLocks noChangeAspect="1"/>
          </p:cNvPicPr>
          <p:nvPr/>
        </p:nvPicPr>
        <p:blipFill>
          <a:blip r:embed="rId2"/>
          <a:stretch>
            <a:fillRect/>
          </a:stretch>
        </p:blipFill>
        <p:spPr>
          <a:xfrm>
            <a:off x="5209749" y="2057400"/>
            <a:ext cx="3835400" cy="1612900"/>
          </a:xfrm>
          <a:prstGeom prst="rect">
            <a:avLst/>
          </a:prstGeom>
        </p:spPr>
      </p:pic>
    </p:spTree>
    <p:extLst>
      <p:ext uri="{BB962C8B-B14F-4D97-AF65-F5344CB8AC3E}">
        <p14:creationId xmlns:p14="http://schemas.microsoft.com/office/powerpoint/2010/main" val="3987469331"/>
      </p:ext>
    </p:extLst>
  </p:cSld>
  <p:clrMapOvr>
    <a:masterClrMapping/>
  </p:clrMapOvr>
  <p:transition/>
</p:sld>
</file>

<file path=ppt/theme/theme1.xml><?xml version="1.0" encoding="utf-8"?>
<a:theme xmlns:a="http://schemas.openxmlformats.org/drawingml/2006/main" name="Title &amp; Bullets">
  <a:themeElements>
    <a:clrScheme name="">
      <a:dk1>
        <a:srgbClr val="114FFB"/>
      </a:dk1>
      <a:lt1>
        <a:srgbClr val="FFFFFF"/>
      </a:lt1>
      <a:dk2>
        <a:srgbClr val="000000"/>
      </a:dk2>
      <a:lt2>
        <a:srgbClr val="808080"/>
      </a:lt2>
      <a:accent1>
        <a:srgbClr val="D49FFF"/>
      </a:accent1>
      <a:accent2>
        <a:srgbClr val="333399"/>
      </a:accent2>
      <a:accent3>
        <a:srgbClr val="FFFFFF"/>
      </a:accent3>
      <a:accent4>
        <a:srgbClr val="0D42D6"/>
      </a:accent4>
      <a:accent5>
        <a:srgbClr val="E6CDFF"/>
      </a:accent5>
      <a:accent6>
        <a:srgbClr val="2D2D8A"/>
      </a:accent6>
      <a:hlink>
        <a:srgbClr val="009999"/>
      </a:hlink>
      <a:folHlink>
        <a:srgbClr val="99CC00"/>
      </a:folHlink>
    </a:clrScheme>
    <a:fontScheme name="Title &amp; Bullets">
      <a:majorFont>
        <a:latin typeface="Helvetica"/>
        <a:ea typeface="ヒラギノ角ゴ ProN W3"/>
        <a:cs typeface="ヒラギノ角ゴ ProN W3"/>
      </a:majorFont>
      <a:minorFont>
        <a:latin typeface="Helvetic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49FFF"/>
        </a:solidFill>
        <a:ln w="12700" cap="flat" cmpd="sng" algn="ctr">
          <a:solidFill>
            <a:srgbClr val="114FFB"/>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D49FFF"/>
        </a:solidFill>
        <a:ln w="12700" cap="flat" cmpd="sng" algn="ctr">
          <a:solidFill>
            <a:srgbClr val="114FFB"/>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114FFB"/>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44773</TotalTime>
  <Pages>0</Pages>
  <Words>2425</Words>
  <Characters>0</Characters>
  <Application>Microsoft Macintosh PowerPoint</Application>
  <PresentationFormat>On-screen Show (4:3)</PresentationFormat>
  <Lines>0</Lines>
  <Paragraphs>268</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Cambria Math</vt:lpstr>
      <vt:lpstr>Helvetica</vt:lpstr>
      <vt:lpstr>Menlo</vt:lpstr>
      <vt:lpstr>Monotype Sorts</vt:lpstr>
      <vt:lpstr>Roboto Light</vt:lpstr>
      <vt:lpstr>Symbol</vt:lpstr>
      <vt:lpstr>Times New Roman</vt:lpstr>
      <vt:lpstr>Ubuntu</vt:lpstr>
      <vt:lpstr>Title &amp; Bullets</vt:lpstr>
      <vt:lpstr>Next generation Integrated package for Gravitational Wave Simulation</vt:lpstr>
      <vt:lpstr>Simulation tools in HEP</vt:lpstr>
      <vt:lpstr>Next generation Integrated package for Gravitational Wave Simulation</vt:lpstr>
      <vt:lpstr>Scratch hairs before, not after, spending lots of money</vt:lpstr>
      <vt:lpstr>Simple question, simple answer,  Simulation should take care of  difficult calculations behind the scene</vt:lpstr>
      <vt:lpstr>Scattering to wide range of angle</vt:lpstr>
      <vt:lpstr>Different faces of mirror surface ~ impossible to simulate all, need to know what can be calculated and how to integrate data</vt:lpstr>
      <vt:lpstr>Complemental tools and calculations</vt:lpstr>
      <vt:lpstr>Well defined problem,  Necessary components and  integration</vt:lpstr>
      <vt:lpstr>Issues</vt:lpstr>
      <vt:lpstr>Real challenge</vt:lpstr>
      <vt:lpstr>What to solve</vt:lpstr>
      <vt:lpstr>Flexible simulation Framework</vt:lpstr>
      <vt:lpstr>Time-line</vt:lpstr>
      <vt:lpstr>Extra slides</vt:lpstr>
      <vt:lpstr>mumble</vt:lpstr>
      <vt:lpstr>aLIGO examples</vt:lpstr>
      <vt:lpstr>Sources of field loss in a cavity ~ categorize losses</vt:lpstr>
      <vt:lpstr>One scenario design of beam tube baffle</vt:lpstr>
      <vt:lpstr>Next generation Integrated package for Gravitational Wave Simulation</vt:lpstr>
      <vt:lpstr>e2e simulation setups iLIGO vs aLIGO</vt:lpstr>
      <vt:lpstr>e2e Graphical Editor </vt:lpstr>
      <vt:lpstr>End to End Simulation coarse 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Gary H. Sanders</dc:creator>
  <cp:keywords/>
  <dc:description/>
  <cp:lastModifiedBy>Yamamoto, Hiroaki</cp:lastModifiedBy>
  <cp:revision>866</cp:revision>
  <cp:lastPrinted>2023-04-28T03:48:41Z</cp:lastPrinted>
  <dcterms:created xsi:type="dcterms:W3CDTF">2010-10-20T22:04:27Z</dcterms:created>
  <dcterms:modified xsi:type="dcterms:W3CDTF">2023-05-17T16:37:12Z</dcterms:modified>
</cp:coreProperties>
</file>