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322" r:id="rId2"/>
    <p:sldId id="342" r:id="rId3"/>
    <p:sldId id="344" r:id="rId4"/>
    <p:sldId id="343" r:id="rId5"/>
    <p:sldId id="338" r:id="rId6"/>
    <p:sldId id="339" r:id="rId7"/>
    <p:sldId id="340" r:id="rId8"/>
    <p:sldId id="341" r:id="rId9"/>
  </p:sldIdLst>
  <p:sldSz cx="12192000" cy="6858000"/>
  <p:notesSz cx="7315200" cy="9601200"/>
  <p:embeddedFontLst>
    <p:embeddedFont>
      <p:font typeface="Helvetica" panose="020B06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77373"/>
    <a:srgbClr val="CC6600"/>
    <a:srgbClr val="EAEEFF"/>
    <a:srgbClr val="FFB7B7"/>
    <a:srgbClr val="E4EBFF"/>
    <a:srgbClr val="326464"/>
    <a:srgbClr val="E20613"/>
    <a:srgbClr val="FC950C"/>
    <a:srgbClr val="E4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837" autoAdjust="0"/>
  </p:normalViewPr>
  <p:slideViewPr>
    <p:cSldViewPr>
      <p:cViewPr varScale="1">
        <p:scale>
          <a:sx n="97" d="100"/>
          <a:sy n="97" d="100"/>
        </p:scale>
        <p:origin x="76" y="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19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25000" y="632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 smtClean="0">
                <a:solidFill>
                  <a:schemeClr val="tx2"/>
                </a:solidFill>
                <a:latin typeface="+mn-lt"/>
              </a:rPr>
              <a:t>G2201990-v1</a:t>
            </a:r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32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D23C6D-147F-4F7F-9028-9729FDFB3981}" type="slidenum">
              <a:rPr lang="en-US" sz="1600" b="0" i="0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90600"/>
            <a:ext cx="115824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3600"/>
              </a:spcAft>
            </a:pPr>
            <a:r>
              <a:rPr lang="en-US" sz="4000" i="0" kern="0" dirty="0" smtClean="0"/>
              <a:t>LIGO Converter Design</a:t>
            </a:r>
            <a:br>
              <a:rPr lang="en-US" sz="4000" i="0" kern="0" dirty="0" smtClean="0"/>
            </a:br>
            <a:r>
              <a:rPr lang="en-US" sz="4000" i="0" kern="0" dirty="0" smtClean="0"/>
              <a:t>Basic Features </a:t>
            </a:r>
            <a:endParaRPr lang="en-US" sz="4000" i="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2819400"/>
            <a:ext cx="10058400" cy="270429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Daniel </a:t>
            </a:r>
            <a:r>
              <a:rPr lang="en-US" sz="2000" i="0" kern="0" dirty="0" smtClean="0">
                <a:solidFill>
                  <a:schemeClr val="tx2"/>
                </a:solidFill>
              </a:rPr>
              <a:t>Sigg and Marc Pirello</a:t>
            </a: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LIGO Hanford Observatory</a:t>
            </a: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 smtClean="0">
                <a:solidFill>
                  <a:schemeClr val="tx2"/>
                </a:solidFill>
              </a:rPr>
              <a:t>Some Meeting</a:t>
            </a:r>
            <a:r>
              <a:rPr lang="en-US" sz="2000" i="0" kern="0" dirty="0">
                <a:solidFill>
                  <a:schemeClr val="tx2"/>
                </a:solidFill>
              </a:rPr>
              <a:t/>
            </a:r>
            <a:br>
              <a:rPr lang="en-US" sz="2000" i="0" kern="0" dirty="0">
                <a:solidFill>
                  <a:schemeClr val="tx2"/>
                </a:solidFill>
              </a:rPr>
            </a:br>
            <a:r>
              <a:rPr lang="en-US" sz="2000" i="0" kern="0" dirty="0" err="1" smtClean="0">
                <a:solidFill>
                  <a:schemeClr val="tx2"/>
                </a:solidFill>
              </a:rPr>
              <a:t>Februray</a:t>
            </a:r>
            <a:r>
              <a:rPr lang="en-US" sz="2000" i="0" kern="0" dirty="0" smtClean="0">
                <a:solidFill>
                  <a:schemeClr val="tx2"/>
                </a:solidFill>
              </a:rPr>
              <a:t>, 2023</a:t>
            </a:r>
            <a:endParaRPr lang="en-US" i="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685800"/>
          </a:xfrm>
        </p:spPr>
        <p:txBody>
          <a:bodyPr/>
          <a:lstStyle/>
          <a:p>
            <a:r>
              <a:rPr lang="en-US" dirty="0" smtClean="0"/>
              <a:t>Converter R&amp;D Direction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10363200" cy="5105400"/>
          </a:xfrm>
        </p:spPr>
        <p:txBody>
          <a:bodyPr/>
          <a:lstStyle/>
          <a:p>
            <a:r>
              <a:rPr lang="en-US" dirty="0" smtClean="0"/>
              <a:t>Long R&amp;D Goal:</a:t>
            </a:r>
          </a:p>
          <a:p>
            <a:pPr lvl="1"/>
            <a:r>
              <a:rPr lang="en-US" dirty="0" smtClean="0"/>
              <a:t>Buy or make a </a:t>
            </a:r>
            <a:r>
              <a:rPr lang="en-US" dirty="0" err="1" smtClean="0"/>
              <a:t>PCIe</a:t>
            </a:r>
            <a:r>
              <a:rPr lang="en-US" dirty="0" smtClean="0"/>
              <a:t> board that could replace the common mode servos</a:t>
            </a:r>
          </a:p>
          <a:p>
            <a:pPr lvl="1"/>
            <a:r>
              <a:rPr lang="en-US" dirty="0" smtClean="0"/>
              <a:t>Something like FPGA &amp; 4 Inputs &amp; 2 Outputs &amp; &gt;1MHz sampling</a:t>
            </a:r>
          </a:p>
          <a:p>
            <a:pPr lvl="1"/>
            <a:r>
              <a:rPr lang="en-US" dirty="0" smtClean="0"/>
              <a:t>All signal processing for servo network in FPGA</a:t>
            </a:r>
          </a:p>
          <a:p>
            <a:pPr lvl="1"/>
            <a:r>
              <a:rPr lang="en-US" b="1" dirty="0" smtClean="0"/>
              <a:t>Integration with our RTCDS, strive for a similar feel as much as possible</a:t>
            </a:r>
          </a:p>
          <a:p>
            <a:pPr lvl="1"/>
            <a:r>
              <a:rPr lang="en-US" dirty="0" smtClean="0"/>
              <a:t>FPGA filters which try to emulate current filter module, use </a:t>
            </a:r>
            <a:r>
              <a:rPr lang="en-US" dirty="0" err="1" smtClean="0"/>
              <a:t>foton</a:t>
            </a:r>
            <a:r>
              <a:rPr lang="en-US" dirty="0" smtClean="0"/>
              <a:t> for design</a:t>
            </a:r>
          </a:p>
          <a:p>
            <a:pPr lvl="1"/>
            <a:r>
              <a:rPr lang="en-US" dirty="0" smtClean="0"/>
              <a:t>Data acquisition and excitation channels through </a:t>
            </a:r>
            <a:r>
              <a:rPr lang="en-US" dirty="0" err="1" smtClean="0"/>
              <a:t>PCIe</a:t>
            </a:r>
            <a:endParaRPr lang="en-US" dirty="0" smtClean="0"/>
          </a:p>
          <a:p>
            <a:r>
              <a:rPr lang="en-US" dirty="0" smtClean="0"/>
              <a:t>Short term need:</a:t>
            </a:r>
          </a:p>
          <a:p>
            <a:pPr lvl="1"/>
            <a:r>
              <a:rPr lang="en-US" dirty="0" smtClean="0"/>
              <a:t>Replace failing 18-bit DAC (GS 20-bit DAC very expensive, i.e., ~$7000 for 8 channels)</a:t>
            </a:r>
          </a:p>
          <a:p>
            <a:pPr lvl="1"/>
            <a:r>
              <a:rPr lang="en-US" dirty="0" smtClean="0"/>
              <a:t>Design a prototype 16-32 channel DAC board</a:t>
            </a:r>
          </a:p>
          <a:p>
            <a:r>
              <a:rPr lang="en-US" dirty="0" smtClean="0"/>
              <a:t>32 channel ADC board?</a:t>
            </a:r>
          </a:p>
          <a:p>
            <a:r>
              <a:rPr lang="en-US" dirty="0" smtClean="0"/>
              <a:t>Direct RF down-conversion using ADCs with GHz sampling?</a:t>
            </a:r>
          </a:p>
          <a:p>
            <a:pPr lvl="1"/>
            <a:r>
              <a:rPr lang="en-US" dirty="0" smtClean="0"/>
              <a:t>Requires phase locked RF demodulation/modulation signals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6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3200" cy="4267200"/>
          </a:xfrm>
        </p:spPr>
        <p:txBody>
          <a:bodyPr/>
          <a:lstStyle/>
          <a:p>
            <a:r>
              <a:rPr lang="en-US" dirty="0" smtClean="0"/>
              <a:t>DAC Daughter Board</a:t>
            </a:r>
          </a:p>
          <a:p>
            <a:pPr lvl="1"/>
            <a:r>
              <a:rPr lang="en-US" dirty="0" smtClean="0"/>
              <a:t>Partially successful (issues with power supply)</a:t>
            </a:r>
          </a:p>
          <a:p>
            <a:pPr lvl="1"/>
            <a:r>
              <a:rPr lang="en-US" dirty="0" smtClean="0"/>
              <a:t>FPGA code to send sine waves to DAC completed and tested</a:t>
            </a:r>
          </a:p>
          <a:p>
            <a:pPr lvl="1"/>
            <a:r>
              <a:rPr lang="en-US" dirty="0" smtClean="0"/>
              <a:t>FPGA code for IIR filters completed and simulated</a:t>
            </a:r>
          </a:p>
          <a:p>
            <a:pPr lvl="1"/>
            <a:r>
              <a:rPr lang="en-US" dirty="0" smtClean="0"/>
              <a:t>FPGA code to interface </a:t>
            </a:r>
            <a:r>
              <a:rPr lang="en-US" dirty="0" err="1" smtClean="0"/>
              <a:t>PCIe</a:t>
            </a:r>
            <a:r>
              <a:rPr lang="en-US" dirty="0" smtClean="0"/>
              <a:t> completed (not tested, but mostly copied from Xilinx)</a:t>
            </a:r>
          </a:p>
          <a:p>
            <a:pPr lvl="2"/>
            <a:r>
              <a:rPr lang="en-US" dirty="0" smtClean="0"/>
              <a:t>Front-end driver required!</a:t>
            </a:r>
          </a:p>
          <a:p>
            <a:pPr lvl="1"/>
            <a:r>
              <a:rPr lang="en-US" dirty="0" smtClean="0"/>
              <a:t>Analog notch filter for testing completed</a:t>
            </a:r>
          </a:p>
          <a:p>
            <a:pPr lvl="1"/>
            <a:r>
              <a:rPr lang="en-US" dirty="0" smtClean="0"/>
              <a:t>Some promising noise measurements but incomplete</a:t>
            </a:r>
          </a:p>
          <a:p>
            <a:pPr lvl="1"/>
            <a:r>
              <a:rPr lang="en-US" dirty="0" smtClean="0"/>
              <a:t>DC accuracy not able to assess</a:t>
            </a:r>
          </a:p>
          <a:p>
            <a:r>
              <a:rPr lang="en-US" dirty="0" smtClean="0"/>
              <a:t>DAC Prototype Design</a:t>
            </a:r>
          </a:p>
          <a:p>
            <a:pPr lvl="1"/>
            <a:r>
              <a:rPr lang="en-US" dirty="0" smtClean="0"/>
              <a:t>Mostly done</a:t>
            </a:r>
          </a:p>
          <a:p>
            <a:pPr lvl="1"/>
            <a:r>
              <a:rPr lang="en-US" dirty="0" smtClean="0"/>
              <a:t>Design checks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858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10363200" cy="5029200"/>
          </a:xfrm>
        </p:spPr>
        <p:txBody>
          <a:bodyPr/>
          <a:lstStyle/>
          <a:p>
            <a:r>
              <a:rPr lang="en-US" dirty="0" smtClean="0"/>
              <a:t>DAC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 smtClean="0"/>
              <a:t>by </a:t>
            </a:r>
            <a:r>
              <a:rPr lang="en-US" dirty="0" smtClean="0"/>
              <a:t>March (design is close to ready)</a:t>
            </a:r>
            <a:endParaRPr lang="en-US" dirty="0" smtClean="0"/>
          </a:p>
          <a:p>
            <a:pPr lvl="1"/>
            <a:r>
              <a:rPr lang="en-US" dirty="0" smtClean="0"/>
              <a:t>Testing April- July</a:t>
            </a:r>
          </a:p>
          <a:p>
            <a:pPr lvl="1"/>
            <a:r>
              <a:rPr lang="en-US" dirty="0" smtClean="0"/>
              <a:t>First article by August/September (if needed)</a:t>
            </a:r>
          </a:p>
          <a:p>
            <a:r>
              <a:rPr lang="en-US" dirty="0" smtClean="0"/>
              <a:t>ADC Board</a:t>
            </a:r>
          </a:p>
          <a:p>
            <a:pPr lvl="1"/>
            <a:r>
              <a:rPr lang="en-US" dirty="0" smtClean="0"/>
              <a:t>Design starting soon-</a:t>
            </a:r>
            <a:r>
              <a:rPr lang="en-US" dirty="0" err="1" smtClean="0"/>
              <a:t>ish</a:t>
            </a:r>
            <a:endParaRPr lang="en-US" dirty="0" smtClean="0"/>
          </a:p>
          <a:p>
            <a:pPr lvl="1"/>
            <a:r>
              <a:rPr lang="en-US" dirty="0" smtClean="0"/>
              <a:t>Prototype by August</a:t>
            </a:r>
          </a:p>
          <a:p>
            <a:pPr lvl="1"/>
            <a:r>
              <a:rPr lang="en-US" dirty="0"/>
              <a:t>Testing </a:t>
            </a:r>
            <a:r>
              <a:rPr lang="en-US" dirty="0" smtClean="0"/>
              <a:t>September-November</a:t>
            </a:r>
          </a:p>
          <a:p>
            <a:pPr lvl="1"/>
            <a:r>
              <a:rPr lang="en-US" dirty="0"/>
              <a:t>First article by </a:t>
            </a:r>
            <a:r>
              <a:rPr lang="en-US" dirty="0" smtClean="0"/>
              <a:t>December (if needed)</a:t>
            </a:r>
          </a:p>
          <a:p>
            <a:r>
              <a:rPr lang="en-US" dirty="0" smtClean="0"/>
              <a:t>Fast Servo Board: Start design next year</a:t>
            </a:r>
          </a:p>
          <a:p>
            <a:r>
              <a:rPr lang="en-US" dirty="0" smtClean="0"/>
              <a:t>Costs:</a:t>
            </a:r>
          </a:p>
          <a:p>
            <a:pPr lvl="1"/>
            <a:r>
              <a:rPr lang="en-US" dirty="0" smtClean="0"/>
              <a:t>Each prototype/1</a:t>
            </a:r>
            <a:r>
              <a:rPr lang="en-US" baseline="30000" dirty="0" smtClean="0"/>
              <a:t>st</a:t>
            </a:r>
            <a:r>
              <a:rPr lang="en-US" dirty="0" smtClean="0"/>
              <a:t> article run: $5000-$7000</a:t>
            </a:r>
          </a:p>
          <a:p>
            <a:pPr lvl="1"/>
            <a:r>
              <a:rPr lang="en-US" dirty="0" smtClean="0"/>
              <a:t>Required this year: $15k to $25k</a:t>
            </a:r>
          </a:p>
          <a:p>
            <a:pPr lvl="1"/>
            <a:r>
              <a:rPr lang="en-US" dirty="0" smtClean="0"/>
              <a:t>Estimated final costs: ~$1200-$1800 in quantity of 100 (16/32 channels)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4077"/>
            <a:ext cx="9144000" cy="720342"/>
          </a:xfrm>
        </p:spPr>
        <p:txBody>
          <a:bodyPr/>
          <a:lstStyle/>
          <a:p>
            <a:r>
              <a:rPr lang="en-US" dirty="0" smtClean="0"/>
              <a:t>Front-End Chassis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38401" y="1987894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Timing Board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992352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Backplane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3442011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Adapter Board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438401" y="3432718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448800" y="3432718"/>
            <a:ext cx="24384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AA/AI</a:t>
            </a: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 bwMode="auto">
          <a:xfrm>
            <a:off x="4876801" y="2330794"/>
            <a:ext cx="761999" cy="44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863576" y="2678152"/>
            <a:ext cx="0" cy="7638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Left-Right Arrow 16"/>
          <p:cNvSpPr/>
          <p:nvPr/>
        </p:nvSpPr>
        <p:spPr bwMode="auto">
          <a:xfrm>
            <a:off x="4887953" y="3416456"/>
            <a:ext cx="750848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8088352" y="3442011"/>
            <a:ext cx="1360447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8" idx="1"/>
            <a:endCxn id="9" idx="3"/>
          </p:cNvCxnSpPr>
          <p:nvPr/>
        </p:nvCxnSpPr>
        <p:spPr bwMode="auto">
          <a:xfrm flipH="1" flipV="1">
            <a:off x="4876801" y="3775618"/>
            <a:ext cx="761999" cy="92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Left-Right Arrow 20"/>
          <p:cNvSpPr/>
          <p:nvPr/>
        </p:nvSpPr>
        <p:spPr bwMode="auto">
          <a:xfrm>
            <a:off x="1090962" y="4924879"/>
            <a:ext cx="509239" cy="304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90962" y="5527043"/>
            <a:ext cx="5092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752601" y="484644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1" y="529621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Clock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876801" y="3962400"/>
            <a:ext cx="761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088352" y="3962400"/>
            <a:ext cx="13604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090962" y="5984243"/>
            <a:ext cx="5092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752601" y="575341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Watchdog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8686800" y="609600"/>
            <a:ext cx="0" cy="571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43" name="Left-Right Arrow 42"/>
          <p:cNvSpPr/>
          <p:nvPr/>
        </p:nvSpPr>
        <p:spPr bwMode="auto">
          <a:xfrm>
            <a:off x="1689597" y="3607670"/>
            <a:ext cx="750848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Left-Right Arrow 44"/>
          <p:cNvSpPr/>
          <p:nvPr/>
        </p:nvSpPr>
        <p:spPr bwMode="auto">
          <a:xfrm>
            <a:off x="1689102" y="2178394"/>
            <a:ext cx="750848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Left-Right Arrow 45"/>
          <p:cNvSpPr/>
          <p:nvPr/>
        </p:nvSpPr>
        <p:spPr bwMode="auto">
          <a:xfrm rot="16200000">
            <a:off x="282360" y="2873160"/>
            <a:ext cx="2635680" cy="304800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9200" y="11340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887953" y="2531516"/>
            <a:ext cx="761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400800" y="2673694"/>
            <a:ext cx="0" cy="742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37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Clocking Improvements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timing distribution signal as input clock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2</a:t>
            </a:r>
            <a:r>
              <a:rPr lang="en-US" baseline="50000" dirty="0"/>
              <a:t>26</a:t>
            </a:r>
            <a:r>
              <a:rPr lang="en-US" dirty="0"/>
              <a:t> </a:t>
            </a:r>
            <a:r>
              <a:rPr lang="en-US" dirty="0" smtClean="0"/>
              <a:t>Hz VCXO is locked to input clock</a:t>
            </a:r>
          </a:p>
          <a:p>
            <a:pPr lvl="1"/>
            <a:r>
              <a:rPr lang="en-US" dirty="0" smtClean="0"/>
              <a:t>Converter knows GPS time</a:t>
            </a:r>
          </a:p>
          <a:p>
            <a:r>
              <a:rPr lang="en-US" dirty="0" smtClean="0"/>
              <a:t>Allows for time stamped data transfers</a:t>
            </a:r>
          </a:p>
          <a:p>
            <a:pPr lvl="1"/>
            <a:r>
              <a:rPr lang="en-US" dirty="0" smtClean="0"/>
              <a:t>Watchdog: Outputs can be stopped when no valid data is received</a:t>
            </a:r>
          </a:p>
          <a:p>
            <a:r>
              <a:rPr lang="en-US" dirty="0" smtClean="0"/>
              <a:t>No special startup synchronization procedure required</a:t>
            </a:r>
          </a:p>
          <a:p>
            <a:pPr lvl="1"/>
            <a:r>
              <a:rPr lang="en-US" dirty="0" smtClean="0"/>
              <a:t>Converter is always synchronized to GPS (currently clock must start at 1sec boundary)</a:t>
            </a:r>
          </a:p>
          <a:p>
            <a:r>
              <a:rPr lang="en-US" dirty="0" smtClean="0"/>
              <a:t>Clock rate is set by the converter and not by the timing board</a:t>
            </a:r>
          </a:p>
          <a:p>
            <a:pPr lvl="1"/>
            <a:r>
              <a:rPr lang="en-US" dirty="0" smtClean="0"/>
              <a:t>Only 2</a:t>
            </a:r>
            <a:r>
              <a:rPr lang="en-US" baseline="50000" dirty="0" smtClean="0"/>
              <a:t>n</a:t>
            </a:r>
            <a:r>
              <a:rPr lang="en-US" dirty="0" smtClean="0"/>
              <a:t> Hz conversion rates available,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8991600" cy="838200"/>
          </a:xfrm>
        </p:spPr>
        <p:txBody>
          <a:bodyPr/>
          <a:lstStyle/>
          <a:p>
            <a:r>
              <a:rPr lang="en-US" dirty="0" smtClean="0"/>
              <a:t>Signal Processing Support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10363200" cy="4572000"/>
          </a:xfrm>
        </p:spPr>
        <p:txBody>
          <a:bodyPr/>
          <a:lstStyle/>
          <a:p>
            <a:r>
              <a:rPr lang="en-US" dirty="0" smtClean="0"/>
              <a:t>Board will use a modern FPGA (e.g., Artix-7/</a:t>
            </a:r>
            <a:r>
              <a:rPr lang="en-US" dirty="0" err="1" smtClean="0"/>
              <a:t>Artix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for </a:t>
            </a:r>
            <a:r>
              <a:rPr lang="en-US" dirty="0" err="1" smtClean="0"/>
              <a:t>PCIe</a:t>
            </a:r>
            <a:r>
              <a:rPr lang="en-US" dirty="0" smtClean="0"/>
              <a:t> 2.1/3.0</a:t>
            </a:r>
          </a:p>
          <a:p>
            <a:pPr lvl="1"/>
            <a:r>
              <a:rPr lang="en-US" dirty="0" smtClean="0"/>
              <a:t>Support for 4x possible (current </a:t>
            </a:r>
            <a:r>
              <a:rPr lang="en-US" dirty="0" err="1" smtClean="0"/>
              <a:t>Adnaco</a:t>
            </a:r>
            <a:r>
              <a:rPr lang="en-US" dirty="0" smtClean="0"/>
              <a:t> boards only supports V2.1 at 1x)</a:t>
            </a:r>
          </a:p>
          <a:p>
            <a:r>
              <a:rPr lang="en-US" dirty="0" smtClean="0"/>
              <a:t>FPGA is large enough to support high precision IIR Filters </a:t>
            </a:r>
          </a:p>
          <a:p>
            <a:pPr lvl="1"/>
            <a:r>
              <a:rPr lang="en-US" dirty="0" smtClean="0"/>
              <a:t>Up and down sampling filters in FPGA</a:t>
            </a:r>
          </a:p>
          <a:p>
            <a:pPr lvl="1"/>
            <a:r>
              <a:rPr lang="en-US" dirty="0" smtClean="0"/>
              <a:t>No requirement to increase IOP rate beyond required rate for servos</a:t>
            </a:r>
          </a:p>
          <a:p>
            <a:pPr lvl="1"/>
            <a:r>
              <a:rPr lang="en-US" dirty="0" smtClean="0"/>
              <a:t>Could implement down-conversion as well</a:t>
            </a:r>
          </a:p>
          <a:p>
            <a:r>
              <a:rPr lang="en-US" dirty="0" smtClean="0"/>
              <a:t>Converter runs at optimal rate </a:t>
            </a:r>
          </a:p>
          <a:p>
            <a:pPr lvl="1"/>
            <a:r>
              <a:rPr lang="en-US" dirty="0" smtClean="0"/>
              <a:t>Usually faster than required sampling rate</a:t>
            </a:r>
          </a:p>
          <a:p>
            <a:r>
              <a:rPr lang="en-US" dirty="0" smtClean="0"/>
              <a:t>Include support for sampling rate &gt; transfer rate</a:t>
            </a:r>
          </a:p>
          <a:p>
            <a:pPr lvl="1"/>
            <a:r>
              <a:rPr lang="en-US" dirty="0" smtClean="0"/>
              <a:t>Multiple samples per channel per DMA transfer</a:t>
            </a:r>
          </a:p>
          <a:p>
            <a:r>
              <a:rPr lang="en-US" dirty="0" smtClean="0"/>
              <a:t>DMA is double buffered to reduce IOP timing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4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990600"/>
          </a:xfrm>
        </p:spPr>
        <p:txBody>
          <a:bodyPr/>
          <a:lstStyle/>
          <a:p>
            <a:r>
              <a:rPr lang="en-US" dirty="0" smtClean="0"/>
              <a:t>Converter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10363200" cy="4876800"/>
          </a:xfrm>
        </p:spPr>
        <p:txBody>
          <a:bodyPr/>
          <a:lstStyle/>
          <a:p>
            <a:r>
              <a:rPr lang="en-US" dirty="0" smtClean="0"/>
              <a:t>First prototype is 32 channel DAC</a:t>
            </a:r>
          </a:p>
          <a:p>
            <a:pPr lvl="1"/>
            <a:r>
              <a:rPr lang="en-US" dirty="0" smtClean="0"/>
              <a:t>Price estimate ~$1500/card in quantities of 100 (~$2000/card in </a:t>
            </a:r>
            <a:r>
              <a:rPr lang="en-US" dirty="0" err="1" smtClean="0"/>
              <a:t>qty</a:t>
            </a:r>
            <a:r>
              <a:rPr lang="en-US" dirty="0" smtClean="0"/>
              <a:t> 10)</a:t>
            </a:r>
          </a:p>
          <a:p>
            <a:pPr lvl="1"/>
            <a:r>
              <a:rPr lang="en-US" dirty="0" smtClean="0"/>
              <a:t>Channel bonding possible to improve SNR, i.e., 16 channel or 8 channel</a:t>
            </a:r>
          </a:p>
          <a:p>
            <a:r>
              <a:rPr lang="en-US" dirty="0" smtClean="0"/>
              <a:t>Uses </a:t>
            </a:r>
            <a:r>
              <a:rPr lang="en-US" dirty="0" smtClean="0">
                <a:latin typeface="Symbol" panose="05050102010706020507" pitchFamily="18" charset="2"/>
              </a:rPr>
              <a:t>SD</a:t>
            </a:r>
            <a:r>
              <a:rPr lang="en-US" dirty="0" smtClean="0"/>
              <a:t>-Technology</a:t>
            </a:r>
          </a:p>
          <a:p>
            <a:pPr lvl="1"/>
            <a:r>
              <a:rPr lang="en-US" dirty="0" smtClean="0"/>
              <a:t>Tend to have better linearity than other technologies</a:t>
            </a:r>
          </a:p>
          <a:p>
            <a:pPr lvl="1"/>
            <a:r>
              <a:rPr lang="en-US" dirty="0" smtClean="0"/>
              <a:t>Preferred by audiophiles (10Hz to &gt;20kHz)</a:t>
            </a:r>
          </a:p>
          <a:p>
            <a:r>
              <a:rPr lang="en-US" dirty="0" smtClean="0"/>
              <a:t>Delays</a:t>
            </a:r>
          </a:p>
          <a:p>
            <a:pPr lvl="1"/>
            <a:r>
              <a:rPr lang="en-US" dirty="0" smtClean="0"/>
              <a:t>Old </a:t>
            </a:r>
            <a:r>
              <a:rPr lang="en-US" dirty="0" smtClean="0">
                <a:latin typeface="Symbol" panose="05050102010706020507" pitchFamily="18" charset="2"/>
              </a:rPr>
              <a:t>SD</a:t>
            </a:r>
            <a:r>
              <a:rPr lang="en-US" dirty="0" smtClean="0"/>
              <a:t>-converters implemented FIR filters for up-sampling which introduced long delays 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>
                <a:latin typeface="Symbol" panose="05050102010706020507" pitchFamily="18" charset="2"/>
              </a:rPr>
              <a:t>SD</a:t>
            </a:r>
            <a:r>
              <a:rPr lang="en-US" dirty="0" smtClean="0"/>
              <a:t>-converters allow to implement filters externally → use IIR filters on FPGA</a:t>
            </a:r>
          </a:p>
          <a:p>
            <a:pPr lvl="1"/>
            <a:r>
              <a:rPr lang="en-US" dirty="0"/>
              <a:t>New </a:t>
            </a:r>
            <a:r>
              <a:rPr lang="en-US" dirty="0" smtClean="0">
                <a:latin typeface="Symbol" panose="05050102010706020507" pitchFamily="18" charset="2"/>
              </a:rPr>
              <a:t>SD</a:t>
            </a:r>
            <a:r>
              <a:rPr lang="en-US" dirty="0" smtClean="0"/>
              <a:t>-converters are much faster, so sample delays matter much less</a:t>
            </a:r>
            <a:endParaRPr lang="en-US" dirty="0"/>
          </a:p>
          <a:p>
            <a:r>
              <a:rPr lang="en-US" dirty="0" smtClean="0"/>
              <a:t>Improvement output stage of </a:t>
            </a:r>
            <a:r>
              <a:rPr lang="en-US" dirty="0" smtClean="0">
                <a:latin typeface="Symbol" panose="05050102010706020507" pitchFamily="18" charset="2"/>
              </a:rPr>
              <a:t>SD</a:t>
            </a:r>
            <a:r>
              <a:rPr lang="en-US" dirty="0" smtClean="0"/>
              <a:t>-DACs</a:t>
            </a:r>
          </a:p>
          <a:p>
            <a:pPr lvl="1"/>
            <a:r>
              <a:rPr lang="en-US" dirty="0" smtClean="0"/>
              <a:t>Much lower resistance in current drive reduces flicker noise</a:t>
            </a:r>
          </a:p>
          <a:p>
            <a:pPr lvl="1"/>
            <a:r>
              <a:rPr lang="en-US" dirty="0" smtClean="0"/>
              <a:t>Full differential design improves DC accuracy, but is it good enough?</a:t>
            </a:r>
          </a:p>
        </p:txBody>
      </p:sp>
    </p:spTree>
    <p:extLst>
      <p:ext uri="{BB962C8B-B14F-4D97-AF65-F5344CB8AC3E}">
        <p14:creationId xmlns:p14="http://schemas.microsoft.com/office/powerpoint/2010/main" val="1866891889"/>
      </p:ext>
    </p:extLst>
  </p:cSld>
  <p:clrMapOvr>
    <a:masterClrMapping/>
  </p:clrMapOvr>
</p:sld>
</file>

<file path=ppt/theme/theme1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26361</TotalTime>
  <Words>627</Words>
  <Application>Microsoft Office PowerPoint</Application>
  <PresentationFormat>Widescreen</PresentationFormat>
  <Paragraphs>97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Wingdings</vt:lpstr>
      <vt:lpstr>Helvetica</vt:lpstr>
      <vt:lpstr>Times New Roman</vt:lpstr>
      <vt:lpstr>Symbol</vt:lpstr>
      <vt:lpstr>Arial</vt:lpstr>
      <vt:lpstr>1_aLIGO</vt:lpstr>
      <vt:lpstr>PowerPoint Presentation</vt:lpstr>
      <vt:lpstr>Converter R&amp;D Direction</vt:lpstr>
      <vt:lpstr>Status</vt:lpstr>
      <vt:lpstr>Schedule</vt:lpstr>
      <vt:lpstr>Front-End Chassis</vt:lpstr>
      <vt:lpstr>Clocking Improvements</vt:lpstr>
      <vt:lpstr>Signal Processing Support</vt:lpstr>
      <vt:lpstr>Converter Technology</vt:lpstr>
    </vt:vector>
  </TitlesOfParts>
  <Company>LIGO</Company>
  <LinksUpToDate>false</LinksUpToDate>
  <SharedDoc>false</SharedDoc>
  <HyperlinkBase>https://dcc.ligo.org/LIGO-G1400903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Black Holes Collide with the Laser Interferometer Gravitational-wave Observatory</dc:title>
  <dc:subject>Advanced LIGO</dc:subject>
  <dc:creator>Daniel Sigg</dc:creator>
  <cp:keywords>PGZ/SPS Public Lecture</cp:keywords>
  <dc:description/>
  <cp:lastModifiedBy>Daniel Sigg</cp:lastModifiedBy>
  <cp:revision>4924</cp:revision>
  <cp:lastPrinted>2016-04-05T11:39:56Z</cp:lastPrinted>
  <dcterms:created xsi:type="dcterms:W3CDTF">2011-04-14T01:12:27Z</dcterms:created>
  <dcterms:modified xsi:type="dcterms:W3CDTF">2023-01-31T22:19:33Z</dcterms:modified>
  <cp:category>Presentation</cp:category>
</cp:coreProperties>
</file>