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4v" ContentType="video/unknown"/>
  <Default Extension="mov" ContentType="video/quicktime"/>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9" r:id="rId1"/>
  </p:sldMasterIdLst>
  <p:notesMasterIdLst>
    <p:notesMasterId r:id="rId36"/>
  </p:notesMasterIdLst>
  <p:sldIdLst>
    <p:sldId id="256" r:id="rId2"/>
    <p:sldId id="1008" r:id="rId3"/>
    <p:sldId id="284" r:id="rId4"/>
    <p:sldId id="1035" r:id="rId5"/>
    <p:sldId id="1211" r:id="rId6"/>
    <p:sldId id="307" r:id="rId7"/>
    <p:sldId id="1212" r:id="rId8"/>
    <p:sldId id="1154" r:id="rId9"/>
    <p:sldId id="1188" r:id="rId10"/>
    <p:sldId id="858" r:id="rId11"/>
    <p:sldId id="1210" r:id="rId12"/>
    <p:sldId id="1092" r:id="rId13"/>
    <p:sldId id="1093" r:id="rId14"/>
    <p:sldId id="1204" r:id="rId15"/>
    <p:sldId id="1205" r:id="rId16"/>
    <p:sldId id="1206" r:id="rId17"/>
    <p:sldId id="1207" r:id="rId18"/>
    <p:sldId id="1208" r:id="rId19"/>
    <p:sldId id="1209" r:id="rId20"/>
    <p:sldId id="1214" r:id="rId21"/>
    <p:sldId id="1215" r:id="rId22"/>
    <p:sldId id="1217" r:id="rId23"/>
    <p:sldId id="1218" r:id="rId24"/>
    <p:sldId id="1219" r:id="rId25"/>
    <p:sldId id="1220" r:id="rId26"/>
    <p:sldId id="1225" r:id="rId27"/>
    <p:sldId id="1226" r:id="rId28"/>
    <p:sldId id="1227" r:id="rId29"/>
    <p:sldId id="1203" r:id="rId30"/>
    <p:sldId id="862" r:id="rId31"/>
    <p:sldId id="1224" r:id="rId32"/>
    <p:sldId id="1228" r:id="rId33"/>
    <p:sldId id="1223" r:id="rId34"/>
    <p:sldId id="1221" r:id="rId35"/>
  </p:sldIdLst>
  <p:sldSz cx="9144000" cy="5143500" type="screen16x9"/>
  <p:notesSz cx="7102475" cy="8991600"/>
  <p:defaultTextStyle>
    <a:defPPr>
      <a:defRPr lang="en-US"/>
    </a:defPPr>
    <a:lvl1pPr algn="l" rtl="0" eaLnBrk="0" fontAlgn="base" hangingPunct="0">
      <a:spcBef>
        <a:spcPct val="0"/>
      </a:spcBef>
      <a:spcAft>
        <a:spcPct val="0"/>
      </a:spcAft>
      <a:defRPr sz="1400" b="1"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1400" b="1"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1400" b="1"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1400" b="1"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1400" b="1" kern="1200">
        <a:solidFill>
          <a:schemeClr val="tx1"/>
        </a:solidFill>
        <a:latin typeface="Arial" charset="0"/>
        <a:ea typeface="ＭＳ Ｐゴシック" charset="0"/>
        <a:cs typeface="ＭＳ Ｐゴシック" charset="0"/>
      </a:defRPr>
    </a:lvl5pPr>
    <a:lvl6pPr marL="2286000" algn="l" defTabSz="457200" rtl="0" eaLnBrk="1" latinLnBrk="0" hangingPunct="1">
      <a:defRPr sz="1400" b="1" kern="1200">
        <a:solidFill>
          <a:schemeClr val="tx1"/>
        </a:solidFill>
        <a:latin typeface="Arial" charset="0"/>
        <a:ea typeface="ＭＳ Ｐゴシック" charset="0"/>
        <a:cs typeface="ＭＳ Ｐゴシック" charset="0"/>
      </a:defRPr>
    </a:lvl6pPr>
    <a:lvl7pPr marL="2743200" algn="l" defTabSz="457200" rtl="0" eaLnBrk="1" latinLnBrk="0" hangingPunct="1">
      <a:defRPr sz="1400" b="1" kern="1200">
        <a:solidFill>
          <a:schemeClr val="tx1"/>
        </a:solidFill>
        <a:latin typeface="Arial" charset="0"/>
        <a:ea typeface="ＭＳ Ｐゴシック" charset="0"/>
        <a:cs typeface="ＭＳ Ｐゴシック" charset="0"/>
      </a:defRPr>
    </a:lvl7pPr>
    <a:lvl8pPr marL="3200400" algn="l" defTabSz="457200" rtl="0" eaLnBrk="1" latinLnBrk="0" hangingPunct="1">
      <a:defRPr sz="1400" b="1" kern="1200">
        <a:solidFill>
          <a:schemeClr val="tx1"/>
        </a:solidFill>
        <a:latin typeface="Arial" charset="0"/>
        <a:ea typeface="ＭＳ Ｐゴシック" charset="0"/>
        <a:cs typeface="ＭＳ Ｐゴシック" charset="0"/>
      </a:defRPr>
    </a:lvl8pPr>
    <a:lvl9pPr marL="3657600" algn="l" defTabSz="457200" rtl="0" eaLnBrk="1" latinLnBrk="0" hangingPunct="1">
      <a:defRPr sz="1400" b="1" kern="1200">
        <a:solidFill>
          <a:schemeClr val="tx1"/>
        </a:solidFill>
        <a:latin typeface="Arial" charset="0"/>
        <a:ea typeface="ＭＳ Ｐゴシック" charset="0"/>
        <a:cs typeface="ＭＳ Ｐゴシック" charset="0"/>
      </a:defRPr>
    </a:lvl9pPr>
  </p:defaultTextStyle>
  <p:extLst>
    <p:ext uri="{521415D9-36F7-43E2-AB2F-B90AF26B5E84}">
      <p14:sectionLst xmlns:p14="http://schemas.microsoft.com/office/powerpoint/2010/main">
        <p14:section name="Default Section" id="{58A0BB64-57EB-0E46-BA8F-5CCE18FA2BFA}">
          <p14:sldIdLst>
            <p14:sldId id="256"/>
            <p14:sldId id="1008"/>
            <p14:sldId id="284"/>
            <p14:sldId id="1035"/>
            <p14:sldId id="1211"/>
            <p14:sldId id="307"/>
            <p14:sldId id="1212"/>
            <p14:sldId id="1154"/>
            <p14:sldId id="1188"/>
            <p14:sldId id="858"/>
            <p14:sldId id="1210"/>
            <p14:sldId id="1092"/>
            <p14:sldId id="1093"/>
            <p14:sldId id="1204"/>
            <p14:sldId id="1205"/>
            <p14:sldId id="1206"/>
            <p14:sldId id="1207"/>
            <p14:sldId id="1208"/>
            <p14:sldId id="1209"/>
            <p14:sldId id="1214"/>
            <p14:sldId id="1215"/>
            <p14:sldId id="1217"/>
            <p14:sldId id="1218"/>
            <p14:sldId id="1219"/>
            <p14:sldId id="1220"/>
            <p14:sldId id="1225"/>
            <p14:sldId id="1226"/>
            <p14:sldId id="1227"/>
            <p14:sldId id="1203"/>
          </p14:sldIdLst>
        </p14:section>
        <p14:section name="Extras" id="{E8240D90-E3C8-124E-9544-CEAD02CF3E7C}">
          <p14:sldIdLst>
            <p14:sldId id="862"/>
            <p14:sldId id="1224"/>
            <p14:sldId id="1228"/>
            <p14:sldId id="1223"/>
            <p14:sldId id="1221"/>
          </p14:sldIdLst>
        </p14:section>
      </p14:sectionLst>
    </p:ex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32">
          <p15:clr>
            <a:srgbClr val="A4A3A4"/>
          </p15:clr>
        </p15:guide>
        <p15:guide id="2" pos="223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18FFD"/>
    <a:srgbClr val="FF9301"/>
    <a:srgbClr val="A636FF"/>
    <a:srgbClr val="818181"/>
    <a:srgbClr val="909190"/>
    <a:srgbClr val="8C8C8C"/>
    <a:srgbClr val="1E1E1E"/>
    <a:srgbClr val="BA8DCD"/>
    <a:srgbClr val="6FDB70"/>
    <a:srgbClr val="F45A6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142" autoAdjust="0"/>
    <p:restoredTop sz="94478" autoAdjust="0"/>
  </p:normalViewPr>
  <p:slideViewPr>
    <p:cSldViewPr snapToGrid="0">
      <p:cViewPr varScale="1">
        <p:scale>
          <a:sx n="169" d="100"/>
          <a:sy n="169" d="100"/>
        </p:scale>
        <p:origin x="208" y="336"/>
      </p:cViewPr>
      <p:guideLst>
        <p:guide orient="horz" pos="1620"/>
        <p:guide pos="2880"/>
      </p:guideLst>
    </p:cSldViewPr>
  </p:slideViewPr>
  <p:outlineViewPr>
    <p:cViewPr>
      <p:scale>
        <a:sx n="33" d="100"/>
        <a:sy n="33" d="100"/>
      </p:scale>
      <p:origin x="8" y="7600"/>
    </p:cViewPr>
  </p:outlineViewPr>
  <p:notesTextViewPr>
    <p:cViewPr>
      <p:scale>
        <a:sx n="90" d="100"/>
        <a:sy n="90" d="100"/>
      </p:scale>
      <p:origin x="0" y="0"/>
    </p:cViewPr>
  </p:notesTextViewPr>
  <p:sorterViewPr>
    <p:cViewPr>
      <p:scale>
        <a:sx n="76" d="100"/>
        <a:sy n="76" d="100"/>
      </p:scale>
      <p:origin x="0" y="0"/>
    </p:cViewPr>
  </p:sorterViewPr>
  <p:notesViewPr>
    <p:cSldViewPr snapToGrid="0">
      <p:cViewPr varScale="1">
        <p:scale>
          <a:sx n="88" d="100"/>
          <a:sy n="88" d="100"/>
        </p:scale>
        <p:origin x="-2184" y="-114"/>
      </p:cViewPr>
      <p:guideLst>
        <p:guide orient="horz" pos="2832"/>
        <p:guide pos="2237"/>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078163" cy="4492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b="0">
                <a:latin typeface="Times New Roman" charset="0"/>
                <a:cs typeface="+mn-cs"/>
              </a:defRPr>
            </a:lvl1pPr>
          </a:lstStyle>
          <a:p>
            <a:pPr>
              <a:defRPr/>
            </a:pPr>
            <a:endParaRPr lang="en-US"/>
          </a:p>
        </p:txBody>
      </p:sp>
      <p:sp>
        <p:nvSpPr>
          <p:cNvPr id="4099" name="Rectangle 3"/>
          <p:cNvSpPr>
            <a:spLocks noGrp="1" noChangeArrowheads="1"/>
          </p:cNvSpPr>
          <p:nvPr>
            <p:ph type="dt" idx="1"/>
          </p:nvPr>
        </p:nvSpPr>
        <p:spPr bwMode="auto">
          <a:xfrm>
            <a:off x="4024313" y="0"/>
            <a:ext cx="3078162" cy="4492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b="0">
                <a:latin typeface="Times New Roman" charset="0"/>
                <a:cs typeface="+mn-cs"/>
              </a:defRPr>
            </a:lvl1pPr>
          </a:lstStyle>
          <a:p>
            <a:pPr>
              <a:defRPr/>
            </a:pPr>
            <a:endParaRPr lang="en-US"/>
          </a:p>
        </p:txBody>
      </p:sp>
      <p:sp>
        <p:nvSpPr>
          <p:cNvPr id="4100" name="Rectangle 4"/>
          <p:cNvSpPr>
            <a:spLocks noGrp="1" noRot="1" noChangeAspect="1" noChangeArrowheads="1" noTextEdit="1"/>
          </p:cNvSpPr>
          <p:nvPr>
            <p:ph type="sldImg" idx="2"/>
          </p:nvPr>
        </p:nvSpPr>
        <p:spPr bwMode="auto">
          <a:xfrm>
            <a:off x="554038" y="674688"/>
            <a:ext cx="5994400" cy="3371850"/>
          </a:xfrm>
          <a:prstGeom prst="rect">
            <a:avLst/>
          </a:prstGeom>
          <a:no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sp>
      <p:sp>
        <p:nvSpPr>
          <p:cNvPr id="4101" name="Rectangle 5"/>
          <p:cNvSpPr>
            <a:spLocks noGrp="1" noChangeArrowheads="1"/>
          </p:cNvSpPr>
          <p:nvPr>
            <p:ph type="body" sz="quarter" idx="3"/>
          </p:nvPr>
        </p:nvSpPr>
        <p:spPr bwMode="auto">
          <a:xfrm>
            <a:off x="947738" y="4270375"/>
            <a:ext cx="5207000" cy="40465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8542338"/>
            <a:ext cx="3078163" cy="4492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b="0">
                <a:latin typeface="Times New Roman" charset="0"/>
                <a:cs typeface="+mn-cs"/>
              </a:defRPr>
            </a:lvl1pPr>
          </a:lstStyle>
          <a:p>
            <a:pPr>
              <a:defRPr/>
            </a:pPr>
            <a:endParaRPr lang="en-US"/>
          </a:p>
        </p:txBody>
      </p:sp>
      <p:sp>
        <p:nvSpPr>
          <p:cNvPr id="4103" name="Rectangle 7"/>
          <p:cNvSpPr>
            <a:spLocks noGrp="1" noChangeArrowheads="1"/>
          </p:cNvSpPr>
          <p:nvPr>
            <p:ph type="sldNum" sz="quarter" idx="5"/>
          </p:nvPr>
        </p:nvSpPr>
        <p:spPr bwMode="auto">
          <a:xfrm>
            <a:off x="4024313" y="8542338"/>
            <a:ext cx="3078162" cy="4492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b="0">
                <a:latin typeface="Times New Roman" charset="0"/>
                <a:cs typeface="+mn-cs"/>
              </a:defRPr>
            </a:lvl1pPr>
          </a:lstStyle>
          <a:p>
            <a:pPr>
              <a:defRPr/>
            </a:pPr>
            <a:fld id="{37FA3E3C-5CC2-1241-BCD7-473BA3970144}" type="slidenum">
              <a:rPr lang="en-US"/>
              <a:pPr>
                <a:defRPr/>
              </a:pPr>
              <a:t>‹#›</a:t>
            </a:fld>
            <a:endParaRPr lang="en-US"/>
          </a:p>
        </p:txBody>
      </p:sp>
    </p:spTree>
    <p:extLst>
      <p:ext uri="{BB962C8B-B14F-4D97-AF65-F5344CB8AC3E}">
        <p14:creationId xmlns:p14="http://schemas.microsoft.com/office/powerpoint/2010/main" val="224693375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778DADC-B733-3C47-B29C-DE21E814A4CE}" type="slidenum">
              <a:rPr lang="en-US"/>
              <a:pPr>
                <a:defRPr/>
              </a:pPr>
              <a:t>1</a:t>
            </a:fld>
            <a:endParaRPr lang="en-US"/>
          </a:p>
        </p:txBody>
      </p:sp>
      <p:sp>
        <p:nvSpPr>
          <p:cNvPr id="8194" name="Rectangle 2"/>
          <p:cNvSpPr>
            <a:spLocks noGrp="1" noRot="1" noChangeAspect="1" noChangeArrowheads="1" noTextEdit="1"/>
          </p:cNvSpPr>
          <p:nvPr>
            <p:ph type="sldImg"/>
          </p:nvPr>
        </p:nvSpPr>
        <p:spPr>
          <a:xfrm>
            <a:off x="554038" y="674688"/>
            <a:ext cx="5994400" cy="3371850"/>
          </a:xfrm>
          <a:ln/>
          <a:extLst>
            <a:ext uri="{FAA26D3D-D897-4be2-8F04-BA451C77F1D7}">
              <ma14:placeholderFlag xmlns="" xmlns:ma14="http://schemas.microsoft.com/office/mac/drawingml/2011/main" val="1"/>
            </a:ext>
          </a:extLst>
        </p:spPr>
      </p:sp>
      <p:sp>
        <p:nvSpPr>
          <p:cNvPr id="8195" name="Rectangle 3"/>
          <p:cNvSpPr>
            <a:spLocks noGrp="1" noChangeArrowheads="1"/>
          </p:cNvSpPr>
          <p:nvPr>
            <p:ph type="body" idx="1"/>
          </p:nvPr>
        </p:nvSpPr>
        <p:spPr/>
        <p:txBody>
          <a:bodyPr/>
          <a:lstStyle/>
          <a:p>
            <a:pPr>
              <a:defRPr/>
            </a:pPr>
            <a:r>
              <a:rPr lang="en-US" dirty="0">
                <a:cs typeface="+mn-cs"/>
              </a:rPr>
              <a:t>Thanks for the opportunity to speak about the recent GW discoveries and the role that large scientific collaborations played.</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 in one slide.  Start w/ field equations “space = time’ then move to GWs.  Might point out that Einstein flipped flopped on GWs. Also point out that he thought them an esoteric consequence with no physical relevance.  Play video.  Talk about physical effect.  Show coupling constant and strain</a:t>
            </a:r>
          </a:p>
        </p:txBody>
      </p:sp>
      <p:sp>
        <p:nvSpPr>
          <p:cNvPr id="4" name="Slide Number Placeholder 3"/>
          <p:cNvSpPr>
            <a:spLocks noGrp="1"/>
          </p:cNvSpPr>
          <p:nvPr>
            <p:ph type="sldNum" sz="quarter" idx="5"/>
          </p:nvPr>
        </p:nvSpPr>
        <p:spPr/>
        <p:txBody>
          <a:bodyPr/>
          <a:lstStyle/>
          <a:p>
            <a:fld id="{A0D5798C-BFF0-6B41-B576-71BA2EEFE2A9}" type="slidenum">
              <a:rPr lang="en-US" smtClean="0"/>
              <a:pPr/>
              <a:t>3</a:t>
            </a:fld>
            <a:endParaRPr lang="en-US"/>
          </a:p>
        </p:txBody>
      </p:sp>
    </p:spTree>
    <p:extLst>
      <p:ext uri="{BB962C8B-B14F-4D97-AF65-F5344CB8AC3E}">
        <p14:creationId xmlns:p14="http://schemas.microsoft.com/office/powerpoint/2010/main" val="2844366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end of slide</a:t>
            </a:r>
            <a:r>
              <a:rPr lang="en-US" baseline="0" dirty="0"/>
              <a:t> “Let’s examine some history”</a:t>
            </a:r>
            <a:endParaRPr lang="en-US" dirty="0"/>
          </a:p>
        </p:txBody>
      </p:sp>
      <p:sp>
        <p:nvSpPr>
          <p:cNvPr id="4" name="Slide Number Placeholder 3"/>
          <p:cNvSpPr>
            <a:spLocks noGrp="1"/>
          </p:cNvSpPr>
          <p:nvPr>
            <p:ph type="sldNum" sz="quarter" idx="10"/>
          </p:nvPr>
        </p:nvSpPr>
        <p:spPr/>
        <p:txBody>
          <a:bodyPr/>
          <a:lstStyle/>
          <a:p>
            <a:pPr>
              <a:defRPr/>
            </a:pPr>
            <a:fld id="{37FA3E3C-5CC2-1241-BCD7-473BA3970144}" type="slidenum">
              <a:rPr lang="en-US" smtClean="0"/>
              <a:pPr>
                <a:defRPr/>
              </a:pPr>
              <a:t>4</a:t>
            </a:fld>
            <a:endParaRPr lang="en-US"/>
          </a:p>
        </p:txBody>
      </p:sp>
    </p:spTree>
    <p:extLst>
      <p:ext uri="{BB962C8B-B14F-4D97-AF65-F5344CB8AC3E}">
        <p14:creationId xmlns:p14="http://schemas.microsoft.com/office/powerpoint/2010/main" val="41824705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967A3C-C2E3-C148-B26E-F59101353739}" type="slidenum">
              <a:rPr lang="en-US" smtClean="0"/>
              <a:pPr/>
              <a:t>8</a:t>
            </a:fld>
            <a:endParaRPr lang="en-US"/>
          </a:p>
        </p:txBody>
      </p:sp>
    </p:spTree>
    <p:extLst>
      <p:ext uri="{BB962C8B-B14F-4D97-AF65-F5344CB8AC3E}">
        <p14:creationId xmlns:p14="http://schemas.microsoft.com/office/powerpoint/2010/main" val="30220576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 through the slide from</a:t>
            </a:r>
            <a:r>
              <a:rPr lang="en-US" baseline="0" dirty="0"/>
              <a:t> laser forward. NOTE THAT THE GW SIGNAL IS READ OUT BY INTRODUCING A ~10 pm ARMLENGTH OFFSET. THE STATIC DC FIELD IS MODULATED BY THE DIFFERENTIAL ARM LENGTH INDUCED BY THE PASSING GW.</a:t>
            </a:r>
            <a:endParaRPr lang="en-US" dirty="0"/>
          </a:p>
        </p:txBody>
      </p:sp>
      <p:sp>
        <p:nvSpPr>
          <p:cNvPr id="4" name="Slide Number Placeholder 3"/>
          <p:cNvSpPr>
            <a:spLocks noGrp="1"/>
          </p:cNvSpPr>
          <p:nvPr>
            <p:ph type="sldNum" sz="quarter" idx="10"/>
          </p:nvPr>
        </p:nvSpPr>
        <p:spPr/>
        <p:txBody>
          <a:bodyPr/>
          <a:lstStyle/>
          <a:p>
            <a:pPr>
              <a:defRPr/>
            </a:pPr>
            <a:fld id="{37FA3E3C-5CC2-1241-BCD7-473BA3970144}" type="slidenum">
              <a:rPr lang="en-US" smtClean="0"/>
              <a:pPr>
                <a:defRPr/>
              </a:pPr>
              <a:t>10</a:t>
            </a:fld>
            <a:endParaRPr lang="en-US"/>
          </a:p>
        </p:txBody>
      </p:sp>
    </p:spTree>
    <p:extLst>
      <p:ext uri="{BB962C8B-B14F-4D97-AF65-F5344CB8AC3E}">
        <p14:creationId xmlns:p14="http://schemas.microsoft.com/office/powerpoint/2010/main" val="2577116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7FA3E3C-5CC2-1241-BCD7-473BA3970144}" type="slidenum">
              <a:rPr lang="en-US" smtClean="0"/>
              <a:pPr>
                <a:defRPr/>
              </a:pPr>
              <a:t>22</a:t>
            </a:fld>
            <a:endParaRPr lang="en-US"/>
          </a:p>
        </p:txBody>
      </p:sp>
    </p:spTree>
    <p:extLst>
      <p:ext uri="{BB962C8B-B14F-4D97-AF65-F5344CB8AC3E}">
        <p14:creationId xmlns:p14="http://schemas.microsoft.com/office/powerpoint/2010/main" val="35375537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7FA3E3C-5CC2-1241-BCD7-473BA3970144}" type="slidenum">
              <a:rPr lang="en-US" smtClean="0"/>
              <a:pPr>
                <a:defRPr/>
              </a:pPr>
              <a:t>25</a:t>
            </a:fld>
            <a:endParaRPr lang="en-US"/>
          </a:p>
        </p:txBody>
      </p:sp>
    </p:spTree>
    <p:extLst>
      <p:ext uri="{BB962C8B-B14F-4D97-AF65-F5344CB8AC3E}">
        <p14:creationId xmlns:p14="http://schemas.microsoft.com/office/powerpoint/2010/main" val="38270049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7FA3E3C-5CC2-1241-BCD7-473BA3970144}" type="slidenum">
              <a:rPr lang="en-US" smtClean="0"/>
              <a:pPr>
                <a:defRPr/>
              </a:pPr>
              <a:t>26</a:t>
            </a:fld>
            <a:endParaRPr lang="en-US"/>
          </a:p>
        </p:txBody>
      </p:sp>
    </p:spTree>
    <p:extLst>
      <p:ext uri="{BB962C8B-B14F-4D97-AF65-F5344CB8AC3E}">
        <p14:creationId xmlns:p14="http://schemas.microsoft.com/office/powerpoint/2010/main" val="36403945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a:prstGeom prst="rect">
            <a:avLst/>
          </a:prstGeom>
        </p:spPr>
        <p:txBody>
          <a:bodyPr vert="horz"/>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a:t>Click to edit Master subtitle style</a:t>
            </a:r>
          </a:p>
        </p:txBody>
      </p:sp>
      <p:sp>
        <p:nvSpPr>
          <p:cNvPr id="4" name="Rectangle 2"/>
          <p:cNvSpPr>
            <a:spLocks noGrp="1" noChangeArrowheads="1"/>
          </p:cNvSpPr>
          <p:nvPr>
            <p:ph type="dt" sz="half" idx="10"/>
          </p:nvPr>
        </p:nvSpPr>
        <p:spPr>
          <a:xfrm>
            <a:off x="685800" y="4686300"/>
            <a:ext cx="1905000" cy="342900"/>
          </a:xfrm>
          <a:prstGeom prst="rect">
            <a:avLst/>
          </a:prstGeom>
          <a:ln/>
        </p:spPr>
        <p:txBody>
          <a:bodyPr/>
          <a:lstStyle>
            <a:lvl1pPr>
              <a:defRPr/>
            </a:lvl1pPr>
          </a:lstStyle>
          <a:p>
            <a:pPr>
              <a:defRPr/>
            </a:pPr>
            <a:endParaRPr lang="en-US"/>
          </a:p>
        </p:txBody>
      </p:sp>
      <p:sp>
        <p:nvSpPr>
          <p:cNvPr id="5" name="Rectangle 4"/>
          <p:cNvSpPr>
            <a:spLocks noGrp="1" noChangeArrowheads="1"/>
          </p:cNvSpPr>
          <p:nvPr>
            <p:ph type="sldNum" sz="quarter" idx="11"/>
          </p:nvPr>
        </p:nvSpPr>
        <p:spPr>
          <a:ln/>
        </p:spPr>
        <p:txBody>
          <a:bodyPr/>
          <a:lstStyle>
            <a:lvl1pPr>
              <a:defRPr/>
            </a:lvl1pPr>
          </a:lstStyle>
          <a:p>
            <a:pPr>
              <a:defRPr/>
            </a:pPr>
            <a:fld id="{7AC4402E-4DEE-914F-A436-B5D57CE11207}" type="slidenum">
              <a:rPr lang="en-US"/>
              <a:pPr>
                <a:defRPr/>
              </a:pPr>
              <a:t>‹#›</a:t>
            </a:fld>
            <a:endParaRPr lang="en-US"/>
          </a:p>
        </p:txBody>
      </p:sp>
    </p:spTree>
    <p:extLst>
      <p:ext uri="{BB962C8B-B14F-4D97-AF65-F5344CB8AC3E}">
        <p14:creationId xmlns:p14="http://schemas.microsoft.com/office/powerpoint/2010/main" val="25804572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200151"/>
            <a:ext cx="8229600" cy="339447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xfrm>
            <a:off x="685800" y="4686300"/>
            <a:ext cx="1905000" cy="342900"/>
          </a:xfrm>
          <a:prstGeom prst="rect">
            <a:avLst/>
          </a:prstGeom>
          <a:ln/>
        </p:spPr>
        <p:txBody>
          <a:bodyPr/>
          <a:lstStyle>
            <a:lvl1pPr>
              <a:defRPr/>
            </a:lvl1pPr>
          </a:lstStyle>
          <a:p>
            <a:pPr>
              <a:defRPr/>
            </a:pPr>
            <a:endParaRPr lang="en-US"/>
          </a:p>
        </p:txBody>
      </p:sp>
      <p:sp>
        <p:nvSpPr>
          <p:cNvPr id="5" name="Rectangle 4"/>
          <p:cNvSpPr>
            <a:spLocks noGrp="1" noChangeArrowheads="1"/>
          </p:cNvSpPr>
          <p:nvPr>
            <p:ph type="sldNum" sz="quarter" idx="11"/>
          </p:nvPr>
        </p:nvSpPr>
        <p:spPr>
          <a:ln/>
        </p:spPr>
        <p:txBody>
          <a:bodyPr/>
          <a:lstStyle>
            <a:lvl1pPr>
              <a:defRPr/>
            </a:lvl1pPr>
          </a:lstStyle>
          <a:p>
            <a:pPr>
              <a:defRPr/>
            </a:pPr>
            <a:fld id="{1E9B5A61-9EB4-3E44-9923-E6AC6B27E850}" type="slidenum">
              <a:rPr lang="en-US"/>
              <a:pPr>
                <a:defRPr/>
              </a:pPr>
              <a:t>‹#›</a:t>
            </a:fld>
            <a:endParaRPr lang="en-US"/>
          </a:p>
        </p:txBody>
      </p:sp>
    </p:spTree>
    <p:extLst>
      <p:ext uri="{BB962C8B-B14F-4D97-AF65-F5344CB8AC3E}">
        <p14:creationId xmlns:p14="http://schemas.microsoft.com/office/powerpoint/2010/main" val="40164661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4168" y="1"/>
            <a:ext cx="2058987" cy="459462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5" y="1"/>
            <a:ext cx="6024563" cy="459462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xfrm>
            <a:off x="685800" y="4686300"/>
            <a:ext cx="1905000" cy="342900"/>
          </a:xfrm>
          <a:prstGeom prst="rect">
            <a:avLst/>
          </a:prstGeom>
          <a:ln/>
        </p:spPr>
        <p:txBody>
          <a:bodyPr/>
          <a:lstStyle>
            <a:lvl1pPr>
              <a:defRPr/>
            </a:lvl1pPr>
          </a:lstStyle>
          <a:p>
            <a:pPr>
              <a:defRPr/>
            </a:pPr>
            <a:endParaRPr lang="en-US"/>
          </a:p>
        </p:txBody>
      </p:sp>
      <p:sp>
        <p:nvSpPr>
          <p:cNvPr id="5" name="Rectangle 4"/>
          <p:cNvSpPr>
            <a:spLocks noGrp="1" noChangeArrowheads="1"/>
          </p:cNvSpPr>
          <p:nvPr>
            <p:ph type="sldNum" sz="quarter" idx="11"/>
          </p:nvPr>
        </p:nvSpPr>
        <p:spPr>
          <a:ln/>
        </p:spPr>
        <p:txBody>
          <a:bodyPr/>
          <a:lstStyle>
            <a:lvl1pPr>
              <a:defRPr/>
            </a:lvl1pPr>
          </a:lstStyle>
          <a:p>
            <a:pPr>
              <a:defRPr/>
            </a:pPr>
            <a:fld id="{788AEF38-3EC4-0F44-ADF1-4C9B7F7D7682}" type="slidenum">
              <a:rPr lang="en-US"/>
              <a:pPr>
                <a:defRPr/>
              </a:pPr>
              <a:t>‹#›</a:t>
            </a:fld>
            <a:endParaRPr lang="en-US"/>
          </a:p>
        </p:txBody>
      </p:sp>
    </p:spTree>
    <p:extLst>
      <p:ext uri="{BB962C8B-B14F-4D97-AF65-F5344CB8AC3E}">
        <p14:creationId xmlns:p14="http://schemas.microsoft.com/office/powerpoint/2010/main" val="25860847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454150" y="0"/>
            <a:ext cx="7239000" cy="857250"/>
          </a:xfrm>
        </p:spPr>
        <p:txBody>
          <a:bodyPr/>
          <a:lstStyle/>
          <a:p>
            <a:r>
              <a:rPr lang="en-US"/>
              <a:t>Click to edit Master title style</a:t>
            </a:r>
          </a:p>
        </p:txBody>
      </p:sp>
      <p:sp>
        <p:nvSpPr>
          <p:cNvPr id="3" name="Content Placeholder 2"/>
          <p:cNvSpPr>
            <a:spLocks noGrp="1"/>
          </p:cNvSpPr>
          <p:nvPr>
            <p:ph sz="quarter" idx="1"/>
          </p:nvPr>
        </p:nvSpPr>
        <p:spPr>
          <a:xfrm>
            <a:off x="457200" y="1200152"/>
            <a:ext cx="4038600" cy="1639491"/>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200152"/>
            <a:ext cx="4038600" cy="1639491"/>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2953944"/>
            <a:ext cx="4038600" cy="1640681"/>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2953944"/>
            <a:ext cx="4038600" cy="1640681"/>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xfrm>
            <a:off x="685800" y="4686300"/>
            <a:ext cx="1905000" cy="342900"/>
          </a:xfrm>
          <a:prstGeom prst="rect">
            <a:avLst/>
          </a:prstGeom>
          <a:ln/>
        </p:spPr>
        <p:txBody>
          <a:bodyPr/>
          <a:lstStyle>
            <a:lvl1pPr>
              <a:defRPr/>
            </a:lvl1pPr>
          </a:lstStyle>
          <a:p>
            <a:pPr>
              <a:defRPr/>
            </a:pPr>
            <a:endParaRPr lang="en-US"/>
          </a:p>
        </p:txBody>
      </p:sp>
      <p:sp>
        <p:nvSpPr>
          <p:cNvPr id="8" name="Rectangle 4"/>
          <p:cNvSpPr>
            <a:spLocks noGrp="1" noChangeArrowheads="1"/>
          </p:cNvSpPr>
          <p:nvPr>
            <p:ph type="sldNum" sz="quarter" idx="11"/>
          </p:nvPr>
        </p:nvSpPr>
        <p:spPr>
          <a:ln/>
        </p:spPr>
        <p:txBody>
          <a:bodyPr/>
          <a:lstStyle>
            <a:lvl1pPr>
              <a:defRPr/>
            </a:lvl1pPr>
          </a:lstStyle>
          <a:p>
            <a:pPr>
              <a:defRPr/>
            </a:pPr>
            <a:fld id="{3E5B9B45-FAF7-4440-B14F-AC90381591C1}" type="slidenum">
              <a:rPr lang="en-US"/>
              <a:pPr>
                <a:defRPr/>
              </a:pPr>
              <a:t>‹#›</a:t>
            </a:fld>
            <a:endParaRPr lang="en-US"/>
          </a:p>
        </p:txBody>
      </p:sp>
    </p:spTree>
    <p:extLst>
      <p:ext uri="{BB962C8B-B14F-4D97-AF65-F5344CB8AC3E}">
        <p14:creationId xmlns:p14="http://schemas.microsoft.com/office/powerpoint/2010/main" val="39482471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454150" y="0"/>
            <a:ext cx="7239000" cy="857250"/>
          </a:xfrm>
        </p:spPr>
        <p:txBody>
          <a:bodyPr/>
          <a:lstStyle/>
          <a:p>
            <a:r>
              <a:rPr lang="en-US"/>
              <a:t>Click to edit Master title style</a:t>
            </a:r>
          </a:p>
        </p:txBody>
      </p:sp>
      <p:sp>
        <p:nvSpPr>
          <p:cNvPr id="3" name="Text Placeholder 2"/>
          <p:cNvSpPr>
            <a:spLocks noGrp="1"/>
          </p:cNvSpPr>
          <p:nvPr>
            <p:ph type="body" sz="half" idx="1"/>
          </p:nvPr>
        </p:nvSpPr>
        <p:spPr>
          <a:xfrm>
            <a:off x="457200" y="1200151"/>
            <a:ext cx="4038600" cy="3394472"/>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200152"/>
            <a:ext cx="4038600" cy="1639491"/>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2953944"/>
            <a:ext cx="4038600" cy="1640681"/>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xfrm>
            <a:off x="685800" y="4686300"/>
            <a:ext cx="1905000" cy="342900"/>
          </a:xfrm>
          <a:prstGeom prst="rect">
            <a:avLst/>
          </a:prstGeom>
          <a:ln/>
        </p:spPr>
        <p:txBody>
          <a:bodyPr/>
          <a:lstStyle>
            <a:lvl1pPr>
              <a:defRPr/>
            </a:lvl1pPr>
          </a:lstStyle>
          <a:p>
            <a:pPr>
              <a:defRPr/>
            </a:pPr>
            <a:endParaRPr lang="en-US"/>
          </a:p>
        </p:txBody>
      </p:sp>
      <p:sp>
        <p:nvSpPr>
          <p:cNvPr id="7" name="Rectangle 4"/>
          <p:cNvSpPr>
            <a:spLocks noGrp="1" noChangeArrowheads="1"/>
          </p:cNvSpPr>
          <p:nvPr>
            <p:ph type="sldNum" sz="quarter" idx="11"/>
          </p:nvPr>
        </p:nvSpPr>
        <p:spPr>
          <a:ln/>
        </p:spPr>
        <p:txBody>
          <a:bodyPr/>
          <a:lstStyle>
            <a:lvl1pPr>
              <a:defRPr/>
            </a:lvl1pPr>
          </a:lstStyle>
          <a:p>
            <a:pPr>
              <a:defRPr/>
            </a:pPr>
            <a:fld id="{ECBA69B5-38E2-2E47-9FDA-50ACE7A3D2A7}" type="slidenum">
              <a:rPr lang="en-US"/>
              <a:pPr>
                <a:defRPr/>
              </a:pPr>
              <a:t>‹#›</a:t>
            </a:fld>
            <a:endParaRPr lang="en-US"/>
          </a:p>
        </p:txBody>
      </p:sp>
    </p:spTree>
    <p:extLst>
      <p:ext uri="{BB962C8B-B14F-4D97-AF65-F5344CB8AC3E}">
        <p14:creationId xmlns:p14="http://schemas.microsoft.com/office/powerpoint/2010/main" val="17350043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54150" y="0"/>
            <a:ext cx="7239000" cy="857250"/>
          </a:xfrm>
        </p:spPr>
        <p:txBody>
          <a:bodyPr/>
          <a:lstStyle/>
          <a:p>
            <a:r>
              <a:rPr lang="en-US"/>
              <a:t>Click to edit Master title style</a:t>
            </a:r>
          </a:p>
        </p:txBody>
      </p:sp>
      <p:sp>
        <p:nvSpPr>
          <p:cNvPr id="3" name="Text Placeholder 2"/>
          <p:cNvSpPr>
            <a:spLocks noGrp="1"/>
          </p:cNvSpPr>
          <p:nvPr>
            <p:ph type="body" sz="half" idx="1"/>
          </p:nvPr>
        </p:nvSpPr>
        <p:spPr>
          <a:xfrm>
            <a:off x="457200" y="1200151"/>
            <a:ext cx="4038600" cy="3394472"/>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xfrm>
            <a:off x="685800" y="4686300"/>
            <a:ext cx="1905000" cy="342900"/>
          </a:xfrm>
          <a:prstGeom prst="rect">
            <a:avLst/>
          </a:prstGeom>
          <a:ln/>
        </p:spPr>
        <p:txBody>
          <a:bodyPr/>
          <a:lstStyle>
            <a:lvl1pPr>
              <a:defRPr/>
            </a:lvl1pPr>
          </a:lstStyle>
          <a:p>
            <a:pPr>
              <a:defRPr/>
            </a:pPr>
            <a:endParaRPr lang="en-US"/>
          </a:p>
        </p:txBody>
      </p:sp>
      <p:sp>
        <p:nvSpPr>
          <p:cNvPr id="6" name="Rectangle 4"/>
          <p:cNvSpPr>
            <a:spLocks noGrp="1" noChangeArrowheads="1"/>
          </p:cNvSpPr>
          <p:nvPr>
            <p:ph type="sldNum" sz="quarter" idx="11"/>
          </p:nvPr>
        </p:nvSpPr>
        <p:spPr>
          <a:ln/>
        </p:spPr>
        <p:txBody>
          <a:bodyPr/>
          <a:lstStyle>
            <a:lvl1pPr>
              <a:defRPr/>
            </a:lvl1pPr>
          </a:lstStyle>
          <a:p>
            <a:pPr>
              <a:defRPr/>
            </a:pPr>
            <a:fld id="{6A32A483-2425-F64D-89C9-A8EAE2B569CE}" type="slidenum">
              <a:rPr lang="en-US"/>
              <a:pPr>
                <a:defRPr/>
              </a:pPr>
              <a:t>‹#›</a:t>
            </a:fld>
            <a:endParaRPr lang="en-US"/>
          </a:p>
        </p:txBody>
      </p:sp>
    </p:spTree>
    <p:extLst>
      <p:ext uri="{BB962C8B-B14F-4D97-AF65-F5344CB8AC3E}">
        <p14:creationId xmlns:p14="http://schemas.microsoft.com/office/powerpoint/2010/main" val="37394013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1454150" y="0"/>
            <a:ext cx="7239000" cy="857250"/>
          </a:xfrm>
        </p:spPr>
        <p:txBody>
          <a:bodyPr/>
          <a:lstStyle/>
          <a:p>
            <a:r>
              <a:rPr lang="en-US"/>
              <a:t>Click to edit Master title style</a:t>
            </a:r>
          </a:p>
        </p:txBody>
      </p:sp>
      <p:sp>
        <p:nvSpPr>
          <p:cNvPr id="3" name="Content Placeholder 2"/>
          <p:cNvSpPr>
            <a:spLocks noGrp="1"/>
          </p:cNvSpPr>
          <p:nvPr>
            <p:ph sz="quarter" idx="1"/>
          </p:nvPr>
        </p:nvSpPr>
        <p:spPr>
          <a:xfrm>
            <a:off x="457200" y="1200152"/>
            <a:ext cx="4038600" cy="1639491"/>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200152"/>
            <a:ext cx="4038600" cy="1639491"/>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57200" y="2953944"/>
            <a:ext cx="8229600" cy="1640681"/>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xfrm>
            <a:off x="685800" y="4686300"/>
            <a:ext cx="1905000" cy="342900"/>
          </a:xfrm>
          <a:prstGeom prst="rect">
            <a:avLst/>
          </a:prstGeom>
          <a:ln/>
        </p:spPr>
        <p:txBody>
          <a:bodyPr/>
          <a:lstStyle>
            <a:lvl1pPr>
              <a:defRPr/>
            </a:lvl1pPr>
          </a:lstStyle>
          <a:p>
            <a:pPr>
              <a:defRPr/>
            </a:pPr>
            <a:endParaRPr lang="en-US"/>
          </a:p>
        </p:txBody>
      </p:sp>
      <p:sp>
        <p:nvSpPr>
          <p:cNvPr id="7" name="Rectangle 4"/>
          <p:cNvSpPr>
            <a:spLocks noGrp="1" noChangeArrowheads="1"/>
          </p:cNvSpPr>
          <p:nvPr>
            <p:ph type="sldNum" sz="quarter" idx="11"/>
          </p:nvPr>
        </p:nvSpPr>
        <p:spPr>
          <a:ln/>
        </p:spPr>
        <p:txBody>
          <a:bodyPr/>
          <a:lstStyle>
            <a:lvl1pPr>
              <a:defRPr/>
            </a:lvl1pPr>
          </a:lstStyle>
          <a:p>
            <a:pPr>
              <a:defRPr/>
            </a:pPr>
            <a:fld id="{FD50D7AD-B9AB-D447-8BC7-B6C1F8A0C5D6}" type="slidenum">
              <a:rPr lang="en-US"/>
              <a:pPr>
                <a:defRPr/>
              </a:pPr>
              <a:t>‹#›</a:t>
            </a:fld>
            <a:endParaRPr lang="en-US"/>
          </a:p>
        </p:txBody>
      </p:sp>
    </p:spTree>
    <p:extLst>
      <p:ext uri="{BB962C8B-B14F-4D97-AF65-F5344CB8AC3E}">
        <p14:creationId xmlns:p14="http://schemas.microsoft.com/office/powerpoint/2010/main" val="17658356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28281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200151"/>
            <a:ext cx="8229600" cy="3394472"/>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xfrm>
            <a:off x="685800" y="4686300"/>
            <a:ext cx="1905000" cy="342900"/>
          </a:xfrm>
          <a:prstGeom prst="rect">
            <a:avLst/>
          </a:prstGeom>
          <a:ln/>
        </p:spPr>
        <p:txBody>
          <a:bodyPr/>
          <a:lstStyle>
            <a:lvl1pPr>
              <a:defRPr/>
            </a:lvl1pPr>
          </a:lstStyle>
          <a:p>
            <a:pPr>
              <a:defRPr/>
            </a:pPr>
            <a:endParaRPr lang="en-US"/>
          </a:p>
        </p:txBody>
      </p:sp>
      <p:sp>
        <p:nvSpPr>
          <p:cNvPr id="5" name="Rectangle 4"/>
          <p:cNvSpPr>
            <a:spLocks noGrp="1" noChangeArrowheads="1"/>
          </p:cNvSpPr>
          <p:nvPr>
            <p:ph type="sldNum" sz="quarter" idx="11"/>
          </p:nvPr>
        </p:nvSpPr>
        <p:spPr>
          <a:ln/>
        </p:spPr>
        <p:txBody>
          <a:bodyPr/>
          <a:lstStyle>
            <a:lvl1pPr>
              <a:defRPr/>
            </a:lvl1pPr>
          </a:lstStyle>
          <a:p>
            <a:pPr>
              <a:defRPr/>
            </a:pPr>
            <a:fld id="{4703B35A-92CA-9244-943F-6D1BF23D8702}" type="slidenum">
              <a:rPr lang="en-US"/>
              <a:pPr>
                <a:defRPr/>
              </a:pPr>
              <a:t>‹#›</a:t>
            </a:fld>
            <a:endParaRPr lang="en-US"/>
          </a:p>
        </p:txBody>
      </p:sp>
    </p:spTree>
    <p:extLst>
      <p:ext uri="{BB962C8B-B14F-4D97-AF65-F5344CB8AC3E}">
        <p14:creationId xmlns:p14="http://schemas.microsoft.com/office/powerpoint/2010/main" val="6115876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1"/>
            <a:ext cx="8229600" cy="3394472"/>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xfrm>
            <a:off x="685800" y="4686300"/>
            <a:ext cx="1905000" cy="342900"/>
          </a:xfrm>
          <a:prstGeom prst="rect">
            <a:avLst/>
          </a:prstGeom>
          <a:ln/>
        </p:spPr>
        <p:txBody>
          <a:bodyPr/>
          <a:lstStyle>
            <a:lvl1pPr>
              <a:defRPr/>
            </a:lvl1pPr>
          </a:lstStyle>
          <a:p>
            <a:pPr>
              <a:defRPr/>
            </a:pPr>
            <a:endParaRPr lang="en-US"/>
          </a:p>
        </p:txBody>
      </p:sp>
      <p:sp>
        <p:nvSpPr>
          <p:cNvPr id="5" name="Rectangle 4"/>
          <p:cNvSpPr>
            <a:spLocks noGrp="1" noChangeArrowheads="1"/>
          </p:cNvSpPr>
          <p:nvPr>
            <p:ph type="sldNum" sz="quarter" idx="11"/>
          </p:nvPr>
        </p:nvSpPr>
        <p:spPr>
          <a:ln/>
        </p:spPr>
        <p:txBody>
          <a:bodyPr/>
          <a:lstStyle>
            <a:lvl1pPr>
              <a:defRPr/>
            </a:lvl1pPr>
          </a:lstStyle>
          <a:p>
            <a:pPr>
              <a:defRPr/>
            </a:pPr>
            <a:fld id="{4703B35A-92CA-9244-943F-6D1BF23D8702}" type="slidenum">
              <a:rPr lang="en-US"/>
              <a:pPr>
                <a:defRPr/>
              </a:pPr>
              <a:t>‹#›</a:t>
            </a:fld>
            <a:endParaRPr lang="en-US"/>
          </a:p>
        </p:txBody>
      </p:sp>
      <p:sp>
        <p:nvSpPr>
          <p:cNvPr id="6" name="Rectangle 5">
            <a:extLst>
              <a:ext uri="{FF2B5EF4-FFF2-40B4-BE49-F238E27FC236}">
                <a16:creationId xmlns:a16="http://schemas.microsoft.com/office/drawing/2014/main" id="{E6E265CC-70CE-8E48-95D8-5FF9F9224AE3}"/>
              </a:ext>
            </a:extLst>
          </p:cNvPr>
          <p:cNvSpPr/>
          <p:nvPr userDrawn="1"/>
        </p:nvSpPr>
        <p:spPr bwMode="auto">
          <a:xfrm>
            <a:off x="0" y="0"/>
            <a:ext cx="9144000" cy="5143500"/>
          </a:xfrm>
          <a:prstGeom prst="rect">
            <a:avLst/>
          </a:prstGeom>
          <a:solidFill>
            <a:schemeClr val="tx2"/>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377"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charset="0"/>
              <a:ea typeface="ＭＳ Ｐゴシック" charset="0"/>
            </a:endParaRPr>
          </a:p>
        </p:txBody>
      </p:sp>
      <p:pic>
        <p:nvPicPr>
          <p:cNvPr id="7" name="Picture 6">
            <a:extLst>
              <a:ext uri="{FF2B5EF4-FFF2-40B4-BE49-F238E27FC236}">
                <a16:creationId xmlns:a16="http://schemas.microsoft.com/office/drawing/2014/main" id="{CB3C1BAF-D429-D545-A536-F34F7663016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246225" y="0"/>
            <a:ext cx="897775" cy="899271"/>
          </a:xfrm>
          <a:prstGeom prst="rect">
            <a:avLst/>
          </a:prstGeom>
        </p:spPr>
      </p:pic>
      <p:pic>
        <p:nvPicPr>
          <p:cNvPr id="8" name="Content Placeholder 5">
            <a:extLst>
              <a:ext uri="{FF2B5EF4-FFF2-40B4-BE49-F238E27FC236}">
                <a16:creationId xmlns:a16="http://schemas.microsoft.com/office/drawing/2014/main" id="{00DA5F2E-546D-EC42-BB32-C6BAE6326F8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34386"/>
            <a:ext cx="859100" cy="849033"/>
          </a:xfrm>
          <a:prstGeom prst="rect">
            <a:avLst/>
          </a:prstGeom>
        </p:spPr>
      </p:pic>
      <p:sp>
        <p:nvSpPr>
          <p:cNvPr id="9" name="TextBox 8">
            <a:extLst>
              <a:ext uri="{FF2B5EF4-FFF2-40B4-BE49-F238E27FC236}">
                <a16:creationId xmlns:a16="http://schemas.microsoft.com/office/drawing/2014/main" id="{040225EB-7074-CD45-B610-F1BE8A533233}"/>
              </a:ext>
            </a:extLst>
          </p:cNvPr>
          <p:cNvSpPr txBox="1"/>
          <p:nvPr userDrawn="1"/>
        </p:nvSpPr>
        <p:spPr>
          <a:xfrm>
            <a:off x="138659" y="4881890"/>
            <a:ext cx="1690140" cy="261610"/>
          </a:xfrm>
          <a:prstGeom prst="rect">
            <a:avLst/>
          </a:prstGeom>
          <a:noFill/>
        </p:spPr>
        <p:txBody>
          <a:bodyPr wrap="square">
            <a:spAutoFit/>
          </a:bodyPr>
          <a:lstStyle/>
          <a:p>
            <a:r>
              <a:rPr lang="en-US" sz="1100" b="0" i="0" u="none" strike="noStrike" dirty="0">
                <a:solidFill>
                  <a:schemeClr val="bg1"/>
                </a:solidFill>
                <a:effectLst/>
                <a:latin typeface="arial" panose="020B0604020202020204" pitchFamily="34" charset="0"/>
              </a:rPr>
              <a:t>LIGO-G2102497</a:t>
            </a:r>
            <a:endParaRPr lang="en-US" sz="1100" b="0" dirty="0">
              <a:solidFill>
                <a:schemeClr val="bg1"/>
              </a:solidFill>
            </a:endParaRPr>
          </a:p>
        </p:txBody>
      </p:sp>
    </p:spTree>
    <p:extLst>
      <p:ext uri="{BB962C8B-B14F-4D97-AF65-F5344CB8AC3E}">
        <p14:creationId xmlns:p14="http://schemas.microsoft.com/office/powerpoint/2010/main" val="30344093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a:prstGeom prst="rect">
            <a:avLst/>
          </a:prstGeom>
        </p:spPr>
        <p:txBody>
          <a:bodyPr vert="horz"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xfrm>
            <a:off x="685800" y="4686300"/>
            <a:ext cx="1905000" cy="342900"/>
          </a:xfrm>
          <a:prstGeom prst="rect">
            <a:avLst/>
          </a:prstGeom>
          <a:ln/>
        </p:spPr>
        <p:txBody>
          <a:bodyPr/>
          <a:lstStyle>
            <a:lvl1pPr>
              <a:defRPr/>
            </a:lvl1pPr>
          </a:lstStyle>
          <a:p>
            <a:pPr>
              <a:defRPr/>
            </a:pPr>
            <a:endParaRPr lang="en-US"/>
          </a:p>
        </p:txBody>
      </p:sp>
      <p:sp>
        <p:nvSpPr>
          <p:cNvPr id="5" name="Rectangle 4"/>
          <p:cNvSpPr>
            <a:spLocks noGrp="1" noChangeArrowheads="1"/>
          </p:cNvSpPr>
          <p:nvPr>
            <p:ph type="sldNum" sz="quarter" idx="11"/>
          </p:nvPr>
        </p:nvSpPr>
        <p:spPr>
          <a:ln/>
        </p:spPr>
        <p:txBody>
          <a:bodyPr/>
          <a:lstStyle>
            <a:lvl1pPr>
              <a:defRPr/>
            </a:lvl1pPr>
          </a:lstStyle>
          <a:p>
            <a:pPr>
              <a:defRPr/>
            </a:pPr>
            <a:fld id="{0F7D9D8D-23D5-944E-BC7E-D66B2800E64E}" type="slidenum">
              <a:rPr lang="en-US"/>
              <a:pPr>
                <a:defRPr/>
              </a:pPr>
              <a:t>‹#›</a:t>
            </a:fld>
            <a:endParaRPr lang="en-US"/>
          </a:p>
        </p:txBody>
      </p:sp>
    </p:spTree>
    <p:extLst>
      <p:ext uri="{BB962C8B-B14F-4D97-AF65-F5344CB8AC3E}">
        <p14:creationId xmlns:p14="http://schemas.microsoft.com/office/powerpoint/2010/main" val="25277568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xfrm>
            <a:off x="685800" y="4686300"/>
            <a:ext cx="1905000" cy="342900"/>
          </a:xfrm>
          <a:prstGeom prst="rect">
            <a:avLst/>
          </a:prstGeom>
          <a:ln/>
        </p:spPr>
        <p:txBody>
          <a:bodyPr/>
          <a:lstStyle>
            <a:lvl1pPr>
              <a:defRPr/>
            </a:lvl1pPr>
          </a:lstStyle>
          <a:p>
            <a:pPr>
              <a:defRPr/>
            </a:pPr>
            <a:endParaRPr lang="en-US"/>
          </a:p>
        </p:txBody>
      </p:sp>
      <p:sp>
        <p:nvSpPr>
          <p:cNvPr id="6" name="Rectangle 4"/>
          <p:cNvSpPr>
            <a:spLocks noGrp="1" noChangeArrowheads="1"/>
          </p:cNvSpPr>
          <p:nvPr>
            <p:ph type="sldNum" sz="quarter" idx="11"/>
          </p:nvPr>
        </p:nvSpPr>
        <p:spPr>
          <a:ln/>
        </p:spPr>
        <p:txBody>
          <a:bodyPr/>
          <a:lstStyle>
            <a:lvl1pPr>
              <a:defRPr/>
            </a:lvl1pPr>
          </a:lstStyle>
          <a:p>
            <a:pPr>
              <a:defRPr/>
            </a:pPr>
            <a:fld id="{27868CA4-3FE1-5944-BEF0-510879539882}" type="slidenum">
              <a:rPr lang="en-US"/>
              <a:pPr>
                <a:defRPr/>
              </a:pPr>
              <a:t>‹#›</a:t>
            </a:fld>
            <a:endParaRPr lang="en-US"/>
          </a:p>
        </p:txBody>
      </p:sp>
    </p:spTree>
    <p:extLst>
      <p:ext uri="{BB962C8B-B14F-4D97-AF65-F5344CB8AC3E}">
        <p14:creationId xmlns:p14="http://schemas.microsoft.com/office/powerpoint/2010/main" val="15783311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a:prstGeom prst="rect">
            <a:avLst/>
          </a:prstGeom>
        </p:spPr>
        <p:txBody>
          <a:bodyPr vert="horz"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151335"/>
            <a:ext cx="4041775" cy="479822"/>
          </a:xfrm>
          <a:prstGeom prst="rect">
            <a:avLst/>
          </a:prstGeom>
        </p:spPr>
        <p:txBody>
          <a:bodyPr vert="horz"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1631156"/>
            <a:ext cx="4041775" cy="2963466"/>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xfrm>
            <a:off x="685800" y="4686300"/>
            <a:ext cx="1905000" cy="342900"/>
          </a:xfrm>
          <a:prstGeom prst="rect">
            <a:avLst/>
          </a:prstGeom>
          <a:ln/>
        </p:spPr>
        <p:txBody>
          <a:bodyPr/>
          <a:lstStyle>
            <a:lvl1pPr>
              <a:defRPr/>
            </a:lvl1pPr>
          </a:lstStyle>
          <a:p>
            <a:pPr>
              <a:defRPr/>
            </a:pPr>
            <a:endParaRPr lang="en-US"/>
          </a:p>
        </p:txBody>
      </p:sp>
      <p:sp>
        <p:nvSpPr>
          <p:cNvPr id="8" name="Rectangle 4"/>
          <p:cNvSpPr>
            <a:spLocks noGrp="1" noChangeArrowheads="1"/>
          </p:cNvSpPr>
          <p:nvPr>
            <p:ph type="sldNum" sz="quarter" idx="11"/>
          </p:nvPr>
        </p:nvSpPr>
        <p:spPr>
          <a:ln/>
        </p:spPr>
        <p:txBody>
          <a:bodyPr/>
          <a:lstStyle>
            <a:lvl1pPr>
              <a:defRPr/>
            </a:lvl1pPr>
          </a:lstStyle>
          <a:p>
            <a:pPr>
              <a:defRPr/>
            </a:pPr>
            <a:fld id="{28E0631C-9C78-B94C-9B1F-02806B4ACF56}" type="slidenum">
              <a:rPr lang="en-US"/>
              <a:pPr>
                <a:defRPr/>
              </a:pPr>
              <a:t>‹#›</a:t>
            </a:fld>
            <a:endParaRPr lang="en-US"/>
          </a:p>
        </p:txBody>
      </p:sp>
    </p:spTree>
    <p:extLst>
      <p:ext uri="{BB962C8B-B14F-4D97-AF65-F5344CB8AC3E}">
        <p14:creationId xmlns:p14="http://schemas.microsoft.com/office/powerpoint/2010/main" val="40082653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noChangeArrowheads="1"/>
          </p:cNvSpPr>
          <p:nvPr>
            <p:ph type="dt" sz="half" idx="10"/>
          </p:nvPr>
        </p:nvSpPr>
        <p:spPr>
          <a:xfrm>
            <a:off x="685800" y="4686300"/>
            <a:ext cx="1905000" cy="342900"/>
          </a:xfrm>
          <a:prstGeom prst="rect">
            <a:avLst/>
          </a:prstGeom>
          <a:ln/>
        </p:spPr>
        <p:txBody>
          <a:bodyPr/>
          <a:lstStyle>
            <a:lvl1pPr>
              <a:defRPr/>
            </a:lvl1pPr>
          </a:lstStyle>
          <a:p>
            <a:pPr>
              <a:defRPr/>
            </a:pPr>
            <a:endParaRPr lang="en-US"/>
          </a:p>
        </p:txBody>
      </p:sp>
      <p:sp>
        <p:nvSpPr>
          <p:cNvPr id="4" name="Rectangle 4"/>
          <p:cNvSpPr>
            <a:spLocks noGrp="1" noChangeArrowheads="1"/>
          </p:cNvSpPr>
          <p:nvPr>
            <p:ph type="sldNum" sz="quarter" idx="11"/>
          </p:nvPr>
        </p:nvSpPr>
        <p:spPr>
          <a:ln/>
        </p:spPr>
        <p:txBody>
          <a:bodyPr/>
          <a:lstStyle>
            <a:lvl1pPr>
              <a:defRPr/>
            </a:lvl1pPr>
          </a:lstStyle>
          <a:p>
            <a:pPr>
              <a:defRPr/>
            </a:pPr>
            <a:fld id="{6C44F27E-7259-A544-87CC-77CCC20BF5BB}" type="slidenum">
              <a:rPr lang="en-US"/>
              <a:pPr>
                <a:defRPr/>
              </a:pPr>
              <a:t>‹#›</a:t>
            </a:fld>
            <a:endParaRPr lang="en-US"/>
          </a:p>
        </p:txBody>
      </p:sp>
    </p:spTree>
    <p:extLst>
      <p:ext uri="{BB962C8B-B14F-4D97-AF65-F5344CB8AC3E}">
        <p14:creationId xmlns:p14="http://schemas.microsoft.com/office/powerpoint/2010/main" val="23308766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xfrm>
            <a:off x="685800" y="4686300"/>
            <a:ext cx="1905000" cy="342900"/>
          </a:xfrm>
          <a:prstGeom prst="rect">
            <a:avLst/>
          </a:prstGeom>
          <a:ln/>
        </p:spPr>
        <p:txBody>
          <a:bodyPr/>
          <a:lstStyle>
            <a:lvl1pPr>
              <a:defRPr/>
            </a:lvl1pPr>
          </a:lstStyle>
          <a:p>
            <a:pPr>
              <a:defRPr/>
            </a:pPr>
            <a:endParaRPr lang="en-US"/>
          </a:p>
        </p:txBody>
      </p:sp>
      <p:sp>
        <p:nvSpPr>
          <p:cNvPr id="3" name="Rectangle 4"/>
          <p:cNvSpPr>
            <a:spLocks noGrp="1" noChangeArrowheads="1"/>
          </p:cNvSpPr>
          <p:nvPr>
            <p:ph type="sldNum" sz="quarter" idx="11"/>
          </p:nvPr>
        </p:nvSpPr>
        <p:spPr>
          <a:ln/>
        </p:spPr>
        <p:txBody>
          <a:bodyPr/>
          <a:lstStyle>
            <a:lvl1pPr>
              <a:defRPr/>
            </a:lvl1pPr>
          </a:lstStyle>
          <a:p>
            <a:pPr>
              <a:defRPr/>
            </a:pPr>
            <a:fld id="{8E1279F0-05CE-2745-8E5F-D6AA18AE5BC8}" type="slidenum">
              <a:rPr lang="en-US"/>
              <a:pPr>
                <a:defRPr/>
              </a:pPr>
              <a:t>‹#›</a:t>
            </a:fld>
            <a:endParaRPr lang="en-US"/>
          </a:p>
        </p:txBody>
      </p:sp>
    </p:spTree>
    <p:extLst>
      <p:ext uri="{BB962C8B-B14F-4D97-AF65-F5344CB8AC3E}">
        <p14:creationId xmlns:p14="http://schemas.microsoft.com/office/powerpoint/2010/main" val="37461272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04787"/>
            <a:ext cx="3008313" cy="871538"/>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0"/>
            <a:ext cx="5111750" cy="4389835"/>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076328"/>
            <a:ext cx="3008313" cy="3518297"/>
          </a:xfrm>
          <a:prstGeom prst="rect">
            <a:avLst/>
          </a:prstGeom>
        </p:spPr>
        <p:txBody>
          <a:bodyPr vert="horz"/>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2"/>
          <p:cNvSpPr>
            <a:spLocks noGrp="1" noChangeArrowheads="1"/>
          </p:cNvSpPr>
          <p:nvPr>
            <p:ph type="dt" sz="half" idx="10"/>
          </p:nvPr>
        </p:nvSpPr>
        <p:spPr>
          <a:xfrm>
            <a:off x="685800" y="4686300"/>
            <a:ext cx="1905000" cy="342900"/>
          </a:xfrm>
          <a:prstGeom prst="rect">
            <a:avLst/>
          </a:prstGeom>
          <a:ln/>
        </p:spPr>
        <p:txBody>
          <a:bodyPr/>
          <a:lstStyle>
            <a:lvl1pPr>
              <a:defRPr/>
            </a:lvl1pPr>
          </a:lstStyle>
          <a:p>
            <a:pPr>
              <a:defRPr/>
            </a:pPr>
            <a:endParaRPr lang="en-US"/>
          </a:p>
        </p:txBody>
      </p:sp>
      <p:sp>
        <p:nvSpPr>
          <p:cNvPr id="6" name="Rectangle 4"/>
          <p:cNvSpPr>
            <a:spLocks noGrp="1" noChangeArrowheads="1"/>
          </p:cNvSpPr>
          <p:nvPr>
            <p:ph type="sldNum" sz="quarter" idx="11"/>
          </p:nvPr>
        </p:nvSpPr>
        <p:spPr>
          <a:ln/>
        </p:spPr>
        <p:txBody>
          <a:bodyPr/>
          <a:lstStyle>
            <a:lvl1pPr>
              <a:defRPr/>
            </a:lvl1pPr>
          </a:lstStyle>
          <a:p>
            <a:pPr>
              <a:defRPr/>
            </a:pPr>
            <a:fld id="{C99ED9B5-911C-EB48-8C58-15621B4A569D}" type="slidenum">
              <a:rPr lang="en-US"/>
              <a:pPr>
                <a:defRPr/>
              </a:pPr>
              <a:t>‹#›</a:t>
            </a:fld>
            <a:endParaRPr lang="en-US"/>
          </a:p>
        </p:txBody>
      </p:sp>
    </p:spTree>
    <p:extLst>
      <p:ext uri="{BB962C8B-B14F-4D97-AF65-F5344CB8AC3E}">
        <p14:creationId xmlns:p14="http://schemas.microsoft.com/office/powerpoint/2010/main" val="21918094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a:prstGeom prst="rect">
            <a:avLst/>
          </a:prstGeom>
        </p:spPr>
        <p:txBody>
          <a:bodyPr vert="horz"/>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1792288" y="4025505"/>
            <a:ext cx="5486400" cy="603647"/>
          </a:xfrm>
          <a:prstGeom prst="rect">
            <a:avLst/>
          </a:prstGeom>
        </p:spPr>
        <p:txBody>
          <a:bodyPr vert="horz"/>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2"/>
          <p:cNvSpPr>
            <a:spLocks noGrp="1" noChangeArrowheads="1"/>
          </p:cNvSpPr>
          <p:nvPr>
            <p:ph type="dt" sz="half" idx="10"/>
          </p:nvPr>
        </p:nvSpPr>
        <p:spPr>
          <a:xfrm>
            <a:off x="685800" y="4686300"/>
            <a:ext cx="1905000" cy="342900"/>
          </a:xfrm>
          <a:prstGeom prst="rect">
            <a:avLst/>
          </a:prstGeom>
          <a:ln/>
        </p:spPr>
        <p:txBody>
          <a:bodyPr/>
          <a:lstStyle>
            <a:lvl1pPr>
              <a:defRPr/>
            </a:lvl1pPr>
          </a:lstStyle>
          <a:p>
            <a:pPr>
              <a:defRPr/>
            </a:pPr>
            <a:endParaRPr lang="en-US"/>
          </a:p>
        </p:txBody>
      </p:sp>
      <p:sp>
        <p:nvSpPr>
          <p:cNvPr id="6" name="Rectangle 4"/>
          <p:cNvSpPr>
            <a:spLocks noGrp="1" noChangeArrowheads="1"/>
          </p:cNvSpPr>
          <p:nvPr>
            <p:ph type="sldNum" sz="quarter" idx="11"/>
          </p:nvPr>
        </p:nvSpPr>
        <p:spPr>
          <a:ln/>
        </p:spPr>
        <p:txBody>
          <a:bodyPr/>
          <a:lstStyle>
            <a:lvl1pPr>
              <a:defRPr/>
            </a:lvl1pPr>
          </a:lstStyle>
          <a:p>
            <a:pPr>
              <a:defRPr/>
            </a:pPr>
            <a:fld id="{CD7E0444-F685-B943-96D2-22E0E5B3B99C}" type="slidenum">
              <a:rPr lang="en-US"/>
              <a:pPr>
                <a:defRPr/>
              </a:pPr>
              <a:t>‹#›</a:t>
            </a:fld>
            <a:endParaRPr lang="en-US"/>
          </a:p>
        </p:txBody>
      </p:sp>
    </p:spTree>
    <p:extLst>
      <p:ext uri="{BB962C8B-B14F-4D97-AF65-F5344CB8AC3E}">
        <p14:creationId xmlns:p14="http://schemas.microsoft.com/office/powerpoint/2010/main" val="35891484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4.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6" name="Rectangle 4"/>
          <p:cNvSpPr>
            <a:spLocks noGrp="1" noChangeArrowheads="1"/>
          </p:cNvSpPr>
          <p:nvPr>
            <p:ph type="sldNum" sz="quarter" idx="4"/>
          </p:nvPr>
        </p:nvSpPr>
        <p:spPr bwMode="auto">
          <a:xfrm>
            <a:off x="7037325" y="4749451"/>
            <a:ext cx="1905000" cy="3429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none" lIns="92075" tIns="46038" rIns="92075" bIns="46038" numCol="1" anchor="ctr" anchorCtr="0" compatLnSpc="1">
            <a:prstTxWarp prst="textNoShape">
              <a:avLst/>
            </a:prstTxWarp>
          </a:bodyPr>
          <a:lstStyle>
            <a:lvl1pPr algn="r">
              <a:defRPr b="0">
                <a:latin typeface="+mn-lt"/>
                <a:cs typeface="+mn-cs"/>
              </a:defRPr>
            </a:lvl1pPr>
          </a:lstStyle>
          <a:p>
            <a:pPr>
              <a:defRPr/>
            </a:pPr>
            <a:fld id="{1ADF2364-C367-A449-861B-0FA4130F0FB8}" type="slidenum">
              <a:rPr lang="en-US"/>
              <a:pPr>
                <a:defRPr/>
              </a:pPr>
              <a:t>‹#›</a:t>
            </a:fld>
            <a:endParaRPr lang="en-US"/>
          </a:p>
        </p:txBody>
      </p:sp>
      <p:sp>
        <p:nvSpPr>
          <p:cNvPr id="3078" name="Rectangle 6"/>
          <p:cNvSpPr>
            <a:spLocks noGrp="1" noChangeArrowheads="1"/>
          </p:cNvSpPr>
          <p:nvPr>
            <p:ph type="title"/>
          </p:nvPr>
        </p:nvSpPr>
        <p:spPr bwMode="auto">
          <a:xfrm>
            <a:off x="1454150" y="-53578"/>
            <a:ext cx="7239000" cy="85725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dirty="0"/>
              <a:t>Click to edit Master title style</a:t>
            </a:r>
          </a:p>
        </p:txBody>
      </p:sp>
      <p:sp>
        <p:nvSpPr>
          <p:cNvPr id="3080" name="Rectangle 8"/>
          <p:cNvSpPr>
            <a:spLocks noChangeArrowheads="1"/>
          </p:cNvSpPr>
          <p:nvPr/>
        </p:nvSpPr>
        <p:spPr bwMode="auto">
          <a:xfrm>
            <a:off x="4430718" y="4863704"/>
            <a:ext cx="282575" cy="22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400">
              <a:cs typeface="+mn-cs"/>
            </a:endParaRPr>
          </a:p>
        </p:txBody>
      </p:sp>
      <p:sp>
        <p:nvSpPr>
          <p:cNvPr id="3081" name="Rectangle 9"/>
          <p:cNvSpPr>
            <a:spLocks noChangeArrowheads="1"/>
          </p:cNvSpPr>
          <p:nvPr/>
        </p:nvSpPr>
        <p:spPr bwMode="auto">
          <a:xfrm>
            <a:off x="4479930" y="2391966"/>
            <a:ext cx="354013" cy="3429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400">
              <a:cs typeface="+mn-cs"/>
            </a:endParaRPr>
          </a:p>
        </p:txBody>
      </p:sp>
      <p:sp>
        <p:nvSpPr>
          <p:cNvPr id="3082" name="Rectangle 10"/>
          <p:cNvSpPr>
            <a:spLocks noChangeArrowheads="1"/>
          </p:cNvSpPr>
          <p:nvPr/>
        </p:nvSpPr>
        <p:spPr bwMode="auto">
          <a:xfrm>
            <a:off x="4479930" y="2331244"/>
            <a:ext cx="523875" cy="3429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400">
              <a:cs typeface="+mn-cs"/>
            </a:endParaRPr>
          </a:p>
        </p:txBody>
      </p:sp>
      <p:sp>
        <p:nvSpPr>
          <p:cNvPr id="3083" name="Rectangle 11"/>
          <p:cNvSpPr>
            <a:spLocks noChangeArrowheads="1"/>
          </p:cNvSpPr>
          <p:nvPr/>
        </p:nvSpPr>
        <p:spPr bwMode="auto">
          <a:xfrm>
            <a:off x="0" y="800102"/>
            <a:ext cx="9132888" cy="28575"/>
          </a:xfrm>
          <a:prstGeom prst="rect">
            <a:avLst/>
          </a:prstGeom>
          <a:solidFill>
            <a:srgbClr val="DC0081"/>
          </a:solidFill>
          <a:ln w="9525">
            <a:solidFill>
              <a:schemeClr val="accent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400">
              <a:cs typeface="+mn-cs"/>
            </a:endParaRPr>
          </a:p>
        </p:txBody>
      </p:sp>
      <p:pic>
        <p:nvPicPr>
          <p:cNvPr id="9" name="Picture 8">
            <a:extLst>
              <a:ext uri="{FF2B5EF4-FFF2-40B4-BE49-F238E27FC236}">
                <a16:creationId xmlns:a16="http://schemas.microsoft.com/office/drawing/2014/main" id="{A0C9D476-4F72-324E-8628-6908C5A72ADF}"/>
              </a:ext>
            </a:extLst>
          </p:cNvPr>
          <p:cNvPicPr>
            <a:picLocks noChangeAspect="1"/>
          </p:cNvPicPr>
          <p:nvPr userDrawn="1"/>
        </p:nvPicPr>
        <p:blipFill>
          <a:blip r:embed="rId19" cstate="print">
            <a:extLst>
              <a:ext uri="{28A0092B-C50C-407E-A947-70E740481C1C}">
                <a14:useLocalDpi xmlns:a14="http://schemas.microsoft.com/office/drawing/2010/main"/>
              </a:ext>
            </a:extLst>
          </a:blip>
          <a:stretch>
            <a:fillRect/>
          </a:stretch>
        </p:blipFill>
        <p:spPr>
          <a:xfrm>
            <a:off x="8002303" y="0"/>
            <a:ext cx="1141697" cy="1143600"/>
          </a:xfrm>
          <a:prstGeom prst="rect">
            <a:avLst/>
          </a:prstGeom>
        </p:spPr>
      </p:pic>
      <p:pic>
        <p:nvPicPr>
          <p:cNvPr id="10" name="Content Placeholder 5">
            <a:extLst>
              <a:ext uri="{FF2B5EF4-FFF2-40B4-BE49-F238E27FC236}">
                <a16:creationId xmlns:a16="http://schemas.microsoft.com/office/drawing/2014/main" id="{DF9AD732-8770-0A4D-AD61-CDB516E65FC6}"/>
              </a:ext>
            </a:extLst>
          </p:cNvPr>
          <p:cNvPicPr>
            <a:picLocks noChangeAspect="1"/>
          </p:cNvPicPr>
          <p:nvPr userDrawn="1"/>
        </p:nvPicPr>
        <p:blipFill>
          <a:blip r:embed="rId20" cstate="print">
            <a:extLst>
              <a:ext uri="{28A0092B-C50C-407E-A947-70E740481C1C}">
                <a14:useLocalDpi xmlns:a14="http://schemas.microsoft.com/office/drawing/2010/main"/>
              </a:ext>
            </a:extLst>
          </a:blip>
          <a:stretch>
            <a:fillRect/>
          </a:stretch>
        </p:blipFill>
        <p:spPr>
          <a:xfrm>
            <a:off x="0" y="-34386"/>
            <a:ext cx="1260576" cy="1148225"/>
          </a:xfrm>
          <a:prstGeom prst="rect">
            <a:avLst/>
          </a:prstGeom>
        </p:spPr>
      </p:pic>
      <p:sp>
        <p:nvSpPr>
          <p:cNvPr id="12" name="Rectangle 11">
            <a:extLst>
              <a:ext uri="{FF2B5EF4-FFF2-40B4-BE49-F238E27FC236}">
                <a16:creationId xmlns:a16="http://schemas.microsoft.com/office/drawing/2014/main" id="{E8F875E6-6744-8F4B-A86E-8D1225B59E70}"/>
              </a:ext>
            </a:extLst>
          </p:cNvPr>
          <p:cNvSpPr/>
          <p:nvPr userDrawn="1"/>
        </p:nvSpPr>
        <p:spPr bwMode="auto">
          <a:xfrm>
            <a:off x="0" y="0"/>
            <a:ext cx="9144000" cy="5143500"/>
          </a:xfrm>
          <a:prstGeom prst="rect">
            <a:avLst/>
          </a:prstGeom>
          <a:solidFill>
            <a:schemeClr val="tx2"/>
          </a:solidFill>
          <a:ln w="12700" cap="flat" cmpd="sng" algn="ctr">
            <a:solidFill>
              <a:schemeClr val="tx2"/>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Arial" charset="0"/>
              <a:ea typeface="ＭＳ Ｐゴシック" charset="0"/>
            </a:endParaRPr>
          </a:p>
        </p:txBody>
      </p:sp>
      <p:pic>
        <p:nvPicPr>
          <p:cNvPr id="13" name="Picture 12">
            <a:extLst>
              <a:ext uri="{FF2B5EF4-FFF2-40B4-BE49-F238E27FC236}">
                <a16:creationId xmlns:a16="http://schemas.microsoft.com/office/drawing/2014/main" id="{2853FB8F-425D-5C40-8332-4E31828CB549}"/>
              </a:ext>
            </a:extLst>
          </p:cNvPr>
          <p:cNvPicPr>
            <a:picLocks noChangeAspect="1"/>
          </p:cNvPicPr>
          <p:nvPr userDrawn="1"/>
        </p:nvPicPr>
        <p:blipFill>
          <a:blip r:embed="rId21" cstate="print">
            <a:extLst>
              <a:ext uri="{28A0092B-C50C-407E-A947-70E740481C1C}">
                <a14:useLocalDpi xmlns:a14="http://schemas.microsoft.com/office/drawing/2010/main"/>
              </a:ext>
            </a:extLst>
          </a:blip>
          <a:stretch>
            <a:fillRect/>
          </a:stretch>
        </p:blipFill>
        <p:spPr>
          <a:xfrm>
            <a:off x="8229600" y="34386"/>
            <a:ext cx="914400" cy="915924"/>
          </a:xfrm>
          <a:prstGeom prst="rect">
            <a:avLst/>
          </a:prstGeom>
        </p:spPr>
      </p:pic>
      <p:pic>
        <p:nvPicPr>
          <p:cNvPr id="14" name="Content Placeholder 5">
            <a:extLst>
              <a:ext uri="{FF2B5EF4-FFF2-40B4-BE49-F238E27FC236}">
                <a16:creationId xmlns:a16="http://schemas.microsoft.com/office/drawing/2014/main" id="{45748BC7-CEDF-2745-BE2A-AB288006CDCA}"/>
              </a:ext>
            </a:extLst>
          </p:cNvPr>
          <p:cNvPicPr>
            <a:picLocks noChangeAspect="1"/>
          </p:cNvPicPr>
          <p:nvPr userDrawn="1"/>
        </p:nvPicPr>
        <p:blipFill>
          <a:blip r:embed="rId22" cstate="print">
            <a:extLst>
              <a:ext uri="{28A0092B-C50C-407E-A947-70E740481C1C}">
                <a14:useLocalDpi xmlns:a14="http://schemas.microsoft.com/office/drawing/2010/main"/>
              </a:ext>
            </a:extLst>
          </a:blip>
          <a:stretch>
            <a:fillRect/>
          </a:stretch>
        </p:blipFill>
        <p:spPr>
          <a:xfrm>
            <a:off x="0" y="0"/>
            <a:ext cx="975190" cy="888274"/>
          </a:xfrm>
          <a:prstGeom prst="rect">
            <a:avLst/>
          </a:prstGeom>
        </p:spPr>
      </p:pic>
      <p:sp>
        <p:nvSpPr>
          <p:cNvPr id="15" name="TextBox 14">
            <a:extLst>
              <a:ext uri="{FF2B5EF4-FFF2-40B4-BE49-F238E27FC236}">
                <a16:creationId xmlns:a16="http://schemas.microsoft.com/office/drawing/2014/main" id="{C4D6B1AA-BF5F-AE4A-8BF2-DC15F6752795}"/>
              </a:ext>
            </a:extLst>
          </p:cNvPr>
          <p:cNvSpPr txBox="1"/>
          <p:nvPr userDrawn="1"/>
        </p:nvSpPr>
        <p:spPr>
          <a:xfrm>
            <a:off x="138659" y="4881890"/>
            <a:ext cx="1690140" cy="261610"/>
          </a:xfrm>
          <a:prstGeom prst="rect">
            <a:avLst/>
          </a:prstGeom>
          <a:noFill/>
        </p:spPr>
        <p:txBody>
          <a:bodyPr wrap="square">
            <a:spAutoFit/>
          </a:bodyPr>
          <a:lstStyle/>
          <a:p>
            <a:r>
              <a:rPr lang="en-US" sz="1100" b="0" i="0" u="none" strike="noStrike" dirty="0">
                <a:solidFill>
                  <a:schemeClr val="bg1"/>
                </a:solidFill>
                <a:effectLst/>
                <a:latin typeface="arial" panose="020B0604020202020204" pitchFamily="34" charset="0"/>
              </a:rPr>
              <a:t>LIGO-G2201708</a:t>
            </a:r>
            <a:endParaRPr lang="en-US" sz="1100" b="0" dirty="0">
              <a:solidFill>
                <a:schemeClr val="bg1"/>
              </a:solidFill>
            </a:endParaRPr>
          </a:p>
        </p:txBody>
      </p:sp>
    </p:spTree>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 id="2147483831" r:id="rId12"/>
    <p:sldLayoutId id="2147483832" r:id="rId13"/>
    <p:sldLayoutId id="2147483833" r:id="rId14"/>
    <p:sldLayoutId id="2147483834" r:id="rId15"/>
    <p:sldLayoutId id="2147483835" r:id="rId16"/>
    <p:sldLayoutId id="2147483836" r:id="rId17"/>
  </p:sldLayoutIdLst>
  <p:hf hdr="0" ftr="0" dt="0"/>
  <p:txStyles>
    <p:titleStyle>
      <a:lvl1pPr algn="ctr" rtl="0" eaLnBrk="0" fontAlgn="base" hangingPunct="0">
        <a:spcBef>
          <a:spcPct val="0"/>
        </a:spcBef>
        <a:spcAft>
          <a:spcPct val="0"/>
        </a:spcAft>
        <a:defRPr sz="3600" i="1">
          <a:solidFill>
            <a:schemeClr val="tx2"/>
          </a:solidFill>
          <a:latin typeface="+mj-lt"/>
          <a:ea typeface="+mj-ea"/>
          <a:cs typeface="ＭＳ Ｐゴシック" charset="0"/>
        </a:defRPr>
      </a:lvl1pPr>
      <a:lvl2pPr algn="ctr" rtl="0" eaLnBrk="0" fontAlgn="base" hangingPunct="0">
        <a:spcBef>
          <a:spcPct val="0"/>
        </a:spcBef>
        <a:spcAft>
          <a:spcPct val="0"/>
        </a:spcAft>
        <a:defRPr sz="3600" i="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sz="3600" i="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sz="3600" i="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sz="3600" i="1">
          <a:solidFill>
            <a:schemeClr val="tx2"/>
          </a:solidFill>
          <a:latin typeface="Helvetica" charset="0"/>
          <a:ea typeface="ＭＳ Ｐゴシック" charset="0"/>
          <a:cs typeface="ＭＳ Ｐゴシック" charset="0"/>
        </a:defRPr>
      </a:lvl5pPr>
      <a:lvl6pPr marL="457189" algn="ctr" rtl="0" eaLnBrk="0" fontAlgn="base" hangingPunct="0">
        <a:spcBef>
          <a:spcPct val="0"/>
        </a:spcBef>
        <a:spcAft>
          <a:spcPct val="0"/>
        </a:spcAft>
        <a:defRPr sz="3600">
          <a:solidFill>
            <a:schemeClr val="tx2"/>
          </a:solidFill>
          <a:latin typeface="Helvetica" charset="0"/>
          <a:ea typeface="ＭＳ Ｐゴシック" charset="0"/>
        </a:defRPr>
      </a:lvl6pPr>
      <a:lvl7pPr marL="914377" algn="ctr" rtl="0" eaLnBrk="0" fontAlgn="base" hangingPunct="0">
        <a:spcBef>
          <a:spcPct val="0"/>
        </a:spcBef>
        <a:spcAft>
          <a:spcPct val="0"/>
        </a:spcAft>
        <a:defRPr sz="3600">
          <a:solidFill>
            <a:schemeClr val="tx2"/>
          </a:solidFill>
          <a:latin typeface="Helvetica" charset="0"/>
          <a:ea typeface="ＭＳ Ｐゴシック" charset="0"/>
        </a:defRPr>
      </a:lvl7pPr>
      <a:lvl8pPr marL="1371566" algn="ctr" rtl="0" eaLnBrk="0" fontAlgn="base" hangingPunct="0">
        <a:spcBef>
          <a:spcPct val="0"/>
        </a:spcBef>
        <a:spcAft>
          <a:spcPct val="0"/>
        </a:spcAft>
        <a:defRPr sz="3600">
          <a:solidFill>
            <a:schemeClr val="tx2"/>
          </a:solidFill>
          <a:latin typeface="Helvetica" charset="0"/>
          <a:ea typeface="ＭＳ Ｐゴシック" charset="0"/>
        </a:defRPr>
      </a:lvl8pPr>
      <a:lvl9pPr marL="1828754" algn="ctr" rtl="0" eaLnBrk="0" fontAlgn="base" hangingPunct="0">
        <a:spcBef>
          <a:spcPct val="0"/>
        </a:spcBef>
        <a:spcAft>
          <a:spcPct val="0"/>
        </a:spcAft>
        <a:defRPr sz="3600">
          <a:solidFill>
            <a:schemeClr val="tx2"/>
          </a:solidFill>
          <a:latin typeface="Helvetica" charset="0"/>
          <a:ea typeface="ＭＳ Ｐゴシック" charset="0"/>
        </a:defRPr>
      </a:lvl9pPr>
    </p:titleStyle>
    <p:bodyStyle>
      <a:lvl1pPr marL="342891" indent="-342891" algn="l" rtl="0" eaLnBrk="0" fontAlgn="base" hangingPunct="0">
        <a:spcBef>
          <a:spcPct val="20000"/>
        </a:spcBef>
        <a:spcAft>
          <a:spcPct val="0"/>
        </a:spcAft>
        <a:buClr>
          <a:schemeClr val="tx1"/>
        </a:buClr>
        <a:buSzPct val="75000"/>
        <a:buFont typeface="Monotype Sorts" charset="0"/>
        <a:buChar char="l"/>
        <a:defRPr sz="2400">
          <a:solidFill>
            <a:schemeClr val="tx1"/>
          </a:solidFill>
          <a:latin typeface="+mn-lt"/>
          <a:ea typeface="+mn-ea"/>
          <a:cs typeface="ＭＳ Ｐゴシック" charset="0"/>
        </a:defRPr>
      </a:lvl1pPr>
      <a:lvl2pPr marL="742932" indent="-285744" algn="l" rtl="0" eaLnBrk="0" fontAlgn="base" hangingPunct="0">
        <a:spcBef>
          <a:spcPct val="20000"/>
        </a:spcBef>
        <a:spcAft>
          <a:spcPct val="0"/>
        </a:spcAft>
        <a:buClr>
          <a:schemeClr val="tx1"/>
        </a:buClr>
        <a:buSzPct val="100000"/>
        <a:buChar char="»"/>
        <a:defRPr>
          <a:solidFill>
            <a:schemeClr val="tx1"/>
          </a:solidFill>
          <a:latin typeface="+mn-lt"/>
          <a:ea typeface="+mn-ea"/>
        </a:defRPr>
      </a:lvl2pPr>
      <a:lvl3pPr marL="1142971" indent="-228594" algn="l" rtl="0" eaLnBrk="0" fontAlgn="base" hangingPunct="0">
        <a:spcBef>
          <a:spcPct val="20000"/>
        </a:spcBef>
        <a:spcAft>
          <a:spcPct val="0"/>
        </a:spcAft>
        <a:buClr>
          <a:schemeClr val="tx1"/>
        </a:buClr>
        <a:buSzPct val="100000"/>
        <a:buChar char="–"/>
        <a:defRPr sz="1600">
          <a:solidFill>
            <a:schemeClr val="tx1"/>
          </a:solidFill>
          <a:latin typeface="+mn-lt"/>
          <a:ea typeface="+mn-ea"/>
        </a:defRPr>
      </a:lvl3pPr>
      <a:lvl4pPr marL="1600160" indent="-228594" algn="l" rtl="0" eaLnBrk="0" fontAlgn="base" hangingPunct="0">
        <a:spcBef>
          <a:spcPct val="20000"/>
        </a:spcBef>
        <a:spcAft>
          <a:spcPct val="0"/>
        </a:spcAft>
        <a:buClr>
          <a:schemeClr val="tx1"/>
        </a:buClr>
        <a:buSzPct val="65000"/>
        <a:buFont typeface="Monotype Sorts" charset="0"/>
        <a:buChar char="l"/>
        <a:defRPr sz="1600">
          <a:solidFill>
            <a:schemeClr val="tx1"/>
          </a:solidFill>
          <a:latin typeface="+mn-lt"/>
          <a:ea typeface="+mn-ea"/>
        </a:defRPr>
      </a:lvl4pPr>
      <a:lvl5pPr marL="2057349" indent="-228594" algn="l" rtl="0" eaLnBrk="0" fontAlgn="base" hangingPunct="0">
        <a:spcBef>
          <a:spcPct val="20000"/>
        </a:spcBef>
        <a:spcAft>
          <a:spcPct val="0"/>
        </a:spcAft>
        <a:buClr>
          <a:schemeClr val="tx1"/>
        </a:buClr>
        <a:buSzPct val="100000"/>
        <a:buChar char="»"/>
        <a:defRPr sz="1600">
          <a:solidFill>
            <a:schemeClr val="tx1"/>
          </a:solidFill>
          <a:latin typeface="+mn-lt"/>
          <a:ea typeface="+mn-ea"/>
        </a:defRPr>
      </a:lvl5pPr>
      <a:lvl6pPr marL="2514537" indent="-228594" algn="l" rtl="0" eaLnBrk="0" fontAlgn="base" hangingPunct="0">
        <a:spcBef>
          <a:spcPct val="20000"/>
        </a:spcBef>
        <a:spcAft>
          <a:spcPct val="0"/>
        </a:spcAft>
        <a:buClr>
          <a:schemeClr val="tx1"/>
        </a:buClr>
        <a:buSzPct val="100000"/>
        <a:buChar char="»"/>
        <a:defRPr sz="1600">
          <a:solidFill>
            <a:schemeClr val="tx1"/>
          </a:solidFill>
          <a:latin typeface="+mn-lt"/>
          <a:ea typeface="+mn-ea"/>
        </a:defRPr>
      </a:lvl6pPr>
      <a:lvl7pPr marL="2971726" indent="-228594" algn="l" rtl="0" eaLnBrk="0" fontAlgn="base" hangingPunct="0">
        <a:spcBef>
          <a:spcPct val="20000"/>
        </a:spcBef>
        <a:spcAft>
          <a:spcPct val="0"/>
        </a:spcAft>
        <a:buClr>
          <a:schemeClr val="tx1"/>
        </a:buClr>
        <a:buSzPct val="100000"/>
        <a:buChar char="»"/>
        <a:defRPr sz="1600">
          <a:solidFill>
            <a:schemeClr val="tx1"/>
          </a:solidFill>
          <a:latin typeface="+mn-lt"/>
          <a:ea typeface="+mn-ea"/>
        </a:defRPr>
      </a:lvl7pPr>
      <a:lvl8pPr marL="3428914" indent="-228594" algn="l" rtl="0" eaLnBrk="0" fontAlgn="base" hangingPunct="0">
        <a:spcBef>
          <a:spcPct val="20000"/>
        </a:spcBef>
        <a:spcAft>
          <a:spcPct val="0"/>
        </a:spcAft>
        <a:buClr>
          <a:schemeClr val="tx1"/>
        </a:buClr>
        <a:buSzPct val="100000"/>
        <a:buChar char="»"/>
        <a:defRPr sz="1600">
          <a:solidFill>
            <a:schemeClr val="tx1"/>
          </a:solidFill>
          <a:latin typeface="+mn-lt"/>
          <a:ea typeface="+mn-ea"/>
        </a:defRPr>
      </a:lvl8pPr>
      <a:lvl9pPr marL="3886103" indent="-228594" algn="l" rtl="0" eaLnBrk="0" fontAlgn="base" hangingPunct="0">
        <a:spcBef>
          <a:spcPct val="20000"/>
        </a:spcBef>
        <a:spcAft>
          <a:spcPct val="0"/>
        </a:spcAft>
        <a:buClr>
          <a:schemeClr val="tx1"/>
        </a:buClr>
        <a:buSzPct val="100000"/>
        <a:buChar char="»"/>
        <a:defRPr sz="1600">
          <a:solidFill>
            <a:schemeClr val="tx1"/>
          </a:solidFill>
          <a:latin typeface="+mn-lt"/>
          <a:ea typeface="+mn-ea"/>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emf"/><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jpeg"/><Relationship Id="rId9" Type="http://schemas.openxmlformats.org/officeDocument/2006/relationships/image" Target="../media/image48.jpeg"/></Relationships>
</file>

<file path=ppt/slides/_rels/slide1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6.xml"/><Relationship Id="rId5" Type="http://schemas.openxmlformats.org/officeDocument/2006/relationships/image" Target="../media/image4.jpe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4.jpeg"/><Relationship Id="rId2" Type="http://schemas.openxmlformats.org/officeDocument/2006/relationships/image" Target="../media/image50.png"/><Relationship Id="rId1" Type="http://schemas.openxmlformats.org/officeDocument/2006/relationships/slideLayout" Target="../slideLayouts/slideLayout16.xml"/><Relationship Id="rId6" Type="http://schemas.openxmlformats.org/officeDocument/2006/relationships/image" Target="../media/image3.png"/><Relationship Id="rId5" Type="http://schemas.openxmlformats.org/officeDocument/2006/relationships/image" Target="../media/image48.png"/><Relationship Id="rId4" Type="http://schemas.openxmlformats.org/officeDocument/2006/relationships/image" Target="../media/image470.png"/></Relationships>
</file>

<file path=ppt/slides/_rels/slide1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emf"/><Relationship Id="rId1" Type="http://schemas.openxmlformats.org/officeDocument/2006/relationships/slideLayout" Target="../slideLayouts/slideLayout17.xml"/><Relationship Id="rId4" Type="http://schemas.openxmlformats.org/officeDocument/2006/relationships/image" Target="../media/image55.tiff"/></Relationships>
</file>

<file path=ppt/slides/_rels/slide15.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emf"/><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62.jpeg"/><Relationship Id="rId1" Type="http://schemas.openxmlformats.org/officeDocument/2006/relationships/slideLayout" Target="../slideLayouts/slideLayout17.xml"/><Relationship Id="rId6" Type="http://schemas.openxmlformats.org/officeDocument/2006/relationships/image" Target="../media/image66.png"/><Relationship Id="rId5" Type="http://schemas.openxmlformats.org/officeDocument/2006/relationships/image" Target="../media/image65.jpeg"/><Relationship Id="rId4" Type="http://schemas.openxmlformats.org/officeDocument/2006/relationships/image" Target="../media/image64.png"/></Relationships>
</file>

<file path=ppt/slides/_rels/slide2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xml"/><Relationship Id="rId1" Type="http://schemas.openxmlformats.org/officeDocument/2006/relationships/slideLayout" Target="../slideLayouts/slideLayout17.xml"/><Relationship Id="rId5" Type="http://schemas.openxmlformats.org/officeDocument/2006/relationships/image" Target="../media/image72.jpeg"/><Relationship Id="rId4" Type="http://schemas.openxmlformats.org/officeDocument/2006/relationships/image" Target="../media/image71.png"/></Relationships>
</file>

<file path=ppt/slides/_rels/slide23.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73.png"/><Relationship Id="rId1" Type="http://schemas.openxmlformats.org/officeDocument/2006/relationships/slideLayout" Target="../slideLayouts/slideLayout17.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24.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84.jpeg"/><Relationship Id="rId2" Type="http://schemas.openxmlformats.org/officeDocument/2006/relationships/image" Target="../media/image79.png"/><Relationship Id="rId1" Type="http://schemas.openxmlformats.org/officeDocument/2006/relationships/slideLayout" Target="../slideLayouts/slideLayout17.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17.xml"/><Relationship Id="rId5" Type="http://schemas.openxmlformats.org/officeDocument/2006/relationships/image" Target="../media/image86.jpeg"/><Relationship Id="rId4" Type="http://schemas.openxmlformats.org/officeDocument/2006/relationships/image" Target="../media/image85.png"/></Relationships>
</file>

<file path=ppt/slides/_rels/slide26.xml.rels><?xml version="1.0" encoding="UTF-8" standalone="yes"?>
<Relationships xmlns="http://schemas.openxmlformats.org/package/2006/relationships"><Relationship Id="rId3" Type="http://schemas.openxmlformats.org/officeDocument/2006/relationships/image" Target="../media/image87.tif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90.tiff"/><Relationship Id="rId5" Type="http://schemas.openxmlformats.org/officeDocument/2006/relationships/image" Target="../media/image89.tiff"/><Relationship Id="rId4" Type="http://schemas.openxmlformats.org/officeDocument/2006/relationships/image" Target="../media/image88.tiff"/></Relationships>
</file>

<file path=ppt/slides/_rels/slide27.xml.rels><?xml version="1.0" encoding="UTF-8" standalone="yes"?>
<Relationships xmlns="http://schemas.openxmlformats.org/package/2006/relationships"><Relationship Id="rId3" Type="http://schemas.openxmlformats.org/officeDocument/2006/relationships/image" Target="../media/image92.tiff"/><Relationship Id="rId2" Type="http://schemas.openxmlformats.org/officeDocument/2006/relationships/image" Target="../media/image91.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94.tiff"/><Relationship Id="rId2" Type="http://schemas.openxmlformats.org/officeDocument/2006/relationships/image" Target="../media/image93.tiff"/><Relationship Id="rId1" Type="http://schemas.openxmlformats.org/officeDocument/2006/relationships/slideLayout" Target="../slideLayouts/slideLayout2.xml"/><Relationship Id="rId4" Type="http://schemas.openxmlformats.org/officeDocument/2006/relationships/image" Target="../media/image95.tiff"/></Relationships>
</file>

<file path=ppt/slides/_rels/slide29.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image" Target="../media/image96.png"/><Relationship Id="rId1" Type="http://schemas.openxmlformats.org/officeDocument/2006/relationships/slideLayout" Target="../slideLayouts/slideLayout2.xml"/><Relationship Id="rId6" Type="http://schemas.openxmlformats.org/officeDocument/2006/relationships/image" Target="../media/image100.tiff"/><Relationship Id="rId5" Type="http://schemas.openxmlformats.org/officeDocument/2006/relationships/image" Target="../media/image99.tiff"/><Relationship Id="rId10" Type="http://schemas.openxmlformats.org/officeDocument/2006/relationships/image" Target="../media/image104.png"/><Relationship Id="rId4" Type="http://schemas.openxmlformats.org/officeDocument/2006/relationships/image" Target="../media/image98.tiff"/><Relationship Id="rId9" Type="http://schemas.openxmlformats.org/officeDocument/2006/relationships/image" Target="../media/image103.pn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png"/><Relationship Id="rId9" Type="http://schemas.openxmlformats.org/officeDocument/2006/relationships/image" Target="../media/image6.jpeg"/></Relationships>
</file>

<file path=ppt/slides/_rels/slide30.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6.jpeg"/><Relationship Id="rId7" Type="http://schemas.openxmlformats.org/officeDocument/2006/relationships/image" Target="../media/image110.emf"/><Relationship Id="rId12" Type="http://schemas.openxmlformats.org/officeDocument/2006/relationships/image" Target="../media/image113.png"/><Relationship Id="rId2" Type="http://schemas.openxmlformats.org/officeDocument/2006/relationships/image" Target="../media/image105.png"/><Relationship Id="rId1" Type="http://schemas.openxmlformats.org/officeDocument/2006/relationships/slideLayout" Target="../slideLayouts/slideLayout17.xml"/><Relationship Id="rId6" Type="http://schemas.openxmlformats.org/officeDocument/2006/relationships/image" Target="../media/image109.emf"/><Relationship Id="rId11" Type="http://schemas.openxmlformats.org/officeDocument/2006/relationships/image" Target="../media/image4.jpeg"/><Relationship Id="rId5" Type="http://schemas.openxmlformats.org/officeDocument/2006/relationships/image" Target="../media/image108.png"/><Relationship Id="rId10" Type="http://schemas.openxmlformats.org/officeDocument/2006/relationships/image" Target="../media/image35.png"/><Relationship Id="rId4" Type="http://schemas.openxmlformats.org/officeDocument/2006/relationships/image" Target="../media/image107.jpeg"/><Relationship Id="rId9" Type="http://schemas.openxmlformats.org/officeDocument/2006/relationships/image" Target="../media/image112.emf"/></Relationships>
</file>

<file path=ppt/slides/_rels/slide31.xml.rels><?xml version="1.0" encoding="UTF-8" standalone="yes"?>
<Relationships xmlns="http://schemas.openxmlformats.org/package/2006/relationships"><Relationship Id="rId8" Type="http://schemas.openxmlformats.org/officeDocument/2006/relationships/image" Target="../media/image109.emf"/><Relationship Id="rId13" Type="http://schemas.openxmlformats.org/officeDocument/2006/relationships/image" Target="../media/image4.jpeg"/><Relationship Id="rId3" Type="http://schemas.openxmlformats.org/officeDocument/2006/relationships/slideLayout" Target="../slideLayouts/slideLayout17.xml"/><Relationship Id="rId7" Type="http://schemas.openxmlformats.org/officeDocument/2006/relationships/image" Target="../media/image108.png"/><Relationship Id="rId12" Type="http://schemas.openxmlformats.org/officeDocument/2006/relationships/image" Target="../media/image35.png"/><Relationship Id="rId2" Type="http://schemas.openxmlformats.org/officeDocument/2006/relationships/video" Target="../media/media2.mov"/><Relationship Id="rId1" Type="http://schemas.microsoft.com/office/2007/relationships/media" Target="../media/media2.mov"/><Relationship Id="rId6" Type="http://schemas.openxmlformats.org/officeDocument/2006/relationships/image" Target="../media/image107.jpeg"/><Relationship Id="rId11" Type="http://schemas.openxmlformats.org/officeDocument/2006/relationships/image" Target="../media/image112.emf"/><Relationship Id="rId5" Type="http://schemas.openxmlformats.org/officeDocument/2006/relationships/image" Target="../media/image106.jpeg"/><Relationship Id="rId10" Type="http://schemas.openxmlformats.org/officeDocument/2006/relationships/image" Target="../media/image111.png"/><Relationship Id="rId4" Type="http://schemas.openxmlformats.org/officeDocument/2006/relationships/image" Target="../media/image105.png"/><Relationship Id="rId9" Type="http://schemas.openxmlformats.org/officeDocument/2006/relationships/image" Target="../media/image110.emf"/><Relationship Id="rId14" Type="http://schemas.openxmlformats.org/officeDocument/2006/relationships/image" Target="../media/image114.png"/></Relationships>
</file>

<file path=ppt/slides/_rels/slide3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17.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3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120.png"/><Relationship Id="rId1" Type="http://schemas.openxmlformats.org/officeDocument/2006/relationships/slideLayout" Target="../slideLayouts/slideLayout17.xml"/><Relationship Id="rId4" Type="http://schemas.openxmlformats.org/officeDocument/2006/relationships/image" Target="../media/image67.png"/></Relationships>
</file>

<file path=ppt/slides/_rels/slide34.xml.rels><?xml version="1.0" encoding="UTF-8" standalone="yes"?>
<Relationships xmlns="http://schemas.openxmlformats.org/package/2006/relationships"><Relationship Id="rId3" Type="http://schemas.openxmlformats.org/officeDocument/2006/relationships/image" Target="../media/image122.tiff"/><Relationship Id="rId2" Type="http://schemas.openxmlformats.org/officeDocument/2006/relationships/image" Target="../media/image121.tiff"/><Relationship Id="rId1" Type="http://schemas.openxmlformats.org/officeDocument/2006/relationships/slideLayout" Target="../slideLayouts/slideLayout16.xml"/><Relationship Id="rId5" Type="http://schemas.openxmlformats.org/officeDocument/2006/relationships/image" Target="../media/image124.tiff"/><Relationship Id="rId4" Type="http://schemas.openxmlformats.org/officeDocument/2006/relationships/image" Target="../media/image123.emf"/></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7.xml"/><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3.jpeg"/><Relationship Id="rId7" Type="http://schemas.openxmlformats.org/officeDocument/2006/relationships/image" Target="../media/image27.png"/><Relationship Id="rId2" Type="http://schemas.openxmlformats.org/officeDocument/2006/relationships/image" Target="../media/image22.tiff"/><Relationship Id="rId1" Type="http://schemas.openxmlformats.org/officeDocument/2006/relationships/slideLayout" Target="../slideLayouts/slideLayout16.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7.xml.rels><?xml version="1.0" encoding="UTF-8" standalone="yes"?>
<Relationships xmlns="http://schemas.openxmlformats.org/package/2006/relationships"><Relationship Id="rId8" Type="http://schemas.openxmlformats.org/officeDocument/2006/relationships/image" Target="../media/image32.gif"/><Relationship Id="rId3" Type="http://schemas.openxmlformats.org/officeDocument/2006/relationships/slideLayout" Target="../slideLayouts/slideLayout17.xml"/><Relationship Id="rId7" Type="http://schemas.openxmlformats.org/officeDocument/2006/relationships/image" Target="../media/image31.png"/><Relationship Id="rId2" Type="http://schemas.openxmlformats.org/officeDocument/2006/relationships/video" Target="../media/media1.m4v"/><Relationship Id="rId1" Type="http://schemas.microsoft.com/office/2007/relationships/media" Target="../media/media1.m4v"/><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s/_rels/slide8.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37.png"/><Relationship Id="rId5" Type="http://schemas.openxmlformats.org/officeDocument/2006/relationships/image" Target="../media/image36.jpg"/><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1D498B3-FBDE-8F4B-B4B3-1223F8E964BE}"/>
              </a:ext>
            </a:extLst>
          </p:cNvPr>
          <p:cNvPicPr>
            <a:picLocks noChangeAspect="1"/>
          </p:cNvPicPr>
          <p:nvPr/>
        </p:nvPicPr>
        <p:blipFill>
          <a:blip r:embed="rId3"/>
          <a:stretch>
            <a:fillRect/>
          </a:stretch>
        </p:blipFill>
        <p:spPr>
          <a:xfrm>
            <a:off x="0" y="-849173"/>
            <a:ext cx="9144000" cy="6849923"/>
          </a:xfrm>
          <a:prstGeom prst="rect">
            <a:avLst/>
          </a:prstGeom>
        </p:spPr>
      </p:pic>
      <p:sp>
        <p:nvSpPr>
          <p:cNvPr id="18435" name="Rectangle 6"/>
          <p:cNvSpPr>
            <a:spLocks noGrp="1" noChangeArrowheads="1"/>
          </p:cNvSpPr>
          <p:nvPr>
            <p:ph type="body" idx="1"/>
          </p:nvPr>
        </p:nvSpPr>
        <p:spPr bwMode="auto">
          <a:xfrm>
            <a:off x="153637" y="-358204"/>
            <a:ext cx="8728075" cy="4625975"/>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0000"/>
                </a:solidFill>
                <a:miter lim="800000"/>
                <a:headEnd/>
                <a:tailEnd/>
              </a14:hiddenLine>
            </a:ext>
          </a:extLst>
        </p:spPr>
        <p:txBody>
          <a:bodyPr vert="horz" wrap="square" lIns="91440" tIns="45720" rIns="91440" bIns="45720" numCol="1" anchor="t" anchorCtr="0" compatLnSpc="1">
            <a:prstTxWarp prst="textNoShape">
              <a:avLst/>
            </a:prstTxWarp>
          </a:bodyPr>
          <a:lstStyle/>
          <a:p>
            <a:pPr algn="r">
              <a:lnSpc>
                <a:spcPct val="120000"/>
              </a:lnSpc>
              <a:buFont typeface="Monotype Sorts" charset="0"/>
              <a:buNone/>
              <a:defRPr/>
            </a:pPr>
            <a:endParaRPr lang="en-US" b="1" dirty="0">
              <a:solidFill>
                <a:schemeClr val="bg1"/>
              </a:solidFill>
              <a:effectLst>
                <a:outerShdw blurRad="50800" dist="38100" dir="2700000" algn="tl" rotWithShape="0">
                  <a:srgbClr val="000000">
                    <a:alpha val="43000"/>
                  </a:srgbClr>
                </a:outerShdw>
              </a:effectLst>
              <a:latin typeface="Helvetica" charset="0"/>
              <a:ea typeface="ＭＳ Ｐゴシック" charset="0"/>
            </a:endParaRPr>
          </a:p>
          <a:p>
            <a:pPr algn="r">
              <a:lnSpc>
                <a:spcPct val="120000"/>
              </a:lnSpc>
              <a:buNone/>
              <a:defRPr/>
            </a:pPr>
            <a:endParaRPr lang="en-US" sz="3600" b="1" i="1" dirty="0">
              <a:solidFill>
                <a:schemeClr val="bg1"/>
              </a:solidFill>
              <a:effectLst>
                <a:outerShdw blurRad="50800" dist="38100" dir="2700000" algn="tl" rotWithShape="0">
                  <a:srgbClr val="000000">
                    <a:alpha val="43000"/>
                  </a:srgbClr>
                </a:outerShdw>
              </a:effectLst>
            </a:endParaRPr>
          </a:p>
          <a:p>
            <a:pPr algn="r">
              <a:lnSpc>
                <a:spcPct val="120000"/>
              </a:lnSpc>
              <a:buNone/>
              <a:defRPr/>
            </a:pPr>
            <a:endParaRPr lang="en-US" sz="2800" b="1" i="1" dirty="0">
              <a:solidFill>
                <a:schemeClr val="bg1"/>
              </a:solidFill>
              <a:effectLst>
                <a:outerShdw blurRad="50800" dist="38100" dir="2700000" algn="tl" rotWithShape="0">
                  <a:srgbClr val="000000">
                    <a:alpha val="43000"/>
                  </a:srgbClr>
                </a:outerShdw>
              </a:effectLst>
            </a:endParaRPr>
          </a:p>
          <a:p>
            <a:pPr algn="r">
              <a:lnSpc>
                <a:spcPct val="120000"/>
              </a:lnSpc>
              <a:buNone/>
              <a:defRPr/>
            </a:pPr>
            <a:r>
              <a:rPr lang="en-US" sz="2800" b="1" i="1" dirty="0">
                <a:solidFill>
                  <a:schemeClr val="bg1"/>
                </a:solidFill>
                <a:effectLst>
                  <a:outerShdw blurRad="50800" dist="38100" dir="2700000" algn="tl" rotWithShape="0">
                    <a:srgbClr val="000000">
                      <a:alpha val="43000"/>
                    </a:srgbClr>
                  </a:outerShdw>
                </a:effectLst>
              </a:rPr>
              <a:t>LIGO: Using Quantum-Enhanced Interferometry to Observe the Most Energetic Events in the Universe</a:t>
            </a:r>
            <a:endParaRPr lang="en-US" sz="1600" b="1" dirty="0">
              <a:solidFill>
                <a:schemeClr val="tx2"/>
              </a:solidFill>
              <a:effectLst>
                <a:outerShdw blurRad="50800" dist="38100" dir="2700000" algn="tl" rotWithShape="0">
                  <a:srgbClr val="000000">
                    <a:alpha val="43000"/>
                  </a:srgbClr>
                </a:outerShdw>
              </a:effectLst>
              <a:latin typeface="Helvetica" charset="0"/>
              <a:ea typeface="ＭＳ Ｐゴシック" charset="0"/>
            </a:endParaRPr>
          </a:p>
          <a:p>
            <a:pPr>
              <a:lnSpc>
                <a:spcPct val="120000"/>
              </a:lnSpc>
              <a:buNone/>
              <a:defRPr/>
            </a:pPr>
            <a:r>
              <a:rPr lang="en-US" sz="1600" b="1" dirty="0">
                <a:solidFill>
                  <a:schemeClr val="tx2"/>
                </a:solidFill>
                <a:effectLst>
                  <a:outerShdw blurRad="50800" dist="38100" dir="2700000" algn="tl" rotWithShape="0">
                    <a:srgbClr val="000000">
                      <a:alpha val="43000"/>
                    </a:srgbClr>
                  </a:outerShdw>
                </a:effectLst>
                <a:latin typeface="Helvetica" charset="0"/>
                <a:ea typeface="ＭＳ Ｐゴシック" charset="0"/>
              </a:rPr>
              <a:t>David Reitze</a:t>
            </a:r>
          </a:p>
          <a:p>
            <a:pPr>
              <a:lnSpc>
                <a:spcPct val="90000"/>
              </a:lnSpc>
              <a:buFont typeface="Monotype Sorts" charset="0"/>
              <a:buNone/>
              <a:defRPr/>
            </a:pPr>
            <a:r>
              <a:rPr lang="en-US" sz="1800" b="1" dirty="0">
                <a:solidFill>
                  <a:schemeClr val="tx2"/>
                </a:solidFill>
                <a:effectLst>
                  <a:outerShdw blurRad="50800" dist="38100" dir="2700000" algn="tl" rotWithShape="0">
                    <a:srgbClr val="000000">
                      <a:alpha val="43000"/>
                    </a:srgbClr>
                  </a:outerShdw>
                </a:effectLst>
                <a:latin typeface="Helvetica" charset="0"/>
                <a:ea typeface="ＭＳ Ｐゴシック" charset="0"/>
              </a:rPr>
              <a:t>LIGO Laboratory</a:t>
            </a:r>
          </a:p>
          <a:p>
            <a:pPr>
              <a:lnSpc>
                <a:spcPct val="90000"/>
              </a:lnSpc>
              <a:buFont typeface="Monotype Sorts" charset="0"/>
              <a:buNone/>
              <a:defRPr/>
            </a:pPr>
            <a:r>
              <a:rPr lang="en-US" sz="1800" b="1" dirty="0">
                <a:solidFill>
                  <a:schemeClr val="tx2"/>
                </a:solidFill>
                <a:effectLst>
                  <a:outerShdw blurRad="50800" dist="38100" dir="2700000" algn="tl" rotWithShape="0">
                    <a:srgbClr val="000000">
                      <a:alpha val="43000"/>
                    </a:srgbClr>
                  </a:outerShdw>
                </a:effectLst>
                <a:latin typeface="Helvetica" charset="0"/>
                <a:ea typeface="ＭＳ Ｐゴシック" charset="0"/>
              </a:rPr>
              <a:t>California Institute of Technology</a:t>
            </a:r>
          </a:p>
          <a:p>
            <a:pPr algn="r">
              <a:lnSpc>
                <a:spcPct val="90000"/>
              </a:lnSpc>
              <a:buFont typeface="Monotype Sorts" charset="0"/>
              <a:buNone/>
              <a:defRPr/>
            </a:pPr>
            <a:endParaRPr lang="en-US" sz="2000" b="1" dirty="0">
              <a:solidFill>
                <a:schemeClr val="bg1"/>
              </a:solidFill>
              <a:effectLst>
                <a:outerShdw blurRad="50800" dist="38100" dir="2700000" algn="tl" rotWithShape="0">
                  <a:srgbClr val="000000">
                    <a:alpha val="43000"/>
                  </a:srgbClr>
                </a:outerShdw>
              </a:effectLst>
              <a:latin typeface="Helvetica" charset="0"/>
              <a:ea typeface="ＭＳ Ｐゴシック" charset="0"/>
            </a:endParaRPr>
          </a:p>
          <a:p>
            <a:pPr algn="ctr">
              <a:lnSpc>
                <a:spcPct val="90000"/>
              </a:lnSpc>
              <a:buFont typeface="Monotype Sorts" charset="0"/>
              <a:buNone/>
              <a:defRPr/>
            </a:pPr>
            <a:endParaRPr lang="en-US" sz="2000" b="1" dirty="0">
              <a:solidFill>
                <a:schemeClr val="bg1"/>
              </a:solidFill>
              <a:latin typeface="Helvetica" charset="0"/>
              <a:ea typeface="ＭＳ Ｐゴシック" charset="0"/>
            </a:endParaRPr>
          </a:p>
          <a:p>
            <a:pPr algn="ctr">
              <a:lnSpc>
                <a:spcPct val="90000"/>
              </a:lnSpc>
              <a:buFont typeface="Monotype Sorts" charset="0"/>
              <a:buNone/>
              <a:defRPr/>
            </a:pPr>
            <a:endParaRPr lang="en-US" sz="2000" b="1" dirty="0">
              <a:solidFill>
                <a:schemeClr val="tx2"/>
              </a:solidFill>
              <a:latin typeface="Helvetica" charset="0"/>
              <a:ea typeface="ＭＳ Ｐゴシック" charset="0"/>
            </a:endParaRPr>
          </a:p>
        </p:txBody>
      </p:sp>
      <p:sp>
        <p:nvSpPr>
          <p:cNvPr id="11" name="TextBox 10"/>
          <p:cNvSpPr txBox="1"/>
          <p:nvPr/>
        </p:nvSpPr>
        <p:spPr>
          <a:xfrm>
            <a:off x="2949717" y="4866501"/>
            <a:ext cx="4507772" cy="276999"/>
          </a:xfrm>
          <a:prstGeom prst="rect">
            <a:avLst/>
          </a:prstGeom>
          <a:noFill/>
        </p:spPr>
        <p:txBody>
          <a:bodyPr wrap="none" rtlCol="0">
            <a:spAutoFit/>
          </a:bodyPr>
          <a:lstStyle/>
          <a:p>
            <a:r>
              <a:rPr lang="en-US" sz="1200" b="0" dirty="0">
                <a:solidFill>
                  <a:srgbClr val="FFFFFF"/>
                </a:solidFill>
              </a:rPr>
              <a:t>Image Credit: Aurore </a:t>
            </a:r>
            <a:r>
              <a:rPr lang="en-US" sz="1200" b="0" dirty="0" err="1">
                <a:solidFill>
                  <a:srgbClr val="FFFFFF"/>
                </a:solidFill>
              </a:rPr>
              <a:t>Simmonet</a:t>
            </a:r>
            <a:r>
              <a:rPr lang="en-US" sz="1200" b="0" dirty="0">
                <a:solidFill>
                  <a:srgbClr val="FFFFFF"/>
                </a:solidFill>
              </a:rPr>
              <a:t>/LIGO-Virgo/Sonoma State Univ.</a:t>
            </a:r>
          </a:p>
        </p:txBody>
      </p:sp>
      <p:pic>
        <p:nvPicPr>
          <p:cNvPr id="10"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8196089" y="4368754"/>
            <a:ext cx="947911" cy="8810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002303" y="0"/>
            <a:ext cx="1141697" cy="1143600"/>
          </a:xfrm>
          <a:prstGeom prst="rect">
            <a:avLst/>
          </a:prstGeom>
        </p:spPr>
      </p:pic>
      <p:pic>
        <p:nvPicPr>
          <p:cNvPr id="8" name="Content Placeholder 5">
            <a:extLst>
              <a:ext uri="{FF2B5EF4-FFF2-40B4-BE49-F238E27FC236}">
                <a16:creationId xmlns:a16="http://schemas.microsoft.com/office/drawing/2014/main" id="{011E7F2F-4711-B84F-8A95-1D29F652438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0" y="-34386"/>
            <a:ext cx="1260576" cy="1148225"/>
          </a:xfrm>
          <a:prstGeom prst="rect">
            <a:avLst/>
          </a:prstGeom>
        </p:spPr>
      </p:pic>
      <p:sp>
        <p:nvSpPr>
          <p:cNvPr id="9" name="TextBox 8">
            <a:extLst>
              <a:ext uri="{FF2B5EF4-FFF2-40B4-BE49-F238E27FC236}">
                <a16:creationId xmlns:a16="http://schemas.microsoft.com/office/drawing/2014/main" id="{8BEBE25F-5433-4C49-9D72-559A11A1B36F}"/>
              </a:ext>
            </a:extLst>
          </p:cNvPr>
          <p:cNvSpPr txBox="1"/>
          <p:nvPr/>
        </p:nvSpPr>
        <p:spPr>
          <a:xfrm>
            <a:off x="0" y="1172741"/>
            <a:ext cx="1427813" cy="261610"/>
          </a:xfrm>
          <a:prstGeom prst="rect">
            <a:avLst/>
          </a:prstGeom>
          <a:noFill/>
        </p:spPr>
        <p:txBody>
          <a:bodyPr wrap="square">
            <a:spAutoFit/>
          </a:bodyPr>
          <a:lstStyle/>
          <a:p>
            <a:r>
              <a:rPr lang="en-US" sz="1100" b="0" i="0" u="none" strike="noStrike">
                <a:solidFill>
                  <a:schemeClr val="bg1"/>
                </a:solidFill>
                <a:effectLst/>
                <a:latin typeface="arial" panose="020B0604020202020204" pitchFamily="34" charset="0"/>
              </a:rPr>
              <a:t>LIGO-G2201708-v2</a:t>
            </a:r>
            <a:endParaRPr lang="en-US" sz="1100" b="0" dirty="0">
              <a:solidFill>
                <a:schemeClr val="bg1"/>
              </a:solidFill>
            </a:endParaRPr>
          </a:p>
        </p:txBody>
      </p:sp>
      <p:sp>
        <p:nvSpPr>
          <p:cNvPr id="3" name="TextBox 2">
            <a:extLst>
              <a:ext uri="{FF2B5EF4-FFF2-40B4-BE49-F238E27FC236}">
                <a16:creationId xmlns:a16="http://schemas.microsoft.com/office/drawing/2014/main" id="{4207620A-D977-1B0B-DD41-4F850D3139DB}"/>
              </a:ext>
            </a:extLst>
          </p:cNvPr>
          <p:cNvSpPr txBox="1"/>
          <p:nvPr/>
        </p:nvSpPr>
        <p:spPr>
          <a:xfrm>
            <a:off x="1523348" y="-34386"/>
            <a:ext cx="5003101" cy="276999"/>
          </a:xfrm>
          <a:prstGeom prst="rect">
            <a:avLst/>
          </a:prstGeom>
          <a:noFill/>
        </p:spPr>
        <p:txBody>
          <a:bodyPr wrap="none" rtlCol="0">
            <a:spAutoFit/>
          </a:bodyPr>
          <a:lstStyle/>
          <a:p>
            <a:r>
              <a:rPr lang="en-US" sz="1200" b="0" dirty="0">
                <a:solidFill>
                  <a:srgbClr val="FFFFFF"/>
                </a:solidFill>
              </a:rPr>
              <a:t>NASA Quantum Sensing Workshop</a:t>
            </a:r>
            <a:r>
              <a:rPr lang="en-US" sz="1200" b="0">
                <a:solidFill>
                  <a:srgbClr val="FFFFFF"/>
                </a:solidFill>
              </a:rPr>
              <a:t>, Newport News, VA, Sept 29, 2022</a:t>
            </a:r>
            <a:endParaRPr lang="en-US" sz="1200" b="0" dirty="0">
              <a:solidFill>
                <a:srgbClr val="FFFFFF"/>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B2232F9-610E-1049-AC2F-D8CDEA23D24F}"/>
              </a:ext>
            </a:extLst>
          </p:cNvPr>
          <p:cNvSpPr/>
          <p:nvPr/>
        </p:nvSpPr>
        <p:spPr bwMode="auto">
          <a:xfrm>
            <a:off x="1143000" y="845127"/>
            <a:ext cx="6858000" cy="4298373"/>
          </a:xfrm>
          <a:prstGeom prst="rect">
            <a:avLst/>
          </a:prstGeom>
          <a:solidFill>
            <a:schemeClr val="bg1"/>
          </a:solidFill>
          <a:ln w="12700" cap="flat" cmpd="sng" algn="ctr">
            <a:no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defTabSz="685800"/>
            <a:endParaRPr lang="en-US" sz="1050"/>
          </a:p>
        </p:txBody>
      </p:sp>
      <p:pic>
        <p:nvPicPr>
          <p:cNvPr id="10" name="Picture 1028" descr="IFO_SYSdiagra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33789" y="739092"/>
            <a:ext cx="5754261" cy="44044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z="2000" b="1" i="0" dirty="0">
                <a:solidFill>
                  <a:schemeClr val="bg1"/>
                </a:solidFill>
              </a:rPr>
              <a:t>Advanced LIGO Interferometer in More Depth</a:t>
            </a:r>
          </a:p>
        </p:txBody>
      </p:sp>
      <p:sp>
        <p:nvSpPr>
          <p:cNvPr id="4" name="Slide Number Placeholder 3"/>
          <p:cNvSpPr>
            <a:spLocks noGrp="1"/>
          </p:cNvSpPr>
          <p:nvPr>
            <p:ph type="sldNum" sz="quarter" idx="11"/>
          </p:nvPr>
        </p:nvSpPr>
        <p:spPr/>
        <p:txBody>
          <a:bodyPr/>
          <a:lstStyle/>
          <a:p>
            <a:pPr>
              <a:defRPr/>
            </a:pPr>
            <a:fld id="{4703B35A-92CA-9244-943F-6D1BF23D8702}" type="slidenum">
              <a:rPr lang="en-US" smtClean="0"/>
              <a:pPr>
                <a:defRPr/>
              </a:pPr>
              <a:t>10</a:t>
            </a:fld>
            <a:endParaRPr lang="en-US"/>
          </a:p>
        </p:txBody>
      </p:sp>
      <p:pic>
        <p:nvPicPr>
          <p:cNvPr id="5" name="Picture 4" descr="psl_assembly.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43000" y="909184"/>
            <a:ext cx="1572001" cy="12389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22153" y="897386"/>
            <a:ext cx="1540028" cy="1022855"/>
          </a:xfrm>
          <a:prstGeom prst="rect">
            <a:avLst/>
          </a:prstGeom>
        </p:spPr>
      </p:pic>
      <p:pic>
        <p:nvPicPr>
          <p:cNvPr id="8" name="Picture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894881" y="871393"/>
            <a:ext cx="1358756" cy="1818950"/>
          </a:xfrm>
          <a:prstGeom prst="rect">
            <a:avLst/>
          </a:prstGeom>
        </p:spPr>
      </p:pic>
      <p:pic>
        <p:nvPicPr>
          <p:cNvPr id="11" name="Picture 10"/>
          <p:cNvPicPr>
            <a:picLocks noChangeAspect="1"/>
          </p:cNvPicPr>
          <p:nvPr/>
        </p:nvPicPr>
        <p:blipFill>
          <a:blip r:embed="rId7"/>
          <a:stretch>
            <a:fillRect/>
          </a:stretch>
        </p:blipFill>
        <p:spPr>
          <a:xfrm>
            <a:off x="6089732" y="3485574"/>
            <a:ext cx="1911268" cy="1374217"/>
          </a:xfrm>
          <a:prstGeom prst="rect">
            <a:avLst/>
          </a:prstGeom>
        </p:spPr>
      </p:pic>
      <p:pic>
        <p:nvPicPr>
          <p:cNvPr id="12" name="Picture 1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844433" y="3525791"/>
            <a:ext cx="1436024" cy="1175368"/>
          </a:xfrm>
          <a:prstGeom prst="rect">
            <a:avLst/>
          </a:prstGeom>
          <a:noFill/>
        </p:spPr>
      </p:pic>
      <p:cxnSp>
        <p:nvCxnSpPr>
          <p:cNvPr id="15" name="Straight Arrow Connector 14"/>
          <p:cNvCxnSpPr/>
          <p:nvPr/>
        </p:nvCxnSpPr>
        <p:spPr bwMode="auto">
          <a:xfrm>
            <a:off x="4321122" y="4199640"/>
            <a:ext cx="661475" cy="357085"/>
          </a:xfrm>
          <a:prstGeom prst="straightConnector1">
            <a:avLst/>
          </a:prstGeom>
          <a:solidFill>
            <a:schemeClr val="accent1"/>
          </a:solidFill>
          <a:ln w="57150" cap="flat" cmpd="sng" algn="ctr">
            <a:solidFill>
              <a:schemeClr val="tx1"/>
            </a:solidFill>
            <a:prstDash val="solid"/>
            <a:round/>
            <a:headEnd type="none" w="sm" len="sm"/>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7" name="Straight Arrow Connector 16"/>
          <p:cNvCxnSpPr/>
          <p:nvPr/>
        </p:nvCxnSpPr>
        <p:spPr bwMode="auto">
          <a:xfrm flipH="1" flipV="1">
            <a:off x="7414403" y="3011355"/>
            <a:ext cx="268677" cy="455291"/>
          </a:xfrm>
          <a:prstGeom prst="straightConnector1">
            <a:avLst/>
          </a:prstGeom>
          <a:solidFill>
            <a:schemeClr val="accent1"/>
          </a:solidFill>
          <a:ln w="57150" cap="flat" cmpd="sng" algn="ctr">
            <a:solidFill>
              <a:schemeClr val="tx1"/>
            </a:solidFill>
            <a:prstDash val="solid"/>
            <a:round/>
            <a:headEnd type="none" w="sm" len="sm"/>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9" name="Straight Arrow Connector 18"/>
          <p:cNvCxnSpPr/>
          <p:nvPr/>
        </p:nvCxnSpPr>
        <p:spPr bwMode="auto">
          <a:xfrm>
            <a:off x="4579978" y="2003387"/>
            <a:ext cx="392798" cy="549950"/>
          </a:xfrm>
          <a:prstGeom prst="straightConnector1">
            <a:avLst/>
          </a:prstGeom>
          <a:solidFill>
            <a:schemeClr val="accent1"/>
          </a:solidFill>
          <a:ln w="57150" cap="flat" cmpd="sng" algn="ctr">
            <a:solidFill>
              <a:schemeClr val="tx1"/>
            </a:solidFill>
            <a:prstDash val="solid"/>
            <a:round/>
            <a:headEnd type="none" w="sm" len="sm"/>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2" name="Straight Arrow Connector 21"/>
          <p:cNvCxnSpPr/>
          <p:nvPr/>
        </p:nvCxnSpPr>
        <p:spPr bwMode="auto">
          <a:xfrm flipH="1" flipV="1">
            <a:off x="5368315" y="1289217"/>
            <a:ext cx="478436" cy="301708"/>
          </a:xfrm>
          <a:prstGeom prst="straightConnector1">
            <a:avLst/>
          </a:prstGeom>
          <a:solidFill>
            <a:schemeClr val="accent1"/>
          </a:solidFill>
          <a:ln w="57150" cap="flat" cmpd="sng" algn="ctr">
            <a:solidFill>
              <a:schemeClr val="tx1"/>
            </a:solidFill>
            <a:prstDash val="solid"/>
            <a:round/>
            <a:headEnd type="none" w="sm" len="sm"/>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24" name="Picture 23" descr="D:\Work\USA_LIGO_work\LIGO\Install\HAM2\DSC02120.JP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143000" y="2946157"/>
            <a:ext cx="1541731" cy="1156298"/>
          </a:xfrm>
          <a:prstGeom prst="rect">
            <a:avLst/>
          </a:prstGeom>
          <a:noFill/>
        </p:spPr>
      </p:pic>
      <p:cxnSp>
        <p:nvCxnSpPr>
          <p:cNvPr id="25" name="Straight Arrow Connector 24"/>
          <p:cNvCxnSpPr/>
          <p:nvPr/>
        </p:nvCxnSpPr>
        <p:spPr bwMode="auto">
          <a:xfrm flipV="1">
            <a:off x="2792750" y="2808671"/>
            <a:ext cx="913255" cy="491025"/>
          </a:xfrm>
          <a:prstGeom prst="straightConnector1">
            <a:avLst/>
          </a:prstGeom>
          <a:solidFill>
            <a:schemeClr val="accent1"/>
          </a:solidFill>
          <a:ln w="57150" cap="flat" cmpd="sng" algn="ctr">
            <a:solidFill>
              <a:schemeClr val="tx1"/>
            </a:solidFill>
            <a:prstDash val="solid"/>
            <a:round/>
            <a:headEnd type="none" w="sm" len="sm"/>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28" name="TextBox 27"/>
          <p:cNvSpPr txBox="1"/>
          <p:nvPr/>
        </p:nvSpPr>
        <p:spPr>
          <a:xfrm>
            <a:off x="1270660" y="932950"/>
            <a:ext cx="1274708" cy="369332"/>
          </a:xfrm>
          <a:prstGeom prst="rect">
            <a:avLst/>
          </a:prstGeom>
          <a:noFill/>
        </p:spPr>
        <p:txBody>
          <a:bodyPr wrap="none" rtlCol="0">
            <a:spAutoFit/>
          </a:bodyPr>
          <a:lstStyle/>
          <a:p>
            <a:r>
              <a:rPr lang="en-US" sz="900" dirty="0">
                <a:solidFill>
                  <a:schemeClr val="tx2"/>
                </a:solidFill>
                <a:latin typeface="Arial"/>
                <a:cs typeface="Arial"/>
              </a:rPr>
              <a:t>Pre-stabilized Laser</a:t>
            </a:r>
          </a:p>
          <a:p>
            <a:r>
              <a:rPr lang="en-US" sz="900" dirty="0">
                <a:solidFill>
                  <a:schemeClr val="tx2"/>
                </a:solidFill>
                <a:latin typeface="Arial"/>
                <a:cs typeface="Arial"/>
              </a:rPr>
              <a:t>70W , 1064 nm</a:t>
            </a:r>
          </a:p>
        </p:txBody>
      </p:sp>
      <p:sp>
        <p:nvSpPr>
          <p:cNvPr id="29" name="TextBox 28"/>
          <p:cNvSpPr txBox="1"/>
          <p:nvPr/>
        </p:nvSpPr>
        <p:spPr>
          <a:xfrm>
            <a:off x="3433766" y="860613"/>
            <a:ext cx="1505540" cy="230832"/>
          </a:xfrm>
          <a:prstGeom prst="rect">
            <a:avLst/>
          </a:prstGeom>
          <a:noFill/>
        </p:spPr>
        <p:txBody>
          <a:bodyPr wrap="none" rtlCol="0">
            <a:spAutoFit/>
          </a:bodyPr>
          <a:lstStyle/>
          <a:p>
            <a:r>
              <a:rPr lang="en-US" sz="900" dirty="0">
                <a:solidFill>
                  <a:schemeClr val="bg1"/>
                </a:solidFill>
                <a:latin typeface="Arial"/>
                <a:cs typeface="Arial"/>
              </a:rPr>
              <a:t>Active Seismic Isolation</a:t>
            </a:r>
          </a:p>
        </p:txBody>
      </p:sp>
      <p:sp>
        <p:nvSpPr>
          <p:cNvPr id="30" name="TextBox 29"/>
          <p:cNvSpPr txBox="1"/>
          <p:nvPr/>
        </p:nvSpPr>
        <p:spPr>
          <a:xfrm>
            <a:off x="5872672" y="909763"/>
            <a:ext cx="1499128" cy="369332"/>
          </a:xfrm>
          <a:prstGeom prst="rect">
            <a:avLst/>
          </a:prstGeom>
          <a:noFill/>
        </p:spPr>
        <p:txBody>
          <a:bodyPr wrap="none" rtlCol="0">
            <a:spAutoFit/>
          </a:bodyPr>
          <a:lstStyle/>
          <a:p>
            <a:r>
              <a:rPr lang="en-US" sz="900" dirty="0">
                <a:solidFill>
                  <a:srgbClr val="FFFFFF"/>
                </a:solidFill>
                <a:latin typeface="Arial"/>
                <a:cs typeface="Arial"/>
              </a:rPr>
              <a:t>40 kg ‘Test Mass’ Mirror</a:t>
            </a:r>
          </a:p>
          <a:p>
            <a:endParaRPr lang="en-US" sz="900" dirty="0">
              <a:solidFill>
                <a:srgbClr val="FFFFFF"/>
              </a:solidFill>
              <a:latin typeface="Arial"/>
              <a:cs typeface="Arial"/>
            </a:endParaRPr>
          </a:p>
        </p:txBody>
      </p:sp>
      <p:sp>
        <p:nvSpPr>
          <p:cNvPr id="31" name="TextBox 30"/>
          <p:cNvSpPr txBox="1"/>
          <p:nvPr/>
        </p:nvSpPr>
        <p:spPr>
          <a:xfrm>
            <a:off x="1276942" y="2942612"/>
            <a:ext cx="857927" cy="230832"/>
          </a:xfrm>
          <a:prstGeom prst="rect">
            <a:avLst/>
          </a:prstGeom>
          <a:noFill/>
        </p:spPr>
        <p:txBody>
          <a:bodyPr wrap="none" rtlCol="0">
            <a:spAutoFit/>
          </a:bodyPr>
          <a:lstStyle/>
          <a:p>
            <a:r>
              <a:rPr lang="en-US" sz="900" dirty="0">
                <a:solidFill>
                  <a:srgbClr val="FFFFFF"/>
                </a:solidFill>
                <a:latin typeface="Arial"/>
                <a:cs typeface="Arial"/>
              </a:rPr>
              <a:t>Input Optics</a:t>
            </a:r>
          </a:p>
        </p:txBody>
      </p:sp>
      <p:sp>
        <p:nvSpPr>
          <p:cNvPr id="32" name="TextBox 31"/>
          <p:cNvSpPr txBox="1"/>
          <p:nvPr/>
        </p:nvSpPr>
        <p:spPr>
          <a:xfrm>
            <a:off x="2844728" y="3554309"/>
            <a:ext cx="1351652" cy="230832"/>
          </a:xfrm>
          <a:prstGeom prst="rect">
            <a:avLst/>
          </a:prstGeom>
          <a:noFill/>
        </p:spPr>
        <p:txBody>
          <a:bodyPr wrap="none" rtlCol="0">
            <a:spAutoFit/>
          </a:bodyPr>
          <a:lstStyle/>
          <a:p>
            <a:r>
              <a:rPr lang="en-US" sz="900" dirty="0">
                <a:solidFill>
                  <a:srgbClr val="FFFFFF"/>
                </a:solidFill>
                <a:latin typeface="Arial"/>
                <a:cs typeface="Arial"/>
              </a:rPr>
              <a:t>Output Mode Cleaner</a:t>
            </a:r>
          </a:p>
        </p:txBody>
      </p:sp>
      <p:sp>
        <p:nvSpPr>
          <p:cNvPr id="33" name="TextBox 32"/>
          <p:cNvSpPr txBox="1"/>
          <p:nvPr/>
        </p:nvSpPr>
        <p:spPr>
          <a:xfrm>
            <a:off x="6484943" y="4611938"/>
            <a:ext cx="1043876" cy="230832"/>
          </a:xfrm>
          <a:prstGeom prst="rect">
            <a:avLst/>
          </a:prstGeom>
          <a:noFill/>
        </p:spPr>
        <p:txBody>
          <a:bodyPr wrap="none" rtlCol="0">
            <a:spAutoFit/>
          </a:bodyPr>
          <a:lstStyle/>
          <a:p>
            <a:r>
              <a:rPr lang="en-US" sz="900" dirty="0">
                <a:solidFill>
                  <a:srgbClr val="FFFFFF"/>
                </a:solidFill>
                <a:latin typeface="Arial"/>
                <a:cs typeface="Arial"/>
              </a:rPr>
              <a:t>Auxiliary Laser </a:t>
            </a:r>
          </a:p>
        </p:txBody>
      </p:sp>
      <p:cxnSp>
        <p:nvCxnSpPr>
          <p:cNvPr id="14" name="Straight Arrow Connector 13"/>
          <p:cNvCxnSpPr/>
          <p:nvPr/>
        </p:nvCxnSpPr>
        <p:spPr bwMode="auto">
          <a:xfrm flipH="1" flipV="1">
            <a:off x="1878544" y="2423800"/>
            <a:ext cx="354470" cy="158999"/>
          </a:xfrm>
          <a:prstGeom prst="straightConnector1">
            <a:avLst/>
          </a:prstGeom>
          <a:solidFill>
            <a:schemeClr val="accent1"/>
          </a:solidFill>
          <a:ln w="57150" cap="flat" cmpd="sng" algn="ctr">
            <a:solidFill>
              <a:schemeClr val="tx1"/>
            </a:solidFill>
            <a:prstDash val="solid"/>
            <a:round/>
            <a:headEnd type="none" w="sm" len="sm"/>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9" name="TextBox 8">
            <a:extLst>
              <a:ext uri="{FF2B5EF4-FFF2-40B4-BE49-F238E27FC236}">
                <a16:creationId xmlns:a16="http://schemas.microsoft.com/office/drawing/2014/main" id="{C270F816-EB6F-9841-AEFD-A012EE7F38AD}"/>
              </a:ext>
            </a:extLst>
          </p:cNvPr>
          <p:cNvSpPr txBox="1"/>
          <p:nvPr/>
        </p:nvSpPr>
        <p:spPr>
          <a:xfrm>
            <a:off x="2362200" y="2431472"/>
            <a:ext cx="518091" cy="230832"/>
          </a:xfrm>
          <a:prstGeom prst="rect">
            <a:avLst/>
          </a:prstGeom>
          <a:solidFill>
            <a:schemeClr val="bg1"/>
          </a:solidFill>
        </p:spPr>
        <p:txBody>
          <a:bodyPr wrap="none" rtlCol="0">
            <a:spAutoFit/>
          </a:bodyPr>
          <a:lstStyle/>
          <a:p>
            <a:r>
              <a:rPr lang="en-US" sz="900" dirty="0">
                <a:solidFill>
                  <a:schemeClr val="tx2"/>
                </a:solidFill>
              </a:rPr>
              <a:t>140 W</a:t>
            </a:r>
          </a:p>
        </p:txBody>
      </p:sp>
      <p:sp>
        <p:nvSpPr>
          <p:cNvPr id="13" name="Rectangle 12">
            <a:extLst>
              <a:ext uri="{FF2B5EF4-FFF2-40B4-BE49-F238E27FC236}">
                <a16:creationId xmlns:a16="http://schemas.microsoft.com/office/drawing/2014/main" id="{77F84BAB-4E27-7F4E-8450-78B476C7025F}"/>
              </a:ext>
            </a:extLst>
          </p:cNvPr>
          <p:cNvSpPr/>
          <p:nvPr/>
        </p:nvSpPr>
        <p:spPr bwMode="auto">
          <a:xfrm>
            <a:off x="3605271" y="2652311"/>
            <a:ext cx="190040" cy="46822"/>
          </a:xfrm>
          <a:prstGeom prst="rect">
            <a:avLst/>
          </a:prstGeom>
          <a:solidFill>
            <a:schemeClr val="bg1"/>
          </a:solidFill>
          <a:ln w="12700" cap="flat" cmpd="sng" algn="ctr">
            <a:solidFill>
              <a:schemeClr val="bg1"/>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defTabSz="685800"/>
            <a:endParaRPr lang="en-US" sz="1050"/>
          </a:p>
        </p:txBody>
      </p:sp>
      <p:sp>
        <p:nvSpPr>
          <p:cNvPr id="27" name="TextBox 26">
            <a:extLst>
              <a:ext uri="{FF2B5EF4-FFF2-40B4-BE49-F238E27FC236}">
                <a16:creationId xmlns:a16="http://schemas.microsoft.com/office/drawing/2014/main" id="{2F0F5263-74FB-2D46-8724-27F1552A4763}"/>
              </a:ext>
            </a:extLst>
          </p:cNvPr>
          <p:cNvSpPr txBox="1"/>
          <p:nvPr/>
        </p:nvSpPr>
        <p:spPr>
          <a:xfrm>
            <a:off x="3299501" y="2441697"/>
            <a:ext cx="482824" cy="215444"/>
          </a:xfrm>
          <a:prstGeom prst="rect">
            <a:avLst/>
          </a:prstGeom>
          <a:solidFill>
            <a:schemeClr val="bg1"/>
          </a:solidFill>
        </p:spPr>
        <p:txBody>
          <a:bodyPr wrap="none" rtlCol="0">
            <a:spAutoFit/>
          </a:bodyPr>
          <a:lstStyle/>
          <a:p>
            <a:r>
              <a:rPr lang="en-US" sz="800" dirty="0">
                <a:solidFill>
                  <a:schemeClr val="tx2"/>
                </a:solidFill>
              </a:rPr>
              <a:t>100 W</a:t>
            </a:r>
          </a:p>
        </p:txBody>
      </p:sp>
      <p:sp>
        <p:nvSpPr>
          <p:cNvPr id="34" name="Rectangle 33">
            <a:extLst>
              <a:ext uri="{FF2B5EF4-FFF2-40B4-BE49-F238E27FC236}">
                <a16:creationId xmlns:a16="http://schemas.microsoft.com/office/drawing/2014/main" id="{98EC8F12-B2FF-2A43-8C86-4A73760C7B34}"/>
              </a:ext>
            </a:extLst>
          </p:cNvPr>
          <p:cNvSpPr/>
          <p:nvPr/>
        </p:nvSpPr>
        <p:spPr bwMode="auto">
          <a:xfrm>
            <a:off x="4372320" y="2874026"/>
            <a:ext cx="254765" cy="64724"/>
          </a:xfrm>
          <a:prstGeom prst="rect">
            <a:avLst/>
          </a:prstGeom>
          <a:solidFill>
            <a:schemeClr val="bg1"/>
          </a:solidFill>
          <a:ln w="12700" cap="flat" cmpd="sng" algn="ctr">
            <a:solidFill>
              <a:schemeClr val="bg1"/>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defTabSz="685800"/>
            <a:endParaRPr lang="en-US" sz="1050"/>
          </a:p>
        </p:txBody>
      </p:sp>
      <p:sp>
        <p:nvSpPr>
          <p:cNvPr id="35" name="Rectangle 34">
            <a:extLst>
              <a:ext uri="{FF2B5EF4-FFF2-40B4-BE49-F238E27FC236}">
                <a16:creationId xmlns:a16="http://schemas.microsoft.com/office/drawing/2014/main" id="{74457318-6DA7-AE49-9F0E-DBBB0B3D28C3}"/>
              </a:ext>
            </a:extLst>
          </p:cNvPr>
          <p:cNvSpPr/>
          <p:nvPr/>
        </p:nvSpPr>
        <p:spPr bwMode="auto">
          <a:xfrm>
            <a:off x="6389784" y="2814811"/>
            <a:ext cx="254765" cy="64724"/>
          </a:xfrm>
          <a:prstGeom prst="rect">
            <a:avLst/>
          </a:prstGeom>
          <a:solidFill>
            <a:schemeClr val="bg1"/>
          </a:solidFill>
          <a:ln w="12700" cap="flat" cmpd="sng" algn="ctr">
            <a:solidFill>
              <a:schemeClr val="bg1"/>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defTabSz="685800"/>
            <a:endParaRPr lang="en-US" sz="1050"/>
          </a:p>
        </p:txBody>
      </p:sp>
      <p:sp>
        <p:nvSpPr>
          <p:cNvPr id="36" name="TextBox 35">
            <a:extLst>
              <a:ext uri="{FF2B5EF4-FFF2-40B4-BE49-F238E27FC236}">
                <a16:creationId xmlns:a16="http://schemas.microsoft.com/office/drawing/2014/main" id="{7A57CE8D-F486-6642-A351-90B97A7C70C1}"/>
              </a:ext>
            </a:extLst>
          </p:cNvPr>
          <p:cNvSpPr txBox="1"/>
          <p:nvPr/>
        </p:nvSpPr>
        <p:spPr>
          <a:xfrm>
            <a:off x="4160768" y="2467064"/>
            <a:ext cx="550151" cy="230832"/>
          </a:xfrm>
          <a:prstGeom prst="rect">
            <a:avLst/>
          </a:prstGeom>
          <a:solidFill>
            <a:schemeClr val="bg1"/>
          </a:solidFill>
        </p:spPr>
        <p:txBody>
          <a:bodyPr wrap="none" rtlCol="0">
            <a:spAutoFit/>
          </a:bodyPr>
          <a:lstStyle/>
          <a:p>
            <a:r>
              <a:rPr lang="en-US" sz="900" dirty="0">
                <a:solidFill>
                  <a:schemeClr val="tx2"/>
                </a:solidFill>
              </a:rPr>
              <a:t>3.0 kW</a:t>
            </a:r>
          </a:p>
        </p:txBody>
      </p:sp>
      <p:sp>
        <p:nvSpPr>
          <p:cNvPr id="37" name="TextBox 36">
            <a:extLst>
              <a:ext uri="{FF2B5EF4-FFF2-40B4-BE49-F238E27FC236}">
                <a16:creationId xmlns:a16="http://schemas.microsoft.com/office/drawing/2014/main" id="{1E3CA752-AD7B-5949-B002-4C5FD7DB7DAA}"/>
              </a:ext>
            </a:extLst>
          </p:cNvPr>
          <p:cNvSpPr txBox="1"/>
          <p:nvPr/>
        </p:nvSpPr>
        <p:spPr>
          <a:xfrm>
            <a:off x="6324850" y="2673884"/>
            <a:ext cx="582211" cy="230832"/>
          </a:xfrm>
          <a:prstGeom prst="rect">
            <a:avLst/>
          </a:prstGeom>
          <a:solidFill>
            <a:schemeClr val="bg1"/>
          </a:solidFill>
        </p:spPr>
        <p:txBody>
          <a:bodyPr wrap="none" rtlCol="0">
            <a:spAutoFit/>
          </a:bodyPr>
          <a:lstStyle/>
          <a:p>
            <a:r>
              <a:rPr lang="en-US" sz="900" dirty="0">
                <a:solidFill>
                  <a:schemeClr val="tx2"/>
                </a:solidFill>
              </a:rPr>
              <a:t>400 kW</a:t>
            </a:r>
          </a:p>
        </p:txBody>
      </p:sp>
      <p:sp>
        <p:nvSpPr>
          <p:cNvPr id="38" name="TextBox 37">
            <a:extLst>
              <a:ext uri="{FF2B5EF4-FFF2-40B4-BE49-F238E27FC236}">
                <a16:creationId xmlns:a16="http://schemas.microsoft.com/office/drawing/2014/main" id="{E18DE68C-1AE2-984E-9EFB-C06A8E9EF102}"/>
              </a:ext>
            </a:extLst>
          </p:cNvPr>
          <p:cNvSpPr txBox="1"/>
          <p:nvPr/>
        </p:nvSpPr>
        <p:spPr>
          <a:xfrm>
            <a:off x="6211685" y="3010948"/>
            <a:ext cx="750818" cy="507831"/>
          </a:xfrm>
          <a:prstGeom prst="rect">
            <a:avLst/>
          </a:prstGeom>
          <a:noFill/>
        </p:spPr>
        <p:txBody>
          <a:bodyPr wrap="square" rtlCol="0">
            <a:spAutoFit/>
          </a:bodyPr>
          <a:lstStyle/>
          <a:p>
            <a:r>
              <a:rPr lang="en-US" sz="900" dirty="0">
                <a:solidFill>
                  <a:schemeClr val="tx2"/>
                </a:solidFill>
                <a:latin typeface="Arial"/>
                <a:cs typeface="Arial"/>
              </a:rPr>
              <a:t>4 km long Arm Cavity</a:t>
            </a:r>
          </a:p>
        </p:txBody>
      </p:sp>
      <p:sp>
        <p:nvSpPr>
          <p:cNvPr id="39" name="TextBox 38">
            <a:extLst>
              <a:ext uri="{FF2B5EF4-FFF2-40B4-BE49-F238E27FC236}">
                <a16:creationId xmlns:a16="http://schemas.microsoft.com/office/drawing/2014/main" id="{D7E8223D-D9D1-1243-A5E2-6C82A1E3C6AD}"/>
              </a:ext>
            </a:extLst>
          </p:cNvPr>
          <p:cNvSpPr txBox="1"/>
          <p:nvPr/>
        </p:nvSpPr>
        <p:spPr>
          <a:xfrm>
            <a:off x="5163391" y="3379972"/>
            <a:ext cx="729687" cy="507831"/>
          </a:xfrm>
          <a:prstGeom prst="rect">
            <a:avLst/>
          </a:prstGeom>
          <a:noFill/>
        </p:spPr>
        <p:txBody>
          <a:bodyPr wrap="none" rtlCol="0">
            <a:spAutoFit/>
          </a:bodyPr>
          <a:lstStyle/>
          <a:p>
            <a:r>
              <a:rPr lang="en-US" sz="900" dirty="0">
                <a:solidFill>
                  <a:schemeClr val="tx2"/>
                </a:solidFill>
                <a:latin typeface="Arial"/>
                <a:cs typeface="Arial"/>
              </a:rPr>
              <a:t>Signal </a:t>
            </a:r>
          </a:p>
          <a:p>
            <a:r>
              <a:rPr lang="en-US" sz="900" dirty="0">
                <a:solidFill>
                  <a:schemeClr val="tx2"/>
                </a:solidFill>
                <a:latin typeface="Arial"/>
                <a:cs typeface="Arial"/>
              </a:rPr>
              <a:t>Recycling</a:t>
            </a:r>
          </a:p>
          <a:p>
            <a:r>
              <a:rPr lang="en-US" sz="900" dirty="0">
                <a:solidFill>
                  <a:schemeClr val="tx2"/>
                </a:solidFill>
                <a:latin typeface="Arial"/>
                <a:cs typeface="Arial"/>
              </a:rPr>
              <a:t>Cavity</a:t>
            </a:r>
          </a:p>
        </p:txBody>
      </p:sp>
      <p:sp>
        <p:nvSpPr>
          <p:cNvPr id="40" name="TextBox 39">
            <a:extLst>
              <a:ext uri="{FF2B5EF4-FFF2-40B4-BE49-F238E27FC236}">
                <a16:creationId xmlns:a16="http://schemas.microsoft.com/office/drawing/2014/main" id="{0A881E11-303E-F44C-9F56-69F9FC256AF3}"/>
              </a:ext>
            </a:extLst>
          </p:cNvPr>
          <p:cNvSpPr txBox="1"/>
          <p:nvPr/>
        </p:nvSpPr>
        <p:spPr>
          <a:xfrm>
            <a:off x="4239063" y="2776373"/>
            <a:ext cx="1107996" cy="369332"/>
          </a:xfrm>
          <a:prstGeom prst="rect">
            <a:avLst/>
          </a:prstGeom>
          <a:noFill/>
        </p:spPr>
        <p:txBody>
          <a:bodyPr wrap="none" rtlCol="0">
            <a:spAutoFit/>
          </a:bodyPr>
          <a:lstStyle/>
          <a:p>
            <a:r>
              <a:rPr lang="en-US" sz="900" dirty="0">
                <a:solidFill>
                  <a:schemeClr val="tx2"/>
                </a:solidFill>
                <a:latin typeface="Arial"/>
                <a:cs typeface="Arial"/>
              </a:rPr>
              <a:t>Power Recycling</a:t>
            </a:r>
          </a:p>
          <a:p>
            <a:r>
              <a:rPr lang="en-US" sz="900" dirty="0">
                <a:solidFill>
                  <a:schemeClr val="tx2"/>
                </a:solidFill>
                <a:latin typeface="Arial"/>
                <a:cs typeface="Arial"/>
              </a:rPr>
              <a:t>Cavity</a:t>
            </a:r>
          </a:p>
        </p:txBody>
      </p:sp>
      <p:sp>
        <p:nvSpPr>
          <p:cNvPr id="41" name="TextBox 40">
            <a:extLst>
              <a:ext uri="{FF2B5EF4-FFF2-40B4-BE49-F238E27FC236}">
                <a16:creationId xmlns:a16="http://schemas.microsoft.com/office/drawing/2014/main" id="{6B558F13-3FAA-7140-94F2-693EC3141001}"/>
              </a:ext>
            </a:extLst>
          </p:cNvPr>
          <p:cNvSpPr txBox="1"/>
          <p:nvPr/>
        </p:nvSpPr>
        <p:spPr>
          <a:xfrm rot="16200000">
            <a:off x="5039296" y="1649327"/>
            <a:ext cx="750818" cy="507831"/>
          </a:xfrm>
          <a:prstGeom prst="rect">
            <a:avLst/>
          </a:prstGeom>
          <a:noFill/>
        </p:spPr>
        <p:txBody>
          <a:bodyPr wrap="square" rtlCol="0">
            <a:spAutoFit/>
          </a:bodyPr>
          <a:lstStyle/>
          <a:p>
            <a:r>
              <a:rPr lang="en-US" sz="900" dirty="0">
                <a:solidFill>
                  <a:schemeClr val="tx2"/>
                </a:solidFill>
                <a:latin typeface="Arial"/>
                <a:cs typeface="Arial"/>
              </a:rPr>
              <a:t>4 km long Arm Cavity</a:t>
            </a:r>
          </a:p>
        </p:txBody>
      </p:sp>
    </p:spTree>
    <p:extLst>
      <p:ext uri="{BB962C8B-B14F-4D97-AF65-F5344CB8AC3E}">
        <p14:creationId xmlns:p14="http://schemas.microsoft.com/office/powerpoint/2010/main" val="40073802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B4998-133C-7310-9A30-A8AB6FB40070}"/>
              </a:ext>
            </a:extLst>
          </p:cNvPr>
          <p:cNvSpPr>
            <a:spLocks noGrp="1"/>
          </p:cNvSpPr>
          <p:nvPr>
            <p:ph type="title"/>
          </p:nvPr>
        </p:nvSpPr>
        <p:spPr/>
        <p:txBody>
          <a:bodyPr/>
          <a:lstStyle/>
          <a:p>
            <a:r>
              <a:rPr lang="en-US" sz="2000" b="1" i="0" kern="1200" dirty="0">
                <a:solidFill>
                  <a:srgbClr val="FFFFFF"/>
                </a:solidFill>
                <a:latin typeface="Helvetica"/>
                <a:ea typeface="ＭＳ Ｐゴシック" charset="0"/>
              </a:rPr>
              <a:t>Advanced LIGO Sensitivity</a:t>
            </a:r>
          </a:p>
        </p:txBody>
      </p:sp>
      <p:sp>
        <p:nvSpPr>
          <p:cNvPr id="6" name="Slide Number Placeholder 5">
            <a:extLst>
              <a:ext uri="{FF2B5EF4-FFF2-40B4-BE49-F238E27FC236}">
                <a16:creationId xmlns:a16="http://schemas.microsoft.com/office/drawing/2014/main" id="{DDA895EE-BB72-D1C9-7D1A-3ABC90688185}"/>
              </a:ext>
            </a:extLst>
          </p:cNvPr>
          <p:cNvSpPr>
            <a:spLocks noGrp="1"/>
          </p:cNvSpPr>
          <p:nvPr>
            <p:ph type="sldNum" sz="quarter" idx="11"/>
          </p:nvPr>
        </p:nvSpPr>
        <p:spPr/>
        <p:txBody>
          <a:bodyPr/>
          <a:lstStyle/>
          <a:p>
            <a:pPr>
              <a:defRPr/>
            </a:pPr>
            <a:fld id="{ECBA69B5-38E2-2E47-9FDA-50ACE7A3D2A7}" type="slidenum">
              <a:rPr lang="en-US" smtClean="0"/>
              <a:pPr>
                <a:defRPr/>
              </a:pPr>
              <a:t>11</a:t>
            </a:fld>
            <a:endParaRPr lang="en-US"/>
          </a:p>
        </p:txBody>
      </p:sp>
      <p:pic>
        <p:nvPicPr>
          <p:cNvPr id="8" name="Picture 7" descr="Chart&#10;&#10;Description automatically generated with medium confidence">
            <a:extLst>
              <a:ext uri="{FF2B5EF4-FFF2-40B4-BE49-F238E27FC236}">
                <a16:creationId xmlns:a16="http://schemas.microsoft.com/office/drawing/2014/main" id="{7BABA1C1-8816-4A98-589B-0722D6379AD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204331" y="921601"/>
            <a:ext cx="6168333" cy="4058537"/>
          </a:xfrm>
          <a:prstGeom prst="rect">
            <a:avLst/>
          </a:prstGeom>
        </p:spPr>
      </p:pic>
    </p:spTree>
    <p:extLst>
      <p:ext uri="{BB962C8B-B14F-4D97-AF65-F5344CB8AC3E}">
        <p14:creationId xmlns:p14="http://schemas.microsoft.com/office/powerpoint/2010/main" val="14706811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E36F40-2283-4A94-A548-A85D58BB1ECF}"/>
              </a:ext>
            </a:extLst>
          </p:cNvPr>
          <p:cNvSpPr>
            <a:spLocks noGrp="1"/>
          </p:cNvSpPr>
          <p:nvPr>
            <p:ph type="title" idx="4294967295"/>
          </p:nvPr>
        </p:nvSpPr>
        <p:spPr>
          <a:xfrm>
            <a:off x="1600200" y="171450"/>
            <a:ext cx="7239000" cy="857250"/>
          </a:xfrm>
        </p:spPr>
        <p:txBody>
          <a:bodyPr/>
          <a:lstStyle/>
          <a:p>
            <a:endParaRPr lang="en-US"/>
          </a:p>
        </p:txBody>
      </p:sp>
      <p:pic>
        <p:nvPicPr>
          <p:cNvPr id="21" name="Content Placeholder 20"/>
          <p:cNvPicPr>
            <a:picLocks noGrp="1" noChangeAspect="1"/>
          </p:cNvPicPr>
          <p:nvPr>
            <p:ph idx="4294967295"/>
          </p:nvPr>
        </p:nvPicPr>
        <p:blipFill>
          <a:blip r:embed="rId2" cstate="screen">
            <a:extLst>
              <a:ext uri="{28A0092B-C50C-407E-A947-70E740481C1C}">
                <a14:useLocalDpi xmlns:a14="http://schemas.microsoft.com/office/drawing/2010/main"/>
              </a:ext>
            </a:extLst>
          </a:blip>
          <a:stretch>
            <a:fillRect/>
          </a:stretch>
        </p:blipFill>
        <p:spPr>
          <a:xfrm>
            <a:off x="2063703" y="2032336"/>
            <a:ext cx="5016593" cy="1993227"/>
          </a:xfrm>
        </p:spPr>
      </p:pic>
      <p:sp>
        <p:nvSpPr>
          <p:cNvPr id="4" name="Footer Placeholder 3"/>
          <p:cNvSpPr>
            <a:spLocks noGrp="1"/>
          </p:cNvSpPr>
          <p:nvPr>
            <p:ph type="ftr" sz="quarter" idx="4294967295"/>
          </p:nvPr>
        </p:nvSpPr>
        <p:spPr bwMode="auto">
          <a:xfrm>
            <a:off x="3124200" y="4686300"/>
            <a:ext cx="2895600" cy="3429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none" lIns="92075" tIns="46038" rIns="92075" bIns="46038" numCol="1" anchor="ctr" anchorCtr="0" compatLnSpc="1">
            <a:prstTxWarp prst="textNoShape">
              <a:avLst/>
            </a:prstTxWarp>
          </a:bodyPr>
          <a:lstStyle>
            <a:defPPr>
              <a:defRPr lang="en-US"/>
            </a:defPPr>
            <a:lvl1pPr algn="ctr" rtl="0" eaLnBrk="0" fontAlgn="base" hangingPunct="0">
              <a:spcBef>
                <a:spcPct val="0"/>
              </a:spcBef>
              <a:spcAft>
                <a:spcPct val="0"/>
              </a:spcAft>
              <a:defRPr sz="1400" b="1" i="1" kern="1200">
                <a:solidFill>
                  <a:schemeClr val="tx1"/>
                </a:solidFill>
                <a:latin typeface="+mn-lt"/>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Times New Roman" charset="0"/>
                <a:ea typeface="ＭＳ Ｐゴシック" charset="0"/>
                <a:cs typeface="+mn-cs"/>
              </a:defRPr>
            </a:lvl5pPr>
            <a:lvl6pPr marL="2286000" algn="l" defTabSz="457200" rtl="0" eaLnBrk="1" latinLnBrk="0" hangingPunct="1">
              <a:defRPr sz="2400" kern="1200">
                <a:solidFill>
                  <a:schemeClr val="tx1"/>
                </a:solidFill>
                <a:latin typeface="Times New Roman" charset="0"/>
                <a:ea typeface="ＭＳ Ｐゴシック" charset="0"/>
                <a:cs typeface="+mn-cs"/>
              </a:defRPr>
            </a:lvl6pPr>
            <a:lvl7pPr marL="2743200" algn="l" defTabSz="457200" rtl="0" eaLnBrk="1" latinLnBrk="0" hangingPunct="1">
              <a:defRPr sz="2400" kern="1200">
                <a:solidFill>
                  <a:schemeClr val="tx1"/>
                </a:solidFill>
                <a:latin typeface="Times New Roman" charset="0"/>
                <a:ea typeface="ＭＳ Ｐゴシック" charset="0"/>
                <a:cs typeface="+mn-cs"/>
              </a:defRPr>
            </a:lvl7pPr>
            <a:lvl8pPr marL="3200400" algn="l" defTabSz="457200" rtl="0" eaLnBrk="1" latinLnBrk="0" hangingPunct="1">
              <a:defRPr sz="2400" kern="1200">
                <a:solidFill>
                  <a:schemeClr val="tx1"/>
                </a:solidFill>
                <a:latin typeface="Times New Roman" charset="0"/>
                <a:ea typeface="ＭＳ Ｐゴシック" charset="0"/>
                <a:cs typeface="+mn-cs"/>
              </a:defRPr>
            </a:lvl8pPr>
            <a:lvl9pPr marL="3657600" algn="l" defTabSz="457200" rtl="0" eaLnBrk="1" latinLnBrk="0" hangingPunct="1">
              <a:defRPr sz="2400" kern="1200">
                <a:solidFill>
                  <a:schemeClr val="tx1"/>
                </a:solidFill>
                <a:latin typeface="Times New Roman" charset="0"/>
                <a:ea typeface="ＭＳ Ｐゴシック" charset="0"/>
                <a:cs typeface="+mn-cs"/>
              </a:defRPr>
            </a:lvl9pPr>
          </a:lstStyle>
          <a:p>
            <a:r>
              <a:rPr lang="en-US"/>
              <a:t>LIGO Laboratory</a:t>
            </a:r>
          </a:p>
        </p:txBody>
      </p:sp>
      <p:sp>
        <p:nvSpPr>
          <p:cNvPr id="5" name="Slide Number Placeholder 4"/>
          <p:cNvSpPr>
            <a:spLocks noGrp="1"/>
          </p:cNvSpPr>
          <p:nvPr>
            <p:ph type="sldNum" sz="quarter" idx="4294967295"/>
          </p:nvPr>
        </p:nvSpPr>
        <p:spPr>
          <a:xfrm>
            <a:off x="6553200" y="4686300"/>
            <a:ext cx="1905000" cy="342900"/>
          </a:xfrm>
        </p:spPr>
        <p:txBody>
          <a:bodyPr/>
          <a:lstStyle/>
          <a:p>
            <a:fld id="{BC290627-2641-D545-B7DC-1C11A5781944}" type="slidenum">
              <a:rPr lang="en-US" smtClean="0"/>
              <a:pPr/>
              <a:t>12</a:t>
            </a:fld>
            <a:endParaRPr lang="en-US"/>
          </a:p>
        </p:txBody>
      </p:sp>
      <p:sp>
        <p:nvSpPr>
          <p:cNvPr id="6" name="Rectangle 5"/>
          <p:cNvSpPr/>
          <p:nvPr/>
        </p:nvSpPr>
        <p:spPr bwMode="auto">
          <a:xfrm>
            <a:off x="0" y="0"/>
            <a:ext cx="9144000" cy="5143500"/>
          </a:xfrm>
          <a:prstGeom prst="rect">
            <a:avLst/>
          </a:prstGeom>
          <a:solidFill>
            <a:schemeClr val="tx2"/>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a typeface="ＭＳ Ｐゴシック" charset="0"/>
            </a:endParaRPr>
          </a:p>
        </p:txBody>
      </p:sp>
      <p:grpSp>
        <p:nvGrpSpPr>
          <p:cNvPr id="25" name="Group 24"/>
          <p:cNvGrpSpPr/>
          <p:nvPr/>
        </p:nvGrpSpPr>
        <p:grpSpPr>
          <a:xfrm>
            <a:off x="4239383" y="1093178"/>
            <a:ext cx="4163873" cy="3416245"/>
            <a:chOff x="4239383" y="1093178"/>
            <a:chExt cx="4163873" cy="3416245"/>
          </a:xfrm>
        </p:grpSpPr>
        <p:pic>
          <p:nvPicPr>
            <p:cNvPr id="23" name="Picture 2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39383" y="1093178"/>
              <a:ext cx="4163873" cy="3416245"/>
            </a:xfrm>
            <a:prstGeom prst="rect">
              <a:avLst/>
            </a:prstGeom>
          </p:spPr>
        </p:pic>
        <p:sp>
          <p:nvSpPr>
            <p:cNvPr id="24" name="Rectangle 23"/>
            <p:cNvSpPr/>
            <p:nvPr/>
          </p:nvSpPr>
          <p:spPr bwMode="auto">
            <a:xfrm>
              <a:off x="5649738" y="1112816"/>
              <a:ext cx="1839602" cy="183287"/>
            </a:xfrm>
            <a:prstGeom prst="rect">
              <a:avLst/>
            </a:prstGeom>
            <a:solidFill>
              <a:srgbClr val="FFFFFF"/>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a typeface="ＭＳ Ｐゴシック" charset="0"/>
              </a:endParaRPr>
            </a:p>
          </p:txBody>
        </p:sp>
      </p:grpSp>
      <p:sp>
        <p:nvSpPr>
          <p:cNvPr id="27" name="TextBox 26"/>
          <p:cNvSpPr txBox="1"/>
          <p:nvPr/>
        </p:nvSpPr>
        <p:spPr>
          <a:xfrm>
            <a:off x="1564644" y="-294569"/>
            <a:ext cx="184666" cy="338554"/>
          </a:xfrm>
          <a:prstGeom prst="rect">
            <a:avLst/>
          </a:prstGeom>
          <a:noFill/>
        </p:spPr>
        <p:txBody>
          <a:bodyPr wrap="none" rtlCol="0">
            <a:spAutoFit/>
          </a:bodyPr>
          <a:lstStyle/>
          <a:p>
            <a:endParaRPr lang="en-US" sz="1600" dirty="0"/>
          </a:p>
        </p:txBody>
      </p:sp>
      <p:sp>
        <p:nvSpPr>
          <p:cNvPr id="28" name="Text Box 6"/>
          <p:cNvSpPr txBox="1">
            <a:spLocks noChangeArrowheads="1"/>
          </p:cNvSpPr>
          <p:nvPr/>
        </p:nvSpPr>
        <p:spPr bwMode="auto">
          <a:xfrm>
            <a:off x="327332" y="896112"/>
            <a:ext cx="3666110" cy="343568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nSpc>
                <a:spcPct val="130000"/>
              </a:lnSpc>
              <a:defRPr/>
            </a:pPr>
            <a:r>
              <a:rPr lang="en-US" sz="1200" u="sng" dirty="0">
                <a:solidFill>
                  <a:srgbClr val="FFFFFF"/>
                </a:solidFill>
                <a:latin typeface="Helvetica" charset="0"/>
              </a:rPr>
              <a:t>Displacement noises </a:t>
            </a:r>
            <a:r>
              <a:rPr lang="en-US" sz="1200" u="sng" dirty="0">
                <a:solidFill>
                  <a:srgbClr val="FFFFFF"/>
                </a:solidFill>
                <a:latin typeface="Helvetica" charset="0"/>
                <a:sym typeface="Wingdings"/>
              </a:rPr>
              <a:t>(</a:t>
            </a:r>
            <a:r>
              <a:rPr lang="en-US" sz="1200" i="1" u="sng" dirty="0" err="1">
                <a:solidFill>
                  <a:srgbClr val="FFFFFF"/>
                </a:solidFill>
                <a:latin typeface="Symbol" charset="2"/>
                <a:cs typeface="Symbol" charset="2"/>
              </a:rPr>
              <a:t>D</a:t>
            </a:r>
            <a:r>
              <a:rPr lang="en-US" sz="1200" i="1" u="sng" dirty="0" err="1">
                <a:solidFill>
                  <a:srgbClr val="FFFFFF"/>
                </a:solidFill>
                <a:latin typeface="Helvetica" charset="0"/>
              </a:rPr>
              <a:t>L</a:t>
            </a:r>
            <a:r>
              <a:rPr lang="en-US" sz="1200" i="1" baseline="-25000" dirty="0" err="1">
                <a:solidFill>
                  <a:srgbClr val="FFFFFF"/>
                </a:solidFill>
                <a:latin typeface="Helvetica" charset="0"/>
              </a:rPr>
              <a:t>arm</a:t>
            </a:r>
            <a:r>
              <a:rPr lang="en-US" sz="1200" u="sng" dirty="0">
                <a:solidFill>
                  <a:srgbClr val="FFFFFF"/>
                </a:solidFill>
                <a:latin typeface="Helvetica" charset="0"/>
              </a:rPr>
              <a:t>) shake the mirrors </a:t>
            </a:r>
          </a:p>
          <a:p>
            <a:pPr lvl="1">
              <a:lnSpc>
                <a:spcPct val="130000"/>
              </a:lnSpc>
              <a:buFontTx/>
              <a:buChar char="•"/>
              <a:defRPr/>
            </a:pPr>
            <a:r>
              <a:rPr lang="en-US" sz="1200" b="0" dirty="0">
                <a:solidFill>
                  <a:srgbClr val="FFFFFF"/>
                </a:solidFill>
                <a:latin typeface="Helvetica" charset="0"/>
              </a:rPr>
              <a:t> seismic perturbations</a:t>
            </a:r>
          </a:p>
          <a:p>
            <a:pPr lvl="1">
              <a:lnSpc>
                <a:spcPct val="130000"/>
              </a:lnSpc>
              <a:buFontTx/>
              <a:buChar char="•"/>
              <a:defRPr/>
            </a:pPr>
            <a:r>
              <a:rPr lang="en-US" sz="1200" b="0" dirty="0">
                <a:solidFill>
                  <a:srgbClr val="FFFFFF"/>
                </a:solidFill>
                <a:latin typeface="Helvetica" charset="0"/>
              </a:rPr>
              <a:t> quantum noise: photon pressure</a:t>
            </a:r>
          </a:p>
          <a:p>
            <a:pPr lvl="1">
              <a:lnSpc>
                <a:spcPct val="130000"/>
              </a:lnSpc>
              <a:buFontTx/>
              <a:buChar char="•"/>
              <a:defRPr/>
            </a:pPr>
            <a:r>
              <a:rPr lang="en-US" sz="1200" b="0" dirty="0">
                <a:solidFill>
                  <a:srgbClr val="FFFFFF"/>
                </a:solidFill>
                <a:latin typeface="Helvetica" charset="0"/>
              </a:rPr>
              <a:t> thermal noise (suspensions, mirror </a:t>
            </a:r>
          </a:p>
          <a:p>
            <a:pPr lvl="1">
              <a:lnSpc>
                <a:spcPct val="130000"/>
              </a:lnSpc>
              <a:defRPr/>
            </a:pPr>
            <a:r>
              <a:rPr lang="en-US" sz="1200" b="0" dirty="0">
                <a:solidFill>
                  <a:srgbClr val="FFFFFF"/>
                </a:solidFill>
                <a:latin typeface="Helvetica" charset="0"/>
              </a:rPr>
              <a:t>  substrates, mirror coatings)</a:t>
            </a:r>
          </a:p>
          <a:p>
            <a:pPr lvl="1">
              <a:lnSpc>
                <a:spcPct val="130000"/>
              </a:lnSpc>
              <a:defRPr/>
            </a:pPr>
            <a:endParaRPr lang="en-US" sz="1200" b="0" dirty="0">
              <a:solidFill>
                <a:srgbClr val="FFFFFF"/>
              </a:solidFill>
              <a:latin typeface="Helvetica" charset="0"/>
            </a:endParaRPr>
          </a:p>
          <a:p>
            <a:pPr>
              <a:lnSpc>
                <a:spcPct val="130000"/>
              </a:lnSpc>
              <a:defRPr/>
            </a:pPr>
            <a:r>
              <a:rPr lang="en-US" sz="1200" u="sng" dirty="0">
                <a:solidFill>
                  <a:srgbClr val="FFFFFF"/>
                </a:solidFill>
                <a:latin typeface="Helvetica" charset="0"/>
              </a:rPr>
              <a:t>Sensing noises (</a:t>
            </a:r>
            <a:r>
              <a:rPr lang="en-US" sz="1200" i="1" u="sng" dirty="0" err="1">
                <a:solidFill>
                  <a:srgbClr val="FFFFFF"/>
                </a:solidFill>
                <a:latin typeface="Symbol" charset="2"/>
                <a:cs typeface="Symbol" charset="2"/>
              </a:rPr>
              <a:t>D</a:t>
            </a:r>
            <a:r>
              <a:rPr lang="en-US" sz="1200" i="1" u="sng" dirty="0" err="1">
                <a:solidFill>
                  <a:srgbClr val="FFFFFF"/>
                </a:solidFill>
                <a:latin typeface="Helvetica" charset="0"/>
              </a:rPr>
              <a:t>t</a:t>
            </a:r>
            <a:r>
              <a:rPr lang="en-US" sz="1200" i="1" baseline="-25000" dirty="0" err="1">
                <a:solidFill>
                  <a:srgbClr val="FFFFFF"/>
                </a:solidFill>
                <a:latin typeface="Helvetica" charset="0"/>
              </a:rPr>
              <a:t>photon</a:t>
            </a:r>
            <a:r>
              <a:rPr lang="en-US" sz="1200" u="sng" dirty="0">
                <a:solidFill>
                  <a:srgbClr val="FFFFFF"/>
                </a:solidFill>
                <a:latin typeface="Helvetica" charset="0"/>
              </a:rPr>
              <a:t>) alter the arrival time of the light at the output photodetector</a:t>
            </a:r>
          </a:p>
          <a:p>
            <a:pPr marL="457200" lvl="2">
              <a:lnSpc>
                <a:spcPct val="130000"/>
              </a:lnSpc>
              <a:buFontTx/>
              <a:buChar char="•"/>
              <a:defRPr/>
            </a:pPr>
            <a:r>
              <a:rPr lang="en-US" sz="1200" b="0" dirty="0">
                <a:solidFill>
                  <a:srgbClr val="FFFFFF"/>
                </a:solidFill>
                <a:latin typeface="Helvetica" charset="0"/>
              </a:rPr>
              <a:t> quantum noise: photon arrival times</a:t>
            </a:r>
          </a:p>
          <a:p>
            <a:pPr marL="457200" lvl="2">
              <a:lnSpc>
                <a:spcPct val="130000"/>
              </a:lnSpc>
              <a:buFontTx/>
              <a:buChar char="•"/>
              <a:defRPr/>
            </a:pPr>
            <a:r>
              <a:rPr lang="en-US" sz="1200" b="0" dirty="0">
                <a:solidFill>
                  <a:srgbClr val="FFFFFF"/>
                </a:solidFill>
                <a:latin typeface="Helvetica" charset="0"/>
              </a:rPr>
              <a:t> presence of residual gas</a:t>
            </a:r>
          </a:p>
          <a:p>
            <a:pPr lvl="2">
              <a:lnSpc>
                <a:spcPct val="130000"/>
              </a:lnSpc>
              <a:buFontTx/>
              <a:buChar char="•"/>
              <a:defRPr/>
            </a:pPr>
            <a:endParaRPr lang="en-US" sz="1200" b="0" dirty="0">
              <a:solidFill>
                <a:srgbClr val="FFFFFF"/>
              </a:solidFill>
              <a:latin typeface="Helvetica" charset="0"/>
            </a:endParaRPr>
          </a:p>
          <a:p>
            <a:pPr>
              <a:lnSpc>
                <a:spcPct val="130000"/>
              </a:lnSpc>
              <a:defRPr/>
            </a:pPr>
            <a:r>
              <a:rPr lang="en-US" sz="1200" dirty="0">
                <a:solidFill>
                  <a:srgbClr val="FFFFFF"/>
                </a:solidFill>
                <a:latin typeface="Helvetica" charset="0"/>
              </a:rPr>
              <a:t>(There are also hundreds of sources of technical noise that must be understood</a:t>
            </a:r>
            <a:br>
              <a:rPr lang="en-US" sz="1200" dirty="0">
                <a:solidFill>
                  <a:srgbClr val="FFFFFF"/>
                </a:solidFill>
                <a:latin typeface="Helvetica" charset="0"/>
              </a:rPr>
            </a:br>
            <a:r>
              <a:rPr lang="en-US" sz="1200" dirty="0">
                <a:solidFill>
                  <a:srgbClr val="FFFFFF"/>
                </a:solidFill>
                <a:latin typeface="Helvetica" charset="0"/>
              </a:rPr>
              <a:t>and eliminated) </a:t>
            </a:r>
            <a:endParaRPr lang="en-US" sz="1200" b="0" dirty="0">
              <a:solidFill>
                <a:srgbClr val="FFFFFF"/>
              </a:solidFill>
              <a:latin typeface="Helvetica" charset="0"/>
            </a:endParaRPr>
          </a:p>
        </p:txBody>
      </p:sp>
      <p:sp>
        <p:nvSpPr>
          <p:cNvPr id="7" name="Title 1">
            <a:extLst>
              <a:ext uri="{FF2B5EF4-FFF2-40B4-BE49-F238E27FC236}">
                <a16:creationId xmlns:a16="http://schemas.microsoft.com/office/drawing/2014/main" id="{60D7FB96-A101-AE62-229C-3A5C7EA2BDC2}"/>
              </a:ext>
            </a:extLst>
          </p:cNvPr>
          <p:cNvSpPr txBox="1">
            <a:spLocks/>
          </p:cNvSpPr>
          <p:nvPr/>
        </p:nvSpPr>
        <p:spPr>
          <a:xfrm>
            <a:off x="1415730" y="337922"/>
            <a:ext cx="7239000" cy="859536"/>
          </a:xfrm>
          <a:prstGeom prst="rect">
            <a:avLst/>
          </a:prstGeom>
        </p:spPr>
        <p:txBody>
          <a:bodyPr/>
          <a:lstStyle>
            <a:lvl1pPr algn="ctr" rtl="0" eaLnBrk="0" fontAlgn="base" hangingPunct="0">
              <a:spcBef>
                <a:spcPct val="0"/>
              </a:spcBef>
              <a:spcAft>
                <a:spcPct val="0"/>
              </a:spcAft>
              <a:defRPr sz="3600" i="1">
                <a:solidFill>
                  <a:schemeClr val="tx2"/>
                </a:solidFill>
                <a:latin typeface="+mj-lt"/>
                <a:ea typeface="+mj-ea"/>
                <a:cs typeface="ＭＳ Ｐゴシック" charset="0"/>
              </a:defRPr>
            </a:lvl1pPr>
            <a:lvl2pPr algn="ctr" rtl="0" eaLnBrk="0" fontAlgn="base" hangingPunct="0">
              <a:spcBef>
                <a:spcPct val="0"/>
              </a:spcBef>
              <a:spcAft>
                <a:spcPct val="0"/>
              </a:spcAft>
              <a:defRPr sz="3600" i="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sz="3600" i="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sz="3600" i="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sz="3600" i="1">
                <a:solidFill>
                  <a:schemeClr val="tx2"/>
                </a:solidFill>
                <a:latin typeface="Helvetica" charset="0"/>
                <a:ea typeface="ＭＳ Ｐゴシック" charset="0"/>
                <a:cs typeface="ＭＳ Ｐゴシック" charset="0"/>
              </a:defRPr>
            </a:lvl5pPr>
            <a:lvl6pPr marL="457189" algn="ctr" rtl="0" eaLnBrk="0" fontAlgn="base" hangingPunct="0">
              <a:spcBef>
                <a:spcPct val="0"/>
              </a:spcBef>
              <a:spcAft>
                <a:spcPct val="0"/>
              </a:spcAft>
              <a:defRPr sz="3600">
                <a:solidFill>
                  <a:schemeClr val="tx2"/>
                </a:solidFill>
                <a:latin typeface="Helvetica" charset="0"/>
                <a:ea typeface="ＭＳ Ｐゴシック" charset="0"/>
              </a:defRPr>
            </a:lvl6pPr>
            <a:lvl7pPr marL="914377" algn="ctr" rtl="0" eaLnBrk="0" fontAlgn="base" hangingPunct="0">
              <a:spcBef>
                <a:spcPct val="0"/>
              </a:spcBef>
              <a:spcAft>
                <a:spcPct val="0"/>
              </a:spcAft>
              <a:defRPr sz="3600">
                <a:solidFill>
                  <a:schemeClr val="tx2"/>
                </a:solidFill>
                <a:latin typeface="Helvetica" charset="0"/>
                <a:ea typeface="ＭＳ Ｐゴシック" charset="0"/>
              </a:defRPr>
            </a:lvl7pPr>
            <a:lvl8pPr marL="1371566" algn="ctr" rtl="0" eaLnBrk="0" fontAlgn="base" hangingPunct="0">
              <a:spcBef>
                <a:spcPct val="0"/>
              </a:spcBef>
              <a:spcAft>
                <a:spcPct val="0"/>
              </a:spcAft>
              <a:defRPr sz="3600">
                <a:solidFill>
                  <a:schemeClr val="tx2"/>
                </a:solidFill>
                <a:latin typeface="Helvetica" charset="0"/>
                <a:ea typeface="ＭＳ Ｐゴシック" charset="0"/>
              </a:defRPr>
            </a:lvl8pPr>
            <a:lvl9pPr marL="1828754" algn="ctr" rtl="0" eaLnBrk="0" fontAlgn="base" hangingPunct="0">
              <a:spcBef>
                <a:spcPct val="0"/>
              </a:spcBef>
              <a:spcAft>
                <a:spcPct val="0"/>
              </a:spcAft>
              <a:defRPr sz="3600">
                <a:solidFill>
                  <a:schemeClr val="tx2"/>
                </a:solidFill>
                <a:latin typeface="Helvetica" charset="0"/>
                <a:ea typeface="ＭＳ Ｐゴシック" charset="0"/>
              </a:defRPr>
            </a:lvl9pPr>
          </a:lstStyle>
          <a:p>
            <a:r>
              <a:rPr lang="en-US" sz="2000" i="0" kern="0" dirty="0">
                <a:solidFill>
                  <a:schemeClr val="bg1"/>
                </a:solidFill>
              </a:rPr>
              <a:t>Measurement Noises</a:t>
            </a:r>
            <a:endParaRPr lang="en-US" sz="2000" b="1" i="0" kern="0" dirty="0">
              <a:solidFill>
                <a:schemeClr val="bg1"/>
              </a:solidFill>
            </a:endParaRPr>
          </a:p>
        </p:txBody>
      </p:sp>
      <p:pic>
        <p:nvPicPr>
          <p:cNvPr id="8" name="Picture 7">
            <a:extLst>
              <a:ext uri="{FF2B5EF4-FFF2-40B4-BE49-F238E27FC236}">
                <a16:creationId xmlns:a16="http://schemas.microsoft.com/office/drawing/2014/main" id="{7C0A7857-5E71-5D82-E33A-FF628DF07C0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229600" y="34386"/>
            <a:ext cx="914400" cy="915924"/>
          </a:xfrm>
          <a:prstGeom prst="rect">
            <a:avLst/>
          </a:prstGeom>
        </p:spPr>
      </p:pic>
      <p:pic>
        <p:nvPicPr>
          <p:cNvPr id="9" name="Content Placeholder 5">
            <a:extLst>
              <a:ext uri="{FF2B5EF4-FFF2-40B4-BE49-F238E27FC236}">
                <a16:creationId xmlns:a16="http://schemas.microsoft.com/office/drawing/2014/main" id="{F4CF9308-2B5D-BEB8-E858-4E059803523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0" y="0"/>
            <a:ext cx="975190" cy="888274"/>
          </a:xfrm>
          <a:prstGeom prst="rect">
            <a:avLst/>
          </a:prstGeom>
        </p:spPr>
      </p:pic>
    </p:spTree>
    <p:extLst>
      <p:ext uri="{BB962C8B-B14F-4D97-AF65-F5344CB8AC3E}">
        <p14:creationId xmlns:p14="http://schemas.microsoft.com/office/powerpoint/2010/main" val="34232897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797AE6-90B7-494C-81F4-A9E1C8F1E477}"/>
              </a:ext>
            </a:extLst>
          </p:cNvPr>
          <p:cNvSpPr>
            <a:spLocks noGrp="1"/>
          </p:cNvSpPr>
          <p:nvPr>
            <p:ph type="title" idx="4294967295"/>
          </p:nvPr>
        </p:nvSpPr>
        <p:spPr>
          <a:xfrm>
            <a:off x="1600200" y="171450"/>
            <a:ext cx="7239000" cy="857250"/>
          </a:xfrm>
        </p:spPr>
        <p:txBody>
          <a:bodyPr/>
          <a:lstStyle/>
          <a:p>
            <a:endParaRPr lang="en-US"/>
          </a:p>
        </p:txBody>
      </p:sp>
      <p:pic>
        <p:nvPicPr>
          <p:cNvPr id="21" name="Content Placeholder 20"/>
          <p:cNvPicPr>
            <a:picLocks noGrp="1" noChangeAspect="1"/>
          </p:cNvPicPr>
          <p:nvPr>
            <p:ph idx="4294967295"/>
          </p:nvPr>
        </p:nvPicPr>
        <p:blipFill>
          <a:blip r:embed="rId2" cstate="screen">
            <a:extLst>
              <a:ext uri="{28A0092B-C50C-407E-A947-70E740481C1C}">
                <a14:useLocalDpi xmlns:a14="http://schemas.microsoft.com/office/drawing/2010/main"/>
              </a:ext>
            </a:extLst>
          </a:blip>
          <a:stretch>
            <a:fillRect/>
          </a:stretch>
        </p:blipFill>
        <p:spPr>
          <a:xfrm>
            <a:off x="2063703" y="2032336"/>
            <a:ext cx="5016593" cy="1993227"/>
          </a:xfrm>
        </p:spPr>
      </p:pic>
      <p:sp>
        <p:nvSpPr>
          <p:cNvPr id="4" name="Footer Placeholder 3"/>
          <p:cNvSpPr>
            <a:spLocks noGrp="1"/>
          </p:cNvSpPr>
          <p:nvPr>
            <p:ph type="ftr" sz="quarter" idx="4294967295"/>
          </p:nvPr>
        </p:nvSpPr>
        <p:spPr bwMode="auto">
          <a:xfrm>
            <a:off x="3124200" y="4686300"/>
            <a:ext cx="2895600" cy="3429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none" lIns="92075" tIns="46038" rIns="92075" bIns="46038" numCol="1" anchor="ctr" anchorCtr="0" compatLnSpc="1">
            <a:prstTxWarp prst="textNoShape">
              <a:avLst/>
            </a:prstTxWarp>
          </a:bodyPr>
          <a:lstStyle>
            <a:defPPr>
              <a:defRPr lang="en-US"/>
            </a:defPPr>
            <a:lvl1pPr algn="ctr" rtl="0" eaLnBrk="0" fontAlgn="base" hangingPunct="0">
              <a:spcBef>
                <a:spcPct val="0"/>
              </a:spcBef>
              <a:spcAft>
                <a:spcPct val="0"/>
              </a:spcAft>
              <a:defRPr sz="1400" b="1" i="1" kern="1200">
                <a:solidFill>
                  <a:schemeClr val="tx1"/>
                </a:solidFill>
                <a:latin typeface="+mn-lt"/>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Times New Roman" charset="0"/>
                <a:ea typeface="ＭＳ Ｐゴシック" charset="0"/>
                <a:cs typeface="+mn-cs"/>
              </a:defRPr>
            </a:lvl5pPr>
            <a:lvl6pPr marL="2286000" algn="l" defTabSz="457200" rtl="0" eaLnBrk="1" latinLnBrk="0" hangingPunct="1">
              <a:defRPr sz="2400" kern="1200">
                <a:solidFill>
                  <a:schemeClr val="tx1"/>
                </a:solidFill>
                <a:latin typeface="Times New Roman" charset="0"/>
                <a:ea typeface="ＭＳ Ｐゴシック" charset="0"/>
                <a:cs typeface="+mn-cs"/>
              </a:defRPr>
            </a:lvl6pPr>
            <a:lvl7pPr marL="2743200" algn="l" defTabSz="457200" rtl="0" eaLnBrk="1" latinLnBrk="0" hangingPunct="1">
              <a:defRPr sz="2400" kern="1200">
                <a:solidFill>
                  <a:schemeClr val="tx1"/>
                </a:solidFill>
                <a:latin typeface="Times New Roman" charset="0"/>
                <a:ea typeface="ＭＳ Ｐゴシック" charset="0"/>
                <a:cs typeface="+mn-cs"/>
              </a:defRPr>
            </a:lvl7pPr>
            <a:lvl8pPr marL="3200400" algn="l" defTabSz="457200" rtl="0" eaLnBrk="1" latinLnBrk="0" hangingPunct="1">
              <a:defRPr sz="2400" kern="1200">
                <a:solidFill>
                  <a:schemeClr val="tx1"/>
                </a:solidFill>
                <a:latin typeface="Times New Roman" charset="0"/>
                <a:ea typeface="ＭＳ Ｐゴシック" charset="0"/>
                <a:cs typeface="+mn-cs"/>
              </a:defRPr>
            </a:lvl8pPr>
            <a:lvl9pPr marL="3657600" algn="l" defTabSz="457200" rtl="0" eaLnBrk="1" latinLnBrk="0" hangingPunct="1">
              <a:defRPr sz="2400" kern="1200">
                <a:solidFill>
                  <a:schemeClr val="tx1"/>
                </a:solidFill>
                <a:latin typeface="Times New Roman" charset="0"/>
                <a:ea typeface="ＭＳ Ｐゴシック" charset="0"/>
                <a:cs typeface="+mn-cs"/>
              </a:defRPr>
            </a:lvl9pPr>
          </a:lstStyle>
          <a:p>
            <a:r>
              <a:rPr lang="en-US"/>
              <a:t>LIGO Laboratory</a:t>
            </a:r>
          </a:p>
        </p:txBody>
      </p:sp>
      <p:sp>
        <p:nvSpPr>
          <p:cNvPr id="5" name="Slide Number Placeholder 4"/>
          <p:cNvSpPr>
            <a:spLocks noGrp="1"/>
          </p:cNvSpPr>
          <p:nvPr>
            <p:ph type="sldNum" sz="quarter" idx="4294967295"/>
          </p:nvPr>
        </p:nvSpPr>
        <p:spPr>
          <a:xfrm>
            <a:off x="6553200" y="4686300"/>
            <a:ext cx="1905000" cy="342900"/>
          </a:xfrm>
        </p:spPr>
        <p:txBody>
          <a:bodyPr/>
          <a:lstStyle/>
          <a:p>
            <a:fld id="{BC290627-2641-D545-B7DC-1C11A5781944}" type="slidenum">
              <a:rPr lang="en-US" smtClean="0"/>
              <a:pPr/>
              <a:t>13</a:t>
            </a:fld>
            <a:endParaRPr lang="en-US"/>
          </a:p>
        </p:txBody>
      </p:sp>
      <p:sp>
        <p:nvSpPr>
          <p:cNvPr id="6" name="Rectangle 5"/>
          <p:cNvSpPr/>
          <p:nvPr/>
        </p:nvSpPr>
        <p:spPr bwMode="auto">
          <a:xfrm>
            <a:off x="0" y="0"/>
            <a:ext cx="9144000" cy="5143500"/>
          </a:xfrm>
          <a:prstGeom prst="rect">
            <a:avLst/>
          </a:prstGeom>
          <a:solidFill>
            <a:schemeClr val="tx2"/>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a typeface="ＭＳ Ｐゴシック" charset="0"/>
            </a:endParaRPr>
          </a:p>
        </p:txBody>
      </p:sp>
      <p:pic>
        <p:nvPicPr>
          <p:cNvPr id="10" name="Picture 9"/>
          <p:cNvPicPr>
            <a:picLocks/>
          </p:cNvPicPr>
          <p:nvPr/>
        </p:nvPicPr>
        <p:blipFill>
          <a:blip r:embed="rId3" cstate="screen">
            <a:extLst>
              <a:ext uri="{28A0092B-C50C-407E-A947-70E740481C1C}">
                <a14:useLocalDpi xmlns:a14="http://schemas.microsoft.com/office/drawing/2010/main"/>
              </a:ext>
            </a:extLst>
          </a:blip>
          <a:stretch>
            <a:fillRect/>
          </a:stretch>
        </p:blipFill>
        <p:spPr>
          <a:xfrm>
            <a:off x="4242816" y="1097280"/>
            <a:ext cx="4160520" cy="3419856"/>
          </a:xfrm>
          <a:prstGeom prst="rect">
            <a:avLst/>
          </a:prstGeom>
        </p:spPr>
      </p:pic>
      <mc:AlternateContent xmlns:mc="http://schemas.openxmlformats.org/markup-compatibility/2006" xmlns:a14="http://schemas.microsoft.com/office/drawing/2010/main">
        <mc:Choice Requires="a14">
          <p:sp>
            <p:nvSpPr>
              <p:cNvPr id="12" name="TextBox 2"/>
              <p:cNvSpPr txBox="1">
                <a:spLocks noChangeArrowheads="1"/>
              </p:cNvSpPr>
              <p:nvPr/>
            </p:nvSpPr>
            <p:spPr bwMode="auto">
              <a:xfrm>
                <a:off x="6531207" y="2319072"/>
                <a:ext cx="1752467" cy="350096"/>
              </a:xfrm>
              <a:prstGeom prst="rect">
                <a:avLst/>
              </a:prstGeom>
              <a:solidFill>
                <a:schemeClr val="bg1"/>
              </a:solidFill>
              <a:ln w="19050" cmpd="sng">
                <a:solidFill>
                  <a:schemeClr val="accent1">
                    <a:lumMod val="90000"/>
                  </a:schemeClr>
                </a:solidFill>
                <a:miter lim="800000"/>
                <a:headEnd/>
                <a:tailEnd/>
              </a:ln>
            </p:spPr>
            <p:txBody>
              <a:bodyPr wrap="none">
                <a:spAutoFit/>
              </a:bodyPr>
              <a:lstStyle>
                <a:lvl1pPr>
                  <a:defRPr sz="1400" b="1">
                    <a:solidFill>
                      <a:schemeClr val="tx1"/>
                    </a:solidFill>
                    <a:latin typeface="Arial" charset="0"/>
                    <a:ea typeface="ＭＳ Ｐゴシック" charset="0"/>
                    <a:cs typeface="ＭＳ Ｐゴシック" charset="0"/>
                  </a:defRPr>
                </a:lvl1pPr>
                <a:lvl2pPr marL="742950" indent="-285750">
                  <a:defRPr sz="1400" b="1">
                    <a:solidFill>
                      <a:schemeClr val="tx1"/>
                    </a:solidFill>
                    <a:latin typeface="Arial" charset="0"/>
                    <a:ea typeface="ＭＳ Ｐゴシック" charset="0"/>
                  </a:defRPr>
                </a:lvl2pPr>
                <a:lvl3pPr marL="1143000" indent="-228600">
                  <a:defRPr sz="1400" b="1">
                    <a:solidFill>
                      <a:schemeClr val="tx1"/>
                    </a:solidFill>
                    <a:latin typeface="Arial" charset="0"/>
                    <a:ea typeface="ＭＳ Ｐゴシック" charset="0"/>
                  </a:defRPr>
                </a:lvl3pPr>
                <a:lvl4pPr marL="1600200" indent="-228600">
                  <a:defRPr sz="1400" b="1">
                    <a:solidFill>
                      <a:schemeClr val="tx1"/>
                    </a:solidFill>
                    <a:latin typeface="Arial" charset="0"/>
                    <a:ea typeface="ＭＳ Ｐゴシック" charset="0"/>
                  </a:defRPr>
                </a:lvl4pPr>
                <a:lvl5pPr marL="2057400" indent="-228600">
                  <a:defRPr sz="1400" b="1">
                    <a:solidFill>
                      <a:schemeClr val="tx1"/>
                    </a:solidFill>
                    <a:latin typeface="Arial" charset="0"/>
                    <a:ea typeface="ＭＳ Ｐゴシック" charset="0"/>
                  </a:defRPr>
                </a:lvl5pPr>
                <a:lvl6pPr marL="2514600" indent="-228600" eaLnBrk="0" fontAlgn="base" hangingPunct="0">
                  <a:spcBef>
                    <a:spcPct val="0"/>
                  </a:spcBef>
                  <a:spcAft>
                    <a:spcPct val="0"/>
                  </a:spcAft>
                  <a:defRPr sz="1400" b="1">
                    <a:solidFill>
                      <a:schemeClr val="tx1"/>
                    </a:solidFill>
                    <a:latin typeface="Arial" charset="0"/>
                    <a:ea typeface="ＭＳ Ｐゴシック" charset="0"/>
                  </a:defRPr>
                </a:lvl6pPr>
                <a:lvl7pPr marL="2971800" indent="-228600" eaLnBrk="0" fontAlgn="base" hangingPunct="0">
                  <a:spcBef>
                    <a:spcPct val="0"/>
                  </a:spcBef>
                  <a:spcAft>
                    <a:spcPct val="0"/>
                  </a:spcAft>
                  <a:defRPr sz="1400" b="1">
                    <a:solidFill>
                      <a:schemeClr val="tx1"/>
                    </a:solidFill>
                    <a:latin typeface="Arial" charset="0"/>
                    <a:ea typeface="ＭＳ Ｐゴシック" charset="0"/>
                  </a:defRPr>
                </a:lvl7pPr>
                <a:lvl8pPr marL="3429000" indent="-228600" eaLnBrk="0" fontAlgn="base" hangingPunct="0">
                  <a:spcBef>
                    <a:spcPct val="0"/>
                  </a:spcBef>
                  <a:spcAft>
                    <a:spcPct val="0"/>
                  </a:spcAft>
                  <a:defRPr sz="1400" b="1">
                    <a:solidFill>
                      <a:schemeClr val="tx1"/>
                    </a:solidFill>
                    <a:latin typeface="Arial" charset="0"/>
                    <a:ea typeface="ＭＳ Ｐゴシック" charset="0"/>
                  </a:defRPr>
                </a:lvl8pPr>
                <a:lvl9pPr marL="3886200" indent="-228600" eaLnBrk="0" fontAlgn="base" hangingPunct="0">
                  <a:spcBef>
                    <a:spcPct val="0"/>
                  </a:spcBef>
                  <a:spcAft>
                    <a:spcPct val="0"/>
                  </a:spcAft>
                  <a:defRPr sz="1400" b="1">
                    <a:solidFill>
                      <a:schemeClr val="tx1"/>
                    </a:solidFill>
                    <a:latin typeface="Arial" charset="0"/>
                    <a:ea typeface="ＭＳ Ｐゴシック" charset="0"/>
                  </a:defRPr>
                </a:lvl9pPr>
              </a:lstStyle>
              <a:p>
                <a:r>
                  <a:rPr lang="en-US" sz="800" dirty="0">
                    <a:solidFill>
                      <a:schemeClr val="accent1">
                        <a:lumMod val="75000"/>
                      </a:schemeClr>
                    </a:solidFill>
                  </a:rPr>
                  <a:t>Quantum noise (high freq.):</a:t>
                </a:r>
              </a:p>
              <a:p>
                <a:r>
                  <a:rPr lang="en-US" sz="800" dirty="0">
                    <a:solidFill>
                      <a:schemeClr val="accent1">
                        <a:lumMod val="75000"/>
                      </a:schemeClr>
                    </a:solidFill>
                  </a:rPr>
                  <a:t>photon arrival times </a:t>
                </a:r>
                <a14:m>
                  <m:oMath xmlns:m="http://schemas.openxmlformats.org/officeDocument/2006/math">
                    <m:r>
                      <a:rPr lang="en-US" sz="800" i="0" smtClean="0">
                        <a:solidFill>
                          <a:srgbClr val="A636FF"/>
                        </a:solidFill>
                        <a:latin typeface="Cambria Math" panose="02040503050406030204" pitchFamily="18" charset="0"/>
                        <a:ea typeface="Cambria Math" panose="02040503050406030204" pitchFamily="18" charset="0"/>
                      </a:rPr>
                      <m:t>∝</m:t>
                    </m:r>
                  </m:oMath>
                </a14:m>
                <a:r>
                  <a:rPr lang="en-US" sz="800" dirty="0">
                    <a:solidFill>
                      <a:schemeClr val="accent1">
                        <a:lumMod val="75000"/>
                      </a:schemeClr>
                    </a:solidFill>
                  </a:rPr>
                  <a:t> 1/</a:t>
                </a:r>
                <a:r>
                  <a:rPr lang="en-US" sz="800" dirty="0">
                    <a:solidFill>
                      <a:srgbClr val="A636FF"/>
                    </a:solidFill>
                    <a:ea typeface="Cambria Math" panose="02040503050406030204" pitchFamily="18" charset="0"/>
                  </a:rPr>
                  <a:t> </a:t>
                </a:r>
                <a14:m>
                  <m:oMath xmlns:m="http://schemas.openxmlformats.org/officeDocument/2006/math">
                    <m:rad>
                      <m:radPr>
                        <m:degHide m:val="on"/>
                        <m:ctrlPr>
                          <a:rPr lang="en-US" sz="800" i="1">
                            <a:solidFill>
                              <a:srgbClr val="A636FF"/>
                            </a:solidFill>
                            <a:latin typeface="Cambria Math" panose="02040503050406030204" pitchFamily="18" charset="0"/>
                            <a:ea typeface="Cambria Math" panose="02040503050406030204" pitchFamily="18" charset="0"/>
                          </a:rPr>
                        </m:ctrlPr>
                      </m:radPr>
                      <m:deg/>
                      <m:e>
                        <m:r>
                          <m:rPr>
                            <m:sty m:val="p"/>
                          </m:rPr>
                          <a:rPr lang="en-US" sz="800" b="0">
                            <a:solidFill>
                              <a:srgbClr val="A636FF"/>
                            </a:solidFill>
                            <a:latin typeface="Cambria Math" panose="02040503050406030204" pitchFamily="18" charset="0"/>
                            <a:ea typeface="Cambria Math" panose="02040503050406030204" pitchFamily="18" charset="0"/>
                          </a:rPr>
                          <m:t>P</m:t>
                        </m:r>
                      </m:e>
                    </m:rad>
                  </m:oMath>
                </a14:m>
                <a:r>
                  <a:rPr lang="en-US" sz="800" baseline="-25000" dirty="0">
                    <a:solidFill>
                      <a:srgbClr val="A636FF"/>
                    </a:solidFill>
                    <a:latin typeface="Arial"/>
                    <a:cs typeface="Arial"/>
                  </a:rPr>
                  <a:t>Laser</a:t>
                </a:r>
                <a:r>
                  <a:rPr lang="en-US" sz="800" dirty="0">
                    <a:solidFill>
                      <a:schemeClr val="accent1">
                        <a:lumMod val="75000"/>
                      </a:schemeClr>
                    </a:solidFill>
                  </a:rPr>
                  <a:t> </a:t>
                </a:r>
              </a:p>
            </p:txBody>
          </p:sp>
        </mc:Choice>
        <mc:Fallback xmlns="">
          <p:sp>
            <p:nvSpPr>
              <p:cNvPr id="12" name="TextBox 2"/>
              <p:cNvSpPr txBox="1">
                <a:spLocks noRot="1" noChangeAspect="1" noMove="1" noResize="1" noEditPoints="1" noAdjustHandles="1" noChangeArrowheads="1" noChangeShapeType="1" noTextEdit="1"/>
              </p:cNvSpPr>
              <p:nvPr/>
            </p:nvSpPr>
            <p:spPr bwMode="auto">
              <a:xfrm>
                <a:off x="6531207" y="2319072"/>
                <a:ext cx="1752467" cy="350096"/>
              </a:xfrm>
              <a:prstGeom prst="rect">
                <a:avLst/>
              </a:prstGeom>
              <a:blipFill>
                <a:blip r:embed="rId4"/>
                <a:stretch>
                  <a:fillRect/>
                </a:stretch>
              </a:blipFill>
              <a:ln w="19050" cmpd="sng">
                <a:solidFill>
                  <a:schemeClr val="accent1">
                    <a:lumMod val="90000"/>
                  </a:schemeClr>
                </a:solidFill>
                <a:miter lim="800000"/>
                <a:headEnd/>
                <a:tailEnd/>
              </a:ln>
            </p:spPr>
            <p:txBody>
              <a:bodyPr/>
              <a:lstStyle/>
              <a:p>
                <a:r>
                  <a:rPr lang="en-US">
                    <a:noFill/>
                  </a:rPr>
                  <a:t> </a:t>
                </a:r>
              </a:p>
            </p:txBody>
          </p:sp>
        </mc:Fallback>
      </mc:AlternateContent>
      <p:cxnSp>
        <p:nvCxnSpPr>
          <p:cNvPr id="13" name="Straight Arrow Connector 12"/>
          <p:cNvCxnSpPr>
            <a:cxnSpLocks/>
            <a:stCxn id="12" idx="2"/>
          </p:cNvCxnSpPr>
          <p:nvPr/>
        </p:nvCxnSpPr>
        <p:spPr bwMode="auto">
          <a:xfrm>
            <a:off x="7407441" y="2669168"/>
            <a:ext cx="46375" cy="377078"/>
          </a:xfrm>
          <a:prstGeom prst="straightConnector1">
            <a:avLst/>
          </a:prstGeom>
          <a:solidFill>
            <a:schemeClr val="accent1"/>
          </a:solidFill>
          <a:ln w="38100" cap="flat" cmpd="sng" algn="ctr">
            <a:solidFill>
              <a:schemeClr val="accent1">
                <a:lumMod val="90000"/>
              </a:schemeClr>
            </a:solidFill>
            <a:prstDash val="solid"/>
            <a:round/>
            <a:headEnd type="none" w="sm" len="sm"/>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mc:AlternateContent xmlns:mc="http://schemas.openxmlformats.org/markup-compatibility/2006" xmlns:a14="http://schemas.microsoft.com/office/drawing/2010/main">
        <mc:Choice Requires="a14">
          <p:sp>
            <p:nvSpPr>
              <p:cNvPr id="14" name="TextBox 13"/>
              <p:cNvSpPr txBox="1"/>
              <p:nvPr/>
            </p:nvSpPr>
            <p:spPr bwMode="auto">
              <a:xfrm>
                <a:off x="5156480" y="1430491"/>
                <a:ext cx="1558116" cy="350737"/>
              </a:xfrm>
              <a:prstGeom prst="rect">
                <a:avLst/>
              </a:prstGeom>
              <a:solidFill>
                <a:schemeClr val="bg1"/>
              </a:solidFill>
              <a:ln w="19050" cmpd="sng">
                <a:solidFill>
                  <a:schemeClr val="accent1">
                    <a:lumMod val="90000"/>
                  </a:schemeClr>
                </a:solidFill>
              </a:ln>
            </p:spPr>
            <p:txBody>
              <a:bodyPr wrap="square">
                <a:spAutoFit/>
              </a:bodyPr>
              <a:lstStyle/>
              <a:p>
                <a:pPr>
                  <a:defRPr/>
                </a:pPr>
                <a:r>
                  <a:rPr lang="en-US" sz="800" b="1" dirty="0">
                    <a:solidFill>
                      <a:schemeClr val="accent1">
                        <a:lumMod val="75000"/>
                      </a:schemeClr>
                    </a:solidFill>
                    <a:latin typeface="Arial"/>
                    <a:cs typeface="Arial"/>
                  </a:rPr>
                  <a:t>Quantum noise (low freq.):</a:t>
                </a:r>
              </a:p>
              <a:p>
                <a:pPr>
                  <a:defRPr/>
                </a:pPr>
                <a:r>
                  <a:rPr lang="en-US" sz="800" b="1" dirty="0">
                    <a:solidFill>
                      <a:schemeClr val="accent1">
                        <a:lumMod val="75000"/>
                      </a:schemeClr>
                    </a:solidFill>
                    <a:latin typeface="Arial"/>
                    <a:cs typeface="Arial"/>
                  </a:rPr>
                  <a:t>photon pressure </a:t>
                </a:r>
                <a14:m>
                  <m:oMath xmlns:m="http://schemas.openxmlformats.org/officeDocument/2006/math">
                    <m:r>
                      <a:rPr lang="en-US" sz="900" i="0" smtClean="0">
                        <a:solidFill>
                          <a:srgbClr val="A636FF"/>
                        </a:solidFill>
                        <a:latin typeface="Cambria Math" panose="02040503050406030204" pitchFamily="18" charset="0"/>
                        <a:ea typeface="Cambria Math" panose="02040503050406030204" pitchFamily="18" charset="0"/>
                      </a:rPr>
                      <m:t>∝</m:t>
                    </m:r>
                  </m:oMath>
                </a14:m>
                <a:r>
                  <a:rPr lang="en-US" sz="800" b="1" dirty="0">
                    <a:solidFill>
                      <a:schemeClr val="accent1">
                        <a:lumMod val="75000"/>
                      </a:schemeClr>
                    </a:solidFill>
                    <a:latin typeface="Arial"/>
                    <a:cs typeface="Arial"/>
                  </a:rPr>
                  <a:t> </a:t>
                </a:r>
                <a14:m>
                  <m:oMath xmlns:m="http://schemas.openxmlformats.org/officeDocument/2006/math">
                    <m:rad>
                      <m:radPr>
                        <m:degHide m:val="on"/>
                        <m:ctrlPr>
                          <a:rPr lang="en-US" sz="800" i="1" smtClean="0">
                            <a:solidFill>
                              <a:srgbClr val="A636FF"/>
                            </a:solidFill>
                            <a:latin typeface="Cambria Math" panose="02040503050406030204" pitchFamily="18" charset="0"/>
                            <a:ea typeface="Cambria Math" panose="02040503050406030204" pitchFamily="18" charset="0"/>
                          </a:rPr>
                        </m:ctrlPr>
                      </m:radPr>
                      <m:deg/>
                      <m:e>
                        <m:r>
                          <m:rPr>
                            <m:sty m:val="p"/>
                          </m:rPr>
                          <a:rPr lang="en-US" sz="800" b="0">
                            <a:solidFill>
                              <a:srgbClr val="A636FF"/>
                            </a:solidFill>
                            <a:latin typeface="Cambria Math" panose="02040503050406030204" pitchFamily="18" charset="0"/>
                            <a:ea typeface="Cambria Math" panose="02040503050406030204" pitchFamily="18" charset="0"/>
                          </a:rPr>
                          <m:t>P</m:t>
                        </m:r>
                      </m:e>
                    </m:rad>
                  </m:oMath>
                </a14:m>
                <a:r>
                  <a:rPr lang="en-US" sz="800" b="1" baseline="-25000" dirty="0">
                    <a:solidFill>
                      <a:srgbClr val="A636FF"/>
                    </a:solidFill>
                    <a:latin typeface="Arial"/>
                    <a:cs typeface="Arial"/>
                  </a:rPr>
                  <a:t>Laser</a:t>
                </a:r>
                <a:endParaRPr lang="en-US" sz="800" b="1" dirty="0">
                  <a:solidFill>
                    <a:schemeClr val="accent1">
                      <a:lumMod val="75000"/>
                    </a:schemeClr>
                  </a:solidFill>
                  <a:latin typeface="Arial"/>
                  <a:cs typeface="Arial"/>
                </a:endParaRPr>
              </a:p>
            </p:txBody>
          </p:sp>
        </mc:Choice>
        <mc:Fallback xmlns="">
          <p:sp>
            <p:nvSpPr>
              <p:cNvPr id="14" name="TextBox 13"/>
              <p:cNvSpPr txBox="1">
                <a:spLocks noRot="1" noChangeAspect="1" noMove="1" noResize="1" noEditPoints="1" noAdjustHandles="1" noChangeArrowheads="1" noChangeShapeType="1" noTextEdit="1"/>
              </p:cNvSpPr>
              <p:nvPr/>
            </p:nvSpPr>
            <p:spPr bwMode="auto">
              <a:xfrm>
                <a:off x="5156480" y="1430491"/>
                <a:ext cx="1558116" cy="350737"/>
              </a:xfrm>
              <a:prstGeom prst="rect">
                <a:avLst/>
              </a:prstGeom>
              <a:blipFill>
                <a:blip r:embed="rId5"/>
                <a:stretch>
                  <a:fillRect/>
                </a:stretch>
              </a:blipFill>
              <a:ln w="19050" cmpd="sng">
                <a:solidFill>
                  <a:schemeClr val="accent1">
                    <a:lumMod val="90000"/>
                  </a:schemeClr>
                </a:solidFill>
              </a:ln>
            </p:spPr>
            <p:txBody>
              <a:bodyPr/>
              <a:lstStyle/>
              <a:p>
                <a:r>
                  <a:rPr lang="en-US">
                    <a:noFill/>
                  </a:rPr>
                  <a:t> </a:t>
                </a:r>
              </a:p>
            </p:txBody>
          </p:sp>
        </mc:Fallback>
      </mc:AlternateContent>
      <p:cxnSp>
        <p:nvCxnSpPr>
          <p:cNvPr id="15" name="Straight Arrow Connector 14"/>
          <p:cNvCxnSpPr/>
          <p:nvPr/>
        </p:nvCxnSpPr>
        <p:spPr bwMode="auto">
          <a:xfrm flipH="1">
            <a:off x="5151946" y="1774886"/>
            <a:ext cx="560115" cy="800088"/>
          </a:xfrm>
          <a:prstGeom prst="straightConnector1">
            <a:avLst/>
          </a:prstGeom>
          <a:solidFill>
            <a:schemeClr val="accent1"/>
          </a:solidFill>
          <a:ln w="38100" cap="flat" cmpd="sng" algn="ctr">
            <a:solidFill>
              <a:schemeClr val="accent1">
                <a:lumMod val="90000"/>
              </a:schemeClr>
            </a:solidFill>
            <a:prstDash val="solid"/>
            <a:round/>
            <a:headEnd type="none" w="sm" len="sm"/>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31" name="Rectangle 30"/>
          <p:cNvSpPr/>
          <p:nvPr/>
        </p:nvSpPr>
        <p:spPr bwMode="auto">
          <a:xfrm>
            <a:off x="5630098" y="1119362"/>
            <a:ext cx="1852696" cy="183287"/>
          </a:xfrm>
          <a:prstGeom prst="rect">
            <a:avLst/>
          </a:prstGeom>
          <a:solidFill>
            <a:schemeClr val="bg1"/>
          </a:solidFill>
          <a:ln w="12700" cap="flat" cmpd="sng" algn="ctr">
            <a:solidFill>
              <a:srgbClr val="FFFFFF"/>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a typeface="ＭＳ Ｐゴシック" charset="0"/>
            </a:endParaRPr>
          </a:p>
        </p:txBody>
      </p:sp>
      <p:sp>
        <p:nvSpPr>
          <p:cNvPr id="19" name="Text Box 6">
            <a:extLst>
              <a:ext uri="{FF2B5EF4-FFF2-40B4-BE49-F238E27FC236}">
                <a16:creationId xmlns:a16="http://schemas.microsoft.com/office/drawing/2014/main" id="{61810331-90DB-46FB-8CE7-E2D81A61344F}"/>
              </a:ext>
            </a:extLst>
          </p:cNvPr>
          <p:cNvSpPr txBox="1">
            <a:spLocks noChangeArrowheads="1"/>
          </p:cNvSpPr>
          <p:nvPr/>
        </p:nvSpPr>
        <p:spPr bwMode="auto">
          <a:xfrm>
            <a:off x="327332" y="897271"/>
            <a:ext cx="3666110" cy="343568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nSpc>
                <a:spcPct val="130000"/>
              </a:lnSpc>
              <a:defRPr/>
            </a:pPr>
            <a:r>
              <a:rPr lang="en-US" sz="1200" u="sng" dirty="0">
                <a:solidFill>
                  <a:srgbClr val="FFFFFF"/>
                </a:solidFill>
                <a:latin typeface="Helvetica" charset="0"/>
              </a:rPr>
              <a:t>Displacement noises </a:t>
            </a:r>
            <a:r>
              <a:rPr lang="en-US" sz="1200" u="sng" dirty="0">
                <a:solidFill>
                  <a:srgbClr val="FFFFFF"/>
                </a:solidFill>
                <a:latin typeface="Helvetica" charset="0"/>
                <a:sym typeface="Wingdings"/>
              </a:rPr>
              <a:t>(</a:t>
            </a:r>
            <a:r>
              <a:rPr lang="en-US" sz="1200" i="1" u="sng" dirty="0" err="1">
                <a:solidFill>
                  <a:srgbClr val="FFFFFF"/>
                </a:solidFill>
                <a:latin typeface="Symbol" charset="2"/>
                <a:cs typeface="Symbol" charset="2"/>
              </a:rPr>
              <a:t>D</a:t>
            </a:r>
            <a:r>
              <a:rPr lang="en-US" sz="1200" i="1" u="sng" dirty="0" err="1">
                <a:solidFill>
                  <a:srgbClr val="FFFFFF"/>
                </a:solidFill>
                <a:latin typeface="Helvetica" charset="0"/>
              </a:rPr>
              <a:t>L</a:t>
            </a:r>
            <a:r>
              <a:rPr lang="en-US" sz="1200" i="1" baseline="-25000" dirty="0" err="1">
                <a:solidFill>
                  <a:srgbClr val="FFFFFF"/>
                </a:solidFill>
                <a:latin typeface="Helvetica" charset="0"/>
              </a:rPr>
              <a:t>arm</a:t>
            </a:r>
            <a:r>
              <a:rPr lang="en-US" sz="1200" u="sng" dirty="0">
                <a:solidFill>
                  <a:srgbClr val="FFFFFF"/>
                </a:solidFill>
                <a:latin typeface="Helvetica" charset="0"/>
              </a:rPr>
              <a:t>) shake mirrors </a:t>
            </a:r>
          </a:p>
          <a:p>
            <a:pPr lvl="1">
              <a:lnSpc>
                <a:spcPct val="130000"/>
              </a:lnSpc>
              <a:buFontTx/>
              <a:buChar char="•"/>
              <a:defRPr/>
            </a:pPr>
            <a:r>
              <a:rPr lang="en-US" sz="1200" b="0" dirty="0">
                <a:solidFill>
                  <a:srgbClr val="FFFFFF"/>
                </a:solidFill>
                <a:latin typeface="Helvetica" charset="0"/>
              </a:rPr>
              <a:t> seismic perturbations</a:t>
            </a:r>
            <a:endParaRPr lang="en-US" sz="1200" b="0" dirty="0">
              <a:solidFill>
                <a:srgbClr val="FF0000"/>
              </a:solidFill>
              <a:latin typeface="Helvetica" charset="0"/>
            </a:endParaRPr>
          </a:p>
          <a:p>
            <a:pPr lvl="1">
              <a:lnSpc>
                <a:spcPct val="130000"/>
              </a:lnSpc>
              <a:buFontTx/>
              <a:buChar char="•"/>
              <a:defRPr/>
            </a:pPr>
            <a:r>
              <a:rPr lang="en-US" sz="1200" b="0" dirty="0">
                <a:solidFill>
                  <a:srgbClr val="A636FF"/>
                </a:solidFill>
                <a:latin typeface="Helvetica" charset="0"/>
              </a:rPr>
              <a:t> </a:t>
            </a:r>
            <a:r>
              <a:rPr lang="en-US" sz="1200" dirty="0">
                <a:solidFill>
                  <a:srgbClr val="A636FF"/>
                </a:solidFill>
                <a:latin typeface="Helvetica" charset="0"/>
              </a:rPr>
              <a:t>quantum noise: photon pressure</a:t>
            </a:r>
          </a:p>
          <a:p>
            <a:pPr lvl="1">
              <a:lnSpc>
                <a:spcPct val="130000"/>
              </a:lnSpc>
              <a:buFontTx/>
              <a:buChar char="•"/>
              <a:defRPr/>
            </a:pPr>
            <a:r>
              <a:rPr lang="en-US" sz="1200" dirty="0">
                <a:solidFill>
                  <a:schemeClr val="bg1"/>
                </a:solidFill>
                <a:latin typeface="Helvetica" charset="0"/>
              </a:rPr>
              <a:t> </a:t>
            </a:r>
            <a:r>
              <a:rPr lang="en-US" sz="1200" b="0" dirty="0">
                <a:solidFill>
                  <a:schemeClr val="bg1"/>
                </a:solidFill>
                <a:latin typeface="Helvetica" charset="0"/>
              </a:rPr>
              <a:t>thermal noise (suspensions, mirror </a:t>
            </a:r>
          </a:p>
          <a:p>
            <a:pPr lvl="1">
              <a:lnSpc>
                <a:spcPct val="130000"/>
              </a:lnSpc>
              <a:defRPr/>
            </a:pPr>
            <a:r>
              <a:rPr lang="en-US" sz="1200" b="0" dirty="0">
                <a:solidFill>
                  <a:schemeClr val="bg1"/>
                </a:solidFill>
                <a:latin typeface="Helvetica" charset="0"/>
              </a:rPr>
              <a:t>  substrates, mirror coatings)</a:t>
            </a:r>
          </a:p>
          <a:p>
            <a:pPr lvl="1">
              <a:lnSpc>
                <a:spcPct val="130000"/>
              </a:lnSpc>
              <a:defRPr/>
            </a:pPr>
            <a:endParaRPr lang="en-US" sz="1200" b="0" dirty="0">
              <a:solidFill>
                <a:srgbClr val="FFFFFF"/>
              </a:solidFill>
              <a:latin typeface="Helvetica" charset="0"/>
            </a:endParaRPr>
          </a:p>
          <a:p>
            <a:pPr>
              <a:lnSpc>
                <a:spcPct val="130000"/>
              </a:lnSpc>
              <a:defRPr/>
            </a:pPr>
            <a:r>
              <a:rPr lang="en-US" sz="1200" u="sng" dirty="0">
                <a:solidFill>
                  <a:srgbClr val="FFFFFF"/>
                </a:solidFill>
                <a:latin typeface="Helvetica" charset="0"/>
              </a:rPr>
              <a:t>Sensing noises (</a:t>
            </a:r>
            <a:r>
              <a:rPr lang="en-US" sz="1200" i="1" u="sng" dirty="0" err="1">
                <a:solidFill>
                  <a:srgbClr val="FFFFFF"/>
                </a:solidFill>
                <a:latin typeface="Symbol" charset="2"/>
                <a:cs typeface="Symbol" charset="2"/>
              </a:rPr>
              <a:t>D</a:t>
            </a:r>
            <a:r>
              <a:rPr lang="en-US" sz="1200" i="1" u="sng" dirty="0" err="1">
                <a:solidFill>
                  <a:srgbClr val="FFFFFF"/>
                </a:solidFill>
                <a:latin typeface="Helvetica" charset="0"/>
              </a:rPr>
              <a:t>t</a:t>
            </a:r>
            <a:r>
              <a:rPr lang="en-US" sz="1200" i="1" baseline="-25000" dirty="0" err="1">
                <a:solidFill>
                  <a:srgbClr val="FFFFFF"/>
                </a:solidFill>
                <a:latin typeface="Helvetica" charset="0"/>
              </a:rPr>
              <a:t>photon</a:t>
            </a:r>
            <a:r>
              <a:rPr lang="en-US" sz="1200" u="sng" dirty="0">
                <a:solidFill>
                  <a:srgbClr val="FFFFFF"/>
                </a:solidFill>
                <a:latin typeface="Helvetica" charset="0"/>
              </a:rPr>
              <a:t>) alter the arrival time of the light</a:t>
            </a:r>
            <a:endParaRPr lang="en-US" sz="1200" u="sng" dirty="0">
              <a:solidFill>
                <a:srgbClr val="FF0000"/>
              </a:solidFill>
              <a:latin typeface="Helvetica" charset="0"/>
            </a:endParaRPr>
          </a:p>
          <a:p>
            <a:pPr marL="457200" lvl="2">
              <a:lnSpc>
                <a:spcPct val="130000"/>
              </a:lnSpc>
              <a:buFontTx/>
              <a:buChar char="•"/>
              <a:defRPr/>
            </a:pPr>
            <a:r>
              <a:rPr lang="en-US" sz="1200" b="0" dirty="0">
                <a:solidFill>
                  <a:srgbClr val="A636FF"/>
                </a:solidFill>
                <a:latin typeface="Helvetica" charset="0"/>
              </a:rPr>
              <a:t> q</a:t>
            </a:r>
            <a:r>
              <a:rPr lang="en-US" sz="1200" dirty="0">
                <a:solidFill>
                  <a:srgbClr val="A636FF"/>
                </a:solidFill>
                <a:latin typeface="Helvetica" charset="0"/>
              </a:rPr>
              <a:t>uantum noise: photon arrival times</a:t>
            </a:r>
          </a:p>
          <a:p>
            <a:pPr marL="457200" lvl="2">
              <a:lnSpc>
                <a:spcPct val="130000"/>
              </a:lnSpc>
              <a:buFontTx/>
              <a:buChar char="•"/>
              <a:defRPr/>
            </a:pPr>
            <a:r>
              <a:rPr lang="en-US" sz="1200" b="0" dirty="0">
                <a:solidFill>
                  <a:srgbClr val="FFFFFF"/>
                </a:solidFill>
                <a:latin typeface="Helvetica" charset="0"/>
              </a:rPr>
              <a:t> presence of </a:t>
            </a:r>
            <a:r>
              <a:rPr lang="en-US" sz="1200" dirty="0">
                <a:solidFill>
                  <a:srgbClr val="FFFFFF"/>
                </a:solidFill>
                <a:latin typeface="Helvetica" charset="0"/>
              </a:rPr>
              <a:t>r</a:t>
            </a:r>
            <a:r>
              <a:rPr lang="en-US" sz="1200" b="0" dirty="0">
                <a:solidFill>
                  <a:srgbClr val="FFFFFF"/>
                </a:solidFill>
                <a:latin typeface="Helvetica" charset="0"/>
              </a:rPr>
              <a:t>esidual gas</a:t>
            </a:r>
          </a:p>
          <a:p>
            <a:pPr lvl="2">
              <a:lnSpc>
                <a:spcPct val="130000"/>
              </a:lnSpc>
              <a:buFontTx/>
              <a:buChar char="•"/>
              <a:defRPr/>
            </a:pPr>
            <a:endParaRPr lang="en-US" sz="1200" b="0" dirty="0">
              <a:solidFill>
                <a:srgbClr val="FFFFFF"/>
              </a:solidFill>
              <a:latin typeface="Helvetica" charset="0"/>
            </a:endParaRPr>
          </a:p>
          <a:p>
            <a:pPr>
              <a:lnSpc>
                <a:spcPct val="130000"/>
              </a:lnSpc>
              <a:defRPr/>
            </a:pPr>
            <a:r>
              <a:rPr lang="en-US" sz="1200" dirty="0">
                <a:solidFill>
                  <a:srgbClr val="FFFFFF"/>
                </a:solidFill>
                <a:latin typeface="Helvetica" charset="0"/>
              </a:rPr>
              <a:t>(There are also hundreds of sources of technical noise that must be understood</a:t>
            </a:r>
            <a:br>
              <a:rPr lang="en-US" sz="1200" dirty="0">
                <a:solidFill>
                  <a:srgbClr val="FFFFFF"/>
                </a:solidFill>
                <a:latin typeface="Helvetica" charset="0"/>
              </a:rPr>
            </a:br>
            <a:r>
              <a:rPr lang="en-US" sz="1200" dirty="0">
                <a:solidFill>
                  <a:srgbClr val="FFFFFF"/>
                </a:solidFill>
                <a:latin typeface="Helvetica" charset="0"/>
              </a:rPr>
              <a:t>and eliminated) </a:t>
            </a:r>
            <a:endParaRPr lang="en-US" sz="1200" b="0" dirty="0">
              <a:solidFill>
                <a:srgbClr val="FFFFFF"/>
              </a:solidFill>
              <a:latin typeface="Helvetica" charset="0"/>
            </a:endParaRPr>
          </a:p>
        </p:txBody>
      </p:sp>
      <p:sp>
        <p:nvSpPr>
          <p:cNvPr id="20" name="TextBox 11">
            <a:extLst>
              <a:ext uri="{FF2B5EF4-FFF2-40B4-BE49-F238E27FC236}">
                <a16:creationId xmlns:a16="http://schemas.microsoft.com/office/drawing/2014/main" id="{FDF4E798-3BFF-4C86-AE83-29182D795AF9}"/>
              </a:ext>
            </a:extLst>
          </p:cNvPr>
          <p:cNvSpPr txBox="1">
            <a:spLocks noChangeArrowheads="1"/>
          </p:cNvSpPr>
          <p:nvPr/>
        </p:nvSpPr>
        <p:spPr bwMode="auto">
          <a:xfrm>
            <a:off x="6071021" y="2978378"/>
            <a:ext cx="728084" cy="215444"/>
          </a:xfrm>
          <a:prstGeom prst="rect">
            <a:avLst/>
          </a:prstGeom>
          <a:solidFill>
            <a:schemeClr val="bg1"/>
          </a:solidFill>
          <a:ln w="19050" cmpd="sng">
            <a:solidFill>
              <a:schemeClr val="tx2"/>
            </a:solidFill>
            <a:miter lim="800000"/>
            <a:headEnd/>
            <a:tailEnd/>
          </a:ln>
        </p:spPr>
        <p:txBody>
          <a:bodyPr wrap="none">
            <a:spAutoFit/>
          </a:bodyPr>
          <a:lstStyle>
            <a:lvl1pPr>
              <a:defRPr sz="1400" b="1">
                <a:solidFill>
                  <a:schemeClr val="tx1"/>
                </a:solidFill>
                <a:latin typeface="Arial" charset="0"/>
                <a:ea typeface="ＭＳ Ｐゴシック" charset="0"/>
                <a:cs typeface="ＭＳ Ｐゴシック" charset="0"/>
              </a:defRPr>
            </a:lvl1pPr>
            <a:lvl2pPr marL="742950" indent="-285750">
              <a:defRPr sz="1400" b="1">
                <a:solidFill>
                  <a:schemeClr val="tx1"/>
                </a:solidFill>
                <a:latin typeface="Arial" charset="0"/>
                <a:ea typeface="ＭＳ Ｐゴシック" charset="0"/>
              </a:defRPr>
            </a:lvl2pPr>
            <a:lvl3pPr marL="1143000" indent="-228600">
              <a:defRPr sz="1400" b="1">
                <a:solidFill>
                  <a:schemeClr val="tx1"/>
                </a:solidFill>
                <a:latin typeface="Arial" charset="0"/>
                <a:ea typeface="ＭＳ Ｐゴシック" charset="0"/>
              </a:defRPr>
            </a:lvl3pPr>
            <a:lvl4pPr marL="1600200" indent="-228600">
              <a:defRPr sz="1400" b="1">
                <a:solidFill>
                  <a:schemeClr val="tx1"/>
                </a:solidFill>
                <a:latin typeface="Arial" charset="0"/>
                <a:ea typeface="ＭＳ Ｐゴシック" charset="0"/>
              </a:defRPr>
            </a:lvl4pPr>
            <a:lvl5pPr marL="2057400" indent="-228600">
              <a:defRPr sz="1400" b="1">
                <a:solidFill>
                  <a:schemeClr val="tx1"/>
                </a:solidFill>
                <a:latin typeface="Arial" charset="0"/>
                <a:ea typeface="ＭＳ Ｐゴシック" charset="0"/>
              </a:defRPr>
            </a:lvl5pPr>
            <a:lvl6pPr marL="2514600" indent="-228600" eaLnBrk="0" fontAlgn="base" hangingPunct="0">
              <a:spcBef>
                <a:spcPct val="0"/>
              </a:spcBef>
              <a:spcAft>
                <a:spcPct val="0"/>
              </a:spcAft>
              <a:defRPr sz="1400" b="1">
                <a:solidFill>
                  <a:schemeClr val="tx1"/>
                </a:solidFill>
                <a:latin typeface="Arial" charset="0"/>
                <a:ea typeface="ＭＳ Ｐゴシック" charset="0"/>
              </a:defRPr>
            </a:lvl6pPr>
            <a:lvl7pPr marL="2971800" indent="-228600" eaLnBrk="0" fontAlgn="base" hangingPunct="0">
              <a:spcBef>
                <a:spcPct val="0"/>
              </a:spcBef>
              <a:spcAft>
                <a:spcPct val="0"/>
              </a:spcAft>
              <a:defRPr sz="1400" b="1">
                <a:solidFill>
                  <a:schemeClr val="tx1"/>
                </a:solidFill>
                <a:latin typeface="Arial" charset="0"/>
                <a:ea typeface="ＭＳ Ｐゴシック" charset="0"/>
              </a:defRPr>
            </a:lvl7pPr>
            <a:lvl8pPr marL="3429000" indent="-228600" eaLnBrk="0" fontAlgn="base" hangingPunct="0">
              <a:spcBef>
                <a:spcPct val="0"/>
              </a:spcBef>
              <a:spcAft>
                <a:spcPct val="0"/>
              </a:spcAft>
              <a:defRPr sz="1400" b="1">
                <a:solidFill>
                  <a:schemeClr val="tx1"/>
                </a:solidFill>
                <a:latin typeface="Arial" charset="0"/>
                <a:ea typeface="ＭＳ Ｐゴシック" charset="0"/>
              </a:defRPr>
            </a:lvl8pPr>
            <a:lvl9pPr marL="3886200" indent="-228600" eaLnBrk="0" fontAlgn="base" hangingPunct="0">
              <a:spcBef>
                <a:spcPct val="0"/>
              </a:spcBef>
              <a:spcAft>
                <a:spcPct val="0"/>
              </a:spcAft>
              <a:defRPr sz="1400" b="1">
                <a:solidFill>
                  <a:schemeClr val="tx1"/>
                </a:solidFill>
                <a:latin typeface="Arial" charset="0"/>
                <a:ea typeface="ＭＳ Ｐゴシック" charset="0"/>
              </a:defRPr>
            </a:lvl9pPr>
          </a:lstStyle>
          <a:p>
            <a:r>
              <a:rPr lang="en-US" sz="800" dirty="0">
                <a:solidFill>
                  <a:schemeClr val="tx2"/>
                </a:solidFill>
              </a:rPr>
              <a:t>Total noise</a:t>
            </a:r>
          </a:p>
        </p:txBody>
      </p:sp>
      <p:pic>
        <p:nvPicPr>
          <p:cNvPr id="2" name="Picture 1">
            <a:extLst>
              <a:ext uri="{FF2B5EF4-FFF2-40B4-BE49-F238E27FC236}">
                <a16:creationId xmlns:a16="http://schemas.microsoft.com/office/drawing/2014/main" id="{0BB2A4C2-9CC2-F9C5-98EB-AB5F1FD8831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229600" y="34386"/>
            <a:ext cx="914400" cy="915924"/>
          </a:xfrm>
          <a:prstGeom prst="rect">
            <a:avLst/>
          </a:prstGeom>
        </p:spPr>
      </p:pic>
      <p:pic>
        <p:nvPicPr>
          <p:cNvPr id="7" name="Content Placeholder 5">
            <a:extLst>
              <a:ext uri="{FF2B5EF4-FFF2-40B4-BE49-F238E27FC236}">
                <a16:creationId xmlns:a16="http://schemas.microsoft.com/office/drawing/2014/main" id="{AC429B45-B99A-12E3-F94D-FF762C76B26F}"/>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0" y="0"/>
            <a:ext cx="975190" cy="888274"/>
          </a:xfrm>
          <a:prstGeom prst="rect">
            <a:avLst/>
          </a:prstGeom>
        </p:spPr>
      </p:pic>
      <p:sp>
        <p:nvSpPr>
          <p:cNvPr id="8" name="Title 1">
            <a:extLst>
              <a:ext uri="{FF2B5EF4-FFF2-40B4-BE49-F238E27FC236}">
                <a16:creationId xmlns:a16="http://schemas.microsoft.com/office/drawing/2014/main" id="{52E571D3-85BC-0D80-0747-51F1E0B16F4B}"/>
              </a:ext>
            </a:extLst>
          </p:cNvPr>
          <p:cNvSpPr txBox="1">
            <a:spLocks/>
          </p:cNvSpPr>
          <p:nvPr/>
        </p:nvSpPr>
        <p:spPr>
          <a:xfrm>
            <a:off x="1415730" y="337922"/>
            <a:ext cx="7239000" cy="859536"/>
          </a:xfrm>
          <a:prstGeom prst="rect">
            <a:avLst/>
          </a:prstGeom>
        </p:spPr>
        <p:txBody>
          <a:bodyPr/>
          <a:lstStyle>
            <a:lvl1pPr algn="ctr" rtl="0" eaLnBrk="0" fontAlgn="base" hangingPunct="0">
              <a:spcBef>
                <a:spcPct val="0"/>
              </a:spcBef>
              <a:spcAft>
                <a:spcPct val="0"/>
              </a:spcAft>
              <a:defRPr sz="3600" i="1">
                <a:solidFill>
                  <a:schemeClr val="tx2"/>
                </a:solidFill>
                <a:latin typeface="+mj-lt"/>
                <a:ea typeface="+mj-ea"/>
                <a:cs typeface="ＭＳ Ｐゴシック" charset="0"/>
              </a:defRPr>
            </a:lvl1pPr>
            <a:lvl2pPr algn="ctr" rtl="0" eaLnBrk="0" fontAlgn="base" hangingPunct="0">
              <a:spcBef>
                <a:spcPct val="0"/>
              </a:spcBef>
              <a:spcAft>
                <a:spcPct val="0"/>
              </a:spcAft>
              <a:defRPr sz="3600" i="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sz="3600" i="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sz="3600" i="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sz="3600" i="1">
                <a:solidFill>
                  <a:schemeClr val="tx2"/>
                </a:solidFill>
                <a:latin typeface="Helvetica" charset="0"/>
                <a:ea typeface="ＭＳ Ｐゴシック" charset="0"/>
                <a:cs typeface="ＭＳ Ｐゴシック" charset="0"/>
              </a:defRPr>
            </a:lvl5pPr>
            <a:lvl6pPr marL="457189" algn="ctr" rtl="0" eaLnBrk="0" fontAlgn="base" hangingPunct="0">
              <a:spcBef>
                <a:spcPct val="0"/>
              </a:spcBef>
              <a:spcAft>
                <a:spcPct val="0"/>
              </a:spcAft>
              <a:defRPr sz="3600">
                <a:solidFill>
                  <a:schemeClr val="tx2"/>
                </a:solidFill>
                <a:latin typeface="Helvetica" charset="0"/>
                <a:ea typeface="ＭＳ Ｐゴシック" charset="0"/>
              </a:defRPr>
            </a:lvl6pPr>
            <a:lvl7pPr marL="914377" algn="ctr" rtl="0" eaLnBrk="0" fontAlgn="base" hangingPunct="0">
              <a:spcBef>
                <a:spcPct val="0"/>
              </a:spcBef>
              <a:spcAft>
                <a:spcPct val="0"/>
              </a:spcAft>
              <a:defRPr sz="3600">
                <a:solidFill>
                  <a:schemeClr val="tx2"/>
                </a:solidFill>
                <a:latin typeface="Helvetica" charset="0"/>
                <a:ea typeface="ＭＳ Ｐゴシック" charset="0"/>
              </a:defRPr>
            </a:lvl7pPr>
            <a:lvl8pPr marL="1371566" algn="ctr" rtl="0" eaLnBrk="0" fontAlgn="base" hangingPunct="0">
              <a:spcBef>
                <a:spcPct val="0"/>
              </a:spcBef>
              <a:spcAft>
                <a:spcPct val="0"/>
              </a:spcAft>
              <a:defRPr sz="3600">
                <a:solidFill>
                  <a:schemeClr val="tx2"/>
                </a:solidFill>
                <a:latin typeface="Helvetica" charset="0"/>
                <a:ea typeface="ＭＳ Ｐゴシック" charset="0"/>
              </a:defRPr>
            </a:lvl8pPr>
            <a:lvl9pPr marL="1828754" algn="ctr" rtl="0" eaLnBrk="0" fontAlgn="base" hangingPunct="0">
              <a:spcBef>
                <a:spcPct val="0"/>
              </a:spcBef>
              <a:spcAft>
                <a:spcPct val="0"/>
              </a:spcAft>
              <a:defRPr sz="3600">
                <a:solidFill>
                  <a:schemeClr val="tx2"/>
                </a:solidFill>
                <a:latin typeface="Helvetica" charset="0"/>
                <a:ea typeface="ＭＳ Ｐゴシック" charset="0"/>
              </a:defRPr>
            </a:lvl9pPr>
          </a:lstStyle>
          <a:p>
            <a:r>
              <a:rPr lang="en-US" sz="2000" i="0" kern="0" dirty="0">
                <a:solidFill>
                  <a:schemeClr val="bg1"/>
                </a:solidFill>
              </a:rPr>
              <a:t>Measurement Noises</a:t>
            </a:r>
            <a:endParaRPr lang="en-US" sz="2000" b="1" i="0" kern="0" dirty="0">
              <a:solidFill>
                <a:schemeClr val="bg1"/>
              </a:solidFill>
            </a:endParaRPr>
          </a:p>
        </p:txBody>
      </p:sp>
    </p:spTree>
    <p:extLst>
      <p:ext uri="{BB962C8B-B14F-4D97-AF65-F5344CB8AC3E}">
        <p14:creationId xmlns:p14="http://schemas.microsoft.com/office/powerpoint/2010/main" val="4999803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2F4A0-C051-7745-B362-BB446B24EBA8}"/>
              </a:ext>
            </a:extLst>
          </p:cNvPr>
          <p:cNvSpPr>
            <a:spLocks noGrp="1"/>
          </p:cNvSpPr>
          <p:nvPr>
            <p:ph type="title"/>
          </p:nvPr>
        </p:nvSpPr>
        <p:spPr/>
        <p:txBody>
          <a:bodyPr/>
          <a:lstStyle/>
          <a:p>
            <a:r>
              <a:rPr lang="en-US" sz="2100" dirty="0"/>
              <a:t>Coupled Quantum </a:t>
            </a:r>
            <a:br>
              <a:rPr lang="en-US" sz="2100" dirty="0"/>
            </a:br>
            <a:r>
              <a:rPr lang="en-US" sz="2100" dirty="0"/>
              <a:t>“Optical Readout” Noise</a:t>
            </a:r>
          </a:p>
        </p:txBody>
      </p:sp>
      <p:sp>
        <p:nvSpPr>
          <p:cNvPr id="4" name="Slide Number Placeholder 3">
            <a:extLst>
              <a:ext uri="{FF2B5EF4-FFF2-40B4-BE49-F238E27FC236}">
                <a16:creationId xmlns:a16="http://schemas.microsoft.com/office/drawing/2014/main" id="{37012252-87C2-BD4D-B3E4-05F386FCEFD2}"/>
              </a:ext>
            </a:extLst>
          </p:cNvPr>
          <p:cNvSpPr>
            <a:spLocks noGrp="1"/>
          </p:cNvSpPr>
          <p:nvPr>
            <p:ph type="sldNum" sz="quarter" idx="11"/>
          </p:nvPr>
        </p:nvSpPr>
        <p:spPr/>
        <p:txBody>
          <a:bodyPr/>
          <a:lstStyle/>
          <a:p>
            <a:pPr>
              <a:defRPr/>
            </a:pPr>
            <a:fld id="{4703B35A-92CA-9244-943F-6D1BF23D8702}" type="slidenum">
              <a:rPr lang="en-US" smtClean="0"/>
              <a:pPr>
                <a:defRPr/>
              </a:pPr>
              <a:t>14</a:t>
            </a:fld>
            <a:endParaRPr lang="en-US"/>
          </a:p>
        </p:txBody>
      </p:sp>
      <p:sp>
        <p:nvSpPr>
          <p:cNvPr id="5" name="Rectangle 4">
            <a:extLst>
              <a:ext uri="{FF2B5EF4-FFF2-40B4-BE49-F238E27FC236}">
                <a16:creationId xmlns:a16="http://schemas.microsoft.com/office/drawing/2014/main" id="{A1C63B01-A438-E545-97AD-6AB059C05BAF}"/>
              </a:ext>
            </a:extLst>
          </p:cNvPr>
          <p:cNvSpPr>
            <a:spLocks/>
          </p:cNvSpPr>
          <p:nvPr/>
        </p:nvSpPr>
        <p:spPr bwMode="auto">
          <a:xfrm>
            <a:off x="1897380" y="1097280"/>
            <a:ext cx="5486400" cy="3634740"/>
          </a:xfrm>
          <a:prstGeom prst="rect">
            <a:avLst/>
          </a:prstGeom>
          <a:solidFill>
            <a:schemeClr val="bg1"/>
          </a:solidFill>
          <a:ln w="12700" cap="flat" cmpd="sng" algn="ctr">
            <a:no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defTabSz="685800"/>
            <a:endParaRPr lang="en-US" sz="1050"/>
          </a:p>
        </p:txBody>
      </p:sp>
      <p:pic>
        <p:nvPicPr>
          <p:cNvPr id="7" name="Picture 6">
            <a:extLst>
              <a:ext uri="{FF2B5EF4-FFF2-40B4-BE49-F238E27FC236}">
                <a16:creationId xmlns:a16="http://schemas.microsoft.com/office/drawing/2014/main" id="{F054AE1F-8161-6C4A-93A8-57837B635D6E}"/>
              </a:ext>
            </a:extLst>
          </p:cNvPr>
          <p:cNvPicPr>
            <a:picLocks noChangeAspect="1"/>
          </p:cNvPicPr>
          <p:nvPr/>
        </p:nvPicPr>
        <p:blipFill>
          <a:blip r:embed="rId2"/>
          <a:stretch>
            <a:fillRect/>
          </a:stretch>
        </p:blipFill>
        <p:spPr>
          <a:xfrm>
            <a:off x="2514600" y="1028700"/>
            <a:ext cx="4457700" cy="3508916"/>
          </a:xfrm>
          <a:prstGeom prst="rect">
            <a:avLst/>
          </a:prstGeom>
        </p:spPr>
      </p:pic>
      <p:pic>
        <p:nvPicPr>
          <p:cNvPr id="9" name="Picture 8">
            <a:extLst>
              <a:ext uri="{FF2B5EF4-FFF2-40B4-BE49-F238E27FC236}">
                <a16:creationId xmlns:a16="http://schemas.microsoft.com/office/drawing/2014/main" id="{5FF7194F-BD2C-704D-B0C5-9CF5D739A4D5}"/>
              </a:ext>
            </a:extLst>
          </p:cNvPr>
          <p:cNvPicPr>
            <a:picLocks noChangeAspect="1"/>
          </p:cNvPicPr>
          <p:nvPr/>
        </p:nvPicPr>
        <p:blipFill>
          <a:blip r:embed="rId3"/>
          <a:stretch>
            <a:fillRect/>
          </a:stretch>
        </p:blipFill>
        <p:spPr>
          <a:xfrm rot="2657255">
            <a:off x="3951051" y="3178732"/>
            <a:ext cx="1345351" cy="415836"/>
          </a:xfrm>
          <a:prstGeom prst="rect">
            <a:avLst/>
          </a:prstGeom>
          <a:ln>
            <a:solidFill>
              <a:schemeClr val="tx1"/>
            </a:solidFill>
          </a:ln>
        </p:spPr>
      </p:pic>
      <p:pic>
        <p:nvPicPr>
          <p:cNvPr id="11" name="Picture 10">
            <a:extLst>
              <a:ext uri="{FF2B5EF4-FFF2-40B4-BE49-F238E27FC236}">
                <a16:creationId xmlns:a16="http://schemas.microsoft.com/office/drawing/2014/main" id="{D20AE915-1CA0-EB48-8A14-96FE3E9D2E1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20850795">
            <a:off x="4606251" y="1753774"/>
            <a:ext cx="1808018" cy="481673"/>
          </a:xfrm>
          <a:prstGeom prst="rect">
            <a:avLst/>
          </a:prstGeom>
          <a:ln>
            <a:solidFill>
              <a:srgbClr val="FF0000"/>
            </a:solidFill>
          </a:ln>
        </p:spPr>
      </p:pic>
      <p:sp>
        <p:nvSpPr>
          <p:cNvPr id="10" name="TextBox 9">
            <a:extLst>
              <a:ext uri="{FF2B5EF4-FFF2-40B4-BE49-F238E27FC236}">
                <a16:creationId xmlns:a16="http://schemas.microsoft.com/office/drawing/2014/main" id="{A8BE7149-5212-DEA6-A37B-643CC4088F67}"/>
              </a:ext>
            </a:extLst>
          </p:cNvPr>
          <p:cNvSpPr txBox="1"/>
          <p:nvPr/>
        </p:nvSpPr>
        <p:spPr>
          <a:xfrm>
            <a:off x="5557498" y="3020358"/>
            <a:ext cx="1055097" cy="553998"/>
          </a:xfrm>
          <a:prstGeom prst="rect">
            <a:avLst/>
          </a:prstGeom>
          <a:noFill/>
        </p:spPr>
        <p:txBody>
          <a:bodyPr wrap="none" rtlCol="0">
            <a:spAutoFit/>
          </a:bodyPr>
          <a:lstStyle/>
          <a:p>
            <a:r>
              <a:rPr lang="en-US" sz="1500" dirty="0">
                <a:solidFill>
                  <a:srgbClr val="000000"/>
                </a:solidFill>
              </a:rPr>
              <a:t>M = 40 kg</a:t>
            </a:r>
          </a:p>
          <a:p>
            <a:r>
              <a:rPr lang="en-US" sz="1500" dirty="0">
                <a:solidFill>
                  <a:srgbClr val="000000"/>
                </a:solidFill>
              </a:rPr>
              <a:t>P = 10</a:t>
            </a:r>
            <a:r>
              <a:rPr lang="en-US" sz="1500" baseline="30000" dirty="0">
                <a:solidFill>
                  <a:srgbClr val="000000"/>
                </a:solidFill>
              </a:rPr>
              <a:t>3</a:t>
            </a:r>
            <a:r>
              <a:rPr lang="en-US" sz="1500" dirty="0">
                <a:solidFill>
                  <a:srgbClr val="000000"/>
                </a:solidFill>
              </a:rPr>
              <a:t> W</a:t>
            </a:r>
          </a:p>
        </p:txBody>
      </p:sp>
      <p:sp>
        <p:nvSpPr>
          <p:cNvPr id="12" name="Title 1">
            <a:extLst>
              <a:ext uri="{FF2B5EF4-FFF2-40B4-BE49-F238E27FC236}">
                <a16:creationId xmlns:a16="http://schemas.microsoft.com/office/drawing/2014/main" id="{4A675263-BBF9-774E-2098-8CD5EDD768C9}"/>
              </a:ext>
            </a:extLst>
          </p:cNvPr>
          <p:cNvSpPr txBox="1">
            <a:spLocks/>
          </p:cNvSpPr>
          <p:nvPr/>
        </p:nvSpPr>
        <p:spPr bwMode="auto">
          <a:xfrm>
            <a:off x="1454150" y="0"/>
            <a:ext cx="7239000" cy="857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lvl1pPr algn="ctr" rtl="0" eaLnBrk="0" fontAlgn="base" hangingPunct="0">
              <a:spcBef>
                <a:spcPct val="0"/>
              </a:spcBef>
              <a:spcAft>
                <a:spcPct val="0"/>
              </a:spcAft>
              <a:defRPr sz="3600" i="1">
                <a:solidFill>
                  <a:schemeClr val="tx2"/>
                </a:solidFill>
                <a:latin typeface="+mj-lt"/>
                <a:ea typeface="+mj-ea"/>
                <a:cs typeface="ＭＳ Ｐゴシック" charset="0"/>
              </a:defRPr>
            </a:lvl1pPr>
            <a:lvl2pPr algn="ctr" rtl="0" eaLnBrk="0" fontAlgn="base" hangingPunct="0">
              <a:spcBef>
                <a:spcPct val="0"/>
              </a:spcBef>
              <a:spcAft>
                <a:spcPct val="0"/>
              </a:spcAft>
              <a:defRPr sz="3600" i="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sz="3600" i="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sz="3600" i="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sz="3600" i="1">
                <a:solidFill>
                  <a:schemeClr val="tx2"/>
                </a:solidFill>
                <a:latin typeface="Helvetica" charset="0"/>
                <a:ea typeface="ＭＳ Ｐゴシック" charset="0"/>
                <a:cs typeface="ＭＳ Ｐゴシック" charset="0"/>
              </a:defRPr>
            </a:lvl5pPr>
            <a:lvl6pPr marL="457189" algn="ctr" rtl="0" eaLnBrk="0" fontAlgn="base" hangingPunct="0">
              <a:spcBef>
                <a:spcPct val="0"/>
              </a:spcBef>
              <a:spcAft>
                <a:spcPct val="0"/>
              </a:spcAft>
              <a:defRPr sz="3600">
                <a:solidFill>
                  <a:schemeClr val="tx2"/>
                </a:solidFill>
                <a:latin typeface="Helvetica" charset="0"/>
                <a:ea typeface="ＭＳ Ｐゴシック" charset="0"/>
              </a:defRPr>
            </a:lvl6pPr>
            <a:lvl7pPr marL="914377" algn="ctr" rtl="0" eaLnBrk="0" fontAlgn="base" hangingPunct="0">
              <a:spcBef>
                <a:spcPct val="0"/>
              </a:spcBef>
              <a:spcAft>
                <a:spcPct val="0"/>
              </a:spcAft>
              <a:defRPr sz="3600">
                <a:solidFill>
                  <a:schemeClr val="tx2"/>
                </a:solidFill>
                <a:latin typeface="Helvetica" charset="0"/>
                <a:ea typeface="ＭＳ Ｐゴシック" charset="0"/>
              </a:defRPr>
            </a:lvl7pPr>
            <a:lvl8pPr marL="1371566" algn="ctr" rtl="0" eaLnBrk="0" fontAlgn="base" hangingPunct="0">
              <a:spcBef>
                <a:spcPct val="0"/>
              </a:spcBef>
              <a:spcAft>
                <a:spcPct val="0"/>
              </a:spcAft>
              <a:defRPr sz="3600">
                <a:solidFill>
                  <a:schemeClr val="tx2"/>
                </a:solidFill>
                <a:latin typeface="Helvetica" charset="0"/>
                <a:ea typeface="ＭＳ Ｐゴシック" charset="0"/>
              </a:defRPr>
            </a:lvl8pPr>
            <a:lvl9pPr marL="1828754" algn="ctr" rtl="0" eaLnBrk="0" fontAlgn="base" hangingPunct="0">
              <a:spcBef>
                <a:spcPct val="0"/>
              </a:spcBef>
              <a:spcAft>
                <a:spcPct val="0"/>
              </a:spcAft>
              <a:defRPr sz="3600">
                <a:solidFill>
                  <a:schemeClr val="tx2"/>
                </a:solidFill>
                <a:latin typeface="Helvetica" charset="0"/>
                <a:ea typeface="ＭＳ Ｐゴシック" charset="0"/>
              </a:defRPr>
            </a:lvl9pPr>
          </a:lstStyle>
          <a:p>
            <a:r>
              <a:rPr lang="en-US" sz="2000" b="1" i="0" kern="1200" dirty="0">
                <a:solidFill>
                  <a:srgbClr val="FFFFFF"/>
                </a:solidFill>
                <a:latin typeface="Helvetica"/>
                <a:ea typeface="ＭＳ Ｐゴシック" charset="0"/>
              </a:rPr>
              <a:t>Quantum Noise in Interferometers</a:t>
            </a:r>
          </a:p>
        </p:txBody>
      </p:sp>
    </p:spTree>
    <p:extLst>
      <p:ext uri="{BB962C8B-B14F-4D97-AF65-F5344CB8AC3E}">
        <p14:creationId xmlns:p14="http://schemas.microsoft.com/office/powerpoint/2010/main" val="9377033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1327EBD-6EEA-1849-ABE5-8B6544BC7014}"/>
              </a:ext>
            </a:extLst>
          </p:cNvPr>
          <p:cNvSpPr>
            <a:spLocks/>
          </p:cNvSpPr>
          <p:nvPr/>
        </p:nvSpPr>
        <p:spPr bwMode="auto">
          <a:xfrm>
            <a:off x="1897380" y="1097280"/>
            <a:ext cx="5486400" cy="3634740"/>
          </a:xfrm>
          <a:prstGeom prst="rect">
            <a:avLst/>
          </a:prstGeom>
          <a:solidFill>
            <a:schemeClr val="bg1"/>
          </a:solidFill>
          <a:ln w="12700" cap="flat" cmpd="sng" algn="ctr">
            <a:no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defTabSz="685800"/>
            <a:endParaRPr lang="en-US" sz="1050"/>
          </a:p>
        </p:txBody>
      </p:sp>
      <p:sp>
        <p:nvSpPr>
          <p:cNvPr id="2" name="Title 1">
            <a:extLst>
              <a:ext uri="{FF2B5EF4-FFF2-40B4-BE49-F238E27FC236}">
                <a16:creationId xmlns:a16="http://schemas.microsoft.com/office/drawing/2014/main" id="{94F2F4A0-C051-7745-B362-BB446B24EBA8}"/>
              </a:ext>
            </a:extLst>
          </p:cNvPr>
          <p:cNvSpPr>
            <a:spLocks noGrp="1"/>
          </p:cNvSpPr>
          <p:nvPr>
            <p:ph type="title"/>
          </p:nvPr>
        </p:nvSpPr>
        <p:spPr/>
        <p:txBody>
          <a:bodyPr/>
          <a:lstStyle/>
          <a:p>
            <a:r>
              <a:rPr lang="en-US" sz="2100" dirty="0"/>
              <a:t>Coupled Quantum </a:t>
            </a:r>
            <a:br>
              <a:rPr lang="en-US" sz="2100" dirty="0"/>
            </a:br>
            <a:r>
              <a:rPr lang="en-US" sz="2100" dirty="0"/>
              <a:t>“Optical Readout” Noise</a:t>
            </a:r>
          </a:p>
        </p:txBody>
      </p:sp>
      <p:sp>
        <p:nvSpPr>
          <p:cNvPr id="4" name="Slide Number Placeholder 3">
            <a:extLst>
              <a:ext uri="{FF2B5EF4-FFF2-40B4-BE49-F238E27FC236}">
                <a16:creationId xmlns:a16="http://schemas.microsoft.com/office/drawing/2014/main" id="{37012252-87C2-BD4D-B3E4-05F386FCEFD2}"/>
              </a:ext>
            </a:extLst>
          </p:cNvPr>
          <p:cNvSpPr>
            <a:spLocks noGrp="1"/>
          </p:cNvSpPr>
          <p:nvPr>
            <p:ph type="sldNum" sz="quarter" idx="11"/>
          </p:nvPr>
        </p:nvSpPr>
        <p:spPr/>
        <p:txBody>
          <a:bodyPr/>
          <a:lstStyle/>
          <a:p>
            <a:pPr>
              <a:defRPr/>
            </a:pPr>
            <a:fld id="{4703B35A-92CA-9244-943F-6D1BF23D8702}" type="slidenum">
              <a:rPr lang="en-US" smtClean="0"/>
              <a:pPr>
                <a:defRPr/>
              </a:pPr>
              <a:t>15</a:t>
            </a:fld>
            <a:endParaRPr lang="en-US"/>
          </a:p>
        </p:txBody>
      </p:sp>
      <p:pic>
        <p:nvPicPr>
          <p:cNvPr id="6" name="Picture 5">
            <a:extLst>
              <a:ext uri="{FF2B5EF4-FFF2-40B4-BE49-F238E27FC236}">
                <a16:creationId xmlns:a16="http://schemas.microsoft.com/office/drawing/2014/main" id="{8DAF429C-D706-7C49-BB73-CD02DC7FF888}"/>
              </a:ext>
            </a:extLst>
          </p:cNvPr>
          <p:cNvPicPr>
            <a:picLocks noChangeAspect="1"/>
          </p:cNvPicPr>
          <p:nvPr/>
        </p:nvPicPr>
        <p:blipFill>
          <a:blip r:embed="rId2"/>
          <a:stretch>
            <a:fillRect/>
          </a:stretch>
        </p:blipFill>
        <p:spPr>
          <a:xfrm>
            <a:off x="2514600" y="1028700"/>
            <a:ext cx="4457700" cy="3508915"/>
          </a:xfrm>
          <a:prstGeom prst="rect">
            <a:avLst/>
          </a:prstGeom>
        </p:spPr>
      </p:pic>
      <p:sp>
        <p:nvSpPr>
          <p:cNvPr id="9" name="TextBox 8">
            <a:extLst>
              <a:ext uri="{FF2B5EF4-FFF2-40B4-BE49-F238E27FC236}">
                <a16:creationId xmlns:a16="http://schemas.microsoft.com/office/drawing/2014/main" id="{CF708EA3-07FD-41E8-6608-1CC53D9BA821}"/>
              </a:ext>
            </a:extLst>
          </p:cNvPr>
          <p:cNvSpPr txBox="1"/>
          <p:nvPr/>
        </p:nvSpPr>
        <p:spPr>
          <a:xfrm>
            <a:off x="5557498" y="3020358"/>
            <a:ext cx="1055097" cy="553998"/>
          </a:xfrm>
          <a:prstGeom prst="rect">
            <a:avLst/>
          </a:prstGeom>
          <a:noFill/>
        </p:spPr>
        <p:txBody>
          <a:bodyPr wrap="none" rtlCol="0">
            <a:spAutoFit/>
          </a:bodyPr>
          <a:lstStyle/>
          <a:p>
            <a:r>
              <a:rPr lang="en-US" sz="1500" dirty="0">
                <a:solidFill>
                  <a:srgbClr val="000000"/>
                </a:solidFill>
              </a:rPr>
              <a:t>M = 40 kg</a:t>
            </a:r>
          </a:p>
          <a:p>
            <a:r>
              <a:rPr lang="en-US" sz="1500" dirty="0">
                <a:solidFill>
                  <a:srgbClr val="000000"/>
                </a:solidFill>
              </a:rPr>
              <a:t>P = 10</a:t>
            </a:r>
            <a:r>
              <a:rPr lang="en-US" sz="1500" baseline="30000" dirty="0">
                <a:solidFill>
                  <a:srgbClr val="000000"/>
                </a:solidFill>
              </a:rPr>
              <a:t>3</a:t>
            </a:r>
            <a:r>
              <a:rPr lang="en-US" sz="1500" dirty="0">
                <a:solidFill>
                  <a:srgbClr val="000000"/>
                </a:solidFill>
              </a:rPr>
              <a:t> W</a:t>
            </a:r>
          </a:p>
        </p:txBody>
      </p:sp>
      <p:sp>
        <p:nvSpPr>
          <p:cNvPr id="3" name="Title 1">
            <a:extLst>
              <a:ext uri="{FF2B5EF4-FFF2-40B4-BE49-F238E27FC236}">
                <a16:creationId xmlns:a16="http://schemas.microsoft.com/office/drawing/2014/main" id="{350F7CB6-EA12-6A2B-4F76-3266888F0AA3}"/>
              </a:ext>
            </a:extLst>
          </p:cNvPr>
          <p:cNvSpPr txBox="1">
            <a:spLocks/>
          </p:cNvSpPr>
          <p:nvPr/>
        </p:nvSpPr>
        <p:spPr bwMode="auto">
          <a:xfrm>
            <a:off x="1454150" y="0"/>
            <a:ext cx="7239000" cy="857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lvl1pPr algn="ctr" rtl="0" eaLnBrk="0" fontAlgn="base" hangingPunct="0">
              <a:spcBef>
                <a:spcPct val="0"/>
              </a:spcBef>
              <a:spcAft>
                <a:spcPct val="0"/>
              </a:spcAft>
              <a:defRPr sz="3600" i="1">
                <a:solidFill>
                  <a:schemeClr val="tx2"/>
                </a:solidFill>
                <a:latin typeface="+mj-lt"/>
                <a:ea typeface="+mj-ea"/>
                <a:cs typeface="ＭＳ Ｐゴシック" charset="0"/>
              </a:defRPr>
            </a:lvl1pPr>
            <a:lvl2pPr algn="ctr" rtl="0" eaLnBrk="0" fontAlgn="base" hangingPunct="0">
              <a:spcBef>
                <a:spcPct val="0"/>
              </a:spcBef>
              <a:spcAft>
                <a:spcPct val="0"/>
              </a:spcAft>
              <a:defRPr sz="3600" i="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sz="3600" i="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sz="3600" i="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sz="3600" i="1">
                <a:solidFill>
                  <a:schemeClr val="tx2"/>
                </a:solidFill>
                <a:latin typeface="Helvetica" charset="0"/>
                <a:ea typeface="ＭＳ Ｐゴシック" charset="0"/>
                <a:cs typeface="ＭＳ Ｐゴシック" charset="0"/>
              </a:defRPr>
            </a:lvl5pPr>
            <a:lvl6pPr marL="457189" algn="ctr" rtl="0" eaLnBrk="0" fontAlgn="base" hangingPunct="0">
              <a:spcBef>
                <a:spcPct val="0"/>
              </a:spcBef>
              <a:spcAft>
                <a:spcPct val="0"/>
              </a:spcAft>
              <a:defRPr sz="3600">
                <a:solidFill>
                  <a:schemeClr val="tx2"/>
                </a:solidFill>
                <a:latin typeface="Helvetica" charset="0"/>
                <a:ea typeface="ＭＳ Ｐゴシック" charset="0"/>
              </a:defRPr>
            </a:lvl6pPr>
            <a:lvl7pPr marL="914377" algn="ctr" rtl="0" eaLnBrk="0" fontAlgn="base" hangingPunct="0">
              <a:spcBef>
                <a:spcPct val="0"/>
              </a:spcBef>
              <a:spcAft>
                <a:spcPct val="0"/>
              </a:spcAft>
              <a:defRPr sz="3600">
                <a:solidFill>
                  <a:schemeClr val="tx2"/>
                </a:solidFill>
                <a:latin typeface="Helvetica" charset="0"/>
                <a:ea typeface="ＭＳ Ｐゴシック" charset="0"/>
              </a:defRPr>
            </a:lvl7pPr>
            <a:lvl8pPr marL="1371566" algn="ctr" rtl="0" eaLnBrk="0" fontAlgn="base" hangingPunct="0">
              <a:spcBef>
                <a:spcPct val="0"/>
              </a:spcBef>
              <a:spcAft>
                <a:spcPct val="0"/>
              </a:spcAft>
              <a:defRPr sz="3600">
                <a:solidFill>
                  <a:schemeClr val="tx2"/>
                </a:solidFill>
                <a:latin typeface="Helvetica" charset="0"/>
                <a:ea typeface="ＭＳ Ｐゴシック" charset="0"/>
              </a:defRPr>
            </a:lvl8pPr>
            <a:lvl9pPr marL="1828754" algn="ctr" rtl="0" eaLnBrk="0" fontAlgn="base" hangingPunct="0">
              <a:spcBef>
                <a:spcPct val="0"/>
              </a:spcBef>
              <a:spcAft>
                <a:spcPct val="0"/>
              </a:spcAft>
              <a:defRPr sz="3600">
                <a:solidFill>
                  <a:schemeClr val="tx2"/>
                </a:solidFill>
                <a:latin typeface="Helvetica" charset="0"/>
                <a:ea typeface="ＭＳ Ｐゴシック" charset="0"/>
              </a:defRPr>
            </a:lvl9pPr>
          </a:lstStyle>
          <a:p>
            <a:r>
              <a:rPr lang="en-US" sz="2000" b="1" i="0" kern="1200" dirty="0">
                <a:solidFill>
                  <a:srgbClr val="FFFFFF"/>
                </a:solidFill>
                <a:latin typeface="Helvetica"/>
                <a:ea typeface="ＭＳ Ｐゴシック" charset="0"/>
              </a:rPr>
              <a:t>Quantum Noise in Interferometers</a:t>
            </a:r>
          </a:p>
        </p:txBody>
      </p:sp>
    </p:spTree>
    <p:extLst>
      <p:ext uri="{BB962C8B-B14F-4D97-AF65-F5344CB8AC3E}">
        <p14:creationId xmlns:p14="http://schemas.microsoft.com/office/powerpoint/2010/main" val="3834234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DDE7E76-A28B-434C-A9AF-9566B7516608}"/>
              </a:ext>
            </a:extLst>
          </p:cNvPr>
          <p:cNvSpPr>
            <a:spLocks/>
          </p:cNvSpPr>
          <p:nvPr/>
        </p:nvSpPr>
        <p:spPr bwMode="auto">
          <a:xfrm>
            <a:off x="1897380" y="1097280"/>
            <a:ext cx="5486400" cy="3634740"/>
          </a:xfrm>
          <a:prstGeom prst="rect">
            <a:avLst/>
          </a:prstGeom>
          <a:solidFill>
            <a:schemeClr val="bg1"/>
          </a:solidFill>
          <a:ln w="12700" cap="flat" cmpd="sng" algn="ctr">
            <a:no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defTabSz="685800"/>
            <a:endParaRPr lang="en-US" sz="1050"/>
          </a:p>
        </p:txBody>
      </p:sp>
      <p:sp>
        <p:nvSpPr>
          <p:cNvPr id="2" name="Title 1">
            <a:extLst>
              <a:ext uri="{FF2B5EF4-FFF2-40B4-BE49-F238E27FC236}">
                <a16:creationId xmlns:a16="http://schemas.microsoft.com/office/drawing/2014/main" id="{94F2F4A0-C051-7745-B362-BB446B24EBA8}"/>
              </a:ext>
            </a:extLst>
          </p:cNvPr>
          <p:cNvSpPr>
            <a:spLocks noGrp="1"/>
          </p:cNvSpPr>
          <p:nvPr>
            <p:ph type="title"/>
          </p:nvPr>
        </p:nvSpPr>
        <p:spPr/>
        <p:txBody>
          <a:bodyPr/>
          <a:lstStyle/>
          <a:p>
            <a:r>
              <a:rPr lang="en-US" sz="2100" dirty="0"/>
              <a:t>Coupled Quantum </a:t>
            </a:r>
            <a:br>
              <a:rPr lang="en-US" sz="2100" dirty="0"/>
            </a:br>
            <a:r>
              <a:rPr lang="en-US" sz="2100" dirty="0"/>
              <a:t>“Optical Readout” Noise</a:t>
            </a:r>
          </a:p>
        </p:txBody>
      </p:sp>
      <p:sp>
        <p:nvSpPr>
          <p:cNvPr id="4" name="Slide Number Placeholder 3">
            <a:extLst>
              <a:ext uri="{FF2B5EF4-FFF2-40B4-BE49-F238E27FC236}">
                <a16:creationId xmlns:a16="http://schemas.microsoft.com/office/drawing/2014/main" id="{37012252-87C2-BD4D-B3E4-05F386FCEFD2}"/>
              </a:ext>
            </a:extLst>
          </p:cNvPr>
          <p:cNvSpPr>
            <a:spLocks noGrp="1"/>
          </p:cNvSpPr>
          <p:nvPr>
            <p:ph type="sldNum" sz="quarter" idx="11"/>
          </p:nvPr>
        </p:nvSpPr>
        <p:spPr/>
        <p:txBody>
          <a:bodyPr/>
          <a:lstStyle/>
          <a:p>
            <a:pPr>
              <a:defRPr/>
            </a:pPr>
            <a:fld id="{4703B35A-92CA-9244-943F-6D1BF23D8702}" type="slidenum">
              <a:rPr lang="en-US" smtClean="0"/>
              <a:pPr>
                <a:defRPr/>
              </a:pPr>
              <a:t>16</a:t>
            </a:fld>
            <a:endParaRPr lang="en-US"/>
          </a:p>
        </p:txBody>
      </p:sp>
      <p:pic>
        <p:nvPicPr>
          <p:cNvPr id="6" name="Picture 5">
            <a:extLst>
              <a:ext uri="{FF2B5EF4-FFF2-40B4-BE49-F238E27FC236}">
                <a16:creationId xmlns:a16="http://schemas.microsoft.com/office/drawing/2014/main" id="{25B16415-2847-2044-AF4C-7CBF4CD0819F}"/>
              </a:ext>
            </a:extLst>
          </p:cNvPr>
          <p:cNvPicPr>
            <a:picLocks noChangeAspect="1"/>
          </p:cNvPicPr>
          <p:nvPr/>
        </p:nvPicPr>
        <p:blipFill>
          <a:blip r:embed="rId2"/>
          <a:stretch>
            <a:fillRect/>
          </a:stretch>
        </p:blipFill>
        <p:spPr>
          <a:xfrm>
            <a:off x="2514600" y="1028700"/>
            <a:ext cx="4457700" cy="3508915"/>
          </a:xfrm>
          <a:prstGeom prst="rect">
            <a:avLst/>
          </a:prstGeom>
        </p:spPr>
      </p:pic>
      <p:sp>
        <p:nvSpPr>
          <p:cNvPr id="9" name="TextBox 8">
            <a:extLst>
              <a:ext uri="{FF2B5EF4-FFF2-40B4-BE49-F238E27FC236}">
                <a16:creationId xmlns:a16="http://schemas.microsoft.com/office/drawing/2014/main" id="{627B360E-7C19-5F83-BD92-7DE62D7832C6}"/>
              </a:ext>
            </a:extLst>
          </p:cNvPr>
          <p:cNvSpPr txBox="1"/>
          <p:nvPr/>
        </p:nvSpPr>
        <p:spPr>
          <a:xfrm>
            <a:off x="5557498" y="3020358"/>
            <a:ext cx="1055097" cy="553998"/>
          </a:xfrm>
          <a:prstGeom prst="rect">
            <a:avLst/>
          </a:prstGeom>
          <a:noFill/>
        </p:spPr>
        <p:txBody>
          <a:bodyPr wrap="none" rtlCol="0">
            <a:spAutoFit/>
          </a:bodyPr>
          <a:lstStyle/>
          <a:p>
            <a:r>
              <a:rPr lang="en-US" sz="1500" dirty="0">
                <a:solidFill>
                  <a:srgbClr val="000000"/>
                </a:solidFill>
              </a:rPr>
              <a:t>M = 40 kg</a:t>
            </a:r>
          </a:p>
          <a:p>
            <a:r>
              <a:rPr lang="en-US" sz="1500" dirty="0">
                <a:solidFill>
                  <a:srgbClr val="000000"/>
                </a:solidFill>
              </a:rPr>
              <a:t>P = 10</a:t>
            </a:r>
            <a:r>
              <a:rPr lang="en-US" sz="1500" baseline="30000" dirty="0">
                <a:solidFill>
                  <a:srgbClr val="000000"/>
                </a:solidFill>
              </a:rPr>
              <a:t>5</a:t>
            </a:r>
            <a:r>
              <a:rPr lang="en-US" sz="1500" dirty="0">
                <a:solidFill>
                  <a:srgbClr val="000000"/>
                </a:solidFill>
              </a:rPr>
              <a:t> W</a:t>
            </a:r>
          </a:p>
        </p:txBody>
      </p:sp>
      <p:sp>
        <p:nvSpPr>
          <p:cNvPr id="3" name="Title 1">
            <a:extLst>
              <a:ext uri="{FF2B5EF4-FFF2-40B4-BE49-F238E27FC236}">
                <a16:creationId xmlns:a16="http://schemas.microsoft.com/office/drawing/2014/main" id="{AE2ABC95-F8C1-0755-ABC1-79DB2219284C}"/>
              </a:ext>
            </a:extLst>
          </p:cNvPr>
          <p:cNvSpPr txBox="1">
            <a:spLocks/>
          </p:cNvSpPr>
          <p:nvPr/>
        </p:nvSpPr>
        <p:spPr bwMode="auto">
          <a:xfrm>
            <a:off x="1454150" y="0"/>
            <a:ext cx="7239000" cy="857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lvl1pPr algn="ctr" rtl="0" eaLnBrk="0" fontAlgn="base" hangingPunct="0">
              <a:spcBef>
                <a:spcPct val="0"/>
              </a:spcBef>
              <a:spcAft>
                <a:spcPct val="0"/>
              </a:spcAft>
              <a:defRPr sz="3600" i="1">
                <a:solidFill>
                  <a:schemeClr val="tx2"/>
                </a:solidFill>
                <a:latin typeface="+mj-lt"/>
                <a:ea typeface="+mj-ea"/>
                <a:cs typeface="ＭＳ Ｐゴシック" charset="0"/>
              </a:defRPr>
            </a:lvl1pPr>
            <a:lvl2pPr algn="ctr" rtl="0" eaLnBrk="0" fontAlgn="base" hangingPunct="0">
              <a:spcBef>
                <a:spcPct val="0"/>
              </a:spcBef>
              <a:spcAft>
                <a:spcPct val="0"/>
              </a:spcAft>
              <a:defRPr sz="3600" i="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sz="3600" i="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sz="3600" i="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sz="3600" i="1">
                <a:solidFill>
                  <a:schemeClr val="tx2"/>
                </a:solidFill>
                <a:latin typeface="Helvetica" charset="0"/>
                <a:ea typeface="ＭＳ Ｐゴシック" charset="0"/>
                <a:cs typeface="ＭＳ Ｐゴシック" charset="0"/>
              </a:defRPr>
            </a:lvl5pPr>
            <a:lvl6pPr marL="457189" algn="ctr" rtl="0" eaLnBrk="0" fontAlgn="base" hangingPunct="0">
              <a:spcBef>
                <a:spcPct val="0"/>
              </a:spcBef>
              <a:spcAft>
                <a:spcPct val="0"/>
              </a:spcAft>
              <a:defRPr sz="3600">
                <a:solidFill>
                  <a:schemeClr val="tx2"/>
                </a:solidFill>
                <a:latin typeface="Helvetica" charset="0"/>
                <a:ea typeface="ＭＳ Ｐゴシック" charset="0"/>
              </a:defRPr>
            </a:lvl6pPr>
            <a:lvl7pPr marL="914377" algn="ctr" rtl="0" eaLnBrk="0" fontAlgn="base" hangingPunct="0">
              <a:spcBef>
                <a:spcPct val="0"/>
              </a:spcBef>
              <a:spcAft>
                <a:spcPct val="0"/>
              </a:spcAft>
              <a:defRPr sz="3600">
                <a:solidFill>
                  <a:schemeClr val="tx2"/>
                </a:solidFill>
                <a:latin typeface="Helvetica" charset="0"/>
                <a:ea typeface="ＭＳ Ｐゴシック" charset="0"/>
              </a:defRPr>
            </a:lvl7pPr>
            <a:lvl8pPr marL="1371566" algn="ctr" rtl="0" eaLnBrk="0" fontAlgn="base" hangingPunct="0">
              <a:spcBef>
                <a:spcPct val="0"/>
              </a:spcBef>
              <a:spcAft>
                <a:spcPct val="0"/>
              </a:spcAft>
              <a:defRPr sz="3600">
                <a:solidFill>
                  <a:schemeClr val="tx2"/>
                </a:solidFill>
                <a:latin typeface="Helvetica" charset="0"/>
                <a:ea typeface="ＭＳ Ｐゴシック" charset="0"/>
              </a:defRPr>
            </a:lvl8pPr>
            <a:lvl9pPr marL="1828754" algn="ctr" rtl="0" eaLnBrk="0" fontAlgn="base" hangingPunct="0">
              <a:spcBef>
                <a:spcPct val="0"/>
              </a:spcBef>
              <a:spcAft>
                <a:spcPct val="0"/>
              </a:spcAft>
              <a:defRPr sz="3600">
                <a:solidFill>
                  <a:schemeClr val="tx2"/>
                </a:solidFill>
                <a:latin typeface="Helvetica" charset="0"/>
                <a:ea typeface="ＭＳ Ｐゴシック" charset="0"/>
              </a:defRPr>
            </a:lvl9pPr>
          </a:lstStyle>
          <a:p>
            <a:r>
              <a:rPr lang="en-US" sz="2000" b="1" i="0" kern="1200" dirty="0">
                <a:solidFill>
                  <a:srgbClr val="FFFFFF"/>
                </a:solidFill>
                <a:latin typeface="Helvetica"/>
                <a:ea typeface="ＭＳ Ｐゴシック" charset="0"/>
              </a:rPr>
              <a:t>Quantum Noise in Interferometers</a:t>
            </a:r>
          </a:p>
        </p:txBody>
      </p:sp>
    </p:spTree>
    <p:extLst>
      <p:ext uri="{BB962C8B-B14F-4D97-AF65-F5344CB8AC3E}">
        <p14:creationId xmlns:p14="http://schemas.microsoft.com/office/powerpoint/2010/main" val="36629225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9ADE4C9-9707-4440-ADB1-956DB164C014}"/>
              </a:ext>
            </a:extLst>
          </p:cNvPr>
          <p:cNvSpPr>
            <a:spLocks/>
          </p:cNvSpPr>
          <p:nvPr/>
        </p:nvSpPr>
        <p:spPr bwMode="auto">
          <a:xfrm>
            <a:off x="1897380" y="1097280"/>
            <a:ext cx="5486400" cy="3634740"/>
          </a:xfrm>
          <a:prstGeom prst="rect">
            <a:avLst/>
          </a:prstGeom>
          <a:solidFill>
            <a:schemeClr val="bg1"/>
          </a:solidFill>
          <a:ln w="12700" cap="flat" cmpd="sng" algn="ctr">
            <a:no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defTabSz="685800"/>
            <a:endParaRPr lang="en-US" sz="1050"/>
          </a:p>
        </p:txBody>
      </p:sp>
      <p:sp>
        <p:nvSpPr>
          <p:cNvPr id="2" name="Title 1">
            <a:extLst>
              <a:ext uri="{FF2B5EF4-FFF2-40B4-BE49-F238E27FC236}">
                <a16:creationId xmlns:a16="http://schemas.microsoft.com/office/drawing/2014/main" id="{94F2F4A0-C051-7745-B362-BB446B24EBA8}"/>
              </a:ext>
            </a:extLst>
          </p:cNvPr>
          <p:cNvSpPr>
            <a:spLocks noGrp="1"/>
          </p:cNvSpPr>
          <p:nvPr>
            <p:ph type="title"/>
          </p:nvPr>
        </p:nvSpPr>
        <p:spPr/>
        <p:txBody>
          <a:bodyPr/>
          <a:lstStyle/>
          <a:p>
            <a:r>
              <a:rPr lang="en-US" sz="2100" dirty="0"/>
              <a:t>Coupled Quantum </a:t>
            </a:r>
            <a:br>
              <a:rPr lang="en-US" sz="2100" dirty="0"/>
            </a:br>
            <a:r>
              <a:rPr lang="en-US" sz="2100" dirty="0"/>
              <a:t>“Optical Readout” Noise</a:t>
            </a:r>
          </a:p>
        </p:txBody>
      </p:sp>
      <p:sp>
        <p:nvSpPr>
          <p:cNvPr id="4" name="Slide Number Placeholder 3">
            <a:extLst>
              <a:ext uri="{FF2B5EF4-FFF2-40B4-BE49-F238E27FC236}">
                <a16:creationId xmlns:a16="http://schemas.microsoft.com/office/drawing/2014/main" id="{37012252-87C2-BD4D-B3E4-05F386FCEFD2}"/>
              </a:ext>
            </a:extLst>
          </p:cNvPr>
          <p:cNvSpPr>
            <a:spLocks noGrp="1"/>
          </p:cNvSpPr>
          <p:nvPr>
            <p:ph type="sldNum" sz="quarter" idx="11"/>
          </p:nvPr>
        </p:nvSpPr>
        <p:spPr/>
        <p:txBody>
          <a:bodyPr/>
          <a:lstStyle/>
          <a:p>
            <a:pPr>
              <a:defRPr/>
            </a:pPr>
            <a:fld id="{4703B35A-92CA-9244-943F-6D1BF23D8702}" type="slidenum">
              <a:rPr lang="en-US" smtClean="0"/>
              <a:pPr>
                <a:defRPr/>
              </a:pPr>
              <a:t>17</a:t>
            </a:fld>
            <a:endParaRPr lang="en-US"/>
          </a:p>
        </p:txBody>
      </p:sp>
      <p:pic>
        <p:nvPicPr>
          <p:cNvPr id="6" name="Picture 5">
            <a:extLst>
              <a:ext uri="{FF2B5EF4-FFF2-40B4-BE49-F238E27FC236}">
                <a16:creationId xmlns:a16="http://schemas.microsoft.com/office/drawing/2014/main" id="{43F10ED3-0227-9A41-8603-EAC8335D34E2}"/>
              </a:ext>
            </a:extLst>
          </p:cNvPr>
          <p:cNvPicPr>
            <a:picLocks noChangeAspect="1"/>
          </p:cNvPicPr>
          <p:nvPr/>
        </p:nvPicPr>
        <p:blipFill>
          <a:blip r:embed="rId2"/>
          <a:stretch>
            <a:fillRect/>
          </a:stretch>
        </p:blipFill>
        <p:spPr>
          <a:xfrm>
            <a:off x="2514600" y="1028700"/>
            <a:ext cx="4457700" cy="3508915"/>
          </a:xfrm>
          <a:prstGeom prst="rect">
            <a:avLst/>
          </a:prstGeom>
        </p:spPr>
      </p:pic>
      <p:sp>
        <p:nvSpPr>
          <p:cNvPr id="8" name="TextBox 7">
            <a:extLst>
              <a:ext uri="{FF2B5EF4-FFF2-40B4-BE49-F238E27FC236}">
                <a16:creationId xmlns:a16="http://schemas.microsoft.com/office/drawing/2014/main" id="{DAB4919B-BECB-CF47-917C-87D4E1E6790A}"/>
              </a:ext>
            </a:extLst>
          </p:cNvPr>
          <p:cNvSpPr txBox="1"/>
          <p:nvPr/>
        </p:nvSpPr>
        <p:spPr>
          <a:xfrm>
            <a:off x="1979469" y="1135209"/>
            <a:ext cx="776175" cy="404085"/>
          </a:xfrm>
          <a:prstGeom prst="rect">
            <a:avLst/>
          </a:prstGeom>
          <a:noFill/>
        </p:spPr>
        <p:txBody>
          <a:bodyPr wrap="none" rtlCol="0">
            <a:spAutoFit/>
          </a:bodyPr>
          <a:lstStyle/>
          <a:p>
            <a:r>
              <a:rPr lang="en-US" sz="1013" dirty="0">
                <a:solidFill>
                  <a:srgbClr val="000000"/>
                </a:solidFill>
              </a:rPr>
              <a:t>M = 40 kg</a:t>
            </a:r>
          </a:p>
          <a:p>
            <a:r>
              <a:rPr lang="en-US" sz="1013" dirty="0">
                <a:solidFill>
                  <a:srgbClr val="000000"/>
                </a:solidFill>
              </a:rPr>
              <a:t>P = 10</a:t>
            </a:r>
            <a:r>
              <a:rPr lang="en-US" sz="1013" baseline="30000" dirty="0">
                <a:solidFill>
                  <a:srgbClr val="000000"/>
                </a:solidFill>
              </a:rPr>
              <a:t>7</a:t>
            </a:r>
            <a:r>
              <a:rPr lang="en-US" sz="1013" dirty="0">
                <a:solidFill>
                  <a:srgbClr val="000000"/>
                </a:solidFill>
              </a:rPr>
              <a:t> W</a:t>
            </a:r>
          </a:p>
        </p:txBody>
      </p:sp>
      <p:sp>
        <p:nvSpPr>
          <p:cNvPr id="5" name="TextBox 4">
            <a:extLst>
              <a:ext uri="{FF2B5EF4-FFF2-40B4-BE49-F238E27FC236}">
                <a16:creationId xmlns:a16="http://schemas.microsoft.com/office/drawing/2014/main" id="{670F1B0E-528B-AB23-C4EA-96252CE7D43A}"/>
              </a:ext>
            </a:extLst>
          </p:cNvPr>
          <p:cNvSpPr txBox="1"/>
          <p:nvPr/>
        </p:nvSpPr>
        <p:spPr>
          <a:xfrm>
            <a:off x="5557498" y="3020358"/>
            <a:ext cx="1055097" cy="553998"/>
          </a:xfrm>
          <a:prstGeom prst="rect">
            <a:avLst/>
          </a:prstGeom>
          <a:noFill/>
        </p:spPr>
        <p:txBody>
          <a:bodyPr wrap="none" rtlCol="0">
            <a:spAutoFit/>
          </a:bodyPr>
          <a:lstStyle/>
          <a:p>
            <a:r>
              <a:rPr lang="en-US" sz="1500" dirty="0">
                <a:solidFill>
                  <a:srgbClr val="000000"/>
                </a:solidFill>
              </a:rPr>
              <a:t>M = 40 kg</a:t>
            </a:r>
          </a:p>
          <a:p>
            <a:r>
              <a:rPr lang="en-US" sz="1500" dirty="0">
                <a:solidFill>
                  <a:srgbClr val="000000"/>
                </a:solidFill>
              </a:rPr>
              <a:t>P = 10</a:t>
            </a:r>
            <a:r>
              <a:rPr lang="en-US" sz="1500" baseline="30000" dirty="0">
                <a:solidFill>
                  <a:srgbClr val="000000"/>
                </a:solidFill>
              </a:rPr>
              <a:t>7</a:t>
            </a:r>
            <a:r>
              <a:rPr lang="en-US" sz="1500" dirty="0">
                <a:solidFill>
                  <a:srgbClr val="000000"/>
                </a:solidFill>
              </a:rPr>
              <a:t> W</a:t>
            </a:r>
          </a:p>
        </p:txBody>
      </p:sp>
      <p:sp>
        <p:nvSpPr>
          <p:cNvPr id="3" name="Title 1">
            <a:extLst>
              <a:ext uri="{FF2B5EF4-FFF2-40B4-BE49-F238E27FC236}">
                <a16:creationId xmlns:a16="http://schemas.microsoft.com/office/drawing/2014/main" id="{7FB8ED53-7234-5C95-04FC-27E2878C2786}"/>
              </a:ext>
            </a:extLst>
          </p:cNvPr>
          <p:cNvSpPr txBox="1">
            <a:spLocks/>
          </p:cNvSpPr>
          <p:nvPr/>
        </p:nvSpPr>
        <p:spPr bwMode="auto">
          <a:xfrm>
            <a:off x="1454150" y="0"/>
            <a:ext cx="7239000" cy="857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lvl1pPr algn="ctr" rtl="0" eaLnBrk="0" fontAlgn="base" hangingPunct="0">
              <a:spcBef>
                <a:spcPct val="0"/>
              </a:spcBef>
              <a:spcAft>
                <a:spcPct val="0"/>
              </a:spcAft>
              <a:defRPr sz="3600" i="1">
                <a:solidFill>
                  <a:schemeClr val="tx2"/>
                </a:solidFill>
                <a:latin typeface="+mj-lt"/>
                <a:ea typeface="+mj-ea"/>
                <a:cs typeface="ＭＳ Ｐゴシック" charset="0"/>
              </a:defRPr>
            </a:lvl1pPr>
            <a:lvl2pPr algn="ctr" rtl="0" eaLnBrk="0" fontAlgn="base" hangingPunct="0">
              <a:spcBef>
                <a:spcPct val="0"/>
              </a:spcBef>
              <a:spcAft>
                <a:spcPct val="0"/>
              </a:spcAft>
              <a:defRPr sz="3600" i="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sz="3600" i="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sz="3600" i="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sz="3600" i="1">
                <a:solidFill>
                  <a:schemeClr val="tx2"/>
                </a:solidFill>
                <a:latin typeface="Helvetica" charset="0"/>
                <a:ea typeface="ＭＳ Ｐゴシック" charset="0"/>
                <a:cs typeface="ＭＳ Ｐゴシック" charset="0"/>
              </a:defRPr>
            </a:lvl5pPr>
            <a:lvl6pPr marL="457189" algn="ctr" rtl="0" eaLnBrk="0" fontAlgn="base" hangingPunct="0">
              <a:spcBef>
                <a:spcPct val="0"/>
              </a:spcBef>
              <a:spcAft>
                <a:spcPct val="0"/>
              </a:spcAft>
              <a:defRPr sz="3600">
                <a:solidFill>
                  <a:schemeClr val="tx2"/>
                </a:solidFill>
                <a:latin typeface="Helvetica" charset="0"/>
                <a:ea typeface="ＭＳ Ｐゴシック" charset="0"/>
              </a:defRPr>
            </a:lvl6pPr>
            <a:lvl7pPr marL="914377" algn="ctr" rtl="0" eaLnBrk="0" fontAlgn="base" hangingPunct="0">
              <a:spcBef>
                <a:spcPct val="0"/>
              </a:spcBef>
              <a:spcAft>
                <a:spcPct val="0"/>
              </a:spcAft>
              <a:defRPr sz="3600">
                <a:solidFill>
                  <a:schemeClr val="tx2"/>
                </a:solidFill>
                <a:latin typeface="Helvetica" charset="0"/>
                <a:ea typeface="ＭＳ Ｐゴシック" charset="0"/>
              </a:defRPr>
            </a:lvl7pPr>
            <a:lvl8pPr marL="1371566" algn="ctr" rtl="0" eaLnBrk="0" fontAlgn="base" hangingPunct="0">
              <a:spcBef>
                <a:spcPct val="0"/>
              </a:spcBef>
              <a:spcAft>
                <a:spcPct val="0"/>
              </a:spcAft>
              <a:defRPr sz="3600">
                <a:solidFill>
                  <a:schemeClr val="tx2"/>
                </a:solidFill>
                <a:latin typeface="Helvetica" charset="0"/>
                <a:ea typeface="ＭＳ Ｐゴシック" charset="0"/>
              </a:defRPr>
            </a:lvl8pPr>
            <a:lvl9pPr marL="1828754" algn="ctr" rtl="0" eaLnBrk="0" fontAlgn="base" hangingPunct="0">
              <a:spcBef>
                <a:spcPct val="0"/>
              </a:spcBef>
              <a:spcAft>
                <a:spcPct val="0"/>
              </a:spcAft>
              <a:defRPr sz="3600">
                <a:solidFill>
                  <a:schemeClr val="tx2"/>
                </a:solidFill>
                <a:latin typeface="Helvetica" charset="0"/>
                <a:ea typeface="ＭＳ Ｐゴシック" charset="0"/>
              </a:defRPr>
            </a:lvl9pPr>
          </a:lstStyle>
          <a:p>
            <a:r>
              <a:rPr lang="en-US" sz="2000" b="1" i="0" kern="1200" dirty="0">
                <a:solidFill>
                  <a:srgbClr val="FFFFFF"/>
                </a:solidFill>
                <a:latin typeface="Helvetica"/>
                <a:ea typeface="ＭＳ Ｐゴシック" charset="0"/>
              </a:rPr>
              <a:t>Quantum Noise in Interferometers</a:t>
            </a:r>
          </a:p>
        </p:txBody>
      </p:sp>
    </p:spTree>
    <p:extLst>
      <p:ext uri="{BB962C8B-B14F-4D97-AF65-F5344CB8AC3E}">
        <p14:creationId xmlns:p14="http://schemas.microsoft.com/office/powerpoint/2010/main" val="16310050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4639EBE-6F32-3149-9D01-3122FCF2E5DF}"/>
              </a:ext>
            </a:extLst>
          </p:cNvPr>
          <p:cNvSpPr>
            <a:spLocks/>
          </p:cNvSpPr>
          <p:nvPr/>
        </p:nvSpPr>
        <p:spPr bwMode="auto">
          <a:xfrm>
            <a:off x="1897380" y="1097280"/>
            <a:ext cx="5486400" cy="3634740"/>
          </a:xfrm>
          <a:prstGeom prst="rect">
            <a:avLst/>
          </a:prstGeom>
          <a:solidFill>
            <a:schemeClr val="bg1"/>
          </a:solidFill>
          <a:ln w="12700" cap="flat" cmpd="sng" algn="ctr">
            <a:no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defTabSz="685800"/>
            <a:endParaRPr lang="en-US" sz="1050"/>
          </a:p>
        </p:txBody>
      </p:sp>
      <p:sp>
        <p:nvSpPr>
          <p:cNvPr id="2" name="Title 1">
            <a:extLst>
              <a:ext uri="{FF2B5EF4-FFF2-40B4-BE49-F238E27FC236}">
                <a16:creationId xmlns:a16="http://schemas.microsoft.com/office/drawing/2014/main" id="{94F2F4A0-C051-7745-B362-BB446B24EBA8}"/>
              </a:ext>
            </a:extLst>
          </p:cNvPr>
          <p:cNvSpPr>
            <a:spLocks noGrp="1"/>
          </p:cNvSpPr>
          <p:nvPr>
            <p:ph type="title"/>
          </p:nvPr>
        </p:nvSpPr>
        <p:spPr/>
        <p:txBody>
          <a:bodyPr/>
          <a:lstStyle/>
          <a:p>
            <a:r>
              <a:rPr lang="en-US" sz="2100" dirty="0"/>
              <a:t>Coupled Quantum </a:t>
            </a:r>
            <a:br>
              <a:rPr lang="en-US" sz="2100" dirty="0"/>
            </a:br>
            <a:r>
              <a:rPr lang="en-US" sz="2100" dirty="0"/>
              <a:t>“Optical Readout” Noise</a:t>
            </a:r>
          </a:p>
        </p:txBody>
      </p:sp>
      <p:sp>
        <p:nvSpPr>
          <p:cNvPr id="4" name="Slide Number Placeholder 3">
            <a:extLst>
              <a:ext uri="{FF2B5EF4-FFF2-40B4-BE49-F238E27FC236}">
                <a16:creationId xmlns:a16="http://schemas.microsoft.com/office/drawing/2014/main" id="{37012252-87C2-BD4D-B3E4-05F386FCEFD2}"/>
              </a:ext>
            </a:extLst>
          </p:cNvPr>
          <p:cNvSpPr>
            <a:spLocks noGrp="1"/>
          </p:cNvSpPr>
          <p:nvPr>
            <p:ph type="sldNum" sz="quarter" idx="11"/>
          </p:nvPr>
        </p:nvSpPr>
        <p:spPr/>
        <p:txBody>
          <a:bodyPr/>
          <a:lstStyle/>
          <a:p>
            <a:pPr>
              <a:defRPr/>
            </a:pPr>
            <a:fld id="{4703B35A-92CA-9244-943F-6D1BF23D8702}" type="slidenum">
              <a:rPr lang="en-US" smtClean="0"/>
              <a:pPr>
                <a:defRPr/>
              </a:pPr>
              <a:t>18</a:t>
            </a:fld>
            <a:endParaRPr lang="en-US"/>
          </a:p>
        </p:txBody>
      </p:sp>
      <p:pic>
        <p:nvPicPr>
          <p:cNvPr id="7" name="Picture 6">
            <a:extLst>
              <a:ext uri="{FF2B5EF4-FFF2-40B4-BE49-F238E27FC236}">
                <a16:creationId xmlns:a16="http://schemas.microsoft.com/office/drawing/2014/main" id="{714DC708-CD71-E841-9444-F83E39AF4C3C}"/>
              </a:ext>
            </a:extLst>
          </p:cNvPr>
          <p:cNvPicPr>
            <a:picLocks noChangeAspect="1"/>
          </p:cNvPicPr>
          <p:nvPr/>
        </p:nvPicPr>
        <p:blipFill>
          <a:blip r:embed="rId2"/>
          <a:stretch>
            <a:fillRect/>
          </a:stretch>
        </p:blipFill>
        <p:spPr>
          <a:xfrm>
            <a:off x="2514600" y="1028700"/>
            <a:ext cx="4457700" cy="3508915"/>
          </a:xfrm>
          <a:prstGeom prst="rect">
            <a:avLst/>
          </a:prstGeom>
        </p:spPr>
      </p:pic>
      <p:sp>
        <p:nvSpPr>
          <p:cNvPr id="9" name="TextBox 8">
            <a:extLst>
              <a:ext uri="{FF2B5EF4-FFF2-40B4-BE49-F238E27FC236}">
                <a16:creationId xmlns:a16="http://schemas.microsoft.com/office/drawing/2014/main" id="{C6C44E8C-2332-8447-A09E-BCD0DF7A4AEA}"/>
              </a:ext>
            </a:extLst>
          </p:cNvPr>
          <p:cNvSpPr txBox="1"/>
          <p:nvPr/>
        </p:nvSpPr>
        <p:spPr>
          <a:xfrm>
            <a:off x="3330287" y="3712154"/>
            <a:ext cx="1404552" cy="415498"/>
          </a:xfrm>
          <a:prstGeom prst="rect">
            <a:avLst/>
          </a:prstGeom>
          <a:noFill/>
        </p:spPr>
        <p:txBody>
          <a:bodyPr wrap="none" rtlCol="0">
            <a:spAutoFit/>
          </a:bodyPr>
          <a:lstStyle/>
          <a:p>
            <a:r>
              <a:rPr lang="en-US" sz="2100" dirty="0">
                <a:solidFill>
                  <a:srgbClr val="000000"/>
                </a:solidFill>
              </a:rPr>
              <a:t>M = 40 kg</a:t>
            </a:r>
          </a:p>
        </p:txBody>
      </p:sp>
      <p:pic>
        <p:nvPicPr>
          <p:cNvPr id="10" name="Picture 9">
            <a:extLst>
              <a:ext uri="{FF2B5EF4-FFF2-40B4-BE49-F238E27FC236}">
                <a16:creationId xmlns:a16="http://schemas.microsoft.com/office/drawing/2014/main" id="{67657B11-B815-A345-81B0-C98D0F858563}"/>
              </a:ext>
            </a:extLst>
          </p:cNvPr>
          <p:cNvPicPr>
            <a:picLocks noChangeAspect="1"/>
          </p:cNvPicPr>
          <p:nvPr/>
        </p:nvPicPr>
        <p:blipFill>
          <a:blip r:embed="rId3"/>
          <a:stretch>
            <a:fillRect/>
          </a:stretch>
        </p:blipFill>
        <p:spPr>
          <a:xfrm rot="1578978">
            <a:off x="3696349" y="2696443"/>
            <a:ext cx="1314450" cy="528638"/>
          </a:xfrm>
          <a:prstGeom prst="rect">
            <a:avLst/>
          </a:prstGeom>
          <a:ln>
            <a:solidFill>
              <a:srgbClr val="FF0000"/>
            </a:solidFill>
          </a:ln>
        </p:spPr>
      </p:pic>
      <p:sp>
        <p:nvSpPr>
          <p:cNvPr id="3" name="Title 1">
            <a:extLst>
              <a:ext uri="{FF2B5EF4-FFF2-40B4-BE49-F238E27FC236}">
                <a16:creationId xmlns:a16="http://schemas.microsoft.com/office/drawing/2014/main" id="{66752773-8C35-6A27-C009-96D14A3E988D}"/>
              </a:ext>
            </a:extLst>
          </p:cNvPr>
          <p:cNvSpPr txBox="1">
            <a:spLocks/>
          </p:cNvSpPr>
          <p:nvPr/>
        </p:nvSpPr>
        <p:spPr bwMode="auto">
          <a:xfrm>
            <a:off x="1454150" y="0"/>
            <a:ext cx="7239000" cy="857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lvl1pPr algn="ctr" rtl="0" eaLnBrk="0" fontAlgn="base" hangingPunct="0">
              <a:spcBef>
                <a:spcPct val="0"/>
              </a:spcBef>
              <a:spcAft>
                <a:spcPct val="0"/>
              </a:spcAft>
              <a:defRPr sz="3600" i="1">
                <a:solidFill>
                  <a:schemeClr val="tx2"/>
                </a:solidFill>
                <a:latin typeface="+mj-lt"/>
                <a:ea typeface="+mj-ea"/>
                <a:cs typeface="ＭＳ Ｐゴシック" charset="0"/>
              </a:defRPr>
            </a:lvl1pPr>
            <a:lvl2pPr algn="ctr" rtl="0" eaLnBrk="0" fontAlgn="base" hangingPunct="0">
              <a:spcBef>
                <a:spcPct val="0"/>
              </a:spcBef>
              <a:spcAft>
                <a:spcPct val="0"/>
              </a:spcAft>
              <a:defRPr sz="3600" i="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sz="3600" i="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sz="3600" i="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sz="3600" i="1">
                <a:solidFill>
                  <a:schemeClr val="tx2"/>
                </a:solidFill>
                <a:latin typeface="Helvetica" charset="0"/>
                <a:ea typeface="ＭＳ Ｐゴシック" charset="0"/>
                <a:cs typeface="ＭＳ Ｐゴシック" charset="0"/>
              </a:defRPr>
            </a:lvl5pPr>
            <a:lvl6pPr marL="457189" algn="ctr" rtl="0" eaLnBrk="0" fontAlgn="base" hangingPunct="0">
              <a:spcBef>
                <a:spcPct val="0"/>
              </a:spcBef>
              <a:spcAft>
                <a:spcPct val="0"/>
              </a:spcAft>
              <a:defRPr sz="3600">
                <a:solidFill>
                  <a:schemeClr val="tx2"/>
                </a:solidFill>
                <a:latin typeface="Helvetica" charset="0"/>
                <a:ea typeface="ＭＳ Ｐゴシック" charset="0"/>
              </a:defRPr>
            </a:lvl6pPr>
            <a:lvl7pPr marL="914377" algn="ctr" rtl="0" eaLnBrk="0" fontAlgn="base" hangingPunct="0">
              <a:spcBef>
                <a:spcPct val="0"/>
              </a:spcBef>
              <a:spcAft>
                <a:spcPct val="0"/>
              </a:spcAft>
              <a:defRPr sz="3600">
                <a:solidFill>
                  <a:schemeClr val="tx2"/>
                </a:solidFill>
                <a:latin typeface="Helvetica" charset="0"/>
                <a:ea typeface="ＭＳ Ｐゴシック" charset="0"/>
              </a:defRPr>
            </a:lvl7pPr>
            <a:lvl8pPr marL="1371566" algn="ctr" rtl="0" eaLnBrk="0" fontAlgn="base" hangingPunct="0">
              <a:spcBef>
                <a:spcPct val="0"/>
              </a:spcBef>
              <a:spcAft>
                <a:spcPct val="0"/>
              </a:spcAft>
              <a:defRPr sz="3600">
                <a:solidFill>
                  <a:schemeClr val="tx2"/>
                </a:solidFill>
                <a:latin typeface="Helvetica" charset="0"/>
                <a:ea typeface="ＭＳ Ｐゴシック" charset="0"/>
              </a:defRPr>
            </a:lvl8pPr>
            <a:lvl9pPr marL="1828754" algn="ctr" rtl="0" eaLnBrk="0" fontAlgn="base" hangingPunct="0">
              <a:spcBef>
                <a:spcPct val="0"/>
              </a:spcBef>
              <a:spcAft>
                <a:spcPct val="0"/>
              </a:spcAft>
              <a:defRPr sz="3600">
                <a:solidFill>
                  <a:schemeClr val="tx2"/>
                </a:solidFill>
                <a:latin typeface="Helvetica" charset="0"/>
                <a:ea typeface="ＭＳ Ｐゴシック" charset="0"/>
              </a:defRPr>
            </a:lvl9pPr>
          </a:lstStyle>
          <a:p>
            <a:r>
              <a:rPr lang="en-US" sz="2000" b="1" i="0" kern="1200" dirty="0">
                <a:solidFill>
                  <a:srgbClr val="FFFFFF"/>
                </a:solidFill>
                <a:latin typeface="Helvetica"/>
                <a:ea typeface="ＭＳ Ｐゴシック" charset="0"/>
              </a:rPr>
              <a:t>Quantum Noise in Interferometers</a:t>
            </a:r>
          </a:p>
        </p:txBody>
      </p:sp>
    </p:spTree>
    <p:extLst>
      <p:ext uri="{BB962C8B-B14F-4D97-AF65-F5344CB8AC3E}">
        <p14:creationId xmlns:p14="http://schemas.microsoft.com/office/powerpoint/2010/main" val="40596183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4FEDD1F-AC19-FD47-B370-BDBBD3CBD9B6}"/>
              </a:ext>
            </a:extLst>
          </p:cNvPr>
          <p:cNvSpPr>
            <a:spLocks/>
          </p:cNvSpPr>
          <p:nvPr/>
        </p:nvSpPr>
        <p:spPr bwMode="auto">
          <a:xfrm>
            <a:off x="1897380" y="1097280"/>
            <a:ext cx="5486400" cy="3634740"/>
          </a:xfrm>
          <a:prstGeom prst="rect">
            <a:avLst/>
          </a:prstGeom>
          <a:solidFill>
            <a:schemeClr val="bg1"/>
          </a:solidFill>
          <a:ln w="12700" cap="flat" cmpd="sng" algn="ctr">
            <a:no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defTabSz="685800"/>
            <a:endParaRPr lang="en-US" sz="1050"/>
          </a:p>
        </p:txBody>
      </p:sp>
      <p:sp>
        <p:nvSpPr>
          <p:cNvPr id="2" name="Title 1">
            <a:extLst>
              <a:ext uri="{FF2B5EF4-FFF2-40B4-BE49-F238E27FC236}">
                <a16:creationId xmlns:a16="http://schemas.microsoft.com/office/drawing/2014/main" id="{94F2F4A0-C051-7745-B362-BB446B24EBA8}"/>
              </a:ext>
            </a:extLst>
          </p:cNvPr>
          <p:cNvSpPr>
            <a:spLocks noGrp="1"/>
          </p:cNvSpPr>
          <p:nvPr>
            <p:ph type="title"/>
          </p:nvPr>
        </p:nvSpPr>
        <p:spPr/>
        <p:txBody>
          <a:bodyPr/>
          <a:lstStyle/>
          <a:p>
            <a:r>
              <a:rPr lang="en-US" sz="2100" dirty="0"/>
              <a:t>Coupled Quantum </a:t>
            </a:r>
            <a:br>
              <a:rPr lang="en-US" sz="2100" dirty="0"/>
            </a:br>
            <a:r>
              <a:rPr lang="en-US" sz="2100" dirty="0"/>
              <a:t>“Optical Readout” Noise</a:t>
            </a:r>
          </a:p>
        </p:txBody>
      </p:sp>
      <p:sp>
        <p:nvSpPr>
          <p:cNvPr id="4" name="Slide Number Placeholder 3">
            <a:extLst>
              <a:ext uri="{FF2B5EF4-FFF2-40B4-BE49-F238E27FC236}">
                <a16:creationId xmlns:a16="http://schemas.microsoft.com/office/drawing/2014/main" id="{37012252-87C2-BD4D-B3E4-05F386FCEFD2}"/>
              </a:ext>
            </a:extLst>
          </p:cNvPr>
          <p:cNvSpPr>
            <a:spLocks noGrp="1"/>
          </p:cNvSpPr>
          <p:nvPr>
            <p:ph type="sldNum" sz="quarter" idx="11"/>
          </p:nvPr>
        </p:nvSpPr>
        <p:spPr/>
        <p:txBody>
          <a:bodyPr/>
          <a:lstStyle/>
          <a:p>
            <a:pPr>
              <a:defRPr/>
            </a:pPr>
            <a:fld id="{4703B35A-92CA-9244-943F-6D1BF23D8702}" type="slidenum">
              <a:rPr lang="en-US" smtClean="0"/>
              <a:pPr>
                <a:defRPr/>
              </a:pPr>
              <a:t>19</a:t>
            </a:fld>
            <a:endParaRPr lang="en-US"/>
          </a:p>
        </p:txBody>
      </p:sp>
      <p:pic>
        <p:nvPicPr>
          <p:cNvPr id="6" name="Picture 5">
            <a:extLst>
              <a:ext uri="{FF2B5EF4-FFF2-40B4-BE49-F238E27FC236}">
                <a16:creationId xmlns:a16="http://schemas.microsoft.com/office/drawing/2014/main" id="{CF987CB1-0C43-1743-84F9-A2A1E079EFCC}"/>
              </a:ext>
            </a:extLst>
          </p:cNvPr>
          <p:cNvPicPr>
            <a:picLocks noChangeAspect="1"/>
          </p:cNvPicPr>
          <p:nvPr/>
        </p:nvPicPr>
        <p:blipFill>
          <a:blip r:embed="rId2"/>
          <a:stretch>
            <a:fillRect/>
          </a:stretch>
        </p:blipFill>
        <p:spPr>
          <a:xfrm>
            <a:off x="2514600" y="1028700"/>
            <a:ext cx="4457700" cy="3508915"/>
          </a:xfrm>
          <a:prstGeom prst="rect">
            <a:avLst/>
          </a:prstGeom>
        </p:spPr>
      </p:pic>
      <p:sp>
        <p:nvSpPr>
          <p:cNvPr id="8" name="TextBox 7">
            <a:extLst>
              <a:ext uri="{FF2B5EF4-FFF2-40B4-BE49-F238E27FC236}">
                <a16:creationId xmlns:a16="http://schemas.microsoft.com/office/drawing/2014/main" id="{A90248EE-32D5-1845-85E2-BDF3F97D94D1}"/>
              </a:ext>
            </a:extLst>
          </p:cNvPr>
          <p:cNvSpPr txBox="1"/>
          <p:nvPr/>
        </p:nvSpPr>
        <p:spPr>
          <a:xfrm>
            <a:off x="3330286" y="3712154"/>
            <a:ext cx="1553630" cy="415498"/>
          </a:xfrm>
          <a:prstGeom prst="rect">
            <a:avLst/>
          </a:prstGeom>
          <a:noFill/>
        </p:spPr>
        <p:txBody>
          <a:bodyPr wrap="none" rtlCol="0">
            <a:spAutoFit/>
          </a:bodyPr>
          <a:lstStyle/>
          <a:p>
            <a:r>
              <a:rPr lang="en-US" sz="2100" dirty="0">
                <a:solidFill>
                  <a:srgbClr val="000000"/>
                </a:solidFill>
              </a:rPr>
              <a:t>M = 400 kg</a:t>
            </a:r>
          </a:p>
        </p:txBody>
      </p:sp>
      <p:sp>
        <p:nvSpPr>
          <p:cNvPr id="5" name="Title 1">
            <a:extLst>
              <a:ext uri="{FF2B5EF4-FFF2-40B4-BE49-F238E27FC236}">
                <a16:creationId xmlns:a16="http://schemas.microsoft.com/office/drawing/2014/main" id="{F34CF1EA-385C-323C-E780-5C8D40B104DF}"/>
              </a:ext>
            </a:extLst>
          </p:cNvPr>
          <p:cNvSpPr txBox="1">
            <a:spLocks/>
          </p:cNvSpPr>
          <p:nvPr/>
        </p:nvSpPr>
        <p:spPr bwMode="auto">
          <a:xfrm>
            <a:off x="1454150" y="0"/>
            <a:ext cx="7239000" cy="857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lvl1pPr algn="ctr" rtl="0" eaLnBrk="0" fontAlgn="base" hangingPunct="0">
              <a:spcBef>
                <a:spcPct val="0"/>
              </a:spcBef>
              <a:spcAft>
                <a:spcPct val="0"/>
              </a:spcAft>
              <a:defRPr sz="3600" i="1">
                <a:solidFill>
                  <a:schemeClr val="tx2"/>
                </a:solidFill>
                <a:latin typeface="+mj-lt"/>
                <a:ea typeface="+mj-ea"/>
                <a:cs typeface="ＭＳ Ｐゴシック" charset="0"/>
              </a:defRPr>
            </a:lvl1pPr>
            <a:lvl2pPr algn="ctr" rtl="0" eaLnBrk="0" fontAlgn="base" hangingPunct="0">
              <a:spcBef>
                <a:spcPct val="0"/>
              </a:spcBef>
              <a:spcAft>
                <a:spcPct val="0"/>
              </a:spcAft>
              <a:defRPr sz="3600" i="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sz="3600" i="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sz="3600" i="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sz="3600" i="1">
                <a:solidFill>
                  <a:schemeClr val="tx2"/>
                </a:solidFill>
                <a:latin typeface="Helvetica" charset="0"/>
                <a:ea typeface="ＭＳ Ｐゴシック" charset="0"/>
                <a:cs typeface="ＭＳ Ｐゴシック" charset="0"/>
              </a:defRPr>
            </a:lvl5pPr>
            <a:lvl6pPr marL="457189" algn="ctr" rtl="0" eaLnBrk="0" fontAlgn="base" hangingPunct="0">
              <a:spcBef>
                <a:spcPct val="0"/>
              </a:spcBef>
              <a:spcAft>
                <a:spcPct val="0"/>
              </a:spcAft>
              <a:defRPr sz="3600">
                <a:solidFill>
                  <a:schemeClr val="tx2"/>
                </a:solidFill>
                <a:latin typeface="Helvetica" charset="0"/>
                <a:ea typeface="ＭＳ Ｐゴシック" charset="0"/>
              </a:defRPr>
            </a:lvl6pPr>
            <a:lvl7pPr marL="914377" algn="ctr" rtl="0" eaLnBrk="0" fontAlgn="base" hangingPunct="0">
              <a:spcBef>
                <a:spcPct val="0"/>
              </a:spcBef>
              <a:spcAft>
                <a:spcPct val="0"/>
              </a:spcAft>
              <a:defRPr sz="3600">
                <a:solidFill>
                  <a:schemeClr val="tx2"/>
                </a:solidFill>
                <a:latin typeface="Helvetica" charset="0"/>
                <a:ea typeface="ＭＳ Ｐゴシック" charset="0"/>
              </a:defRPr>
            </a:lvl7pPr>
            <a:lvl8pPr marL="1371566" algn="ctr" rtl="0" eaLnBrk="0" fontAlgn="base" hangingPunct="0">
              <a:spcBef>
                <a:spcPct val="0"/>
              </a:spcBef>
              <a:spcAft>
                <a:spcPct val="0"/>
              </a:spcAft>
              <a:defRPr sz="3600">
                <a:solidFill>
                  <a:schemeClr val="tx2"/>
                </a:solidFill>
                <a:latin typeface="Helvetica" charset="0"/>
                <a:ea typeface="ＭＳ Ｐゴシック" charset="0"/>
              </a:defRPr>
            </a:lvl8pPr>
            <a:lvl9pPr marL="1828754" algn="ctr" rtl="0" eaLnBrk="0" fontAlgn="base" hangingPunct="0">
              <a:spcBef>
                <a:spcPct val="0"/>
              </a:spcBef>
              <a:spcAft>
                <a:spcPct val="0"/>
              </a:spcAft>
              <a:defRPr sz="3600">
                <a:solidFill>
                  <a:schemeClr val="tx2"/>
                </a:solidFill>
                <a:latin typeface="Helvetica" charset="0"/>
                <a:ea typeface="ＭＳ Ｐゴシック" charset="0"/>
              </a:defRPr>
            </a:lvl9pPr>
          </a:lstStyle>
          <a:p>
            <a:r>
              <a:rPr lang="en-US" sz="2000" b="1" i="0" kern="1200" dirty="0">
                <a:solidFill>
                  <a:srgbClr val="FFFFFF"/>
                </a:solidFill>
                <a:latin typeface="Helvetica"/>
                <a:ea typeface="ＭＳ Ｐゴシック" charset="0"/>
              </a:rPr>
              <a:t>Quantum Noise in Interferometers</a:t>
            </a:r>
          </a:p>
        </p:txBody>
      </p:sp>
    </p:spTree>
    <p:extLst>
      <p:ext uri="{BB962C8B-B14F-4D97-AF65-F5344CB8AC3E}">
        <p14:creationId xmlns:p14="http://schemas.microsoft.com/office/powerpoint/2010/main" val="38519968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E01A1E1-EE73-4541-B7A5-6A5E625A2E0F}"/>
              </a:ext>
            </a:extLst>
          </p:cNvPr>
          <p:cNvSpPr>
            <a:spLocks noGrp="1"/>
          </p:cNvSpPr>
          <p:nvPr>
            <p:ph type="sldNum" sz="quarter" idx="11"/>
          </p:nvPr>
        </p:nvSpPr>
        <p:spPr/>
        <p:txBody>
          <a:bodyPr/>
          <a:lstStyle/>
          <a:p>
            <a:pPr>
              <a:defRPr/>
            </a:pPr>
            <a:fld id="{4703B35A-92CA-9244-943F-6D1BF23D8702}" type="slidenum">
              <a:rPr lang="en-US" smtClean="0"/>
              <a:pPr>
                <a:defRPr/>
              </a:pPr>
              <a:t>2</a:t>
            </a:fld>
            <a:endParaRPr lang="en-US"/>
          </a:p>
        </p:txBody>
      </p:sp>
      <p:sp>
        <p:nvSpPr>
          <p:cNvPr id="4" name="Rectangle 3">
            <a:extLst>
              <a:ext uri="{FF2B5EF4-FFF2-40B4-BE49-F238E27FC236}">
                <a16:creationId xmlns:a16="http://schemas.microsoft.com/office/drawing/2014/main" id="{97FB4242-CA63-FD4B-A1FF-B994DECB85CE}"/>
              </a:ext>
            </a:extLst>
          </p:cNvPr>
          <p:cNvSpPr/>
          <p:nvPr/>
        </p:nvSpPr>
        <p:spPr>
          <a:xfrm>
            <a:off x="379242" y="288555"/>
            <a:ext cx="8541027" cy="402336"/>
          </a:xfrm>
          <a:prstGeom prst="rect">
            <a:avLst/>
          </a:prstGeom>
        </p:spPr>
        <p:txBody>
          <a:bodyPr wrap="square">
            <a:spAutoFit/>
          </a:bodyPr>
          <a:lstStyle/>
          <a:p>
            <a:pPr algn="ctr"/>
            <a:r>
              <a:rPr lang="en-US" sz="2000" dirty="0">
                <a:solidFill>
                  <a:srgbClr val="FFFFFF"/>
                </a:solidFill>
                <a:latin typeface="Helvetica"/>
                <a:cs typeface="Helvetica"/>
              </a:rPr>
              <a:t>Overview</a:t>
            </a:r>
            <a:endParaRPr lang="is-IS" sz="2000" dirty="0">
              <a:solidFill>
                <a:srgbClr val="FFFFFF"/>
              </a:solidFill>
              <a:latin typeface="Helvetica"/>
              <a:cs typeface="Helvetica"/>
            </a:endParaRPr>
          </a:p>
        </p:txBody>
      </p:sp>
      <p:sp>
        <p:nvSpPr>
          <p:cNvPr id="8" name="Content Placeholder 7">
            <a:extLst>
              <a:ext uri="{FF2B5EF4-FFF2-40B4-BE49-F238E27FC236}">
                <a16:creationId xmlns:a16="http://schemas.microsoft.com/office/drawing/2014/main" id="{4F9905EF-6CA3-CB46-A5CF-860142917FC2}"/>
              </a:ext>
            </a:extLst>
          </p:cNvPr>
          <p:cNvSpPr>
            <a:spLocks noGrp="1"/>
          </p:cNvSpPr>
          <p:nvPr>
            <p:ph idx="1"/>
          </p:nvPr>
        </p:nvSpPr>
        <p:spPr/>
        <p:txBody>
          <a:bodyPr/>
          <a:lstStyle/>
          <a:p>
            <a:r>
              <a:rPr lang="en-US" sz="2000" dirty="0">
                <a:solidFill>
                  <a:schemeClr val="bg1"/>
                </a:solidFill>
              </a:rPr>
              <a:t>Gravitational Waves and Precision Interferometry for Gravitational-wave Detection… </a:t>
            </a:r>
          </a:p>
          <a:p>
            <a:r>
              <a:rPr lang="en-US" sz="2000" dirty="0">
                <a:solidFill>
                  <a:schemeClr val="bg1"/>
                </a:solidFill>
              </a:rPr>
              <a:t>… Enabling the Recent Gravitational-wave Astrophysics Revolution</a:t>
            </a:r>
          </a:p>
          <a:p>
            <a:r>
              <a:rPr lang="en-US" sz="2000" dirty="0">
                <a:solidFill>
                  <a:schemeClr val="bg1"/>
                </a:solidFill>
              </a:rPr>
              <a:t>In-depth Precision Interferometry: Understanding Noises </a:t>
            </a:r>
          </a:p>
          <a:p>
            <a:r>
              <a:rPr lang="en-US" sz="2000" dirty="0">
                <a:solidFill>
                  <a:schemeClr val="bg1"/>
                </a:solidFill>
              </a:rPr>
              <a:t>Quantum-engineered ‘Squeezed’ Light for LIGO: Beyond Shot Noise and Fundamental Radiation Pressure</a:t>
            </a:r>
          </a:p>
          <a:p>
            <a:r>
              <a:rPr lang="en-US" sz="2000" dirty="0">
                <a:solidFill>
                  <a:schemeClr val="bg1"/>
                </a:solidFill>
              </a:rPr>
              <a:t>New Horizons in Sub-quantum-limited Sensing with LIGO </a:t>
            </a:r>
          </a:p>
          <a:p>
            <a:r>
              <a:rPr lang="en-US" sz="2000" dirty="0">
                <a:solidFill>
                  <a:schemeClr val="bg1"/>
                </a:solidFill>
              </a:rPr>
              <a:t>Next Generation GW Observatories</a:t>
            </a:r>
          </a:p>
          <a:p>
            <a:endParaRPr lang="en-US" sz="2000" dirty="0">
              <a:solidFill>
                <a:schemeClr val="bg1"/>
              </a:solidFill>
            </a:endParaRPr>
          </a:p>
          <a:p>
            <a:endParaRPr lang="en-US" sz="2000" dirty="0">
              <a:solidFill>
                <a:schemeClr val="bg1"/>
              </a:solidFill>
            </a:endParaRPr>
          </a:p>
        </p:txBody>
      </p:sp>
    </p:spTree>
    <p:extLst>
      <p:ext uri="{BB962C8B-B14F-4D97-AF65-F5344CB8AC3E}">
        <p14:creationId xmlns:p14="http://schemas.microsoft.com/office/powerpoint/2010/main" val="34592184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EE48B-8B01-606F-194F-E6B96D3AAB12}"/>
              </a:ext>
            </a:extLst>
          </p:cNvPr>
          <p:cNvSpPr>
            <a:spLocks noGrp="1"/>
          </p:cNvSpPr>
          <p:nvPr>
            <p:ph type="title"/>
          </p:nvPr>
        </p:nvSpPr>
        <p:spPr/>
        <p:txBody>
          <a:bodyPr/>
          <a:lstStyle/>
          <a:p>
            <a:r>
              <a:rPr lang="en-US" sz="2000" b="1" i="0" dirty="0">
                <a:solidFill>
                  <a:schemeClr val="bg1"/>
                </a:solidFill>
              </a:rPr>
              <a:t>Suppressing Quantum Noise</a:t>
            </a:r>
          </a:p>
        </p:txBody>
      </p:sp>
      <p:pic>
        <p:nvPicPr>
          <p:cNvPr id="31" name="Content Placeholder 30" descr="Icon&#10;&#10;Description automatically generated">
            <a:extLst>
              <a:ext uri="{FF2B5EF4-FFF2-40B4-BE49-F238E27FC236}">
                <a16:creationId xmlns:a16="http://schemas.microsoft.com/office/drawing/2014/main" id="{98EAD4DC-6D17-59AA-02B4-6A63A39C2CD8}"/>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262526" y="4198881"/>
            <a:ext cx="2310968" cy="355078"/>
          </a:xfrm>
        </p:spPr>
      </p:pic>
      <p:sp>
        <p:nvSpPr>
          <p:cNvPr id="4" name="Slide Number Placeholder 3">
            <a:extLst>
              <a:ext uri="{FF2B5EF4-FFF2-40B4-BE49-F238E27FC236}">
                <a16:creationId xmlns:a16="http://schemas.microsoft.com/office/drawing/2014/main" id="{D4DBE198-7EF8-BC5F-3C1E-1DB0124CE5F0}"/>
              </a:ext>
            </a:extLst>
          </p:cNvPr>
          <p:cNvSpPr>
            <a:spLocks noGrp="1"/>
          </p:cNvSpPr>
          <p:nvPr>
            <p:ph type="sldNum" sz="quarter" idx="11"/>
          </p:nvPr>
        </p:nvSpPr>
        <p:spPr/>
        <p:txBody>
          <a:bodyPr/>
          <a:lstStyle/>
          <a:p>
            <a:pPr>
              <a:defRPr/>
            </a:pPr>
            <a:fld id="{4703B35A-92CA-9244-943F-6D1BF23D8702}" type="slidenum">
              <a:rPr lang="en-US" smtClean="0"/>
              <a:pPr>
                <a:defRPr/>
              </a:pPr>
              <a:t>20</a:t>
            </a:fld>
            <a:endParaRPr lang="en-US"/>
          </a:p>
        </p:txBody>
      </p:sp>
      <p:sp>
        <p:nvSpPr>
          <p:cNvPr id="7" name="Arc 6">
            <a:extLst>
              <a:ext uri="{FF2B5EF4-FFF2-40B4-BE49-F238E27FC236}">
                <a16:creationId xmlns:a16="http://schemas.microsoft.com/office/drawing/2014/main" id="{D7077181-E48B-0A22-685F-F4848D52FFD9}"/>
              </a:ext>
            </a:extLst>
          </p:cNvPr>
          <p:cNvSpPr/>
          <p:nvPr/>
        </p:nvSpPr>
        <p:spPr bwMode="auto">
          <a:xfrm>
            <a:off x="5580628" y="4108845"/>
            <a:ext cx="136269" cy="882256"/>
          </a:xfrm>
          <a:prstGeom prst="arc">
            <a:avLst/>
          </a:prstGeom>
          <a:noFill/>
          <a:ln w="38100" cap="flat" cmpd="sng" algn="ctr">
            <a:solidFill>
              <a:schemeClr val="accent2">
                <a:lumMod val="60000"/>
                <a:lumOff val="40000"/>
              </a:schemeClr>
            </a:solidFill>
            <a:prstDash val="solid"/>
            <a:round/>
            <a:headEnd type="triangle" w="med" len="med"/>
            <a:tailEnd type="none" w="med" len="med"/>
          </a:ln>
          <a:effectLst/>
        </p:spPr>
        <p:txBody>
          <a:bodyPr anchor="ctr"/>
          <a:lstStyle/>
          <a:p>
            <a:pPr algn="ctr">
              <a:defRPr/>
            </a:pPr>
            <a:endParaRPr lang="en-US" sz="1000"/>
          </a:p>
        </p:txBody>
      </p:sp>
      <p:sp>
        <p:nvSpPr>
          <p:cNvPr id="8" name="Oval 7">
            <a:extLst>
              <a:ext uri="{FF2B5EF4-FFF2-40B4-BE49-F238E27FC236}">
                <a16:creationId xmlns:a16="http://schemas.microsoft.com/office/drawing/2014/main" id="{1E3EB337-3104-C920-5C1A-05917E80C951}"/>
              </a:ext>
            </a:extLst>
          </p:cNvPr>
          <p:cNvSpPr/>
          <p:nvPr/>
        </p:nvSpPr>
        <p:spPr bwMode="auto">
          <a:xfrm rot="1800000">
            <a:off x="4853858" y="2873686"/>
            <a:ext cx="545078" cy="529354"/>
          </a:xfrm>
          <a:prstGeom prst="ellipse">
            <a:avLst/>
          </a:prstGeom>
          <a:solidFill>
            <a:schemeClr val="accent2">
              <a:lumMod val="75000"/>
              <a:alpha val="50000"/>
            </a:schemeClr>
          </a:solidFill>
          <a:ln w="12700" cap="flat" cmpd="sng" algn="ctr">
            <a:solidFill>
              <a:schemeClr val="accent2">
                <a:lumMod val="75000"/>
              </a:schemeClr>
            </a:solidFill>
            <a:prstDash val="solid"/>
            <a:round/>
            <a:headEnd type="none" w="sm" len="sm"/>
            <a:tailEnd type="none" w="sm" len="sm"/>
          </a:ln>
          <a:effectLst/>
        </p:spPr>
        <p:txBody>
          <a:bodyPr/>
          <a:lstStyle/>
          <a:p>
            <a:pPr>
              <a:defRPr/>
            </a:pPr>
            <a:endParaRPr lang="en-US" i="1">
              <a:latin typeface="Times New Roman" pitchFamily="18" charset="0"/>
            </a:endParaRPr>
          </a:p>
        </p:txBody>
      </p:sp>
      <p:cxnSp>
        <p:nvCxnSpPr>
          <p:cNvPr id="9" name="Straight Connector 5">
            <a:extLst>
              <a:ext uri="{FF2B5EF4-FFF2-40B4-BE49-F238E27FC236}">
                <a16:creationId xmlns:a16="http://schemas.microsoft.com/office/drawing/2014/main" id="{1159E203-69A7-5A60-F66D-9514010EDFCB}"/>
              </a:ext>
            </a:extLst>
          </p:cNvPr>
          <p:cNvCxnSpPr>
            <a:cxnSpLocks noChangeShapeType="1"/>
          </p:cNvCxnSpPr>
          <p:nvPr/>
        </p:nvCxnSpPr>
        <p:spPr bwMode="auto">
          <a:xfrm>
            <a:off x="4263357" y="2785460"/>
            <a:ext cx="0" cy="2117415"/>
          </a:xfrm>
          <a:prstGeom prst="line">
            <a:avLst/>
          </a:prstGeom>
          <a:noFill/>
          <a:ln w="38100">
            <a:solidFill>
              <a:srgbClr val="326464"/>
            </a:solidFill>
            <a:round/>
            <a:headEnd/>
            <a:tailEnd/>
          </a:ln>
          <a:extLst>
            <a:ext uri="{909E8E84-426E-40dd-AFC4-6F175D3DCCD1}">
              <a14:hiddenFill xmlns:a14="http://schemas.microsoft.com/office/drawing/2010/main" xmlns="">
                <a:noFill/>
              </a14:hiddenFill>
            </a:ext>
          </a:extLst>
        </p:spPr>
      </p:cxnSp>
      <p:cxnSp>
        <p:nvCxnSpPr>
          <p:cNvPr id="10" name="Straight Connector 9">
            <a:extLst>
              <a:ext uri="{FF2B5EF4-FFF2-40B4-BE49-F238E27FC236}">
                <a16:creationId xmlns:a16="http://schemas.microsoft.com/office/drawing/2014/main" id="{61DAE0AE-4063-26C7-50B4-2D79EE625AD0}"/>
              </a:ext>
            </a:extLst>
          </p:cNvPr>
          <p:cNvCxnSpPr>
            <a:cxnSpLocks noChangeShapeType="1"/>
          </p:cNvCxnSpPr>
          <p:nvPr/>
        </p:nvCxnSpPr>
        <p:spPr bwMode="auto">
          <a:xfrm>
            <a:off x="3218625" y="4549973"/>
            <a:ext cx="3225043" cy="0"/>
          </a:xfrm>
          <a:prstGeom prst="line">
            <a:avLst/>
          </a:prstGeom>
          <a:noFill/>
          <a:ln w="38100">
            <a:solidFill>
              <a:srgbClr val="326464"/>
            </a:solidFill>
            <a:round/>
            <a:headEnd/>
            <a:tailEnd/>
          </a:ln>
          <a:extLst>
            <a:ext uri="{909E8E84-426E-40dd-AFC4-6F175D3DCCD1}">
              <a14:hiddenFill xmlns:a14="http://schemas.microsoft.com/office/drawing/2010/main" xmlns="">
                <a:noFill/>
              </a14:hiddenFill>
            </a:ext>
          </a:extLst>
        </p:spPr>
      </p:cxnSp>
      <p:cxnSp>
        <p:nvCxnSpPr>
          <p:cNvPr id="11" name="Straight Arrow Connector 10">
            <a:extLst>
              <a:ext uri="{FF2B5EF4-FFF2-40B4-BE49-F238E27FC236}">
                <a16:creationId xmlns:a16="http://schemas.microsoft.com/office/drawing/2014/main" id="{0C89A5C0-C4DC-CE44-5C59-EC0C8A226291}"/>
              </a:ext>
            </a:extLst>
          </p:cNvPr>
          <p:cNvCxnSpPr/>
          <p:nvPr/>
        </p:nvCxnSpPr>
        <p:spPr bwMode="auto">
          <a:xfrm flipV="1">
            <a:off x="4263357" y="3138363"/>
            <a:ext cx="863040" cy="1411610"/>
          </a:xfrm>
          <a:prstGeom prst="straightConnector1">
            <a:avLst/>
          </a:prstGeom>
          <a:solidFill>
            <a:schemeClr val="accent1"/>
          </a:solidFill>
          <a:ln w="76200" cap="flat" cmpd="sng" algn="ctr">
            <a:solidFill>
              <a:schemeClr val="accent2">
                <a:lumMod val="75000"/>
              </a:schemeClr>
            </a:solidFill>
            <a:prstDash val="solid"/>
            <a:round/>
            <a:headEnd type="oval" w="med" len="med"/>
            <a:tailEnd type="triangle" w="med" len="med"/>
          </a:ln>
          <a:effectLst/>
        </p:spPr>
      </p:cxnSp>
      <p:cxnSp>
        <p:nvCxnSpPr>
          <p:cNvPr id="12" name="Straight Arrow Connector 11">
            <a:extLst>
              <a:ext uri="{FF2B5EF4-FFF2-40B4-BE49-F238E27FC236}">
                <a16:creationId xmlns:a16="http://schemas.microsoft.com/office/drawing/2014/main" id="{9487F69B-EAD5-51E7-B2A1-CDCB52174F71}"/>
              </a:ext>
            </a:extLst>
          </p:cNvPr>
          <p:cNvCxnSpPr/>
          <p:nvPr/>
        </p:nvCxnSpPr>
        <p:spPr bwMode="auto">
          <a:xfrm flipH="1" flipV="1">
            <a:off x="3536587" y="3403040"/>
            <a:ext cx="726770" cy="1146933"/>
          </a:xfrm>
          <a:prstGeom prst="straightConnector1">
            <a:avLst/>
          </a:prstGeom>
          <a:solidFill>
            <a:schemeClr val="accent1"/>
          </a:solidFill>
          <a:ln w="76200" cap="flat" cmpd="sng" algn="ctr">
            <a:solidFill>
              <a:schemeClr val="accent2">
                <a:lumMod val="60000"/>
                <a:lumOff val="40000"/>
              </a:schemeClr>
            </a:solidFill>
            <a:prstDash val="solid"/>
            <a:round/>
            <a:headEnd type="oval" w="med" len="med"/>
            <a:tailEnd type="triangle" w="med" len="med"/>
          </a:ln>
          <a:effectLst/>
        </p:spPr>
      </p:cxnSp>
      <p:cxnSp>
        <p:nvCxnSpPr>
          <p:cNvPr id="13" name="Straight Arrow Connector 12">
            <a:extLst>
              <a:ext uri="{FF2B5EF4-FFF2-40B4-BE49-F238E27FC236}">
                <a16:creationId xmlns:a16="http://schemas.microsoft.com/office/drawing/2014/main" id="{2E524E77-0C14-99B5-AEEA-4E75E464041E}"/>
              </a:ext>
            </a:extLst>
          </p:cNvPr>
          <p:cNvCxnSpPr/>
          <p:nvPr/>
        </p:nvCxnSpPr>
        <p:spPr bwMode="auto">
          <a:xfrm flipV="1">
            <a:off x="4263357" y="3800055"/>
            <a:ext cx="2271157" cy="749918"/>
          </a:xfrm>
          <a:prstGeom prst="straightConnector1">
            <a:avLst/>
          </a:prstGeom>
          <a:solidFill>
            <a:schemeClr val="accent1"/>
          </a:solidFill>
          <a:ln w="76200" cap="flat" cmpd="sng" algn="ctr">
            <a:solidFill>
              <a:schemeClr val="accent2">
                <a:lumMod val="50000"/>
              </a:schemeClr>
            </a:solidFill>
            <a:prstDash val="solid"/>
            <a:round/>
            <a:headEnd type="oval" w="med" len="med"/>
            <a:tailEnd type="triangle"/>
          </a:ln>
          <a:effectLst/>
        </p:spPr>
      </p:cxnSp>
      <p:sp>
        <p:nvSpPr>
          <p:cNvPr id="14" name="Oval 13">
            <a:extLst>
              <a:ext uri="{FF2B5EF4-FFF2-40B4-BE49-F238E27FC236}">
                <a16:creationId xmlns:a16="http://schemas.microsoft.com/office/drawing/2014/main" id="{B5F82B09-9622-6C77-0B9A-60CEE4D443BE}"/>
              </a:ext>
            </a:extLst>
          </p:cNvPr>
          <p:cNvSpPr/>
          <p:nvPr/>
        </p:nvSpPr>
        <p:spPr bwMode="auto">
          <a:xfrm rot="20460000">
            <a:off x="5989437" y="3667716"/>
            <a:ext cx="1090155" cy="264677"/>
          </a:xfrm>
          <a:prstGeom prst="ellipse">
            <a:avLst/>
          </a:prstGeom>
          <a:solidFill>
            <a:schemeClr val="accent2">
              <a:lumMod val="50000"/>
              <a:alpha val="50000"/>
            </a:schemeClr>
          </a:solidFill>
          <a:ln w="12700" cap="flat" cmpd="sng" algn="ctr">
            <a:solidFill>
              <a:schemeClr val="accent2">
                <a:lumMod val="50000"/>
              </a:schemeClr>
            </a:solidFill>
            <a:prstDash val="solid"/>
            <a:round/>
            <a:headEnd type="none" w="sm" len="sm"/>
            <a:tailEnd type="none" w="sm" len="sm"/>
          </a:ln>
          <a:effectLst/>
        </p:spPr>
        <p:txBody>
          <a:bodyPr/>
          <a:lstStyle/>
          <a:p>
            <a:pPr>
              <a:defRPr/>
            </a:pPr>
            <a:endParaRPr lang="en-US" i="1">
              <a:latin typeface="Times New Roman" pitchFamily="18" charset="0"/>
            </a:endParaRPr>
          </a:p>
        </p:txBody>
      </p:sp>
      <p:cxnSp>
        <p:nvCxnSpPr>
          <p:cNvPr id="15" name="Straight Connector 30">
            <a:extLst>
              <a:ext uri="{FF2B5EF4-FFF2-40B4-BE49-F238E27FC236}">
                <a16:creationId xmlns:a16="http://schemas.microsoft.com/office/drawing/2014/main" id="{DCBDE49A-9949-8F65-2192-1627B3128BB2}"/>
              </a:ext>
            </a:extLst>
          </p:cNvPr>
          <p:cNvCxnSpPr>
            <a:cxnSpLocks noChangeShapeType="1"/>
            <a:stCxn id="8" idx="0"/>
            <a:endCxn id="8" idx="4"/>
          </p:cNvCxnSpPr>
          <p:nvPr/>
        </p:nvCxnSpPr>
        <p:spPr bwMode="auto">
          <a:xfrm flipH="1">
            <a:off x="4990128" y="2909528"/>
            <a:ext cx="272539" cy="457670"/>
          </a:xfrm>
          <a:prstGeom prst="line">
            <a:avLst/>
          </a:prstGeom>
          <a:noFill/>
          <a:ln w="0">
            <a:solidFill>
              <a:srgbClr val="FF3300"/>
            </a:solidFill>
            <a:round/>
            <a:headEnd/>
            <a:tailEnd type="none" w="lg" len="lg"/>
          </a:ln>
          <a:extLst>
            <a:ext uri="{909E8E84-426E-40dd-AFC4-6F175D3DCCD1}">
              <a14:hiddenFill xmlns:a14="http://schemas.microsoft.com/office/drawing/2010/main" xmlns="">
                <a:noFill/>
              </a14:hiddenFill>
            </a:ext>
          </a:extLst>
        </p:spPr>
      </p:cxnSp>
      <p:cxnSp>
        <p:nvCxnSpPr>
          <p:cNvPr id="16" name="Straight Connector 31">
            <a:extLst>
              <a:ext uri="{FF2B5EF4-FFF2-40B4-BE49-F238E27FC236}">
                <a16:creationId xmlns:a16="http://schemas.microsoft.com/office/drawing/2014/main" id="{A48FC2B5-6D8E-9F8A-2C89-6F9D2AC2A7C8}"/>
              </a:ext>
            </a:extLst>
          </p:cNvPr>
          <p:cNvCxnSpPr>
            <a:cxnSpLocks noChangeShapeType="1"/>
            <a:stCxn id="8" idx="2"/>
            <a:endCxn id="8" idx="6"/>
          </p:cNvCxnSpPr>
          <p:nvPr/>
        </p:nvCxnSpPr>
        <p:spPr bwMode="auto">
          <a:xfrm>
            <a:off x="4890765" y="3006024"/>
            <a:ext cx="471265" cy="264677"/>
          </a:xfrm>
          <a:prstGeom prst="line">
            <a:avLst/>
          </a:prstGeom>
          <a:noFill/>
          <a:ln w="0">
            <a:solidFill>
              <a:srgbClr val="FF3300"/>
            </a:solidFill>
            <a:round/>
            <a:headEnd/>
            <a:tailEnd type="none" w="lg" len="lg"/>
          </a:ln>
          <a:extLst>
            <a:ext uri="{909E8E84-426E-40dd-AFC4-6F175D3DCCD1}">
              <a14:hiddenFill xmlns:a14="http://schemas.microsoft.com/office/drawing/2010/main" xmlns="">
                <a:noFill/>
              </a14:hiddenFill>
            </a:ext>
          </a:extLst>
        </p:spPr>
      </p:cxnSp>
      <p:cxnSp>
        <p:nvCxnSpPr>
          <p:cNvPr id="17" name="Straight Connector 32">
            <a:extLst>
              <a:ext uri="{FF2B5EF4-FFF2-40B4-BE49-F238E27FC236}">
                <a16:creationId xmlns:a16="http://schemas.microsoft.com/office/drawing/2014/main" id="{791102C7-6F38-FD76-FFBF-7FC3DBFE078F}"/>
              </a:ext>
            </a:extLst>
          </p:cNvPr>
          <p:cNvCxnSpPr>
            <a:cxnSpLocks noChangeShapeType="1"/>
            <a:stCxn id="14" idx="0"/>
            <a:endCxn id="14" idx="4"/>
          </p:cNvCxnSpPr>
          <p:nvPr/>
        </p:nvCxnSpPr>
        <p:spPr bwMode="auto">
          <a:xfrm>
            <a:off x="6490038" y="3675069"/>
            <a:ext cx="88954" cy="249973"/>
          </a:xfrm>
          <a:prstGeom prst="line">
            <a:avLst/>
          </a:prstGeom>
          <a:noFill/>
          <a:ln w="0">
            <a:solidFill>
              <a:srgbClr val="FF3300"/>
            </a:solidFill>
            <a:round/>
            <a:headEnd/>
            <a:tailEnd type="none" w="lg" len="lg"/>
          </a:ln>
          <a:extLst>
            <a:ext uri="{909E8E84-426E-40dd-AFC4-6F175D3DCCD1}">
              <a14:hiddenFill xmlns:a14="http://schemas.microsoft.com/office/drawing/2010/main" xmlns="">
                <a:noFill/>
              </a14:hiddenFill>
            </a:ext>
          </a:extLst>
        </p:spPr>
      </p:cxnSp>
      <p:cxnSp>
        <p:nvCxnSpPr>
          <p:cNvPr id="18" name="Straight Connector 34">
            <a:extLst>
              <a:ext uri="{FF2B5EF4-FFF2-40B4-BE49-F238E27FC236}">
                <a16:creationId xmlns:a16="http://schemas.microsoft.com/office/drawing/2014/main" id="{612E5CE0-3C9B-6924-225D-C02DFF4BD80C}"/>
              </a:ext>
            </a:extLst>
          </p:cNvPr>
          <p:cNvCxnSpPr>
            <a:cxnSpLocks noChangeShapeType="1"/>
          </p:cNvCxnSpPr>
          <p:nvPr/>
        </p:nvCxnSpPr>
        <p:spPr bwMode="auto">
          <a:xfrm rot="19800000">
            <a:off x="3536587" y="3270701"/>
            <a:ext cx="0" cy="264677"/>
          </a:xfrm>
          <a:prstGeom prst="line">
            <a:avLst/>
          </a:prstGeom>
          <a:noFill/>
          <a:ln w="0">
            <a:solidFill>
              <a:srgbClr val="FF3300"/>
            </a:solidFill>
            <a:round/>
            <a:headEnd/>
            <a:tailEnd type="none" w="lg" len="lg"/>
          </a:ln>
          <a:extLst>
            <a:ext uri="{909E8E84-426E-40dd-AFC4-6F175D3DCCD1}">
              <a14:hiddenFill xmlns:a14="http://schemas.microsoft.com/office/drawing/2010/main" xmlns="">
                <a:noFill/>
              </a14:hiddenFill>
            </a:ext>
          </a:extLst>
        </p:spPr>
      </p:cxnSp>
      <p:cxnSp>
        <p:nvCxnSpPr>
          <p:cNvPr id="19" name="Straight Connector 35">
            <a:extLst>
              <a:ext uri="{FF2B5EF4-FFF2-40B4-BE49-F238E27FC236}">
                <a16:creationId xmlns:a16="http://schemas.microsoft.com/office/drawing/2014/main" id="{258CA6F2-E7EF-A483-F887-98285EEC73DE}"/>
              </a:ext>
            </a:extLst>
          </p:cNvPr>
          <p:cNvCxnSpPr>
            <a:cxnSpLocks noChangeShapeType="1"/>
          </p:cNvCxnSpPr>
          <p:nvPr/>
        </p:nvCxnSpPr>
        <p:spPr bwMode="auto">
          <a:xfrm rot="19800000">
            <a:off x="2991510" y="3403040"/>
            <a:ext cx="1090155" cy="0"/>
          </a:xfrm>
          <a:prstGeom prst="line">
            <a:avLst/>
          </a:prstGeom>
          <a:noFill/>
          <a:ln w="0">
            <a:solidFill>
              <a:srgbClr val="FF3300"/>
            </a:solidFill>
            <a:round/>
            <a:headEnd/>
            <a:tailEnd type="none" w="lg" len="lg"/>
          </a:ln>
          <a:extLst>
            <a:ext uri="{909E8E84-426E-40dd-AFC4-6F175D3DCCD1}">
              <a14:hiddenFill xmlns:a14="http://schemas.microsoft.com/office/drawing/2010/main" xmlns="">
                <a:noFill/>
              </a14:hiddenFill>
            </a:ext>
          </a:extLst>
        </p:spPr>
      </p:cxnSp>
      <p:cxnSp>
        <p:nvCxnSpPr>
          <p:cNvPr id="20" name="Straight Connector 44">
            <a:extLst>
              <a:ext uri="{FF2B5EF4-FFF2-40B4-BE49-F238E27FC236}">
                <a16:creationId xmlns:a16="http://schemas.microsoft.com/office/drawing/2014/main" id="{FE733A26-BD08-A99F-0617-7CF23B9D1E11}"/>
              </a:ext>
            </a:extLst>
          </p:cNvPr>
          <p:cNvCxnSpPr>
            <a:cxnSpLocks noChangeShapeType="1"/>
            <a:stCxn id="14" idx="2"/>
            <a:endCxn id="14" idx="6"/>
          </p:cNvCxnSpPr>
          <p:nvPr/>
        </p:nvCxnSpPr>
        <p:spPr bwMode="auto">
          <a:xfrm flipV="1">
            <a:off x="6018773" y="3627280"/>
            <a:ext cx="1031484" cy="345550"/>
          </a:xfrm>
          <a:prstGeom prst="line">
            <a:avLst/>
          </a:prstGeom>
          <a:noFill/>
          <a:ln w="0">
            <a:solidFill>
              <a:srgbClr val="FF3300"/>
            </a:solidFill>
            <a:round/>
            <a:headEnd/>
            <a:tailEnd type="none" w="lg" len="lg"/>
          </a:ln>
          <a:extLst>
            <a:ext uri="{909E8E84-426E-40dd-AFC4-6F175D3DCCD1}">
              <a14:hiddenFill xmlns:a14="http://schemas.microsoft.com/office/drawing/2010/main" xmlns="">
                <a:noFill/>
              </a14:hiddenFill>
            </a:ext>
          </a:extLst>
        </p:spPr>
      </p:cxnSp>
      <p:sp>
        <p:nvSpPr>
          <p:cNvPr id="21" name="Oval 20">
            <a:extLst>
              <a:ext uri="{FF2B5EF4-FFF2-40B4-BE49-F238E27FC236}">
                <a16:creationId xmlns:a16="http://schemas.microsoft.com/office/drawing/2014/main" id="{7DBB40A0-FAC1-443F-40A8-74A53564285A}"/>
              </a:ext>
            </a:extLst>
          </p:cNvPr>
          <p:cNvSpPr/>
          <p:nvPr/>
        </p:nvSpPr>
        <p:spPr bwMode="auto">
          <a:xfrm rot="19800000">
            <a:off x="2991510" y="3270701"/>
            <a:ext cx="1090155" cy="264677"/>
          </a:xfrm>
          <a:prstGeom prst="ellipse">
            <a:avLst/>
          </a:prstGeom>
          <a:solidFill>
            <a:schemeClr val="tx1">
              <a:lumMod val="60000"/>
              <a:lumOff val="40000"/>
              <a:alpha val="50000"/>
            </a:schemeClr>
          </a:solidFill>
          <a:ln w="12700" cap="flat" cmpd="sng" algn="ctr">
            <a:solidFill>
              <a:schemeClr val="tx1">
                <a:lumMod val="60000"/>
                <a:lumOff val="40000"/>
              </a:schemeClr>
            </a:solidFill>
            <a:prstDash val="solid"/>
            <a:round/>
            <a:headEnd type="none" w="sm" len="sm"/>
            <a:tailEnd type="none" w="sm" len="sm"/>
          </a:ln>
          <a:effectLst/>
        </p:spPr>
        <p:txBody>
          <a:bodyPr/>
          <a:lstStyle/>
          <a:p>
            <a:pPr>
              <a:defRPr/>
            </a:pPr>
            <a:endParaRPr lang="en-US" i="1">
              <a:latin typeface="Times New Roman" pitchFamily="18" charset="0"/>
            </a:endParaRPr>
          </a:p>
        </p:txBody>
      </p:sp>
      <p:sp>
        <p:nvSpPr>
          <p:cNvPr id="22" name="TextBox 75">
            <a:extLst>
              <a:ext uri="{FF2B5EF4-FFF2-40B4-BE49-F238E27FC236}">
                <a16:creationId xmlns:a16="http://schemas.microsoft.com/office/drawing/2014/main" id="{714A9D5B-06C3-9186-1A6D-45F07C15D393}"/>
              </a:ext>
            </a:extLst>
          </p:cNvPr>
          <p:cNvSpPr txBox="1">
            <a:spLocks noChangeArrowheads="1"/>
          </p:cNvSpPr>
          <p:nvPr/>
        </p:nvSpPr>
        <p:spPr bwMode="auto">
          <a:xfrm rot="19847951">
            <a:off x="2623261" y="2960239"/>
            <a:ext cx="1634334" cy="261610"/>
          </a:xfrm>
          <a:prstGeom prst="rect">
            <a:avLst/>
          </a:prstGeom>
          <a:noFill/>
          <a:ln w="12700">
            <a:noFill/>
            <a:miter lim="800000"/>
            <a:headEnd/>
            <a:tailEnd/>
          </a:ln>
        </p:spPr>
        <p:txBody>
          <a:bodyPr wrap="square">
            <a:spAutoFit/>
          </a:bodyPr>
          <a:lstStyle>
            <a:lvl1pPr>
              <a:defRPr sz="1400" b="1">
                <a:solidFill>
                  <a:schemeClr val="tx1"/>
                </a:solidFill>
                <a:latin typeface="Arial" charset="0"/>
                <a:ea typeface="ＭＳ Ｐゴシック" charset="0"/>
                <a:cs typeface="ＭＳ Ｐゴシック" charset="0"/>
              </a:defRPr>
            </a:lvl1pPr>
            <a:lvl2pPr marL="742950" indent="-285750">
              <a:defRPr sz="1400" b="1">
                <a:solidFill>
                  <a:schemeClr val="tx1"/>
                </a:solidFill>
                <a:latin typeface="Arial" charset="0"/>
                <a:ea typeface="ＭＳ Ｐゴシック" charset="0"/>
              </a:defRPr>
            </a:lvl2pPr>
            <a:lvl3pPr marL="1143000" indent="-228600">
              <a:defRPr sz="1400" b="1">
                <a:solidFill>
                  <a:schemeClr val="tx1"/>
                </a:solidFill>
                <a:latin typeface="Arial" charset="0"/>
                <a:ea typeface="ＭＳ Ｐゴシック" charset="0"/>
              </a:defRPr>
            </a:lvl3pPr>
            <a:lvl4pPr marL="1600200" indent="-228600">
              <a:defRPr sz="1400" b="1">
                <a:solidFill>
                  <a:schemeClr val="tx1"/>
                </a:solidFill>
                <a:latin typeface="Arial" charset="0"/>
                <a:ea typeface="ＭＳ Ｐゴシック" charset="0"/>
              </a:defRPr>
            </a:lvl4pPr>
            <a:lvl5pPr marL="2057400" indent="-228600">
              <a:defRPr sz="1400" b="1">
                <a:solidFill>
                  <a:schemeClr val="tx1"/>
                </a:solidFill>
                <a:latin typeface="Arial" charset="0"/>
                <a:ea typeface="ＭＳ Ｐゴシック" charset="0"/>
              </a:defRPr>
            </a:lvl5pPr>
            <a:lvl6pPr marL="2514600" indent="-228600" eaLnBrk="0" fontAlgn="base" hangingPunct="0">
              <a:spcBef>
                <a:spcPct val="0"/>
              </a:spcBef>
              <a:spcAft>
                <a:spcPct val="0"/>
              </a:spcAft>
              <a:defRPr sz="1400" b="1">
                <a:solidFill>
                  <a:schemeClr val="tx1"/>
                </a:solidFill>
                <a:latin typeface="Arial" charset="0"/>
                <a:ea typeface="ＭＳ Ｐゴシック" charset="0"/>
              </a:defRPr>
            </a:lvl6pPr>
            <a:lvl7pPr marL="2971800" indent="-228600" eaLnBrk="0" fontAlgn="base" hangingPunct="0">
              <a:spcBef>
                <a:spcPct val="0"/>
              </a:spcBef>
              <a:spcAft>
                <a:spcPct val="0"/>
              </a:spcAft>
              <a:defRPr sz="1400" b="1">
                <a:solidFill>
                  <a:schemeClr val="tx1"/>
                </a:solidFill>
                <a:latin typeface="Arial" charset="0"/>
                <a:ea typeface="ＭＳ Ｐゴシック" charset="0"/>
              </a:defRPr>
            </a:lvl7pPr>
            <a:lvl8pPr marL="3429000" indent="-228600" eaLnBrk="0" fontAlgn="base" hangingPunct="0">
              <a:spcBef>
                <a:spcPct val="0"/>
              </a:spcBef>
              <a:spcAft>
                <a:spcPct val="0"/>
              </a:spcAft>
              <a:defRPr sz="1400" b="1">
                <a:solidFill>
                  <a:schemeClr val="tx1"/>
                </a:solidFill>
                <a:latin typeface="Arial" charset="0"/>
                <a:ea typeface="ＭＳ Ｐゴシック" charset="0"/>
              </a:defRPr>
            </a:lvl8pPr>
            <a:lvl9pPr marL="3886200" indent="-228600" eaLnBrk="0" fontAlgn="base" hangingPunct="0">
              <a:spcBef>
                <a:spcPct val="0"/>
              </a:spcBef>
              <a:spcAft>
                <a:spcPct val="0"/>
              </a:spcAft>
              <a:defRPr sz="1400" b="1">
                <a:solidFill>
                  <a:schemeClr val="tx1"/>
                </a:solidFill>
                <a:latin typeface="Arial" charset="0"/>
                <a:ea typeface="ＭＳ Ｐゴシック" charset="0"/>
              </a:defRPr>
            </a:lvl9pPr>
          </a:lstStyle>
          <a:p>
            <a:r>
              <a:rPr lang="en-US" sz="1100" dirty="0">
                <a:solidFill>
                  <a:srgbClr val="326464"/>
                </a:solidFill>
                <a:latin typeface="Helvetica" charset="0"/>
                <a:cs typeface="Helvetica" charset="0"/>
              </a:rPr>
              <a:t> Amplitude squeezing</a:t>
            </a:r>
          </a:p>
        </p:txBody>
      </p:sp>
      <p:sp>
        <p:nvSpPr>
          <p:cNvPr id="23" name="TextBox 76">
            <a:extLst>
              <a:ext uri="{FF2B5EF4-FFF2-40B4-BE49-F238E27FC236}">
                <a16:creationId xmlns:a16="http://schemas.microsoft.com/office/drawing/2014/main" id="{4C60EE9E-B8DA-FD86-1A90-86D1B1F342AC}"/>
              </a:ext>
            </a:extLst>
          </p:cNvPr>
          <p:cNvSpPr txBox="1">
            <a:spLocks noChangeArrowheads="1"/>
          </p:cNvSpPr>
          <p:nvPr/>
        </p:nvSpPr>
        <p:spPr bwMode="auto">
          <a:xfrm rot="20423679">
            <a:off x="6156159" y="3850573"/>
            <a:ext cx="1214299" cy="430887"/>
          </a:xfrm>
          <a:prstGeom prst="rect">
            <a:avLst/>
          </a:prstGeom>
          <a:noFill/>
          <a:ln w="12700">
            <a:noFill/>
            <a:miter lim="800000"/>
            <a:headEnd/>
            <a:tailEnd/>
          </a:ln>
        </p:spPr>
        <p:txBody>
          <a:bodyPr wrap="square">
            <a:spAutoFit/>
          </a:bodyPr>
          <a:lstStyle>
            <a:lvl1pPr>
              <a:defRPr sz="1400" b="1">
                <a:solidFill>
                  <a:schemeClr val="tx1"/>
                </a:solidFill>
                <a:latin typeface="Arial" charset="0"/>
                <a:ea typeface="ＭＳ Ｐゴシック" charset="0"/>
                <a:cs typeface="ＭＳ Ｐゴシック" charset="0"/>
              </a:defRPr>
            </a:lvl1pPr>
            <a:lvl2pPr marL="742950" indent="-285750">
              <a:defRPr sz="1400" b="1">
                <a:solidFill>
                  <a:schemeClr val="tx1"/>
                </a:solidFill>
                <a:latin typeface="Arial" charset="0"/>
                <a:ea typeface="ＭＳ Ｐゴシック" charset="0"/>
              </a:defRPr>
            </a:lvl2pPr>
            <a:lvl3pPr marL="1143000" indent="-228600">
              <a:defRPr sz="1400" b="1">
                <a:solidFill>
                  <a:schemeClr val="tx1"/>
                </a:solidFill>
                <a:latin typeface="Arial" charset="0"/>
                <a:ea typeface="ＭＳ Ｐゴシック" charset="0"/>
              </a:defRPr>
            </a:lvl3pPr>
            <a:lvl4pPr marL="1600200" indent="-228600">
              <a:defRPr sz="1400" b="1">
                <a:solidFill>
                  <a:schemeClr val="tx1"/>
                </a:solidFill>
                <a:latin typeface="Arial" charset="0"/>
                <a:ea typeface="ＭＳ Ｐゴシック" charset="0"/>
              </a:defRPr>
            </a:lvl4pPr>
            <a:lvl5pPr marL="2057400" indent="-228600">
              <a:defRPr sz="1400" b="1">
                <a:solidFill>
                  <a:schemeClr val="tx1"/>
                </a:solidFill>
                <a:latin typeface="Arial" charset="0"/>
                <a:ea typeface="ＭＳ Ｐゴシック" charset="0"/>
              </a:defRPr>
            </a:lvl5pPr>
            <a:lvl6pPr marL="2514600" indent="-228600" eaLnBrk="0" fontAlgn="base" hangingPunct="0">
              <a:spcBef>
                <a:spcPct val="0"/>
              </a:spcBef>
              <a:spcAft>
                <a:spcPct val="0"/>
              </a:spcAft>
              <a:defRPr sz="1400" b="1">
                <a:solidFill>
                  <a:schemeClr val="tx1"/>
                </a:solidFill>
                <a:latin typeface="Arial" charset="0"/>
                <a:ea typeface="ＭＳ Ｐゴシック" charset="0"/>
              </a:defRPr>
            </a:lvl6pPr>
            <a:lvl7pPr marL="2971800" indent="-228600" eaLnBrk="0" fontAlgn="base" hangingPunct="0">
              <a:spcBef>
                <a:spcPct val="0"/>
              </a:spcBef>
              <a:spcAft>
                <a:spcPct val="0"/>
              </a:spcAft>
              <a:defRPr sz="1400" b="1">
                <a:solidFill>
                  <a:schemeClr val="tx1"/>
                </a:solidFill>
                <a:latin typeface="Arial" charset="0"/>
                <a:ea typeface="ＭＳ Ｐゴシック" charset="0"/>
              </a:defRPr>
            </a:lvl7pPr>
            <a:lvl8pPr marL="3429000" indent="-228600" eaLnBrk="0" fontAlgn="base" hangingPunct="0">
              <a:spcBef>
                <a:spcPct val="0"/>
              </a:spcBef>
              <a:spcAft>
                <a:spcPct val="0"/>
              </a:spcAft>
              <a:defRPr sz="1400" b="1">
                <a:solidFill>
                  <a:schemeClr val="tx1"/>
                </a:solidFill>
                <a:latin typeface="Arial" charset="0"/>
                <a:ea typeface="ＭＳ Ｐゴシック" charset="0"/>
              </a:defRPr>
            </a:lvl8pPr>
            <a:lvl9pPr marL="3886200" indent="-228600" eaLnBrk="0" fontAlgn="base" hangingPunct="0">
              <a:spcBef>
                <a:spcPct val="0"/>
              </a:spcBef>
              <a:spcAft>
                <a:spcPct val="0"/>
              </a:spcAft>
              <a:defRPr sz="1400" b="1">
                <a:solidFill>
                  <a:schemeClr val="tx1"/>
                </a:solidFill>
                <a:latin typeface="Arial" charset="0"/>
                <a:ea typeface="ＭＳ Ｐゴシック" charset="0"/>
              </a:defRPr>
            </a:lvl9pPr>
          </a:lstStyle>
          <a:p>
            <a:r>
              <a:rPr lang="en-US" sz="1100" dirty="0">
                <a:solidFill>
                  <a:srgbClr val="326464"/>
                </a:solidFill>
                <a:latin typeface="Helvetica" charset="0"/>
                <a:cs typeface="Helvetica" charset="0"/>
              </a:rPr>
              <a:t>Phase </a:t>
            </a:r>
          </a:p>
          <a:p>
            <a:r>
              <a:rPr lang="en-US" sz="1100" dirty="0">
                <a:solidFill>
                  <a:srgbClr val="326464"/>
                </a:solidFill>
                <a:latin typeface="Helvetica" charset="0"/>
                <a:cs typeface="Helvetica" charset="0"/>
              </a:rPr>
              <a:t>squeezing</a:t>
            </a:r>
          </a:p>
        </p:txBody>
      </p:sp>
      <p:sp>
        <p:nvSpPr>
          <p:cNvPr id="24" name="TextBox 77">
            <a:extLst>
              <a:ext uri="{FF2B5EF4-FFF2-40B4-BE49-F238E27FC236}">
                <a16:creationId xmlns:a16="http://schemas.microsoft.com/office/drawing/2014/main" id="{370B4CF6-6C50-070A-EA66-6B0D7EC7F0B5}"/>
              </a:ext>
            </a:extLst>
          </p:cNvPr>
          <p:cNvSpPr txBox="1">
            <a:spLocks noChangeArrowheads="1"/>
          </p:cNvSpPr>
          <p:nvPr/>
        </p:nvSpPr>
        <p:spPr bwMode="auto">
          <a:xfrm>
            <a:off x="4672166" y="2564896"/>
            <a:ext cx="1305934" cy="261610"/>
          </a:xfrm>
          <a:prstGeom prst="rect">
            <a:avLst/>
          </a:prstGeom>
          <a:noFill/>
          <a:ln w="12700">
            <a:noFill/>
            <a:miter lim="800000"/>
            <a:headEnd/>
            <a:tailEnd/>
          </a:ln>
        </p:spPr>
        <p:txBody>
          <a:bodyPr wrap="square">
            <a:spAutoFit/>
          </a:bodyPr>
          <a:lstStyle>
            <a:lvl1pPr>
              <a:defRPr sz="1400" b="1">
                <a:solidFill>
                  <a:schemeClr val="tx1"/>
                </a:solidFill>
                <a:latin typeface="Arial" charset="0"/>
                <a:ea typeface="ＭＳ Ｐゴシック" charset="0"/>
                <a:cs typeface="ＭＳ Ｐゴシック" charset="0"/>
              </a:defRPr>
            </a:lvl1pPr>
            <a:lvl2pPr marL="742950" indent="-285750">
              <a:defRPr sz="1400" b="1">
                <a:solidFill>
                  <a:schemeClr val="tx1"/>
                </a:solidFill>
                <a:latin typeface="Arial" charset="0"/>
                <a:ea typeface="ＭＳ Ｐゴシック" charset="0"/>
              </a:defRPr>
            </a:lvl2pPr>
            <a:lvl3pPr marL="1143000" indent="-228600">
              <a:defRPr sz="1400" b="1">
                <a:solidFill>
                  <a:schemeClr val="tx1"/>
                </a:solidFill>
                <a:latin typeface="Arial" charset="0"/>
                <a:ea typeface="ＭＳ Ｐゴシック" charset="0"/>
              </a:defRPr>
            </a:lvl3pPr>
            <a:lvl4pPr marL="1600200" indent="-228600">
              <a:defRPr sz="1400" b="1">
                <a:solidFill>
                  <a:schemeClr val="tx1"/>
                </a:solidFill>
                <a:latin typeface="Arial" charset="0"/>
                <a:ea typeface="ＭＳ Ｐゴシック" charset="0"/>
              </a:defRPr>
            </a:lvl4pPr>
            <a:lvl5pPr marL="2057400" indent="-228600">
              <a:defRPr sz="1400" b="1">
                <a:solidFill>
                  <a:schemeClr val="tx1"/>
                </a:solidFill>
                <a:latin typeface="Arial" charset="0"/>
                <a:ea typeface="ＭＳ Ｐゴシック" charset="0"/>
              </a:defRPr>
            </a:lvl5pPr>
            <a:lvl6pPr marL="2514600" indent="-228600" eaLnBrk="0" fontAlgn="base" hangingPunct="0">
              <a:spcBef>
                <a:spcPct val="0"/>
              </a:spcBef>
              <a:spcAft>
                <a:spcPct val="0"/>
              </a:spcAft>
              <a:defRPr sz="1400" b="1">
                <a:solidFill>
                  <a:schemeClr val="tx1"/>
                </a:solidFill>
                <a:latin typeface="Arial" charset="0"/>
                <a:ea typeface="ＭＳ Ｐゴシック" charset="0"/>
              </a:defRPr>
            </a:lvl6pPr>
            <a:lvl7pPr marL="2971800" indent="-228600" eaLnBrk="0" fontAlgn="base" hangingPunct="0">
              <a:spcBef>
                <a:spcPct val="0"/>
              </a:spcBef>
              <a:spcAft>
                <a:spcPct val="0"/>
              </a:spcAft>
              <a:defRPr sz="1400" b="1">
                <a:solidFill>
                  <a:schemeClr val="tx1"/>
                </a:solidFill>
                <a:latin typeface="Arial" charset="0"/>
                <a:ea typeface="ＭＳ Ｐゴシック" charset="0"/>
              </a:defRPr>
            </a:lvl7pPr>
            <a:lvl8pPr marL="3429000" indent="-228600" eaLnBrk="0" fontAlgn="base" hangingPunct="0">
              <a:spcBef>
                <a:spcPct val="0"/>
              </a:spcBef>
              <a:spcAft>
                <a:spcPct val="0"/>
              </a:spcAft>
              <a:defRPr sz="1400" b="1">
                <a:solidFill>
                  <a:schemeClr val="tx1"/>
                </a:solidFill>
                <a:latin typeface="Arial" charset="0"/>
                <a:ea typeface="ＭＳ Ｐゴシック" charset="0"/>
              </a:defRPr>
            </a:lvl8pPr>
            <a:lvl9pPr marL="3886200" indent="-228600" eaLnBrk="0" fontAlgn="base" hangingPunct="0">
              <a:spcBef>
                <a:spcPct val="0"/>
              </a:spcBef>
              <a:spcAft>
                <a:spcPct val="0"/>
              </a:spcAft>
              <a:defRPr sz="1400" b="1">
                <a:solidFill>
                  <a:schemeClr val="tx1"/>
                </a:solidFill>
                <a:latin typeface="Arial" charset="0"/>
                <a:ea typeface="ＭＳ Ｐゴシック" charset="0"/>
              </a:defRPr>
            </a:lvl9pPr>
          </a:lstStyle>
          <a:p>
            <a:r>
              <a:rPr lang="en-US" sz="1100" dirty="0">
                <a:solidFill>
                  <a:srgbClr val="326464"/>
                </a:solidFill>
                <a:latin typeface="Helvetica" charset="0"/>
                <a:cs typeface="Helvetica" charset="0"/>
              </a:rPr>
              <a:t>Coherent State</a:t>
            </a:r>
          </a:p>
        </p:txBody>
      </p:sp>
      <p:sp>
        <p:nvSpPr>
          <p:cNvPr id="25" name="TextBox 24">
            <a:extLst>
              <a:ext uri="{FF2B5EF4-FFF2-40B4-BE49-F238E27FC236}">
                <a16:creationId xmlns:a16="http://schemas.microsoft.com/office/drawing/2014/main" id="{0D86C85D-1B0F-7845-A67E-7F2B97CA4E84}"/>
              </a:ext>
            </a:extLst>
          </p:cNvPr>
          <p:cNvSpPr txBox="1"/>
          <p:nvPr/>
        </p:nvSpPr>
        <p:spPr>
          <a:xfrm>
            <a:off x="5392918" y="4156643"/>
            <a:ext cx="499655" cy="369332"/>
          </a:xfrm>
          <a:prstGeom prst="rect">
            <a:avLst/>
          </a:prstGeom>
          <a:noFill/>
          <a:ln>
            <a:solidFill>
              <a:schemeClr val="accent2">
                <a:lumMod val="60000"/>
                <a:lumOff val="40000"/>
              </a:schemeClr>
            </a:solidFill>
          </a:ln>
        </p:spPr>
        <p:txBody>
          <a:bodyPr>
            <a:spAutoFit/>
          </a:bodyPr>
          <a:lstStyle/>
          <a:p>
            <a:pPr>
              <a:defRPr/>
            </a:pPr>
            <a:r>
              <a:rPr lang="el-GR" sz="1800" dirty="0">
                <a:solidFill>
                  <a:schemeClr val="accent4">
                    <a:lumMod val="60000"/>
                    <a:lumOff val="40000"/>
                  </a:schemeClr>
                </a:solidFill>
                <a:latin typeface="+mn-lt"/>
              </a:rPr>
              <a:t>ϕ</a:t>
            </a:r>
            <a:endParaRPr lang="en-US" sz="1800" dirty="0">
              <a:solidFill>
                <a:schemeClr val="accent4">
                  <a:lumMod val="60000"/>
                  <a:lumOff val="40000"/>
                </a:schemeClr>
              </a:solidFill>
              <a:latin typeface="+mn-lt"/>
            </a:endParaRPr>
          </a:p>
        </p:txBody>
      </p:sp>
      <p:sp>
        <p:nvSpPr>
          <p:cNvPr id="26" name="TextBox 25">
            <a:extLst>
              <a:ext uri="{FF2B5EF4-FFF2-40B4-BE49-F238E27FC236}">
                <a16:creationId xmlns:a16="http://schemas.microsoft.com/office/drawing/2014/main" id="{1018574A-6F84-D9C5-E516-92C2BC2D9E10}"/>
              </a:ext>
            </a:extLst>
          </p:cNvPr>
          <p:cNvSpPr txBox="1"/>
          <p:nvPr/>
        </p:nvSpPr>
        <p:spPr>
          <a:xfrm>
            <a:off x="4679253" y="3706869"/>
            <a:ext cx="1169261" cy="461665"/>
          </a:xfrm>
          <a:prstGeom prst="rect">
            <a:avLst/>
          </a:prstGeom>
          <a:noFill/>
        </p:spPr>
        <p:txBody>
          <a:bodyPr wrap="square">
            <a:spAutoFit/>
          </a:bodyPr>
          <a:lstStyle/>
          <a:p>
            <a:pPr>
              <a:defRPr/>
            </a:pPr>
            <a:r>
              <a:rPr lang="en-US" sz="2400" spc="-300" dirty="0">
                <a:solidFill>
                  <a:schemeClr val="accent4">
                    <a:lumMod val="60000"/>
                    <a:lumOff val="40000"/>
                  </a:schemeClr>
                </a:solidFill>
                <a:latin typeface="+mn-lt"/>
              </a:rPr>
              <a:t>│E</a:t>
            </a:r>
            <a:r>
              <a:rPr lang="en-US" sz="2400" spc="-300" dirty="0">
                <a:solidFill>
                  <a:schemeClr val="accent4">
                    <a:lumMod val="60000"/>
                    <a:lumOff val="40000"/>
                  </a:schemeClr>
                </a:solidFill>
              </a:rPr>
              <a:t> │</a:t>
            </a:r>
            <a:endParaRPr lang="en-US" sz="2400" spc="-300" dirty="0">
              <a:solidFill>
                <a:schemeClr val="accent4">
                  <a:lumMod val="60000"/>
                  <a:lumOff val="40000"/>
                </a:schemeClr>
              </a:solidFill>
              <a:latin typeface="+mn-lt"/>
            </a:endParaRPr>
          </a:p>
        </p:txBody>
      </p:sp>
      <p:pic>
        <p:nvPicPr>
          <p:cNvPr id="27" name="Picture 26">
            <a:extLst>
              <a:ext uri="{FF2B5EF4-FFF2-40B4-BE49-F238E27FC236}">
                <a16:creationId xmlns:a16="http://schemas.microsoft.com/office/drawing/2014/main" id="{9355CEEE-95FD-553A-94F7-F2325C65984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62028" y="956165"/>
            <a:ext cx="2709239" cy="1120249"/>
          </a:xfrm>
          <a:custGeom>
            <a:avLst/>
            <a:gdLst>
              <a:gd name="connsiteX0" fmla="*/ 0 w 2709239"/>
              <a:gd name="connsiteY0" fmla="*/ 0 h 1120249"/>
              <a:gd name="connsiteX1" fmla="*/ 514755 w 2709239"/>
              <a:gd name="connsiteY1" fmla="*/ 0 h 1120249"/>
              <a:gd name="connsiteX2" fmla="*/ 1056603 w 2709239"/>
              <a:gd name="connsiteY2" fmla="*/ 0 h 1120249"/>
              <a:gd name="connsiteX3" fmla="*/ 1544266 w 2709239"/>
              <a:gd name="connsiteY3" fmla="*/ 0 h 1120249"/>
              <a:gd name="connsiteX4" fmla="*/ 2086114 w 2709239"/>
              <a:gd name="connsiteY4" fmla="*/ 0 h 1120249"/>
              <a:gd name="connsiteX5" fmla="*/ 2709239 w 2709239"/>
              <a:gd name="connsiteY5" fmla="*/ 0 h 1120249"/>
              <a:gd name="connsiteX6" fmla="*/ 2709239 w 2709239"/>
              <a:gd name="connsiteY6" fmla="*/ 571327 h 1120249"/>
              <a:gd name="connsiteX7" fmla="*/ 2709239 w 2709239"/>
              <a:gd name="connsiteY7" fmla="*/ 1120249 h 1120249"/>
              <a:gd name="connsiteX8" fmla="*/ 2248668 w 2709239"/>
              <a:gd name="connsiteY8" fmla="*/ 1120249 h 1120249"/>
              <a:gd name="connsiteX9" fmla="*/ 1733913 w 2709239"/>
              <a:gd name="connsiteY9" fmla="*/ 1120249 h 1120249"/>
              <a:gd name="connsiteX10" fmla="*/ 1219158 w 2709239"/>
              <a:gd name="connsiteY10" fmla="*/ 1120249 h 1120249"/>
              <a:gd name="connsiteX11" fmla="*/ 731495 w 2709239"/>
              <a:gd name="connsiteY11" fmla="*/ 1120249 h 1120249"/>
              <a:gd name="connsiteX12" fmla="*/ 0 w 2709239"/>
              <a:gd name="connsiteY12" fmla="*/ 1120249 h 1120249"/>
              <a:gd name="connsiteX13" fmla="*/ 0 w 2709239"/>
              <a:gd name="connsiteY13" fmla="*/ 571327 h 1120249"/>
              <a:gd name="connsiteX14" fmla="*/ 0 w 2709239"/>
              <a:gd name="connsiteY14" fmla="*/ 0 h 1120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09239" h="1120249" fill="none" extrusionOk="0">
                <a:moveTo>
                  <a:pt x="0" y="0"/>
                </a:moveTo>
                <a:cubicBezTo>
                  <a:pt x="165082" y="-12006"/>
                  <a:pt x="293743" y="11833"/>
                  <a:pt x="514755" y="0"/>
                </a:cubicBezTo>
                <a:cubicBezTo>
                  <a:pt x="735767" y="-11833"/>
                  <a:pt x="828297" y="58152"/>
                  <a:pt x="1056603" y="0"/>
                </a:cubicBezTo>
                <a:cubicBezTo>
                  <a:pt x="1284909" y="-58152"/>
                  <a:pt x="1373688" y="21966"/>
                  <a:pt x="1544266" y="0"/>
                </a:cubicBezTo>
                <a:cubicBezTo>
                  <a:pt x="1714844" y="-21966"/>
                  <a:pt x="1866251" y="37556"/>
                  <a:pt x="2086114" y="0"/>
                </a:cubicBezTo>
                <a:cubicBezTo>
                  <a:pt x="2305977" y="-37556"/>
                  <a:pt x="2530071" y="31301"/>
                  <a:pt x="2709239" y="0"/>
                </a:cubicBezTo>
                <a:cubicBezTo>
                  <a:pt x="2775598" y="248184"/>
                  <a:pt x="2696844" y="395437"/>
                  <a:pt x="2709239" y="571327"/>
                </a:cubicBezTo>
                <a:cubicBezTo>
                  <a:pt x="2721634" y="747217"/>
                  <a:pt x="2682878" y="985255"/>
                  <a:pt x="2709239" y="1120249"/>
                </a:cubicBezTo>
                <a:cubicBezTo>
                  <a:pt x="2499084" y="1144272"/>
                  <a:pt x="2386225" y="1079417"/>
                  <a:pt x="2248668" y="1120249"/>
                </a:cubicBezTo>
                <a:cubicBezTo>
                  <a:pt x="2111111" y="1161081"/>
                  <a:pt x="1969495" y="1085110"/>
                  <a:pt x="1733913" y="1120249"/>
                </a:cubicBezTo>
                <a:cubicBezTo>
                  <a:pt x="1498332" y="1155388"/>
                  <a:pt x="1407966" y="1095026"/>
                  <a:pt x="1219158" y="1120249"/>
                </a:cubicBezTo>
                <a:cubicBezTo>
                  <a:pt x="1030351" y="1145472"/>
                  <a:pt x="915681" y="1109112"/>
                  <a:pt x="731495" y="1120249"/>
                </a:cubicBezTo>
                <a:cubicBezTo>
                  <a:pt x="547309" y="1131386"/>
                  <a:pt x="250964" y="1096369"/>
                  <a:pt x="0" y="1120249"/>
                </a:cubicBezTo>
                <a:cubicBezTo>
                  <a:pt x="-58205" y="976640"/>
                  <a:pt x="54076" y="797708"/>
                  <a:pt x="0" y="571327"/>
                </a:cubicBezTo>
                <a:cubicBezTo>
                  <a:pt x="-54076" y="344946"/>
                  <a:pt x="728" y="192529"/>
                  <a:pt x="0" y="0"/>
                </a:cubicBezTo>
                <a:close/>
              </a:path>
              <a:path w="2709239" h="1120249" stroke="0" extrusionOk="0">
                <a:moveTo>
                  <a:pt x="0" y="0"/>
                </a:moveTo>
                <a:cubicBezTo>
                  <a:pt x="168688" y="-21953"/>
                  <a:pt x="383745" y="3099"/>
                  <a:pt x="514755" y="0"/>
                </a:cubicBezTo>
                <a:cubicBezTo>
                  <a:pt x="645765" y="-3099"/>
                  <a:pt x="855726" y="16835"/>
                  <a:pt x="975326" y="0"/>
                </a:cubicBezTo>
                <a:cubicBezTo>
                  <a:pt x="1094926" y="-16835"/>
                  <a:pt x="1349486" y="57079"/>
                  <a:pt x="1517174" y="0"/>
                </a:cubicBezTo>
                <a:cubicBezTo>
                  <a:pt x="1684862" y="-57079"/>
                  <a:pt x="1826019" y="49836"/>
                  <a:pt x="2004837" y="0"/>
                </a:cubicBezTo>
                <a:cubicBezTo>
                  <a:pt x="2183655" y="-49836"/>
                  <a:pt x="2493620" y="27157"/>
                  <a:pt x="2709239" y="0"/>
                </a:cubicBezTo>
                <a:cubicBezTo>
                  <a:pt x="2770820" y="197095"/>
                  <a:pt x="2647210" y="310113"/>
                  <a:pt x="2709239" y="548922"/>
                </a:cubicBezTo>
                <a:cubicBezTo>
                  <a:pt x="2771268" y="787731"/>
                  <a:pt x="2672326" y="909473"/>
                  <a:pt x="2709239" y="1120249"/>
                </a:cubicBezTo>
                <a:cubicBezTo>
                  <a:pt x="2532883" y="1148837"/>
                  <a:pt x="2451497" y="1102185"/>
                  <a:pt x="2248668" y="1120249"/>
                </a:cubicBezTo>
                <a:cubicBezTo>
                  <a:pt x="2045839" y="1138313"/>
                  <a:pt x="1943745" y="1117652"/>
                  <a:pt x="1733913" y="1120249"/>
                </a:cubicBezTo>
                <a:cubicBezTo>
                  <a:pt x="1524081" y="1122846"/>
                  <a:pt x="1365589" y="1093071"/>
                  <a:pt x="1164973" y="1120249"/>
                </a:cubicBezTo>
                <a:cubicBezTo>
                  <a:pt x="964357" y="1147427"/>
                  <a:pt x="774630" y="1066876"/>
                  <a:pt x="568940" y="1120249"/>
                </a:cubicBezTo>
                <a:cubicBezTo>
                  <a:pt x="363250" y="1173622"/>
                  <a:pt x="245226" y="1081702"/>
                  <a:pt x="0" y="1120249"/>
                </a:cubicBezTo>
                <a:cubicBezTo>
                  <a:pt x="-59244" y="949352"/>
                  <a:pt x="62249" y="797445"/>
                  <a:pt x="0" y="593732"/>
                </a:cubicBezTo>
                <a:cubicBezTo>
                  <a:pt x="-62249" y="390019"/>
                  <a:pt x="30722" y="236801"/>
                  <a:pt x="0" y="0"/>
                </a:cubicBezTo>
                <a:close/>
              </a:path>
            </a:pathLst>
          </a:custGeom>
          <a:ln w="28575">
            <a:solidFill>
              <a:schemeClr val="tx1"/>
            </a:solidFill>
            <a:extLst>
              <a:ext uri="{C807C97D-BFC1-408E-A445-0C87EB9F89A2}">
                <ask:lineSketchStyleProps xmlns:ask="http://schemas.microsoft.com/office/drawing/2018/sketchyshapes" sd="3696507581">
                  <a:prstGeom prst="rect">
                    <a:avLst/>
                  </a:prstGeom>
                  <ask:type>
                    <ask:lineSketchScribble/>
                  </ask:type>
                </ask:lineSketchStyleProps>
              </a:ext>
            </a:extLst>
          </a:ln>
        </p:spPr>
      </p:pic>
      <p:pic>
        <p:nvPicPr>
          <p:cNvPr id="28" name="Picture 27">
            <a:extLst>
              <a:ext uri="{FF2B5EF4-FFF2-40B4-BE49-F238E27FC236}">
                <a16:creationId xmlns:a16="http://schemas.microsoft.com/office/drawing/2014/main" id="{2A9AC7A3-685D-06B1-98AD-71A37B52F31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46624" y="999317"/>
            <a:ext cx="3221293" cy="1037494"/>
          </a:xfrm>
          <a:custGeom>
            <a:avLst/>
            <a:gdLst>
              <a:gd name="connsiteX0" fmla="*/ 0 w 3221293"/>
              <a:gd name="connsiteY0" fmla="*/ 0 h 1037494"/>
              <a:gd name="connsiteX1" fmla="*/ 536882 w 3221293"/>
              <a:gd name="connsiteY1" fmla="*/ 0 h 1037494"/>
              <a:gd name="connsiteX2" fmla="*/ 1009338 w 3221293"/>
              <a:gd name="connsiteY2" fmla="*/ 0 h 1037494"/>
              <a:gd name="connsiteX3" fmla="*/ 1546221 w 3221293"/>
              <a:gd name="connsiteY3" fmla="*/ 0 h 1037494"/>
              <a:gd name="connsiteX4" fmla="*/ 2018677 w 3221293"/>
              <a:gd name="connsiteY4" fmla="*/ 0 h 1037494"/>
              <a:gd name="connsiteX5" fmla="*/ 2587772 w 3221293"/>
              <a:gd name="connsiteY5" fmla="*/ 0 h 1037494"/>
              <a:gd name="connsiteX6" fmla="*/ 3221293 w 3221293"/>
              <a:gd name="connsiteY6" fmla="*/ 0 h 1037494"/>
              <a:gd name="connsiteX7" fmla="*/ 3221293 w 3221293"/>
              <a:gd name="connsiteY7" fmla="*/ 497997 h 1037494"/>
              <a:gd name="connsiteX8" fmla="*/ 3221293 w 3221293"/>
              <a:gd name="connsiteY8" fmla="*/ 1037494 h 1037494"/>
              <a:gd name="connsiteX9" fmla="*/ 2748837 w 3221293"/>
              <a:gd name="connsiteY9" fmla="*/ 1037494 h 1037494"/>
              <a:gd name="connsiteX10" fmla="*/ 2276380 w 3221293"/>
              <a:gd name="connsiteY10" fmla="*/ 1037494 h 1037494"/>
              <a:gd name="connsiteX11" fmla="*/ 1803924 w 3221293"/>
              <a:gd name="connsiteY11" fmla="*/ 1037494 h 1037494"/>
              <a:gd name="connsiteX12" fmla="*/ 1299255 w 3221293"/>
              <a:gd name="connsiteY12" fmla="*/ 1037494 h 1037494"/>
              <a:gd name="connsiteX13" fmla="*/ 697947 w 3221293"/>
              <a:gd name="connsiteY13" fmla="*/ 1037494 h 1037494"/>
              <a:gd name="connsiteX14" fmla="*/ 0 w 3221293"/>
              <a:gd name="connsiteY14" fmla="*/ 1037494 h 1037494"/>
              <a:gd name="connsiteX15" fmla="*/ 0 w 3221293"/>
              <a:gd name="connsiteY15" fmla="*/ 549872 h 1037494"/>
              <a:gd name="connsiteX16" fmla="*/ 0 w 3221293"/>
              <a:gd name="connsiteY16" fmla="*/ 0 h 1037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21293" h="1037494" fill="none" extrusionOk="0">
                <a:moveTo>
                  <a:pt x="0" y="0"/>
                </a:moveTo>
                <a:cubicBezTo>
                  <a:pt x="266462" y="-35659"/>
                  <a:pt x="378910" y="19607"/>
                  <a:pt x="536882" y="0"/>
                </a:cubicBezTo>
                <a:cubicBezTo>
                  <a:pt x="694854" y="-19607"/>
                  <a:pt x="794428" y="701"/>
                  <a:pt x="1009338" y="0"/>
                </a:cubicBezTo>
                <a:cubicBezTo>
                  <a:pt x="1224248" y="-701"/>
                  <a:pt x="1407035" y="33854"/>
                  <a:pt x="1546221" y="0"/>
                </a:cubicBezTo>
                <a:cubicBezTo>
                  <a:pt x="1685407" y="-33854"/>
                  <a:pt x="1899128" y="45127"/>
                  <a:pt x="2018677" y="0"/>
                </a:cubicBezTo>
                <a:cubicBezTo>
                  <a:pt x="2138226" y="-45127"/>
                  <a:pt x="2439670" y="64133"/>
                  <a:pt x="2587772" y="0"/>
                </a:cubicBezTo>
                <a:cubicBezTo>
                  <a:pt x="2735874" y="-64133"/>
                  <a:pt x="3084507" y="69216"/>
                  <a:pt x="3221293" y="0"/>
                </a:cubicBezTo>
                <a:cubicBezTo>
                  <a:pt x="3254716" y="183153"/>
                  <a:pt x="3220895" y="384501"/>
                  <a:pt x="3221293" y="497997"/>
                </a:cubicBezTo>
                <a:cubicBezTo>
                  <a:pt x="3221691" y="611493"/>
                  <a:pt x="3180186" y="926802"/>
                  <a:pt x="3221293" y="1037494"/>
                </a:cubicBezTo>
                <a:cubicBezTo>
                  <a:pt x="3039072" y="1085613"/>
                  <a:pt x="2890729" y="985580"/>
                  <a:pt x="2748837" y="1037494"/>
                </a:cubicBezTo>
                <a:cubicBezTo>
                  <a:pt x="2606945" y="1089408"/>
                  <a:pt x="2425418" y="1033325"/>
                  <a:pt x="2276380" y="1037494"/>
                </a:cubicBezTo>
                <a:cubicBezTo>
                  <a:pt x="2127342" y="1041663"/>
                  <a:pt x="2024192" y="1013691"/>
                  <a:pt x="1803924" y="1037494"/>
                </a:cubicBezTo>
                <a:cubicBezTo>
                  <a:pt x="1583656" y="1061297"/>
                  <a:pt x="1465410" y="1016043"/>
                  <a:pt x="1299255" y="1037494"/>
                </a:cubicBezTo>
                <a:cubicBezTo>
                  <a:pt x="1133100" y="1058945"/>
                  <a:pt x="970618" y="1028138"/>
                  <a:pt x="697947" y="1037494"/>
                </a:cubicBezTo>
                <a:cubicBezTo>
                  <a:pt x="425276" y="1046850"/>
                  <a:pt x="318636" y="978256"/>
                  <a:pt x="0" y="1037494"/>
                </a:cubicBezTo>
                <a:cubicBezTo>
                  <a:pt x="-28819" y="886895"/>
                  <a:pt x="32949" y="661222"/>
                  <a:pt x="0" y="549872"/>
                </a:cubicBezTo>
                <a:cubicBezTo>
                  <a:pt x="-32949" y="438522"/>
                  <a:pt x="1205" y="128124"/>
                  <a:pt x="0" y="0"/>
                </a:cubicBezTo>
                <a:close/>
              </a:path>
              <a:path w="3221293" h="1037494" stroke="0" extrusionOk="0">
                <a:moveTo>
                  <a:pt x="0" y="0"/>
                </a:moveTo>
                <a:cubicBezTo>
                  <a:pt x="115817" y="-59399"/>
                  <a:pt x="329189" y="9815"/>
                  <a:pt x="504669" y="0"/>
                </a:cubicBezTo>
                <a:cubicBezTo>
                  <a:pt x="680149" y="-9815"/>
                  <a:pt x="728956" y="38683"/>
                  <a:pt x="944913" y="0"/>
                </a:cubicBezTo>
                <a:cubicBezTo>
                  <a:pt x="1160870" y="-38683"/>
                  <a:pt x="1314192" y="4848"/>
                  <a:pt x="1481795" y="0"/>
                </a:cubicBezTo>
                <a:cubicBezTo>
                  <a:pt x="1649398" y="-4848"/>
                  <a:pt x="1804892" y="31405"/>
                  <a:pt x="1954251" y="0"/>
                </a:cubicBezTo>
                <a:cubicBezTo>
                  <a:pt x="2103610" y="-31405"/>
                  <a:pt x="2367210" y="7603"/>
                  <a:pt x="2523346" y="0"/>
                </a:cubicBezTo>
                <a:cubicBezTo>
                  <a:pt x="2679482" y="-7603"/>
                  <a:pt x="2910636" y="5105"/>
                  <a:pt x="3221293" y="0"/>
                </a:cubicBezTo>
                <a:cubicBezTo>
                  <a:pt x="3249232" y="234691"/>
                  <a:pt x="3196898" y="412551"/>
                  <a:pt x="3221293" y="539497"/>
                </a:cubicBezTo>
                <a:cubicBezTo>
                  <a:pt x="3245688" y="666443"/>
                  <a:pt x="3200345" y="868784"/>
                  <a:pt x="3221293" y="1037494"/>
                </a:cubicBezTo>
                <a:cubicBezTo>
                  <a:pt x="3088951" y="1066448"/>
                  <a:pt x="2847731" y="992043"/>
                  <a:pt x="2619985" y="1037494"/>
                </a:cubicBezTo>
                <a:cubicBezTo>
                  <a:pt x="2392239" y="1082945"/>
                  <a:pt x="2289314" y="978046"/>
                  <a:pt x="2050890" y="1037494"/>
                </a:cubicBezTo>
                <a:cubicBezTo>
                  <a:pt x="1812467" y="1096942"/>
                  <a:pt x="1700950" y="1017364"/>
                  <a:pt x="1449582" y="1037494"/>
                </a:cubicBezTo>
                <a:cubicBezTo>
                  <a:pt x="1198214" y="1057624"/>
                  <a:pt x="1105475" y="1034908"/>
                  <a:pt x="848274" y="1037494"/>
                </a:cubicBezTo>
                <a:cubicBezTo>
                  <a:pt x="591073" y="1040080"/>
                  <a:pt x="403278" y="967944"/>
                  <a:pt x="0" y="1037494"/>
                </a:cubicBezTo>
                <a:cubicBezTo>
                  <a:pt x="-40909" y="790628"/>
                  <a:pt x="40058" y="694636"/>
                  <a:pt x="0" y="518747"/>
                </a:cubicBezTo>
                <a:cubicBezTo>
                  <a:pt x="-40058" y="342858"/>
                  <a:pt x="61204" y="258758"/>
                  <a:pt x="0" y="0"/>
                </a:cubicBezTo>
                <a:close/>
              </a:path>
            </a:pathLst>
          </a:custGeom>
          <a:ln w="28575">
            <a:solidFill>
              <a:schemeClr val="tx1"/>
            </a:solidFill>
            <a:extLst>
              <a:ext uri="{C807C97D-BFC1-408E-A445-0C87EB9F89A2}">
                <ask:lineSketchStyleProps xmlns:ask="http://schemas.microsoft.com/office/drawing/2018/sketchyshapes" sd="3696507581">
                  <a:prstGeom prst="rect">
                    <a:avLst/>
                  </a:prstGeom>
                  <ask:type>
                    <ask:lineSketchScribble/>
                  </ask:type>
                </ask:lineSketchStyleProps>
              </a:ext>
            </a:extLst>
          </a:ln>
        </p:spPr>
      </p:pic>
      <p:pic>
        <p:nvPicPr>
          <p:cNvPr id="29" name="Picture 28" descr="Text&#10;&#10;Description automatically generated with low confidence">
            <a:extLst>
              <a:ext uri="{FF2B5EF4-FFF2-40B4-BE49-F238E27FC236}">
                <a16:creationId xmlns:a16="http://schemas.microsoft.com/office/drawing/2014/main" id="{DC3D3556-A608-CE52-9FD6-BD54395602C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81995" y="2916229"/>
            <a:ext cx="2310969" cy="424767"/>
          </a:xfrm>
          <a:prstGeom prst="rect">
            <a:avLst/>
          </a:prstGeom>
        </p:spPr>
      </p:pic>
      <p:pic>
        <p:nvPicPr>
          <p:cNvPr id="32" name="Picture 31">
            <a:extLst>
              <a:ext uri="{FF2B5EF4-FFF2-40B4-BE49-F238E27FC236}">
                <a16:creationId xmlns:a16="http://schemas.microsoft.com/office/drawing/2014/main" id="{927D761F-9B6E-3F55-22D3-4723E695F4E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362028" y="4580137"/>
            <a:ext cx="176687" cy="289571"/>
          </a:xfrm>
          <a:prstGeom prst="rect">
            <a:avLst/>
          </a:prstGeom>
        </p:spPr>
      </p:pic>
      <p:grpSp>
        <p:nvGrpSpPr>
          <p:cNvPr id="37" name="Group 36">
            <a:extLst>
              <a:ext uri="{FF2B5EF4-FFF2-40B4-BE49-F238E27FC236}">
                <a16:creationId xmlns:a16="http://schemas.microsoft.com/office/drawing/2014/main" id="{086254CC-7F8D-A369-7E34-FDDC08882F18}"/>
              </a:ext>
            </a:extLst>
          </p:cNvPr>
          <p:cNvGrpSpPr/>
          <p:nvPr/>
        </p:nvGrpSpPr>
        <p:grpSpPr>
          <a:xfrm>
            <a:off x="4283393" y="2686034"/>
            <a:ext cx="277146" cy="261610"/>
            <a:chOff x="3432175" y="4459059"/>
            <a:chExt cx="350969" cy="448056"/>
          </a:xfrm>
        </p:grpSpPr>
        <p:pic>
          <p:nvPicPr>
            <p:cNvPr id="34" name="Picture 33">
              <a:extLst>
                <a:ext uri="{FF2B5EF4-FFF2-40B4-BE49-F238E27FC236}">
                  <a16:creationId xmlns:a16="http://schemas.microsoft.com/office/drawing/2014/main" id="{5787268F-6F90-9082-A532-1D04AD12732F}"/>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476579" y="4459059"/>
              <a:ext cx="306565" cy="448056"/>
            </a:xfrm>
            <a:prstGeom prst="rect">
              <a:avLst/>
            </a:prstGeom>
          </p:spPr>
        </p:pic>
        <p:sp>
          <p:nvSpPr>
            <p:cNvPr id="35" name="Rectangle 34">
              <a:extLst>
                <a:ext uri="{FF2B5EF4-FFF2-40B4-BE49-F238E27FC236}">
                  <a16:creationId xmlns:a16="http://schemas.microsoft.com/office/drawing/2014/main" id="{46612653-F43D-AD36-7D1D-2836B5EEBDEF}"/>
                </a:ext>
              </a:extLst>
            </p:cNvPr>
            <p:cNvSpPr/>
            <p:nvPr/>
          </p:nvSpPr>
          <p:spPr bwMode="auto">
            <a:xfrm>
              <a:off x="3432175" y="4463739"/>
              <a:ext cx="63500" cy="257646"/>
            </a:xfrm>
            <a:prstGeom prst="rect">
              <a:avLst/>
            </a:prstGeom>
            <a:solidFill>
              <a:schemeClr val="tx2"/>
            </a:solidFill>
            <a:ln w="12700" cap="flat" cmpd="sng" algn="ctr">
              <a:solidFill>
                <a:schemeClr val="tx2"/>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Arial" charset="0"/>
                <a:ea typeface="ＭＳ Ｐゴシック" charset="0"/>
              </a:endParaRPr>
            </a:p>
          </p:txBody>
        </p:sp>
        <p:sp>
          <p:nvSpPr>
            <p:cNvPr id="36" name="Rectangle 35">
              <a:extLst>
                <a:ext uri="{FF2B5EF4-FFF2-40B4-BE49-F238E27FC236}">
                  <a16:creationId xmlns:a16="http://schemas.microsoft.com/office/drawing/2014/main" id="{19B3650B-8B52-E8B0-B670-DF67681D0525}"/>
                </a:ext>
              </a:extLst>
            </p:cNvPr>
            <p:cNvSpPr/>
            <p:nvPr/>
          </p:nvSpPr>
          <p:spPr bwMode="auto">
            <a:xfrm flipH="1">
              <a:off x="3452194" y="4714679"/>
              <a:ext cx="45720" cy="45720"/>
            </a:xfrm>
            <a:prstGeom prst="rect">
              <a:avLst/>
            </a:prstGeom>
            <a:solidFill>
              <a:schemeClr val="tx2"/>
            </a:solidFill>
            <a:ln w="12700" cap="flat" cmpd="sng" algn="ctr">
              <a:solidFill>
                <a:schemeClr val="tx2"/>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Arial" charset="0"/>
                <a:ea typeface="ＭＳ Ｐゴシック" charset="0"/>
              </a:endParaRPr>
            </a:p>
          </p:txBody>
        </p:sp>
      </p:grpSp>
      <p:grpSp>
        <p:nvGrpSpPr>
          <p:cNvPr id="38" name="Group 37">
            <a:extLst>
              <a:ext uri="{FF2B5EF4-FFF2-40B4-BE49-F238E27FC236}">
                <a16:creationId xmlns:a16="http://schemas.microsoft.com/office/drawing/2014/main" id="{A1BBEE5B-D55C-DFF0-F072-90F8B13CE85A}"/>
              </a:ext>
            </a:extLst>
          </p:cNvPr>
          <p:cNvGrpSpPr/>
          <p:nvPr/>
        </p:nvGrpSpPr>
        <p:grpSpPr>
          <a:xfrm>
            <a:off x="7563879" y="3697785"/>
            <a:ext cx="1091013" cy="789009"/>
            <a:chOff x="4608314" y="933222"/>
            <a:chExt cx="1817783" cy="1168636"/>
          </a:xfrm>
        </p:grpSpPr>
        <p:sp>
          <p:nvSpPr>
            <p:cNvPr id="39" name="Oval 38">
              <a:extLst>
                <a:ext uri="{FF2B5EF4-FFF2-40B4-BE49-F238E27FC236}">
                  <a16:creationId xmlns:a16="http://schemas.microsoft.com/office/drawing/2014/main" id="{0BAB2F6E-E28E-3736-8197-50376D236945}"/>
                </a:ext>
              </a:extLst>
            </p:cNvPr>
            <p:cNvSpPr/>
            <p:nvPr/>
          </p:nvSpPr>
          <p:spPr bwMode="auto">
            <a:xfrm>
              <a:off x="4638184" y="1616617"/>
              <a:ext cx="1090155" cy="264677"/>
            </a:xfrm>
            <a:prstGeom prst="ellipse">
              <a:avLst/>
            </a:prstGeom>
            <a:solidFill>
              <a:schemeClr val="accent2">
                <a:lumMod val="50000"/>
                <a:alpha val="50000"/>
              </a:schemeClr>
            </a:solidFill>
            <a:ln w="12700" cap="flat" cmpd="sng" algn="ctr">
              <a:solidFill>
                <a:schemeClr val="accent2">
                  <a:lumMod val="50000"/>
                </a:schemeClr>
              </a:solidFill>
              <a:prstDash val="solid"/>
              <a:round/>
              <a:headEnd type="none" w="sm" len="sm"/>
              <a:tailEnd type="none" w="sm" len="sm"/>
            </a:ln>
            <a:effectLst/>
          </p:spPr>
          <p:txBody>
            <a:bodyPr/>
            <a:lstStyle/>
            <a:p>
              <a:pPr>
                <a:defRPr/>
              </a:pPr>
              <a:endParaRPr lang="en-US" i="1">
                <a:latin typeface="Times New Roman" pitchFamily="18" charset="0"/>
              </a:endParaRPr>
            </a:p>
          </p:txBody>
        </p:sp>
        <p:cxnSp>
          <p:nvCxnSpPr>
            <p:cNvPr id="40" name="Straight Connector 5">
              <a:extLst>
                <a:ext uri="{FF2B5EF4-FFF2-40B4-BE49-F238E27FC236}">
                  <a16:creationId xmlns:a16="http://schemas.microsoft.com/office/drawing/2014/main" id="{BA553167-CD6C-AD0F-1DA7-D527006211E6}"/>
                </a:ext>
              </a:extLst>
            </p:cNvPr>
            <p:cNvCxnSpPr>
              <a:cxnSpLocks noChangeShapeType="1"/>
            </p:cNvCxnSpPr>
            <p:nvPr/>
          </p:nvCxnSpPr>
          <p:spPr bwMode="auto">
            <a:xfrm>
              <a:off x="5183262" y="933222"/>
              <a:ext cx="0" cy="1168636"/>
            </a:xfrm>
            <a:prstGeom prst="line">
              <a:avLst/>
            </a:prstGeom>
            <a:noFill/>
            <a:ln w="38100">
              <a:solidFill>
                <a:srgbClr val="326464"/>
              </a:solidFill>
              <a:round/>
              <a:headEnd/>
              <a:tailEnd/>
            </a:ln>
            <a:extLst>
              <a:ext uri="{909E8E84-426E-40dd-AFC4-6F175D3DCCD1}">
                <a14:hiddenFill xmlns:a14="http://schemas.microsoft.com/office/drawing/2010/main" xmlns="">
                  <a:noFill/>
                </a14:hiddenFill>
              </a:ext>
            </a:extLst>
          </p:spPr>
        </p:cxnSp>
        <p:cxnSp>
          <p:nvCxnSpPr>
            <p:cNvPr id="41" name="Straight Connector 40">
              <a:extLst>
                <a:ext uri="{FF2B5EF4-FFF2-40B4-BE49-F238E27FC236}">
                  <a16:creationId xmlns:a16="http://schemas.microsoft.com/office/drawing/2014/main" id="{F11C2904-CE4E-41E8-05E8-7D5B94C6931A}"/>
                </a:ext>
              </a:extLst>
            </p:cNvPr>
            <p:cNvCxnSpPr>
              <a:cxnSpLocks noChangeShapeType="1"/>
            </p:cNvCxnSpPr>
            <p:nvPr/>
          </p:nvCxnSpPr>
          <p:spPr bwMode="auto">
            <a:xfrm>
              <a:off x="4608314" y="1748956"/>
              <a:ext cx="1817783" cy="0"/>
            </a:xfrm>
            <a:prstGeom prst="line">
              <a:avLst/>
            </a:prstGeom>
            <a:noFill/>
            <a:ln w="38100">
              <a:solidFill>
                <a:srgbClr val="326464"/>
              </a:solidFill>
              <a:round/>
              <a:headEnd/>
              <a:tailEnd/>
            </a:ln>
            <a:extLst>
              <a:ext uri="{909E8E84-426E-40dd-AFC4-6F175D3DCCD1}">
                <a14:hiddenFill xmlns:a14="http://schemas.microsoft.com/office/drawing/2010/main" xmlns="">
                  <a:noFill/>
                </a14:hiddenFill>
              </a:ext>
            </a:extLst>
          </p:spPr>
        </p:cxnSp>
        <p:cxnSp>
          <p:nvCxnSpPr>
            <p:cNvPr id="42" name="Straight Connector 32">
              <a:extLst>
                <a:ext uri="{FF2B5EF4-FFF2-40B4-BE49-F238E27FC236}">
                  <a16:creationId xmlns:a16="http://schemas.microsoft.com/office/drawing/2014/main" id="{A5A98782-AB6E-1BB8-6293-61825ABC3B10}"/>
                </a:ext>
              </a:extLst>
            </p:cNvPr>
            <p:cNvCxnSpPr>
              <a:cxnSpLocks noChangeShapeType="1"/>
              <a:stCxn id="39" idx="0"/>
              <a:endCxn id="39" idx="4"/>
            </p:cNvCxnSpPr>
            <p:nvPr/>
          </p:nvCxnSpPr>
          <p:spPr bwMode="auto">
            <a:xfrm>
              <a:off x="5183262" y="1616617"/>
              <a:ext cx="0" cy="264677"/>
            </a:xfrm>
            <a:prstGeom prst="line">
              <a:avLst/>
            </a:prstGeom>
            <a:noFill/>
            <a:ln w="0">
              <a:solidFill>
                <a:srgbClr val="FF3300"/>
              </a:solidFill>
              <a:round/>
              <a:headEnd/>
              <a:tailEnd type="none" w="lg" len="lg"/>
            </a:ln>
            <a:extLst>
              <a:ext uri="{909E8E84-426E-40dd-AFC4-6F175D3DCCD1}">
                <a14:hiddenFill xmlns:a14="http://schemas.microsoft.com/office/drawing/2010/main" xmlns="">
                  <a:noFill/>
                </a14:hiddenFill>
              </a:ext>
            </a:extLst>
          </p:spPr>
        </p:cxnSp>
        <p:cxnSp>
          <p:nvCxnSpPr>
            <p:cNvPr id="43" name="Straight Connector 44">
              <a:extLst>
                <a:ext uri="{FF2B5EF4-FFF2-40B4-BE49-F238E27FC236}">
                  <a16:creationId xmlns:a16="http://schemas.microsoft.com/office/drawing/2014/main" id="{4B39EC8E-DAC1-3051-4F04-B711B42BAC4B}"/>
                </a:ext>
              </a:extLst>
            </p:cNvPr>
            <p:cNvCxnSpPr>
              <a:cxnSpLocks noChangeShapeType="1"/>
              <a:stCxn id="39" idx="2"/>
              <a:endCxn id="39" idx="6"/>
            </p:cNvCxnSpPr>
            <p:nvPr/>
          </p:nvCxnSpPr>
          <p:spPr bwMode="auto">
            <a:xfrm>
              <a:off x="4638184" y="1748956"/>
              <a:ext cx="1090155" cy="0"/>
            </a:xfrm>
            <a:prstGeom prst="line">
              <a:avLst/>
            </a:prstGeom>
            <a:noFill/>
            <a:ln w="0">
              <a:solidFill>
                <a:srgbClr val="FF3300"/>
              </a:solidFill>
              <a:round/>
              <a:headEnd/>
              <a:tailEnd type="none" w="lg" len="lg"/>
            </a:ln>
            <a:extLst>
              <a:ext uri="{909E8E84-426E-40dd-AFC4-6F175D3DCCD1}">
                <a14:hiddenFill xmlns:a14="http://schemas.microsoft.com/office/drawing/2010/main" xmlns="">
                  <a:noFill/>
                </a14:hiddenFill>
              </a:ext>
            </a:extLst>
          </p:spPr>
        </p:cxnSp>
      </p:grpSp>
      <p:grpSp>
        <p:nvGrpSpPr>
          <p:cNvPr id="44" name="Group 43">
            <a:extLst>
              <a:ext uri="{FF2B5EF4-FFF2-40B4-BE49-F238E27FC236}">
                <a16:creationId xmlns:a16="http://schemas.microsoft.com/office/drawing/2014/main" id="{565E6F14-B2E3-CA3D-6E42-E4048FA4CFB3}"/>
              </a:ext>
            </a:extLst>
          </p:cNvPr>
          <p:cNvGrpSpPr/>
          <p:nvPr/>
        </p:nvGrpSpPr>
        <p:grpSpPr>
          <a:xfrm>
            <a:off x="7556527" y="2578189"/>
            <a:ext cx="1224168" cy="801901"/>
            <a:chOff x="3933022" y="3100126"/>
            <a:chExt cx="1975072" cy="1168636"/>
          </a:xfrm>
        </p:grpSpPr>
        <p:sp>
          <p:nvSpPr>
            <p:cNvPr id="45" name="Oval 44">
              <a:extLst>
                <a:ext uri="{FF2B5EF4-FFF2-40B4-BE49-F238E27FC236}">
                  <a16:creationId xmlns:a16="http://schemas.microsoft.com/office/drawing/2014/main" id="{62BD2E7A-B4A6-4E8C-BE42-72FBED705617}"/>
                </a:ext>
              </a:extLst>
            </p:cNvPr>
            <p:cNvSpPr/>
            <p:nvPr/>
          </p:nvSpPr>
          <p:spPr bwMode="auto">
            <a:xfrm>
              <a:off x="4235431" y="3651183"/>
              <a:ext cx="545078" cy="529354"/>
            </a:xfrm>
            <a:prstGeom prst="ellipse">
              <a:avLst/>
            </a:prstGeom>
            <a:solidFill>
              <a:schemeClr val="accent2">
                <a:lumMod val="75000"/>
                <a:alpha val="50000"/>
              </a:schemeClr>
            </a:solidFill>
            <a:ln w="12700" cap="flat" cmpd="sng" algn="ctr">
              <a:solidFill>
                <a:schemeClr val="accent2">
                  <a:lumMod val="75000"/>
                </a:schemeClr>
              </a:solidFill>
              <a:prstDash val="solid"/>
              <a:round/>
              <a:headEnd type="none" w="sm" len="sm"/>
              <a:tailEnd type="none" w="sm" len="sm"/>
            </a:ln>
            <a:effectLst/>
          </p:spPr>
          <p:txBody>
            <a:bodyPr/>
            <a:lstStyle/>
            <a:p>
              <a:pPr>
                <a:defRPr/>
              </a:pPr>
              <a:endParaRPr lang="en-US" i="1">
                <a:latin typeface="Times New Roman" pitchFamily="18" charset="0"/>
              </a:endParaRPr>
            </a:p>
          </p:txBody>
        </p:sp>
        <p:cxnSp>
          <p:nvCxnSpPr>
            <p:cNvPr id="46" name="Straight Connector 5">
              <a:extLst>
                <a:ext uri="{FF2B5EF4-FFF2-40B4-BE49-F238E27FC236}">
                  <a16:creationId xmlns:a16="http://schemas.microsoft.com/office/drawing/2014/main" id="{50CA7AC1-691F-AC25-A7E3-EF926F0C2F13}"/>
                </a:ext>
              </a:extLst>
            </p:cNvPr>
            <p:cNvCxnSpPr>
              <a:cxnSpLocks noChangeShapeType="1"/>
            </p:cNvCxnSpPr>
            <p:nvPr/>
          </p:nvCxnSpPr>
          <p:spPr bwMode="auto">
            <a:xfrm>
              <a:off x="4507970" y="3100126"/>
              <a:ext cx="0" cy="1168636"/>
            </a:xfrm>
            <a:prstGeom prst="line">
              <a:avLst/>
            </a:prstGeom>
            <a:noFill/>
            <a:ln w="38100">
              <a:solidFill>
                <a:srgbClr val="326464"/>
              </a:solidFill>
              <a:round/>
              <a:headEnd/>
              <a:tailEnd/>
            </a:ln>
            <a:extLst>
              <a:ext uri="{909E8E84-426E-40dd-AFC4-6F175D3DCCD1}">
                <a14:hiddenFill xmlns:a14="http://schemas.microsoft.com/office/drawing/2010/main" xmlns="">
                  <a:noFill/>
                </a14:hiddenFill>
              </a:ext>
            </a:extLst>
          </p:spPr>
        </p:cxnSp>
        <p:cxnSp>
          <p:nvCxnSpPr>
            <p:cNvPr id="47" name="Straight Connector 46">
              <a:extLst>
                <a:ext uri="{FF2B5EF4-FFF2-40B4-BE49-F238E27FC236}">
                  <a16:creationId xmlns:a16="http://schemas.microsoft.com/office/drawing/2014/main" id="{D2EFF603-B20B-4DAE-4091-539793F73687}"/>
                </a:ext>
              </a:extLst>
            </p:cNvPr>
            <p:cNvCxnSpPr>
              <a:cxnSpLocks noChangeShapeType="1"/>
            </p:cNvCxnSpPr>
            <p:nvPr/>
          </p:nvCxnSpPr>
          <p:spPr bwMode="auto">
            <a:xfrm>
              <a:off x="3933022" y="3915860"/>
              <a:ext cx="1817783" cy="0"/>
            </a:xfrm>
            <a:prstGeom prst="line">
              <a:avLst/>
            </a:prstGeom>
            <a:noFill/>
            <a:ln w="38100">
              <a:solidFill>
                <a:srgbClr val="326464"/>
              </a:solidFill>
              <a:round/>
              <a:headEnd/>
              <a:tailEnd/>
            </a:ln>
            <a:extLst>
              <a:ext uri="{909E8E84-426E-40dd-AFC4-6F175D3DCCD1}">
                <a14:hiddenFill xmlns:a14="http://schemas.microsoft.com/office/drawing/2010/main" xmlns="">
                  <a:noFill/>
                </a14:hiddenFill>
              </a:ext>
            </a:extLst>
          </p:spPr>
        </p:cxnSp>
        <p:cxnSp>
          <p:nvCxnSpPr>
            <p:cNvPr id="48" name="Straight Connector 30">
              <a:extLst>
                <a:ext uri="{FF2B5EF4-FFF2-40B4-BE49-F238E27FC236}">
                  <a16:creationId xmlns:a16="http://schemas.microsoft.com/office/drawing/2014/main" id="{3C86697F-9CEB-2A73-6FE3-E620190D3CE0}"/>
                </a:ext>
              </a:extLst>
            </p:cNvPr>
            <p:cNvCxnSpPr>
              <a:cxnSpLocks noChangeShapeType="1"/>
              <a:stCxn id="45" idx="0"/>
              <a:endCxn id="45" idx="4"/>
            </p:cNvCxnSpPr>
            <p:nvPr/>
          </p:nvCxnSpPr>
          <p:spPr bwMode="auto">
            <a:xfrm>
              <a:off x="4507970" y="3651183"/>
              <a:ext cx="0" cy="529354"/>
            </a:xfrm>
            <a:prstGeom prst="line">
              <a:avLst/>
            </a:prstGeom>
            <a:noFill/>
            <a:ln w="0">
              <a:solidFill>
                <a:srgbClr val="FF3300"/>
              </a:solidFill>
              <a:round/>
              <a:headEnd/>
              <a:tailEnd type="none" w="lg" len="lg"/>
            </a:ln>
            <a:extLst>
              <a:ext uri="{909E8E84-426E-40dd-AFC4-6F175D3DCCD1}">
                <a14:hiddenFill xmlns:a14="http://schemas.microsoft.com/office/drawing/2010/main" xmlns="">
                  <a:noFill/>
                </a14:hiddenFill>
              </a:ext>
            </a:extLst>
          </p:spPr>
        </p:cxnSp>
        <p:cxnSp>
          <p:nvCxnSpPr>
            <p:cNvPr id="49" name="Straight Connector 31">
              <a:extLst>
                <a:ext uri="{FF2B5EF4-FFF2-40B4-BE49-F238E27FC236}">
                  <a16:creationId xmlns:a16="http://schemas.microsoft.com/office/drawing/2014/main" id="{94153C50-D6F2-5E01-8637-60925A3D2CC1}"/>
                </a:ext>
              </a:extLst>
            </p:cNvPr>
            <p:cNvCxnSpPr>
              <a:cxnSpLocks noChangeShapeType="1"/>
              <a:stCxn id="45" idx="2"/>
              <a:endCxn id="45" idx="6"/>
            </p:cNvCxnSpPr>
            <p:nvPr/>
          </p:nvCxnSpPr>
          <p:spPr bwMode="auto">
            <a:xfrm>
              <a:off x="4235431" y="3915860"/>
              <a:ext cx="545078" cy="0"/>
            </a:xfrm>
            <a:prstGeom prst="line">
              <a:avLst/>
            </a:prstGeom>
            <a:noFill/>
            <a:ln w="0">
              <a:solidFill>
                <a:srgbClr val="FF3300"/>
              </a:solidFill>
              <a:round/>
              <a:headEnd/>
              <a:tailEnd type="none" w="lg" len="lg"/>
            </a:ln>
            <a:extLst>
              <a:ext uri="{909E8E84-426E-40dd-AFC4-6F175D3DCCD1}">
                <a14:hiddenFill xmlns:a14="http://schemas.microsoft.com/office/drawing/2010/main" xmlns="">
                  <a:noFill/>
                </a14:hiddenFill>
              </a:ext>
            </a:extLst>
          </p:spPr>
        </p:cxnSp>
        <p:sp>
          <p:nvSpPr>
            <p:cNvPr id="50" name="TextBox 77">
              <a:extLst>
                <a:ext uri="{FF2B5EF4-FFF2-40B4-BE49-F238E27FC236}">
                  <a16:creationId xmlns:a16="http://schemas.microsoft.com/office/drawing/2014/main" id="{D9EA005F-4756-A572-F7CB-EB5CD45B3930}"/>
                </a:ext>
              </a:extLst>
            </p:cNvPr>
            <p:cNvSpPr txBox="1">
              <a:spLocks noChangeArrowheads="1"/>
            </p:cNvSpPr>
            <p:nvPr/>
          </p:nvSpPr>
          <p:spPr bwMode="auto">
            <a:xfrm>
              <a:off x="4602160" y="3187908"/>
              <a:ext cx="1305934" cy="261610"/>
            </a:xfrm>
            <a:prstGeom prst="rect">
              <a:avLst/>
            </a:prstGeom>
            <a:noFill/>
            <a:ln w="12700">
              <a:noFill/>
              <a:miter lim="800000"/>
              <a:headEnd/>
              <a:tailEnd/>
            </a:ln>
          </p:spPr>
          <p:txBody>
            <a:bodyPr wrap="square">
              <a:spAutoFit/>
            </a:bodyPr>
            <a:lstStyle>
              <a:lvl1pPr>
                <a:defRPr sz="1400" b="1">
                  <a:solidFill>
                    <a:schemeClr val="tx1"/>
                  </a:solidFill>
                  <a:latin typeface="Arial" charset="0"/>
                  <a:ea typeface="ＭＳ Ｐゴシック" charset="0"/>
                  <a:cs typeface="ＭＳ Ｐゴシック" charset="0"/>
                </a:defRPr>
              </a:lvl1pPr>
              <a:lvl2pPr marL="742950" indent="-285750">
                <a:defRPr sz="1400" b="1">
                  <a:solidFill>
                    <a:schemeClr val="tx1"/>
                  </a:solidFill>
                  <a:latin typeface="Arial" charset="0"/>
                  <a:ea typeface="ＭＳ Ｐゴシック" charset="0"/>
                </a:defRPr>
              </a:lvl2pPr>
              <a:lvl3pPr marL="1143000" indent="-228600">
                <a:defRPr sz="1400" b="1">
                  <a:solidFill>
                    <a:schemeClr val="tx1"/>
                  </a:solidFill>
                  <a:latin typeface="Arial" charset="0"/>
                  <a:ea typeface="ＭＳ Ｐゴシック" charset="0"/>
                </a:defRPr>
              </a:lvl3pPr>
              <a:lvl4pPr marL="1600200" indent="-228600">
                <a:defRPr sz="1400" b="1">
                  <a:solidFill>
                    <a:schemeClr val="tx1"/>
                  </a:solidFill>
                  <a:latin typeface="Arial" charset="0"/>
                  <a:ea typeface="ＭＳ Ｐゴシック" charset="0"/>
                </a:defRPr>
              </a:lvl4pPr>
              <a:lvl5pPr marL="2057400" indent="-228600">
                <a:defRPr sz="1400" b="1">
                  <a:solidFill>
                    <a:schemeClr val="tx1"/>
                  </a:solidFill>
                  <a:latin typeface="Arial" charset="0"/>
                  <a:ea typeface="ＭＳ Ｐゴシック" charset="0"/>
                </a:defRPr>
              </a:lvl5pPr>
              <a:lvl6pPr marL="2514600" indent="-228600" eaLnBrk="0" fontAlgn="base" hangingPunct="0">
                <a:spcBef>
                  <a:spcPct val="0"/>
                </a:spcBef>
                <a:spcAft>
                  <a:spcPct val="0"/>
                </a:spcAft>
                <a:defRPr sz="1400" b="1">
                  <a:solidFill>
                    <a:schemeClr val="tx1"/>
                  </a:solidFill>
                  <a:latin typeface="Arial" charset="0"/>
                  <a:ea typeface="ＭＳ Ｐゴシック" charset="0"/>
                </a:defRPr>
              </a:lvl6pPr>
              <a:lvl7pPr marL="2971800" indent="-228600" eaLnBrk="0" fontAlgn="base" hangingPunct="0">
                <a:spcBef>
                  <a:spcPct val="0"/>
                </a:spcBef>
                <a:spcAft>
                  <a:spcPct val="0"/>
                </a:spcAft>
                <a:defRPr sz="1400" b="1">
                  <a:solidFill>
                    <a:schemeClr val="tx1"/>
                  </a:solidFill>
                  <a:latin typeface="Arial" charset="0"/>
                  <a:ea typeface="ＭＳ Ｐゴシック" charset="0"/>
                </a:defRPr>
              </a:lvl7pPr>
              <a:lvl8pPr marL="3429000" indent="-228600" eaLnBrk="0" fontAlgn="base" hangingPunct="0">
                <a:spcBef>
                  <a:spcPct val="0"/>
                </a:spcBef>
                <a:spcAft>
                  <a:spcPct val="0"/>
                </a:spcAft>
                <a:defRPr sz="1400" b="1">
                  <a:solidFill>
                    <a:schemeClr val="tx1"/>
                  </a:solidFill>
                  <a:latin typeface="Arial" charset="0"/>
                  <a:ea typeface="ＭＳ Ｐゴシック" charset="0"/>
                </a:defRPr>
              </a:lvl8pPr>
              <a:lvl9pPr marL="3886200" indent="-228600" eaLnBrk="0" fontAlgn="base" hangingPunct="0">
                <a:spcBef>
                  <a:spcPct val="0"/>
                </a:spcBef>
                <a:spcAft>
                  <a:spcPct val="0"/>
                </a:spcAft>
                <a:defRPr sz="1400" b="1">
                  <a:solidFill>
                    <a:schemeClr val="tx1"/>
                  </a:solidFill>
                  <a:latin typeface="Arial" charset="0"/>
                  <a:ea typeface="ＭＳ Ｐゴシック" charset="0"/>
                </a:defRPr>
              </a:lvl9pPr>
            </a:lstStyle>
            <a:p>
              <a:r>
                <a:rPr lang="en-US" sz="1100" dirty="0">
                  <a:solidFill>
                    <a:srgbClr val="326464"/>
                  </a:solidFill>
                  <a:latin typeface="Helvetica" charset="0"/>
                  <a:cs typeface="Helvetica" charset="0"/>
                </a:rPr>
                <a:t>Vacuum State</a:t>
              </a:r>
            </a:p>
          </p:txBody>
        </p:sp>
      </p:grpSp>
      <p:sp>
        <p:nvSpPr>
          <p:cNvPr id="51" name="TextBox 75">
            <a:extLst>
              <a:ext uri="{FF2B5EF4-FFF2-40B4-BE49-F238E27FC236}">
                <a16:creationId xmlns:a16="http://schemas.microsoft.com/office/drawing/2014/main" id="{56307E77-9424-BBBA-63FB-DA922CD34E07}"/>
              </a:ext>
            </a:extLst>
          </p:cNvPr>
          <p:cNvSpPr txBox="1">
            <a:spLocks noChangeArrowheads="1"/>
          </p:cNvSpPr>
          <p:nvPr/>
        </p:nvSpPr>
        <p:spPr bwMode="auto">
          <a:xfrm>
            <a:off x="7926627" y="3772969"/>
            <a:ext cx="1634334" cy="430887"/>
          </a:xfrm>
          <a:prstGeom prst="rect">
            <a:avLst/>
          </a:prstGeom>
          <a:noFill/>
          <a:ln w="12700">
            <a:noFill/>
            <a:miter lim="800000"/>
            <a:headEnd/>
            <a:tailEnd/>
          </a:ln>
        </p:spPr>
        <p:txBody>
          <a:bodyPr wrap="square">
            <a:spAutoFit/>
          </a:bodyPr>
          <a:lstStyle>
            <a:lvl1pPr>
              <a:defRPr sz="1400" b="1">
                <a:solidFill>
                  <a:schemeClr val="tx1"/>
                </a:solidFill>
                <a:latin typeface="Arial" charset="0"/>
                <a:ea typeface="ＭＳ Ｐゴシック" charset="0"/>
                <a:cs typeface="ＭＳ Ｐゴシック" charset="0"/>
              </a:defRPr>
            </a:lvl1pPr>
            <a:lvl2pPr marL="742950" indent="-285750">
              <a:defRPr sz="1400" b="1">
                <a:solidFill>
                  <a:schemeClr val="tx1"/>
                </a:solidFill>
                <a:latin typeface="Arial" charset="0"/>
                <a:ea typeface="ＭＳ Ｐゴシック" charset="0"/>
              </a:defRPr>
            </a:lvl2pPr>
            <a:lvl3pPr marL="1143000" indent="-228600">
              <a:defRPr sz="1400" b="1">
                <a:solidFill>
                  <a:schemeClr val="tx1"/>
                </a:solidFill>
                <a:latin typeface="Arial" charset="0"/>
                <a:ea typeface="ＭＳ Ｐゴシック" charset="0"/>
              </a:defRPr>
            </a:lvl3pPr>
            <a:lvl4pPr marL="1600200" indent="-228600">
              <a:defRPr sz="1400" b="1">
                <a:solidFill>
                  <a:schemeClr val="tx1"/>
                </a:solidFill>
                <a:latin typeface="Arial" charset="0"/>
                <a:ea typeface="ＭＳ Ｐゴシック" charset="0"/>
              </a:defRPr>
            </a:lvl4pPr>
            <a:lvl5pPr marL="2057400" indent="-228600">
              <a:defRPr sz="1400" b="1">
                <a:solidFill>
                  <a:schemeClr val="tx1"/>
                </a:solidFill>
                <a:latin typeface="Arial" charset="0"/>
                <a:ea typeface="ＭＳ Ｐゴシック" charset="0"/>
              </a:defRPr>
            </a:lvl5pPr>
            <a:lvl6pPr marL="2514600" indent="-228600" eaLnBrk="0" fontAlgn="base" hangingPunct="0">
              <a:spcBef>
                <a:spcPct val="0"/>
              </a:spcBef>
              <a:spcAft>
                <a:spcPct val="0"/>
              </a:spcAft>
              <a:defRPr sz="1400" b="1">
                <a:solidFill>
                  <a:schemeClr val="tx1"/>
                </a:solidFill>
                <a:latin typeface="Arial" charset="0"/>
                <a:ea typeface="ＭＳ Ｐゴシック" charset="0"/>
              </a:defRPr>
            </a:lvl6pPr>
            <a:lvl7pPr marL="2971800" indent="-228600" eaLnBrk="0" fontAlgn="base" hangingPunct="0">
              <a:spcBef>
                <a:spcPct val="0"/>
              </a:spcBef>
              <a:spcAft>
                <a:spcPct val="0"/>
              </a:spcAft>
              <a:defRPr sz="1400" b="1">
                <a:solidFill>
                  <a:schemeClr val="tx1"/>
                </a:solidFill>
                <a:latin typeface="Arial" charset="0"/>
                <a:ea typeface="ＭＳ Ｐゴシック" charset="0"/>
              </a:defRPr>
            </a:lvl7pPr>
            <a:lvl8pPr marL="3429000" indent="-228600" eaLnBrk="0" fontAlgn="base" hangingPunct="0">
              <a:spcBef>
                <a:spcPct val="0"/>
              </a:spcBef>
              <a:spcAft>
                <a:spcPct val="0"/>
              </a:spcAft>
              <a:defRPr sz="1400" b="1">
                <a:solidFill>
                  <a:schemeClr val="tx1"/>
                </a:solidFill>
                <a:latin typeface="Arial" charset="0"/>
                <a:ea typeface="ＭＳ Ｐゴシック" charset="0"/>
              </a:defRPr>
            </a:lvl8pPr>
            <a:lvl9pPr marL="3886200" indent="-228600" eaLnBrk="0" fontAlgn="base" hangingPunct="0">
              <a:spcBef>
                <a:spcPct val="0"/>
              </a:spcBef>
              <a:spcAft>
                <a:spcPct val="0"/>
              </a:spcAft>
              <a:defRPr sz="1400" b="1">
                <a:solidFill>
                  <a:schemeClr val="tx1"/>
                </a:solidFill>
                <a:latin typeface="Arial" charset="0"/>
                <a:ea typeface="ＭＳ Ｐゴシック" charset="0"/>
              </a:defRPr>
            </a:lvl9pPr>
          </a:lstStyle>
          <a:p>
            <a:r>
              <a:rPr lang="en-US" sz="1100" dirty="0">
                <a:solidFill>
                  <a:srgbClr val="326464"/>
                </a:solidFill>
                <a:latin typeface="Helvetica" charset="0"/>
                <a:cs typeface="Helvetica" charset="0"/>
              </a:rPr>
              <a:t>Squeezed </a:t>
            </a:r>
          </a:p>
          <a:p>
            <a:r>
              <a:rPr lang="en-US" sz="1100" dirty="0">
                <a:solidFill>
                  <a:srgbClr val="326464"/>
                </a:solidFill>
                <a:latin typeface="Helvetica" charset="0"/>
                <a:cs typeface="Helvetica" charset="0"/>
              </a:rPr>
              <a:t>vacuum</a:t>
            </a:r>
          </a:p>
        </p:txBody>
      </p:sp>
      <p:cxnSp>
        <p:nvCxnSpPr>
          <p:cNvPr id="53" name="Straight Connector 52">
            <a:extLst>
              <a:ext uri="{FF2B5EF4-FFF2-40B4-BE49-F238E27FC236}">
                <a16:creationId xmlns:a16="http://schemas.microsoft.com/office/drawing/2014/main" id="{34F719CD-AE36-C913-2921-4EE098414509}"/>
              </a:ext>
            </a:extLst>
          </p:cNvPr>
          <p:cNvCxnSpPr>
            <a:cxnSpLocks/>
          </p:cNvCxnSpPr>
          <p:nvPr/>
        </p:nvCxnSpPr>
        <p:spPr bwMode="auto">
          <a:xfrm flipH="1">
            <a:off x="7236000" y="2602494"/>
            <a:ext cx="18658" cy="2318407"/>
          </a:xfrm>
          <a:prstGeom prst="line">
            <a:avLst/>
          </a:prstGeom>
          <a:solidFill>
            <a:schemeClr val="accent1"/>
          </a:solidFill>
          <a:ln w="12700" cap="flat" cmpd="sng" algn="ctr">
            <a:solidFill>
              <a:srgbClr val="FFC000"/>
            </a:solidFill>
            <a:prstDash val="dash"/>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4" name="Straight Connector 53">
            <a:extLst>
              <a:ext uri="{FF2B5EF4-FFF2-40B4-BE49-F238E27FC236}">
                <a16:creationId xmlns:a16="http://schemas.microsoft.com/office/drawing/2014/main" id="{1A39E14D-4439-6ED3-D17C-7B76C899BED8}"/>
              </a:ext>
            </a:extLst>
          </p:cNvPr>
          <p:cNvCxnSpPr>
            <a:cxnSpLocks/>
          </p:cNvCxnSpPr>
          <p:nvPr/>
        </p:nvCxnSpPr>
        <p:spPr bwMode="auto">
          <a:xfrm flipH="1">
            <a:off x="2666899" y="2602494"/>
            <a:ext cx="18658" cy="2318407"/>
          </a:xfrm>
          <a:prstGeom prst="line">
            <a:avLst/>
          </a:prstGeom>
          <a:solidFill>
            <a:schemeClr val="accent1"/>
          </a:solidFill>
          <a:ln w="12700" cap="flat" cmpd="sng" algn="ctr">
            <a:solidFill>
              <a:srgbClr val="FFC000"/>
            </a:solidFill>
            <a:prstDash val="dash"/>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5" name="Content Placeholder 2">
            <a:extLst>
              <a:ext uri="{FF2B5EF4-FFF2-40B4-BE49-F238E27FC236}">
                <a16:creationId xmlns:a16="http://schemas.microsoft.com/office/drawing/2014/main" id="{519B3273-A8F2-43E8-69DB-718103FC3250}"/>
              </a:ext>
            </a:extLst>
          </p:cNvPr>
          <p:cNvSpPr txBox="1">
            <a:spLocks/>
          </p:cNvSpPr>
          <p:nvPr/>
        </p:nvSpPr>
        <p:spPr>
          <a:xfrm>
            <a:off x="218048" y="2367667"/>
            <a:ext cx="2344353" cy="2331447"/>
          </a:xfrm>
          <a:prstGeom prst="rect">
            <a:avLst/>
          </a:prstGeom>
        </p:spPr>
        <p:txBody>
          <a:bodyPr vert="horz"/>
          <a:lstStyle>
            <a:lvl1pPr marL="342891" indent="-342891" algn="l" rtl="0" eaLnBrk="0" fontAlgn="base" hangingPunct="0">
              <a:spcBef>
                <a:spcPct val="20000"/>
              </a:spcBef>
              <a:spcAft>
                <a:spcPct val="0"/>
              </a:spcAft>
              <a:buClr>
                <a:schemeClr val="tx1"/>
              </a:buClr>
              <a:buSzPct val="75000"/>
              <a:buFont typeface="Monotype Sorts" charset="0"/>
              <a:buChar char="l"/>
              <a:defRPr sz="2400">
                <a:solidFill>
                  <a:schemeClr val="tx1"/>
                </a:solidFill>
                <a:latin typeface="+mn-lt"/>
                <a:ea typeface="+mn-ea"/>
                <a:cs typeface="ＭＳ Ｐゴシック" charset="0"/>
              </a:defRPr>
            </a:lvl1pPr>
            <a:lvl2pPr marL="742932" indent="-285744" algn="l" rtl="0" eaLnBrk="0" fontAlgn="base" hangingPunct="0">
              <a:spcBef>
                <a:spcPct val="20000"/>
              </a:spcBef>
              <a:spcAft>
                <a:spcPct val="0"/>
              </a:spcAft>
              <a:buClr>
                <a:schemeClr val="tx1"/>
              </a:buClr>
              <a:buSzPct val="100000"/>
              <a:buChar char="»"/>
              <a:defRPr>
                <a:solidFill>
                  <a:schemeClr val="tx1"/>
                </a:solidFill>
                <a:latin typeface="+mn-lt"/>
                <a:ea typeface="+mn-ea"/>
              </a:defRPr>
            </a:lvl2pPr>
            <a:lvl3pPr marL="1142971" indent="-228594" algn="l" rtl="0" eaLnBrk="0" fontAlgn="base" hangingPunct="0">
              <a:spcBef>
                <a:spcPct val="20000"/>
              </a:spcBef>
              <a:spcAft>
                <a:spcPct val="0"/>
              </a:spcAft>
              <a:buClr>
                <a:schemeClr val="tx1"/>
              </a:buClr>
              <a:buSzPct val="100000"/>
              <a:buChar char="–"/>
              <a:defRPr sz="1600">
                <a:solidFill>
                  <a:schemeClr val="tx1"/>
                </a:solidFill>
                <a:latin typeface="+mn-lt"/>
                <a:ea typeface="+mn-ea"/>
              </a:defRPr>
            </a:lvl3pPr>
            <a:lvl4pPr marL="1600160" indent="-228594" algn="l" rtl="0" eaLnBrk="0" fontAlgn="base" hangingPunct="0">
              <a:spcBef>
                <a:spcPct val="20000"/>
              </a:spcBef>
              <a:spcAft>
                <a:spcPct val="0"/>
              </a:spcAft>
              <a:buClr>
                <a:schemeClr val="tx1"/>
              </a:buClr>
              <a:buSzPct val="65000"/>
              <a:buFont typeface="Monotype Sorts" charset="0"/>
              <a:buChar char="l"/>
              <a:defRPr sz="1600">
                <a:solidFill>
                  <a:schemeClr val="tx1"/>
                </a:solidFill>
                <a:latin typeface="+mn-lt"/>
                <a:ea typeface="+mn-ea"/>
              </a:defRPr>
            </a:lvl4pPr>
            <a:lvl5pPr marL="2057349" indent="-228594" algn="l" rtl="0" eaLnBrk="0" fontAlgn="base" hangingPunct="0">
              <a:spcBef>
                <a:spcPct val="20000"/>
              </a:spcBef>
              <a:spcAft>
                <a:spcPct val="0"/>
              </a:spcAft>
              <a:buClr>
                <a:schemeClr val="tx1"/>
              </a:buClr>
              <a:buSzPct val="100000"/>
              <a:buChar char="»"/>
              <a:defRPr sz="1600">
                <a:solidFill>
                  <a:schemeClr val="tx1"/>
                </a:solidFill>
                <a:latin typeface="+mn-lt"/>
                <a:ea typeface="+mn-ea"/>
              </a:defRPr>
            </a:lvl5pPr>
            <a:lvl6pPr marL="2514537" indent="-228594" algn="l" rtl="0" eaLnBrk="0" fontAlgn="base" hangingPunct="0">
              <a:spcBef>
                <a:spcPct val="20000"/>
              </a:spcBef>
              <a:spcAft>
                <a:spcPct val="0"/>
              </a:spcAft>
              <a:buClr>
                <a:schemeClr val="tx1"/>
              </a:buClr>
              <a:buSzPct val="100000"/>
              <a:buChar char="»"/>
              <a:defRPr sz="1600">
                <a:solidFill>
                  <a:schemeClr val="tx1"/>
                </a:solidFill>
                <a:latin typeface="+mn-lt"/>
                <a:ea typeface="+mn-ea"/>
              </a:defRPr>
            </a:lvl6pPr>
            <a:lvl7pPr marL="2971726" indent="-228594" algn="l" rtl="0" eaLnBrk="0" fontAlgn="base" hangingPunct="0">
              <a:spcBef>
                <a:spcPct val="20000"/>
              </a:spcBef>
              <a:spcAft>
                <a:spcPct val="0"/>
              </a:spcAft>
              <a:buClr>
                <a:schemeClr val="tx1"/>
              </a:buClr>
              <a:buSzPct val="100000"/>
              <a:buChar char="»"/>
              <a:defRPr sz="1600">
                <a:solidFill>
                  <a:schemeClr val="tx1"/>
                </a:solidFill>
                <a:latin typeface="+mn-lt"/>
                <a:ea typeface="+mn-ea"/>
              </a:defRPr>
            </a:lvl7pPr>
            <a:lvl8pPr marL="3428914" indent="-228594" algn="l" rtl="0" eaLnBrk="0" fontAlgn="base" hangingPunct="0">
              <a:spcBef>
                <a:spcPct val="20000"/>
              </a:spcBef>
              <a:spcAft>
                <a:spcPct val="0"/>
              </a:spcAft>
              <a:buClr>
                <a:schemeClr val="tx1"/>
              </a:buClr>
              <a:buSzPct val="100000"/>
              <a:buChar char="»"/>
              <a:defRPr sz="1600">
                <a:solidFill>
                  <a:schemeClr val="tx1"/>
                </a:solidFill>
                <a:latin typeface="+mn-lt"/>
                <a:ea typeface="+mn-ea"/>
              </a:defRPr>
            </a:lvl8pPr>
            <a:lvl9pPr marL="3886103" indent="-228594" algn="l" rtl="0" eaLnBrk="0" fontAlgn="base" hangingPunct="0">
              <a:spcBef>
                <a:spcPct val="20000"/>
              </a:spcBef>
              <a:spcAft>
                <a:spcPct val="0"/>
              </a:spcAft>
              <a:buClr>
                <a:schemeClr val="tx1"/>
              </a:buClr>
              <a:buSzPct val="100000"/>
              <a:buChar char="»"/>
              <a:defRPr sz="1600">
                <a:solidFill>
                  <a:schemeClr val="tx1"/>
                </a:solidFill>
                <a:latin typeface="+mn-lt"/>
                <a:ea typeface="+mn-ea"/>
              </a:defRPr>
            </a:lvl9pPr>
          </a:lstStyle>
          <a:p>
            <a:r>
              <a:rPr lang="en-US" sz="1400" b="0" dirty="0">
                <a:solidFill>
                  <a:schemeClr val="bg1"/>
                </a:solidFill>
                <a:effectLst>
                  <a:outerShdw blurRad="50800" dist="38100" dir="2700000" algn="tl" rotWithShape="0">
                    <a:srgbClr val="000000">
                      <a:alpha val="43000"/>
                    </a:srgbClr>
                  </a:outerShdw>
                </a:effectLst>
                <a:latin typeface="Helvetica" charset="0"/>
              </a:rPr>
              <a:t>Electromagnetic fields are quantized:</a:t>
            </a:r>
          </a:p>
          <a:p>
            <a:endParaRPr lang="en-US" sz="1400" b="0" dirty="0">
              <a:solidFill>
                <a:schemeClr val="bg1"/>
              </a:solidFill>
              <a:effectLst>
                <a:outerShdw blurRad="50800" dist="38100" dir="2700000" algn="tl" rotWithShape="0">
                  <a:srgbClr val="000000">
                    <a:alpha val="43000"/>
                  </a:srgbClr>
                </a:outerShdw>
              </a:effectLst>
              <a:latin typeface="Helvetica" charset="0"/>
            </a:endParaRPr>
          </a:p>
          <a:p>
            <a:endParaRPr lang="en-US" sz="1400" b="0" dirty="0">
              <a:solidFill>
                <a:schemeClr val="bg1"/>
              </a:solidFill>
              <a:effectLst>
                <a:outerShdw blurRad="50800" dist="38100" dir="2700000" algn="tl" rotWithShape="0">
                  <a:srgbClr val="000000">
                    <a:alpha val="43000"/>
                  </a:srgbClr>
                </a:outerShdw>
              </a:effectLst>
              <a:latin typeface="Helvetica" charset="0"/>
            </a:endParaRPr>
          </a:p>
          <a:p>
            <a:r>
              <a:rPr lang="en-US" sz="1400" b="0" dirty="0">
                <a:solidFill>
                  <a:schemeClr val="bg1"/>
                </a:solidFill>
                <a:effectLst>
                  <a:outerShdw blurRad="50800" dist="38100" dir="2700000" algn="tl" rotWithShape="0">
                    <a:srgbClr val="000000">
                      <a:alpha val="43000"/>
                    </a:srgbClr>
                  </a:outerShdw>
                </a:effectLst>
                <a:latin typeface="Helvetica" charset="0"/>
              </a:rPr>
              <a:t>Quantum fluctuations exist in the vacuum state:</a:t>
            </a:r>
          </a:p>
          <a:p>
            <a:endParaRPr lang="en-US" sz="1400" b="0" dirty="0">
              <a:solidFill>
                <a:schemeClr val="bg1"/>
              </a:solidFill>
              <a:effectLst>
                <a:outerShdw blurRad="50800" dist="38100" dir="2700000" algn="tl" rotWithShape="0">
                  <a:srgbClr val="000000">
                    <a:alpha val="43000"/>
                  </a:srgbClr>
                </a:outerShdw>
              </a:effectLst>
              <a:latin typeface="Helvetica" charset="0"/>
            </a:endParaRPr>
          </a:p>
          <a:p>
            <a:endParaRPr lang="en-US" sz="1400" b="0" kern="0" dirty="0">
              <a:solidFill>
                <a:schemeClr val="bg1"/>
              </a:solidFill>
            </a:endParaRPr>
          </a:p>
        </p:txBody>
      </p:sp>
      <p:sp>
        <p:nvSpPr>
          <p:cNvPr id="56" name="Arc 55">
            <a:extLst>
              <a:ext uri="{FF2B5EF4-FFF2-40B4-BE49-F238E27FC236}">
                <a16:creationId xmlns:a16="http://schemas.microsoft.com/office/drawing/2014/main" id="{6AB46E1B-77EF-4115-C62E-664575E6083B}"/>
              </a:ext>
            </a:extLst>
          </p:cNvPr>
          <p:cNvSpPr/>
          <p:nvPr/>
        </p:nvSpPr>
        <p:spPr bwMode="auto">
          <a:xfrm rot="14858445">
            <a:off x="7436329" y="3985472"/>
            <a:ext cx="550324" cy="526118"/>
          </a:xfrm>
          <a:prstGeom prst="arc">
            <a:avLst>
              <a:gd name="adj1" fmla="val 13404544"/>
              <a:gd name="adj2" fmla="val 0"/>
            </a:avLst>
          </a:prstGeom>
          <a:noFill/>
          <a:ln w="12700" cap="flat" cmpd="sng" algn="ctr">
            <a:solidFill>
              <a:schemeClr val="accent2">
                <a:lumMod val="40000"/>
                <a:lumOff val="60000"/>
              </a:schemeClr>
            </a:solidFill>
            <a:prstDash val="solid"/>
            <a:round/>
            <a:headEnd type="triangle" w="med" len="med"/>
            <a:tailEnd type="triangl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Arial" charset="0"/>
              <a:ea typeface="ＭＳ Ｐゴシック" charset="0"/>
            </a:endParaRPr>
          </a:p>
        </p:txBody>
      </p:sp>
      <p:pic>
        <p:nvPicPr>
          <p:cNvPr id="58" name="Picture 57">
            <a:extLst>
              <a:ext uri="{FF2B5EF4-FFF2-40B4-BE49-F238E27FC236}">
                <a16:creationId xmlns:a16="http://schemas.microsoft.com/office/drawing/2014/main" id="{BE1F11E4-2458-721E-7299-72F98D001F03}"/>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00055" y="1005810"/>
            <a:ext cx="2752458" cy="1115861"/>
          </a:xfrm>
          <a:custGeom>
            <a:avLst/>
            <a:gdLst>
              <a:gd name="connsiteX0" fmla="*/ 0 w 2752458"/>
              <a:gd name="connsiteY0" fmla="*/ 0 h 1115861"/>
              <a:gd name="connsiteX1" fmla="*/ 522967 w 2752458"/>
              <a:gd name="connsiteY1" fmla="*/ 0 h 1115861"/>
              <a:gd name="connsiteX2" fmla="*/ 1073459 w 2752458"/>
              <a:gd name="connsiteY2" fmla="*/ 0 h 1115861"/>
              <a:gd name="connsiteX3" fmla="*/ 1568901 w 2752458"/>
              <a:gd name="connsiteY3" fmla="*/ 0 h 1115861"/>
              <a:gd name="connsiteX4" fmla="*/ 2119393 w 2752458"/>
              <a:gd name="connsiteY4" fmla="*/ 0 h 1115861"/>
              <a:gd name="connsiteX5" fmla="*/ 2752458 w 2752458"/>
              <a:gd name="connsiteY5" fmla="*/ 0 h 1115861"/>
              <a:gd name="connsiteX6" fmla="*/ 2752458 w 2752458"/>
              <a:gd name="connsiteY6" fmla="*/ 569089 h 1115861"/>
              <a:gd name="connsiteX7" fmla="*/ 2752458 w 2752458"/>
              <a:gd name="connsiteY7" fmla="*/ 1115861 h 1115861"/>
              <a:gd name="connsiteX8" fmla="*/ 2284540 w 2752458"/>
              <a:gd name="connsiteY8" fmla="*/ 1115861 h 1115861"/>
              <a:gd name="connsiteX9" fmla="*/ 1761573 w 2752458"/>
              <a:gd name="connsiteY9" fmla="*/ 1115861 h 1115861"/>
              <a:gd name="connsiteX10" fmla="*/ 1238606 w 2752458"/>
              <a:gd name="connsiteY10" fmla="*/ 1115861 h 1115861"/>
              <a:gd name="connsiteX11" fmla="*/ 743164 w 2752458"/>
              <a:gd name="connsiteY11" fmla="*/ 1115861 h 1115861"/>
              <a:gd name="connsiteX12" fmla="*/ 0 w 2752458"/>
              <a:gd name="connsiteY12" fmla="*/ 1115861 h 1115861"/>
              <a:gd name="connsiteX13" fmla="*/ 0 w 2752458"/>
              <a:gd name="connsiteY13" fmla="*/ 569089 h 1115861"/>
              <a:gd name="connsiteX14" fmla="*/ 0 w 2752458"/>
              <a:gd name="connsiteY14" fmla="*/ 0 h 1115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52458" h="1115861" fill="none" extrusionOk="0">
                <a:moveTo>
                  <a:pt x="0" y="0"/>
                </a:moveTo>
                <a:cubicBezTo>
                  <a:pt x="188696" y="-42853"/>
                  <a:pt x="345060" y="30899"/>
                  <a:pt x="522967" y="0"/>
                </a:cubicBezTo>
                <a:cubicBezTo>
                  <a:pt x="700874" y="-30899"/>
                  <a:pt x="921091" y="57807"/>
                  <a:pt x="1073459" y="0"/>
                </a:cubicBezTo>
                <a:cubicBezTo>
                  <a:pt x="1225827" y="-57807"/>
                  <a:pt x="1395365" y="18238"/>
                  <a:pt x="1568901" y="0"/>
                </a:cubicBezTo>
                <a:cubicBezTo>
                  <a:pt x="1742437" y="-18238"/>
                  <a:pt x="1987663" y="33541"/>
                  <a:pt x="2119393" y="0"/>
                </a:cubicBezTo>
                <a:cubicBezTo>
                  <a:pt x="2251123" y="-33541"/>
                  <a:pt x="2568372" y="44152"/>
                  <a:pt x="2752458" y="0"/>
                </a:cubicBezTo>
                <a:cubicBezTo>
                  <a:pt x="2785299" y="263171"/>
                  <a:pt x="2735392" y="368403"/>
                  <a:pt x="2752458" y="569089"/>
                </a:cubicBezTo>
                <a:cubicBezTo>
                  <a:pt x="2769524" y="769775"/>
                  <a:pt x="2698493" y="921725"/>
                  <a:pt x="2752458" y="1115861"/>
                </a:cubicBezTo>
                <a:cubicBezTo>
                  <a:pt x="2523187" y="1147409"/>
                  <a:pt x="2409192" y="1114695"/>
                  <a:pt x="2284540" y="1115861"/>
                </a:cubicBezTo>
                <a:cubicBezTo>
                  <a:pt x="2159888" y="1117027"/>
                  <a:pt x="1889166" y="1101502"/>
                  <a:pt x="1761573" y="1115861"/>
                </a:cubicBezTo>
                <a:cubicBezTo>
                  <a:pt x="1633980" y="1130220"/>
                  <a:pt x="1485466" y="1079486"/>
                  <a:pt x="1238606" y="1115861"/>
                </a:cubicBezTo>
                <a:cubicBezTo>
                  <a:pt x="991746" y="1152236"/>
                  <a:pt x="878202" y="1084172"/>
                  <a:pt x="743164" y="1115861"/>
                </a:cubicBezTo>
                <a:cubicBezTo>
                  <a:pt x="608126" y="1147550"/>
                  <a:pt x="339686" y="1110353"/>
                  <a:pt x="0" y="1115861"/>
                </a:cubicBezTo>
                <a:cubicBezTo>
                  <a:pt x="-54335" y="991433"/>
                  <a:pt x="43624" y="820245"/>
                  <a:pt x="0" y="569089"/>
                </a:cubicBezTo>
                <a:cubicBezTo>
                  <a:pt x="-43624" y="317933"/>
                  <a:pt x="18655" y="160821"/>
                  <a:pt x="0" y="0"/>
                </a:cubicBezTo>
                <a:close/>
              </a:path>
              <a:path w="2752458" h="1115861" stroke="0" extrusionOk="0">
                <a:moveTo>
                  <a:pt x="0" y="0"/>
                </a:moveTo>
                <a:cubicBezTo>
                  <a:pt x="234384" y="-58516"/>
                  <a:pt x="361154" y="29222"/>
                  <a:pt x="522967" y="0"/>
                </a:cubicBezTo>
                <a:cubicBezTo>
                  <a:pt x="684780" y="-29222"/>
                  <a:pt x="771375" y="4271"/>
                  <a:pt x="990885" y="0"/>
                </a:cubicBezTo>
                <a:cubicBezTo>
                  <a:pt x="1210395" y="-4271"/>
                  <a:pt x="1337783" y="40734"/>
                  <a:pt x="1541376" y="0"/>
                </a:cubicBezTo>
                <a:cubicBezTo>
                  <a:pt x="1744969" y="-40734"/>
                  <a:pt x="1831321" y="58839"/>
                  <a:pt x="2036819" y="0"/>
                </a:cubicBezTo>
                <a:cubicBezTo>
                  <a:pt x="2242317" y="-58839"/>
                  <a:pt x="2563457" y="1168"/>
                  <a:pt x="2752458" y="0"/>
                </a:cubicBezTo>
                <a:cubicBezTo>
                  <a:pt x="2776245" y="233128"/>
                  <a:pt x="2689689" y="333903"/>
                  <a:pt x="2752458" y="546772"/>
                </a:cubicBezTo>
                <a:cubicBezTo>
                  <a:pt x="2815227" y="759641"/>
                  <a:pt x="2722191" y="942628"/>
                  <a:pt x="2752458" y="1115861"/>
                </a:cubicBezTo>
                <a:cubicBezTo>
                  <a:pt x="2620117" y="1140456"/>
                  <a:pt x="2386891" y="1114552"/>
                  <a:pt x="2284540" y="1115861"/>
                </a:cubicBezTo>
                <a:cubicBezTo>
                  <a:pt x="2182189" y="1117170"/>
                  <a:pt x="1944640" y="1063572"/>
                  <a:pt x="1761573" y="1115861"/>
                </a:cubicBezTo>
                <a:cubicBezTo>
                  <a:pt x="1578506" y="1168150"/>
                  <a:pt x="1456617" y="1058921"/>
                  <a:pt x="1183557" y="1115861"/>
                </a:cubicBezTo>
                <a:cubicBezTo>
                  <a:pt x="910497" y="1172801"/>
                  <a:pt x="743660" y="1074535"/>
                  <a:pt x="578016" y="1115861"/>
                </a:cubicBezTo>
                <a:cubicBezTo>
                  <a:pt x="412372" y="1157187"/>
                  <a:pt x="125897" y="1062770"/>
                  <a:pt x="0" y="1115861"/>
                </a:cubicBezTo>
                <a:cubicBezTo>
                  <a:pt x="-23805" y="928739"/>
                  <a:pt x="48788" y="738195"/>
                  <a:pt x="0" y="591406"/>
                </a:cubicBezTo>
                <a:cubicBezTo>
                  <a:pt x="-48788" y="444618"/>
                  <a:pt x="57164" y="222713"/>
                  <a:pt x="0" y="0"/>
                </a:cubicBezTo>
                <a:close/>
              </a:path>
            </a:pathLst>
          </a:custGeom>
          <a:ln w="28575">
            <a:solidFill>
              <a:schemeClr val="tx1"/>
            </a:solidFill>
            <a:extLst>
              <a:ext uri="{C807C97D-BFC1-408E-A445-0C87EB9F89A2}">
                <ask:lineSketchStyleProps xmlns:ask="http://schemas.microsoft.com/office/drawing/2018/sketchyshapes" sd="3696507581">
                  <a:prstGeom prst="rect">
                    <a:avLst/>
                  </a:prstGeom>
                  <ask:type>
                    <ask:lineSketchScribble/>
                  </ask:type>
                </ask:lineSketchStyleProps>
              </a:ext>
            </a:extLst>
          </a:ln>
        </p:spPr>
      </p:pic>
    </p:spTree>
    <p:extLst>
      <p:ext uri="{BB962C8B-B14F-4D97-AF65-F5344CB8AC3E}">
        <p14:creationId xmlns:p14="http://schemas.microsoft.com/office/powerpoint/2010/main" val="32973504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B4D3A-3FF9-CDC1-EB8F-5B26E0F9FE87}"/>
              </a:ext>
            </a:extLst>
          </p:cNvPr>
          <p:cNvSpPr>
            <a:spLocks noGrp="1"/>
          </p:cNvSpPr>
          <p:nvPr>
            <p:ph type="title"/>
          </p:nvPr>
        </p:nvSpPr>
        <p:spPr/>
        <p:txBody>
          <a:bodyPr/>
          <a:lstStyle/>
          <a:p>
            <a:r>
              <a:rPr lang="en-US" sz="2000" b="1" i="0" dirty="0">
                <a:solidFill>
                  <a:schemeClr val="bg1"/>
                </a:solidFill>
              </a:rPr>
              <a:t>Controlling Quantum Noise in Interferometers</a:t>
            </a:r>
          </a:p>
        </p:txBody>
      </p:sp>
      <p:sp>
        <p:nvSpPr>
          <p:cNvPr id="4" name="Slide Number Placeholder 3">
            <a:extLst>
              <a:ext uri="{FF2B5EF4-FFF2-40B4-BE49-F238E27FC236}">
                <a16:creationId xmlns:a16="http://schemas.microsoft.com/office/drawing/2014/main" id="{C125925B-1C4F-9035-19F7-6C900B99FCAB}"/>
              </a:ext>
            </a:extLst>
          </p:cNvPr>
          <p:cNvSpPr>
            <a:spLocks noGrp="1"/>
          </p:cNvSpPr>
          <p:nvPr>
            <p:ph type="sldNum" sz="quarter" idx="11"/>
          </p:nvPr>
        </p:nvSpPr>
        <p:spPr/>
        <p:txBody>
          <a:bodyPr/>
          <a:lstStyle/>
          <a:p>
            <a:pPr>
              <a:defRPr/>
            </a:pPr>
            <a:fld id="{4703B35A-92CA-9244-943F-6D1BF23D8702}" type="slidenum">
              <a:rPr lang="en-US" smtClean="0"/>
              <a:pPr>
                <a:defRPr/>
              </a:pPr>
              <a:t>21</a:t>
            </a:fld>
            <a:endParaRPr lang="en-US"/>
          </a:p>
        </p:txBody>
      </p:sp>
      <p:grpSp>
        <p:nvGrpSpPr>
          <p:cNvPr id="123" name="Group 122">
            <a:extLst>
              <a:ext uri="{FF2B5EF4-FFF2-40B4-BE49-F238E27FC236}">
                <a16:creationId xmlns:a16="http://schemas.microsoft.com/office/drawing/2014/main" id="{598A9851-F1EB-4543-D729-3CD5649BA3FF}"/>
              </a:ext>
            </a:extLst>
          </p:cNvPr>
          <p:cNvGrpSpPr/>
          <p:nvPr/>
        </p:nvGrpSpPr>
        <p:grpSpPr>
          <a:xfrm>
            <a:off x="809924" y="1699995"/>
            <a:ext cx="2910952" cy="2634313"/>
            <a:chOff x="809924" y="1699995"/>
            <a:chExt cx="2910952" cy="2634313"/>
          </a:xfrm>
        </p:grpSpPr>
        <p:sp>
          <p:nvSpPr>
            <p:cNvPr id="76" name="Right Arrow 75">
              <a:extLst>
                <a:ext uri="{FF2B5EF4-FFF2-40B4-BE49-F238E27FC236}">
                  <a16:creationId xmlns:a16="http://schemas.microsoft.com/office/drawing/2014/main" id="{6F5C0930-0519-8879-DF37-A86F62E32495}"/>
                </a:ext>
              </a:extLst>
            </p:cNvPr>
            <p:cNvSpPr/>
            <p:nvPr/>
          </p:nvSpPr>
          <p:spPr>
            <a:xfrm rot="5400000">
              <a:off x="1868225" y="3444773"/>
              <a:ext cx="932186" cy="58645"/>
            </a:xfrm>
            <a:prstGeom prst="rightArrow">
              <a:avLst/>
            </a:prstGeom>
            <a:gradFill flip="none" rotWithShape="1">
              <a:gsLst>
                <a:gs pos="19000">
                  <a:schemeClr val="accent4">
                    <a:lumMod val="75000"/>
                    <a:alpha val="80000"/>
                  </a:schemeClr>
                </a:gs>
                <a:gs pos="100000">
                  <a:srgbClr val="FF0000">
                    <a:alpha val="20000"/>
                  </a:srgbClr>
                </a:gs>
              </a:gsLst>
              <a:path path="rect">
                <a:fillToRect l="50000" t="50000" r="50000" b="50000"/>
              </a:path>
              <a:tileRect/>
            </a:gradFill>
            <a:ln>
              <a:solidFill>
                <a:schemeClr val="accent4">
                  <a:lumMod val="75000"/>
                </a:schemeClr>
              </a:solidFill>
            </a:ln>
            <a:effectLst>
              <a:glow>
                <a:srgbClr val="FF0000"/>
              </a:glow>
              <a:outerShdw blurRad="228600" dist="38100" dir="5400000" sx="104000" sy="104000" algn="ctr" rotWithShape="0">
                <a:srgbClr val="000000">
                  <a:alpha val="8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a:solidFill>
                  <a:schemeClr val="bg1"/>
                </a:solidFill>
              </a:endParaRPr>
            </a:p>
          </p:txBody>
        </p:sp>
        <p:sp>
          <p:nvSpPr>
            <p:cNvPr id="62" name="Right Arrow 61">
              <a:extLst>
                <a:ext uri="{FF2B5EF4-FFF2-40B4-BE49-F238E27FC236}">
                  <a16:creationId xmlns:a16="http://schemas.microsoft.com/office/drawing/2014/main" id="{496449DA-9772-54B7-E3B1-F4B798239FD4}"/>
                </a:ext>
              </a:extLst>
            </p:cNvPr>
            <p:cNvSpPr/>
            <p:nvPr/>
          </p:nvSpPr>
          <p:spPr>
            <a:xfrm>
              <a:off x="1675460" y="2918463"/>
              <a:ext cx="602776" cy="121184"/>
            </a:xfrm>
            <a:prstGeom prst="rightArrow">
              <a:avLst/>
            </a:prstGeom>
            <a:gradFill flip="none" rotWithShape="1">
              <a:gsLst>
                <a:gs pos="19000">
                  <a:srgbClr val="FF0000"/>
                </a:gs>
                <a:gs pos="100000">
                  <a:srgbClr val="FF0000">
                    <a:alpha val="20000"/>
                  </a:srgbClr>
                </a:gs>
              </a:gsLst>
              <a:path path="circle">
                <a:fillToRect l="50000" t="50000" r="50000" b="50000"/>
              </a:path>
              <a:tileRect/>
            </a:gra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a:solidFill>
                  <a:schemeClr val="bg1"/>
                </a:solidFill>
              </a:endParaRPr>
            </a:p>
          </p:txBody>
        </p:sp>
        <p:sp>
          <p:nvSpPr>
            <p:cNvPr id="63" name="Right Arrow 62">
              <a:extLst>
                <a:ext uri="{FF2B5EF4-FFF2-40B4-BE49-F238E27FC236}">
                  <a16:creationId xmlns:a16="http://schemas.microsoft.com/office/drawing/2014/main" id="{D2CF75BF-597C-105A-095C-A7495FE27819}"/>
                </a:ext>
              </a:extLst>
            </p:cNvPr>
            <p:cNvSpPr/>
            <p:nvPr/>
          </p:nvSpPr>
          <p:spPr>
            <a:xfrm>
              <a:off x="2349790" y="2961887"/>
              <a:ext cx="438574" cy="121184"/>
            </a:xfrm>
            <a:prstGeom prst="rightArrow">
              <a:avLst/>
            </a:prstGeom>
            <a:gradFill flip="none" rotWithShape="1">
              <a:gsLst>
                <a:gs pos="19000">
                  <a:srgbClr val="FF0000"/>
                </a:gs>
                <a:gs pos="100000">
                  <a:srgbClr val="FF0000">
                    <a:alpha val="20000"/>
                  </a:srgbClr>
                </a:gs>
              </a:gsLst>
              <a:path path="circle">
                <a:fillToRect l="50000" t="50000" r="50000" b="50000"/>
              </a:path>
              <a:tileRect/>
            </a:gra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a:solidFill>
                  <a:schemeClr val="bg1"/>
                </a:solidFill>
              </a:endParaRPr>
            </a:p>
          </p:txBody>
        </p:sp>
        <p:sp>
          <p:nvSpPr>
            <p:cNvPr id="64" name="Right Arrow 63">
              <a:extLst>
                <a:ext uri="{FF2B5EF4-FFF2-40B4-BE49-F238E27FC236}">
                  <a16:creationId xmlns:a16="http://schemas.microsoft.com/office/drawing/2014/main" id="{5B7CBD4F-701B-0505-4B9D-C9610CD0392E}"/>
                </a:ext>
              </a:extLst>
            </p:cNvPr>
            <p:cNvSpPr/>
            <p:nvPr/>
          </p:nvSpPr>
          <p:spPr>
            <a:xfrm>
              <a:off x="2858250" y="2918463"/>
              <a:ext cx="685952" cy="202710"/>
            </a:xfrm>
            <a:prstGeom prst="rightArrow">
              <a:avLst/>
            </a:prstGeom>
            <a:gradFill flip="none" rotWithShape="1">
              <a:gsLst>
                <a:gs pos="19000">
                  <a:srgbClr val="FF0000"/>
                </a:gs>
                <a:gs pos="100000">
                  <a:srgbClr val="FF0000">
                    <a:alpha val="20000"/>
                  </a:srgbClr>
                </a:gs>
              </a:gsLst>
              <a:path path="circle">
                <a:fillToRect l="50000" t="50000" r="50000" b="50000"/>
              </a:path>
              <a:tileRect/>
            </a:gra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a:solidFill>
                  <a:schemeClr val="bg1"/>
                </a:solidFill>
              </a:endParaRPr>
            </a:p>
          </p:txBody>
        </p:sp>
        <p:sp>
          <p:nvSpPr>
            <p:cNvPr id="65" name="Right Arrow 64">
              <a:extLst>
                <a:ext uri="{FF2B5EF4-FFF2-40B4-BE49-F238E27FC236}">
                  <a16:creationId xmlns:a16="http://schemas.microsoft.com/office/drawing/2014/main" id="{2A21A6CB-5C18-E279-790B-3AB20D2A9025}"/>
                </a:ext>
              </a:extLst>
            </p:cNvPr>
            <p:cNvSpPr/>
            <p:nvPr/>
          </p:nvSpPr>
          <p:spPr>
            <a:xfrm rot="16200000">
              <a:off x="1973789" y="2073276"/>
              <a:ext cx="686877" cy="250263"/>
            </a:xfrm>
            <a:prstGeom prst="rightArrow">
              <a:avLst/>
            </a:prstGeom>
            <a:gradFill flip="none" rotWithShape="1">
              <a:gsLst>
                <a:gs pos="19000">
                  <a:srgbClr val="FF0000"/>
                </a:gs>
                <a:gs pos="100000">
                  <a:srgbClr val="FF0000">
                    <a:alpha val="20000"/>
                  </a:srgbClr>
                </a:gs>
              </a:gsLst>
              <a:path path="circle">
                <a:fillToRect l="50000" t="50000" r="50000" b="50000"/>
              </a:path>
              <a:tileRect/>
            </a:gra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a:solidFill>
                  <a:schemeClr val="bg1"/>
                </a:solidFill>
              </a:endParaRPr>
            </a:p>
          </p:txBody>
        </p:sp>
        <p:sp>
          <p:nvSpPr>
            <p:cNvPr id="66" name="Right Arrow 65">
              <a:extLst>
                <a:ext uri="{FF2B5EF4-FFF2-40B4-BE49-F238E27FC236}">
                  <a16:creationId xmlns:a16="http://schemas.microsoft.com/office/drawing/2014/main" id="{5593BADF-A4D3-5F20-848B-1F006D491FC3}"/>
                </a:ext>
              </a:extLst>
            </p:cNvPr>
            <p:cNvSpPr/>
            <p:nvPr/>
          </p:nvSpPr>
          <p:spPr>
            <a:xfrm rot="16200000">
              <a:off x="2094980" y="2753005"/>
              <a:ext cx="444499" cy="149612"/>
            </a:xfrm>
            <a:prstGeom prst="rightArrow">
              <a:avLst/>
            </a:prstGeom>
            <a:gradFill flip="none" rotWithShape="1">
              <a:gsLst>
                <a:gs pos="19000">
                  <a:srgbClr val="FF0000"/>
                </a:gs>
                <a:gs pos="100000">
                  <a:srgbClr val="FF0000">
                    <a:alpha val="20000"/>
                  </a:srgbClr>
                </a:gs>
              </a:gsLst>
              <a:path path="circle">
                <a:fillToRect l="50000" t="50000" r="50000" b="50000"/>
              </a:path>
              <a:tileRect/>
            </a:gra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a:solidFill>
                  <a:schemeClr val="bg1"/>
                </a:solidFill>
              </a:endParaRPr>
            </a:p>
          </p:txBody>
        </p:sp>
        <p:sp>
          <p:nvSpPr>
            <p:cNvPr id="67" name="Text Box 115">
              <a:extLst>
                <a:ext uri="{FF2B5EF4-FFF2-40B4-BE49-F238E27FC236}">
                  <a16:creationId xmlns:a16="http://schemas.microsoft.com/office/drawing/2014/main" id="{A1E31435-5A70-34A2-32DC-671B3CCD4FD6}"/>
                </a:ext>
              </a:extLst>
            </p:cNvPr>
            <p:cNvSpPr txBox="1">
              <a:spLocks noChangeArrowheads="1"/>
            </p:cNvSpPr>
            <p:nvPr/>
          </p:nvSpPr>
          <p:spPr bwMode="auto">
            <a:xfrm>
              <a:off x="2260948" y="4128695"/>
              <a:ext cx="682094" cy="2056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accent2"/>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spcBef>
                  <a:spcPct val="0"/>
                </a:spcBef>
                <a:buFontTx/>
                <a:buNone/>
                <a:defRPr/>
              </a:pPr>
              <a:r>
                <a:rPr lang="en-US" sz="800" dirty="0">
                  <a:solidFill>
                    <a:schemeClr val="bg1"/>
                  </a:solidFill>
                  <a:latin typeface="Helvetica" charset="0"/>
                  <a:cs typeface="+mn-cs"/>
                </a:rPr>
                <a:t>Photodiode</a:t>
              </a:r>
            </a:p>
          </p:txBody>
        </p:sp>
        <p:sp>
          <p:nvSpPr>
            <p:cNvPr id="68" name="Rectangle 116">
              <a:extLst>
                <a:ext uri="{FF2B5EF4-FFF2-40B4-BE49-F238E27FC236}">
                  <a16:creationId xmlns:a16="http://schemas.microsoft.com/office/drawing/2014/main" id="{8966862E-0F45-85CD-30CA-0E93E91B3D48}"/>
                </a:ext>
              </a:extLst>
            </p:cNvPr>
            <p:cNvSpPr>
              <a:spLocks noChangeArrowheads="1"/>
            </p:cNvSpPr>
            <p:nvPr/>
          </p:nvSpPr>
          <p:spPr bwMode="auto">
            <a:xfrm rot="18900000">
              <a:off x="2183198" y="2966225"/>
              <a:ext cx="350912" cy="93758"/>
            </a:xfrm>
            <a:prstGeom prst="rect">
              <a:avLst/>
            </a:prstGeom>
            <a:gradFill rotWithShape="1">
              <a:gsLst>
                <a:gs pos="0">
                  <a:srgbClr val="25D990"/>
                </a:gs>
                <a:gs pos="50000">
                  <a:srgbClr val="25D990">
                    <a:gamma/>
                    <a:tint val="40000"/>
                    <a:invGamma/>
                  </a:srgbClr>
                </a:gs>
                <a:gs pos="100000">
                  <a:srgbClr val="25D990"/>
                </a:gs>
              </a:gsLst>
              <a:lin ang="0" scaled="1"/>
            </a:gradFill>
            <a:ln>
              <a:noFill/>
            </a:ln>
            <a:effectLst/>
            <a:extLst>
              <a:ext uri="{91240B29-F687-4f45-9708-019B960494DF}">
                <a14:hiddenLine xmlns="" xmlns:a14="http://schemas.microsoft.com/office/drawing/2010/main" w="38100">
                  <a:solidFill>
                    <a:schemeClr val="bg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chemeClr val="bg1"/>
                </a:solidFill>
                <a:effectLst/>
                <a:uLnTx/>
                <a:uFillTx/>
                <a:cs typeface="+mn-cs"/>
              </a:endParaRPr>
            </a:p>
          </p:txBody>
        </p:sp>
        <p:grpSp>
          <p:nvGrpSpPr>
            <p:cNvPr id="70" name="Group 118">
              <a:extLst>
                <a:ext uri="{FF2B5EF4-FFF2-40B4-BE49-F238E27FC236}">
                  <a16:creationId xmlns:a16="http://schemas.microsoft.com/office/drawing/2014/main" id="{40057D66-4989-4E66-08DD-10CF3D2DDFAC}"/>
                </a:ext>
              </a:extLst>
            </p:cNvPr>
            <p:cNvGrpSpPr>
              <a:grpSpLocks/>
            </p:cNvGrpSpPr>
            <p:nvPr/>
          </p:nvGrpSpPr>
          <p:grpSpPr bwMode="auto">
            <a:xfrm>
              <a:off x="2141771" y="1699995"/>
              <a:ext cx="350912" cy="142117"/>
              <a:chOff x="4272" y="1392"/>
              <a:chExt cx="288" cy="144"/>
            </a:xfrm>
          </p:grpSpPr>
          <p:sp>
            <p:nvSpPr>
              <p:cNvPr id="104" name="Rectangle 119">
                <a:extLst>
                  <a:ext uri="{FF2B5EF4-FFF2-40B4-BE49-F238E27FC236}">
                    <a16:creationId xmlns:a16="http://schemas.microsoft.com/office/drawing/2014/main" id="{C845F3F6-A190-A754-4CE7-B600E1C7B117}"/>
                  </a:ext>
                </a:extLst>
              </p:cNvPr>
              <p:cNvSpPr>
                <a:spLocks noChangeArrowheads="1"/>
              </p:cNvSpPr>
              <p:nvPr/>
            </p:nvSpPr>
            <p:spPr bwMode="auto">
              <a:xfrm>
                <a:off x="4272" y="1392"/>
                <a:ext cx="288" cy="144"/>
              </a:xfrm>
              <a:prstGeom prst="rect">
                <a:avLst/>
              </a:prstGeom>
              <a:gradFill rotWithShape="1">
                <a:gsLst>
                  <a:gs pos="0">
                    <a:srgbClr val="25D990"/>
                  </a:gs>
                  <a:gs pos="50000">
                    <a:srgbClr val="25D990">
                      <a:gamma/>
                      <a:tint val="40000"/>
                      <a:invGamma/>
                    </a:srgbClr>
                  </a:gs>
                  <a:gs pos="100000">
                    <a:srgbClr val="25D990"/>
                  </a:gs>
                </a:gsLst>
                <a:lin ang="0" scaled="1"/>
              </a:gradFill>
              <a:ln>
                <a:noFill/>
              </a:ln>
              <a:effectLst/>
              <a:extLst>
                <a:ext uri="{91240B29-F687-4f45-9708-019B960494DF}">
                  <a14:hiddenLine xmlns="" xmlns:a14="http://schemas.microsoft.com/office/drawing/2010/main" w="38100">
                    <a:solidFill>
                      <a:schemeClr val="bg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chemeClr val="bg1"/>
                  </a:solidFill>
                  <a:effectLst/>
                  <a:uLnTx/>
                  <a:uFillTx/>
                  <a:cs typeface="+mn-cs"/>
                </a:endParaRPr>
              </a:p>
            </p:txBody>
          </p:sp>
          <p:sp>
            <p:nvSpPr>
              <p:cNvPr id="105" name="Line 120">
                <a:extLst>
                  <a:ext uri="{FF2B5EF4-FFF2-40B4-BE49-F238E27FC236}">
                    <a16:creationId xmlns:a16="http://schemas.microsoft.com/office/drawing/2014/main" id="{B72EC88C-3CF6-A472-9EE2-19DC11FD14BF}"/>
                  </a:ext>
                </a:extLst>
              </p:cNvPr>
              <p:cNvSpPr>
                <a:spLocks noChangeShapeType="1"/>
              </p:cNvSpPr>
              <p:nvPr/>
            </p:nvSpPr>
            <p:spPr bwMode="auto">
              <a:xfrm>
                <a:off x="4272" y="1536"/>
                <a:ext cx="288" cy="0"/>
              </a:xfrm>
              <a:prstGeom prst="line">
                <a:avLst/>
              </a:prstGeom>
              <a:noFill/>
              <a:ln w="38100">
                <a:solidFill>
                  <a:srgbClr val="FF99CC"/>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chemeClr val="bg1"/>
                  </a:solidFill>
                  <a:effectLst/>
                  <a:uLnTx/>
                  <a:uFillTx/>
                  <a:cs typeface="+mn-cs"/>
                </a:endParaRPr>
              </a:p>
            </p:txBody>
          </p:sp>
        </p:grpSp>
        <p:grpSp>
          <p:nvGrpSpPr>
            <p:cNvPr id="71" name="Group 121">
              <a:extLst>
                <a:ext uri="{FF2B5EF4-FFF2-40B4-BE49-F238E27FC236}">
                  <a16:creationId xmlns:a16="http://schemas.microsoft.com/office/drawing/2014/main" id="{666BC437-522A-7294-B9D7-A44B36B661B7}"/>
                </a:ext>
              </a:extLst>
            </p:cNvPr>
            <p:cNvGrpSpPr>
              <a:grpSpLocks/>
            </p:cNvGrpSpPr>
            <p:nvPr/>
          </p:nvGrpSpPr>
          <p:grpSpPr bwMode="auto">
            <a:xfrm rot="5400000">
              <a:off x="3491030" y="2938699"/>
              <a:ext cx="284236" cy="175457"/>
              <a:chOff x="4272" y="1392"/>
              <a:chExt cx="288" cy="144"/>
            </a:xfrm>
          </p:grpSpPr>
          <p:sp>
            <p:nvSpPr>
              <p:cNvPr id="102" name="Rectangle 122">
                <a:extLst>
                  <a:ext uri="{FF2B5EF4-FFF2-40B4-BE49-F238E27FC236}">
                    <a16:creationId xmlns:a16="http://schemas.microsoft.com/office/drawing/2014/main" id="{CD224D68-BA43-17B4-C8F5-62B0276E2487}"/>
                  </a:ext>
                </a:extLst>
              </p:cNvPr>
              <p:cNvSpPr>
                <a:spLocks noChangeArrowheads="1"/>
              </p:cNvSpPr>
              <p:nvPr/>
            </p:nvSpPr>
            <p:spPr bwMode="auto">
              <a:xfrm>
                <a:off x="4272" y="1392"/>
                <a:ext cx="288" cy="144"/>
              </a:xfrm>
              <a:prstGeom prst="rect">
                <a:avLst/>
              </a:prstGeom>
              <a:gradFill rotWithShape="1">
                <a:gsLst>
                  <a:gs pos="0">
                    <a:srgbClr val="25D990"/>
                  </a:gs>
                  <a:gs pos="50000">
                    <a:srgbClr val="25D990">
                      <a:gamma/>
                      <a:tint val="40000"/>
                      <a:invGamma/>
                    </a:srgbClr>
                  </a:gs>
                  <a:gs pos="100000">
                    <a:srgbClr val="25D990"/>
                  </a:gs>
                </a:gsLst>
                <a:lin ang="0" scaled="1"/>
              </a:gradFill>
              <a:ln>
                <a:noFill/>
              </a:ln>
              <a:effectLst/>
              <a:extLst>
                <a:ext uri="{91240B29-F687-4f45-9708-019B960494DF}">
                  <a14:hiddenLine xmlns="" xmlns:a14="http://schemas.microsoft.com/office/drawing/2010/main" w="38100">
                    <a:solidFill>
                      <a:schemeClr val="bg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chemeClr val="bg1"/>
                  </a:solidFill>
                  <a:effectLst/>
                  <a:uLnTx/>
                  <a:uFillTx/>
                  <a:cs typeface="+mn-cs"/>
                </a:endParaRPr>
              </a:p>
            </p:txBody>
          </p:sp>
          <p:sp>
            <p:nvSpPr>
              <p:cNvPr id="103" name="Line 123">
                <a:extLst>
                  <a:ext uri="{FF2B5EF4-FFF2-40B4-BE49-F238E27FC236}">
                    <a16:creationId xmlns:a16="http://schemas.microsoft.com/office/drawing/2014/main" id="{E181F3FC-B7B6-B34C-24C6-F9CED16FDB73}"/>
                  </a:ext>
                </a:extLst>
              </p:cNvPr>
              <p:cNvSpPr>
                <a:spLocks noChangeShapeType="1"/>
              </p:cNvSpPr>
              <p:nvPr/>
            </p:nvSpPr>
            <p:spPr bwMode="auto">
              <a:xfrm>
                <a:off x="4271" y="1537"/>
                <a:ext cx="288" cy="0"/>
              </a:xfrm>
              <a:prstGeom prst="line">
                <a:avLst/>
              </a:prstGeom>
              <a:noFill/>
              <a:ln w="38100">
                <a:solidFill>
                  <a:srgbClr val="FF99CC"/>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chemeClr val="bg1"/>
                  </a:solidFill>
                  <a:effectLst/>
                  <a:uLnTx/>
                  <a:uFillTx/>
                  <a:cs typeface="+mn-cs"/>
                </a:endParaRPr>
              </a:p>
            </p:txBody>
          </p:sp>
        </p:grpSp>
        <p:grpSp>
          <p:nvGrpSpPr>
            <p:cNvPr id="72" name="Group 124">
              <a:extLst>
                <a:ext uri="{FF2B5EF4-FFF2-40B4-BE49-F238E27FC236}">
                  <a16:creationId xmlns:a16="http://schemas.microsoft.com/office/drawing/2014/main" id="{DB470830-5366-BCAD-1F22-1405CC5E2F98}"/>
                </a:ext>
              </a:extLst>
            </p:cNvPr>
            <p:cNvGrpSpPr>
              <a:grpSpLocks/>
            </p:cNvGrpSpPr>
            <p:nvPr/>
          </p:nvGrpSpPr>
          <p:grpSpPr bwMode="auto">
            <a:xfrm rot="16200000">
              <a:off x="2613750" y="2938699"/>
              <a:ext cx="284236" cy="175457"/>
              <a:chOff x="4272" y="1392"/>
              <a:chExt cx="288" cy="144"/>
            </a:xfrm>
          </p:grpSpPr>
          <p:sp>
            <p:nvSpPr>
              <p:cNvPr id="100" name="Rectangle 125">
                <a:extLst>
                  <a:ext uri="{FF2B5EF4-FFF2-40B4-BE49-F238E27FC236}">
                    <a16:creationId xmlns:a16="http://schemas.microsoft.com/office/drawing/2014/main" id="{4F0D8745-524F-7491-B44A-6C66D33F2A42}"/>
                  </a:ext>
                </a:extLst>
              </p:cNvPr>
              <p:cNvSpPr>
                <a:spLocks noChangeArrowheads="1"/>
              </p:cNvSpPr>
              <p:nvPr/>
            </p:nvSpPr>
            <p:spPr bwMode="auto">
              <a:xfrm>
                <a:off x="4272" y="1392"/>
                <a:ext cx="288" cy="144"/>
              </a:xfrm>
              <a:prstGeom prst="rect">
                <a:avLst/>
              </a:prstGeom>
              <a:gradFill rotWithShape="1">
                <a:gsLst>
                  <a:gs pos="0">
                    <a:srgbClr val="25D990"/>
                  </a:gs>
                  <a:gs pos="50000">
                    <a:srgbClr val="25D990">
                      <a:gamma/>
                      <a:tint val="40000"/>
                      <a:invGamma/>
                    </a:srgbClr>
                  </a:gs>
                  <a:gs pos="100000">
                    <a:srgbClr val="25D990"/>
                  </a:gs>
                </a:gsLst>
                <a:lin ang="0" scaled="1"/>
              </a:gradFill>
              <a:ln>
                <a:noFill/>
              </a:ln>
              <a:effectLst/>
              <a:extLst>
                <a:ext uri="{91240B29-F687-4f45-9708-019B960494DF}">
                  <a14:hiddenLine xmlns="" xmlns:a14="http://schemas.microsoft.com/office/drawing/2010/main" w="38100">
                    <a:solidFill>
                      <a:schemeClr val="bg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chemeClr val="bg1"/>
                  </a:solidFill>
                  <a:effectLst/>
                  <a:uLnTx/>
                  <a:uFillTx/>
                  <a:cs typeface="+mn-cs"/>
                </a:endParaRPr>
              </a:p>
            </p:txBody>
          </p:sp>
          <p:sp>
            <p:nvSpPr>
              <p:cNvPr id="101" name="Line 126">
                <a:extLst>
                  <a:ext uri="{FF2B5EF4-FFF2-40B4-BE49-F238E27FC236}">
                    <a16:creationId xmlns:a16="http://schemas.microsoft.com/office/drawing/2014/main" id="{8C28DC92-4EAF-CDC9-A4EE-79CAD0B9D659}"/>
                  </a:ext>
                </a:extLst>
              </p:cNvPr>
              <p:cNvSpPr>
                <a:spLocks noChangeShapeType="1"/>
              </p:cNvSpPr>
              <p:nvPr/>
            </p:nvSpPr>
            <p:spPr bwMode="auto">
              <a:xfrm>
                <a:off x="4272" y="1536"/>
                <a:ext cx="288" cy="0"/>
              </a:xfrm>
              <a:prstGeom prst="line">
                <a:avLst/>
              </a:prstGeom>
              <a:noFill/>
              <a:ln w="38100">
                <a:solidFill>
                  <a:srgbClr val="FF99CC"/>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chemeClr val="bg1"/>
                  </a:solidFill>
                  <a:effectLst/>
                  <a:uLnTx/>
                  <a:uFillTx/>
                  <a:cs typeface="+mn-cs"/>
                </a:endParaRPr>
              </a:p>
            </p:txBody>
          </p:sp>
        </p:grpSp>
        <p:grpSp>
          <p:nvGrpSpPr>
            <p:cNvPr id="73" name="Group 127">
              <a:extLst>
                <a:ext uri="{FF2B5EF4-FFF2-40B4-BE49-F238E27FC236}">
                  <a16:creationId xmlns:a16="http://schemas.microsoft.com/office/drawing/2014/main" id="{797D143A-8479-A8B2-D84C-31850A42A5C2}"/>
                </a:ext>
              </a:extLst>
            </p:cNvPr>
            <p:cNvGrpSpPr>
              <a:grpSpLocks/>
            </p:cNvGrpSpPr>
            <p:nvPr/>
          </p:nvGrpSpPr>
          <p:grpSpPr bwMode="auto">
            <a:xfrm rot="10800000">
              <a:off x="2141771" y="2552702"/>
              <a:ext cx="350912" cy="142117"/>
              <a:chOff x="4272" y="1392"/>
              <a:chExt cx="288" cy="144"/>
            </a:xfrm>
          </p:grpSpPr>
          <p:sp>
            <p:nvSpPr>
              <p:cNvPr id="98" name="Rectangle 128">
                <a:extLst>
                  <a:ext uri="{FF2B5EF4-FFF2-40B4-BE49-F238E27FC236}">
                    <a16:creationId xmlns:a16="http://schemas.microsoft.com/office/drawing/2014/main" id="{04E6FC56-3166-8DEF-9606-4E3D7EA7917D}"/>
                  </a:ext>
                </a:extLst>
              </p:cNvPr>
              <p:cNvSpPr>
                <a:spLocks noChangeArrowheads="1"/>
              </p:cNvSpPr>
              <p:nvPr/>
            </p:nvSpPr>
            <p:spPr bwMode="auto">
              <a:xfrm>
                <a:off x="4272" y="1392"/>
                <a:ext cx="288" cy="144"/>
              </a:xfrm>
              <a:prstGeom prst="rect">
                <a:avLst/>
              </a:prstGeom>
              <a:gradFill rotWithShape="1">
                <a:gsLst>
                  <a:gs pos="0">
                    <a:srgbClr val="25D990"/>
                  </a:gs>
                  <a:gs pos="50000">
                    <a:srgbClr val="25D990">
                      <a:gamma/>
                      <a:tint val="40000"/>
                      <a:invGamma/>
                    </a:srgbClr>
                  </a:gs>
                  <a:gs pos="100000">
                    <a:srgbClr val="25D990"/>
                  </a:gs>
                </a:gsLst>
                <a:lin ang="0" scaled="1"/>
              </a:gradFill>
              <a:ln>
                <a:noFill/>
              </a:ln>
              <a:effectLst/>
              <a:extLst>
                <a:ext uri="{91240B29-F687-4f45-9708-019B960494DF}">
                  <a14:hiddenLine xmlns="" xmlns:a14="http://schemas.microsoft.com/office/drawing/2010/main" w="38100">
                    <a:solidFill>
                      <a:schemeClr val="bg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chemeClr val="bg1"/>
                  </a:solidFill>
                  <a:effectLst/>
                  <a:uLnTx/>
                  <a:uFillTx/>
                  <a:cs typeface="+mn-cs"/>
                </a:endParaRPr>
              </a:p>
            </p:txBody>
          </p:sp>
          <p:sp>
            <p:nvSpPr>
              <p:cNvPr id="99" name="Line 129">
                <a:extLst>
                  <a:ext uri="{FF2B5EF4-FFF2-40B4-BE49-F238E27FC236}">
                    <a16:creationId xmlns:a16="http://schemas.microsoft.com/office/drawing/2014/main" id="{C3C0E01A-E626-66B6-0117-F12977D5CD37}"/>
                  </a:ext>
                </a:extLst>
              </p:cNvPr>
              <p:cNvSpPr>
                <a:spLocks noChangeShapeType="1"/>
              </p:cNvSpPr>
              <p:nvPr/>
            </p:nvSpPr>
            <p:spPr bwMode="auto">
              <a:xfrm>
                <a:off x="4273" y="1537"/>
                <a:ext cx="288" cy="0"/>
              </a:xfrm>
              <a:prstGeom prst="line">
                <a:avLst/>
              </a:prstGeom>
              <a:noFill/>
              <a:ln w="38100">
                <a:solidFill>
                  <a:srgbClr val="FF99CC"/>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chemeClr val="bg1"/>
                  </a:solidFill>
                  <a:effectLst/>
                  <a:uLnTx/>
                  <a:uFillTx/>
                  <a:cs typeface="+mn-cs"/>
                </a:endParaRPr>
              </a:p>
            </p:txBody>
          </p:sp>
        </p:grpSp>
        <p:grpSp>
          <p:nvGrpSpPr>
            <p:cNvPr id="74" name="Group 73">
              <a:extLst>
                <a:ext uri="{FF2B5EF4-FFF2-40B4-BE49-F238E27FC236}">
                  <a16:creationId xmlns:a16="http://schemas.microsoft.com/office/drawing/2014/main" id="{89913E5F-D8D9-ECA7-3BE6-A95B788EA380}"/>
                </a:ext>
              </a:extLst>
            </p:cNvPr>
            <p:cNvGrpSpPr/>
            <p:nvPr/>
          </p:nvGrpSpPr>
          <p:grpSpPr>
            <a:xfrm rot="16200000">
              <a:off x="1270306" y="2669440"/>
              <a:ext cx="318541" cy="619232"/>
              <a:chOff x="1624641" y="3813174"/>
              <a:chExt cx="666574" cy="1082888"/>
            </a:xfrm>
          </p:grpSpPr>
          <p:sp>
            <p:nvSpPr>
              <p:cNvPr id="94" name="Rectangle 93">
                <a:extLst>
                  <a:ext uri="{FF2B5EF4-FFF2-40B4-BE49-F238E27FC236}">
                    <a16:creationId xmlns:a16="http://schemas.microsoft.com/office/drawing/2014/main" id="{F9022641-BBB1-652A-35E6-EF8E5D11B1B8}"/>
                  </a:ext>
                </a:extLst>
              </p:cNvPr>
              <p:cNvSpPr/>
              <p:nvPr/>
            </p:nvSpPr>
            <p:spPr>
              <a:xfrm>
                <a:off x="1624641" y="3886680"/>
                <a:ext cx="666574" cy="1009382"/>
              </a:xfrm>
              <a:prstGeom prst="rect">
                <a:avLst/>
              </a:prstGeom>
              <a:solidFill>
                <a:schemeClr val="bg1">
                  <a:lumMod val="75000"/>
                  <a:lumOff val="25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a:solidFill>
                    <a:schemeClr val="bg1"/>
                  </a:solidFill>
                </a:endParaRPr>
              </a:p>
            </p:txBody>
          </p:sp>
          <p:sp>
            <p:nvSpPr>
              <p:cNvPr id="95" name="Snip Same Side Corner Rectangle 94">
                <a:extLst>
                  <a:ext uri="{FF2B5EF4-FFF2-40B4-BE49-F238E27FC236}">
                    <a16:creationId xmlns:a16="http://schemas.microsoft.com/office/drawing/2014/main" id="{B23CCDC3-7EB8-BC29-AC35-DD7499745E81}"/>
                  </a:ext>
                </a:extLst>
              </p:cNvPr>
              <p:cNvSpPr/>
              <p:nvPr/>
            </p:nvSpPr>
            <p:spPr>
              <a:xfrm>
                <a:off x="1761730" y="3931130"/>
                <a:ext cx="390081" cy="945167"/>
              </a:xfrm>
              <a:prstGeom prst="snip2SameRect">
                <a:avLst/>
              </a:prstGeom>
              <a:gradFill flip="none" rotWithShape="1">
                <a:gsLst>
                  <a:gs pos="15000">
                    <a:schemeClr val="bg1">
                      <a:lumMod val="50000"/>
                      <a:lumOff val="50000"/>
                    </a:schemeClr>
                  </a:gs>
                  <a:gs pos="85000">
                    <a:schemeClr val="tx1">
                      <a:lumMod val="95000"/>
                    </a:schemeClr>
                  </a:gs>
                </a:gsLst>
                <a:lin ang="0" scaled="0"/>
                <a:tileRect/>
              </a:gradFill>
              <a:ln>
                <a:noFill/>
              </a:ln>
              <a:effectLst>
                <a:glow rad="50800">
                  <a:srgbClr val="FF0000">
                    <a:alpha val="50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a:solidFill>
                    <a:schemeClr val="bg1"/>
                  </a:solidFill>
                </a:endParaRPr>
              </a:p>
            </p:txBody>
          </p:sp>
          <p:sp>
            <p:nvSpPr>
              <p:cNvPr id="96" name="Oval 95">
                <a:extLst>
                  <a:ext uri="{FF2B5EF4-FFF2-40B4-BE49-F238E27FC236}">
                    <a16:creationId xmlns:a16="http://schemas.microsoft.com/office/drawing/2014/main" id="{BB076722-892D-C8B0-F5AB-554BAB13B9EE}"/>
                  </a:ext>
                </a:extLst>
              </p:cNvPr>
              <p:cNvSpPr/>
              <p:nvPr/>
            </p:nvSpPr>
            <p:spPr>
              <a:xfrm>
                <a:off x="1774430" y="4489399"/>
                <a:ext cx="362593" cy="375634"/>
              </a:xfrm>
              <a:prstGeom prst="ellipse">
                <a:avLst/>
              </a:prstGeom>
              <a:gradFill flip="none" rotWithShape="1">
                <a:gsLst>
                  <a:gs pos="0">
                    <a:srgbClr val="FF0000"/>
                  </a:gs>
                  <a:gs pos="70000">
                    <a:schemeClr val="tx1">
                      <a:alpha val="0"/>
                    </a:schemeClr>
                  </a:gs>
                </a:gsLst>
                <a:path path="circle">
                  <a:fillToRect l="50000" t="50000" r="50000" b="50000"/>
                </a:path>
                <a:tileRect/>
              </a:gradFill>
              <a:ln>
                <a:noFill/>
              </a:ln>
              <a:effectLst>
                <a:glow>
                  <a:schemeClr val="bg1"/>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a:solidFill>
                    <a:schemeClr val="bg1"/>
                  </a:solidFill>
                </a:endParaRPr>
              </a:p>
            </p:txBody>
          </p:sp>
          <p:sp>
            <p:nvSpPr>
              <p:cNvPr id="97" name="Rectangle 96">
                <a:extLst>
                  <a:ext uri="{FF2B5EF4-FFF2-40B4-BE49-F238E27FC236}">
                    <a16:creationId xmlns:a16="http://schemas.microsoft.com/office/drawing/2014/main" id="{8F93166D-97C8-5789-5CA4-DF550F9340BA}"/>
                  </a:ext>
                </a:extLst>
              </p:cNvPr>
              <p:cNvSpPr/>
              <p:nvPr/>
            </p:nvSpPr>
            <p:spPr>
              <a:xfrm>
                <a:off x="1726241" y="3813174"/>
                <a:ext cx="461334" cy="73505"/>
              </a:xfrm>
              <a:prstGeom prst="rect">
                <a:avLst/>
              </a:prstGeom>
              <a:solidFill>
                <a:schemeClr val="bg1">
                  <a:lumMod val="85000"/>
                  <a:lumOff val="1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a:solidFill>
                    <a:schemeClr val="bg1"/>
                  </a:solidFill>
                </a:endParaRPr>
              </a:p>
            </p:txBody>
          </p:sp>
        </p:grpSp>
        <p:sp>
          <p:nvSpPr>
            <p:cNvPr id="75" name="Delay 74">
              <a:extLst>
                <a:ext uri="{FF2B5EF4-FFF2-40B4-BE49-F238E27FC236}">
                  <a16:creationId xmlns:a16="http://schemas.microsoft.com/office/drawing/2014/main" id="{70BB14FC-1CB1-4B6C-72F0-090D71F16762}"/>
                </a:ext>
              </a:extLst>
            </p:cNvPr>
            <p:cNvSpPr/>
            <p:nvPr/>
          </p:nvSpPr>
          <p:spPr>
            <a:xfrm rot="5400000">
              <a:off x="2256748" y="3955202"/>
              <a:ext cx="188209" cy="201026"/>
            </a:xfrm>
            <a:prstGeom prst="flowChartDelay">
              <a:avLst/>
            </a:prstGeom>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a:solidFill>
                  <a:schemeClr val="bg1"/>
                </a:solidFill>
              </a:endParaRPr>
            </a:p>
          </p:txBody>
        </p:sp>
        <p:sp>
          <p:nvSpPr>
            <p:cNvPr id="85" name="Text Box 115">
              <a:extLst>
                <a:ext uri="{FF2B5EF4-FFF2-40B4-BE49-F238E27FC236}">
                  <a16:creationId xmlns:a16="http://schemas.microsoft.com/office/drawing/2014/main" id="{3AF3766A-F45A-4636-A341-1D21B5FEAA0D}"/>
                </a:ext>
              </a:extLst>
            </p:cNvPr>
            <p:cNvSpPr txBox="1">
              <a:spLocks noChangeArrowheads="1"/>
            </p:cNvSpPr>
            <p:nvPr/>
          </p:nvSpPr>
          <p:spPr bwMode="auto">
            <a:xfrm>
              <a:off x="809924" y="2591040"/>
              <a:ext cx="1306111" cy="3199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accent2"/>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eaLnBrk="0" hangingPunct="0">
                <a:spcBef>
                  <a:spcPct val="0"/>
                </a:spcBef>
                <a:buFontTx/>
                <a:buNone/>
                <a:defRPr/>
              </a:pPr>
              <a:r>
                <a:rPr lang="en-US" sz="900" dirty="0">
                  <a:solidFill>
                    <a:schemeClr val="bg1"/>
                  </a:solidFill>
                  <a:latin typeface="Helvetica" charset="0"/>
                </a:rPr>
                <a:t>Main </a:t>
              </a:r>
              <a:r>
                <a:rPr lang="en-US" sz="900" dirty="0">
                  <a:solidFill>
                    <a:schemeClr val="bg1"/>
                  </a:solidFill>
                  <a:latin typeface="Helvetica" charset="0"/>
                  <a:cs typeface="+mn-cs"/>
                </a:rPr>
                <a:t>Laser</a:t>
              </a:r>
            </a:p>
          </p:txBody>
        </p:sp>
        <p:sp>
          <p:nvSpPr>
            <p:cNvPr id="69" name="Line 117">
              <a:extLst>
                <a:ext uri="{FF2B5EF4-FFF2-40B4-BE49-F238E27FC236}">
                  <a16:creationId xmlns:a16="http://schemas.microsoft.com/office/drawing/2014/main" id="{8BDD93DC-2F36-E033-4AFB-A3C3FC042636}"/>
                </a:ext>
              </a:extLst>
            </p:cNvPr>
            <p:cNvSpPr>
              <a:spLocks noChangeShapeType="1"/>
            </p:cNvSpPr>
            <p:nvPr/>
          </p:nvSpPr>
          <p:spPr bwMode="auto">
            <a:xfrm flipV="1">
              <a:off x="2200256" y="2884310"/>
              <a:ext cx="233942" cy="189490"/>
            </a:xfrm>
            <a:prstGeom prst="line">
              <a:avLst/>
            </a:prstGeom>
            <a:noFill/>
            <a:ln w="38100">
              <a:solidFill>
                <a:srgbClr val="FF99CC"/>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chemeClr val="bg1"/>
                </a:solidFill>
                <a:effectLst/>
                <a:uLnTx/>
                <a:uFillTx/>
                <a:cs typeface="+mn-cs"/>
              </a:endParaRPr>
            </a:p>
          </p:txBody>
        </p:sp>
        <p:sp>
          <p:nvSpPr>
            <p:cNvPr id="110" name="Rectangle 48">
              <a:extLst>
                <a:ext uri="{FF2B5EF4-FFF2-40B4-BE49-F238E27FC236}">
                  <a16:creationId xmlns:a16="http://schemas.microsoft.com/office/drawing/2014/main" id="{7886DABD-9B3A-0E56-C66E-04B93EC0AB91}"/>
                </a:ext>
              </a:extLst>
            </p:cNvPr>
            <p:cNvSpPr>
              <a:spLocks noChangeArrowheads="1"/>
            </p:cNvSpPr>
            <p:nvPr/>
          </p:nvSpPr>
          <p:spPr bwMode="auto">
            <a:xfrm>
              <a:off x="1808016" y="3862749"/>
              <a:ext cx="296876" cy="2539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sz="1050" b="0" dirty="0">
                  <a:solidFill>
                    <a:schemeClr val="bg1"/>
                  </a:solidFill>
                </a:rPr>
                <a:t>x</a:t>
              </a:r>
              <a:r>
                <a:rPr lang="en-US" sz="1050" b="0" baseline="-25000" dirty="0">
                  <a:solidFill>
                    <a:schemeClr val="bg1"/>
                  </a:solidFill>
                </a:rPr>
                <a:t>1</a:t>
              </a:r>
              <a:endParaRPr lang="en-US" sz="1050" b="0" dirty="0">
                <a:solidFill>
                  <a:schemeClr val="bg1"/>
                </a:solidFill>
              </a:endParaRPr>
            </a:p>
          </p:txBody>
        </p:sp>
        <p:grpSp>
          <p:nvGrpSpPr>
            <p:cNvPr id="113" name="Group 112">
              <a:extLst>
                <a:ext uri="{FF2B5EF4-FFF2-40B4-BE49-F238E27FC236}">
                  <a16:creationId xmlns:a16="http://schemas.microsoft.com/office/drawing/2014/main" id="{21EBCAFE-E3A0-515D-6445-E8F1593A4392}"/>
                </a:ext>
              </a:extLst>
            </p:cNvPr>
            <p:cNvGrpSpPr/>
            <p:nvPr/>
          </p:nvGrpSpPr>
          <p:grpSpPr>
            <a:xfrm>
              <a:off x="1516168" y="3258404"/>
              <a:ext cx="778709" cy="592883"/>
              <a:chOff x="1107445" y="3606082"/>
              <a:chExt cx="778709" cy="592883"/>
            </a:xfrm>
          </p:grpSpPr>
          <p:cxnSp>
            <p:nvCxnSpPr>
              <p:cNvPr id="108" name="Straight Arrow Connector 107">
                <a:extLst>
                  <a:ext uri="{FF2B5EF4-FFF2-40B4-BE49-F238E27FC236}">
                    <a16:creationId xmlns:a16="http://schemas.microsoft.com/office/drawing/2014/main" id="{760F22B5-E7E1-DA7F-1419-6890937B0E86}"/>
                  </a:ext>
                </a:extLst>
              </p:cNvPr>
              <p:cNvCxnSpPr/>
              <p:nvPr/>
            </p:nvCxnSpPr>
            <p:spPr bwMode="auto">
              <a:xfrm>
                <a:off x="1107445" y="3927819"/>
                <a:ext cx="778709" cy="0"/>
              </a:xfrm>
              <a:prstGeom prst="straightConnector1">
                <a:avLst/>
              </a:prstGeom>
              <a:solidFill>
                <a:schemeClr val="accent1"/>
              </a:solidFill>
              <a:ln w="12700" cap="flat" cmpd="sng" algn="ctr">
                <a:solidFill>
                  <a:schemeClr val="bg1"/>
                </a:solidFill>
                <a:prstDash val="solid"/>
                <a:round/>
                <a:headEnd type="arrow"/>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09" name="Straight Arrow Connector 108">
                <a:extLst>
                  <a:ext uri="{FF2B5EF4-FFF2-40B4-BE49-F238E27FC236}">
                    <a16:creationId xmlns:a16="http://schemas.microsoft.com/office/drawing/2014/main" id="{F4B8D851-F3A1-F297-130F-FFFC0E5C6BD6}"/>
                  </a:ext>
                </a:extLst>
              </p:cNvPr>
              <p:cNvCxnSpPr/>
              <p:nvPr/>
            </p:nvCxnSpPr>
            <p:spPr bwMode="auto">
              <a:xfrm flipH="1" flipV="1">
                <a:off x="1493762" y="3657449"/>
                <a:ext cx="6074" cy="541516"/>
              </a:xfrm>
              <a:prstGeom prst="straightConnector1">
                <a:avLst/>
              </a:prstGeom>
              <a:solidFill>
                <a:schemeClr val="accent1"/>
              </a:solidFill>
              <a:ln w="12700" cap="flat" cmpd="sng" algn="ctr">
                <a:solidFill>
                  <a:srgbClr val="FFFFFF"/>
                </a:solidFill>
                <a:prstDash val="solid"/>
                <a:round/>
                <a:headEnd type="arrow"/>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11" name="Rectangle 49">
                <a:extLst>
                  <a:ext uri="{FF2B5EF4-FFF2-40B4-BE49-F238E27FC236}">
                    <a16:creationId xmlns:a16="http://schemas.microsoft.com/office/drawing/2014/main" id="{3C39E71E-F44F-D320-41BA-3BAD309EB877}"/>
                  </a:ext>
                </a:extLst>
              </p:cNvPr>
              <p:cNvSpPr>
                <a:spLocks noChangeArrowheads="1"/>
              </p:cNvSpPr>
              <p:nvPr/>
            </p:nvSpPr>
            <p:spPr bwMode="auto">
              <a:xfrm>
                <a:off x="1278777" y="3606082"/>
                <a:ext cx="296876" cy="2539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sz="1050" b="0" dirty="0">
                    <a:solidFill>
                      <a:schemeClr val="bg1"/>
                    </a:solidFill>
                  </a:rPr>
                  <a:t>x</a:t>
                </a:r>
                <a:r>
                  <a:rPr lang="en-US" sz="1050" b="0" baseline="-25000" dirty="0">
                    <a:solidFill>
                      <a:schemeClr val="bg1"/>
                    </a:solidFill>
                  </a:rPr>
                  <a:t>2</a:t>
                </a:r>
                <a:endParaRPr lang="en-US" sz="1050" b="0" dirty="0">
                  <a:solidFill>
                    <a:schemeClr val="bg1"/>
                  </a:solidFill>
                </a:endParaRPr>
              </a:p>
            </p:txBody>
          </p:sp>
          <p:sp>
            <p:nvSpPr>
              <p:cNvPr id="112" name="Oval 111">
                <a:extLst>
                  <a:ext uri="{FF2B5EF4-FFF2-40B4-BE49-F238E27FC236}">
                    <a16:creationId xmlns:a16="http://schemas.microsoft.com/office/drawing/2014/main" id="{6513E638-7C82-E5F0-D322-F803995AED80}"/>
                  </a:ext>
                </a:extLst>
              </p:cNvPr>
              <p:cNvSpPr/>
              <p:nvPr/>
            </p:nvSpPr>
            <p:spPr bwMode="auto">
              <a:xfrm>
                <a:off x="1425182" y="3859239"/>
                <a:ext cx="137160" cy="137160"/>
              </a:xfrm>
              <a:prstGeom prst="ellipse">
                <a:avLst/>
              </a:prstGeom>
              <a:gradFill flip="none" rotWithShape="1">
                <a:gsLst>
                  <a:gs pos="0">
                    <a:srgbClr val="FF0000"/>
                  </a:gs>
                  <a:gs pos="100000">
                    <a:srgbClr val="FFFFFF"/>
                  </a:gs>
                </a:gsLst>
                <a:path path="circle">
                  <a:fillToRect l="50000" t="50000" r="50000" b="50000"/>
                </a:path>
                <a:tileRect/>
              </a:gradFill>
              <a:ln w="12700" cap="flat" cmpd="sng" algn="ctr">
                <a:no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Arial" charset="0"/>
                  <a:ea typeface="ＭＳ Ｐゴシック" charset="0"/>
                </a:endParaRPr>
              </a:p>
            </p:txBody>
          </p:sp>
        </p:grpSp>
        <p:sp>
          <p:nvSpPr>
            <p:cNvPr id="117" name="Arc 116">
              <a:extLst>
                <a:ext uri="{FF2B5EF4-FFF2-40B4-BE49-F238E27FC236}">
                  <a16:creationId xmlns:a16="http://schemas.microsoft.com/office/drawing/2014/main" id="{28313F28-2F44-35DD-CEFF-E30CA04C116A}"/>
                </a:ext>
              </a:extLst>
            </p:cNvPr>
            <p:cNvSpPr/>
            <p:nvPr/>
          </p:nvSpPr>
          <p:spPr bwMode="auto">
            <a:xfrm rot="5400000">
              <a:off x="1643132" y="2884853"/>
              <a:ext cx="704850" cy="689400"/>
            </a:xfrm>
            <a:prstGeom prst="arc">
              <a:avLst/>
            </a:prstGeom>
            <a:noFill/>
            <a:ln w="12700" cap="flat" cmpd="sng" algn="ctr">
              <a:solidFill>
                <a:srgbClr val="FF0000"/>
              </a:solidFill>
              <a:prstDash val="solid"/>
              <a:round/>
              <a:headEnd type="triangl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Arial" charset="0"/>
                <a:ea typeface="ＭＳ Ｐゴシック" charset="0"/>
              </a:endParaRPr>
            </a:p>
          </p:txBody>
        </p:sp>
      </p:grpSp>
      <p:grpSp>
        <p:nvGrpSpPr>
          <p:cNvPr id="124" name="Group 123">
            <a:extLst>
              <a:ext uri="{FF2B5EF4-FFF2-40B4-BE49-F238E27FC236}">
                <a16:creationId xmlns:a16="http://schemas.microsoft.com/office/drawing/2014/main" id="{C3F3C19C-CC65-8509-778E-CA98337254D3}"/>
              </a:ext>
            </a:extLst>
          </p:cNvPr>
          <p:cNvGrpSpPr/>
          <p:nvPr/>
        </p:nvGrpSpPr>
        <p:grpSpPr>
          <a:xfrm>
            <a:off x="4761076" y="1690720"/>
            <a:ext cx="3080540" cy="2807921"/>
            <a:chOff x="4761076" y="1690720"/>
            <a:chExt cx="3080540" cy="2807921"/>
          </a:xfrm>
        </p:grpSpPr>
        <p:grpSp>
          <p:nvGrpSpPr>
            <p:cNvPr id="6" name="Group 5">
              <a:extLst>
                <a:ext uri="{FF2B5EF4-FFF2-40B4-BE49-F238E27FC236}">
                  <a16:creationId xmlns:a16="http://schemas.microsoft.com/office/drawing/2014/main" id="{21E01555-5490-5713-459C-DE244ECF7410}"/>
                </a:ext>
              </a:extLst>
            </p:cNvPr>
            <p:cNvGrpSpPr/>
            <p:nvPr/>
          </p:nvGrpSpPr>
          <p:grpSpPr>
            <a:xfrm>
              <a:off x="4761076" y="1690720"/>
              <a:ext cx="3080540" cy="2634313"/>
              <a:chOff x="988067" y="3159230"/>
              <a:chExt cx="2713496" cy="2968533"/>
            </a:xfrm>
          </p:grpSpPr>
          <p:sp>
            <p:nvSpPr>
              <p:cNvPr id="8" name="Right Arrow 7">
                <a:extLst>
                  <a:ext uri="{FF2B5EF4-FFF2-40B4-BE49-F238E27FC236}">
                    <a16:creationId xmlns:a16="http://schemas.microsoft.com/office/drawing/2014/main" id="{3979713E-B0D7-FF2B-CAB9-3F998BD889E6}"/>
                  </a:ext>
                </a:extLst>
              </p:cNvPr>
              <p:cNvSpPr/>
              <p:nvPr/>
            </p:nvSpPr>
            <p:spPr>
              <a:xfrm rot="5400000">
                <a:off x="2264815" y="4834697"/>
                <a:ext cx="464232" cy="82111"/>
              </a:xfrm>
              <a:prstGeom prst="rightArrow">
                <a:avLst/>
              </a:prstGeom>
              <a:gradFill flip="none" rotWithShape="1">
                <a:gsLst>
                  <a:gs pos="19000">
                    <a:schemeClr val="accent4">
                      <a:lumMod val="75000"/>
                      <a:alpha val="80000"/>
                    </a:schemeClr>
                  </a:gs>
                  <a:gs pos="100000">
                    <a:srgbClr val="FF0000">
                      <a:alpha val="20000"/>
                    </a:srgbClr>
                  </a:gs>
                </a:gsLst>
                <a:path path="rect">
                  <a:fillToRect l="50000" t="50000" r="50000" b="50000"/>
                </a:path>
                <a:tileRect/>
              </a:gradFill>
              <a:ln>
                <a:solidFill>
                  <a:schemeClr val="accent4">
                    <a:lumMod val="75000"/>
                  </a:schemeClr>
                </a:solidFill>
              </a:ln>
              <a:effectLst>
                <a:glow>
                  <a:srgbClr val="FF0000"/>
                </a:glow>
                <a:outerShdw blurRad="228600" dist="38100" dir="5400000" sx="104000" sy="104000" algn="ctr" rotWithShape="0">
                  <a:srgbClr val="000000">
                    <a:alpha val="8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a:solidFill>
                    <a:schemeClr val="bg1"/>
                  </a:solidFill>
                </a:endParaRPr>
              </a:p>
            </p:txBody>
          </p:sp>
          <p:sp>
            <p:nvSpPr>
              <p:cNvPr id="9" name="Right Arrow 8">
                <a:extLst>
                  <a:ext uri="{FF2B5EF4-FFF2-40B4-BE49-F238E27FC236}">
                    <a16:creationId xmlns:a16="http://schemas.microsoft.com/office/drawing/2014/main" id="{00E43CD8-49E6-D256-DAA2-3F92DB8B894D}"/>
                  </a:ext>
                </a:extLst>
              </p:cNvPr>
              <p:cNvSpPr/>
              <p:nvPr/>
            </p:nvSpPr>
            <p:spPr>
              <a:xfrm>
                <a:off x="1899857" y="4532287"/>
                <a:ext cx="530956" cy="136559"/>
              </a:xfrm>
              <a:prstGeom prst="rightArrow">
                <a:avLst/>
              </a:prstGeom>
              <a:gradFill flip="none" rotWithShape="1">
                <a:gsLst>
                  <a:gs pos="19000">
                    <a:srgbClr val="FF0000"/>
                  </a:gs>
                  <a:gs pos="100000">
                    <a:srgbClr val="FF0000">
                      <a:alpha val="20000"/>
                    </a:srgbClr>
                  </a:gs>
                </a:gsLst>
                <a:path path="circle">
                  <a:fillToRect l="50000" t="50000" r="50000" b="50000"/>
                </a:path>
                <a:tileRect/>
              </a:gra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a:solidFill>
                    <a:schemeClr val="bg1"/>
                  </a:solidFill>
                </a:endParaRPr>
              </a:p>
            </p:txBody>
          </p:sp>
          <p:sp>
            <p:nvSpPr>
              <p:cNvPr id="10" name="Right Arrow 9">
                <a:extLst>
                  <a:ext uri="{FF2B5EF4-FFF2-40B4-BE49-F238E27FC236}">
                    <a16:creationId xmlns:a16="http://schemas.microsoft.com/office/drawing/2014/main" id="{B944E3F1-EAD7-3C05-40B1-58390073AE49}"/>
                  </a:ext>
                </a:extLst>
              </p:cNvPr>
              <p:cNvSpPr/>
              <p:nvPr/>
            </p:nvSpPr>
            <p:spPr>
              <a:xfrm>
                <a:off x="2493841" y="4581221"/>
                <a:ext cx="386318" cy="136559"/>
              </a:xfrm>
              <a:prstGeom prst="rightArrow">
                <a:avLst/>
              </a:prstGeom>
              <a:gradFill flip="none" rotWithShape="1">
                <a:gsLst>
                  <a:gs pos="19000">
                    <a:srgbClr val="FF0000"/>
                  </a:gs>
                  <a:gs pos="100000">
                    <a:srgbClr val="FF0000">
                      <a:alpha val="20000"/>
                    </a:srgbClr>
                  </a:gs>
                </a:gsLst>
                <a:path path="circle">
                  <a:fillToRect l="50000" t="50000" r="50000" b="50000"/>
                </a:path>
                <a:tileRect/>
              </a:gra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a:solidFill>
                    <a:schemeClr val="bg1"/>
                  </a:solidFill>
                </a:endParaRPr>
              </a:p>
            </p:txBody>
          </p:sp>
          <p:sp>
            <p:nvSpPr>
              <p:cNvPr id="11" name="Right Arrow 10">
                <a:extLst>
                  <a:ext uri="{FF2B5EF4-FFF2-40B4-BE49-F238E27FC236}">
                    <a16:creationId xmlns:a16="http://schemas.microsoft.com/office/drawing/2014/main" id="{BF0B1454-166E-2371-EF3F-FCE0CD4AA280}"/>
                  </a:ext>
                </a:extLst>
              </p:cNvPr>
              <p:cNvSpPr/>
              <p:nvPr/>
            </p:nvSpPr>
            <p:spPr>
              <a:xfrm>
                <a:off x="2941718" y="4532287"/>
                <a:ext cx="604221" cy="228428"/>
              </a:xfrm>
              <a:prstGeom prst="rightArrow">
                <a:avLst/>
              </a:prstGeom>
              <a:gradFill flip="none" rotWithShape="1">
                <a:gsLst>
                  <a:gs pos="19000">
                    <a:srgbClr val="FF0000"/>
                  </a:gs>
                  <a:gs pos="100000">
                    <a:srgbClr val="FF0000">
                      <a:alpha val="20000"/>
                    </a:srgbClr>
                  </a:gs>
                </a:gsLst>
                <a:path path="circle">
                  <a:fillToRect l="50000" t="50000" r="50000" b="50000"/>
                </a:path>
                <a:tileRect/>
              </a:gra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a:solidFill>
                    <a:schemeClr val="bg1"/>
                  </a:solidFill>
                </a:endParaRPr>
              </a:p>
            </p:txBody>
          </p:sp>
          <p:sp>
            <p:nvSpPr>
              <p:cNvPr id="12" name="Right Arrow 11">
                <a:extLst>
                  <a:ext uri="{FF2B5EF4-FFF2-40B4-BE49-F238E27FC236}">
                    <a16:creationId xmlns:a16="http://schemas.microsoft.com/office/drawing/2014/main" id="{2C0CD2AF-CA03-3188-2B92-4380F2501242}"/>
                  </a:ext>
                </a:extLst>
              </p:cNvPr>
              <p:cNvSpPr/>
              <p:nvPr/>
            </p:nvSpPr>
            <p:spPr>
              <a:xfrm rot="16200000">
                <a:off x="2078147" y="3610655"/>
                <a:ext cx="774022" cy="220444"/>
              </a:xfrm>
              <a:prstGeom prst="rightArrow">
                <a:avLst/>
              </a:prstGeom>
              <a:gradFill flip="none" rotWithShape="1">
                <a:gsLst>
                  <a:gs pos="19000">
                    <a:srgbClr val="FF0000"/>
                  </a:gs>
                  <a:gs pos="100000">
                    <a:srgbClr val="FF0000">
                      <a:alpha val="20000"/>
                    </a:srgbClr>
                  </a:gs>
                </a:gsLst>
                <a:path path="circle">
                  <a:fillToRect l="50000" t="50000" r="50000" b="50000"/>
                </a:path>
                <a:tileRect/>
              </a:gra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a:solidFill>
                    <a:schemeClr val="bg1"/>
                  </a:solidFill>
                </a:endParaRPr>
              </a:p>
            </p:txBody>
          </p:sp>
          <p:sp>
            <p:nvSpPr>
              <p:cNvPr id="13" name="Right Arrow 12">
                <a:extLst>
                  <a:ext uri="{FF2B5EF4-FFF2-40B4-BE49-F238E27FC236}">
                    <a16:creationId xmlns:a16="http://schemas.microsoft.com/office/drawing/2014/main" id="{02E1347B-ACFD-89C1-E28E-E3A5E93B6D0B}"/>
                  </a:ext>
                </a:extLst>
              </p:cNvPr>
              <p:cNvSpPr/>
              <p:nvPr/>
            </p:nvSpPr>
            <p:spPr>
              <a:xfrm rot="16200000">
                <a:off x="2214713" y="4364241"/>
                <a:ext cx="500893" cy="131786"/>
              </a:xfrm>
              <a:prstGeom prst="rightArrow">
                <a:avLst/>
              </a:prstGeom>
              <a:gradFill flip="none" rotWithShape="1">
                <a:gsLst>
                  <a:gs pos="19000">
                    <a:srgbClr val="FF0000"/>
                  </a:gs>
                  <a:gs pos="100000">
                    <a:srgbClr val="FF0000">
                      <a:alpha val="20000"/>
                    </a:srgbClr>
                  </a:gs>
                </a:gsLst>
                <a:path path="circle">
                  <a:fillToRect l="50000" t="50000" r="50000" b="50000"/>
                </a:path>
                <a:tileRect/>
              </a:gra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a:solidFill>
                    <a:schemeClr val="bg1"/>
                  </a:solidFill>
                </a:endParaRPr>
              </a:p>
            </p:txBody>
          </p:sp>
          <p:sp>
            <p:nvSpPr>
              <p:cNvPr id="14" name="Text Box 115">
                <a:extLst>
                  <a:ext uri="{FF2B5EF4-FFF2-40B4-BE49-F238E27FC236}">
                    <a16:creationId xmlns:a16="http://schemas.microsoft.com/office/drawing/2014/main" id="{1BF6AECC-80F4-3931-FE06-220294BE633A}"/>
                  </a:ext>
                </a:extLst>
              </p:cNvPr>
              <p:cNvSpPr txBox="1">
                <a:spLocks noChangeArrowheads="1"/>
              </p:cNvSpPr>
              <p:nvPr/>
            </p:nvSpPr>
            <p:spPr bwMode="auto">
              <a:xfrm>
                <a:off x="2415584" y="5896064"/>
                <a:ext cx="600823" cy="2316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accent2"/>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spcBef>
                    <a:spcPct val="0"/>
                  </a:spcBef>
                  <a:buFontTx/>
                  <a:buNone/>
                  <a:defRPr/>
                </a:pPr>
                <a:r>
                  <a:rPr lang="en-US" sz="800" dirty="0">
                    <a:solidFill>
                      <a:schemeClr val="bg1"/>
                    </a:solidFill>
                    <a:latin typeface="Helvetica" charset="0"/>
                    <a:cs typeface="+mn-cs"/>
                  </a:rPr>
                  <a:t>Photodiode</a:t>
                </a:r>
              </a:p>
            </p:txBody>
          </p:sp>
          <p:sp>
            <p:nvSpPr>
              <p:cNvPr id="15" name="Rectangle 116">
                <a:extLst>
                  <a:ext uri="{FF2B5EF4-FFF2-40B4-BE49-F238E27FC236}">
                    <a16:creationId xmlns:a16="http://schemas.microsoft.com/office/drawing/2014/main" id="{15217109-2023-003D-5FAF-155A15013915}"/>
                  </a:ext>
                </a:extLst>
              </p:cNvPr>
              <p:cNvSpPr>
                <a:spLocks noChangeArrowheads="1"/>
              </p:cNvSpPr>
              <p:nvPr/>
            </p:nvSpPr>
            <p:spPr bwMode="auto">
              <a:xfrm rot="18900000">
                <a:off x="2347098" y="4586109"/>
                <a:ext cx="309101" cy="105653"/>
              </a:xfrm>
              <a:prstGeom prst="rect">
                <a:avLst/>
              </a:prstGeom>
              <a:gradFill rotWithShape="1">
                <a:gsLst>
                  <a:gs pos="0">
                    <a:srgbClr val="25D990"/>
                  </a:gs>
                  <a:gs pos="50000">
                    <a:srgbClr val="25D990">
                      <a:gamma/>
                      <a:tint val="40000"/>
                      <a:invGamma/>
                    </a:srgbClr>
                  </a:gs>
                  <a:gs pos="100000">
                    <a:srgbClr val="25D990"/>
                  </a:gs>
                </a:gsLst>
                <a:lin ang="0" scaled="1"/>
              </a:gradFill>
              <a:ln>
                <a:noFill/>
              </a:ln>
              <a:effectLst/>
              <a:extLst>
                <a:ext uri="{91240B29-F687-4f45-9708-019B960494DF}">
                  <a14:hiddenLine xmlns="" xmlns:a14="http://schemas.microsoft.com/office/drawing/2010/main" w="38100">
                    <a:solidFill>
                      <a:schemeClr val="bg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chemeClr val="bg1"/>
                  </a:solidFill>
                  <a:effectLst/>
                  <a:uLnTx/>
                  <a:uFillTx/>
                  <a:cs typeface="+mn-cs"/>
                </a:endParaRPr>
              </a:p>
            </p:txBody>
          </p:sp>
          <p:sp>
            <p:nvSpPr>
              <p:cNvPr id="16" name="Line 117">
                <a:extLst>
                  <a:ext uri="{FF2B5EF4-FFF2-40B4-BE49-F238E27FC236}">
                    <a16:creationId xmlns:a16="http://schemas.microsoft.com/office/drawing/2014/main" id="{5C40C43F-7FAA-AE66-ACAD-18D9B7FAC507}"/>
                  </a:ext>
                </a:extLst>
              </p:cNvPr>
              <p:cNvSpPr>
                <a:spLocks noChangeShapeType="1"/>
              </p:cNvSpPr>
              <p:nvPr/>
            </p:nvSpPr>
            <p:spPr bwMode="auto">
              <a:xfrm flipV="1">
                <a:off x="2362124" y="4493801"/>
                <a:ext cx="206068" cy="213531"/>
              </a:xfrm>
              <a:prstGeom prst="line">
                <a:avLst/>
              </a:prstGeom>
              <a:noFill/>
              <a:ln w="38100">
                <a:solidFill>
                  <a:srgbClr val="FF99CC"/>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chemeClr val="bg1"/>
                  </a:solidFill>
                  <a:effectLst/>
                  <a:uLnTx/>
                  <a:uFillTx/>
                  <a:cs typeface="+mn-cs"/>
                </a:endParaRPr>
              </a:p>
            </p:txBody>
          </p:sp>
          <p:grpSp>
            <p:nvGrpSpPr>
              <p:cNvPr id="17" name="Group 118">
                <a:extLst>
                  <a:ext uri="{FF2B5EF4-FFF2-40B4-BE49-F238E27FC236}">
                    <a16:creationId xmlns:a16="http://schemas.microsoft.com/office/drawing/2014/main" id="{BB4D313A-B8BB-5226-D672-482AD781570D}"/>
                  </a:ext>
                </a:extLst>
              </p:cNvPr>
              <p:cNvGrpSpPr>
                <a:grpSpLocks/>
              </p:cNvGrpSpPr>
              <p:nvPr/>
            </p:nvGrpSpPr>
            <p:grpSpPr bwMode="auto">
              <a:xfrm>
                <a:off x="2310607" y="3159230"/>
                <a:ext cx="309101" cy="160148"/>
                <a:chOff x="4272" y="1392"/>
                <a:chExt cx="288" cy="144"/>
              </a:xfrm>
            </p:grpSpPr>
            <p:sp>
              <p:nvSpPr>
                <p:cNvPr id="51" name="Rectangle 119">
                  <a:extLst>
                    <a:ext uri="{FF2B5EF4-FFF2-40B4-BE49-F238E27FC236}">
                      <a16:creationId xmlns:a16="http://schemas.microsoft.com/office/drawing/2014/main" id="{DA2DE385-9F2A-B594-ACBE-CADB04C6F93B}"/>
                    </a:ext>
                  </a:extLst>
                </p:cNvPr>
                <p:cNvSpPr>
                  <a:spLocks noChangeArrowheads="1"/>
                </p:cNvSpPr>
                <p:nvPr/>
              </p:nvSpPr>
              <p:spPr bwMode="auto">
                <a:xfrm>
                  <a:off x="4272" y="1392"/>
                  <a:ext cx="288" cy="144"/>
                </a:xfrm>
                <a:prstGeom prst="rect">
                  <a:avLst/>
                </a:prstGeom>
                <a:gradFill rotWithShape="1">
                  <a:gsLst>
                    <a:gs pos="0">
                      <a:srgbClr val="25D990"/>
                    </a:gs>
                    <a:gs pos="50000">
                      <a:srgbClr val="25D990">
                        <a:gamma/>
                        <a:tint val="40000"/>
                        <a:invGamma/>
                      </a:srgbClr>
                    </a:gs>
                    <a:gs pos="100000">
                      <a:srgbClr val="25D990"/>
                    </a:gs>
                  </a:gsLst>
                  <a:lin ang="0" scaled="1"/>
                </a:gradFill>
                <a:ln>
                  <a:noFill/>
                </a:ln>
                <a:effectLst/>
                <a:extLst>
                  <a:ext uri="{91240B29-F687-4f45-9708-019B960494DF}">
                    <a14:hiddenLine xmlns="" xmlns:a14="http://schemas.microsoft.com/office/drawing/2010/main" w="38100">
                      <a:solidFill>
                        <a:schemeClr val="bg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chemeClr val="bg1"/>
                    </a:solidFill>
                    <a:effectLst/>
                    <a:uLnTx/>
                    <a:uFillTx/>
                    <a:cs typeface="+mn-cs"/>
                  </a:endParaRPr>
                </a:p>
              </p:txBody>
            </p:sp>
            <p:sp>
              <p:nvSpPr>
                <p:cNvPr id="52" name="Line 120">
                  <a:extLst>
                    <a:ext uri="{FF2B5EF4-FFF2-40B4-BE49-F238E27FC236}">
                      <a16:creationId xmlns:a16="http://schemas.microsoft.com/office/drawing/2014/main" id="{9EBB4BA8-2CA7-C92A-97F0-0A1CB4C0417B}"/>
                    </a:ext>
                  </a:extLst>
                </p:cNvPr>
                <p:cNvSpPr>
                  <a:spLocks noChangeShapeType="1"/>
                </p:cNvSpPr>
                <p:nvPr/>
              </p:nvSpPr>
              <p:spPr bwMode="auto">
                <a:xfrm>
                  <a:off x="4272" y="1536"/>
                  <a:ext cx="288" cy="0"/>
                </a:xfrm>
                <a:prstGeom prst="line">
                  <a:avLst/>
                </a:prstGeom>
                <a:noFill/>
                <a:ln w="38100">
                  <a:solidFill>
                    <a:srgbClr val="FF99CC"/>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chemeClr val="bg1"/>
                    </a:solidFill>
                    <a:effectLst/>
                    <a:uLnTx/>
                    <a:uFillTx/>
                    <a:cs typeface="+mn-cs"/>
                  </a:endParaRPr>
                </a:p>
              </p:txBody>
            </p:sp>
          </p:grpSp>
          <p:grpSp>
            <p:nvGrpSpPr>
              <p:cNvPr id="18" name="Group 121">
                <a:extLst>
                  <a:ext uri="{FF2B5EF4-FFF2-40B4-BE49-F238E27FC236}">
                    <a16:creationId xmlns:a16="http://schemas.microsoft.com/office/drawing/2014/main" id="{0B6DE6C2-E88E-2201-2681-167DE4F94FE4}"/>
                  </a:ext>
                </a:extLst>
              </p:cNvPr>
              <p:cNvGrpSpPr>
                <a:grpSpLocks/>
              </p:cNvGrpSpPr>
              <p:nvPr/>
            </p:nvGrpSpPr>
            <p:grpSpPr bwMode="auto">
              <a:xfrm rot="5400000">
                <a:off x="3464139" y="4576674"/>
                <a:ext cx="320297" cy="154551"/>
                <a:chOff x="4272" y="1392"/>
                <a:chExt cx="288" cy="144"/>
              </a:xfrm>
            </p:grpSpPr>
            <p:sp>
              <p:nvSpPr>
                <p:cNvPr id="49" name="Rectangle 122">
                  <a:extLst>
                    <a:ext uri="{FF2B5EF4-FFF2-40B4-BE49-F238E27FC236}">
                      <a16:creationId xmlns:a16="http://schemas.microsoft.com/office/drawing/2014/main" id="{1B549CDE-BF19-4016-8E82-1F7D15E6FE25}"/>
                    </a:ext>
                  </a:extLst>
                </p:cNvPr>
                <p:cNvSpPr>
                  <a:spLocks noChangeArrowheads="1"/>
                </p:cNvSpPr>
                <p:nvPr/>
              </p:nvSpPr>
              <p:spPr bwMode="auto">
                <a:xfrm>
                  <a:off x="4272" y="1392"/>
                  <a:ext cx="288" cy="144"/>
                </a:xfrm>
                <a:prstGeom prst="rect">
                  <a:avLst/>
                </a:prstGeom>
                <a:gradFill rotWithShape="1">
                  <a:gsLst>
                    <a:gs pos="0">
                      <a:srgbClr val="25D990"/>
                    </a:gs>
                    <a:gs pos="50000">
                      <a:srgbClr val="25D990">
                        <a:gamma/>
                        <a:tint val="40000"/>
                        <a:invGamma/>
                      </a:srgbClr>
                    </a:gs>
                    <a:gs pos="100000">
                      <a:srgbClr val="25D990"/>
                    </a:gs>
                  </a:gsLst>
                  <a:lin ang="0" scaled="1"/>
                </a:gradFill>
                <a:ln>
                  <a:noFill/>
                </a:ln>
                <a:effectLst/>
                <a:extLst>
                  <a:ext uri="{91240B29-F687-4f45-9708-019B960494DF}">
                    <a14:hiddenLine xmlns="" xmlns:a14="http://schemas.microsoft.com/office/drawing/2010/main" w="38100">
                      <a:solidFill>
                        <a:schemeClr val="bg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chemeClr val="bg1"/>
                    </a:solidFill>
                    <a:effectLst/>
                    <a:uLnTx/>
                    <a:uFillTx/>
                    <a:cs typeface="+mn-cs"/>
                  </a:endParaRPr>
                </a:p>
              </p:txBody>
            </p:sp>
            <p:sp>
              <p:nvSpPr>
                <p:cNvPr id="50" name="Line 123">
                  <a:extLst>
                    <a:ext uri="{FF2B5EF4-FFF2-40B4-BE49-F238E27FC236}">
                      <a16:creationId xmlns:a16="http://schemas.microsoft.com/office/drawing/2014/main" id="{1CA7FAA6-F935-A38C-BE3F-DCAAA14DCAC7}"/>
                    </a:ext>
                  </a:extLst>
                </p:cNvPr>
                <p:cNvSpPr>
                  <a:spLocks noChangeShapeType="1"/>
                </p:cNvSpPr>
                <p:nvPr/>
              </p:nvSpPr>
              <p:spPr bwMode="auto">
                <a:xfrm>
                  <a:off x="4271" y="1537"/>
                  <a:ext cx="288" cy="0"/>
                </a:xfrm>
                <a:prstGeom prst="line">
                  <a:avLst/>
                </a:prstGeom>
                <a:noFill/>
                <a:ln w="38100">
                  <a:solidFill>
                    <a:srgbClr val="FF99CC"/>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chemeClr val="bg1"/>
                    </a:solidFill>
                    <a:effectLst/>
                    <a:uLnTx/>
                    <a:uFillTx/>
                    <a:cs typeface="+mn-cs"/>
                  </a:endParaRPr>
                </a:p>
              </p:txBody>
            </p:sp>
          </p:grpSp>
          <p:grpSp>
            <p:nvGrpSpPr>
              <p:cNvPr id="19" name="Group 124">
                <a:extLst>
                  <a:ext uri="{FF2B5EF4-FFF2-40B4-BE49-F238E27FC236}">
                    <a16:creationId xmlns:a16="http://schemas.microsoft.com/office/drawing/2014/main" id="{DF800C2D-C378-F60F-2993-33138BBED06E}"/>
                  </a:ext>
                </a:extLst>
              </p:cNvPr>
              <p:cNvGrpSpPr>
                <a:grpSpLocks/>
              </p:cNvGrpSpPr>
              <p:nvPr/>
            </p:nvGrpSpPr>
            <p:grpSpPr bwMode="auto">
              <a:xfrm rot="16200000">
                <a:off x="2691386" y="4576674"/>
                <a:ext cx="320297" cy="154551"/>
                <a:chOff x="4272" y="1392"/>
                <a:chExt cx="288" cy="144"/>
              </a:xfrm>
            </p:grpSpPr>
            <p:sp>
              <p:nvSpPr>
                <p:cNvPr id="47" name="Rectangle 125">
                  <a:extLst>
                    <a:ext uri="{FF2B5EF4-FFF2-40B4-BE49-F238E27FC236}">
                      <a16:creationId xmlns:a16="http://schemas.microsoft.com/office/drawing/2014/main" id="{CBB04AD3-46A7-110E-695B-F384EB5F794C}"/>
                    </a:ext>
                  </a:extLst>
                </p:cNvPr>
                <p:cNvSpPr>
                  <a:spLocks noChangeArrowheads="1"/>
                </p:cNvSpPr>
                <p:nvPr/>
              </p:nvSpPr>
              <p:spPr bwMode="auto">
                <a:xfrm>
                  <a:off x="4272" y="1392"/>
                  <a:ext cx="288" cy="144"/>
                </a:xfrm>
                <a:prstGeom prst="rect">
                  <a:avLst/>
                </a:prstGeom>
                <a:gradFill rotWithShape="1">
                  <a:gsLst>
                    <a:gs pos="0">
                      <a:srgbClr val="25D990"/>
                    </a:gs>
                    <a:gs pos="50000">
                      <a:srgbClr val="25D990">
                        <a:gamma/>
                        <a:tint val="40000"/>
                        <a:invGamma/>
                      </a:srgbClr>
                    </a:gs>
                    <a:gs pos="100000">
                      <a:srgbClr val="25D990"/>
                    </a:gs>
                  </a:gsLst>
                  <a:lin ang="0" scaled="1"/>
                </a:gradFill>
                <a:ln>
                  <a:noFill/>
                </a:ln>
                <a:effectLst/>
                <a:extLst>
                  <a:ext uri="{91240B29-F687-4f45-9708-019B960494DF}">
                    <a14:hiddenLine xmlns="" xmlns:a14="http://schemas.microsoft.com/office/drawing/2010/main" w="38100">
                      <a:solidFill>
                        <a:schemeClr val="bg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chemeClr val="bg1"/>
                    </a:solidFill>
                    <a:effectLst/>
                    <a:uLnTx/>
                    <a:uFillTx/>
                    <a:cs typeface="+mn-cs"/>
                  </a:endParaRPr>
                </a:p>
              </p:txBody>
            </p:sp>
            <p:sp>
              <p:nvSpPr>
                <p:cNvPr id="48" name="Line 126">
                  <a:extLst>
                    <a:ext uri="{FF2B5EF4-FFF2-40B4-BE49-F238E27FC236}">
                      <a16:creationId xmlns:a16="http://schemas.microsoft.com/office/drawing/2014/main" id="{638499A7-4BCE-41D9-81F6-F9C4190CDBFC}"/>
                    </a:ext>
                  </a:extLst>
                </p:cNvPr>
                <p:cNvSpPr>
                  <a:spLocks noChangeShapeType="1"/>
                </p:cNvSpPr>
                <p:nvPr/>
              </p:nvSpPr>
              <p:spPr bwMode="auto">
                <a:xfrm>
                  <a:off x="4272" y="1536"/>
                  <a:ext cx="288" cy="0"/>
                </a:xfrm>
                <a:prstGeom prst="line">
                  <a:avLst/>
                </a:prstGeom>
                <a:noFill/>
                <a:ln w="38100">
                  <a:solidFill>
                    <a:srgbClr val="FF99CC"/>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chemeClr val="bg1"/>
                    </a:solidFill>
                    <a:effectLst/>
                    <a:uLnTx/>
                    <a:uFillTx/>
                    <a:cs typeface="+mn-cs"/>
                  </a:endParaRPr>
                </a:p>
              </p:txBody>
            </p:sp>
          </p:grpSp>
          <p:grpSp>
            <p:nvGrpSpPr>
              <p:cNvPr id="20" name="Group 127">
                <a:extLst>
                  <a:ext uri="{FF2B5EF4-FFF2-40B4-BE49-F238E27FC236}">
                    <a16:creationId xmlns:a16="http://schemas.microsoft.com/office/drawing/2014/main" id="{F14A4155-4909-A325-DD46-96492D483C73}"/>
                  </a:ext>
                </a:extLst>
              </p:cNvPr>
              <p:cNvGrpSpPr>
                <a:grpSpLocks/>
              </p:cNvGrpSpPr>
              <p:nvPr/>
            </p:nvGrpSpPr>
            <p:grpSpPr bwMode="auto">
              <a:xfrm rot="10800000">
                <a:off x="2310607" y="4120121"/>
                <a:ext cx="309101" cy="160148"/>
                <a:chOff x="4272" y="1392"/>
                <a:chExt cx="288" cy="144"/>
              </a:xfrm>
            </p:grpSpPr>
            <p:sp>
              <p:nvSpPr>
                <p:cNvPr id="45" name="Rectangle 128">
                  <a:extLst>
                    <a:ext uri="{FF2B5EF4-FFF2-40B4-BE49-F238E27FC236}">
                      <a16:creationId xmlns:a16="http://schemas.microsoft.com/office/drawing/2014/main" id="{EAFFD9CA-F317-D011-65B2-647E2615C116}"/>
                    </a:ext>
                  </a:extLst>
                </p:cNvPr>
                <p:cNvSpPr>
                  <a:spLocks noChangeArrowheads="1"/>
                </p:cNvSpPr>
                <p:nvPr/>
              </p:nvSpPr>
              <p:spPr bwMode="auto">
                <a:xfrm>
                  <a:off x="4272" y="1392"/>
                  <a:ext cx="288" cy="144"/>
                </a:xfrm>
                <a:prstGeom prst="rect">
                  <a:avLst/>
                </a:prstGeom>
                <a:gradFill rotWithShape="1">
                  <a:gsLst>
                    <a:gs pos="0">
                      <a:srgbClr val="25D990"/>
                    </a:gs>
                    <a:gs pos="50000">
                      <a:srgbClr val="25D990">
                        <a:gamma/>
                        <a:tint val="40000"/>
                        <a:invGamma/>
                      </a:srgbClr>
                    </a:gs>
                    <a:gs pos="100000">
                      <a:srgbClr val="25D990"/>
                    </a:gs>
                  </a:gsLst>
                  <a:lin ang="0" scaled="1"/>
                </a:gradFill>
                <a:ln>
                  <a:noFill/>
                </a:ln>
                <a:effectLst/>
                <a:extLst>
                  <a:ext uri="{91240B29-F687-4f45-9708-019B960494DF}">
                    <a14:hiddenLine xmlns="" xmlns:a14="http://schemas.microsoft.com/office/drawing/2010/main" w="38100">
                      <a:solidFill>
                        <a:schemeClr val="bg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chemeClr val="bg1"/>
                    </a:solidFill>
                    <a:effectLst/>
                    <a:uLnTx/>
                    <a:uFillTx/>
                    <a:cs typeface="+mn-cs"/>
                  </a:endParaRPr>
                </a:p>
              </p:txBody>
            </p:sp>
            <p:sp>
              <p:nvSpPr>
                <p:cNvPr id="46" name="Line 129">
                  <a:extLst>
                    <a:ext uri="{FF2B5EF4-FFF2-40B4-BE49-F238E27FC236}">
                      <a16:creationId xmlns:a16="http://schemas.microsoft.com/office/drawing/2014/main" id="{2BE0D41E-11EC-0C55-4226-5193A76DA2F5}"/>
                    </a:ext>
                  </a:extLst>
                </p:cNvPr>
                <p:cNvSpPr>
                  <a:spLocks noChangeShapeType="1"/>
                </p:cNvSpPr>
                <p:nvPr/>
              </p:nvSpPr>
              <p:spPr bwMode="auto">
                <a:xfrm>
                  <a:off x="4273" y="1537"/>
                  <a:ext cx="288" cy="0"/>
                </a:xfrm>
                <a:prstGeom prst="line">
                  <a:avLst/>
                </a:prstGeom>
                <a:noFill/>
                <a:ln w="38100">
                  <a:solidFill>
                    <a:srgbClr val="FF99CC"/>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chemeClr val="bg1"/>
                    </a:solidFill>
                    <a:effectLst/>
                    <a:uLnTx/>
                    <a:uFillTx/>
                    <a:cs typeface="+mn-cs"/>
                  </a:endParaRPr>
                </a:p>
              </p:txBody>
            </p:sp>
          </p:grpSp>
          <p:grpSp>
            <p:nvGrpSpPr>
              <p:cNvPr id="21" name="Group 20">
                <a:extLst>
                  <a:ext uri="{FF2B5EF4-FFF2-40B4-BE49-F238E27FC236}">
                    <a16:creationId xmlns:a16="http://schemas.microsoft.com/office/drawing/2014/main" id="{F83EE077-9D03-C7D8-6936-D989FDCE2956}"/>
                  </a:ext>
                </a:extLst>
              </p:cNvPr>
              <p:cNvGrpSpPr/>
              <p:nvPr/>
            </p:nvGrpSpPr>
            <p:grpSpPr>
              <a:xfrm rot="16200000">
                <a:off x="1503793" y="4327842"/>
                <a:ext cx="358955" cy="545451"/>
                <a:chOff x="1624641" y="3813174"/>
                <a:chExt cx="666574" cy="1082888"/>
              </a:xfrm>
            </p:grpSpPr>
            <p:sp>
              <p:nvSpPr>
                <p:cNvPr id="41" name="Rectangle 40">
                  <a:extLst>
                    <a:ext uri="{FF2B5EF4-FFF2-40B4-BE49-F238E27FC236}">
                      <a16:creationId xmlns:a16="http://schemas.microsoft.com/office/drawing/2014/main" id="{6DCE7C87-A324-89A6-DDBD-FF3C95931EC5}"/>
                    </a:ext>
                  </a:extLst>
                </p:cNvPr>
                <p:cNvSpPr/>
                <p:nvPr/>
              </p:nvSpPr>
              <p:spPr>
                <a:xfrm>
                  <a:off x="1624641" y="3886680"/>
                  <a:ext cx="666574" cy="1009382"/>
                </a:xfrm>
                <a:prstGeom prst="rect">
                  <a:avLst/>
                </a:prstGeom>
                <a:solidFill>
                  <a:schemeClr val="bg1">
                    <a:lumMod val="75000"/>
                    <a:lumOff val="25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a:solidFill>
                      <a:schemeClr val="bg1"/>
                    </a:solidFill>
                  </a:endParaRPr>
                </a:p>
              </p:txBody>
            </p:sp>
            <p:sp>
              <p:nvSpPr>
                <p:cNvPr id="42" name="Snip Same Side Corner Rectangle 41">
                  <a:extLst>
                    <a:ext uri="{FF2B5EF4-FFF2-40B4-BE49-F238E27FC236}">
                      <a16:creationId xmlns:a16="http://schemas.microsoft.com/office/drawing/2014/main" id="{C066A47C-8AE1-040F-3513-4F26C373B4F0}"/>
                    </a:ext>
                  </a:extLst>
                </p:cNvPr>
                <p:cNvSpPr/>
                <p:nvPr/>
              </p:nvSpPr>
              <p:spPr>
                <a:xfrm>
                  <a:off x="1761730" y="3931130"/>
                  <a:ext cx="390081" cy="945167"/>
                </a:xfrm>
                <a:prstGeom prst="snip2SameRect">
                  <a:avLst/>
                </a:prstGeom>
                <a:gradFill flip="none" rotWithShape="1">
                  <a:gsLst>
                    <a:gs pos="15000">
                      <a:schemeClr val="bg1">
                        <a:lumMod val="50000"/>
                        <a:lumOff val="50000"/>
                      </a:schemeClr>
                    </a:gs>
                    <a:gs pos="85000">
                      <a:schemeClr val="tx1">
                        <a:lumMod val="95000"/>
                      </a:schemeClr>
                    </a:gs>
                  </a:gsLst>
                  <a:lin ang="0" scaled="0"/>
                  <a:tileRect/>
                </a:gradFill>
                <a:ln>
                  <a:noFill/>
                </a:ln>
                <a:effectLst>
                  <a:glow rad="50800">
                    <a:srgbClr val="FF0000">
                      <a:alpha val="50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a:solidFill>
                      <a:schemeClr val="bg1"/>
                    </a:solidFill>
                  </a:endParaRPr>
                </a:p>
              </p:txBody>
            </p:sp>
            <p:sp>
              <p:nvSpPr>
                <p:cNvPr id="43" name="Oval 42">
                  <a:extLst>
                    <a:ext uri="{FF2B5EF4-FFF2-40B4-BE49-F238E27FC236}">
                      <a16:creationId xmlns:a16="http://schemas.microsoft.com/office/drawing/2014/main" id="{7F1A08E1-F69F-2BBD-F926-6616CC7A13AE}"/>
                    </a:ext>
                  </a:extLst>
                </p:cNvPr>
                <p:cNvSpPr/>
                <p:nvPr/>
              </p:nvSpPr>
              <p:spPr>
                <a:xfrm>
                  <a:off x="1774430" y="4489399"/>
                  <a:ext cx="362593" cy="375634"/>
                </a:xfrm>
                <a:prstGeom prst="ellipse">
                  <a:avLst/>
                </a:prstGeom>
                <a:gradFill flip="none" rotWithShape="1">
                  <a:gsLst>
                    <a:gs pos="0">
                      <a:srgbClr val="FF0000"/>
                    </a:gs>
                    <a:gs pos="70000">
                      <a:schemeClr val="tx1">
                        <a:alpha val="0"/>
                      </a:schemeClr>
                    </a:gs>
                  </a:gsLst>
                  <a:path path="circle">
                    <a:fillToRect l="50000" t="50000" r="50000" b="50000"/>
                  </a:path>
                  <a:tileRect/>
                </a:gradFill>
                <a:ln>
                  <a:noFill/>
                </a:ln>
                <a:effectLst>
                  <a:glow>
                    <a:schemeClr val="bg1"/>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a:solidFill>
                      <a:schemeClr val="bg1"/>
                    </a:solidFill>
                  </a:endParaRPr>
                </a:p>
              </p:txBody>
            </p:sp>
            <p:sp>
              <p:nvSpPr>
                <p:cNvPr id="44" name="Rectangle 43">
                  <a:extLst>
                    <a:ext uri="{FF2B5EF4-FFF2-40B4-BE49-F238E27FC236}">
                      <a16:creationId xmlns:a16="http://schemas.microsoft.com/office/drawing/2014/main" id="{009C3D61-93F1-9FF6-F47E-A888D9CE61B6}"/>
                    </a:ext>
                  </a:extLst>
                </p:cNvPr>
                <p:cNvSpPr/>
                <p:nvPr/>
              </p:nvSpPr>
              <p:spPr>
                <a:xfrm>
                  <a:off x="1726241" y="3813174"/>
                  <a:ext cx="461334" cy="73505"/>
                </a:xfrm>
                <a:prstGeom prst="rect">
                  <a:avLst/>
                </a:prstGeom>
                <a:solidFill>
                  <a:schemeClr val="bg1">
                    <a:lumMod val="85000"/>
                    <a:lumOff val="1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a:solidFill>
                      <a:schemeClr val="bg1"/>
                    </a:solidFill>
                  </a:endParaRPr>
                </a:p>
              </p:txBody>
            </p:sp>
          </p:grpSp>
          <p:sp>
            <p:nvSpPr>
              <p:cNvPr id="22" name="Delay 21">
                <a:extLst>
                  <a:ext uri="{FF2B5EF4-FFF2-40B4-BE49-F238E27FC236}">
                    <a16:creationId xmlns:a16="http://schemas.microsoft.com/office/drawing/2014/main" id="{55E451C7-3735-DA3F-88E1-666975D9D2A9}"/>
                  </a:ext>
                </a:extLst>
              </p:cNvPr>
              <p:cNvSpPr/>
              <p:nvPr/>
            </p:nvSpPr>
            <p:spPr>
              <a:xfrm rot="5400000">
                <a:off x="2388733" y="5725287"/>
                <a:ext cx="212087" cy="177074"/>
              </a:xfrm>
              <a:prstGeom prst="flowChartDelay">
                <a:avLst/>
              </a:prstGeom>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a:solidFill>
                    <a:schemeClr val="bg1"/>
                  </a:solidFill>
                </a:endParaRPr>
              </a:p>
            </p:txBody>
          </p:sp>
          <p:sp>
            <p:nvSpPr>
              <p:cNvPr id="23" name="Right Arrow 22">
                <a:extLst>
                  <a:ext uri="{FF2B5EF4-FFF2-40B4-BE49-F238E27FC236}">
                    <a16:creationId xmlns:a16="http://schemas.microsoft.com/office/drawing/2014/main" id="{ADC30570-0E3B-9751-F53A-E68B71AE76DA}"/>
                  </a:ext>
                </a:extLst>
              </p:cNvPr>
              <p:cNvSpPr/>
              <p:nvPr/>
            </p:nvSpPr>
            <p:spPr>
              <a:xfrm rot="5400000">
                <a:off x="2308445" y="5455591"/>
                <a:ext cx="373987" cy="82111"/>
              </a:xfrm>
              <a:prstGeom prst="rightArrow">
                <a:avLst/>
              </a:prstGeom>
              <a:gradFill flip="none" rotWithShape="1">
                <a:gsLst>
                  <a:gs pos="19000">
                    <a:schemeClr val="accent4">
                      <a:lumMod val="75000"/>
                      <a:alpha val="80000"/>
                    </a:schemeClr>
                  </a:gs>
                  <a:gs pos="100000">
                    <a:srgbClr val="FF0000">
                      <a:alpha val="20000"/>
                    </a:srgbClr>
                  </a:gs>
                </a:gsLst>
                <a:path path="rect">
                  <a:fillToRect l="50000" t="50000" r="50000" b="50000"/>
                </a:path>
                <a:tileRect/>
              </a:gradFill>
              <a:ln>
                <a:solidFill>
                  <a:schemeClr val="accent4">
                    <a:lumMod val="75000"/>
                  </a:schemeClr>
                </a:solidFill>
              </a:ln>
              <a:effectLst>
                <a:glow>
                  <a:srgbClr val="FF0000"/>
                </a:glow>
                <a:outerShdw blurRad="228600" dist="38100" dir="5400000" sx="104000" sy="104000" algn="ctr" rotWithShape="0">
                  <a:srgbClr val="000000">
                    <a:alpha val="8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a:solidFill>
                    <a:schemeClr val="bg1"/>
                  </a:solidFill>
                </a:endParaRPr>
              </a:p>
            </p:txBody>
          </p:sp>
          <p:sp>
            <p:nvSpPr>
              <p:cNvPr id="24" name="Text Box 115">
                <a:extLst>
                  <a:ext uri="{FF2B5EF4-FFF2-40B4-BE49-F238E27FC236}">
                    <a16:creationId xmlns:a16="http://schemas.microsoft.com/office/drawing/2014/main" id="{D56B18C6-8529-415D-BF31-03C3DC3741B1}"/>
                  </a:ext>
                </a:extLst>
              </p:cNvPr>
              <p:cNvSpPr txBox="1">
                <a:spLocks noChangeArrowheads="1"/>
              </p:cNvSpPr>
              <p:nvPr/>
            </p:nvSpPr>
            <p:spPr bwMode="auto">
              <a:xfrm>
                <a:off x="2625328" y="5107867"/>
                <a:ext cx="477181" cy="3640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accent2"/>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spcBef>
                    <a:spcPct val="0"/>
                  </a:spcBef>
                  <a:buFontTx/>
                  <a:buNone/>
                  <a:defRPr/>
                </a:pPr>
                <a:r>
                  <a:rPr lang="en-US" sz="800" dirty="0">
                    <a:solidFill>
                      <a:schemeClr val="bg1"/>
                    </a:solidFill>
                    <a:latin typeface="Helvetica" charset="0"/>
                    <a:cs typeface="+mn-cs"/>
                  </a:rPr>
                  <a:t>Faraday</a:t>
                </a:r>
              </a:p>
              <a:p>
                <a:pPr eaLnBrk="0" hangingPunct="0">
                  <a:spcBef>
                    <a:spcPct val="0"/>
                  </a:spcBef>
                  <a:buFontTx/>
                  <a:buNone/>
                  <a:defRPr/>
                </a:pPr>
                <a:r>
                  <a:rPr lang="en-US" sz="800" dirty="0">
                    <a:solidFill>
                      <a:schemeClr val="bg1"/>
                    </a:solidFill>
                    <a:latin typeface="Helvetica" charset="0"/>
                    <a:cs typeface="+mn-cs"/>
                  </a:rPr>
                  <a:t>Isolator</a:t>
                </a:r>
              </a:p>
            </p:txBody>
          </p:sp>
          <p:sp>
            <p:nvSpPr>
              <p:cNvPr id="25" name="Rectangle 24">
                <a:extLst>
                  <a:ext uri="{FF2B5EF4-FFF2-40B4-BE49-F238E27FC236}">
                    <a16:creationId xmlns:a16="http://schemas.microsoft.com/office/drawing/2014/main" id="{26B1B96E-3F38-1C42-9852-28A03FD9AF45}"/>
                  </a:ext>
                </a:extLst>
              </p:cNvPr>
              <p:cNvSpPr/>
              <p:nvPr/>
            </p:nvSpPr>
            <p:spPr>
              <a:xfrm rot="16200000">
                <a:off x="1522306" y="4921762"/>
                <a:ext cx="358955" cy="508426"/>
              </a:xfrm>
              <a:prstGeom prst="rect">
                <a:avLst/>
              </a:prstGeom>
              <a:solidFill>
                <a:schemeClr val="bg1">
                  <a:lumMod val="75000"/>
                  <a:lumOff val="25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a:solidFill>
                    <a:schemeClr val="bg1"/>
                  </a:solidFill>
                </a:endParaRPr>
              </a:p>
            </p:txBody>
          </p:sp>
          <p:sp>
            <p:nvSpPr>
              <p:cNvPr id="26" name="Snip Same Side Corner Rectangle 25">
                <a:extLst>
                  <a:ext uri="{FF2B5EF4-FFF2-40B4-BE49-F238E27FC236}">
                    <a16:creationId xmlns:a16="http://schemas.microsoft.com/office/drawing/2014/main" id="{31D6A6A6-7EE1-F733-D4AE-65E6947140B6}"/>
                  </a:ext>
                </a:extLst>
              </p:cNvPr>
              <p:cNvSpPr/>
              <p:nvPr/>
            </p:nvSpPr>
            <p:spPr>
              <a:xfrm rot="16200000">
                <a:off x="1602971" y="4938558"/>
                <a:ext cx="210061" cy="476082"/>
              </a:xfrm>
              <a:prstGeom prst="snip2SameRect">
                <a:avLst/>
              </a:prstGeom>
              <a:gradFill flip="none" rotWithShape="1">
                <a:gsLst>
                  <a:gs pos="85000">
                    <a:schemeClr val="tx1"/>
                  </a:gs>
                  <a:gs pos="15000">
                    <a:srgbClr val="58D064"/>
                  </a:gs>
                </a:gsLst>
                <a:lin ang="0" scaled="0"/>
                <a:tileRect/>
              </a:gradFill>
              <a:ln>
                <a:noFill/>
              </a:ln>
              <a:effectLst>
                <a:glow rad="50800">
                  <a:srgbClr val="FF0000">
                    <a:alpha val="50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a:solidFill>
                    <a:schemeClr val="bg1"/>
                  </a:solidFill>
                </a:endParaRPr>
              </a:p>
            </p:txBody>
          </p:sp>
          <p:sp>
            <p:nvSpPr>
              <p:cNvPr id="27" name="Oval 26">
                <a:extLst>
                  <a:ext uri="{FF2B5EF4-FFF2-40B4-BE49-F238E27FC236}">
                    <a16:creationId xmlns:a16="http://schemas.microsoft.com/office/drawing/2014/main" id="{8B24251A-5982-5347-74C9-497F5773F483}"/>
                  </a:ext>
                </a:extLst>
              </p:cNvPr>
              <p:cNvSpPr/>
              <p:nvPr/>
            </p:nvSpPr>
            <p:spPr>
              <a:xfrm rot="16200000">
                <a:off x="1770528" y="5140223"/>
                <a:ext cx="239104" cy="75593"/>
              </a:xfrm>
              <a:prstGeom prst="ellipse">
                <a:avLst/>
              </a:prstGeom>
              <a:gradFill flip="none" rotWithShape="1">
                <a:gsLst>
                  <a:gs pos="0">
                    <a:srgbClr val="FF0000"/>
                  </a:gs>
                  <a:gs pos="70000">
                    <a:schemeClr val="tx1">
                      <a:alpha val="0"/>
                    </a:schemeClr>
                  </a:gs>
                </a:gsLst>
                <a:path path="circle">
                  <a:fillToRect l="50000" t="50000" r="50000" b="50000"/>
                </a:path>
                <a:tileRect/>
              </a:gradFill>
              <a:ln>
                <a:noFill/>
              </a:ln>
              <a:effectLst>
                <a:glow>
                  <a:schemeClr val="bg1"/>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a:solidFill>
                    <a:schemeClr val="bg1"/>
                  </a:solidFill>
                </a:endParaRPr>
              </a:p>
            </p:txBody>
          </p:sp>
          <p:sp>
            <p:nvSpPr>
              <p:cNvPr id="28" name="Rectangle 27">
                <a:extLst>
                  <a:ext uri="{FF2B5EF4-FFF2-40B4-BE49-F238E27FC236}">
                    <a16:creationId xmlns:a16="http://schemas.microsoft.com/office/drawing/2014/main" id="{1F881911-1DFF-8D97-0B50-4492FE5BC8C7}"/>
                  </a:ext>
                </a:extLst>
              </p:cNvPr>
              <p:cNvSpPr/>
              <p:nvPr/>
            </p:nvSpPr>
            <p:spPr>
              <a:xfrm rot="16200000">
                <a:off x="1304842" y="5158011"/>
                <a:ext cx="248432" cy="37025"/>
              </a:xfrm>
              <a:prstGeom prst="rect">
                <a:avLst/>
              </a:prstGeom>
              <a:solidFill>
                <a:schemeClr val="bg1">
                  <a:lumMod val="85000"/>
                  <a:lumOff val="1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a:solidFill>
                    <a:schemeClr val="bg1"/>
                  </a:solidFill>
                </a:endParaRPr>
              </a:p>
            </p:txBody>
          </p:sp>
          <p:sp>
            <p:nvSpPr>
              <p:cNvPr id="29" name="Oval 28">
                <a:extLst>
                  <a:ext uri="{FF2B5EF4-FFF2-40B4-BE49-F238E27FC236}">
                    <a16:creationId xmlns:a16="http://schemas.microsoft.com/office/drawing/2014/main" id="{1E0E4685-AE27-899B-58FC-045F2EBF76F8}"/>
                  </a:ext>
                </a:extLst>
              </p:cNvPr>
              <p:cNvSpPr/>
              <p:nvPr/>
            </p:nvSpPr>
            <p:spPr>
              <a:xfrm rot="16200000">
                <a:off x="1476420" y="5080364"/>
                <a:ext cx="195259" cy="189207"/>
              </a:xfrm>
              <a:prstGeom prst="ellipse">
                <a:avLst/>
              </a:prstGeom>
              <a:gradFill flip="none" rotWithShape="1">
                <a:gsLst>
                  <a:gs pos="0">
                    <a:srgbClr val="FF0000"/>
                  </a:gs>
                  <a:gs pos="70000">
                    <a:schemeClr val="tx1">
                      <a:alpha val="0"/>
                    </a:schemeClr>
                  </a:gs>
                </a:gsLst>
                <a:path path="circle">
                  <a:fillToRect l="50000" t="50000" r="50000" b="50000"/>
                </a:path>
                <a:tileRect/>
              </a:gradFill>
              <a:ln>
                <a:noFill/>
              </a:ln>
              <a:effectLst>
                <a:glow>
                  <a:schemeClr val="bg1"/>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a:solidFill>
                    <a:schemeClr val="bg1"/>
                  </a:solidFill>
                </a:endParaRPr>
              </a:p>
            </p:txBody>
          </p:sp>
          <p:cxnSp>
            <p:nvCxnSpPr>
              <p:cNvPr id="30" name="Straight Arrow Connector 29">
                <a:extLst>
                  <a:ext uri="{FF2B5EF4-FFF2-40B4-BE49-F238E27FC236}">
                    <a16:creationId xmlns:a16="http://schemas.microsoft.com/office/drawing/2014/main" id="{3872B4C0-72E7-6DDB-A2F0-C0EB7798B81E}"/>
                  </a:ext>
                </a:extLst>
              </p:cNvPr>
              <p:cNvCxnSpPr/>
              <p:nvPr/>
            </p:nvCxnSpPr>
            <p:spPr>
              <a:xfrm>
                <a:off x="1674738" y="5176743"/>
                <a:ext cx="171065" cy="0"/>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31" name="Text Box 115">
                <a:extLst>
                  <a:ext uri="{FF2B5EF4-FFF2-40B4-BE49-F238E27FC236}">
                    <a16:creationId xmlns:a16="http://schemas.microsoft.com/office/drawing/2014/main" id="{7B165AE4-F154-0DC8-6B2D-82AF63C12A08}"/>
                  </a:ext>
                </a:extLst>
              </p:cNvPr>
              <p:cNvSpPr txBox="1">
                <a:spLocks noChangeArrowheads="1"/>
              </p:cNvSpPr>
              <p:nvPr/>
            </p:nvSpPr>
            <p:spPr bwMode="auto">
              <a:xfrm>
                <a:off x="1067988" y="5317597"/>
                <a:ext cx="1150489" cy="3640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accent2"/>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eaLnBrk="0" hangingPunct="0">
                  <a:spcBef>
                    <a:spcPct val="0"/>
                  </a:spcBef>
                  <a:buFontTx/>
                  <a:buNone/>
                  <a:defRPr/>
                </a:pPr>
                <a:r>
                  <a:rPr lang="en-US" sz="800" dirty="0">
                    <a:solidFill>
                      <a:schemeClr val="bg1"/>
                    </a:solidFill>
                    <a:latin typeface="Helvetica" charset="0"/>
                    <a:cs typeface="+mn-cs"/>
                  </a:rPr>
                  <a:t>Squeezed Vacuum</a:t>
                </a:r>
              </a:p>
              <a:p>
                <a:pPr algn="ctr" eaLnBrk="0" hangingPunct="0">
                  <a:spcBef>
                    <a:spcPct val="0"/>
                  </a:spcBef>
                  <a:buFontTx/>
                  <a:buNone/>
                  <a:defRPr/>
                </a:pPr>
                <a:r>
                  <a:rPr lang="en-US" sz="800" dirty="0">
                    <a:solidFill>
                      <a:schemeClr val="bg1"/>
                    </a:solidFill>
                    <a:latin typeface="Helvetica" charset="0"/>
                  </a:rPr>
                  <a:t>Source</a:t>
                </a:r>
                <a:endParaRPr lang="en-US" sz="800" dirty="0">
                  <a:solidFill>
                    <a:schemeClr val="bg1"/>
                  </a:solidFill>
                  <a:latin typeface="Helvetica" charset="0"/>
                  <a:cs typeface="+mn-cs"/>
                </a:endParaRPr>
              </a:p>
            </p:txBody>
          </p:sp>
          <p:sp>
            <p:nvSpPr>
              <p:cNvPr id="32" name="Text Box 115">
                <a:extLst>
                  <a:ext uri="{FF2B5EF4-FFF2-40B4-BE49-F238E27FC236}">
                    <a16:creationId xmlns:a16="http://schemas.microsoft.com/office/drawing/2014/main" id="{410D3D2E-E92C-98D6-6FAC-6CE8DBB56836}"/>
                  </a:ext>
                </a:extLst>
              </p:cNvPr>
              <p:cNvSpPr txBox="1">
                <a:spLocks noChangeArrowheads="1"/>
              </p:cNvSpPr>
              <p:nvPr/>
            </p:nvSpPr>
            <p:spPr bwMode="auto">
              <a:xfrm>
                <a:off x="1137449" y="4163323"/>
                <a:ext cx="1150489" cy="36050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accent2"/>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eaLnBrk="0" hangingPunct="0">
                  <a:spcBef>
                    <a:spcPct val="0"/>
                  </a:spcBef>
                  <a:buFontTx/>
                  <a:buNone/>
                  <a:defRPr/>
                </a:pPr>
                <a:r>
                  <a:rPr lang="en-US" sz="900" dirty="0">
                    <a:solidFill>
                      <a:schemeClr val="bg1"/>
                    </a:solidFill>
                    <a:latin typeface="Helvetica" charset="0"/>
                  </a:rPr>
                  <a:t>Main </a:t>
                </a:r>
                <a:r>
                  <a:rPr lang="en-US" sz="900" dirty="0">
                    <a:solidFill>
                      <a:schemeClr val="bg1"/>
                    </a:solidFill>
                    <a:latin typeface="Helvetica" charset="0"/>
                    <a:cs typeface="+mn-cs"/>
                  </a:rPr>
                  <a:t>Laser</a:t>
                </a:r>
              </a:p>
            </p:txBody>
          </p:sp>
          <p:sp>
            <p:nvSpPr>
              <p:cNvPr id="33" name="Freeform 32">
                <a:extLst>
                  <a:ext uri="{FF2B5EF4-FFF2-40B4-BE49-F238E27FC236}">
                    <a16:creationId xmlns:a16="http://schemas.microsoft.com/office/drawing/2014/main" id="{E48FB69D-05B1-E201-E0A1-DDF2F9AE8A62}"/>
                  </a:ext>
                </a:extLst>
              </p:cNvPr>
              <p:cNvSpPr/>
              <p:nvPr/>
            </p:nvSpPr>
            <p:spPr>
              <a:xfrm>
                <a:off x="1964390" y="4753379"/>
                <a:ext cx="466425" cy="432579"/>
              </a:xfrm>
              <a:custGeom>
                <a:avLst/>
                <a:gdLst>
                  <a:gd name="connsiteX0" fmla="*/ 0 w 737044"/>
                  <a:gd name="connsiteY0" fmla="*/ 617474 h 627601"/>
                  <a:gd name="connsiteX1" fmla="*/ 582353 w 737044"/>
                  <a:gd name="connsiteY1" fmla="*/ 617474 h 627601"/>
                  <a:gd name="connsiteX2" fmla="*/ 715663 w 737044"/>
                  <a:gd name="connsiteY2" fmla="*/ 512223 h 627601"/>
                  <a:gd name="connsiteX3" fmla="*/ 736712 w 737044"/>
                  <a:gd name="connsiteY3" fmla="*/ 0 h 627601"/>
                  <a:gd name="connsiteX0" fmla="*/ 0 w 736712"/>
                  <a:gd name="connsiteY0" fmla="*/ 617474 h 620377"/>
                  <a:gd name="connsiteX1" fmla="*/ 610418 w 736712"/>
                  <a:gd name="connsiteY1" fmla="*/ 596424 h 620377"/>
                  <a:gd name="connsiteX2" fmla="*/ 715663 w 736712"/>
                  <a:gd name="connsiteY2" fmla="*/ 512223 h 620377"/>
                  <a:gd name="connsiteX3" fmla="*/ 736712 w 736712"/>
                  <a:gd name="connsiteY3" fmla="*/ 0 h 620377"/>
                  <a:gd name="connsiteX0" fmla="*/ 0 w 751327"/>
                  <a:gd name="connsiteY0" fmla="*/ 617474 h 620377"/>
                  <a:gd name="connsiteX1" fmla="*/ 610418 w 751327"/>
                  <a:gd name="connsiteY1" fmla="*/ 596424 h 620377"/>
                  <a:gd name="connsiteX2" fmla="*/ 715663 w 751327"/>
                  <a:gd name="connsiteY2" fmla="*/ 512223 h 620377"/>
                  <a:gd name="connsiteX3" fmla="*/ 736712 w 751327"/>
                  <a:gd name="connsiteY3" fmla="*/ 0 h 620377"/>
                  <a:gd name="connsiteX0" fmla="*/ 0 w 751556"/>
                  <a:gd name="connsiteY0" fmla="*/ 617474 h 617474"/>
                  <a:gd name="connsiteX1" fmla="*/ 610418 w 751556"/>
                  <a:gd name="connsiteY1" fmla="*/ 596424 h 617474"/>
                  <a:gd name="connsiteX2" fmla="*/ 743728 w 751556"/>
                  <a:gd name="connsiteY2" fmla="*/ 413989 h 617474"/>
                  <a:gd name="connsiteX3" fmla="*/ 736712 w 751556"/>
                  <a:gd name="connsiteY3" fmla="*/ 0 h 617474"/>
                  <a:gd name="connsiteX0" fmla="*/ 0 w 754610"/>
                  <a:gd name="connsiteY0" fmla="*/ 617474 h 617474"/>
                  <a:gd name="connsiteX1" fmla="*/ 568320 w 754610"/>
                  <a:gd name="connsiteY1" fmla="*/ 610458 h 617474"/>
                  <a:gd name="connsiteX2" fmla="*/ 743728 w 754610"/>
                  <a:gd name="connsiteY2" fmla="*/ 413989 h 617474"/>
                  <a:gd name="connsiteX3" fmla="*/ 736712 w 754610"/>
                  <a:gd name="connsiteY3" fmla="*/ 0 h 617474"/>
                  <a:gd name="connsiteX0" fmla="*/ 0 w 754610"/>
                  <a:gd name="connsiteY0" fmla="*/ 617474 h 631509"/>
                  <a:gd name="connsiteX1" fmla="*/ 568320 w 754610"/>
                  <a:gd name="connsiteY1" fmla="*/ 631509 h 631509"/>
                  <a:gd name="connsiteX2" fmla="*/ 743728 w 754610"/>
                  <a:gd name="connsiteY2" fmla="*/ 413989 h 631509"/>
                  <a:gd name="connsiteX3" fmla="*/ 736712 w 754610"/>
                  <a:gd name="connsiteY3" fmla="*/ 0 h 631509"/>
                  <a:gd name="connsiteX0" fmla="*/ 0 w 755180"/>
                  <a:gd name="connsiteY0" fmla="*/ 617474 h 617474"/>
                  <a:gd name="connsiteX1" fmla="*/ 560505 w 755180"/>
                  <a:gd name="connsiteY1" fmla="*/ 615878 h 617474"/>
                  <a:gd name="connsiteX2" fmla="*/ 743728 w 755180"/>
                  <a:gd name="connsiteY2" fmla="*/ 413989 h 617474"/>
                  <a:gd name="connsiteX3" fmla="*/ 736712 w 755180"/>
                  <a:gd name="connsiteY3" fmla="*/ 0 h 617474"/>
                  <a:gd name="connsiteX0" fmla="*/ 0 w 739550"/>
                  <a:gd name="connsiteY0" fmla="*/ 617474 h 630384"/>
                  <a:gd name="connsiteX1" fmla="*/ 560505 w 739550"/>
                  <a:gd name="connsiteY1" fmla="*/ 615878 h 630384"/>
                  <a:gd name="connsiteX2" fmla="*/ 720282 w 739550"/>
                  <a:gd name="connsiteY2" fmla="*/ 425712 h 630384"/>
                  <a:gd name="connsiteX3" fmla="*/ 736712 w 739550"/>
                  <a:gd name="connsiteY3" fmla="*/ 0 h 630384"/>
                  <a:gd name="connsiteX0" fmla="*/ 0 w 736712"/>
                  <a:gd name="connsiteY0" fmla="*/ 617474 h 630384"/>
                  <a:gd name="connsiteX1" fmla="*/ 560505 w 736712"/>
                  <a:gd name="connsiteY1" fmla="*/ 615878 h 630384"/>
                  <a:gd name="connsiteX2" fmla="*/ 720282 w 736712"/>
                  <a:gd name="connsiteY2" fmla="*/ 425712 h 630384"/>
                  <a:gd name="connsiteX3" fmla="*/ 736712 w 736712"/>
                  <a:gd name="connsiteY3" fmla="*/ 0 h 630384"/>
                  <a:gd name="connsiteX0" fmla="*/ 0 w 737074"/>
                  <a:gd name="connsiteY0" fmla="*/ 617474 h 632699"/>
                  <a:gd name="connsiteX1" fmla="*/ 560505 w 737074"/>
                  <a:gd name="connsiteY1" fmla="*/ 615878 h 632699"/>
                  <a:gd name="connsiteX2" fmla="*/ 735912 w 737074"/>
                  <a:gd name="connsiteY2" fmla="*/ 394451 h 632699"/>
                  <a:gd name="connsiteX3" fmla="*/ 736712 w 737074"/>
                  <a:gd name="connsiteY3" fmla="*/ 0 h 632699"/>
                  <a:gd name="connsiteX0" fmla="*/ 0 w 736712"/>
                  <a:gd name="connsiteY0" fmla="*/ 617474 h 632699"/>
                  <a:gd name="connsiteX1" fmla="*/ 560505 w 736712"/>
                  <a:gd name="connsiteY1" fmla="*/ 615878 h 632699"/>
                  <a:gd name="connsiteX2" fmla="*/ 735912 w 736712"/>
                  <a:gd name="connsiteY2" fmla="*/ 394451 h 632699"/>
                  <a:gd name="connsiteX3" fmla="*/ 736712 w 736712"/>
                  <a:gd name="connsiteY3" fmla="*/ 0 h 632699"/>
                  <a:gd name="connsiteX0" fmla="*/ 0 w 821460"/>
                  <a:gd name="connsiteY0" fmla="*/ 617474 h 617474"/>
                  <a:gd name="connsiteX1" fmla="*/ 560505 w 821460"/>
                  <a:gd name="connsiteY1" fmla="*/ 615878 h 617474"/>
                  <a:gd name="connsiteX2" fmla="*/ 735912 w 821460"/>
                  <a:gd name="connsiteY2" fmla="*/ 394451 h 617474"/>
                  <a:gd name="connsiteX3" fmla="*/ 736712 w 821460"/>
                  <a:gd name="connsiteY3" fmla="*/ 0 h 617474"/>
                  <a:gd name="connsiteX0" fmla="*/ 0 w 736712"/>
                  <a:gd name="connsiteY0" fmla="*/ 617474 h 617474"/>
                  <a:gd name="connsiteX1" fmla="*/ 560505 w 736712"/>
                  <a:gd name="connsiteY1" fmla="*/ 615878 h 617474"/>
                  <a:gd name="connsiteX2" fmla="*/ 735912 w 736712"/>
                  <a:gd name="connsiteY2" fmla="*/ 394451 h 617474"/>
                  <a:gd name="connsiteX3" fmla="*/ 736712 w 736712"/>
                  <a:gd name="connsiteY3" fmla="*/ 0 h 617474"/>
                </a:gdLst>
                <a:ahLst/>
                <a:cxnLst>
                  <a:cxn ang="0">
                    <a:pos x="connsiteX0" y="connsiteY0"/>
                  </a:cxn>
                  <a:cxn ang="0">
                    <a:pos x="connsiteX1" y="connsiteY1"/>
                  </a:cxn>
                  <a:cxn ang="0">
                    <a:pos x="connsiteX2" y="connsiteY2"/>
                  </a:cxn>
                  <a:cxn ang="0">
                    <a:pos x="connsiteX3" y="connsiteY3"/>
                  </a:cxn>
                </a:cxnLst>
                <a:rect l="l" t="t" r="r" b="b"/>
                <a:pathLst>
                  <a:path w="736712" h="617474">
                    <a:moveTo>
                      <a:pt x="0" y="617474"/>
                    </a:moveTo>
                    <a:lnTo>
                      <a:pt x="560505" y="615878"/>
                    </a:lnTo>
                    <a:cubicBezTo>
                      <a:pt x="702696" y="613877"/>
                      <a:pt x="737805" y="504913"/>
                      <a:pt x="735912" y="394451"/>
                    </a:cubicBezTo>
                    <a:cubicBezTo>
                      <a:pt x="734019" y="283989"/>
                      <a:pt x="736712" y="0"/>
                      <a:pt x="736712" y="0"/>
                    </a:cubicBezTo>
                  </a:path>
                </a:pathLst>
              </a:custGeom>
              <a:ln w="57150" cmpd="sng">
                <a:solidFill>
                  <a:schemeClr val="accent6">
                    <a:lumMod val="60000"/>
                    <a:lumOff val="40000"/>
                  </a:schemeClr>
                </a:solidFill>
                <a:prstDash val="solid"/>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800">
                  <a:solidFill>
                    <a:schemeClr val="bg1"/>
                  </a:solidFill>
                </a:endParaRPr>
              </a:p>
            </p:txBody>
          </p:sp>
          <p:cxnSp>
            <p:nvCxnSpPr>
              <p:cNvPr id="34" name="Straight Arrow Connector 33">
                <a:extLst>
                  <a:ext uri="{FF2B5EF4-FFF2-40B4-BE49-F238E27FC236}">
                    <a16:creationId xmlns:a16="http://schemas.microsoft.com/office/drawing/2014/main" id="{F0772A2E-64BF-C24A-887F-A8C34B0AA2CD}"/>
                  </a:ext>
                </a:extLst>
              </p:cNvPr>
              <p:cNvCxnSpPr/>
              <p:nvPr/>
            </p:nvCxnSpPr>
            <p:spPr>
              <a:xfrm>
                <a:off x="2560349" y="4760718"/>
                <a:ext cx="0" cy="922923"/>
              </a:xfrm>
              <a:prstGeom prst="straightConnector1">
                <a:avLst/>
              </a:prstGeom>
              <a:ln w="57150" cmpd="sng">
                <a:solidFill>
                  <a:srgbClr val="BB86E3"/>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35" name="Oval 34">
                <a:extLst>
                  <a:ext uri="{FF2B5EF4-FFF2-40B4-BE49-F238E27FC236}">
                    <a16:creationId xmlns:a16="http://schemas.microsoft.com/office/drawing/2014/main" id="{FA2CBD3F-F220-0B10-56A8-8029A42DA6FE}"/>
                  </a:ext>
                </a:extLst>
              </p:cNvPr>
              <p:cNvSpPr/>
              <p:nvPr/>
            </p:nvSpPr>
            <p:spPr>
              <a:xfrm>
                <a:off x="2337880" y="5017621"/>
                <a:ext cx="309101" cy="320297"/>
              </a:xfrm>
              <a:prstGeom prst="ellipse">
                <a:avLst/>
              </a:prstGeom>
              <a:gradFill>
                <a:gsLst>
                  <a:gs pos="0">
                    <a:schemeClr val="accent1">
                      <a:shade val="30000"/>
                      <a:satMod val="100000"/>
                    </a:schemeClr>
                  </a:gs>
                  <a:gs pos="69000">
                    <a:schemeClr val="accent1">
                      <a:shade val="90000"/>
                      <a:satMod val="100000"/>
                      <a:alpha val="50000"/>
                    </a:schemeClr>
                  </a:gs>
                  <a:gs pos="100000">
                    <a:schemeClr val="accent1">
                      <a:tint val="90000"/>
                      <a:shade val="100000"/>
                      <a:satMod val="150000"/>
                    </a:schemeClr>
                  </a:gs>
                </a:gsLst>
              </a:gradFill>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a:solidFill>
                    <a:schemeClr val="bg1"/>
                  </a:solidFill>
                </a:endParaRPr>
              </a:p>
            </p:txBody>
          </p:sp>
          <p:sp>
            <p:nvSpPr>
              <p:cNvPr id="36" name="Circular Arrow 35">
                <a:extLst>
                  <a:ext uri="{FF2B5EF4-FFF2-40B4-BE49-F238E27FC236}">
                    <a16:creationId xmlns:a16="http://schemas.microsoft.com/office/drawing/2014/main" id="{87448B2A-E142-E5AC-42C3-D3F8166A0094}"/>
                  </a:ext>
                </a:extLst>
              </p:cNvPr>
              <p:cNvSpPr/>
              <p:nvPr/>
            </p:nvSpPr>
            <p:spPr>
              <a:xfrm rot="6254955">
                <a:off x="2381736" y="5063748"/>
                <a:ext cx="224208" cy="216371"/>
              </a:xfrm>
              <a:prstGeom prst="circularArrow">
                <a:avLst>
                  <a:gd name="adj1" fmla="val 12866"/>
                  <a:gd name="adj2" fmla="val 1756545"/>
                  <a:gd name="adj3" fmla="val 20331059"/>
                  <a:gd name="adj4" fmla="val 5421625"/>
                  <a:gd name="adj5" fmla="val 14414"/>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a:solidFill>
                    <a:schemeClr val="bg1"/>
                  </a:solidFill>
                </a:endParaRPr>
              </a:p>
            </p:txBody>
          </p:sp>
          <p:pic>
            <p:nvPicPr>
              <p:cNvPr id="37" name="Picture 36" descr="BU001997.png">
                <a:extLst>
                  <a:ext uri="{FF2B5EF4-FFF2-40B4-BE49-F238E27FC236}">
                    <a16:creationId xmlns:a16="http://schemas.microsoft.com/office/drawing/2014/main" id="{4EA24134-C514-915F-F483-E0A8125D95B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95136" y="4698344"/>
                <a:ext cx="393999" cy="429005"/>
              </a:xfrm>
              <a:prstGeom prst="rect">
                <a:avLst/>
              </a:prstGeom>
            </p:spPr>
          </p:pic>
          <p:sp>
            <p:nvSpPr>
              <p:cNvPr id="38" name="Bent Arrow 37">
                <a:extLst>
                  <a:ext uri="{FF2B5EF4-FFF2-40B4-BE49-F238E27FC236}">
                    <a16:creationId xmlns:a16="http://schemas.microsoft.com/office/drawing/2014/main" id="{12AFF983-3B99-8C2D-733E-17556D1EC676}"/>
                  </a:ext>
                </a:extLst>
              </p:cNvPr>
              <p:cNvSpPr/>
              <p:nvPr/>
            </p:nvSpPr>
            <p:spPr>
              <a:xfrm rot="16200000">
                <a:off x="1153218" y="4966495"/>
                <a:ext cx="206199" cy="308456"/>
              </a:xfrm>
              <a:prstGeom prst="ben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800">
                  <a:solidFill>
                    <a:schemeClr val="bg1"/>
                  </a:solidFill>
                </a:endParaRPr>
              </a:p>
            </p:txBody>
          </p:sp>
          <p:sp>
            <p:nvSpPr>
              <p:cNvPr id="39" name="Bent Arrow 38">
                <a:extLst>
                  <a:ext uri="{FF2B5EF4-FFF2-40B4-BE49-F238E27FC236}">
                    <a16:creationId xmlns:a16="http://schemas.microsoft.com/office/drawing/2014/main" id="{C588505F-6AF5-F0A0-9B25-CF2AB7B132FD}"/>
                  </a:ext>
                </a:extLst>
              </p:cNvPr>
              <p:cNvSpPr/>
              <p:nvPr/>
            </p:nvSpPr>
            <p:spPr>
              <a:xfrm rot="16200000" flipH="1">
                <a:off x="1147200" y="4526188"/>
                <a:ext cx="218237" cy="308456"/>
              </a:xfrm>
              <a:prstGeom prst="ben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800">
                  <a:solidFill>
                    <a:schemeClr val="bg1"/>
                  </a:solidFill>
                </a:endParaRPr>
              </a:p>
            </p:txBody>
          </p:sp>
          <p:sp>
            <p:nvSpPr>
              <p:cNvPr id="40" name="TextBox 39">
                <a:extLst>
                  <a:ext uri="{FF2B5EF4-FFF2-40B4-BE49-F238E27FC236}">
                    <a16:creationId xmlns:a16="http://schemas.microsoft.com/office/drawing/2014/main" id="{2A9733F5-DFB0-DF49-A673-C43820B8457A}"/>
                  </a:ext>
                </a:extLst>
              </p:cNvPr>
              <p:cNvSpPr txBox="1"/>
              <p:nvPr/>
            </p:nvSpPr>
            <p:spPr>
              <a:xfrm>
                <a:off x="988067" y="4773627"/>
                <a:ext cx="326364" cy="23170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800" b="1" dirty="0">
                    <a:ln w="11430"/>
                    <a:solidFill>
                      <a:schemeClr val="bg1"/>
                    </a:solidFill>
                    <a:effectLst>
                      <a:outerShdw blurRad="50800" dist="39000" dir="5460000" algn="tl">
                        <a:srgbClr val="000000">
                          <a:alpha val="38000"/>
                        </a:srgbClr>
                      </a:outerShdw>
                    </a:effectLst>
                  </a:rPr>
                  <a:t>PLL</a:t>
                </a:r>
              </a:p>
            </p:txBody>
          </p:sp>
        </p:grpSp>
        <p:grpSp>
          <p:nvGrpSpPr>
            <p:cNvPr id="119" name="Group 118">
              <a:extLst>
                <a:ext uri="{FF2B5EF4-FFF2-40B4-BE49-F238E27FC236}">
                  <a16:creationId xmlns:a16="http://schemas.microsoft.com/office/drawing/2014/main" id="{3863D205-F79B-B481-2267-F308702D690E}"/>
                </a:ext>
              </a:extLst>
            </p:cNvPr>
            <p:cNvGrpSpPr/>
            <p:nvPr/>
          </p:nvGrpSpPr>
          <p:grpSpPr>
            <a:xfrm>
              <a:off x="5422982" y="3905758"/>
              <a:ext cx="997447" cy="592883"/>
              <a:chOff x="5236627" y="3963397"/>
              <a:chExt cx="997447" cy="592883"/>
            </a:xfrm>
          </p:grpSpPr>
          <p:cxnSp>
            <p:nvCxnSpPr>
              <p:cNvPr id="55" name="Straight Arrow Connector 54">
                <a:extLst>
                  <a:ext uri="{FF2B5EF4-FFF2-40B4-BE49-F238E27FC236}">
                    <a16:creationId xmlns:a16="http://schemas.microsoft.com/office/drawing/2014/main" id="{A0B795C1-9982-BD90-3F4D-7D466894C71E}"/>
                  </a:ext>
                </a:extLst>
              </p:cNvPr>
              <p:cNvCxnSpPr/>
              <p:nvPr/>
            </p:nvCxnSpPr>
            <p:spPr bwMode="auto">
              <a:xfrm>
                <a:off x="5236627" y="4285134"/>
                <a:ext cx="778709" cy="0"/>
              </a:xfrm>
              <a:prstGeom prst="straightConnector1">
                <a:avLst/>
              </a:prstGeom>
              <a:solidFill>
                <a:schemeClr val="accent1"/>
              </a:solidFill>
              <a:ln w="12700" cap="flat" cmpd="sng" algn="ctr">
                <a:solidFill>
                  <a:schemeClr val="bg1"/>
                </a:solidFill>
                <a:prstDash val="solid"/>
                <a:round/>
                <a:headEnd type="arrow"/>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56" name="Straight Arrow Connector 55">
                <a:extLst>
                  <a:ext uri="{FF2B5EF4-FFF2-40B4-BE49-F238E27FC236}">
                    <a16:creationId xmlns:a16="http://schemas.microsoft.com/office/drawing/2014/main" id="{E6900683-9288-E4B6-DA9A-65B3DC8DB22F}"/>
                  </a:ext>
                </a:extLst>
              </p:cNvPr>
              <p:cNvCxnSpPr/>
              <p:nvPr/>
            </p:nvCxnSpPr>
            <p:spPr bwMode="auto">
              <a:xfrm flipH="1" flipV="1">
                <a:off x="5622944" y="4014764"/>
                <a:ext cx="6074" cy="541516"/>
              </a:xfrm>
              <a:prstGeom prst="straightConnector1">
                <a:avLst/>
              </a:prstGeom>
              <a:solidFill>
                <a:schemeClr val="accent1"/>
              </a:solidFill>
              <a:ln w="12700" cap="flat" cmpd="sng" algn="ctr">
                <a:solidFill>
                  <a:srgbClr val="FFFFFF"/>
                </a:solidFill>
                <a:prstDash val="solid"/>
                <a:round/>
                <a:headEnd type="arrow"/>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57" name="Rectangle 48">
                <a:extLst>
                  <a:ext uri="{FF2B5EF4-FFF2-40B4-BE49-F238E27FC236}">
                    <a16:creationId xmlns:a16="http://schemas.microsoft.com/office/drawing/2014/main" id="{F62ADC92-3438-C71A-4DBA-294A019111A7}"/>
                  </a:ext>
                </a:extLst>
              </p:cNvPr>
              <p:cNvSpPr>
                <a:spLocks noChangeArrowheads="1"/>
              </p:cNvSpPr>
              <p:nvPr/>
            </p:nvSpPr>
            <p:spPr bwMode="auto">
              <a:xfrm>
                <a:off x="5937198" y="4220064"/>
                <a:ext cx="296876" cy="2539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sz="1050" b="0" dirty="0">
                    <a:solidFill>
                      <a:schemeClr val="bg1"/>
                    </a:solidFill>
                  </a:rPr>
                  <a:t>x</a:t>
                </a:r>
                <a:r>
                  <a:rPr lang="en-US" sz="1050" b="0" baseline="-25000" dirty="0">
                    <a:solidFill>
                      <a:schemeClr val="bg1"/>
                    </a:solidFill>
                  </a:rPr>
                  <a:t>1</a:t>
                </a:r>
                <a:endParaRPr lang="en-US" sz="1050" b="0" dirty="0">
                  <a:solidFill>
                    <a:schemeClr val="bg1"/>
                  </a:solidFill>
                </a:endParaRPr>
              </a:p>
            </p:txBody>
          </p:sp>
          <p:sp>
            <p:nvSpPr>
              <p:cNvPr id="58" name="Rectangle 49">
                <a:extLst>
                  <a:ext uri="{FF2B5EF4-FFF2-40B4-BE49-F238E27FC236}">
                    <a16:creationId xmlns:a16="http://schemas.microsoft.com/office/drawing/2014/main" id="{9A7A7EBB-638B-EA6F-7FD5-AA7DC0A91CF7}"/>
                  </a:ext>
                </a:extLst>
              </p:cNvPr>
              <p:cNvSpPr>
                <a:spLocks noChangeArrowheads="1"/>
              </p:cNvSpPr>
              <p:nvPr/>
            </p:nvSpPr>
            <p:spPr bwMode="auto">
              <a:xfrm>
                <a:off x="5407959" y="3963397"/>
                <a:ext cx="296876" cy="2539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sz="1050" b="0" dirty="0">
                    <a:solidFill>
                      <a:schemeClr val="bg1"/>
                    </a:solidFill>
                  </a:rPr>
                  <a:t>x</a:t>
                </a:r>
                <a:r>
                  <a:rPr lang="en-US" sz="1050" b="0" baseline="-25000" dirty="0">
                    <a:solidFill>
                      <a:schemeClr val="bg1"/>
                    </a:solidFill>
                  </a:rPr>
                  <a:t>2</a:t>
                </a:r>
                <a:endParaRPr lang="en-US" sz="1050" b="0" dirty="0">
                  <a:solidFill>
                    <a:schemeClr val="bg1"/>
                  </a:solidFill>
                </a:endParaRPr>
              </a:p>
            </p:txBody>
          </p:sp>
          <p:sp>
            <p:nvSpPr>
              <p:cNvPr id="54" name="Oval 24">
                <a:extLst>
                  <a:ext uri="{FF2B5EF4-FFF2-40B4-BE49-F238E27FC236}">
                    <a16:creationId xmlns:a16="http://schemas.microsoft.com/office/drawing/2014/main" id="{42C493E4-B74A-A5A5-19B4-46F93024CB19}"/>
                  </a:ext>
                </a:extLst>
              </p:cNvPr>
              <p:cNvSpPr>
                <a:spLocks noChangeArrowheads="1"/>
              </p:cNvSpPr>
              <p:nvPr/>
            </p:nvSpPr>
            <p:spPr bwMode="auto">
              <a:xfrm rot="10800000">
                <a:off x="5480932" y="4239583"/>
                <a:ext cx="284022" cy="110288"/>
              </a:xfrm>
              <a:prstGeom prst="ellipse">
                <a:avLst/>
              </a:prstGeom>
              <a:gradFill rotWithShape="1">
                <a:gsLst>
                  <a:gs pos="0">
                    <a:srgbClr val="FF0000"/>
                  </a:gs>
                  <a:gs pos="100000">
                    <a:srgbClr val="FFFFFF"/>
                  </a:gs>
                </a:gsLst>
                <a:path path="shape">
                  <a:fillToRect l="50000" t="50000" r="50000" b="50000"/>
                </a:path>
              </a:gradFill>
              <a:ln>
                <a:noFill/>
              </a:ln>
              <a:extLst>
                <a:ext uri="{91240B29-F687-4f45-9708-019B960494DF}">
                  <a14:hiddenLine xmlns="" xmlns:a14="http://schemas.microsoft.com/office/drawing/2010/main" w="12700">
                    <a:solidFill>
                      <a:srgbClr val="000000"/>
                    </a:solidFill>
                    <a:round/>
                    <a:headEnd type="none" w="sm" len="sm"/>
                    <a:tailEnd type="none" w="sm" len="sm"/>
                  </a14:hiddenLine>
                </a:ext>
              </a:extLst>
            </p:spPr>
            <p:txBody>
              <a:bodyPr/>
              <a:lstStyle/>
              <a:p>
                <a:endParaRPr lang="en-US" sz="500">
                  <a:solidFill>
                    <a:schemeClr val="bg1"/>
                  </a:solidFill>
                </a:endParaRPr>
              </a:p>
            </p:txBody>
          </p:sp>
        </p:grpSp>
        <p:grpSp>
          <p:nvGrpSpPr>
            <p:cNvPr id="122" name="Group 121">
              <a:extLst>
                <a:ext uri="{FF2B5EF4-FFF2-40B4-BE49-F238E27FC236}">
                  <a16:creationId xmlns:a16="http://schemas.microsoft.com/office/drawing/2014/main" id="{1AB1FFE8-24D0-0CB9-A59C-22718E227566}"/>
                </a:ext>
              </a:extLst>
            </p:cNvPr>
            <p:cNvGrpSpPr/>
            <p:nvPr/>
          </p:nvGrpSpPr>
          <p:grpSpPr>
            <a:xfrm>
              <a:off x="5540764" y="3447903"/>
              <a:ext cx="1117247" cy="793493"/>
              <a:chOff x="3954510" y="4309908"/>
              <a:chExt cx="1517522" cy="793493"/>
            </a:xfrm>
          </p:grpSpPr>
          <p:sp>
            <p:nvSpPr>
              <p:cNvPr id="120" name="Arc 119">
                <a:extLst>
                  <a:ext uri="{FF2B5EF4-FFF2-40B4-BE49-F238E27FC236}">
                    <a16:creationId xmlns:a16="http://schemas.microsoft.com/office/drawing/2014/main" id="{B5EF5B30-8A9A-661F-BE25-4214CF83A6DC}"/>
                  </a:ext>
                </a:extLst>
              </p:cNvPr>
              <p:cNvSpPr/>
              <p:nvPr/>
            </p:nvSpPr>
            <p:spPr bwMode="auto">
              <a:xfrm rot="5400000">
                <a:off x="3952687" y="4311731"/>
                <a:ext cx="763567" cy="759922"/>
              </a:xfrm>
              <a:prstGeom prst="arc">
                <a:avLst/>
              </a:prstGeom>
              <a:noFill/>
              <a:ln w="12700" cap="flat" cmpd="sng" algn="ctr">
                <a:solidFill>
                  <a:srgbClr val="FF0000"/>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Arial" charset="0"/>
                  <a:ea typeface="ＭＳ Ｐゴシック" charset="0"/>
                </a:endParaRPr>
              </a:p>
            </p:txBody>
          </p:sp>
          <p:sp>
            <p:nvSpPr>
              <p:cNvPr id="121" name="Arc 120">
                <a:extLst>
                  <a:ext uri="{FF2B5EF4-FFF2-40B4-BE49-F238E27FC236}">
                    <a16:creationId xmlns:a16="http://schemas.microsoft.com/office/drawing/2014/main" id="{2695036F-63BC-7E79-91EF-B3F5C92106D3}"/>
                  </a:ext>
                </a:extLst>
              </p:cNvPr>
              <p:cNvSpPr/>
              <p:nvPr/>
            </p:nvSpPr>
            <p:spPr bwMode="auto">
              <a:xfrm rot="16200000">
                <a:off x="4710287" y="4341657"/>
                <a:ext cx="763567" cy="759922"/>
              </a:xfrm>
              <a:prstGeom prst="arc">
                <a:avLst/>
              </a:prstGeom>
              <a:noFill/>
              <a:ln w="12700" cap="flat" cmpd="sng" algn="ctr">
                <a:solidFill>
                  <a:srgbClr val="FF0000"/>
                </a:solidFill>
                <a:prstDash val="solid"/>
                <a:round/>
                <a:headEnd type="none" w="med" len="med"/>
                <a:tailEnd type="triangl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Arial" charset="0"/>
                  <a:ea typeface="ＭＳ Ｐゴシック" charset="0"/>
                </a:endParaRPr>
              </a:p>
            </p:txBody>
          </p:sp>
        </p:grpSp>
      </p:grpSp>
      <p:sp>
        <p:nvSpPr>
          <p:cNvPr id="131" name="TextBox 130">
            <a:extLst>
              <a:ext uri="{FF2B5EF4-FFF2-40B4-BE49-F238E27FC236}">
                <a16:creationId xmlns:a16="http://schemas.microsoft.com/office/drawing/2014/main" id="{995F20FF-483D-57D1-0A9E-0EB08067D9AE}"/>
              </a:ext>
            </a:extLst>
          </p:cNvPr>
          <p:cNvSpPr txBox="1"/>
          <p:nvPr/>
        </p:nvSpPr>
        <p:spPr>
          <a:xfrm>
            <a:off x="26230" y="1134812"/>
            <a:ext cx="4579556" cy="523220"/>
          </a:xfrm>
          <a:prstGeom prst="rect">
            <a:avLst/>
          </a:prstGeom>
          <a:noFill/>
        </p:spPr>
        <p:txBody>
          <a:bodyPr wrap="square">
            <a:spAutoFit/>
          </a:bodyPr>
          <a:lstStyle/>
          <a:p>
            <a:pPr algn="ctr"/>
            <a:r>
              <a:rPr lang="en-US" sz="1400" dirty="0">
                <a:solidFill>
                  <a:schemeClr val="bg1"/>
                </a:solidFill>
              </a:rPr>
              <a:t>Vacuum noise naturally enters through the asymmetric (dark) </a:t>
            </a:r>
            <a:r>
              <a:rPr lang="en-US" dirty="0">
                <a:solidFill>
                  <a:schemeClr val="bg1"/>
                </a:solidFill>
              </a:rPr>
              <a:t>port of the interferometer</a:t>
            </a:r>
            <a:r>
              <a:rPr lang="en-US" sz="1400" dirty="0">
                <a:solidFill>
                  <a:schemeClr val="bg1"/>
                </a:solidFill>
              </a:rPr>
              <a:t> </a:t>
            </a:r>
            <a:endParaRPr lang="en-US" dirty="0"/>
          </a:p>
        </p:txBody>
      </p:sp>
      <p:sp>
        <p:nvSpPr>
          <p:cNvPr id="132" name="TextBox 131">
            <a:extLst>
              <a:ext uri="{FF2B5EF4-FFF2-40B4-BE49-F238E27FC236}">
                <a16:creationId xmlns:a16="http://schemas.microsoft.com/office/drawing/2014/main" id="{9C462C0F-F9A4-D6A7-9337-B2458D73A399}"/>
              </a:ext>
            </a:extLst>
          </p:cNvPr>
          <p:cNvSpPr txBox="1"/>
          <p:nvPr/>
        </p:nvSpPr>
        <p:spPr>
          <a:xfrm>
            <a:off x="2385574" y="3555787"/>
            <a:ext cx="1303562" cy="261610"/>
          </a:xfrm>
          <a:prstGeom prst="rect">
            <a:avLst/>
          </a:prstGeom>
          <a:noFill/>
        </p:spPr>
        <p:txBody>
          <a:bodyPr wrap="none" rtlCol="0">
            <a:spAutoFit/>
          </a:bodyPr>
          <a:lstStyle/>
          <a:p>
            <a:r>
              <a:rPr lang="en-US" sz="1100" dirty="0">
                <a:solidFill>
                  <a:schemeClr val="bg1"/>
                </a:solidFill>
              </a:rPr>
              <a:t>Asymmetric port</a:t>
            </a:r>
          </a:p>
        </p:txBody>
      </p:sp>
      <p:sp>
        <p:nvSpPr>
          <p:cNvPr id="133" name="TextBox 132">
            <a:extLst>
              <a:ext uri="{FF2B5EF4-FFF2-40B4-BE49-F238E27FC236}">
                <a16:creationId xmlns:a16="http://schemas.microsoft.com/office/drawing/2014/main" id="{C950FE87-0A2E-C82C-A533-17C5B62552BE}"/>
              </a:ext>
            </a:extLst>
          </p:cNvPr>
          <p:cNvSpPr txBox="1"/>
          <p:nvPr/>
        </p:nvSpPr>
        <p:spPr>
          <a:xfrm>
            <a:off x="543199" y="3127586"/>
            <a:ext cx="1217000" cy="261610"/>
          </a:xfrm>
          <a:prstGeom prst="rect">
            <a:avLst/>
          </a:prstGeom>
          <a:noFill/>
        </p:spPr>
        <p:txBody>
          <a:bodyPr wrap="none" rtlCol="0">
            <a:spAutoFit/>
          </a:bodyPr>
          <a:lstStyle/>
          <a:p>
            <a:r>
              <a:rPr lang="en-US" sz="1100" dirty="0">
                <a:solidFill>
                  <a:schemeClr val="bg1"/>
                </a:solidFill>
              </a:rPr>
              <a:t>Symmetric port</a:t>
            </a:r>
          </a:p>
        </p:txBody>
      </p:sp>
      <p:sp>
        <p:nvSpPr>
          <p:cNvPr id="134" name="TextBox 133">
            <a:extLst>
              <a:ext uri="{FF2B5EF4-FFF2-40B4-BE49-F238E27FC236}">
                <a16:creationId xmlns:a16="http://schemas.microsoft.com/office/drawing/2014/main" id="{2A48E583-77D6-F401-5375-1E184F78D5ED}"/>
              </a:ext>
            </a:extLst>
          </p:cNvPr>
          <p:cNvSpPr txBox="1"/>
          <p:nvPr/>
        </p:nvSpPr>
        <p:spPr>
          <a:xfrm>
            <a:off x="4695895" y="4625940"/>
            <a:ext cx="3233881" cy="196208"/>
          </a:xfrm>
          <a:prstGeom prst="rect">
            <a:avLst/>
          </a:prstGeom>
          <a:solidFill>
            <a:srgbClr val="618FFD"/>
          </a:solidFill>
          <a:ln>
            <a:solidFill>
              <a:srgbClr val="618FFD"/>
            </a:solidFill>
          </a:ln>
        </p:spPr>
        <p:txBody>
          <a:bodyPr wrap="square">
            <a:spAutoFit/>
          </a:bodyPr>
          <a:lstStyle/>
          <a:p>
            <a:pPr marL="285750" marR="0" indent="-285750">
              <a:spcBef>
                <a:spcPts val="0"/>
              </a:spcBef>
              <a:spcAft>
                <a:spcPts val="0"/>
              </a:spcAft>
            </a:pPr>
            <a:r>
              <a:rPr lang="en-US" sz="675" b="0" dirty="0">
                <a:solidFill>
                  <a:schemeClr val="tx2"/>
                </a:solidFill>
                <a:latin typeface="Arial"/>
                <a:cs typeface="Arial"/>
              </a:rPr>
              <a:t>J. </a:t>
            </a:r>
            <a:r>
              <a:rPr lang="en-US" sz="675" b="0" dirty="0" err="1">
                <a:solidFill>
                  <a:schemeClr val="tx2"/>
                </a:solidFill>
                <a:latin typeface="Arial"/>
                <a:cs typeface="Arial"/>
              </a:rPr>
              <a:t>Aasi</a:t>
            </a:r>
            <a:r>
              <a:rPr lang="en-US" sz="675" b="0" dirty="0">
                <a:solidFill>
                  <a:schemeClr val="tx2"/>
                </a:solidFill>
                <a:latin typeface="Arial"/>
                <a:cs typeface="Arial"/>
              </a:rPr>
              <a:t>, et al. (LIGO Scientific Collaboration), Nature Phot.</a:t>
            </a:r>
            <a:r>
              <a:rPr lang="en-US" sz="675" dirty="0">
                <a:solidFill>
                  <a:schemeClr val="tx2"/>
                </a:solidFill>
                <a:latin typeface="Arial"/>
                <a:cs typeface="Arial"/>
              </a:rPr>
              <a:t> 7</a:t>
            </a:r>
            <a:r>
              <a:rPr lang="en-US" sz="675" b="0" dirty="0">
                <a:solidFill>
                  <a:schemeClr val="tx2"/>
                </a:solidFill>
                <a:latin typeface="Arial"/>
                <a:cs typeface="Arial"/>
              </a:rPr>
              <a:t>, 613-619 (2013).</a:t>
            </a:r>
          </a:p>
        </p:txBody>
      </p:sp>
      <p:sp>
        <p:nvSpPr>
          <p:cNvPr id="135" name="TextBox 134">
            <a:extLst>
              <a:ext uri="{FF2B5EF4-FFF2-40B4-BE49-F238E27FC236}">
                <a16:creationId xmlns:a16="http://schemas.microsoft.com/office/drawing/2014/main" id="{75D602A4-1DCB-2A09-D06D-F0D4BEC23D90}"/>
              </a:ext>
            </a:extLst>
          </p:cNvPr>
          <p:cNvSpPr txBox="1"/>
          <p:nvPr/>
        </p:nvSpPr>
        <p:spPr>
          <a:xfrm>
            <a:off x="4189616" y="1128094"/>
            <a:ext cx="4579556" cy="523220"/>
          </a:xfrm>
          <a:prstGeom prst="rect">
            <a:avLst/>
          </a:prstGeom>
          <a:noFill/>
        </p:spPr>
        <p:txBody>
          <a:bodyPr wrap="square">
            <a:spAutoFit/>
          </a:bodyPr>
          <a:lstStyle/>
          <a:p>
            <a:pPr algn="ctr"/>
            <a:r>
              <a:rPr lang="en-US" sz="1400" dirty="0">
                <a:solidFill>
                  <a:schemeClr val="bg1"/>
                </a:solidFill>
              </a:rPr>
              <a:t>Squeezed vacuum can be injected to </a:t>
            </a:r>
          </a:p>
          <a:p>
            <a:pPr algn="ctr"/>
            <a:r>
              <a:rPr lang="en-US" dirty="0">
                <a:solidFill>
                  <a:schemeClr val="bg1"/>
                </a:solidFill>
              </a:rPr>
              <a:t>suppress shot noise</a:t>
            </a:r>
            <a:endParaRPr lang="en-US" dirty="0"/>
          </a:p>
        </p:txBody>
      </p:sp>
    </p:spTree>
    <p:extLst>
      <p:ext uri="{BB962C8B-B14F-4D97-AF65-F5344CB8AC3E}">
        <p14:creationId xmlns:p14="http://schemas.microsoft.com/office/powerpoint/2010/main" val="17700011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B4D3A-3FF9-CDC1-EB8F-5B26E0F9FE87}"/>
              </a:ext>
            </a:extLst>
          </p:cNvPr>
          <p:cNvSpPr>
            <a:spLocks noGrp="1"/>
          </p:cNvSpPr>
          <p:nvPr>
            <p:ph type="title"/>
          </p:nvPr>
        </p:nvSpPr>
        <p:spPr/>
        <p:txBody>
          <a:bodyPr/>
          <a:lstStyle/>
          <a:p>
            <a:r>
              <a:rPr lang="en-US" sz="2000" b="1" i="0" dirty="0">
                <a:solidFill>
                  <a:schemeClr val="bg1"/>
                </a:solidFill>
              </a:rPr>
              <a:t>Shot Noise Suppression in the LIGO Interferometers</a:t>
            </a:r>
          </a:p>
        </p:txBody>
      </p:sp>
      <p:sp>
        <p:nvSpPr>
          <p:cNvPr id="3" name="Content Placeholder 2">
            <a:extLst>
              <a:ext uri="{FF2B5EF4-FFF2-40B4-BE49-F238E27FC236}">
                <a16:creationId xmlns:a16="http://schemas.microsoft.com/office/drawing/2014/main" id="{D540780E-DAA3-6BA4-43AF-13F835911CE0}"/>
              </a:ext>
            </a:extLst>
          </p:cNvPr>
          <p:cNvSpPr>
            <a:spLocks noGrp="1"/>
          </p:cNvSpPr>
          <p:nvPr>
            <p:ph idx="1"/>
          </p:nvPr>
        </p:nvSpPr>
        <p:spPr>
          <a:xfrm>
            <a:off x="420683" y="1235925"/>
            <a:ext cx="3641429" cy="3394472"/>
          </a:xfrm>
        </p:spPr>
        <p:txBody>
          <a:bodyPr/>
          <a:lstStyle/>
          <a:p>
            <a:pPr marL="0" indent="0">
              <a:buNone/>
            </a:pPr>
            <a:r>
              <a:rPr lang="en-US" sz="1400" dirty="0">
                <a:solidFill>
                  <a:schemeClr val="bg1"/>
                </a:solidFill>
              </a:rPr>
              <a:t>Frequency Independent Squeezing:</a:t>
            </a:r>
          </a:p>
          <a:p>
            <a:pPr marL="0" indent="0">
              <a:buNone/>
            </a:pPr>
            <a:r>
              <a:rPr lang="en-US" sz="1400" dirty="0">
                <a:solidFill>
                  <a:schemeClr val="bg1"/>
                </a:solidFill>
              </a:rPr>
              <a:t>Experimental implementation at LIGO </a:t>
            </a:r>
          </a:p>
        </p:txBody>
      </p:sp>
      <p:sp>
        <p:nvSpPr>
          <p:cNvPr id="4" name="Slide Number Placeholder 3">
            <a:extLst>
              <a:ext uri="{FF2B5EF4-FFF2-40B4-BE49-F238E27FC236}">
                <a16:creationId xmlns:a16="http://schemas.microsoft.com/office/drawing/2014/main" id="{C125925B-1C4F-9035-19F7-6C900B99FCAB}"/>
              </a:ext>
            </a:extLst>
          </p:cNvPr>
          <p:cNvSpPr>
            <a:spLocks noGrp="1"/>
          </p:cNvSpPr>
          <p:nvPr>
            <p:ph type="sldNum" sz="quarter" idx="11"/>
          </p:nvPr>
        </p:nvSpPr>
        <p:spPr/>
        <p:txBody>
          <a:bodyPr/>
          <a:lstStyle/>
          <a:p>
            <a:pPr>
              <a:defRPr/>
            </a:pPr>
            <a:fld id="{4703B35A-92CA-9244-943F-6D1BF23D8702}" type="slidenum">
              <a:rPr lang="en-US" smtClean="0"/>
              <a:pPr>
                <a:defRPr/>
              </a:pPr>
              <a:t>22</a:t>
            </a:fld>
            <a:endParaRPr lang="en-US"/>
          </a:p>
        </p:txBody>
      </p:sp>
      <p:pic>
        <p:nvPicPr>
          <p:cNvPr id="6" name="Picture 5" descr="Graphical user interface&#10;&#10;Description automatically generated with low confidence">
            <a:extLst>
              <a:ext uri="{FF2B5EF4-FFF2-40B4-BE49-F238E27FC236}">
                <a16:creationId xmlns:a16="http://schemas.microsoft.com/office/drawing/2014/main" id="{FBDB76EA-9BA3-3766-BC9F-6795B84C072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098629" y="1097236"/>
            <a:ext cx="4737445" cy="3929464"/>
          </a:xfrm>
          <a:prstGeom prst="rect">
            <a:avLst/>
          </a:prstGeom>
        </p:spPr>
      </p:pic>
      <p:pic>
        <p:nvPicPr>
          <p:cNvPr id="7" name="Picture 6">
            <a:extLst>
              <a:ext uri="{FF2B5EF4-FFF2-40B4-BE49-F238E27FC236}">
                <a16:creationId xmlns:a16="http://schemas.microsoft.com/office/drawing/2014/main" id="{9808C97D-BEFA-4864-1869-71DE08A3757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36822" y="1923424"/>
            <a:ext cx="3613328" cy="2684186"/>
          </a:xfrm>
          <a:prstGeom prst="rect">
            <a:avLst/>
          </a:prstGeom>
        </p:spPr>
      </p:pic>
      <p:cxnSp>
        <p:nvCxnSpPr>
          <p:cNvPr id="9" name="Straight Connector 8">
            <a:extLst>
              <a:ext uri="{FF2B5EF4-FFF2-40B4-BE49-F238E27FC236}">
                <a16:creationId xmlns:a16="http://schemas.microsoft.com/office/drawing/2014/main" id="{3D4028E6-3D15-86F0-F628-4993A149451E}"/>
              </a:ext>
            </a:extLst>
          </p:cNvPr>
          <p:cNvCxnSpPr>
            <a:cxnSpLocks/>
          </p:cNvCxnSpPr>
          <p:nvPr/>
        </p:nvCxnSpPr>
        <p:spPr bwMode="auto">
          <a:xfrm flipV="1">
            <a:off x="6710638" y="2138638"/>
            <a:ext cx="2412305" cy="2253759"/>
          </a:xfrm>
          <a:prstGeom prst="line">
            <a:avLst/>
          </a:prstGeom>
          <a:solidFill>
            <a:schemeClr val="accent1"/>
          </a:solidFill>
          <a:ln w="12700" cap="flat" cmpd="sng" algn="ctr">
            <a:solidFill>
              <a:srgbClr val="FF9301"/>
            </a:solidFill>
            <a:prstDash val="dash"/>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1" name="Straight Connector 10">
            <a:extLst>
              <a:ext uri="{FF2B5EF4-FFF2-40B4-BE49-F238E27FC236}">
                <a16:creationId xmlns:a16="http://schemas.microsoft.com/office/drawing/2014/main" id="{7E096D53-A23E-B6A0-D17A-12610E431FBD}"/>
              </a:ext>
            </a:extLst>
          </p:cNvPr>
          <p:cNvCxnSpPr>
            <a:cxnSpLocks/>
          </p:cNvCxnSpPr>
          <p:nvPr/>
        </p:nvCxnSpPr>
        <p:spPr bwMode="auto">
          <a:xfrm flipV="1">
            <a:off x="6783672" y="2250023"/>
            <a:ext cx="2412305" cy="2253759"/>
          </a:xfrm>
          <a:prstGeom prst="line">
            <a:avLst/>
          </a:prstGeom>
          <a:solidFill>
            <a:schemeClr val="accent1"/>
          </a:solidFill>
          <a:ln w="12700" cap="flat" cmpd="sng" algn="ctr">
            <a:solidFill>
              <a:srgbClr val="FF0000"/>
            </a:solidFill>
            <a:prstDash val="dash"/>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2" name="TextBox 11">
            <a:extLst>
              <a:ext uri="{FF2B5EF4-FFF2-40B4-BE49-F238E27FC236}">
                <a16:creationId xmlns:a16="http://schemas.microsoft.com/office/drawing/2014/main" id="{3BA12ECA-0B45-E012-D643-64255338070E}"/>
              </a:ext>
            </a:extLst>
          </p:cNvPr>
          <p:cNvSpPr txBox="1"/>
          <p:nvPr/>
        </p:nvSpPr>
        <p:spPr>
          <a:xfrm rot="18994567">
            <a:off x="6199823" y="4187133"/>
            <a:ext cx="875561" cy="261610"/>
          </a:xfrm>
          <a:prstGeom prst="rect">
            <a:avLst/>
          </a:prstGeom>
          <a:noFill/>
        </p:spPr>
        <p:txBody>
          <a:bodyPr wrap="none" rtlCol="0">
            <a:spAutoFit/>
          </a:bodyPr>
          <a:lstStyle/>
          <a:p>
            <a:r>
              <a:rPr lang="en-US" sz="1100" b="0" dirty="0">
                <a:solidFill>
                  <a:srgbClr val="FF9301"/>
                </a:solidFill>
              </a:rPr>
              <a:t>Shot Noise</a:t>
            </a:r>
          </a:p>
        </p:txBody>
      </p:sp>
      <p:sp>
        <p:nvSpPr>
          <p:cNvPr id="13" name="TextBox 12">
            <a:extLst>
              <a:ext uri="{FF2B5EF4-FFF2-40B4-BE49-F238E27FC236}">
                <a16:creationId xmlns:a16="http://schemas.microsoft.com/office/drawing/2014/main" id="{61A687C0-6875-A99C-1A04-2C0679EFF6B7}"/>
              </a:ext>
            </a:extLst>
          </p:cNvPr>
          <p:cNvSpPr txBox="1"/>
          <p:nvPr/>
        </p:nvSpPr>
        <p:spPr>
          <a:xfrm rot="18983139">
            <a:off x="6572879" y="4169641"/>
            <a:ext cx="1157689" cy="261610"/>
          </a:xfrm>
          <a:prstGeom prst="rect">
            <a:avLst/>
          </a:prstGeom>
          <a:noFill/>
        </p:spPr>
        <p:txBody>
          <a:bodyPr wrap="none" rtlCol="0">
            <a:spAutoFit/>
          </a:bodyPr>
          <a:lstStyle/>
          <a:p>
            <a:r>
              <a:rPr lang="en-US" sz="1100" b="0" dirty="0">
                <a:solidFill>
                  <a:srgbClr val="FF0000"/>
                </a:solidFill>
              </a:rPr>
              <a:t>2 dB squeezing</a:t>
            </a:r>
          </a:p>
        </p:txBody>
      </p:sp>
      <p:grpSp>
        <p:nvGrpSpPr>
          <p:cNvPr id="21" name="Group 20">
            <a:extLst>
              <a:ext uri="{FF2B5EF4-FFF2-40B4-BE49-F238E27FC236}">
                <a16:creationId xmlns:a16="http://schemas.microsoft.com/office/drawing/2014/main" id="{ABF7A6FF-DC05-BFD5-3097-2D8D3E5CDC01}"/>
              </a:ext>
            </a:extLst>
          </p:cNvPr>
          <p:cNvGrpSpPr/>
          <p:nvPr/>
        </p:nvGrpSpPr>
        <p:grpSpPr>
          <a:xfrm>
            <a:off x="5660211" y="811603"/>
            <a:ext cx="2731654" cy="1523023"/>
            <a:chOff x="5660211" y="811603"/>
            <a:chExt cx="2731654" cy="1523023"/>
          </a:xfrm>
        </p:grpSpPr>
        <p:sp>
          <p:nvSpPr>
            <p:cNvPr id="14" name="Rectangle 13">
              <a:extLst>
                <a:ext uri="{FF2B5EF4-FFF2-40B4-BE49-F238E27FC236}">
                  <a16:creationId xmlns:a16="http://schemas.microsoft.com/office/drawing/2014/main" id="{65955F07-C7AD-0DD6-4570-B19318102D3E}"/>
                </a:ext>
              </a:extLst>
            </p:cNvPr>
            <p:cNvSpPr/>
            <p:nvPr/>
          </p:nvSpPr>
          <p:spPr bwMode="auto">
            <a:xfrm>
              <a:off x="7037325" y="1097236"/>
              <a:ext cx="952499" cy="459511"/>
            </a:xfrm>
            <a:custGeom>
              <a:avLst/>
              <a:gdLst>
                <a:gd name="connsiteX0" fmla="*/ 0 w 952499"/>
                <a:gd name="connsiteY0" fmla="*/ 0 h 459511"/>
                <a:gd name="connsiteX1" fmla="*/ 457200 w 952499"/>
                <a:gd name="connsiteY1" fmla="*/ 0 h 459511"/>
                <a:gd name="connsiteX2" fmla="*/ 952499 w 952499"/>
                <a:gd name="connsiteY2" fmla="*/ 0 h 459511"/>
                <a:gd name="connsiteX3" fmla="*/ 952499 w 952499"/>
                <a:gd name="connsiteY3" fmla="*/ 459511 h 459511"/>
                <a:gd name="connsiteX4" fmla="*/ 485774 w 952499"/>
                <a:gd name="connsiteY4" fmla="*/ 459511 h 459511"/>
                <a:gd name="connsiteX5" fmla="*/ 0 w 952499"/>
                <a:gd name="connsiteY5" fmla="*/ 459511 h 459511"/>
                <a:gd name="connsiteX6" fmla="*/ 0 w 952499"/>
                <a:gd name="connsiteY6" fmla="*/ 0 h 459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2499" h="459511" extrusionOk="0">
                  <a:moveTo>
                    <a:pt x="0" y="0"/>
                  </a:moveTo>
                  <a:cubicBezTo>
                    <a:pt x="159495" y="-29514"/>
                    <a:pt x="332925" y="38455"/>
                    <a:pt x="457200" y="0"/>
                  </a:cubicBezTo>
                  <a:cubicBezTo>
                    <a:pt x="581475" y="-38455"/>
                    <a:pt x="808460" y="5537"/>
                    <a:pt x="952499" y="0"/>
                  </a:cubicBezTo>
                  <a:cubicBezTo>
                    <a:pt x="993762" y="186148"/>
                    <a:pt x="931273" y="267758"/>
                    <a:pt x="952499" y="459511"/>
                  </a:cubicBezTo>
                  <a:cubicBezTo>
                    <a:pt x="749558" y="512622"/>
                    <a:pt x="641298" y="418396"/>
                    <a:pt x="485774" y="459511"/>
                  </a:cubicBezTo>
                  <a:cubicBezTo>
                    <a:pt x="330251" y="500626"/>
                    <a:pt x="155446" y="404848"/>
                    <a:pt x="0" y="459511"/>
                  </a:cubicBezTo>
                  <a:cubicBezTo>
                    <a:pt x="-37446" y="252356"/>
                    <a:pt x="45914" y="210570"/>
                    <a:pt x="0" y="0"/>
                  </a:cubicBezTo>
                  <a:close/>
                </a:path>
              </a:pathLst>
            </a:custGeom>
            <a:noFill/>
            <a:ln w="28575" cap="flat" cmpd="sng" algn="ctr">
              <a:solidFill>
                <a:srgbClr val="FF0000"/>
              </a:solidFill>
              <a:prstDash val="solid"/>
              <a:round/>
              <a:headEnd type="none" w="sm" len="sm"/>
              <a:tailEnd type="none" w="sm" len="sm"/>
              <a:extLst>
                <a:ext uri="{C807C97D-BFC1-408E-A445-0C87EB9F89A2}">
                  <ask:lineSketchStyleProps xmlns:ask="http://schemas.microsoft.com/office/drawing/2018/sketchyshapes" sd="3834552138">
                    <a:prstGeom prst="rect">
                      <a:avLst/>
                    </a:prstGeom>
                    <ask:type>
                      <ask:lineSketchScribble/>
                    </ask:type>
                  </ask:lineSketchStyleProps>
                </a:ext>
              </a:extLst>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Arial" charset="0"/>
                <a:ea typeface="ＭＳ Ｐゴシック" charset="0"/>
              </a:endParaRPr>
            </a:p>
          </p:txBody>
        </p:sp>
        <p:cxnSp>
          <p:nvCxnSpPr>
            <p:cNvPr id="16" name="Straight Arrow Connector 15">
              <a:extLst>
                <a:ext uri="{FF2B5EF4-FFF2-40B4-BE49-F238E27FC236}">
                  <a16:creationId xmlns:a16="http://schemas.microsoft.com/office/drawing/2014/main" id="{611872BC-5A70-BCBF-6BC0-792B7D017E61}"/>
                </a:ext>
              </a:extLst>
            </p:cNvPr>
            <p:cNvCxnSpPr>
              <a:stCxn id="14" idx="1"/>
            </p:cNvCxnSpPr>
            <p:nvPr/>
          </p:nvCxnSpPr>
          <p:spPr bwMode="auto">
            <a:xfrm flipH="1">
              <a:off x="6567055" y="1326992"/>
              <a:ext cx="470270" cy="381219"/>
            </a:xfrm>
            <a:prstGeom prst="straightConnector1">
              <a:avLst/>
            </a:prstGeom>
            <a:solidFill>
              <a:schemeClr val="accent1"/>
            </a:solidFill>
            <a:ln w="28575" cap="flat" cmpd="sng" algn="ctr">
              <a:solidFill>
                <a:srgbClr val="FF0000"/>
              </a:solidFill>
              <a:prstDash val="solid"/>
              <a:round/>
              <a:headEnd type="none" w="sm" len="sm"/>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7" name="TextBox 16">
              <a:extLst>
                <a:ext uri="{FF2B5EF4-FFF2-40B4-BE49-F238E27FC236}">
                  <a16:creationId xmlns:a16="http://schemas.microsoft.com/office/drawing/2014/main" id="{FC16D031-A401-748E-666A-0828D15F02AA}"/>
                </a:ext>
              </a:extLst>
            </p:cNvPr>
            <p:cNvSpPr txBox="1"/>
            <p:nvPr/>
          </p:nvSpPr>
          <p:spPr>
            <a:xfrm>
              <a:off x="6514428" y="811603"/>
              <a:ext cx="1877437" cy="261610"/>
            </a:xfrm>
            <a:prstGeom prst="rect">
              <a:avLst/>
            </a:prstGeom>
            <a:noFill/>
          </p:spPr>
          <p:txBody>
            <a:bodyPr wrap="none" rtlCol="0">
              <a:spAutoFit/>
            </a:bodyPr>
            <a:lstStyle/>
            <a:p>
              <a:r>
                <a:rPr lang="en-US" sz="1100" b="0" dirty="0">
                  <a:solidFill>
                    <a:srgbClr val="FF0000"/>
                  </a:solidFill>
                </a:rPr>
                <a:t>Binary Neutron Star Range</a:t>
              </a:r>
            </a:p>
          </p:txBody>
        </p:sp>
        <p:sp>
          <p:nvSpPr>
            <p:cNvPr id="20" name="TextBox 19">
              <a:extLst>
                <a:ext uri="{FF2B5EF4-FFF2-40B4-BE49-F238E27FC236}">
                  <a16:creationId xmlns:a16="http://schemas.microsoft.com/office/drawing/2014/main" id="{75C6735A-D9B1-101F-4479-D41FBBE25733}"/>
                </a:ext>
              </a:extLst>
            </p:cNvPr>
            <p:cNvSpPr txBox="1"/>
            <p:nvPr/>
          </p:nvSpPr>
          <p:spPr>
            <a:xfrm>
              <a:off x="5660211" y="1732234"/>
              <a:ext cx="1322479" cy="602392"/>
            </a:xfrm>
            <a:custGeom>
              <a:avLst/>
              <a:gdLst>
                <a:gd name="connsiteX0" fmla="*/ 0 w 1322479"/>
                <a:gd name="connsiteY0" fmla="*/ 0 h 602392"/>
                <a:gd name="connsiteX1" fmla="*/ 454051 w 1322479"/>
                <a:gd name="connsiteY1" fmla="*/ 0 h 602392"/>
                <a:gd name="connsiteX2" fmla="*/ 921327 w 1322479"/>
                <a:gd name="connsiteY2" fmla="*/ 0 h 602392"/>
                <a:gd name="connsiteX3" fmla="*/ 1322479 w 1322479"/>
                <a:gd name="connsiteY3" fmla="*/ 0 h 602392"/>
                <a:gd name="connsiteX4" fmla="*/ 1322479 w 1322479"/>
                <a:gd name="connsiteY4" fmla="*/ 313244 h 602392"/>
                <a:gd name="connsiteX5" fmla="*/ 1322479 w 1322479"/>
                <a:gd name="connsiteY5" fmla="*/ 602392 h 602392"/>
                <a:gd name="connsiteX6" fmla="*/ 921327 w 1322479"/>
                <a:gd name="connsiteY6" fmla="*/ 602392 h 602392"/>
                <a:gd name="connsiteX7" fmla="*/ 480501 w 1322479"/>
                <a:gd name="connsiteY7" fmla="*/ 602392 h 602392"/>
                <a:gd name="connsiteX8" fmla="*/ 0 w 1322479"/>
                <a:gd name="connsiteY8" fmla="*/ 602392 h 602392"/>
                <a:gd name="connsiteX9" fmla="*/ 0 w 1322479"/>
                <a:gd name="connsiteY9" fmla="*/ 295172 h 602392"/>
                <a:gd name="connsiteX10" fmla="*/ 0 w 1322479"/>
                <a:gd name="connsiteY10" fmla="*/ 0 h 602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22479" h="602392" extrusionOk="0">
                  <a:moveTo>
                    <a:pt x="0" y="0"/>
                  </a:moveTo>
                  <a:cubicBezTo>
                    <a:pt x="150880" y="-289"/>
                    <a:pt x="237836" y="4927"/>
                    <a:pt x="454051" y="0"/>
                  </a:cubicBezTo>
                  <a:cubicBezTo>
                    <a:pt x="670266" y="-4927"/>
                    <a:pt x="803956" y="47770"/>
                    <a:pt x="921327" y="0"/>
                  </a:cubicBezTo>
                  <a:cubicBezTo>
                    <a:pt x="1038698" y="-47770"/>
                    <a:pt x="1128739" y="6594"/>
                    <a:pt x="1322479" y="0"/>
                  </a:cubicBezTo>
                  <a:cubicBezTo>
                    <a:pt x="1348482" y="102575"/>
                    <a:pt x="1311421" y="198072"/>
                    <a:pt x="1322479" y="313244"/>
                  </a:cubicBezTo>
                  <a:cubicBezTo>
                    <a:pt x="1333537" y="428416"/>
                    <a:pt x="1311328" y="464035"/>
                    <a:pt x="1322479" y="602392"/>
                  </a:cubicBezTo>
                  <a:cubicBezTo>
                    <a:pt x="1225553" y="624669"/>
                    <a:pt x="1017170" y="576116"/>
                    <a:pt x="921327" y="602392"/>
                  </a:cubicBezTo>
                  <a:cubicBezTo>
                    <a:pt x="825484" y="628668"/>
                    <a:pt x="677649" y="558761"/>
                    <a:pt x="480501" y="602392"/>
                  </a:cubicBezTo>
                  <a:cubicBezTo>
                    <a:pt x="283353" y="646023"/>
                    <a:pt x="227711" y="576473"/>
                    <a:pt x="0" y="602392"/>
                  </a:cubicBezTo>
                  <a:cubicBezTo>
                    <a:pt x="-284" y="539930"/>
                    <a:pt x="16691" y="426378"/>
                    <a:pt x="0" y="295172"/>
                  </a:cubicBezTo>
                  <a:cubicBezTo>
                    <a:pt x="-16691" y="163966"/>
                    <a:pt x="3552" y="73051"/>
                    <a:pt x="0" y="0"/>
                  </a:cubicBezTo>
                  <a:close/>
                </a:path>
              </a:pathLst>
            </a:custGeom>
            <a:noFill/>
            <a:ln w="28575" cap="flat" cmpd="sng" algn="ctr">
              <a:solidFill>
                <a:srgbClr val="FF0000"/>
              </a:solidFill>
              <a:prstDash val="solid"/>
              <a:round/>
              <a:headEnd type="none" w="sm" len="sm"/>
              <a:tailEnd type="none" w="sm" len="sm"/>
              <a:extLst>
                <a:ext uri="{C807C97D-BFC1-408E-A445-0C87EB9F89A2}">
                  <ask:lineSketchStyleProps xmlns:ask="http://schemas.microsoft.com/office/drawing/2018/sketchyshapes" sd="3400870691">
                    <a:prstGeom prst="rect">
                      <a:avLst/>
                    </a:prstGeom>
                    <ask:type>
                      <ask:lineSketchScribble/>
                    </ask:type>
                  </ask:lineSketchStyleProps>
                </a:ext>
              </a:extLst>
            </a:ln>
            <a:effectLst/>
          </p:spPr>
          <p:txBody>
            <a:bodyPr vert="horz" wrap="square" lIns="91440" tIns="45720" rIns="91440" bIns="45720" numCol="1" rtlCol="0" anchor="t" anchorCtr="0" compatLnSpc="1">
              <a:prstTxWarp prst="textNoShape">
                <a:avLst/>
              </a:prstTxWarp>
            </a:bodyPr>
            <a:lstStyle>
              <a:defPPr>
                <a:defRPr lang="en-US"/>
              </a:defPPr>
              <a:lvl1pPr marL="0" marR="0" indent="0" defTabSz="914400" latinLnBrk="0">
                <a:lnSpc>
                  <a:spcPct val="100000"/>
                </a:lnSpc>
                <a:buClrTx/>
                <a:buSzTx/>
                <a:buFontTx/>
                <a:buNone/>
                <a:tabLst/>
                <a:defRPr kumimoji="0" i="0" u="none" strike="noStrike" cap="none" normalizeH="0" baseline="0">
                  <a:ln>
                    <a:noFill/>
                  </a:ln>
                  <a:effectLst/>
                </a:defRPr>
              </a:lvl1pPr>
            </a:lstStyle>
            <a:p>
              <a:r>
                <a:rPr lang="en-US" sz="1000" b="0" dirty="0">
                  <a:solidFill>
                    <a:schemeClr val="bg1"/>
                  </a:solidFill>
                </a:rPr>
                <a:t>34% increase in </a:t>
              </a:r>
            </a:p>
            <a:p>
              <a:r>
                <a:rPr lang="en-US" sz="1000" b="0" dirty="0">
                  <a:solidFill>
                    <a:schemeClr val="bg1"/>
                  </a:solidFill>
                </a:rPr>
                <a:t>rate of detected </a:t>
              </a:r>
            </a:p>
            <a:p>
              <a:r>
                <a:rPr lang="en-US" sz="1000" b="0" dirty="0">
                  <a:solidFill>
                    <a:schemeClr val="bg1"/>
                  </a:solidFill>
                </a:rPr>
                <a:t>binary neutron stars </a:t>
              </a:r>
            </a:p>
          </p:txBody>
        </p:sp>
      </p:grpSp>
      <p:pic>
        <p:nvPicPr>
          <p:cNvPr id="5126" name="Picture 6">
            <a:extLst>
              <a:ext uri="{FF2B5EF4-FFF2-40B4-BE49-F238E27FC236}">
                <a16:creationId xmlns:a16="http://schemas.microsoft.com/office/drawing/2014/main" id="{5F7A174D-6C09-F97B-06F6-8256F40754E7}"/>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008392" y="3599976"/>
            <a:ext cx="1760826" cy="1320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7436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B4D3A-3FF9-CDC1-EB8F-5B26E0F9FE87}"/>
              </a:ext>
            </a:extLst>
          </p:cNvPr>
          <p:cNvSpPr>
            <a:spLocks noGrp="1"/>
          </p:cNvSpPr>
          <p:nvPr>
            <p:ph type="title"/>
          </p:nvPr>
        </p:nvSpPr>
        <p:spPr/>
        <p:txBody>
          <a:bodyPr/>
          <a:lstStyle/>
          <a:p>
            <a:r>
              <a:rPr lang="en-US" sz="2000" b="1" i="0" dirty="0">
                <a:solidFill>
                  <a:schemeClr val="bg1"/>
                </a:solidFill>
              </a:rPr>
              <a:t>Beyond the Standard Quantum Limit: </a:t>
            </a:r>
            <a:br>
              <a:rPr lang="en-US" sz="2000" b="1" i="0" dirty="0">
                <a:solidFill>
                  <a:schemeClr val="bg1"/>
                </a:solidFill>
              </a:rPr>
            </a:br>
            <a:r>
              <a:rPr lang="en-US" sz="2000" b="1" i="0" dirty="0">
                <a:solidFill>
                  <a:schemeClr val="bg1"/>
                </a:solidFill>
              </a:rPr>
              <a:t>Radiation Pressure Suppression</a:t>
            </a:r>
          </a:p>
        </p:txBody>
      </p:sp>
      <p:sp>
        <p:nvSpPr>
          <p:cNvPr id="3" name="Content Placeholder 2">
            <a:extLst>
              <a:ext uri="{FF2B5EF4-FFF2-40B4-BE49-F238E27FC236}">
                <a16:creationId xmlns:a16="http://schemas.microsoft.com/office/drawing/2014/main" id="{D540780E-DAA3-6BA4-43AF-13F835911CE0}"/>
              </a:ext>
            </a:extLst>
          </p:cNvPr>
          <p:cNvSpPr>
            <a:spLocks noGrp="1"/>
          </p:cNvSpPr>
          <p:nvPr>
            <p:ph idx="1"/>
          </p:nvPr>
        </p:nvSpPr>
        <p:spPr>
          <a:xfrm>
            <a:off x="221233" y="1005501"/>
            <a:ext cx="1810179" cy="3394472"/>
          </a:xfrm>
        </p:spPr>
        <p:txBody>
          <a:bodyPr/>
          <a:lstStyle/>
          <a:p>
            <a:pPr marL="0" indent="0">
              <a:buNone/>
            </a:pPr>
            <a:r>
              <a:rPr lang="en-US" sz="1050" dirty="0">
                <a:solidFill>
                  <a:schemeClr val="bg1"/>
                </a:solidFill>
              </a:rPr>
              <a:t>Ponderomotive Squeezing:  the interferometer introduces correlations between the position/ momentum uncertainty of the mirrors and the photon number/phase uncertainty</a:t>
            </a:r>
          </a:p>
          <a:p>
            <a:pPr marL="0" indent="0">
              <a:buNone/>
            </a:pPr>
            <a:endParaRPr lang="en-US" sz="1050" dirty="0">
              <a:solidFill>
                <a:schemeClr val="bg1"/>
              </a:solidFill>
            </a:endParaRPr>
          </a:p>
          <a:p>
            <a:pPr marL="0" indent="0">
              <a:buNone/>
            </a:pPr>
            <a:endParaRPr lang="en-US" sz="1050" dirty="0">
              <a:solidFill>
                <a:schemeClr val="bg1"/>
              </a:solidFill>
            </a:endParaRPr>
          </a:p>
          <a:p>
            <a:pPr marL="0" indent="0">
              <a:buNone/>
            </a:pPr>
            <a:endParaRPr lang="en-US" sz="1050" dirty="0">
              <a:solidFill>
                <a:schemeClr val="bg1"/>
              </a:solidFill>
            </a:endParaRPr>
          </a:p>
          <a:p>
            <a:pPr marL="0" indent="0">
              <a:buNone/>
            </a:pPr>
            <a:endParaRPr lang="en-US" sz="1050" dirty="0">
              <a:solidFill>
                <a:schemeClr val="bg1"/>
              </a:solidFill>
            </a:endParaRPr>
          </a:p>
          <a:p>
            <a:pPr marL="0" indent="0">
              <a:buNone/>
            </a:pPr>
            <a:endParaRPr lang="en-US" sz="1050" dirty="0">
              <a:solidFill>
                <a:schemeClr val="bg1"/>
              </a:solidFill>
            </a:endParaRPr>
          </a:p>
          <a:p>
            <a:pPr marL="0" indent="0">
              <a:buNone/>
            </a:pPr>
            <a:endParaRPr lang="en-US" sz="1050" dirty="0">
              <a:solidFill>
                <a:schemeClr val="bg1"/>
              </a:solidFill>
            </a:endParaRPr>
          </a:p>
          <a:p>
            <a:pPr marL="0" indent="0">
              <a:buNone/>
            </a:pPr>
            <a:endParaRPr lang="en-US" sz="1050" dirty="0">
              <a:solidFill>
                <a:schemeClr val="bg1"/>
              </a:solidFill>
            </a:endParaRPr>
          </a:p>
          <a:p>
            <a:pPr marL="0" indent="0">
              <a:buNone/>
            </a:pPr>
            <a:r>
              <a:rPr lang="en-US" sz="1050" dirty="0">
                <a:solidFill>
                  <a:schemeClr val="bg1"/>
                </a:solidFill>
              </a:rPr>
              <a:t>By varying the squeezed quadrature field (phase) and subtracting off the classical noise, the QPR noise can be reduced below the SQL    </a:t>
            </a:r>
          </a:p>
        </p:txBody>
      </p:sp>
      <p:sp>
        <p:nvSpPr>
          <p:cNvPr id="4" name="Slide Number Placeholder 3">
            <a:extLst>
              <a:ext uri="{FF2B5EF4-FFF2-40B4-BE49-F238E27FC236}">
                <a16:creationId xmlns:a16="http://schemas.microsoft.com/office/drawing/2014/main" id="{C125925B-1C4F-9035-19F7-6C900B99FCAB}"/>
              </a:ext>
            </a:extLst>
          </p:cNvPr>
          <p:cNvSpPr>
            <a:spLocks noGrp="1"/>
          </p:cNvSpPr>
          <p:nvPr>
            <p:ph type="sldNum" sz="quarter" idx="11"/>
          </p:nvPr>
        </p:nvSpPr>
        <p:spPr/>
        <p:txBody>
          <a:bodyPr/>
          <a:lstStyle/>
          <a:p>
            <a:pPr>
              <a:defRPr/>
            </a:pPr>
            <a:fld id="{4703B35A-92CA-9244-943F-6D1BF23D8702}" type="slidenum">
              <a:rPr lang="en-US" smtClean="0"/>
              <a:pPr>
                <a:defRPr/>
              </a:pPr>
              <a:t>23</a:t>
            </a:fld>
            <a:endParaRPr lang="en-US"/>
          </a:p>
        </p:txBody>
      </p:sp>
      <p:pic>
        <p:nvPicPr>
          <p:cNvPr id="5" name="Picture 4">
            <a:extLst>
              <a:ext uri="{FF2B5EF4-FFF2-40B4-BE49-F238E27FC236}">
                <a16:creationId xmlns:a16="http://schemas.microsoft.com/office/drawing/2014/main" id="{D367F84F-17EF-BAD7-5134-7F00A74E9A5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033650" y="1012439"/>
            <a:ext cx="5170866" cy="3737012"/>
          </a:xfrm>
          <a:prstGeom prst="rect">
            <a:avLst/>
          </a:prstGeom>
        </p:spPr>
      </p:pic>
      <p:sp>
        <p:nvSpPr>
          <p:cNvPr id="10" name="TextBox 9">
            <a:extLst>
              <a:ext uri="{FF2B5EF4-FFF2-40B4-BE49-F238E27FC236}">
                <a16:creationId xmlns:a16="http://schemas.microsoft.com/office/drawing/2014/main" id="{6C2D09CD-96AD-A2AA-4BAE-0F9FA78E093A}"/>
              </a:ext>
            </a:extLst>
          </p:cNvPr>
          <p:cNvSpPr txBox="1"/>
          <p:nvPr/>
        </p:nvSpPr>
        <p:spPr>
          <a:xfrm>
            <a:off x="7203755" y="4441673"/>
            <a:ext cx="1836357" cy="415498"/>
          </a:xfrm>
          <a:prstGeom prst="rect">
            <a:avLst/>
          </a:prstGeom>
          <a:solidFill>
            <a:srgbClr val="618FFD"/>
          </a:solidFill>
        </p:spPr>
        <p:txBody>
          <a:bodyPr wrap="square">
            <a:spAutoFit/>
          </a:bodyPr>
          <a:lstStyle/>
          <a:p>
            <a:r>
              <a:rPr lang="en-US" sz="700" b="0" dirty="0">
                <a:solidFill>
                  <a:schemeClr val="tx2"/>
                </a:solidFill>
              </a:rPr>
              <a:t>Yu, et al., “Quantum correlations between light and the kilogram-mass mirrors of LIGO” </a:t>
            </a:r>
            <a:r>
              <a:rPr lang="en-US" sz="700" b="0" dirty="0" err="1">
                <a:solidFill>
                  <a:schemeClr val="tx2"/>
                </a:solidFill>
              </a:rPr>
              <a:t>Natiure</a:t>
            </a:r>
            <a:r>
              <a:rPr lang="en-US" sz="700" b="0" dirty="0">
                <a:solidFill>
                  <a:schemeClr val="tx2"/>
                </a:solidFill>
              </a:rPr>
              <a:t> </a:t>
            </a:r>
            <a:r>
              <a:rPr lang="en-US" sz="700" dirty="0">
                <a:solidFill>
                  <a:schemeClr val="tx2"/>
                </a:solidFill>
              </a:rPr>
              <a:t>583</a:t>
            </a:r>
            <a:r>
              <a:rPr lang="en-US" sz="700" b="0" dirty="0">
                <a:solidFill>
                  <a:schemeClr val="tx2"/>
                </a:solidFill>
              </a:rPr>
              <a:t>, 43-54 (2020).</a:t>
            </a:r>
          </a:p>
        </p:txBody>
      </p:sp>
      <p:grpSp>
        <p:nvGrpSpPr>
          <p:cNvPr id="47" name="Group 46">
            <a:extLst>
              <a:ext uri="{FF2B5EF4-FFF2-40B4-BE49-F238E27FC236}">
                <a16:creationId xmlns:a16="http://schemas.microsoft.com/office/drawing/2014/main" id="{D12D001F-5ABF-E8FC-CB4D-425073606F0F}"/>
              </a:ext>
            </a:extLst>
          </p:cNvPr>
          <p:cNvGrpSpPr/>
          <p:nvPr/>
        </p:nvGrpSpPr>
        <p:grpSpPr>
          <a:xfrm>
            <a:off x="7203586" y="1008957"/>
            <a:ext cx="1836357" cy="3440515"/>
            <a:chOff x="6920343" y="1308936"/>
            <a:chExt cx="1836357" cy="3440515"/>
          </a:xfrm>
        </p:grpSpPr>
        <p:sp>
          <p:nvSpPr>
            <p:cNvPr id="36" name="Rectangle 35">
              <a:extLst>
                <a:ext uri="{FF2B5EF4-FFF2-40B4-BE49-F238E27FC236}">
                  <a16:creationId xmlns:a16="http://schemas.microsoft.com/office/drawing/2014/main" id="{CC50112B-27D7-CC05-842A-511902EF12F1}"/>
                </a:ext>
              </a:extLst>
            </p:cNvPr>
            <p:cNvSpPr/>
            <p:nvPr/>
          </p:nvSpPr>
          <p:spPr bwMode="auto">
            <a:xfrm>
              <a:off x="6920343" y="1308936"/>
              <a:ext cx="1836357" cy="3440515"/>
            </a:xfrm>
            <a:prstGeom prst="rect">
              <a:avLst/>
            </a:prstGeom>
            <a:solidFill>
              <a:schemeClr val="bg1"/>
            </a:solidFill>
            <a:ln w="12700" cap="flat" cmpd="sng" algn="ctr">
              <a:no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Arial" charset="0"/>
                <a:ea typeface="ＭＳ Ｐゴシック" charset="0"/>
              </a:endParaRPr>
            </a:p>
          </p:txBody>
        </p:sp>
        <p:pic>
          <p:nvPicPr>
            <p:cNvPr id="32" name="Picture 31">
              <a:extLst>
                <a:ext uri="{FF2B5EF4-FFF2-40B4-BE49-F238E27FC236}">
                  <a16:creationId xmlns:a16="http://schemas.microsoft.com/office/drawing/2014/main" id="{EAADD353-154D-3156-D479-1358E916E76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920343" y="1308936"/>
              <a:ext cx="1836357" cy="1142082"/>
            </a:xfrm>
            <a:prstGeom prst="rect">
              <a:avLst/>
            </a:prstGeom>
          </p:spPr>
        </p:pic>
        <p:pic>
          <p:nvPicPr>
            <p:cNvPr id="33" name="Picture 32">
              <a:extLst>
                <a:ext uri="{FF2B5EF4-FFF2-40B4-BE49-F238E27FC236}">
                  <a16:creationId xmlns:a16="http://schemas.microsoft.com/office/drawing/2014/main" id="{F60CEB3A-744B-FE28-5638-78CCA971BED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203749" y="2455468"/>
              <a:ext cx="1552951" cy="1143000"/>
            </a:xfrm>
            <a:prstGeom prst="rect">
              <a:avLst/>
            </a:prstGeom>
          </p:spPr>
        </p:pic>
        <p:pic>
          <p:nvPicPr>
            <p:cNvPr id="34" name="Picture 33">
              <a:extLst>
                <a:ext uri="{FF2B5EF4-FFF2-40B4-BE49-F238E27FC236}">
                  <a16:creationId xmlns:a16="http://schemas.microsoft.com/office/drawing/2014/main" id="{F330AC31-CA9B-71F4-ED9B-7DFCF5ECA25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203749" y="3606451"/>
              <a:ext cx="1552951" cy="1143000"/>
            </a:xfrm>
            <a:prstGeom prst="rect">
              <a:avLst/>
            </a:prstGeom>
          </p:spPr>
        </p:pic>
        <p:pic>
          <p:nvPicPr>
            <p:cNvPr id="35" name="Picture 34">
              <a:extLst>
                <a:ext uri="{FF2B5EF4-FFF2-40B4-BE49-F238E27FC236}">
                  <a16:creationId xmlns:a16="http://schemas.microsoft.com/office/drawing/2014/main" id="{395A26B6-CC6E-5E0E-C961-520149C30A70}"/>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090931" y="2458123"/>
              <a:ext cx="158960" cy="1143001"/>
            </a:xfrm>
            <a:prstGeom prst="rect">
              <a:avLst/>
            </a:prstGeom>
          </p:spPr>
        </p:pic>
        <p:pic>
          <p:nvPicPr>
            <p:cNvPr id="37" name="Picture 36">
              <a:extLst>
                <a:ext uri="{FF2B5EF4-FFF2-40B4-BE49-F238E27FC236}">
                  <a16:creationId xmlns:a16="http://schemas.microsoft.com/office/drawing/2014/main" id="{5B393600-45BF-232D-611F-2A6D32E816DF}"/>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100646" y="3605749"/>
              <a:ext cx="158960" cy="1143001"/>
            </a:xfrm>
            <a:prstGeom prst="rect">
              <a:avLst/>
            </a:prstGeom>
          </p:spPr>
        </p:pic>
        <p:cxnSp>
          <p:nvCxnSpPr>
            <p:cNvPr id="40" name="Straight Connector 39">
              <a:extLst>
                <a:ext uri="{FF2B5EF4-FFF2-40B4-BE49-F238E27FC236}">
                  <a16:creationId xmlns:a16="http://schemas.microsoft.com/office/drawing/2014/main" id="{315C3DDE-5B7E-424E-1A8C-1EEF368D7E3B}"/>
                </a:ext>
              </a:extLst>
            </p:cNvPr>
            <p:cNvCxnSpPr/>
            <p:nvPr/>
          </p:nvCxnSpPr>
          <p:spPr bwMode="auto">
            <a:xfrm>
              <a:off x="7088935" y="4741718"/>
              <a:ext cx="172908" cy="0"/>
            </a:xfrm>
            <a:prstGeom prst="line">
              <a:avLst/>
            </a:prstGeom>
            <a:solidFill>
              <a:schemeClr val="accent1"/>
            </a:solidFill>
            <a:ln w="12700" cap="flat" cmpd="sng" algn="ctr">
              <a:solidFill>
                <a:schemeClr val="bg1"/>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pic>
          <p:nvPicPr>
            <p:cNvPr id="41" name="Picture 40">
              <a:extLst>
                <a:ext uri="{FF2B5EF4-FFF2-40B4-BE49-F238E27FC236}">
                  <a16:creationId xmlns:a16="http://schemas.microsoft.com/office/drawing/2014/main" id="{CAD10CE5-EC74-1742-0599-8E5D1A702137}"/>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922203" y="2466350"/>
              <a:ext cx="190313" cy="1141879"/>
            </a:xfrm>
            <a:prstGeom prst="rect">
              <a:avLst/>
            </a:prstGeom>
          </p:spPr>
        </p:pic>
        <p:cxnSp>
          <p:nvCxnSpPr>
            <p:cNvPr id="39" name="Straight Connector 38">
              <a:extLst>
                <a:ext uri="{FF2B5EF4-FFF2-40B4-BE49-F238E27FC236}">
                  <a16:creationId xmlns:a16="http://schemas.microsoft.com/office/drawing/2014/main" id="{AF39ED91-041F-BB21-7336-A0B5E653E9E7}"/>
                </a:ext>
              </a:extLst>
            </p:cNvPr>
            <p:cNvCxnSpPr>
              <a:cxnSpLocks/>
            </p:cNvCxnSpPr>
            <p:nvPr/>
          </p:nvCxnSpPr>
          <p:spPr bwMode="auto">
            <a:xfrm flipV="1">
              <a:off x="6920536" y="3599773"/>
              <a:ext cx="370782" cy="2228"/>
            </a:xfrm>
            <a:prstGeom prst="line">
              <a:avLst/>
            </a:prstGeom>
            <a:solidFill>
              <a:schemeClr val="accent1"/>
            </a:solidFill>
            <a:ln w="28575" cap="flat" cmpd="sng" algn="ctr">
              <a:solidFill>
                <a:schemeClr val="bg1"/>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46" name="Rectangle 45">
              <a:extLst>
                <a:ext uri="{FF2B5EF4-FFF2-40B4-BE49-F238E27FC236}">
                  <a16:creationId xmlns:a16="http://schemas.microsoft.com/office/drawing/2014/main" id="{8E6B6612-840D-3F3E-21F9-8D2C0F4E9882}"/>
                </a:ext>
              </a:extLst>
            </p:cNvPr>
            <p:cNvSpPr/>
            <p:nvPr/>
          </p:nvSpPr>
          <p:spPr bwMode="auto">
            <a:xfrm>
              <a:off x="6951618" y="1330647"/>
              <a:ext cx="131482" cy="1097738"/>
            </a:xfrm>
            <a:prstGeom prst="rect">
              <a:avLst/>
            </a:prstGeom>
            <a:solidFill>
              <a:schemeClr val="bg1"/>
            </a:solidFill>
            <a:ln w="12700" cap="flat" cmpd="sng" algn="ctr">
              <a:solidFill>
                <a:schemeClr val="bg1"/>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Arial" charset="0"/>
                <a:ea typeface="ＭＳ Ｐゴシック" charset="0"/>
              </a:endParaRPr>
            </a:p>
          </p:txBody>
        </p:sp>
      </p:grpSp>
      <p:grpSp>
        <p:nvGrpSpPr>
          <p:cNvPr id="50" name="Group 49">
            <a:extLst>
              <a:ext uri="{FF2B5EF4-FFF2-40B4-BE49-F238E27FC236}">
                <a16:creationId xmlns:a16="http://schemas.microsoft.com/office/drawing/2014/main" id="{95630F9A-385E-3424-4087-271F619E7D6C}"/>
              </a:ext>
            </a:extLst>
          </p:cNvPr>
          <p:cNvGrpSpPr/>
          <p:nvPr/>
        </p:nvGrpSpPr>
        <p:grpSpPr>
          <a:xfrm>
            <a:off x="389466" y="2363146"/>
            <a:ext cx="1278709" cy="942624"/>
            <a:chOff x="287773" y="1637164"/>
            <a:chExt cx="1278709" cy="942624"/>
          </a:xfrm>
        </p:grpSpPr>
        <p:sp>
          <p:nvSpPr>
            <p:cNvPr id="49" name="Rectangle 48">
              <a:extLst>
                <a:ext uri="{FF2B5EF4-FFF2-40B4-BE49-F238E27FC236}">
                  <a16:creationId xmlns:a16="http://schemas.microsoft.com/office/drawing/2014/main" id="{7C2C33ED-B143-3ADC-BB46-73E9AEA4FF12}"/>
                </a:ext>
              </a:extLst>
            </p:cNvPr>
            <p:cNvSpPr/>
            <p:nvPr/>
          </p:nvSpPr>
          <p:spPr bwMode="auto">
            <a:xfrm>
              <a:off x="322035" y="1660105"/>
              <a:ext cx="1244447" cy="919683"/>
            </a:xfrm>
            <a:prstGeom prst="rect">
              <a:avLst/>
            </a:prstGeom>
            <a:solidFill>
              <a:schemeClr val="bg1"/>
            </a:solidFill>
            <a:ln w="12700" cap="flat" cmpd="sng" algn="ctr">
              <a:no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Arial" charset="0"/>
                <a:ea typeface="ＭＳ Ｐゴシック" charset="0"/>
              </a:endParaRPr>
            </a:p>
          </p:txBody>
        </p:sp>
        <p:grpSp>
          <p:nvGrpSpPr>
            <p:cNvPr id="18" name="Group 17">
              <a:extLst>
                <a:ext uri="{FF2B5EF4-FFF2-40B4-BE49-F238E27FC236}">
                  <a16:creationId xmlns:a16="http://schemas.microsoft.com/office/drawing/2014/main" id="{7EC72A9B-D1AC-CAA9-E9B8-F4F4440C7A15}"/>
                </a:ext>
              </a:extLst>
            </p:cNvPr>
            <p:cNvGrpSpPr/>
            <p:nvPr/>
          </p:nvGrpSpPr>
          <p:grpSpPr>
            <a:xfrm>
              <a:off x="606098" y="1740391"/>
              <a:ext cx="889548" cy="675477"/>
              <a:chOff x="4608314" y="933222"/>
              <a:chExt cx="1817783" cy="1168636"/>
            </a:xfrm>
          </p:grpSpPr>
          <p:sp>
            <p:nvSpPr>
              <p:cNvPr id="19" name="Oval 18">
                <a:extLst>
                  <a:ext uri="{FF2B5EF4-FFF2-40B4-BE49-F238E27FC236}">
                    <a16:creationId xmlns:a16="http://schemas.microsoft.com/office/drawing/2014/main" id="{9780F778-094F-35C2-3A89-BF1B4ACC0D61}"/>
                  </a:ext>
                </a:extLst>
              </p:cNvPr>
              <p:cNvSpPr/>
              <p:nvPr/>
            </p:nvSpPr>
            <p:spPr bwMode="auto">
              <a:xfrm>
                <a:off x="4638184" y="1616617"/>
                <a:ext cx="1090155" cy="264677"/>
              </a:xfrm>
              <a:prstGeom prst="ellipse">
                <a:avLst/>
              </a:prstGeom>
              <a:solidFill>
                <a:schemeClr val="accent2">
                  <a:lumMod val="50000"/>
                  <a:alpha val="50000"/>
                </a:schemeClr>
              </a:solidFill>
              <a:ln w="12700" cap="flat" cmpd="sng" algn="ctr">
                <a:solidFill>
                  <a:schemeClr val="accent2">
                    <a:lumMod val="50000"/>
                  </a:schemeClr>
                </a:solidFill>
                <a:prstDash val="solid"/>
                <a:round/>
                <a:headEnd type="none" w="sm" len="sm"/>
                <a:tailEnd type="none" w="sm" len="sm"/>
              </a:ln>
              <a:effectLst/>
            </p:spPr>
            <p:txBody>
              <a:bodyPr/>
              <a:lstStyle/>
              <a:p>
                <a:pPr>
                  <a:defRPr/>
                </a:pPr>
                <a:endParaRPr lang="en-US" i="1">
                  <a:latin typeface="Times New Roman" pitchFamily="18" charset="0"/>
                </a:endParaRPr>
              </a:p>
            </p:txBody>
          </p:sp>
          <p:cxnSp>
            <p:nvCxnSpPr>
              <p:cNvPr id="20" name="Straight Connector 5">
                <a:extLst>
                  <a:ext uri="{FF2B5EF4-FFF2-40B4-BE49-F238E27FC236}">
                    <a16:creationId xmlns:a16="http://schemas.microsoft.com/office/drawing/2014/main" id="{4CDA714C-B83F-AC28-3357-F834CD7B290C}"/>
                  </a:ext>
                </a:extLst>
              </p:cNvPr>
              <p:cNvCxnSpPr>
                <a:cxnSpLocks noChangeShapeType="1"/>
              </p:cNvCxnSpPr>
              <p:nvPr/>
            </p:nvCxnSpPr>
            <p:spPr bwMode="auto">
              <a:xfrm>
                <a:off x="5183262" y="933222"/>
                <a:ext cx="0" cy="1168636"/>
              </a:xfrm>
              <a:prstGeom prst="line">
                <a:avLst/>
              </a:prstGeom>
              <a:noFill/>
              <a:ln w="38100">
                <a:solidFill>
                  <a:srgbClr val="326464"/>
                </a:solidFill>
                <a:round/>
                <a:headEnd/>
                <a:tailEnd/>
              </a:ln>
              <a:extLst>
                <a:ext uri="{909E8E84-426E-40dd-AFC4-6F175D3DCCD1}">
                  <a14:hiddenFill xmlns:a14="http://schemas.microsoft.com/office/drawing/2010/main" xmlns="">
                    <a:noFill/>
                  </a14:hiddenFill>
                </a:ext>
              </a:extLst>
            </p:spPr>
          </p:cxnSp>
          <p:cxnSp>
            <p:nvCxnSpPr>
              <p:cNvPr id="21" name="Straight Connector 20">
                <a:extLst>
                  <a:ext uri="{FF2B5EF4-FFF2-40B4-BE49-F238E27FC236}">
                    <a16:creationId xmlns:a16="http://schemas.microsoft.com/office/drawing/2014/main" id="{D598BC86-0362-D0E1-521D-EB39AEE0BBA0}"/>
                  </a:ext>
                </a:extLst>
              </p:cNvPr>
              <p:cNvCxnSpPr>
                <a:cxnSpLocks noChangeShapeType="1"/>
              </p:cNvCxnSpPr>
              <p:nvPr/>
            </p:nvCxnSpPr>
            <p:spPr bwMode="auto">
              <a:xfrm>
                <a:off x="4608314" y="1748956"/>
                <a:ext cx="1817783" cy="0"/>
              </a:xfrm>
              <a:prstGeom prst="line">
                <a:avLst/>
              </a:prstGeom>
              <a:noFill/>
              <a:ln w="38100">
                <a:solidFill>
                  <a:srgbClr val="326464"/>
                </a:solidFill>
                <a:round/>
                <a:headEnd/>
                <a:tailEnd/>
              </a:ln>
              <a:extLst>
                <a:ext uri="{909E8E84-426E-40dd-AFC4-6F175D3DCCD1}">
                  <a14:hiddenFill xmlns:a14="http://schemas.microsoft.com/office/drawing/2010/main" xmlns="">
                    <a:noFill/>
                  </a14:hiddenFill>
                </a:ext>
              </a:extLst>
            </p:spPr>
          </p:cxnSp>
          <p:cxnSp>
            <p:nvCxnSpPr>
              <p:cNvPr id="22" name="Straight Connector 32">
                <a:extLst>
                  <a:ext uri="{FF2B5EF4-FFF2-40B4-BE49-F238E27FC236}">
                    <a16:creationId xmlns:a16="http://schemas.microsoft.com/office/drawing/2014/main" id="{7FD32932-0B81-ADFB-D8E5-51F7FA8AF0B2}"/>
                  </a:ext>
                </a:extLst>
              </p:cNvPr>
              <p:cNvCxnSpPr>
                <a:cxnSpLocks noChangeShapeType="1"/>
                <a:stCxn id="19" idx="0"/>
                <a:endCxn id="19" idx="4"/>
              </p:cNvCxnSpPr>
              <p:nvPr/>
            </p:nvCxnSpPr>
            <p:spPr bwMode="auto">
              <a:xfrm>
                <a:off x="5183262" y="1616617"/>
                <a:ext cx="0" cy="264677"/>
              </a:xfrm>
              <a:prstGeom prst="line">
                <a:avLst/>
              </a:prstGeom>
              <a:noFill/>
              <a:ln w="0">
                <a:solidFill>
                  <a:srgbClr val="FF3300"/>
                </a:solidFill>
                <a:round/>
                <a:headEnd/>
                <a:tailEnd type="none" w="lg" len="lg"/>
              </a:ln>
              <a:extLst>
                <a:ext uri="{909E8E84-426E-40dd-AFC4-6F175D3DCCD1}">
                  <a14:hiddenFill xmlns:a14="http://schemas.microsoft.com/office/drawing/2010/main" xmlns="">
                    <a:noFill/>
                  </a14:hiddenFill>
                </a:ext>
              </a:extLst>
            </p:spPr>
          </p:cxnSp>
          <p:cxnSp>
            <p:nvCxnSpPr>
              <p:cNvPr id="23" name="Straight Connector 44">
                <a:extLst>
                  <a:ext uri="{FF2B5EF4-FFF2-40B4-BE49-F238E27FC236}">
                    <a16:creationId xmlns:a16="http://schemas.microsoft.com/office/drawing/2014/main" id="{6046034C-1564-8372-26D2-BD6AC5B6C6D0}"/>
                  </a:ext>
                </a:extLst>
              </p:cNvPr>
              <p:cNvCxnSpPr>
                <a:cxnSpLocks noChangeShapeType="1"/>
                <a:stCxn id="19" idx="2"/>
                <a:endCxn id="19" idx="6"/>
              </p:cNvCxnSpPr>
              <p:nvPr/>
            </p:nvCxnSpPr>
            <p:spPr bwMode="auto">
              <a:xfrm>
                <a:off x="4638184" y="1748956"/>
                <a:ext cx="1090155" cy="0"/>
              </a:xfrm>
              <a:prstGeom prst="line">
                <a:avLst/>
              </a:prstGeom>
              <a:noFill/>
              <a:ln w="0">
                <a:solidFill>
                  <a:srgbClr val="FF3300"/>
                </a:solidFill>
                <a:round/>
                <a:headEnd/>
                <a:tailEnd type="none" w="lg" len="lg"/>
              </a:ln>
              <a:extLst>
                <a:ext uri="{909E8E84-426E-40dd-AFC4-6F175D3DCCD1}">
                  <a14:hiddenFill xmlns:a14="http://schemas.microsoft.com/office/drawing/2010/main" xmlns="">
                    <a:noFill/>
                  </a14:hiddenFill>
                </a:ext>
              </a:extLst>
            </p:spPr>
          </p:cxnSp>
        </p:grpSp>
        <p:sp>
          <p:nvSpPr>
            <p:cNvPr id="24" name="Arc 23">
              <a:extLst>
                <a:ext uri="{FF2B5EF4-FFF2-40B4-BE49-F238E27FC236}">
                  <a16:creationId xmlns:a16="http://schemas.microsoft.com/office/drawing/2014/main" id="{51105AB5-BEE2-D71C-699D-628BE766EBFF}"/>
                </a:ext>
              </a:extLst>
            </p:cNvPr>
            <p:cNvSpPr/>
            <p:nvPr/>
          </p:nvSpPr>
          <p:spPr bwMode="auto">
            <a:xfrm rot="14858445">
              <a:off x="503242" y="1962184"/>
              <a:ext cx="550324" cy="526118"/>
            </a:xfrm>
            <a:prstGeom prst="arc">
              <a:avLst>
                <a:gd name="adj1" fmla="val 13404544"/>
                <a:gd name="adj2" fmla="val 0"/>
              </a:avLst>
            </a:prstGeom>
            <a:noFill/>
            <a:ln w="12700" cap="flat" cmpd="sng" algn="ctr">
              <a:solidFill>
                <a:schemeClr val="tx2">
                  <a:lumMod val="75000"/>
                  <a:lumOff val="25000"/>
                </a:schemeClr>
              </a:solidFill>
              <a:prstDash val="solid"/>
              <a:round/>
              <a:headEnd type="triangle" w="med" len="med"/>
              <a:tailEnd type="triangl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Arial" charset="0"/>
                <a:ea typeface="ＭＳ Ｐゴシック" charset="0"/>
              </a:endParaRPr>
            </a:p>
          </p:txBody>
        </p:sp>
        <p:sp>
          <p:nvSpPr>
            <p:cNvPr id="48" name="TextBox 47">
              <a:extLst>
                <a:ext uri="{FF2B5EF4-FFF2-40B4-BE49-F238E27FC236}">
                  <a16:creationId xmlns:a16="http://schemas.microsoft.com/office/drawing/2014/main" id="{179CD9F0-7FEB-DF90-D34C-7CB9C895DEBA}"/>
                </a:ext>
              </a:extLst>
            </p:cNvPr>
            <p:cNvSpPr txBox="1"/>
            <p:nvPr/>
          </p:nvSpPr>
          <p:spPr>
            <a:xfrm>
              <a:off x="287773" y="1637164"/>
              <a:ext cx="721672" cy="400110"/>
            </a:xfrm>
            <a:prstGeom prst="rect">
              <a:avLst/>
            </a:prstGeom>
            <a:noFill/>
            <a:ln>
              <a:noFill/>
            </a:ln>
          </p:spPr>
          <p:txBody>
            <a:bodyPr wrap="none" rtlCol="0">
              <a:spAutoFit/>
            </a:bodyPr>
            <a:lstStyle/>
            <a:p>
              <a:r>
                <a:rPr lang="en-US" sz="1000" b="0" dirty="0">
                  <a:solidFill>
                    <a:schemeClr val="tx2"/>
                  </a:solidFill>
                </a:rPr>
                <a:t>Squeeze </a:t>
              </a:r>
            </a:p>
            <a:p>
              <a:r>
                <a:rPr lang="en-US" sz="1000" b="0" dirty="0">
                  <a:solidFill>
                    <a:schemeClr val="tx2"/>
                  </a:solidFill>
                </a:rPr>
                <a:t>angle </a:t>
              </a:r>
              <a:r>
                <a:rPr lang="en-US" sz="1000" b="0" i="1" dirty="0">
                  <a:solidFill>
                    <a:schemeClr val="tx2"/>
                  </a:solidFill>
                  <a:latin typeface="Symbol" pitchFamily="2" charset="2"/>
                </a:rPr>
                <a:t>f </a:t>
              </a:r>
            </a:p>
          </p:txBody>
        </p:sp>
      </p:grpSp>
    </p:spTree>
    <p:extLst>
      <p:ext uri="{BB962C8B-B14F-4D97-AF65-F5344CB8AC3E}">
        <p14:creationId xmlns:p14="http://schemas.microsoft.com/office/powerpoint/2010/main" val="2882823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B4D3A-3FF9-CDC1-EB8F-5B26E0F9FE87}"/>
              </a:ext>
            </a:extLst>
          </p:cNvPr>
          <p:cNvSpPr>
            <a:spLocks noGrp="1"/>
          </p:cNvSpPr>
          <p:nvPr>
            <p:ph type="title"/>
          </p:nvPr>
        </p:nvSpPr>
        <p:spPr/>
        <p:txBody>
          <a:bodyPr/>
          <a:lstStyle/>
          <a:p>
            <a:r>
              <a:rPr lang="en-US" sz="2000" b="1" i="0" dirty="0">
                <a:solidFill>
                  <a:schemeClr val="bg1"/>
                </a:solidFill>
              </a:rPr>
              <a:t>Frequency Dependent Squeezing</a:t>
            </a:r>
          </a:p>
        </p:txBody>
      </p:sp>
      <p:sp>
        <p:nvSpPr>
          <p:cNvPr id="3" name="Content Placeholder 2">
            <a:extLst>
              <a:ext uri="{FF2B5EF4-FFF2-40B4-BE49-F238E27FC236}">
                <a16:creationId xmlns:a16="http://schemas.microsoft.com/office/drawing/2014/main" id="{D540780E-DAA3-6BA4-43AF-13F835911CE0}"/>
              </a:ext>
            </a:extLst>
          </p:cNvPr>
          <p:cNvSpPr>
            <a:spLocks noGrp="1"/>
          </p:cNvSpPr>
          <p:nvPr>
            <p:ph idx="1"/>
          </p:nvPr>
        </p:nvSpPr>
        <p:spPr/>
        <p:txBody>
          <a:bodyPr/>
          <a:lstStyle/>
          <a:p>
            <a:r>
              <a:rPr lang="en-US" dirty="0" err="1">
                <a:solidFill>
                  <a:schemeClr val="bg1"/>
                </a:solidFill>
              </a:rPr>
              <a:t>wqe</a:t>
            </a:r>
            <a:endParaRPr lang="en-US" dirty="0">
              <a:solidFill>
                <a:schemeClr val="bg1"/>
              </a:solidFill>
            </a:endParaRPr>
          </a:p>
        </p:txBody>
      </p:sp>
      <p:sp>
        <p:nvSpPr>
          <p:cNvPr id="4" name="Slide Number Placeholder 3">
            <a:extLst>
              <a:ext uri="{FF2B5EF4-FFF2-40B4-BE49-F238E27FC236}">
                <a16:creationId xmlns:a16="http://schemas.microsoft.com/office/drawing/2014/main" id="{C125925B-1C4F-9035-19F7-6C900B99FCAB}"/>
              </a:ext>
            </a:extLst>
          </p:cNvPr>
          <p:cNvSpPr>
            <a:spLocks noGrp="1"/>
          </p:cNvSpPr>
          <p:nvPr>
            <p:ph type="sldNum" sz="quarter" idx="11"/>
          </p:nvPr>
        </p:nvSpPr>
        <p:spPr/>
        <p:txBody>
          <a:bodyPr/>
          <a:lstStyle/>
          <a:p>
            <a:pPr>
              <a:defRPr/>
            </a:pPr>
            <a:fld id="{4703B35A-92CA-9244-943F-6D1BF23D8702}" type="slidenum">
              <a:rPr lang="en-US" smtClean="0"/>
              <a:pPr>
                <a:defRPr/>
              </a:pPr>
              <a:t>24</a:t>
            </a:fld>
            <a:endParaRPr lang="en-US"/>
          </a:p>
        </p:txBody>
      </p:sp>
      <p:pic>
        <p:nvPicPr>
          <p:cNvPr id="6" name="Picture 5">
            <a:extLst>
              <a:ext uri="{FF2B5EF4-FFF2-40B4-BE49-F238E27FC236}">
                <a16:creationId xmlns:a16="http://schemas.microsoft.com/office/drawing/2014/main" id="{19952BE6-207C-84B5-433F-73FA5910605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498822" y="1717625"/>
            <a:ext cx="5029000" cy="2285247"/>
          </a:xfrm>
          <a:prstGeom prst="rect">
            <a:avLst/>
          </a:prstGeom>
        </p:spPr>
      </p:pic>
      <p:sp>
        <p:nvSpPr>
          <p:cNvPr id="12" name="TextBox 11">
            <a:extLst>
              <a:ext uri="{FF2B5EF4-FFF2-40B4-BE49-F238E27FC236}">
                <a16:creationId xmlns:a16="http://schemas.microsoft.com/office/drawing/2014/main" id="{6499DBDC-D1DB-8734-0A88-F865305EC94F}"/>
              </a:ext>
            </a:extLst>
          </p:cNvPr>
          <p:cNvSpPr txBox="1"/>
          <p:nvPr/>
        </p:nvSpPr>
        <p:spPr>
          <a:xfrm>
            <a:off x="4572000" y="4538353"/>
            <a:ext cx="3570279" cy="553998"/>
          </a:xfrm>
          <a:prstGeom prst="rect">
            <a:avLst/>
          </a:prstGeom>
          <a:solidFill>
            <a:srgbClr val="618FFD"/>
          </a:solidFill>
          <a:ln>
            <a:solidFill>
              <a:srgbClr val="618FFD"/>
            </a:solidFill>
          </a:ln>
        </p:spPr>
        <p:txBody>
          <a:bodyPr wrap="square">
            <a:spAutoFit/>
          </a:bodyPr>
          <a:lstStyle/>
          <a:p>
            <a:pPr>
              <a:defRPr/>
            </a:pPr>
            <a:r>
              <a:rPr lang="en-US" sz="600" b="0" dirty="0" err="1">
                <a:solidFill>
                  <a:srgbClr val="000000"/>
                </a:solidFill>
                <a:latin typeface="Arial"/>
                <a:cs typeface="Arial"/>
              </a:rPr>
              <a:t>Oelker</a:t>
            </a:r>
            <a:r>
              <a:rPr lang="en-US" sz="600" b="0" dirty="0">
                <a:solidFill>
                  <a:srgbClr val="000000"/>
                </a:solidFill>
                <a:latin typeface="Arial"/>
                <a:cs typeface="Arial"/>
              </a:rPr>
              <a:t>, et al., “Audio-band Frequency-dependent Squeezing”, Phys. Rev. Lett. </a:t>
            </a:r>
            <a:r>
              <a:rPr lang="en-US" sz="600" dirty="0">
                <a:solidFill>
                  <a:srgbClr val="000000"/>
                </a:solidFill>
                <a:latin typeface="Arial"/>
                <a:cs typeface="Arial"/>
              </a:rPr>
              <a:t>116</a:t>
            </a:r>
            <a:r>
              <a:rPr lang="en-US" sz="600" b="0" dirty="0">
                <a:solidFill>
                  <a:srgbClr val="000000"/>
                </a:solidFill>
                <a:latin typeface="Arial"/>
                <a:cs typeface="Arial"/>
              </a:rPr>
              <a:t>, 041102 (2016).</a:t>
            </a:r>
          </a:p>
          <a:p>
            <a:pPr>
              <a:defRPr/>
            </a:pPr>
            <a:r>
              <a:rPr lang="en-US" sz="600" b="0" dirty="0">
                <a:solidFill>
                  <a:srgbClr val="000000"/>
                </a:solidFill>
                <a:latin typeface="Arial"/>
                <a:cs typeface="Arial"/>
              </a:rPr>
              <a:t>L. </a:t>
            </a:r>
            <a:r>
              <a:rPr lang="en-US" sz="600" b="0" dirty="0" err="1">
                <a:solidFill>
                  <a:srgbClr val="000000"/>
                </a:solidFill>
                <a:latin typeface="Arial"/>
                <a:cs typeface="Arial"/>
              </a:rPr>
              <a:t>McCuller</a:t>
            </a:r>
            <a:r>
              <a:rPr lang="en-US" sz="600" b="0" dirty="0">
                <a:solidFill>
                  <a:srgbClr val="000000"/>
                </a:solidFill>
                <a:latin typeface="Arial"/>
                <a:cs typeface="Arial"/>
              </a:rPr>
              <a:t>, et al., “Frequency-Dependent Squeezing for Advanced LIGO”, Phys. Rev. Lett. </a:t>
            </a:r>
            <a:r>
              <a:rPr lang="en-US" sz="600" dirty="0">
                <a:solidFill>
                  <a:srgbClr val="000000"/>
                </a:solidFill>
                <a:latin typeface="Arial"/>
                <a:cs typeface="Arial"/>
              </a:rPr>
              <a:t>124</a:t>
            </a:r>
            <a:r>
              <a:rPr lang="en-US" sz="600" b="0" dirty="0">
                <a:solidFill>
                  <a:srgbClr val="000000"/>
                </a:solidFill>
                <a:latin typeface="Arial"/>
                <a:cs typeface="Arial"/>
              </a:rPr>
              <a:t>,</a:t>
            </a:r>
            <a:r>
              <a:rPr lang="en-US" sz="600" dirty="0">
                <a:solidFill>
                  <a:srgbClr val="000000"/>
                </a:solidFill>
                <a:latin typeface="Arial"/>
                <a:cs typeface="Arial"/>
              </a:rPr>
              <a:t> </a:t>
            </a:r>
            <a:r>
              <a:rPr lang="en-US" sz="600" b="0" dirty="0">
                <a:solidFill>
                  <a:srgbClr val="000000"/>
                </a:solidFill>
                <a:latin typeface="Arial"/>
                <a:cs typeface="Arial"/>
              </a:rPr>
              <a:t>171102 (2020).</a:t>
            </a:r>
          </a:p>
          <a:p>
            <a:pPr>
              <a:defRPr/>
            </a:pPr>
            <a:r>
              <a:rPr lang="en-US" sz="600" b="0" dirty="0">
                <a:solidFill>
                  <a:srgbClr val="000000"/>
                </a:solidFill>
                <a:latin typeface="Arial"/>
                <a:cs typeface="Arial"/>
              </a:rPr>
              <a:t>Y. Zhao, et al., “Improving the stability of frequency-dependent squeezing with </a:t>
            </a:r>
            <a:r>
              <a:rPr lang="en-US" sz="600" b="0" dirty="0" err="1">
                <a:solidFill>
                  <a:srgbClr val="000000"/>
                </a:solidFill>
                <a:latin typeface="Arial"/>
                <a:cs typeface="Arial"/>
              </a:rPr>
              <a:t>bichromatic</a:t>
            </a:r>
            <a:r>
              <a:rPr lang="en-US" sz="600" b="0" dirty="0">
                <a:solidFill>
                  <a:srgbClr val="000000"/>
                </a:solidFill>
                <a:latin typeface="Arial"/>
                <a:cs typeface="Arial"/>
              </a:rPr>
              <a:t> control of filter cavity length, alignment, and incident beam pointing”, Phys. Rev. D </a:t>
            </a:r>
            <a:r>
              <a:rPr lang="en-US" sz="600" dirty="0">
                <a:solidFill>
                  <a:srgbClr val="000000"/>
                </a:solidFill>
                <a:latin typeface="Arial"/>
                <a:cs typeface="Arial"/>
              </a:rPr>
              <a:t>105</a:t>
            </a:r>
            <a:r>
              <a:rPr lang="en-US" sz="600" b="0" dirty="0">
                <a:solidFill>
                  <a:srgbClr val="000000"/>
                </a:solidFill>
                <a:latin typeface="Arial"/>
                <a:cs typeface="Arial"/>
              </a:rPr>
              <a:t>, 082003 (2022).</a:t>
            </a:r>
          </a:p>
        </p:txBody>
      </p:sp>
      <p:pic>
        <p:nvPicPr>
          <p:cNvPr id="13" name="Picture 12">
            <a:extLst>
              <a:ext uri="{FF2B5EF4-FFF2-40B4-BE49-F238E27FC236}">
                <a16:creationId xmlns:a16="http://schemas.microsoft.com/office/drawing/2014/main" id="{8A4953D6-284A-C6F4-A7D2-522E73056D0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13009" y="3390874"/>
            <a:ext cx="2484191" cy="1222688"/>
          </a:xfrm>
          <a:prstGeom prst="rect">
            <a:avLst/>
          </a:prstGeom>
        </p:spPr>
      </p:pic>
      <p:sp>
        <p:nvSpPr>
          <p:cNvPr id="14" name="TextBox 13">
            <a:extLst>
              <a:ext uri="{FF2B5EF4-FFF2-40B4-BE49-F238E27FC236}">
                <a16:creationId xmlns:a16="http://schemas.microsoft.com/office/drawing/2014/main" id="{871FE7DA-49BA-D8F3-EC9F-37F2A05EA98D}"/>
              </a:ext>
            </a:extLst>
          </p:cNvPr>
          <p:cNvSpPr txBox="1"/>
          <p:nvPr/>
        </p:nvSpPr>
        <p:spPr>
          <a:xfrm>
            <a:off x="345905" y="3157534"/>
            <a:ext cx="2818400" cy="261610"/>
          </a:xfrm>
          <a:prstGeom prst="rect">
            <a:avLst/>
          </a:prstGeom>
          <a:noFill/>
        </p:spPr>
        <p:txBody>
          <a:bodyPr wrap="none" rtlCol="0">
            <a:spAutoFit/>
          </a:bodyPr>
          <a:lstStyle/>
          <a:p>
            <a:r>
              <a:rPr lang="en-US" sz="1100" b="0" dirty="0">
                <a:solidFill>
                  <a:schemeClr val="bg1"/>
                </a:solidFill>
              </a:rPr>
              <a:t>Squeezed Light Response to Filter Cavity </a:t>
            </a:r>
          </a:p>
        </p:txBody>
      </p:sp>
      <p:grpSp>
        <p:nvGrpSpPr>
          <p:cNvPr id="20" name="Group 19">
            <a:extLst>
              <a:ext uri="{FF2B5EF4-FFF2-40B4-BE49-F238E27FC236}">
                <a16:creationId xmlns:a16="http://schemas.microsoft.com/office/drawing/2014/main" id="{678F508B-A538-044E-2A39-BAAF7AD074A5}"/>
              </a:ext>
            </a:extLst>
          </p:cNvPr>
          <p:cNvGrpSpPr/>
          <p:nvPr/>
        </p:nvGrpSpPr>
        <p:grpSpPr>
          <a:xfrm>
            <a:off x="463851" y="893824"/>
            <a:ext cx="2473075" cy="2285247"/>
            <a:chOff x="457200" y="1045323"/>
            <a:chExt cx="2473075" cy="2285247"/>
          </a:xfrm>
        </p:grpSpPr>
        <p:grpSp>
          <p:nvGrpSpPr>
            <p:cNvPr id="11" name="Group 10">
              <a:extLst>
                <a:ext uri="{FF2B5EF4-FFF2-40B4-BE49-F238E27FC236}">
                  <a16:creationId xmlns:a16="http://schemas.microsoft.com/office/drawing/2014/main" id="{B203C981-AA16-C038-3896-96CDF7B88E7D}"/>
                </a:ext>
              </a:extLst>
            </p:cNvPr>
            <p:cNvGrpSpPr/>
            <p:nvPr/>
          </p:nvGrpSpPr>
          <p:grpSpPr>
            <a:xfrm>
              <a:off x="457200" y="1045323"/>
              <a:ext cx="2473075" cy="2285247"/>
              <a:chOff x="719784" y="1905455"/>
              <a:chExt cx="2473075" cy="2285247"/>
            </a:xfrm>
          </p:grpSpPr>
          <p:pic>
            <p:nvPicPr>
              <p:cNvPr id="5" name="Picture 4">
                <a:extLst>
                  <a:ext uri="{FF2B5EF4-FFF2-40B4-BE49-F238E27FC236}">
                    <a16:creationId xmlns:a16="http://schemas.microsoft.com/office/drawing/2014/main" id="{CC4C7AAC-DE18-CE0F-F394-CA23DD081B8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19784" y="1905455"/>
                <a:ext cx="2473075" cy="2285247"/>
              </a:xfrm>
              <a:prstGeom prst="rect">
                <a:avLst/>
              </a:prstGeom>
            </p:spPr>
          </p:pic>
          <p:pic>
            <p:nvPicPr>
              <p:cNvPr id="9" name="Picture 8">
                <a:extLst>
                  <a:ext uri="{FF2B5EF4-FFF2-40B4-BE49-F238E27FC236}">
                    <a16:creationId xmlns:a16="http://schemas.microsoft.com/office/drawing/2014/main" id="{A82BEEFC-AF08-A9A2-3757-5E6804958E7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10800000">
                <a:off x="2251099" y="2800415"/>
                <a:ext cx="104199" cy="320040"/>
              </a:xfrm>
              <a:prstGeom prst="rect">
                <a:avLst/>
              </a:prstGeom>
            </p:spPr>
          </p:pic>
          <p:pic>
            <p:nvPicPr>
              <p:cNvPr id="10" name="Picture 9">
                <a:extLst>
                  <a:ext uri="{FF2B5EF4-FFF2-40B4-BE49-F238E27FC236}">
                    <a16:creationId xmlns:a16="http://schemas.microsoft.com/office/drawing/2014/main" id="{3FB3B8AE-1471-01A8-8CF8-8DD746B66DA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5400000">
                <a:off x="2009189" y="2588296"/>
                <a:ext cx="104199" cy="320040"/>
              </a:xfrm>
              <a:prstGeom prst="rect">
                <a:avLst/>
              </a:prstGeom>
            </p:spPr>
          </p:pic>
        </p:grpSp>
        <p:sp>
          <p:nvSpPr>
            <p:cNvPr id="15" name="Oval 14">
              <a:extLst>
                <a:ext uri="{FF2B5EF4-FFF2-40B4-BE49-F238E27FC236}">
                  <a16:creationId xmlns:a16="http://schemas.microsoft.com/office/drawing/2014/main" id="{B7799679-CB34-8976-2944-AE1B2F51332E}"/>
                </a:ext>
              </a:extLst>
            </p:cNvPr>
            <p:cNvSpPr/>
            <p:nvPr/>
          </p:nvSpPr>
          <p:spPr bwMode="auto">
            <a:xfrm>
              <a:off x="1867220" y="2330922"/>
              <a:ext cx="899032" cy="781112"/>
            </a:xfrm>
            <a:prstGeom prst="ellipse">
              <a:avLst/>
            </a:prstGeom>
            <a:noFill/>
            <a:ln w="38100" cap="flat" cmpd="sng" algn="ctr">
              <a:solidFill>
                <a:srgbClr val="FF0000"/>
              </a:solidFill>
              <a:prstDash val="dash"/>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Arial" charset="0"/>
                <a:ea typeface="ＭＳ Ｐゴシック" charset="0"/>
              </a:endParaRPr>
            </a:p>
          </p:txBody>
        </p:sp>
      </p:grpSp>
      <p:sp>
        <p:nvSpPr>
          <p:cNvPr id="17" name="TextBox 16">
            <a:extLst>
              <a:ext uri="{FF2B5EF4-FFF2-40B4-BE49-F238E27FC236}">
                <a16:creationId xmlns:a16="http://schemas.microsoft.com/office/drawing/2014/main" id="{B5847541-8308-A562-4059-38C00E77EAE7}"/>
              </a:ext>
            </a:extLst>
          </p:cNvPr>
          <p:cNvSpPr txBox="1"/>
          <p:nvPr/>
        </p:nvSpPr>
        <p:spPr>
          <a:xfrm>
            <a:off x="3941088" y="953390"/>
            <a:ext cx="3597460" cy="430887"/>
          </a:xfrm>
          <a:prstGeom prst="rect">
            <a:avLst/>
          </a:prstGeom>
          <a:noFill/>
        </p:spPr>
        <p:txBody>
          <a:bodyPr wrap="none" rtlCol="0">
            <a:spAutoFit/>
          </a:bodyPr>
          <a:lstStyle/>
          <a:p>
            <a:r>
              <a:rPr lang="en-US" sz="1100" b="0" u="sng" dirty="0">
                <a:solidFill>
                  <a:schemeClr val="bg1"/>
                </a:solidFill>
              </a:rPr>
              <a:t>Demonstration on a 16 m suspended cavity </a:t>
            </a:r>
          </a:p>
          <a:p>
            <a:r>
              <a:rPr lang="en-US" sz="1100" b="0" u="sng" dirty="0">
                <a:solidFill>
                  <a:schemeClr val="bg1"/>
                </a:solidFill>
              </a:rPr>
              <a:t>at the MIT LIGO Advanced System Test Interferometer</a:t>
            </a:r>
          </a:p>
        </p:txBody>
      </p:sp>
      <p:grpSp>
        <p:nvGrpSpPr>
          <p:cNvPr id="19" name="Group 18">
            <a:extLst>
              <a:ext uri="{FF2B5EF4-FFF2-40B4-BE49-F238E27FC236}">
                <a16:creationId xmlns:a16="http://schemas.microsoft.com/office/drawing/2014/main" id="{F5A31EBC-3A00-26D5-965B-673E2248EE4C}"/>
              </a:ext>
            </a:extLst>
          </p:cNvPr>
          <p:cNvGrpSpPr/>
          <p:nvPr/>
        </p:nvGrpSpPr>
        <p:grpSpPr>
          <a:xfrm>
            <a:off x="4257253" y="1375356"/>
            <a:ext cx="4164752" cy="3087172"/>
            <a:chOff x="3391684" y="1384936"/>
            <a:chExt cx="4951752" cy="3529853"/>
          </a:xfrm>
        </p:grpSpPr>
        <p:pic>
          <p:nvPicPr>
            <p:cNvPr id="16" name="Picture 15">
              <a:extLst>
                <a:ext uri="{FF2B5EF4-FFF2-40B4-BE49-F238E27FC236}">
                  <a16:creationId xmlns:a16="http://schemas.microsoft.com/office/drawing/2014/main" id="{41452EB2-37E0-A20D-5D3D-25778017D68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391684" y="1384936"/>
              <a:ext cx="4951752" cy="3529853"/>
            </a:xfrm>
            <a:prstGeom prst="rect">
              <a:avLst/>
            </a:prstGeom>
          </p:spPr>
        </p:pic>
        <p:sp>
          <p:nvSpPr>
            <p:cNvPr id="18" name="Rectangle 17">
              <a:extLst>
                <a:ext uri="{FF2B5EF4-FFF2-40B4-BE49-F238E27FC236}">
                  <a16:creationId xmlns:a16="http://schemas.microsoft.com/office/drawing/2014/main" id="{E9B17311-0257-2C51-4DAB-B74E9A26F260}"/>
                </a:ext>
              </a:extLst>
            </p:cNvPr>
            <p:cNvSpPr/>
            <p:nvPr/>
          </p:nvSpPr>
          <p:spPr bwMode="auto">
            <a:xfrm>
              <a:off x="6554481" y="1513756"/>
              <a:ext cx="1721223" cy="1848132"/>
            </a:xfrm>
            <a:prstGeom prst="rect">
              <a:avLst/>
            </a:prstGeom>
            <a:solidFill>
              <a:schemeClr val="bg2">
                <a:alpha val="73000"/>
              </a:schemeClr>
            </a:solidFill>
            <a:ln w="12700" cap="flat" cmpd="sng" algn="ctr">
              <a:no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Arial" charset="0"/>
                <a:ea typeface="ＭＳ Ｐゴシック" charset="0"/>
              </a:endParaRPr>
            </a:p>
          </p:txBody>
        </p:sp>
      </p:grpSp>
      <p:grpSp>
        <p:nvGrpSpPr>
          <p:cNvPr id="23" name="Group 22">
            <a:extLst>
              <a:ext uri="{FF2B5EF4-FFF2-40B4-BE49-F238E27FC236}">
                <a16:creationId xmlns:a16="http://schemas.microsoft.com/office/drawing/2014/main" id="{0D87452D-9D79-3286-24E0-807E794D7C41}"/>
              </a:ext>
            </a:extLst>
          </p:cNvPr>
          <p:cNvGrpSpPr/>
          <p:nvPr/>
        </p:nvGrpSpPr>
        <p:grpSpPr>
          <a:xfrm>
            <a:off x="3504142" y="953389"/>
            <a:ext cx="5031132" cy="3284918"/>
            <a:chOff x="3504142" y="953389"/>
            <a:chExt cx="5031132" cy="3284918"/>
          </a:xfrm>
        </p:grpSpPr>
        <p:pic>
          <p:nvPicPr>
            <p:cNvPr id="8" name="Picture 7" descr="Chart, line chart&#10;&#10;Description automatically generated">
              <a:extLst>
                <a:ext uri="{FF2B5EF4-FFF2-40B4-BE49-F238E27FC236}">
                  <a16:creationId xmlns:a16="http://schemas.microsoft.com/office/drawing/2014/main" id="{E5A21319-C1F1-031D-4931-981C5FB70524}"/>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504142" y="1582563"/>
              <a:ext cx="5031132" cy="2655744"/>
            </a:xfrm>
            <a:prstGeom prst="rect">
              <a:avLst/>
            </a:prstGeom>
          </p:spPr>
        </p:pic>
        <p:sp>
          <p:nvSpPr>
            <p:cNvPr id="22" name="TextBox 21">
              <a:extLst>
                <a:ext uri="{FF2B5EF4-FFF2-40B4-BE49-F238E27FC236}">
                  <a16:creationId xmlns:a16="http://schemas.microsoft.com/office/drawing/2014/main" id="{EF7D71D9-6526-5F8A-5436-B8BECE510AC2}"/>
                </a:ext>
              </a:extLst>
            </p:cNvPr>
            <p:cNvSpPr txBox="1"/>
            <p:nvPr/>
          </p:nvSpPr>
          <p:spPr>
            <a:xfrm>
              <a:off x="3941088" y="953389"/>
              <a:ext cx="3597460" cy="430887"/>
            </a:xfrm>
            <a:prstGeom prst="rect">
              <a:avLst/>
            </a:prstGeom>
            <a:noFill/>
          </p:spPr>
          <p:txBody>
            <a:bodyPr wrap="none" rtlCol="0">
              <a:spAutoFit/>
            </a:bodyPr>
            <a:lstStyle/>
            <a:p>
              <a:r>
                <a:rPr lang="en-US" sz="1100" b="0" u="sng" dirty="0">
                  <a:solidFill>
                    <a:schemeClr val="bg1"/>
                  </a:solidFill>
                </a:rPr>
                <a:t>Demonstration on a 300 m suspended cavity </a:t>
              </a:r>
            </a:p>
            <a:p>
              <a:r>
                <a:rPr lang="en-US" sz="1100" b="0" u="sng" dirty="0">
                  <a:solidFill>
                    <a:schemeClr val="bg1"/>
                  </a:solidFill>
                </a:rPr>
                <a:t>at the Virgo European Gravitational-Wave Observatory</a:t>
              </a:r>
            </a:p>
          </p:txBody>
        </p:sp>
      </p:grpSp>
    </p:spTree>
    <p:extLst>
      <p:ext uri="{BB962C8B-B14F-4D97-AF65-F5344CB8AC3E}">
        <p14:creationId xmlns:p14="http://schemas.microsoft.com/office/powerpoint/2010/main" val="2620162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9"/>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6"/>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B4D3A-3FF9-CDC1-EB8F-5B26E0F9FE87}"/>
              </a:ext>
            </a:extLst>
          </p:cNvPr>
          <p:cNvSpPr>
            <a:spLocks noGrp="1"/>
          </p:cNvSpPr>
          <p:nvPr>
            <p:ph type="title"/>
          </p:nvPr>
        </p:nvSpPr>
        <p:spPr/>
        <p:txBody>
          <a:bodyPr/>
          <a:lstStyle/>
          <a:p>
            <a:r>
              <a:rPr lang="en-US" dirty="0">
                <a:solidFill>
                  <a:schemeClr val="bg1"/>
                </a:solidFill>
              </a:rPr>
              <a:t>What’s Next for LIGO</a:t>
            </a:r>
          </a:p>
        </p:txBody>
      </p:sp>
      <p:sp>
        <p:nvSpPr>
          <p:cNvPr id="3" name="Content Placeholder 2">
            <a:extLst>
              <a:ext uri="{FF2B5EF4-FFF2-40B4-BE49-F238E27FC236}">
                <a16:creationId xmlns:a16="http://schemas.microsoft.com/office/drawing/2014/main" id="{D540780E-DAA3-6BA4-43AF-13F835911CE0}"/>
              </a:ext>
            </a:extLst>
          </p:cNvPr>
          <p:cNvSpPr>
            <a:spLocks noGrp="1"/>
          </p:cNvSpPr>
          <p:nvPr>
            <p:ph idx="1"/>
          </p:nvPr>
        </p:nvSpPr>
        <p:spPr>
          <a:xfrm>
            <a:off x="250993" y="1114951"/>
            <a:ext cx="5136776" cy="3394472"/>
          </a:xfrm>
        </p:spPr>
        <p:txBody>
          <a:bodyPr/>
          <a:lstStyle/>
          <a:p>
            <a:r>
              <a:rPr lang="en-US" dirty="0">
                <a:solidFill>
                  <a:schemeClr val="bg1"/>
                </a:solidFill>
              </a:rPr>
              <a:t>Implementation frequency-dependent squeezing in the next LIGO-Virgo-KAGRA O4 Observing Run</a:t>
            </a:r>
          </a:p>
          <a:p>
            <a:endParaRPr lang="en-US" dirty="0">
              <a:solidFill>
                <a:schemeClr val="bg1"/>
              </a:solidFill>
            </a:endParaRPr>
          </a:p>
          <a:p>
            <a:r>
              <a:rPr lang="en-US" dirty="0">
                <a:solidFill>
                  <a:schemeClr val="bg1"/>
                </a:solidFill>
              </a:rPr>
              <a:t>Improvements in the test mass mirror coatings to reduce thermal noise to be deployed for the O5 Observing Run in 2025</a:t>
            </a:r>
          </a:p>
          <a:p>
            <a:endParaRPr lang="en-US" dirty="0">
              <a:solidFill>
                <a:schemeClr val="bg1"/>
              </a:solidFill>
            </a:endParaRPr>
          </a:p>
        </p:txBody>
      </p:sp>
      <p:sp>
        <p:nvSpPr>
          <p:cNvPr id="4" name="Slide Number Placeholder 3">
            <a:extLst>
              <a:ext uri="{FF2B5EF4-FFF2-40B4-BE49-F238E27FC236}">
                <a16:creationId xmlns:a16="http://schemas.microsoft.com/office/drawing/2014/main" id="{C125925B-1C4F-9035-19F7-6C900B99FCAB}"/>
              </a:ext>
            </a:extLst>
          </p:cNvPr>
          <p:cNvSpPr>
            <a:spLocks noGrp="1"/>
          </p:cNvSpPr>
          <p:nvPr>
            <p:ph type="sldNum" sz="quarter" idx="11"/>
          </p:nvPr>
        </p:nvSpPr>
        <p:spPr/>
        <p:txBody>
          <a:bodyPr/>
          <a:lstStyle/>
          <a:p>
            <a:pPr>
              <a:defRPr/>
            </a:pPr>
            <a:fld id="{4703B35A-92CA-9244-943F-6D1BF23D8702}" type="slidenum">
              <a:rPr lang="en-US" smtClean="0"/>
              <a:pPr>
                <a:defRPr/>
              </a:pPr>
              <a:t>25</a:t>
            </a:fld>
            <a:endParaRPr lang="en-US"/>
          </a:p>
        </p:txBody>
      </p:sp>
      <p:grpSp>
        <p:nvGrpSpPr>
          <p:cNvPr id="16" name="Group 15">
            <a:extLst>
              <a:ext uri="{FF2B5EF4-FFF2-40B4-BE49-F238E27FC236}">
                <a16:creationId xmlns:a16="http://schemas.microsoft.com/office/drawing/2014/main" id="{91A98219-F82E-242F-117A-82DAE29A0A61}"/>
              </a:ext>
            </a:extLst>
          </p:cNvPr>
          <p:cNvGrpSpPr/>
          <p:nvPr/>
        </p:nvGrpSpPr>
        <p:grpSpPr>
          <a:xfrm>
            <a:off x="5747945" y="2901105"/>
            <a:ext cx="2578759" cy="2019796"/>
            <a:chOff x="5617029" y="2729655"/>
            <a:chExt cx="2578759" cy="2019796"/>
          </a:xfrm>
        </p:grpSpPr>
        <p:grpSp>
          <p:nvGrpSpPr>
            <p:cNvPr id="5" name="Group 4">
              <a:extLst>
                <a:ext uri="{FF2B5EF4-FFF2-40B4-BE49-F238E27FC236}">
                  <a16:creationId xmlns:a16="http://schemas.microsoft.com/office/drawing/2014/main" id="{42A4C10B-6017-C7A0-A2CC-F5320A4D198D}"/>
                </a:ext>
              </a:extLst>
            </p:cNvPr>
            <p:cNvGrpSpPr/>
            <p:nvPr/>
          </p:nvGrpSpPr>
          <p:grpSpPr>
            <a:xfrm>
              <a:off x="5617029" y="2729655"/>
              <a:ext cx="2578759" cy="2019796"/>
              <a:chOff x="4239383" y="1093178"/>
              <a:chExt cx="4163873" cy="3416245"/>
            </a:xfrm>
          </p:grpSpPr>
          <p:pic>
            <p:nvPicPr>
              <p:cNvPr id="6" name="Picture 5">
                <a:extLst>
                  <a:ext uri="{FF2B5EF4-FFF2-40B4-BE49-F238E27FC236}">
                    <a16:creationId xmlns:a16="http://schemas.microsoft.com/office/drawing/2014/main" id="{BB764309-9BBC-2951-D7F8-30518362663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39383" y="1093178"/>
                <a:ext cx="4163873" cy="3416245"/>
              </a:xfrm>
              <a:prstGeom prst="rect">
                <a:avLst/>
              </a:prstGeom>
            </p:spPr>
          </p:pic>
          <p:sp>
            <p:nvSpPr>
              <p:cNvPr id="7" name="Rectangle 6">
                <a:extLst>
                  <a:ext uri="{FF2B5EF4-FFF2-40B4-BE49-F238E27FC236}">
                    <a16:creationId xmlns:a16="http://schemas.microsoft.com/office/drawing/2014/main" id="{EF8AC63F-0D6E-F978-00E7-BE47576553F3}"/>
                  </a:ext>
                </a:extLst>
              </p:cNvPr>
              <p:cNvSpPr/>
              <p:nvPr/>
            </p:nvSpPr>
            <p:spPr bwMode="auto">
              <a:xfrm>
                <a:off x="5649738" y="1112816"/>
                <a:ext cx="1839602" cy="183287"/>
              </a:xfrm>
              <a:prstGeom prst="rect">
                <a:avLst/>
              </a:prstGeom>
              <a:solidFill>
                <a:srgbClr val="FFFFFF"/>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a typeface="ＭＳ Ｐゴシック" charset="0"/>
                </a:endParaRPr>
              </a:p>
            </p:txBody>
          </p:sp>
        </p:grpSp>
        <p:sp>
          <p:nvSpPr>
            <p:cNvPr id="8" name="Down Arrow 7">
              <a:extLst>
                <a:ext uri="{FF2B5EF4-FFF2-40B4-BE49-F238E27FC236}">
                  <a16:creationId xmlns:a16="http://schemas.microsoft.com/office/drawing/2014/main" id="{D15027BE-573B-C5D1-5260-03EF06926EA1}"/>
                </a:ext>
              </a:extLst>
            </p:cNvPr>
            <p:cNvSpPr/>
            <p:nvPr/>
          </p:nvSpPr>
          <p:spPr bwMode="auto">
            <a:xfrm rot="817241">
              <a:off x="6342867" y="4018474"/>
              <a:ext cx="136395" cy="111608"/>
            </a:xfrm>
            <a:prstGeom prst="downArrow">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Arial" charset="0"/>
                <a:ea typeface="ＭＳ Ｐゴシック" charset="0"/>
              </a:endParaRPr>
            </a:p>
          </p:txBody>
        </p:sp>
        <p:sp>
          <p:nvSpPr>
            <p:cNvPr id="9" name="Down Arrow 8">
              <a:extLst>
                <a:ext uri="{FF2B5EF4-FFF2-40B4-BE49-F238E27FC236}">
                  <a16:creationId xmlns:a16="http://schemas.microsoft.com/office/drawing/2014/main" id="{88DBCD72-7237-B8E7-34DC-9F011205515F}"/>
                </a:ext>
              </a:extLst>
            </p:cNvPr>
            <p:cNvSpPr/>
            <p:nvPr/>
          </p:nvSpPr>
          <p:spPr bwMode="auto">
            <a:xfrm rot="817241">
              <a:off x="7427339" y="4323273"/>
              <a:ext cx="136395" cy="111608"/>
            </a:xfrm>
            <a:prstGeom prst="downArrow">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Arial" charset="0"/>
                <a:ea typeface="ＭＳ Ｐゴシック" charset="0"/>
              </a:endParaRPr>
            </a:p>
          </p:txBody>
        </p:sp>
        <p:sp>
          <p:nvSpPr>
            <p:cNvPr id="10" name="Down Arrow 9">
              <a:extLst>
                <a:ext uri="{FF2B5EF4-FFF2-40B4-BE49-F238E27FC236}">
                  <a16:creationId xmlns:a16="http://schemas.microsoft.com/office/drawing/2014/main" id="{70C4D383-FDF3-4F87-E578-31CAE917A016}"/>
                </a:ext>
              </a:extLst>
            </p:cNvPr>
            <p:cNvSpPr/>
            <p:nvPr/>
          </p:nvSpPr>
          <p:spPr bwMode="auto">
            <a:xfrm rot="817241">
              <a:off x="6838211" y="4159065"/>
              <a:ext cx="136395" cy="111608"/>
            </a:xfrm>
            <a:prstGeom prst="downArrow">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Arial" charset="0"/>
                <a:ea typeface="ＭＳ Ｐゴシック" charset="0"/>
              </a:endParaRPr>
            </a:p>
          </p:txBody>
        </p:sp>
        <p:cxnSp>
          <p:nvCxnSpPr>
            <p:cNvPr id="12" name="Straight Connector 11">
              <a:extLst>
                <a:ext uri="{FF2B5EF4-FFF2-40B4-BE49-F238E27FC236}">
                  <a16:creationId xmlns:a16="http://schemas.microsoft.com/office/drawing/2014/main" id="{8241BB7C-AE56-459D-3C0D-CC68712FD1C4}"/>
                </a:ext>
              </a:extLst>
            </p:cNvPr>
            <p:cNvCxnSpPr>
              <a:cxnSpLocks/>
            </p:cNvCxnSpPr>
            <p:nvPr/>
          </p:nvCxnSpPr>
          <p:spPr bwMode="auto">
            <a:xfrm>
              <a:off x="5838605" y="3956379"/>
              <a:ext cx="2294450" cy="674070"/>
            </a:xfrm>
            <a:prstGeom prst="line">
              <a:avLst/>
            </a:prstGeom>
            <a:solidFill>
              <a:schemeClr val="accent1"/>
            </a:solidFill>
            <a:ln w="19050" cap="flat" cmpd="sng" algn="ctr">
              <a:solidFill>
                <a:srgbClr val="FF0000"/>
              </a:solidFill>
              <a:prstDash val="dash"/>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pic>
        <p:nvPicPr>
          <p:cNvPr id="17" name="Picture 16">
            <a:extLst>
              <a:ext uri="{FF2B5EF4-FFF2-40B4-BE49-F238E27FC236}">
                <a16:creationId xmlns:a16="http://schemas.microsoft.com/office/drawing/2014/main" id="{D322FA26-CAD3-000B-B953-760B8067FB0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281568" y="770267"/>
            <a:ext cx="3328554" cy="2080437"/>
          </a:xfrm>
          <a:prstGeom prst="rect">
            <a:avLst/>
          </a:prstGeom>
        </p:spPr>
      </p:pic>
      <p:pic>
        <p:nvPicPr>
          <p:cNvPr id="18" name="Picture 17">
            <a:extLst>
              <a:ext uri="{FF2B5EF4-FFF2-40B4-BE49-F238E27FC236}">
                <a16:creationId xmlns:a16="http://schemas.microsoft.com/office/drawing/2014/main" id="{17BB413D-30D3-0A69-A9E1-D1ACC30631F0}"/>
              </a:ext>
            </a:extLst>
          </p:cNvPr>
          <p:cNvPicPr/>
          <p:nvPr/>
        </p:nvPicPr>
        <p:blipFill>
          <a:blip r:embed="rId5" cstate="print">
            <a:extLst>
              <a:ext uri="{28A0092B-C50C-407E-A947-70E740481C1C}">
                <a14:useLocalDpi xmlns:a14="http://schemas.microsoft.com/office/drawing/2010/main"/>
              </a:ext>
            </a:extLst>
          </a:blip>
          <a:srcRect/>
          <a:stretch>
            <a:fillRect/>
          </a:stretch>
        </p:blipFill>
        <p:spPr bwMode="auto">
          <a:xfrm>
            <a:off x="7311998" y="764122"/>
            <a:ext cx="822159" cy="507076"/>
          </a:xfrm>
          <a:prstGeom prst="rect">
            <a:avLst/>
          </a:prstGeom>
          <a:noFill/>
          <a:ln>
            <a:solidFill>
              <a:schemeClr val="tx1"/>
            </a:solidFill>
          </a:ln>
        </p:spPr>
      </p:pic>
      <p:cxnSp>
        <p:nvCxnSpPr>
          <p:cNvPr id="19" name="Straight Arrow Connector 18">
            <a:extLst>
              <a:ext uri="{FF2B5EF4-FFF2-40B4-BE49-F238E27FC236}">
                <a16:creationId xmlns:a16="http://schemas.microsoft.com/office/drawing/2014/main" id="{E1619704-A559-247C-D593-262D4C81DEEB}"/>
              </a:ext>
            </a:extLst>
          </p:cNvPr>
          <p:cNvCxnSpPr>
            <a:cxnSpLocks/>
            <a:endCxn id="21" idx="7"/>
          </p:cNvCxnSpPr>
          <p:nvPr/>
        </p:nvCxnSpPr>
        <p:spPr bwMode="auto">
          <a:xfrm flipH="1" flipV="1">
            <a:off x="7048105" y="797532"/>
            <a:ext cx="95216" cy="1601910"/>
          </a:xfrm>
          <a:prstGeom prst="straightConnector1">
            <a:avLst/>
          </a:prstGeom>
          <a:solidFill>
            <a:schemeClr val="accent1"/>
          </a:solidFill>
          <a:ln w="28575" cap="flat" cmpd="sng" algn="ctr">
            <a:solidFill>
              <a:srgbClr val="FE2230"/>
            </a:solidFill>
            <a:prstDash val="solid"/>
            <a:round/>
            <a:headEnd type="triangle" w="med" len="med"/>
            <a:tailEnd type="triangl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20" name="TextBox 19">
            <a:extLst>
              <a:ext uri="{FF2B5EF4-FFF2-40B4-BE49-F238E27FC236}">
                <a16:creationId xmlns:a16="http://schemas.microsoft.com/office/drawing/2014/main" id="{A0BD0BBB-8158-DCCA-9692-67A26A186D68}"/>
              </a:ext>
            </a:extLst>
          </p:cNvPr>
          <p:cNvSpPr txBox="1"/>
          <p:nvPr/>
        </p:nvSpPr>
        <p:spPr>
          <a:xfrm>
            <a:off x="7063935" y="1376434"/>
            <a:ext cx="726481" cy="338554"/>
          </a:xfrm>
          <a:prstGeom prst="rect">
            <a:avLst/>
          </a:prstGeom>
          <a:noFill/>
        </p:spPr>
        <p:txBody>
          <a:bodyPr wrap="none" rtlCol="0">
            <a:spAutoFit/>
          </a:bodyPr>
          <a:lstStyle/>
          <a:p>
            <a:r>
              <a:rPr lang="en-US" sz="800" b="0" dirty="0">
                <a:solidFill>
                  <a:srgbClr val="377373"/>
                </a:solidFill>
                <a:latin typeface="+mn-lt"/>
              </a:rPr>
              <a:t>300 m</a:t>
            </a:r>
          </a:p>
          <a:p>
            <a:r>
              <a:rPr lang="en-US" sz="800" b="0" dirty="0">
                <a:solidFill>
                  <a:srgbClr val="377373"/>
                </a:solidFill>
                <a:latin typeface="+mn-lt"/>
              </a:rPr>
              <a:t>Filter Cavity</a:t>
            </a:r>
          </a:p>
        </p:txBody>
      </p:sp>
      <p:sp>
        <p:nvSpPr>
          <p:cNvPr id="21" name="Oval 20">
            <a:extLst>
              <a:ext uri="{FF2B5EF4-FFF2-40B4-BE49-F238E27FC236}">
                <a16:creationId xmlns:a16="http://schemas.microsoft.com/office/drawing/2014/main" id="{4EF5CC10-558C-E27E-228B-E25F96AA306D}"/>
              </a:ext>
            </a:extLst>
          </p:cNvPr>
          <p:cNvSpPr/>
          <p:nvPr/>
        </p:nvSpPr>
        <p:spPr bwMode="auto">
          <a:xfrm>
            <a:off x="6888050" y="772435"/>
            <a:ext cx="187516" cy="171370"/>
          </a:xfrm>
          <a:prstGeom prst="ellipse">
            <a:avLst/>
          </a:prstGeom>
          <a:noFill/>
          <a:ln w="12700" cap="flat"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Arial" charset="0"/>
              <a:ea typeface="ＭＳ Ｐゴシック" charset="0"/>
            </a:endParaRPr>
          </a:p>
        </p:txBody>
      </p:sp>
      <p:cxnSp>
        <p:nvCxnSpPr>
          <p:cNvPr id="22" name="Straight Connector 21">
            <a:extLst>
              <a:ext uri="{FF2B5EF4-FFF2-40B4-BE49-F238E27FC236}">
                <a16:creationId xmlns:a16="http://schemas.microsoft.com/office/drawing/2014/main" id="{E3CD7FD9-6A60-5F3E-AEDB-8B70BB094E8C}"/>
              </a:ext>
            </a:extLst>
          </p:cNvPr>
          <p:cNvCxnSpPr>
            <a:cxnSpLocks/>
            <a:stCxn id="21" idx="0"/>
          </p:cNvCxnSpPr>
          <p:nvPr/>
        </p:nvCxnSpPr>
        <p:spPr bwMode="auto">
          <a:xfrm>
            <a:off x="6981808" y="772435"/>
            <a:ext cx="305252" cy="0"/>
          </a:xfrm>
          <a:prstGeom prst="line">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3" name="Straight Connector 22">
            <a:extLst>
              <a:ext uri="{FF2B5EF4-FFF2-40B4-BE49-F238E27FC236}">
                <a16:creationId xmlns:a16="http://schemas.microsoft.com/office/drawing/2014/main" id="{B7246534-753C-9217-7428-393B657E997B}"/>
              </a:ext>
            </a:extLst>
          </p:cNvPr>
          <p:cNvCxnSpPr>
            <a:cxnSpLocks/>
            <a:stCxn id="21" idx="4"/>
          </p:cNvCxnSpPr>
          <p:nvPr/>
        </p:nvCxnSpPr>
        <p:spPr bwMode="auto">
          <a:xfrm>
            <a:off x="6981808" y="943805"/>
            <a:ext cx="305252" cy="327393"/>
          </a:xfrm>
          <a:prstGeom prst="line">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24" name="TextBox 23">
            <a:extLst>
              <a:ext uri="{FF2B5EF4-FFF2-40B4-BE49-F238E27FC236}">
                <a16:creationId xmlns:a16="http://schemas.microsoft.com/office/drawing/2014/main" id="{9D947560-E299-BBE5-26DC-6097B137E869}"/>
              </a:ext>
            </a:extLst>
          </p:cNvPr>
          <p:cNvSpPr txBox="1"/>
          <p:nvPr/>
        </p:nvSpPr>
        <p:spPr>
          <a:xfrm>
            <a:off x="7830957" y="1221855"/>
            <a:ext cx="755335" cy="338554"/>
          </a:xfrm>
          <a:prstGeom prst="rect">
            <a:avLst/>
          </a:prstGeom>
          <a:noFill/>
        </p:spPr>
        <p:txBody>
          <a:bodyPr wrap="none" rtlCol="0">
            <a:spAutoFit/>
          </a:bodyPr>
          <a:lstStyle/>
          <a:p>
            <a:r>
              <a:rPr lang="en-US" sz="800" b="0" dirty="0">
                <a:solidFill>
                  <a:srgbClr val="377373"/>
                </a:solidFill>
                <a:latin typeface="+mn-lt"/>
              </a:rPr>
              <a:t>Filter Cavity </a:t>
            </a:r>
          </a:p>
          <a:p>
            <a:r>
              <a:rPr lang="en-US" sz="800" b="0" dirty="0">
                <a:solidFill>
                  <a:srgbClr val="377373"/>
                </a:solidFill>
                <a:latin typeface="+mn-lt"/>
              </a:rPr>
              <a:t>End Station</a:t>
            </a:r>
          </a:p>
        </p:txBody>
      </p:sp>
      <p:sp>
        <p:nvSpPr>
          <p:cNvPr id="25" name="TextBox 24">
            <a:extLst>
              <a:ext uri="{FF2B5EF4-FFF2-40B4-BE49-F238E27FC236}">
                <a16:creationId xmlns:a16="http://schemas.microsoft.com/office/drawing/2014/main" id="{AAB44722-F2A0-EEB1-7B15-35BA75FBC454}"/>
              </a:ext>
            </a:extLst>
          </p:cNvPr>
          <p:cNvSpPr txBox="1"/>
          <p:nvPr/>
        </p:nvSpPr>
        <p:spPr>
          <a:xfrm>
            <a:off x="5340971" y="772051"/>
            <a:ext cx="915635" cy="369332"/>
          </a:xfrm>
          <a:prstGeom prst="rect">
            <a:avLst/>
          </a:prstGeom>
          <a:noFill/>
        </p:spPr>
        <p:txBody>
          <a:bodyPr wrap="none" rtlCol="0">
            <a:spAutoFit/>
          </a:bodyPr>
          <a:lstStyle/>
          <a:p>
            <a:r>
              <a:rPr lang="en-US" sz="900" b="0" u="sng" dirty="0">
                <a:solidFill>
                  <a:schemeClr val="tx2"/>
                </a:solidFill>
              </a:rPr>
              <a:t>Major Facility </a:t>
            </a:r>
          </a:p>
          <a:p>
            <a:r>
              <a:rPr lang="en-US" sz="900" b="0" u="sng" dirty="0">
                <a:solidFill>
                  <a:schemeClr val="tx2"/>
                </a:solidFill>
              </a:rPr>
              <a:t>Improvements</a:t>
            </a:r>
          </a:p>
        </p:txBody>
      </p:sp>
    </p:spTree>
    <p:extLst>
      <p:ext uri="{BB962C8B-B14F-4D97-AF65-F5344CB8AC3E}">
        <p14:creationId xmlns:p14="http://schemas.microsoft.com/office/powerpoint/2010/main" val="20902786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3DB2675-8AFD-D543-AD63-E713F95A62CD}"/>
              </a:ext>
            </a:extLst>
          </p:cNvPr>
          <p:cNvSpPr>
            <a:spLocks noGrp="1"/>
          </p:cNvSpPr>
          <p:nvPr>
            <p:ph idx="1"/>
          </p:nvPr>
        </p:nvSpPr>
        <p:spPr>
          <a:xfrm>
            <a:off x="175556" y="1045393"/>
            <a:ext cx="4981062" cy="4525963"/>
          </a:xfrm>
        </p:spPr>
        <p:txBody>
          <a:bodyPr/>
          <a:lstStyle/>
          <a:p>
            <a:r>
              <a:rPr lang="en-US" sz="1400" dirty="0">
                <a:solidFill>
                  <a:schemeClr val="bg1"/>
                </a:solidFill>
              </a:rPr>
              <a:t>Next Generation GW Observatory Projects in Europe and the US are gaining significant momentum</a:t>
            </a:r>
          </a:p>
          <a:p>
            <a:pPr lvl="1"/>
            <a:r>
              <a:rPr lang="en-US" sz="1100" dirty="0">
                <a:solidFill>
                  <a:schemeClr val="bg1"/>
                </a:solidFill>
              </a:rPr>
              <a:t>Einstein Telescope (ET) in Europe</a:t>
            </a:r>
          </a:p>
          <a:p>
            <a:pPr lvl="1"/>
            <a:r>
              <a:rPr lang="en-US" sz="1100" dirty="0">
                <a:solidFill>
                  <a:schemeClr val="bg1"/>
                </a:solidFill>
              </a:rPr>
              <a:t>Cosmic Explorer (CE) in the US</a:t>
            </a:r>
          </a:p>
          <a:p>
            <a:r>
              <a:rPr lang="en-US" sz="1400" dirty="0">
                <a:solidFill>
                  <a:schemeClr val="bg1"/>
                </a:solidFill>
              </a:rPr>
              <a:t>ET and CE will observe compact GW events to the edge of the star-forming universe as a global network </a:t>
            </a:r>
          </a:p>
        </p:txBody>
      </p:sp>
      <p:sp>
        <p:nvSpPr>
          <p:cNvPr id="3" name="Slide Number Placeholder 2">
            <a:extLst>
              <a:ext uri="{FF2B5EF4-FFF2-40B4-BE49-F238E27FC236}">
                <a16:creationId xmlns:a16="http://schemas.microsoft.com/office/drawing/2014/main" id="{AC99628C-E2E4-6B48-882E-709236DE2040}"/>
              </a:ext>
            </a:extLst>
          </p:cNvPr>
          <p:cNvSpPr>
            <a:spLocks noGrp="1"/>
          </p:cNvSpPr>
          <p:nvPr>
            <p:ph type="sldNum" sz="quarter" idx="11"/>
          </p:nvPr>
        </p:nvSpPr>
        <p:spPr/>
        <p:txBody>
          <a:bodyPr/>
          <a:lstStyle/>
          <a:p>
            <a:pPr>
              <a:defRPr/>
            </a:pPr>
            <a:fld id="{4703B35A-92CA-9244-943F-6D1BF23D8702}" type="slidenum">
              <a:rPr lang="en-US" smtClean="0"/>
              <a:pPr>
                <a:defRPr/>
              </a:pPr>
              <a:t>26</a:t>
            </a:fld>
            <a:endParaRPr lang="en-US"/>
          </a:p>
        </p:txBody>
      </p:sp>
      <p:sp>
        <p:nvSpPr>
          <p:cNvPr id="4" name="Rectangle 3">
            <a:extLst>
              <a:ext uri="{FF2B5EF4-FFF2-40B4-BE49-F238E27FC236}">
                <a16:creationId xmlns:a16="http://schemas.microsoft.com/office/drawing/2014/main" id="{26B93303-E09C-DE45-BE43-07E2F2D20627}"/>
              </a:ext>
            </a:extLst>
          </p:cNvPr>
          <p:cNvSpPr/>
          <p:nvPr/>
        </p:nvSpPr>
        <p:spPr>
          <a:xfrm>
            <a:off x="379242" y="292608"/>
            <a:ext cx="8541027" cy="707886"/>
          </a:xfrm>
          <a:prstGeom prst="rect">
            <a:avLst/>
          </a:prstGeom>
        </p:spPr>
        <p:txBody>
          <a:bodyPr wrap="square">
            <a:spAutoFit/>
          </a:bodyPr>
          <a:lstStyle/>
          <a:p>
            <a:pPr algn="ctr"/>
            <a:r>
              <a:rPr lang="en-US" sz="2000" dirty="0">
                <a:solidFill>
                  <a:srgbClr val="FFFFFF"/>
                </a:solidFill>
                <a:latin typeface="Helvetica"/>
                <a:cs typeface="Helvetica"/>
              </a:rPr>
              <a:t>Gravitational Wave Observatories in the 2030s &amp; 2040s: </a:t>
            </a:r>
          </a:p>
          <a:p>
            <a:pPr algn="ctr"/>
            <a:r>
              <a:rPr lang="en-US" sz="2000" dirty="0">
                <a:solidFill>
                  <a:srgbClr val="FFFFFF"/>
                </a:solidFill>
                <a:latin typeface="Helvetica"/>
                <a:cs typeface="Helvetica"/>
              </a:rPr>
              <a:t>Global Scale Detector Networks</a:t>
            </a:r>
            <a:endParaRPr lang="is-IS" sz="2000" dirty="0">
              <a:solidFill>
                <a:srgbClr val="FFFFFF"/>
              </a:solidFill>
              <a:latin typeface="Helvetica"/>
              <a:cs typeface="Helvetica"/>
            </a:endParaRPr>
          </a:p>
        </p:txBody>
      </p:sp>
      <p:sp>
        <p:nvSpPr>
          <p:cNvPr id="11" name="Rectangle 10">
            <a:extLst>
              <a:ext uri="{FF2B5EF4-FFF2-40B4-BE49-F238E27FC236}">
                <a16:creationId xmlns:a16="http://schemas.microsoft.com/office/drawing/2014/main" id="{7C2D3BD0-64EA-5442-A71D-853F6AF5496E}"/>
              </a:ext>
            </a:extLst>
          </p:cNvPr>
          <p:cNvSpPr/>
          <p:nvPr/>
        </p:nvSpPr>
        <p:spPr>
          <a:xfrm>
            <a:off x="7399885" y="3579688"/>
            <a:ext cx="1625766" cy="261610"/>
          </a:xfrm>
          <a:prstGeom prst="rect">
            <a:avLst/>
          </a:prstGeom>
        </p:spPr>
        <p:txBody>
          <a:bodyPr wrap="none">
            <a:spAutoFit/>
          </a:bodyPr>
          <a:lstStyle/>
          <a:p>
            <a:r>
              <a:rPr lang="en-US" sz="1100" dirty="0">
                <a:solidFill>
                  <a:schemeClr val="bg1"/>
                </a:solidFill>
                <a:latin typeface="Helvetica" pitchFamily="2" charset="0"/>
              </a:rPr>
              <a:t>US: Cosmic Explorer </a:t>
            </a:r>
            <a:endParaRPr lang="en-US" sz="1100" dirty="0"/>
          </a:p>
        </p:txBody>
      </p:sp>
      <p:pic>
        <p:nvPicPr>
          <p:cNvPr id="5" name="Picture 4">
            <a:extLst>
              <a:ext uri="{FF2B5EF4-FFF2-40B4-BE49-F238E27FC236}">
                <a16:creationId xmlns:a16="http://schemas.microsoft.com/office/drawing/2014/main" id="{88C20ABB-3B5D-B444-8A2C-87915050ACF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247778" y="3091543"/>
            <a:ext cx="3657600" cy="2060863"/>
          </a:xfrm>
          <a:prstGeom prst="rect">
            <a:avLst/>
          </a:prstGeom>
        </p:spPr>
      </p:pic>
      <p:pic>
        <p:nvPicPr>
          <p:cNvPr id="6" name="Picture 5">
            <a:extLst>
              <a:ext uri="{FF2B5EF4-FFF2-40B4-BE49-F238E27FC236}">
                <a16:creationId xmlns:a16="http://schemas.microsoft.com/office/drawing/2014/main" id="{12BFD454-6EA6-4A41-BF1A-332DB4760555}"/>
              </a:ext>
            </a:extLst>
          </p:cNvPr>
          <p:cNvPicPr>
            <a:picLocks noChangeAspect="1"/>
          </p:cNvPicPr>
          <p:nvPr/>
        </p:nvPicPr>
        <p:blipFill>
          <a:blip r:embed="rId4"/>
          <a:stretch>
            <a:fillRect/>
          </a:stretch>
        </p:blipFill>
        <p:spPr>
          <a:xfrm>
            <a:off x="5246913" y="986972"/>
            <a:ext cx="3657600" cy="2338754"/>
          </a:xfrm>
          <a:prstGeom prst="rect">
            <a:avLst/>
          </a:prstGeom>
        </p:spPr>
      </p:pic>
      <p:sp>
        <p:nvSpPr>
          <p:cNvPr id="13" name="Rectangle 12">
            <a:extLst>
              <a:ext uri="{FF2B5EF4-FFF2-40B4-BE49-F238E27FC236}">
                <a16:creationId xmlns:a16="http://schemas.microsoft.com/office/drawing/2014/main" id="{79E2FFCD-7085-1049-A611-1F29597AA5C1}"/>
              </a:ext>
            </a:extLst>
          </p:cNvPr>
          <p:cNvSpPr/>
          <p:nvPr/>
        </p:nvSpPr>
        <p:spPr>
          <a:xfrm>
            <a:off x="5246048" y="1074223"/>
            <a:ext cx="2034531" cy="261610"/>
          </a:xfrm>
          <a:prstGeom prst="rect">
            <a:avLst/>
          </a:prstGeom>
        </p:spPr>
        <p:txBody>
          <a:bodyPr wrap="none">
            <a:spAutoFit/>
          </a:bodyPr>
          <a:lstStyle/>
          <a:p>
            <a:r>
              <a:rPr lang="en-US" sz="1100" dirty="0">
                <a:solidFill>
                  <a:schemeClr val="bg1"/>
                </a:solidFill>
                <a:latin typeface="Helvetica" pitchFamily="2" charset="0"/>
              </a:rPr>
              <a:t>Europe: Einstein Telescope</a:t>
            </a:r>
            <a:endParaRPr lang="en-US" sz="1100" dirty="0"/>
          </a:p>
        </p:txBody>
      </p:sp>
      <p:sp>
        <p:nvSpPr>
          <p:cNvPr id="14" name="Rectangle 13">
            <a:extLst>
              <a:ext uri="{FF2B5EF4-FFF2-40B4-BE49-F238E27FC236}">
                <a16:creationId xmlns:a16="http://schemas.microsoft.com/office/drawing/2014/main" id="{5F687FD2-C227-D848-B794-CA80F35D8002}"/>
              </a:ext>
            </a:extLst>
          </p:cNvPr>
          <p:cNvSpPr/>
          <p:nvPr/>
        </p:nvSpPr>
        <p:spPr>
          <a:xfrm>
            <a:off x="7172181" y="3360352"/>
            <a:ext cx="1587294" cy="261610"/>
          </a:xfrm>
          <a:prstGeom prst="rect">
            <a:avLst/>
          </a:prstGeom>
        </p:spPr>
        <p:txBody>
          <a:bodyPr wrap="none">
            <a:spAutoFit/>
          </a:bodyPr>
          <a:lstStyle/>
          <a:p>
            <a:r>
              <a:rPr lang="en-US" sz="1100" dirty="0">
                <a:solidFill>
                  <a:schemeClr val="bg1"/>
                </a:solidFill>
                <a:latin typeface="Helvetica" pitchFamily="2" charset="0"/>
              </a:rPr>
              <a:t>US: Cosmic Explorer</a:t>
            </a:r>
            <a:endParaRPr lang="en-US" sz="1100" dirty="0"/>
          </a:p>
        </p:txBody>
      </p:sp>
      <p:pic>
        <p:nvPicPr>
          <p:cNvPr id="15" name="Picture 14">
            <a:extLst>
              <a:ext uri="{FF2B5EF4-FFF2-40B4-BE49-F238E27FC236}">
                <a16:creationId xmlns:a16="http://schemas.microsoft.com/office/drawing/2014/main" id="{D593F68E-4181-0347-91D0-DA11211FAC9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0" y="2560555"/>
            <a:ext cx="2524363" cy="2582945"/>
          </a:xfrm>
          <a:prstGeom prst="rect">
            <a:avLst/>
          </a:prstGeom>
        </p:spPr>
      </p:pic>
      <p:pic>
        <p:nvPicPr>
          <p:cNvPr id="7" name="Picture 6">
            <a:extLst>
              <a:ext uri="{FF2B5EF4-FFF2-40B4-BE49-F238E27FC236}">
                <a16:creationId xmlns:a16="http://schemas.microsoft.com/office/drawing/2014/main" id="{B0936EE6-D8A8-9F40-BF74-5B4A14765A6C}"/>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554663" y="2674179"/>
            <a:ext cx="2571750" cy="2356199"/>
          </a:xfrm>
          <a:prstGeom prst="rect">
            <a:avLst/>
          </a:prstGeom>
        </p:spPr>
      </p:pic>
      <p:sp>
        <p:nvSpPr>
          <p:cNvPr id="8" name="Rectangle 7">
            <a:extLst>
              <a:ext uri="{FF2B5EF4-FFF2-40B4-BE49-F238E27FC236}">
                <a16:creationId xmlns:a16="http://schemas.microsoft.com/office/drawing/2014/main" id="{3E659B75-ED54-F84A-8452-21ED274CE4BA}"/>
              </a:ext>
            </a:extLst>
          </p:cNvPr>
          <p:cNvSpPr/>
          <p:nvPr/>
        </p:nvSpPr>
        <p:spPr bwMode="auto">
          <a:xfrm>
            <a:off x="4958499" y="3870686"/>
            <a:ext cx="169682" cy="188536"/>
          </a:xfrm>
          <a:prstGeom prst="rect">
            <a:avLst/>
          </a:prstGeom>
          <a:solidFill>
            <a:schemeClr val="bg1"/>
          </a:solidFill>
          <a:ln w="12700" cap="flat" cmpd="sng" algn="ctr">
            <a:no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Arial" charset="0"/>
              <a:ea typeface="ＭＳ Ｐゴシック" charset="0"/>
            </a:endParaRPr>
          </a:p>
        </p:txBody>
      </p:sp>
      <p:cxnSp>
        <p:nvCxnSpPr>
          <p:cNvPr id="9" name="Straight Arrow Connector 8">
            <a:extLst>
              <a:ext uri="{FF2B5EF4-FFF2-40B4-BE49-F238E27FC236}">
                <a16:creationId xmlns:a16="http://schemas.microsoft.com/office/drawing/2014/main" id="{F6A8AEE2-7FF5-3B49-39B6-B36A90CA8D43}"/>
              </a:ext>
            </a:extLst>
          </p:cNvPr>
          <p:cNvCxnSpPr>
            <a:cxnSpLocks/>
          </p:cNvCxnSpPr>
          <p:nvPr/>
        </p:nvCxnSpPr>
        <p:spPr bwMode="auto">
          <a:xfrm>
            <a:off x="5486400" y="4253156"/>
            <a:ext cx="3130104" cy="0"/>
          </a:xfrm>
          <a:prstGeom prst="straightConnector1">
            <a:avLst/>
          </a:prstGeom>
          <a:solidFill>
            <a:schemeClr val="accent1"/>
          </a:solidFill>
          <a:ln w="19050" cap="flat" cmpd="sng" algn="ctr">
            <a:solidFill>
              <a:srgbClr val="FFFF00"/>
            </a:solidFill>
            <a:prstDash val="solid"/>
            <a:round/>
            <a:headEnd type="arrow"/>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2" name="Straight Arrow Connector 11">
            <a:extLst>
              <a:ext uri="{FF2B5EF4-FFF2-40B4-BE49-F238E27FC236}">
                <a16:creationId xmlns:a16="http://schemas.microsoft.com/office/drawing/2014/main" id="{F0DD095B-D083-36A9-7D85-9EC592EC91F1}"/>
              </a:ext>
            </a:extLst>
          </p:cNvPr>
          <p:cNvCxnSpPr>
            <a:cxnSpLocks/>
          </p:cNvCxnSpPr>
          <p:nvPr/>
        </p:nvCxnSpPr>
        <p:spPr bwMode="auto">
          <a:xfrm flipV="1">
            <a:off x="7172181" y="4405556"/>
            <a:ext cx="1596723" cy="566014"/>
          </a:xfrm>
          <a:prstGeom prst="straightConnector1">
            <a:avLst/>
          </a:prstGeom>
          <a:solidFill>
            <a:schemeClr val="accent1"/>
          </a:solidFill>
          <a:ln w="19050" cap="flat" cmpd="sng" algn="ctr">
            <a:solidFill>
              <a:srgbClr val="FFFF00"/>
            </a:solidFill>
            <a:prstDash val="solid"/>
            <a:round/>
            <a:headEnd type="arrow"/>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7" name="TextBox 16">
            <a:extLst>
              <a:ext uri="{FF2B5EF4-FFF2-40B4-BE49-F238E27FC236}">
                <a16:creationId xmlns:a16="http://schemas.microsoft.com/office/drawing/2014/main" id="{556D532E-6B71-0C09-E37D-AFAD81F61009}"/>
              </a:ext>
            </a:extLst>
          </p:cNvPr>
          <p:cNvSpPr txBox="1"/>
          <p:nvPr/>
        </p:nvSpPr>
        <p:spPr>
          <a:xfrm>
            <a:off x="5820023" y="4233879"/>
            <a:ext cx="1655722" cy="276999"/>
          </a:xfrm>
          <a:prstGeom prst="rect">
            <a:avLst/>
          </a:prstGeom>
          <a:noFill/>
        </p:spPr>
        <p:txBody>
          <a:bodyPr wrap="square" rtlCol="0">
            <a:spAutoFit/>
          </a:bodyPr>
          <a:lstStyle/>
          <a:p>
            <a:r>
              <a:rPr lang="en-US" sz="1200" dirty="0">
                <a:solidFill>
                  <a:srgbClr val="FFFF00"/>
                </a:solidFill>
                <a:latin typeface="Arial"/>
                <a:cs typeface="Arial"/>
              </a:rPr>
              <a:t>40 km arm lengths</a:t>
            </a:r>
          </a:p>
        </p:txBody>
      </p:sp>
      <p:cxnSp>
        <p:nvCxnSpPr>
          <p:cNvPr id="18" name="Straight Arrow Connector 17">
            <a:extLst>
              <a:ext uri="{FF2B5EF4-FFF2-40B4-BE49-F238E27FC236}">
                <a16:creationId xmlns:a16="http://schemas.microsoft.com/office/drawing/2014/main" id="{D02670D6-99F2-B402-FF1F-B00694B6F268}"/>
              </a:ext>
            </a:extLst>
          </p:cNvPr>
          <p:cNvCxnSpPr>
            <a:cxnSpLocks/>
          </p:cNvCxnSpPr>
          <p:nvPr/>
        </p:nvCxnSpPr>
        <p:spPr bwMode="auto">
          <a:xfrm flipH="1">
            <a:off x="5420533" y="1617962"/>
            <a:ext cx="3483980" cy="0"/>
          </a:xfrm>
          <a:prstGeom prst="straightConnector1">
            <a:avLst/>
          </a:prstGeom>
          <a:solidFill>
            <a:schemeClr val="accent1"/>
          </a:solidFill>
          <a:ln w="19050" cap="flat" cmpd="sng" algn="ctr">
            <a:solidFill>
              <a:srgbClr val="FFFF00"/>
            </a:solidFill>
            <a:prstDash val="solid"/>
            <a:round/>
            <a:headEnd type="arrow"/>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9" name="TextBox 18">
            <a:extLst>
              <a:ext uri="{FF2B5EF4-FFF2-40B4-BE49-F238E27FC236}">
                <a16:creationId xmlns:a16="http://schemas.microsoft.com/office/drawing/2014/main" id="{C526938C-69D4-207D-3647-79155355841E}"/>
              </a:ext>
            </a:extLst>
          </p:cNvPr>
          <p:cNvSpPr txBox="1"/>
          <p:nvPr/>
        </p:nvSpPr>
        <p:spPr>
          <a:xfrm>
            <a:off x="6209464" y="1666179"/>
            <a:ext cx="1655722" cy="276999"/>
          </a:xfrm>
          <a:prstGeom prst="rect">
            <a:avLst/>
          </a:prstGeom>
          <a:noFill/>
        </p:spPr>
        <p:txBody>
          <a:bodyPr wrap="square" rtlCol="0">
            <a:spAutoFit/>
          </a:bodyPr>
          <a:lstStyle/>
          <a:p>
            <a:r>
              <a:rPr lang="en-US" sz="1200" dirty="0">
                <a:solidFill>
                  <a:srgbClr val="FFFF00"/>
                </a:solidFill>
                <a:latin typeface="Arial"/>
                <a:cs typeface="Arial"/>
              </a:rPr>
              <a:t>10 km arm lengths</a:t>
            </a:r>
          </a:p>
        </p:txBody>
      </p:sp>
      <p:cxnSp>
        <p:nvCxnSpPr>
          <p:cNvPr id="21" name="Straight Arrow Connector 20">
            <a:extLst>
              <a:ext uri="{FF2B5EF4-FFF2-40B4-BE49-F238E27FC236}">
                <a16:creationId xmlns:a16="http://schemas.microsoft.com/office/drawing/2014/main" id="{CE311068-1A79-D37E-6DCA-9C67134BA57E}"/>
              </a:ext>
            </a:extLst>
          </p:cNvPr>
          <p:cNvCxnSpPr>
            <a:cxnSpLocks/>
          </p:cNvCxnSpPr>
          <p:nvPr/>
        </p:nvCxnSpPr>
        <p:spPr bwMode="auto">
          <a:xfrm flipH="1" flipV="1">
            <a:off x="5246048" y="1748125"/>
            <a:ext cx="1285381" cy="1361791"/>
          </a:xfrm>
          <a:prstGeom prst="straightConnector1">
            <a:avLst/>
          </a:prstGeom>
          <a:solidFill>
            <a:schemeClr val="accent1"/>
          </a:solidFill>
          <a:ln w="19050" cap="flat" cmpd="sng" algn="ctr">
            <a:solidFill>
              <a:srgbClr val="FFFF00"/>
            </a:solidFill>
            <a:prstDash val="solid"/>
            <a:round/>
            <a:headEnd type="arrow"/>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5" name="Straight Arrow Connector 24">
            <a:extLst>
              <a:ext uri="{FF2B5EF4-FFF2-40B4-BE49-F238E27FC236}">
                <a16:creationId xmlns:a16="http://schemas.microsoft.com/office/drawing/2014/main" id="{0E3CDC17-CD78-AC4F-8110-31C688B8E222}"/>
              </a:ext>
            </a:extLst>
          </p:cNvPr>
          <p:cNvCxnSpPr>
            <a:cxnSpLocks/>
          </p:cNvCxnSpPr>
          <p:nvPr/>
        </p:nvCxnSpPr>
        <p:spPr bwMode="auto">
          <a:xfrm flipH="1">
            <a:off x="6866214" y="1721476"/>
            <a:ext cx="2102230" cy="1492739"/>
          </a:xfrm>
          <a:prstGeom prst="straightConnector1">
            <a:avLst/>
          </a:prstGeom>
          <a:solidFill>
            <a:schemeClr val="accent1"/>
          </a:solidFill>
          <a:ln w="19050" cap="flat" cmpd="sng" algn="ctr">
            <a:solidFill>
              <a:srgbClr val="FFFF00"/>
            </a:solidFill>
            <a:prstDash val="solid"/>
            <a:round/>
            <a:headEnd type="arrow"/>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16149062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19A97CC-723D-994C-AB93-736AAEE47F86}"/>
              </a:ext>
            </a:extLst>
          </p:cNvPr>
          <p:cNvSpPr>
            <a:spLocks noGrp="1"/>
          </p:cNvSpPr>
          <p:nvPr>
            <p:ph idx="1"/>
          </p:nvPr>
        </p:nvSpPr>
        <p:spPr>
          <a:xfrm>
            <a:off x="199044" y="858776"/>
            <a:ext cx="5249880" cy="3394472"/>
          </a:xfrm>
        </p:spPr>
        <p:txBody>
          <a:bodyPr/>
          <a:lstStyle/>
          <a:p>
            <a:r>
              <a:rPr lang="en-US" sz="1600" dirty="0">
                <a:solidFill>
                  <a:schemeClr val="bg1"/>
                </a:solidFill>
              </a:rPr>
              <a:t>ET Design: underground, triangular, 3 detectors consisting of two interferometers (high frequency + low frequency ‘xylophone’)</a:t>
            </a:r>
          </a:p>
          <a:p>
            <a:pPr lvl="1"/>
            <a:r>
              <a:rPr lang="en-US" sz="1100" dirty="0">
                <a:solidFill>
                  <a:schemeClr val="bg1"/>
                </a:solidFill>
              </a:rPr>
              <a:t>Cryogenic test masses, longer wavelengths for LF operation</a:t>
            </a:r>
          </a:p>
          <a:p>
            <a:pPr lvl="1"/>
            <a:r>
              <a:rPr lang="en-US" sz="1100" dirty="0">
                <a:solidFill>
                  <a:schemeClr val="bg1"/>
                </a:solidFill>
              </a:rPr>
              <a:t>Underground infrastructure designed for future upgrades </a:t>
            </a:r>
          </a:p>
          <a:p>
            <a:r>
              <a:rPr lang="en-US" sz="1600" dirty="0">
                <a:solidFill>
                  <a:schemeClr val="bg1"/>
                </a:solidFill>
              </a:rPr>
              <a:t>Possible sites:</a:t>
            </a:r>
          </a:p>
          <a:p>
            <a:pPr lvl="1"/>
            <a:r>
              <a:rPr lang="en-US" sz="1100" dirty="0" err="1">
                <a:solidFill>
                  <a:schemeClr val="bg1"/>
                </a:solidFill>
              </a:rPr>
              <a:t>Euregio</a:t>
            </a:r>
            <a:r>
              <a:rPr lang="en-US" sz="1100" dirty="0">
                <a:solidFill>
                  <a:schemeClr val="bg1"/>
                </a:solidFill>
              </a:rPr>
              <a:t> Meuse-Rhine</a:t>
            </a:r>
          </a:p>
          <a:p>
            <a:pPr lvl="1"/>
            <a:r>
              <a:rPr lang="en-US" sz="1100" dirty="0">
                <a:solidFill>
                  <a:schemeClr val="bg1"/>
                </a:solidFill>
              </a:rPr>
              <a:t>Sardinia, Italy</a:t>
            </a:r>
          </a:p>
          <a:p>
            <a:pPr lvl="1"/>
            <a:r>
              <a:rPr lang="en-US" sz="1100" dirty="0">
                <a:solidFill>
                  <a:schemeClr val="bg1"/>
                </a:solidFill>
              </a:rPr>
              <a:t>(possibly) Saxony, Germany</a:t>
            </a:r>
          </a:p>
          <a:p>
            <a:r>
              <a:rPr lang="en-US" sz="1600" dirty="0">
                <a:solidFill>
                  <a:schemeClr val="bg1"/>
                </a:solidFill>
              </a:rPr>
              <a:t>Current envisioned timeframe: </a:t>
            </a:r>
          </a:p>
          <a:p>
            <a:pPr lvl="1"/>
            <a:r>
              <a:rPr lang="en-US" sz="1000" dirty="0">
                <a:solidFill>
                  <a:schemeClr val="bg1"/>
                </a:solidFill>
              </a:rPr>
              <a:t>Construction to begin in 2026</a:t>
            </a:r>
          </a:p>
          <a:p>
            <a:pPr lvl="1"/>
            <a:r>
              <a:rPr lang="en-US" sz="1000" dirty="0">
                <a:solidFill>
                  <a:schemeClr val="bg1"/>
                </a:solidFill>
              </a:rPr>
              <a:t>Science operations to begin in 2035</a:t>
            </a:r>
          </a:p>
          <a:p>
            <a:r>
              <a:rPr lang="en-US" sz="1600" dirty="0">
                <a:solidFill>
                  <a:schemeClr val="bg1"/>
                </a:solidFill>
              </a:rPr>
              <a:t>Status:</a:t>
            </a:r>
          </a:p>
          <a:p>
            <a:pPr lvl="1"/>
            <a:r>
              <a:rPr lang="en-US" sz="1100" dirty="0">
                <a:solidFill>
                  <a:schemeClr val="bg1"/>
                </a:solidFill>
              </a:rPr>
              <a:t>ET is a fully recognized European Project on European Strategy Forum for Research Infrastructures (ESFRI) Roadmap </a:t>
            </a:r>
            <a:r>
              <a:rPr lang="en-US" sz="1100" dirty="0">
                <a:solidFill>
                  <a:schemeClr val="bg1"/>
                </a:solidFill>
                <a:sym typeface="Wingdings" pitchFamily="2" charset="2"/>
              </a:rPr>
              <a:t> </a:t>
            </a:r>
            <a:r>
              <a:rPr lang="en-US" sz="1100" i="1" u="sng" dirty="0">
                <a:solidFill>
                  <a:schemeClr val="bg1"/>
                </a:solidFill>
                <a:sym typeface="Wingdings" pitchFamily="2" charset="2"/>
              </a:rPr>
              <a:t>a key step in getting the project funding lined up. </a:t>
            </a:r>
            <a:r>
              <a:rPr lang="en-US" sz="1100" i="1" u="sng" dirty="0">
                <a:solidFill>
                  <a:schemeClr val="bg1"/>
                </a:solidFill>
              </a:rPr>
              <a:t> </a:t>
            </a:r>
          </a:p>
          <a:p>
            <a:pPr lvl="1"/>
            <a:r>
              <a:rPr lang="en-US" sz="1100" dirty="0">
                <a:solidFill>
                  <a:schemeClr val="bg1"/>
                </a:solidFill>
              </a:rPr>
              <a:t>ET Project Organization and relevant Boards have been established</a:t>
            </a:r>
          </a:p>
          <a:p>
            <a:pPr lvl="1"/>
            <a:r>
              <a:rPr lang="en-US" sz="1100" dirty="0">
                <a:solidFill>
                  <a:schemeClr val="bg1"/>
                </a:solidFill>
              </a:rPr>
              <a:t>ET Pathfinder facility in Maastricht, Netherlands under construction</a:t>
            </a:r>
          </a:p>
          <a:p>
            <a:pPr lvl="1"/>
            <a:r>
              <a:rPr lang="en-US" sz="1100" dirty="0">
                <a:solidFill>
                  <a:schemeClr val="bg1"/>
                </a:solidFill>
              </a:rPr>
              <a:t>Site evaluation well underway </a:t>
            </a:r>
          </a:p>
          <a:p>
            <a:endParaRPr lang="en-US" sz="1600" dirty="0">
              <a:solidFill>
                <a:schemeClr val="bg1"/>
              </a:solidFill>
            </a:endParaRPr>
          </a:p>
          <a:p>
            <a:pPr lvl="1"/>
            <a:endParaRPr lang="en-US" sz="1100" dirty="0">
              <a:solidFill>
                <a:schemeClr val="bg1"/>
              </a:solidFill>
            </a:endParaRPr>
          </a:p>
        </p:txBody>
      </p:sp>
      <p:sp>
        <p:nvSpPr>
          <p:cNvPr id="3" name="Slide Number Placeholder 2">
            <a:extLst>
              <a:ext uri="{FF2B5EF4-FFF2-40B4-BE49-F238E27FC236}">
                <a16:creationId xmlns:a16="http://schemas.microsoft.com/office/drawing/2014/main" id="{A44F1C7C-D867-794E-B042-3846796FC3A1}"/>
              </a:ext>
            </a:extLst>
          </p:cNvPr>
          <p:cNvSpPr>
            <a:spLocks noGrp="1"/>
          </p:cNvSpPr>
          <p:nvPr>
            <p:ph type="sldNum" sz="quarter" idx="11"/>
          </p:nvPr>
        </p:nvSpPr>
        <p:spPr/>
        <p:txBody>
          <a:bodyPr/>
          <a:lstStyle/>
          <a:p>
            <a:pPr>
              <a:defRPr/>
            </a:pPr>
            <a:fld id="{4703B35A-92CA-9244-943F-6D1BF23D8702}" type="slidenum">
              <a:rPr lang="en-US" smtClean="0"/>
              <a:pPr>
                <a:defRPr/>
              </a:pPr>
              <a:t>27</a:t>
            </a:fld>
            <a:endParaRPr lang="en-US"/>
          </a:p>
        </p:txBody>
      </p:sp>
      <p:sp>
        <p:nvSpPr>
          <p:cNvPr id="4" name="Title 1">
            <a:extLst>
              <a:ext uri="{FF2B5EF4-FFF2-40B4-BE49-F238E27FC236}">
                <a16:creationId xmlns:a16="http://schemas.microsoft.com/office/drawing/2014/main" id="{5BF1B70A-FFB8-D049-9C15-24A7DC2961DB}"/>
              </a:ext>
            </a:extLst>
          </p:cNvPr>
          <p:cNvSpPr txBox="1">
            <a:spLocks/>
          </p:cNvSpPr>
          <p:nvPr/>
        </p:nvSpPr>
        <p:spPr>
          <a:xfrm>
            <a:off x="374904" y="292608"/>
            <a:ext cx="8540496" cy="402336"/>
          </a:xfrm>
          <a:prstGeom prst="rect">
            <a:avLst/>
          </a:prstGeom>
        </p:spPr>
        <p:txBody>
          <a:bodyPr/>
          <a:lstStyle>
            <a:lvl1pPr algn="ctr" rtl="0" eaLnBrk="0" fontAlgn="base" hangingPunct="0">
              <a:spcBef>
                <a:spcPct val="0"/>
              </a:spcBef>
              <a:spcAft>
                <a:spcPct val="0"/>
              </a:spcAft>
              <a:defRPr sz="3600" i="1">
                <a:solidFill>
                  <a:schemeClr val="tx2"/>
                </a:solidFill>
                <a:latin typeface="+mj-lt"/>
                <a:ea typeface="+mj-ea"/>
                <a:cs typeface="ＭＳ Ｐゴシック" charset="0"/>
              </a:defRPr>
            </a:lvl1pPr>
            <a:lvl2pPr algn="ctr" rtl="0" eaLnBrk="0" fontAlgn="base" hangingPunct="0">
              <a:spcBef>
                <a:spcPct val="0"/>
              </a:spcBef>
              <a:spcAft>
                <a:spcPct val="0"/>
              </a:spcAft>
              <a:defRPr sz="3600" i="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sz="3600" i="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sz="3600" i="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sz="3600" i="1">
                <a:solidFill>
                  <a:schemeClr val="tx2"/>
                </a:solidFill>
                <a:latin typeface="Helvetica" charset="0"/>
                <a:ea typeface="ＭＳ Ｐゴシック" charset="0"/>
                <a:cs typeface="ＭＳ Ｐゴシック" charset="0"/>
              </a:defRPr>
            </a:lvl5pPr>
            <a:lvl6pPr marL="457189" algn="ctr" rtl="0" eaLnBrk="0" fontAlgn="base" hangingPunct="0">
              <a:spcBef>
                <a:spcPct val="0"/>
              </a:spcBef>
              <a:spcAft>
                <a:spcPct val="0"/>
              </a:spcAft>
              <a:defRPr sz="3600">
                <a:solidFill>
                  <a:schemeClr val="tx2"/>
                </a:solidFill>
                <a:latin typeface="Helvetica" charset="0"/>
                <a:ea typeface="ＭＳ Ｐゴシック" charset="0"/>
              </a:defRPr>
            </a:lvl6pPr>
            <a:lvl7pPr marL="914377" algn="ctr" rtl="0" eaLnBrk="0" fontAlgn="base" hangingPunct="0">
              <a:spcBef>
                <a:spcPct val="0"/>
              </a:spcBef>
              <a:spcAft>
                <a:spcPct val="0"/>
              </a:spcAft>
              <a:defRPr sz="3600">
                <a:solidFill>
                  <a:schemeClr val="tx2"/>
                </a:solidFill>
                <a:latin typeface="Helvetica" charset="0"/>
                <a:ea typeface="ＭＳ Ｐゴシック" charset="0"/>
              </a:defRPr>
            </a:lvl7pPr>
            <a:lvl8pPr marL="1371566" algn="ctr" rtl="0" eaLnBrk="0" fontAlgn="base" hangingPunct="0">
              <a:spcBef>
                <a:spcPct val="0"/>
              </a:spcBef>
              <a:spcAft>
                <a:spcPct val="0"/>
              </a:spcAft>
              <a:defRPr sz="3600">
                <a:solidFill>
                  <a:schemeClr val="tx2"/>
                </a:solidFill>
                <a:latin typeface="Helvetica" charset="0"/>
                <a:ea typeface="ＭＳ Ｐゴシック" charset="0"/>
              </a:defRPr>
            </a:lvl8pPr>
            <a:lvl9pPr marL="1828754" algn="ctr" rtl="0" eaLnBrk="0" fontAlgn="base" hangingPunct="0">
              <a:spcBef>
                <a:spcPct val="0"/>
              </a:spcBef>
              <a:spcAft>
                <a:spcPct val="0"/>
              </a:spcAft>
              <a:defRPr sz="3600">
                <a:solidFill>
                  <a:schemeClr val="tx2"/>
                </a:solidFill>
                <a:latin typeface="Helvetica" charset="0"/>
                <a:ea typeface="ＭＳ Ｐゴシック" charset="0"/>
              </a:defRPr>
            </a:lvl9pPr>
          </a:lstStyle>
          <a:p>
            <a:r>
              <a:rPr lang="en-US" sz="2000" b="1" i="0" kern="0" dirty="0">
                <a:solidFill>
                  <a:schemeClr val="bg1"/>
                </a:solidFill>
              </a:rPr>
              <a:t>Einstein Telescope</a:t>
            </a:r>
          </a:p>
        </p:txBody>
      </p:sp>
      <p:pic>
        <p:nvPicPr>
          <p:cNvPr id="5" name="Picture 4">
            <a:extLst>
              <a:ext uri="{FF2B5EF4-FFF2-40B4-BE49-F238E27FC236}">
                <a16:creationId xmlns:a16="http://schemas.microsoft.com/office/drawing/2014/main" id="{72F78D63-550B-CB49-B3D5-AD616FC40AD6}"/>
              </a:ext>
            </a:extLst>
          </p:cNvPr>
          <p:cNvPicPr>
            <a:picLocks noChangeAspect="1"/>
          </p:cNvPicPr>
          <p:nvPr/>
        </p:nvPicPr>
        <p:blipFill>
          <a:blip r:embed="rId2"/>
          <a:stretch>
            <a:fillRect/>
          </a:stretch>
        </p:blipFill>
        <p:spPr>
          <a:xfrm>
            <a:off x="5503501" y="829560"/>
            <a:ext cx="3006087" cy="2582943"/>
          </a:xfrm>
          <a:prstGeom prst="rect">
            <a:avLst/>
          </a:prstGeom>
        </p:spPr>
      </p:pic>
      <p:pic>
        <p:nvPicPr>
          <p:cNvPr id="6" name="Picture 5">
            <a:extLst>
              <a:ext uri="{FF2B5EF4-FFF2-40B4-BE49-F238E27FC236}">
                <a16:creationId xmlns:a16="http://schemas.microsoft.com/office/drawing/2014/main" id="{751E5707-591A-2942-9008-455000E15183}"/>
              </a:ext>
            </a:extLst>
          </p:cNvPr>
          <p:cNvPicPr>
            <a:picLocks noChangeAspect="1"/>
          </p:cNvPicPr>
          <p:nvPr/>
        </p:nvPicPr>
        <p:blipFill>
          <a:blip r:embed="rId3"/>
          <a:stretch>
            <a:fillRect/>
          </a:stretch>
        </p:blipFill>
        <p:spPr>
          <a:xfrm>
            <a:off x="5778630" y="3599075"/>
            <a:ext cx="2413262" cy="1338677"/>
          </a:xfrm>
          <a:prstGeom prst="rect">
            <a:avLst/>
          </a:prstGeom>
        </p:spPr>
      </p:pic>
    </p:spTree>
    <p:extLst>
      <p:ext uri="{BB962C8B-B14F-4D97-AF65-F5344CB8AC3E}">
        <p14:creationId xmlns:p14="http://schemas.microsoft.com/office/powerpoint/2010/main" val="14871629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EE13053-981D-6641-89AE-E437FAA3A8DF}"/>
              </a:ext>
            </a:extLst>
          </p:cNvPr>
          <p:cNvSpPr>
            <a:spLocks noGrp="1"/>
          </p:cNvSpPr>
          <p:nvPr>
            <p:ph idx="1"/>
          </p:nvPr>
        </p:nvSpPr>
        <p:spPr>
          <a:xfrm>
            <a:off x="209862" y="990289"/>
            <a:ext cx="3904938" cy="3394472"/>
          </a:xfrm>
        </p:spPr>
        <p:txBody>
          <a:bodyPr/>
          <a:lstStyle/>
          <a:p>
            <a:r>
              <a:rPr lang="en-US" sz="1600" dirty="0">
                <a:solidFill>
                  <a:schemeClr val="bg1"/>
                </a:solidFill>
              </a:rPr>
              <a:t>Detector Design: one 40 km and one 20 km L-shaped surface observatories</a:t>
            </a:r>
          </a:p>
          <a:p>
            <a:pPr lvl="1"/>
            <a:r>
              <a:rPr lang="en-US" sz="1100" dirty="0">
                <a:solidFill>
                  <a:schemeClr val="bg1"/>
                </a:solidFill>
              </a:rPr>
              <a:t>Detector technology based on scaling up existing LIGO interferometer technology</a:t>
            </a:r>
          </a:p>
          <a:p>
            <a:r>
              <a:rPr lang="en-US" sz="1400" dirty="0">
                <a:solidFill>
                  <a:schemeClr val="bg1"/>
                </a:solidFill>
              </a:rPr>
              <a:t>Possible sites:</a:t>
            </a:r>
          </a:p>
          <a:p>
            <a:pPr lvl="1"/>
            <a:r>
              <a:rPr lang="en-US" sz="1100" dirty="0">
                <a:solidFill>
                  <a:schemeClr val="bg1"/>
                </a:solidFill>
              </a:rPr>
              <a:t>No specific sites identified, however a trade study has identified candidate sites in NW and SW United States </a:t>
            </a:r>
          </a:p>
          <a:p>
            <a:r>
              <a:rPr lang="en-US" sz="1400" dirty="0">
                <a:solidFill>
                  <a:schemeClr val="bg1"/>
                </a:solidFill>
              </a:rPr>
              <a:t>Current envisioned timeframe: </a:t>
            </a:r>
          </a:p>
          <a:p>
            <a:pPr lvl="1"/>
            <a:r>
              <a:rPr lang="en-US" sz="900" dirty="0">
                <a:solidFill>
                  <a:schemeClr val="bg1"/>
                </a:solidFill>
              </a:rPr>
              <a:t>Construction to begin in 2029</a:t>
            </a:r>
          </a:p>
          <a:p>
            <a:pPr lvl="1"/>
            <a:r>
              <a:rPr lang="en-US" sz="900" dirty="0">
                <a:solidFill>
                  <a:schemeClr val="bg1"/>
                </a:solidFill>
              </a:rPr>
              <a:t>Science operations to begin in ~ 2037</a:t>
            </a:r>
          </a:p>
          <a:p>
            <a:r>
              <a:rPr lang="en-US" sz="1400" dirty="0">
                <a:solidFill>
                  <a:schemeClr val="bg1"/>
                </a:solidFill>
              </a:rPr>
              <a:t>Status:</a:t>
            </a:r>
          </a:p>
          <a:p>
            <a:pPr lvl="1"/>
            <a:r>
              <a:rPr lang="en-US" sz="1050" dirty="0">
                <a:solidFill>
                  <a:schemeClr val="bg1"/>
                </a:solidFill>
              </a:rPr>
              <a:t>CE Horizon Study released in October 2022</a:t>
            </a:r>
            <a:endParaRPr lang="en-US" sz="800" i="1" u="sng" dirty="0">
              <a:solidFill>
                <a:schemeClr val="bg1"/>
              </a:solidFill>
            </a:endParaRPr>
          </a:p>
          <a:p>
            <a:pPr lvl="1"/>
            <a:r>
              <a:rPr lang="en-US" sz="1050" dirty="0">
                <a:solidFill>
                  <a:schemeClr val="bg1"/>
                </a:solidFill>
              </a:rPr>
              <a:t>Currently developing proposal to enter NSF ‘Conceptual Design’ phase </a:t>
            </a:r>
            <a:r>
              <a:rPr lang="en-US" sz="1050" dirty="0">
                <a:solidFill>
                  <a:schemeClr val="bg1"/>
                </a:solidFill>
                <a:sym typeface="Wingdings" pitchFamily="2" charset="2"/>
              </a:rPr>
              <a:t> </a:t>
            </a:r>
            <a:r>
              <a:rPr lang="en-US" sz="1050" i="1" u="sng" dirty="0">
                <a:solidFill>
                  <a:schemeClr val="bg1"/>
                </a:solidFill>
                <a:sym typeface="Wingdings" pitchFamily="2" charset="2"/>
              </a:rPr>
              <a:t>this is a key step to secure construction funding</a:t>
            </a:r>
            <a:r>
              <a:rPr lang="en-US" sz="850" dirty="0">
                <a:solidFill>
                  <a:schemeClr val="bg1"/>
                </a:solidFill>
              </a:rPr>
              <a:t> </a:t>
            </a:r>
          </a:p>
          <a:p>
            <a:pPr lvl="1"/>
            <a:r>
              <a:rPr lang="en-US" sz="1050" dirty="0">
                <a:solidFill>
                  <a:schemeClr val="bg1"/>
                </a:solidFill>
              </a:rPr>
              <a:t>R&amp;D on development new lower cost ultrahigh vacuum systems underway</a:t>
            </a:r>
          </a:p>
          <a:p>
            <a:endParaRPr lang="en-US" sz="1600" dirty="0"/>
          </a:p>
        </p:txBody>
      </p:sp>
      <p:sp>
        <p:nvSpPr>
          <p:cNvPr id="3" name="Slide Number Placeholder 2">
            <a:extLst>
              <a:ext uri="{FF2B5EF4-FFF2-40B4-BE49-F238E27FC236}">
                <a16:creationId xmlns:a16="http://schemas.microsoft.com/office/drawing/2014/main" id="{1F338F7C-41D1-A246-B435-10D3FBC6114C}"/>
              </a:ext>
            </a:extLst>
          </p:cNvPr>
          <p:cNvSpPr>
            <a:spLocks noGrp="1"/>
          </p:cNvSpPr>
          <p:nvPr>
            <p:ph type="sldNum" sz="quarter" idx="11"/>
          </p:nvPr>
        </p:nvSpPr>
        <p:spPr/>
        <p:txBody>
          <a:bodyPr/>
          <a:lstStyle/>
          <a:p>
            <a:pPr>
              <a:defRPr/>
            </a:pPr>
            <a:fld id="{4703B35A-92CA-9244-943F-6D1BF23D8702}" type="slidenum">
              <a:rPr lang="en-US" smtClean="0"/>
              <a:pPr>
                <a:defRPr/>
              </a:pPr>
              <a:t>28</a:t>
            </a:fld>
            <a:endParaRPr lang="en-US"/>
          </a:p>
        </p:txBody>
      </p:sp>
      <p:sp>
        <p:nvSpPr>
          <p:cNvPr id="4" name="Title 1">
            <a:extLst>
              <a:ext uri="{FF2B5EF4-FFF2-40B4-BE49-F238E27FC236}">
                <a16:creationId xmlns:a16="http://schemas.microsoft.com/office/drawing/2014/main" id="{C19AD76B-5B31-E44E-AE32-5AE9A913385C}"/>
              </a:ext>
            </a:extLst>
          </p:cNvPr>
          <p:cNvSpPr txBox="1">
            <a:spLocks/>
          </p:cNvSpPr>
          <p:nvPr/>
        </p:nvSpPr>
        <p:spPr>
          <a:xfrm>
            <a:off x="374904" y="292608"/>
            <a:ext cx="8540496" cy="402336"/>
          </a:xfrm>
          <a:prstGeom prst="rect">
            <a:avLst/>
          </a:prstGeom>
        </p:spPr>
        <p:txBody>
          <a:bodyPr/>
          <a:lstStyle>
            <a:lvl1pPr algn="ctr" rtl="0" eaLnBrk="0" fontAlgn="base" hangingPunct="0">
              <a:spcBef>
                <a:spcPct val="0"/>
              </a:spcBef>
              <a:spcAft>
                <a:spcPct val="0"/>
              </a:spcAft>
              <a:defRPr sz="3600" i="1">
                <a:solidFill>
                  <a:schemeClr val="tx2"/>
                </a:solidFill>
                <a:latin typeface="+mj-lt"/>
                <a:ea typeface="+mj-ea"/>
                <a:cs typeface="ＭＳ Ｐゴシック" charset="0"/>
              </a:defRPr>
            </a:lvl1pPr>
            <a:lvl2pPr algn="ctr" rtl="0" eaLnBrk="0" fontAlgn="base" hangingPunct="0">
              <a:spcBef>
                <a:spcPct val="0"/>
              </a:spcBef>
              <a:spcAft>
                <a:spcPct val="0"/>
              </a:spcAft>
              <a:defRPr sz="3600" i="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sz="3600" i="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sz="3600" i="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sz="3600" i="1">
                <a:solidFill>
                  <a:schemeClr val="tx2"/>
                </a:solidFill>
                <a:latin typeface="Helvetica" charset="0"/>
                <a:ea typeface="ＭＳ Ｐゴシック" charset="0"/>
                <a:cs typeface="ＭＳ Ｐゴシック" charset="0"/>
              </a:defRPr>
            </a:lvl5pPr>
            <a:lvl6pPr marL="457189" algn="ctr" rtl="0" eaLnBrk="0" fontAlgn="base" hangingPunct="0">
              <a:spcBef>
                <a:spcPct val="0"/>
              </a:spcBef>
              <a:spcAft>
                <a:spcPct val="0"/>
              </a:spcAft>
              <a:defRPr sz="3600">
                <a:solidFill>
                  <a:schemeClr val="tx2"/>
                </a:solidFill>
                <a:latin typeface="Helvetica" charset="0"/>
                <a:ea typeface="ＭＳ Ｐゴシック" charset="0"/>
              </a:defRPr>
            </a:lvl6pPr>
            <a:lvl7pPr marL="914377" algn="ctr" rtl="0" eaLnBrk="0" fontAlgn="base" hangingPunct="0">
              <a:spcBef>
                <a:spcPct val="0"/>
              </a:spcBef>
              <a:spcAft>
                <a:spcPct val="0"/>
              </a:spcAft>
              <a:defRPr sz="3600">
                <a:solidFill>
                  <a:schemeClr val="tx2"/>
                </a:solidFill>
                <a:latin typeface="Helvetica" charset="0"/>
                <a:ea typeface="ＭＳ Ｐゴシック" charset="0"/>
              </a:defRPr>
            </a:lvl7pPr>
            <a:lvl8pPr marL="1371566" algn="ctr" rtl="0" eaLnBrk="0" fontAlgn="base" hangingPunct="0">
              <a:spcBef>
                <a:spcPct val="0"/>
              </a:spcBef>
              <a:spcAft>
                <a:spcPct val="0"/>
              </a:spcAft>
              <a:defRPr sz="3600">
                <a:solidFill>
                  <a:schemeClr val="tx2"/>
                </a:solidFill>
                <a:latin typeface="Helvetica" charset="0"/>
                <a:ea typeface="ＭＳ Ｐゴシック" charset="0"/>
              </a:defRPr>
            </a:lvl8pPr>
            <a:lvl9pPr marL="1828754" algn="ctr" rtl="0" eaLnBrk="0" fontAlgn="base" hangingPunct="0">
              <a:spcBef>
                <a:spcPct val="0"/>
              </a:spcBef>
              <a:spcAft>
                <a:spcPct val="0"/>
              </a:spcAft>
              <a:defRPr sz="3600">
                <a:solidFill>
                  <a:schemeClr val="tx2"/>
                </a:solidFill>
                <a:latin typeface="Helvetica" charset="0"/>
                <a:ea typeface="ＭＳ Ｐゴシック" charset="0"/>
              </a:defRPr>
            </a:lvl9pPr>
          </a:lstStyle>
          <a:p>
            <a:r>
              <a:rPr lang="en-US" sz="2000" i="0" kern="0" dirty="0">
                <a:solidFill>
                  <a:schemeClr val="bg1"/>
                </a:solidFill>
              </a:rPr>
              <a:t>Cosmic Explorer</a:t>
            </a:r>
            <a:endParaRPr lang="en-US" sz="2000" b="1" i="0" kern="0" dirty="0">
              <a:solidFill>
                <a:schemeClr val="bg1"/>
              </a:solidFill>
            </a:endParaRPr>
          </a:p>
        </p:txBody>
      </p:sp>
      <p:pic>
        <p:nvPicPr>
          <p:cNvPr id="5" name="Picture 4">
            <a:extLst>
              <a:ext uri="{FF2B5EF4-FFF2-40B4-BE49-F238E27FC236}">
                <a16:creationId xmlns:a16="http://schemas.microsoft.com/office/drawing/2014/main" id="{18BD0BAB-3FAC-064F-8EDE-C5BF628B84C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012664" y="906904"/>
            <a:ext cx="3078869" cy="3126868"/>
          </a:xfrm>
          <a:prstGeom prst="rect">
            <a:avLst/>
          </a:prstGeom>
        </p:spPr>
      </p:pic>
      <p:pic>
        <p:nvPicPr>
          <p:cNvPr id="6" name="Picture 5">
            <a:extLst>
              <a:ext uri="{FF2B5EF4-FFF2-40B4-BE49-F238E27FC236}">
                <a16:creationId xmlns:a16="http://schemas.microsoft.com/office/drawing/2014/main" id="{00011A24-F438-4746-B54A-04E35421A243}"/>
              </a:ext>
            </a:extLst>
          </p:cNvPr>
          <p:cNvPicPr>
            <a:picLocks/>
          </p:cNvPicPr>
          <p:nvPr/>
        </p:nvPicPr>
        <p:blipFill>
          <a:blip r:embed="rId3" cstate="print">
            <a:extLst>
              <a:ext uri="{28A0092B-C50C-407E-A947-70E740481C1C}">
                <a14:useLocalDpi xmlns:a14="http://schemas.microsoft.com/office/drawing/2010/main"/>
              </a:ext>
            </a:extLst>
          </a:blip>
          <a:stretch>
            <a:fillRect/>
          </a:stretch>
        </p:blipFill>
        <p:spPr>
          <a:xfrm>
            <a:off x="4054836" y="869430"/>
            <a:ext cx="1806317" cy="2428405"/>
          </a:xfrm>
          <a:prstGeom prst="rect">
            <a:avLst/>
          </a:prstGeom>
        </p:spPr>
      </p:pic>
      <p:sp>
        <p:nvSpPr>
          <p:cNvPr id="7" name="TextBox 6">
            <a:extLst>
              <a:ext uri="{FF2B5EF4-FFF2-40B4-BE49-F238E27FC236}">
                <a16:creationId xmlns:a16="http://schemas.microsoft.com/office/drawing/2014/main" id="{51BD89B7-50DF-2A40-83B2-CB33B09F3C04}"/>
              </a:ext>
            </a:extLst>
          </p:cNvPr>
          <p:cNvSpPr txBox="1"/>
          <p:nvPr/>
        </p:nvSpPr>
        <p:spPr>
          <a:xfrm>
            <a:off x="6153462" y="1049312"/>
            <a:ext cx="899605" cy="430887"/>
          </a:xfrm>
          <a:prstGeom prst="rect">
            <a:avLst/>
          </a:prstGeom>
          <a:noFill/>
        </p:spPr>
        <p:txBody>
          <a:bodyPr wrap="none" rtlCol="0">
            <a:spAutoFit/>
          </a:bodyPr>
          <a:lstStyle/>
          <a:p>
            <a:r>
              <a:rPr lang="en-US" sz="1100" b="0" dirty="0">
                <a:solidFill>
                  <a:schemeClr val="tx2"/>
                </a:solidFill>
              </a:rPr>
              <a:t>CE Design </a:t>
            </a:r>
          </a:p>
          <a:p>
            <a:r>
              <a:rPr lang="en-US" sz="1100" b="0" dirty="0">
                <a:solidFill>
                  <a:schemeClr val="tx2"/>
                </a:solidFill>
              </a:rPr>
              <a:t>Concept </a:t>
            </a:r>
          </a:p>
        </p:txBody>
      </p:sp>
      <p:pic>
        <p:nvPicPr>
          <p:cNvPr id="8" name="Picture 7">
            <a:extLst>
              <a:ext uri="{FF2B5EF4-FFF2-40B4-BE49-F238E27FC236}">
                <a16:creationId xmlns:a16="http://schemas.microsoft.com/office/drawing/2014/main" id="{C47CB345-6E92-5443-81F4-E32CDE4554F5}"/>
              </a:ext>
            </a:extLst>
          </p:cNvPr>
          <p:cNvPicPr>
            <a:picLocks noChangeAspect="1"/>
          </p:cNvPicPr>
          <p:nvPr/>
        </p:nvPicPr>
        <p:blipFill>
          <a:blip r:embed="rId4"/>
          <a:stretch>
            <a:fillRect/>
          </a:stretch>
        </p:blipFill>
        <p:spPr>
          <a:xfrm>
            <a:off x="4070454" y="3398083"/>
            <a:ext cx="2667000" cy="1600200"/>
          </a:xfrm>
          <a:prstGeom prst="rect">
            <a:avLst/>
          </a:prstGeom>
        </p:spPr>
      </p:pic>
    </p:spTree>
    <p:extLst>
      <p:ext uri="{BB962C8B-B14F-4D97-AF65-F5344CB8AC3E}">
        <p14:creationId xmlns:p14="http://schemas.microsoft.com/office/powerpoint/2010/main" val="4929487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E70E52D-E529-5F40-91FB-7C273B972167}"/>
              </a:ext>
            </a:extLst>
          </p:cNvPr>
          <p:cNvSpPr>
            <a:spLocks noGrp="1"/>
          </p:cNvSpPr>
          <p:nvPr>
            <p:ph idx="1"/>
          </p:nvPr>
        </p:nvSpPr>
        <p:spPr>
          <a:xfrm>
            <a:off x="230957" y="1200151"/>
            <a:ext cx="4086520" cy="3394472"/>
          </a:xfrm>
        </p:spPr>
        <p:txBody>
          <a:bodyPr/>
          <a:lstStyle/>
          <a:p>
            <a:r>
              <a:rPr lang="en-US" sz="1600" dirty="0">
                <a:solidFill>
                  <a:schemeClr val="bg1"/>
                </a:solidFill>
              </a:rPr>
              <a:t>The first three Advanced Detector observing runs have been a smashing success!</a:t>
            </a:r>
          </a:p>
          <a:p>
            <a:r>
              <a:rPr lang="en-US" sz="1600" dirty="0">
                <a:solidFill>
                  <a:schemeClr val="bg1"/>
                </a:solidFill>
              </a:rPr>
              <a:t>Upgrades are progressing toward O4 run to begin in December 2022.</a:t>
            </a:r>
          </a:p>
          <a:p>
            <a:r>
              <a:rPr lang="en-US" sz="1600" dirty="0">
                <a:solidFill>
                  <a:schemeClr val="bg1"/>
                </a:solidFill>
              </a:rPr>
              <a:t>Detailed plans for detector upgrades for O5 are in hand; O5 run plan coming into focus.</a:t>
            </a:r>
          </a:p>
          <a:p>
            <a:r>
              <a:rPr lang="en-US" sz="1600" dirty="0">
                <a:solidFill>
                  <a:schemeClr val="bg1"/>
                </a:solidFill>
              </a:rPr>
              <a:t>Planning for O6, O7, … which will carry us into the next decade are underway.  </a:t>
            </a:r>
          </a:p>
          <a:p>
            <a:r>
              <a:rPr lang="en-US" sz="1600" dirty="0">
                <a:solidFill>
                  <a:schemeClr val="bg1"/>
                </a:solidFill>
              </a:rPr>
              <a:t>Later in the 2030s: Einstein Telescope and Cosmic Explorer will probe the compact GW sources to the nearly edge of the  Universe</a:t>
            </a:r>
          </a:p>
        </p:txBody>
      </p:sp>
      <p:sp>
        <p:nvSpPr>
          <p:cNvPr id="3" name="Slide Number Placeholder 2">
            <a:extLst>
              <a:ext uri="{FF2B5EF4-FFF2-40B4-BE49-F238E27FC236}">
                <a16:creationId xmlns:a16="http://schemas.microsoft.com/office/drawing/2014/main" id="{C044B374-C005-1947-A943-F3DBE230FC63}"/>
              </a:ext>
            </a:extLst>
          </p:cNvPr>
          <p:cNvSpPr>
            <a:spLocks noGrp="1"/>
          </p:cNvSpPr>
          <p:nvPr>
            <p:ph type="sldNum" sz="quarter" idx="11"/>
          </p:nvPr>
        </p:nvSpPr>
        <p:spPr/>
        <p:txBody>
          <a:bodyPr/>
          <a:lstStyle/>
          <a:p>
            <a:pPr>
              <a:defRPr/>
            </a:pPr>
            <a:fld id="{4703B35A-92CA-9244-943F-6D1BF23D8702}" type="slidenum">
              <a:rPr lang="en-US" smtClean="0"/>
              <a:pPr>
                <a:defRPr/>
              </a:pPr>
              <a:t>29</a:t>
            </a:fld>
            <a:endParaRPr lang="en-US"/>
          </a:p>
        </p:txBody>
      </p:sp>
      <p:sp>
        <p:nvSpPr>
          <p:cNvPr id="4" name="Title 1">
            <a:extLst>
              <a:ext uri="{FF2B5EF4-FFF2-40B4-BE49-F238E27FC236}">
                <a16:creationId xmlns:a16="http://schemas.microsoft.com/office/drawing/2014/main" id="{4AE9689C-6880-C848-83E4-31D69C458785}"/>
              </a:ext>
            </a:extLst>
          </p:cNvPr>
          <p:cNvSpPr txBox="1">
            <a:spLocks/>
          </p:cNvSpPr>
          <p:nvPr/>
        </p:nvSpPr>
        <p:spPr>
          <a:xfrm>
            <a:off x="374904" y="292608"/>
            <a:ext cx="8540496" cy="402336"/>
          </a:xfrm>
          <a:prstGeom prst="rect">
            <a:avLst/>
          </a:prstGeom>
        </p:spPr>
        <p:txBody>
          <a:bodyPr/>
          <a:lstStyle>
            <a:lvl1pPr algn="ctr" rtl="0" eaLnBrk="0" fontAlgn="base" hangingPunct="0">
              <a:spcBef>
                <a:spcPct val="0"/>
              </a:spcBef>
              <a:spcAft>
                <a:spcPct val="0"/>
              </a:spcAft>
              <a:defRPr sz="3600" i="1">
                <a:solidFill>
                  <a:schemeClr val="tx2"/>
                </a:solidFill>
                <a:latin typeface="+mj-lt"/>
                <a:ea typeface="+mj-ea"/>
                <a:cs typeface="ＭＳ Ｐゴシック" charset="0"/>
              </a:defRPr>
            </a:lvl1pPr>
            <a:lvl2pPr algn="ctr" rtl="0" eaLnBrk="0" fontAlgn="base" hangingPunct="0">
              <a:spcBef>
                <a:spcPct val="0"/>
              </a:spcBef>
              <a:spcAft>
                <a:spcPct val="0"/>
              </a:spcAft>
              <a:defRPr sz="3600" i="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sz="3600" i="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sz="3600" i="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sz="3600" i="1">
                <a:solidFill>
                  <a:schemeClr val="tx2"/>
                </a:solidFill>
                <a:latin typeface="Helvetica" charset="0"/>
                <a:ea typeface="ＭＳ Ｐゴシック" charset="0"/>
                <a:cs typeface="ＭＳ Ｐゴシック" charset="0"/>
              </a:defRPr>
            </a:lvl5pPr>
            <a:lvl6pPr marL="457189" algn="ctr" rtl="0" eaLnBrk="0" fontAlgn="base" hangingPunct="0">
              <a:spcBef>
                <a:spcPct val="0"/>
              </a:spcBef>
              <a:spcAft>
                <a:spcPct val="0"/>
              </a:spcAft>
              <a:defRPr sz="3600">
                <a:solidFill>
                  <a:schemeClr val="tx2"/>
                </a:solidFill>
                <a:latin typeface="Helvetica" charset="0"/>
                <a:ea typeface="ＭＳ Ｐゴシック" charset="0"/>
              </a:defRPr>
            </a:lvl6pPr>
            <a:lvl7pPr marL="914377" algn="ctr" rtl="0" eaLnBrk="0" fontAlgn="base" hangingPunct="0">
              <a:spcBef>
                <a:spcPct val="0"/>
              </a:spcBef>
              <a:spcAft>
                <a:spcPct val="0"/>
              </a:spcAft>
              <a:defRPr sz="3600">
                <a:solidFill>
                  <a:schemeClr val="tx2"/>
                </a:solidFill>
                <a:latin typeface="Helvetica" charset="0"/>
                <a:ea typeface="ＭＳ Ｐゴシック" charset="0"/>
              </a:defRPr>
            </a:lvl7pPr>
            <a:lvl8pPr marL="1371566" algn="ctr" rtl="0" eaLnBrk="0" fontAlgn="base" hangingPunct="0">
              <a:spcBef>
                <a:spcPct val="0"/>
              </a:spcBef>
              <a:spcAft>
                <a:spcPct val="0"/>
              </a:spcAft>
              <a:defRPr sz="3600">
                <a:solidFill>
                  <a:schemeClr val="tx2"/>
                </a:solidFill>
                <a:latin typeface="Helvetica" charset="0"/>
                <a:ea typeface="ＭＳ Ｐゴシック" charset="0"/>
              </a:defRPr>
            </a:lvl8pPr>
            <a:lvl9pPr marL="1828754" algn="ctr" rtl="0" eaLnBrk="0" fontAlgn="base" hangingPunct="0">
              <a:spcBef>
                <a:spcPct val="0"/>
              </a:spcBef>
              <a:spcAft>
                <a:spcPct val="0"/>
              </a:spcAft>
              <a:defRPr sz="3600">
                <a:solidFill>
                  <a:schemeClr val="tx2"/>
                </a:solidFill>
                <a:latin typeface="Helvetica" charset="0"/>
                <a:ea typeface="ＭＳ Ｐゴシック" charset="0"/>
              </a:defRPr>
            </a:lvl9pPr>
          </a:lstStyle>
          <a:p>
            <a:r>
              <a:rPr lang="en-US" sz="2000" b="1" i="0" kern="0" dirty="0">
                <a:solidFill>
                  <a:schemeClr val="bg1"/>
                </a:solidFill>
              </a:rPr>
              <a:t>Conclusions</a:t>
            </a:r>
          </a:p>
        </p:txBody>
      </p:sp>
      <p:pic>
        <p:nvPicPr>
          <p:cNvPr id="5" name="Picture 4">
            <a:extLst>
              <a:ext uri="{FF2B5EF4-FFF2-40B4-BE49-F238E27FC236}">
                <a16:creationId xmlns:a16="http://schemas.microsoft.com/office/drawing/2014/main" id="{38D0F846-CFFB-2448-B869-43F099537AEF}"/>
              </a:ext>
            </a:extLst>
          </p:cNvPr>
          <p:cNvPicPr>
            <a:picLocks noChangeAspect="1"/>
          </p:cNvPicPr>
          <p:nvPr/>
        </p:nvPicPr>
        <p:blipFill>
          <a:blip r:embed="rId2"/>
          <a:stretch>
            <a:fillRect/>
          </a:stretch>
        </p:blipFill>
        <p:spPr>
          <a:xfrm>
            <a:off x="4330037" y="1272618"/>
            <a:ext cx="4578327" cy="3214541"/>
          </a:xfrm>
          <a:prstGeom prst="rect">
            <a:avLst/>
          </a:prstGeom>
        </p:spPr>
      </p:pic>
      <p:sp>
        <p:nvSpPr>
          <p:cNvPr id="7" name="Content Placeholder 1">
            <a:extLst>
              <a:ext uri="{FF2B5EF4-FFF2-40B4-BE49-F238E27FC236}">
                <a16:creationId xmlns:a16="http://schemas.microsoft.com/office/drawing/2014/main" id="{D7B16E18-A6F9-F931-4B3F-3C7C23448644}"/>
              </a:ext>
            </a:extLst>
          </p:cNvPr>
          <p:cNvSpPr txBox="1">
            <a:spLocks/>
          </p:cNvSpPr>
          <p:nvPr/>
        </p:nvSpPr>
        <p:spPr>
          <a:xfrm>
            <a:off x="4488927" y="3573805"/>
            <a:ext cx="4155260" cy="580982"/>
          </a:xfrm>
          <a:prstGeom prst="rect">
            <a:avLst/>
          </a:prstGeom>
        </p:spPr>
        <p:txBody>
          <a:bodyPr vert="horz"/>
          <a:lstStyle>
            <a:lvl1pPr marL="342891" indent="-342891" algn="l" rtl="0" eaLnBrk="0" fontAlgn="base" hangingPunct="0">
              <a:spcBef>
                <a:spcPct val="20000"/>
              </a:spcBef>
              <a:spcAft>
                <a:spcPct val="0"/>
              </a:spcAft>
              <a:buClr>
                <a:schemeClr val="tx1"/>
              </a:buClr>
              <a:buSzPct val="75000"/>
              <a:buFont typeface="Monotype Sorts" charset="0"/>
              <a:buChar char="l"/>
              <a:defRPr sz="2400">
                <a:solidFill>
                  <a:schemeClr val="tx1"/>
                </a:solidFill>
                <a:latin typeface="+mn-lt"/>
                <a:ea typeface="+mn-ea"/>
                <a:cs typeface="ＭＳ Ｐゴシック" charset="0"/>
              </a:defRPr>
            </a:lvl1pPr>
            <a:lvl2pPr marL="742932" indent="-285744" algn="l" rtl="0" eaLnBrk="0" fontAlgn="base" hangingPunct="0">
              <a:spcBef>
                <a:spcPct val="20000"/>
              </a:spcBef>
              <a:spcAft>
                <a:spcPct val="0"/>
              </a:spcAft>
              <a:buClr>
                <a:schemeClr val="tx1"/>
              </a:buClr>
              <a:buSzPct val="100000"/>
              <a:buChar char="»"/>
              <a:defRPr>
                <a:solidFill>
                  <a:schemeClr val="tx1"/>
                </a:solidFill>
                <a:latin typeface="+mn-lt"/>
                <a:ea typeface="+mn-ea"/>
              </a:defRPr>
            </a:lvl2pPr>
            <a:lvl3pPr marL="1142971" indent="-228594" algn="l" rtl="0" eaLnBrk="0" fontAlgn="base" hangingPunct="0">
              <a:spcBef>
                <a:spcPct val="20000"/>
              </a:spcBef>
              <a:spcAft>
                <a:spcPct val="0"/>
              </a:spcAft>
              <a:buClr>
                <a:schemeClr val="tx1"/>
              </a:buClr>
              <a:buSzPct val="100000"/>
              <a:buChar char="–"/>
              <a:defRPr sz="1600">
                <a:solidFill>
                  <a:schemeClr val="tx1"/>
                </a:solidFill>
                <a:latin typeface="+mn-lt"/>
                <a:ea typeface="+mn-ea"/>
              </a:defRPr>
            </a:lvl3pPr>
            <a:lvl4pPr marL="1600160" indent="-228594" algn="l" rtl="0" eaLnBrk="0" fontAlgn="base" hangingPunct="0">
              <a:spcBef>
                <a:spcPct val="20000"/>
              </a:spcBef>
              <a:spcAft>
                <a:spcPct val="0"/>
              </a:spcAft>
              <a:buClr>
                <a:schemeClr val="tx1"/>
              </a:buClr>
              <a:buSzPct val="65000"/>
              <a:buFont typeface="Monotype Sorts" charset="0"/>
              <a:buChar char="l"/>
              <a:defRPr sz="1600">
                <a:solidFill>
                  <a:schemeClr val="tx1"/>
                </a:solidFill>
                <a:latin typeface="+mn-lt"/>
                <a:ea typeface="+mn-ea"/>
              </a:defRPr>
            </a:lvl4pPr>
            <a:lvl5pPr marL="2057349" indent="-228594" algn="l" rtl="0" eaLnBrk="0" fontAlgn="base" hangingPunct="0">
              <a:spcBef>
                <a:spcPct val="20000"/>
              </a:spcBef>
              <a:spcAft>
                <a:spcPct val="0"/>
              </a:spcAft>
              <a:buClr>
                <a:schemeClr val="tx1"/>
              </a:buClr>
              <a:buSzPct val="100000"/>
              <a:buChar char="»"/>
              <a:defRPr sz="1600">
                <a:solidFill>
                  <a:schemeClr val="tx1"/>
                </a:solidFill>
                <a:latin typeface="+mn-lt"/>
                <a:ea typeface="+mn-ea"/>
              </a:defRPr>
            </a:lvl5pPr>
            <a:lvl6pPr marL="2514537" indent="-228594" algn="l" rtl="0" eaLnBrk="0" fontAlgn="base" hangingPunct="0">
              <a:spcBef>
                <a:spcPct val="20000"/>
              </a:spcBef>
              <a:spcAft>
                <a:spcPct val="0"/>
              </a:spcAft>
              <a:buClr>
                <a:schemeClr val="tx1"/>
              </a:buClr>
              <a:buSzPct val="100000"/>
              <a:buChar char="»"/>
              <a:defRPr sz="1600">
                <a:solidFill>
                  <a:schemeClr val="tx1"/>
                </a:solidFill>
                <a:latin typeface="+mn-lt"/>
                <a:ea typeface="+mn-ea"/>
              </a:defRPr>
            </a:lvl6pPr>
            <a:lvl7pPr marL="2971726" indent="-228594" algn="l" rtl="0" eaLnBrk="0" fontAlgn="base" hangingPunct="0">
              <a:spcBef>
                <a:spcPct val="20000"/>
              </a:spcBef>
              <a:spcAft>
                <a:spcPct val="0"/>
              </a:spcAft>
              <a:buClr>
                <a:schemeClr val="tx1"/>
              </a:buClr>
              <a:buSzPct val="100000"/>
              <a:buChar char="»"/>
              <a:defRPr sz="1600">
                <a:solidFill>
                  <a:schemeClr val="tx1"/>
                </a:solidFill>
                <a:latin typeface="+mn-lt"/>
                <a:ea typeface="+mn-ea"/>
              </a:defRPr>
            </a:lvl7pPr>
            <a:lvl8pPr marL="3428914" indent="-228594" algn="l" rtl="0" eaLnBrk="0" fontAlgn="base" hangingPunct="0">
              <a:spcBef>
                <a:spcPct val="20000"/>
              </a:spcBef>
              <a:spcAft>
                <a:spcPct val="0"/>
              </a:spcAft>
              <a:buClr>
                <a:schemeClr val="tx1"/>
              </a:buClr>
              <a:buSzPct val="100000"/>
              <a:buChar char="»"/>
              <a:defRPr sz="1600">
                <a:solidFill>
                  <a:schemeClr val="tx1"/>
                </a:solidFill>
                <a:latin typeface="+mn-lt"/>
                <a:ea typeface="+mn-ea"/>
              </a:defRPr>
            </a:lvl8pPr>
            <a:lvl9pPr marL="3886103" indent="-228594" algn="l" rtl="0" eaLnBrk="0" fontAlgn="base" hangingPunct="0">
              <a:spcBef>
                <a:spcPct val="20000"/>
              </a:spcBef>
              <a:spcAft>
                <a:spcPct val="0"/>
              </a:spcAft>
              <a:buClr>
                <a:schemeClr val="tx1"/>
              </a:buClr>
              <a:buSzPct val="100000"/>
              <a:buChar char="»"/>
              <a:defRPr sz="1600">
                <a:solidFill>
                  <a:schemeClr val="tx1"/>
                </a:solidFill>
                <a:latin typeface="+mn-lt"/>
                <a:ea typeface="+mn-ea"/>
              </a:defRPr>
            </a:lvl9pPr>
          </a:lstStyle>
          <a:p>
            <a:pPr marL="0" indent="0">
              <a:buFont typeface="Monotype Sorts" charset="0"/>
              <a:buNone/>
            </a:pPr>
            <a:r>
              <a:rPr lang="en-US" sz="1600" kern="0" dirty="0">
                <a:solidFill>
                  <a:schemeClr val="bg1"/>
                </a:solidFill>
              </a:rPr>
              <a:t>Acknowledgments:</a:t>
            </a:r>
          </a:p>
        </p:txBody>
      </p:sp>
      <p:pic>
        <p:nvPicPr>
          <p:cNvPr id="8" name="Picture 7">
            <a:extLst>
              <a:ext uri="{FF2B5EF4-FFF2-40B4-BE49-F238E27FC236}">
                <a16:creationId xmlns:a16="http://schemas.microsoft.com/office/drawing/2014/main" id="{C271FFB1-8205-89F7-6F18-0B282548B1B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473211" y="3903399"/>
            <a:ext cx="1052685" cy="1054440"/>
          </a:xfrm>
          <a:prstGeom prst="rect">
            <a:avLst/>
          </a:prstGeom>
        </p:spPr>
      </p:pic>
      <p:pic>
        <p:nvPicPr>
          <p:cNvPr id="9" name="Picture 8">
            <a:extLst>
              <a:ext uri="{FF2B5EF4-FFF2-40B4-BE49-F238E27FC236}">
                <a16:creationId xmlns:a16="http://schemas.microsoft.com/office/drawing/2014/main" id="{B49A8A0A-C447-39AF-076D-75E38433BF3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568269" y="3854697"/>
            <a:ext cx="1340095" cy="567679"/>
          </a:xfrm>
          <a:prstGeom prst="rect">
            <a:avLst/>
          </a:prstGeom>
        </p:spPr>
      </p:pic>
      <p:pic>
        <p:nvPicPr>
          <p:cNvPr id="10" name="Picture 9">
            <a:extLst>
              <a:ext uri="{FF2B5EF4-FFF2-40B4-BE49-F238E27FC236}">
                <a16:creationId xmlns:a16="http://schemas.microsoft.com/office/drawing/2014/main" id="{CF9B8711-BDAA-9E78-7EEC-A647FF4114B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306144" y="4606644"/>
            <a:ext cx="1550580" cy="376499"/>
          </a:xfrm>
          <a:prstGeom prst="rect">
            <a:avLst/>
          </a:prstGeom>
        </p:spPr>
      </p:pic>
      <p:pic>
        <p:nvPicPr>
          <p:cNvPr id="11" name="Picture 10">
            <a:extLst>
              <a:ext uri="{FF2B5EF4-FFF2-40B4-BE49-F238E27FC236}">
                <a16:creationId xmlns:a16="http://schemas.microsoft.com/office/drawing/2014/main" id="{B5B8A337-17E6-3E47-8261-D22E82D231D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707181" y="3870882"/>
            <a:ext cx="1729221" cy="471135"/>
          </a:xfrm>
          <a:prstGeom prst="rect">
            <a:avLst/>
          </a:prstGeom>
        </p:spPr>
      </p:pic>
      <p:pic>
        <p:nvPicPr>
          <p:cNvPr id="12" name="Picture 2">
            <a:extLst>
              <a:ext uri="{FF2B5EF4-FFF2-40B4-BE49-F238E27FC236}">
                <a16:creationId xmlns:a16="http://schemas.microsoft.com/office/drawing/2014/main" id="{8734B540-01DF-6BBB-4DEF-E5A7B880B223}"/>
              </a:ext>
            </a:extLst>
          </p:cNvPr>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bwMode="auto">
          <a:xfrm>
            <a:off x="6600341" y="4558705"/>
            <a:ext cx="511593" cy="475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CE0DCE9B-BF76-DA22-6875-6A1163782823}"/>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719972" y="4592973"/>
            <a:ext cx="696047" cy="396790"/>
          </a:xfrm>
          <a:prstGeom prst="rect">
            <a:avLst/>
          </a:prstGeom>
        </p:spPr>
      </p:pic>
      <p:pic>
        <p:nvPicPr>
          <p:cNvPr id="14" name="Picture 13">
            <a:extLst>
              <a:ext uri="{FF2B5EF4-FFF2-40B4-BE49-F238E27FC236}">
                <a16:creationId xmlns:a16="http://schemas.microsoft.com/office/drawing/2014/main" id="{73BFBB46-FE70-FF9A-8A20-18C23518CDF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111934" y="1007320"/>
            <a:ext cx="1837916" cy="2330899"/>
          </a:xfrm>
          <a:prstGeom prst="rect">
            <a:avLst/>
          </a:prstGeom>
        </p:spPr>
      </p:pic>
      <p:pic>
        <p:nvPicPr>
          <p:cNvPr id="15" name="Picture 4" descr="red check mark png transparent&#10;">
            <a:extLst>
              <a:ext uri="{FF2B5EF4-FFF2-40B4-BE49-F238E27FC236}">
                <a16:creationId xmlns:a16="http://schemas.microsoft.com/office/drawing/2014/main" id="{68DD21D5-92B0-B499-B9D8-5B7D46F34831}"/>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7599005" y="2168838"/>
            <a:ext cx="169553" cy="1622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15856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 name="Content Placeholder 10"/>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p:pic>
      <p:sp>
        <p:nvSpPr>
          <p:cNvPr id="4" name="Footer Placeholder 3"/>
          <p:cNvSpPr>
            <a:spLocks noGrp="1"/>
          </p:cNvSpPr>
          <p:nvPr>
            <p:ph type="ftr" sz="quarter" idx="11"/>
          </p:nvPr>
        </p:nvSpPr>
        <p:spPr>
          <a:xfrm>
            <a:off x="3140627" y="4576791"/>
            <a:ext cx="2895600" cy="342900"/>
          </a:xfrm>
        </p:spPr>
        <p:txBody>
          <a:bodyPr/>
          <a:lstStyle/>
          <a:p>
            <a:r>
              <a:rPr lang="en-US"/>
              <a:t>LIGO Laboratory</a:t>
            </a:r>
          </a:p>
        </p:txBody>
      </p:sp>
      <p:sp>
        <p:nvSpPr>
          <p:cNvPr id="5" name="Slide Number Placeholder 4"/>
          <p:cNvSpPr>
            <a:spLocks noGrp="1"/>
          </p:cNvSpPr>
          <p:nvPr>
            <p:ph type="sldNum" sz="quarter" idx="12"/>
          </p:nvPr>
        </p:nvSpPr>
        <p:spPr bwMode="auto">
          <a:xfrm>
            <a:off x="6553200" y="4686300"/>
            <a:ext cx="1905000" cy="3429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tx1"/>
                </a:solidFill>
                <a:latin typeface="+mn-lt"/>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Times New Roman" charset="0"/>
                <a:ea typeface="ＭＳ Ｐゴシック" charset="0"/>
                <a:cs typeface="+mn-cs"/>
              </a:defRPr>
            </a:lvl5pPr>
            <a:lvl6pPr marL="2286000" algn="l" defTabSz="457200" rtl="0" eaLnBrk="1" latinLnBrk="0" hangingPunct="1">
              <a:defRPr sz="2400" kern="1200">
                <a:solidFill>
                  <a:schemeClr val="tx1"/>
                </a:solidFill>
                <a:latin typeface="Times New Roman" charset="0"/>
                <a:ea typeface="ＭＳ Ｐゴシック" charset="0"/>
                <a:cs typeface="+mn-cs"/>
              </a:defRPr>
            </a:lvl6pPr>
            <a:lvl7pPr marL="2743200" algn="l" defTabSz="457200" rtl="0" eaLnBrk="1" latinLnBrk="0" hangingPunct="1">
              <a:defRPr sz="2400" kern="1200">
                <a:solidFill>
                  <a:schemeClr val="tx1"/>
                </a:solidFill>
                <a:latin typeface="Times New Roman" charset="0"/>
                <a:ea typeface="ＭＳ Ｐゴシック" charset="0"/>
                <a:cs typeface="+mn-cs"/>
              </a:defRPr>
            </a:lvl7pPr>
            <a:lvl8pPr marL="3200400" algn="l" defTabSz="457200" rtl="0" eaLnBrk="1" latinLnBrk="0" hangingPunct="1">
              <a:defRPr sz="2400" kern="1200">
                <a:solidFill>
                  <a:schemeClr val="tx1"/>
                </a:solidFill>
                <a:latin typeface="Times New Roman" charset="0"/>
                <a:ea typeface="ＭＳ Ｐゴシック" charset="0"/>
                <a:cs typeface="+mn-cs"/>
              </a:defRPr>
            </a:lvl8pPr>
            <a:lvl9pPr marL="3657600" algn="l" defTabSz="457200" rtl="0" eaLnBrk="1" latinLnBrk="0" hangingPunct="1">
              <a:defRPr sz="2400" kern="1200">
                <a:solidFill>
                  <a:schemeClr val="tx1"/>
                </a:solidFill>
                <a:latin typeface="Times New Roman" charset="0"/>
                <a:ea typeface="ＭＳ Ｐゴシック" charset="0"/>
                <a:cs typeface="+mn-cs"/>
              </a:defRPr>
            </a:lvl9pPr>
          </a:lstStyle>
          <a:p>
            <a:fld id="{BC290627-2641-D545-B7DC-1C11A5781944}" type="slidenum">
              <a:rPr lang="en-US" smtClean="0"/>
              <a:pPr/>
              <a:t>3</a:t>
            </a:fld>
            <a:endParaRPr lang="en-US"/>
          </a:p>
        </p:txBody>
      </p:sp>
      <p:sp>
        <p:nvSpPr>
          <p:cNvPr id="6" name="Rectangle 5"/>
          <p:cNvSpPr/>
          <p:nvPr/>
        </p:nvSpPr>
        <p:spPr bwMode="auto">
          <a:xfrm>
            <a:off x="0" y="0"/>
            <a:ext cx="9144000" cy="5143500"/>
          </a:xfrm>
          <a:prstGeom prst="rect">
            <a:avLst/>
          </a:prstGeom>
          <a:solidFill>
            <a:schemeClr val="tx2"/>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charset="0"/>
              <a:ea typeface="ＭＳ Ｐゴシック" charset="0"/>
            </a:endParaRPr>
          </a:p>
        </p:txBody>
      </p:sp>
      <p:sp>
        <p:nvSpPr>
          <p:cNvPr id="7" name="TextBox 6"/>
          <p:cNvSpPr txBox="1"/>
          <p:nvPr/>
        </p:nvSpPr>
        <p:spPr>
          <a:xfrm>
            <a:off x="306054" y="852505"/>
            <a:ext cx="8182664" cy="1015663"/>
          </a:xfrm>
          <a:prstGeom prst="rect">
            <a:avLst/>
          </a:prstGeom>
          <a:noFill/>
        </p:spPr>
        <p:txBody>
          <a:bodyPr wrap="square" rtlCol="0">
            <a:spAutoFit/>
          </a:bodyPr>
          <a:lstStyle/>
          <a:p>
            <a:r>
              <a:rPr lang="en-US" sz="1600" dirty="0">
                <a:solidFill>
                  <a:srgbClr val="FFFFFF"/>
                </a:solidFill>
                <a:latin typeface="Helvetica"/>
                <a:cs typeface="Helvetica"/>
              </a:rPr>
              <a:t>Einstein’s General Theory of Relativity (1915) </a:t>
            </a:r>
            <a:r>
              <a:rPr lang="en-US" sz="1600" dirty="0">
                <a:solidFill>
                  <a:srgbClr val="FFFFFF"/>
                </a:solidFill>
                <a:latin typeface="Helvetica"/>
                <a:cs typeface="Helvetica"/>
                <a:sym typeface="Wingdings"/>
              </a:rPr>
              <a:t> ‘Ripples in Space-time’ (1918) </a:t>
            </a:r>
            <a:endParaRPr lang="en-US" sz="1600" dirty="0">
              <a:solidFill>
                <a:srgbClr val="FFFFFF"/>
              </a:solidFill>
              <a:latin typeface="Helvetica"/>
              <a:cs typeface="Helvetica"/>
            </a:endParaRPr>
          </a:p>
          <a:p>
            <a:endParaRPr lang="en-US" sz="1600" dirty="0">
              <a:solidFill>
                <a:srgbClr val="FFFFFF"/>
              </a:solidFill>
              <a:latin typeface="Helvetica"/>
              <a:cs typeface="Helvetica"/>
            </a:endParaRPr>
          </a:p>
          <a:p>
            <a:r>
              <a:rPr lang="en-US" dirty="0">
                <a:solidFill>
                  <a:srgbClr val="FFFFFF"/>
                </a:solidFill>
                <a:latin typeface="Helvetica"/>
                <a:cs typeface="Helvetica"/>
              </a:rPr>
              <a:t>Any accelerating massive object generates gravitational waves</a:t>
            </a:r>
            <a:r>
              <a:rPr lang="is-IS" dirty="0">
                <a:solidFill>
                  <a:srgbClr val="FFFFFF"/>
                </a:solidFill>
                <a:latin typeface="Helvetica"/>
                <a:cs typeface="Helvetica"/>
              </a:rPr>
              <a:t>…</a:t>
            </a:r>
          </a:p>
          <a:p>
            <a:r>
              <a:rPr lang="is-IS" dirty="0">
                <a:solidFill>
                  <a:srgbClr val="FFFFFF"/>
                </a:solidFill>
                <a:latin typeface="Helvetica"/>
                <a:cs typeface="Helvetica"/>
              </a:rPr>
              <a:t>... </a:t>
            </a:r>
            <a:r>
              <a:rPr lang="en-US" dirty="0">
                <a:solidFill>
                  <a:srgbClr val="FFFFFF"/>
                </a:solidFill>
                <a:latin typeface="Helvetica"/>
                <a:cs typeface="Helvetica"/>
              </a:rPr>
              <a:t>b</a:t>
            </a:r>
            <a:r>
              <a:rPr lang="is-IS" dirty="0">
                <a:solidFill>
                  <a:srgbClr val="FFFFFF"/>
                </a:solidFill>
                <a:latin typeface="Helvetica"/>
                <a:cs typeface="Helvetica"/>
              </a:rPr>
              <a:t>ut the amplitude of those waves is </a:t>
            </a:r>
            <a:r>
              <a:rPr lang="is-IS" i="1" dirty="0">
                <a:solidFill>
                  <a:srgbClr val="FFFFFF"/>
                </a:solidFill>
                <a:latin typeface="Helvetica"/>
                <a:cs typeface="Helvetica"/>
              </a:rPr>
              <a:t>exceedingly tiny</a:t>
            </a:r>
            <a:r>
              <a:rPr lang="is-IS" dirty="0">
                <a:solidFill>
                  <a:srgbClr val="FFFFFF"/>
                </a:solidFill>
                <a:latin typeface="Helvetica"/>
                <a:cs typeface="Helvetica"/>
              </a:rPr>
              <a:t>. </a:t>
            </a:r>
            <a:endParaRPr lang="en-US" dirty="0">
              <a:solidFill>
                <a:srgbClr val="FFFFFF"/>
              </a:solidFill>
              <a:latin typeface="Helvetica"/>
              <a:cs typeface="Helvetica"/>
            </a:endParaRPr>
          </a:p>
        </p:txBody>
      </p:sp>
      <p:sp>
        <p:nvSpPr>
          <p:cNvPr id="10" name="Textfeld 9"/>
          <p:cNvSpPr txBox="1"/>
          <p:nvPr/>
        </p:nvSpPr>
        <p:spPr>
          <a:xfrm>
            <a:off x="356914" y="157543"/>
            <a:ext cx="8540496" cy="400110"/>
          </a:xfrm>
          <a:prstGeom prst="rect">
            <a:avLst/>
          </a:prstGeom>
          <a:noFill/>
        </p:spPr>
        <p:txBody>
          <a:bodyPr wrap="square" rtlCol="0">
            <a:spAutoFit/>
          </a:bodyPr>
          <a:lstStyle/>
          <a:p>
            <a:pPr algn="ctr"/>
            <a:r>
              <a:rPr lang="en-US" sz="2000" dirty="0">
                <a:solidFill>
                  <a:schemeClr val="bg1"/>
                </a:solidFill>
                <a:latin typeface="+mj-lt"/>
              </a:rPr>
              <a:t>Gravitational Waves</a:t>
            </a:r>
          </a:p>
        </p:txBody>
      </p:sp>
      <p:grpSp>
        <p:nvGrpSpPr>
          <p:cNvPr id="16" name="Group 15">
            <a:extLst>
              <a:ext uri="{FF2B5EF4-FFF2-40B4-BE49-F238E27FC236}">
                <a16:creationId xmlns:a16="http://schemas.microsoft.com/office/drawing/2014/main" id="{6E69B347-B44B-DE4A-A69C-AF255759DCAC}"/>
              </a:ext>
            </a:extLst>
          </p:cNvPr>
          <p:cNvGrpSpPr/>
          <p:nvPr/>
        </p:nvGrpSpPr>
        <p:grpSpPr>
          <a:xfrm>
            <a:off x="0" y="2803910"/>
            <a:ext cx="5504423" cy="2180820"/>
            <a:chOff x="156447" y="2499938"/>
            <a:chExt cx="5504423" cy="2180820"/>
          </a:xfrm>
        </p:grpSpPr>
        <p:grpSp>
          <p:nvGrpSpPr>
            <p:cNvPr id="49" name="Group 48">
              <a:extLst>
                <a:ext uri="{FF2B5EF4-FFF2-40B4-BE49-F238E27FC236}">
                  <a16:creationId xmlns:a16="http://schemas.microsoft.com/office/drawing/2014/main" id="{07CF700C-F52B-814D-843D-712B9765C095}"/>
                </a:ext>
              </a:extLst>
            </p:cNvPr>
            <p:cNvGrpSpPr/>
            <p:nvPr/>
          </p:nvGrpSpPr>
          <p:grpSpPr>
            <a:xfrm>
              <a:off x="156447" y="2499938"/>
              <a:ext cx="5504423" cy="2180820"/>
              <a:chOff x="343186" y="2356220"/>
              <a:chExt cx="6959894" cy="2659240"/>
            </a:xfrm>
          </p:grpSpPr>
          <p:grpSp>
            <p:nvGrpSpPr>
              <p:cNvPr id="48" name="Group 47">
                <a:extLst>
                  <a:ext uri="{FF2B5EF4-FFF2-40B4-BE49-F238E27FC236}">
                    <a16:creationId xmlns:a16="http://schemas.microsoft.com/office/drawing/2014/main" id="{96C8192E-D6B8-A542-9FDC-55B2C80B83ED}"/>
                  </a:ext>
                </a:extLst>
              </p:cNvPr>
              <p:cNvGrpSpPr/>
              <p:nvPr/>
            </p:nvGrpSpPr>
            <p:grpSpPr>
              <a:xfrm>
                <a:off x="343186" y="2356220"/>
                <a:ext cx="6959894" cy="2659240"/>
                <a:chOff x="343186" y="2356220"/>
                <a:chExt cx="6959894" cy="2659240"/>
              </a:xfrm>
            </p:grpSpPr>
            <p:grpSp>
              <p:nvGrpSpPr>
                <p:cNvPr id="43" name="Group 42">
                  <a:extLst>
                    <a:ext uri="{FF2B5EF4-FFF2-40B4-BE49-F238E27FC236}">
                      <a16:creationId xmlns:a16="http://schemas.microsoft.com/office/drawing/2014/main" id="{C1C578D7-C754-D947-B62C-2D1CE1FC4E24}"/>
                    </a:ext>
                  </a:extLst>
                </p:cNvPr>
                <p:cNvGrpSpPr/>
                <p:nvPr/>
              </p:nvGrpSpPr>
              <p:grpSpPr>
                <a:xfrm>
                  <a:off x="343186" y="2356220"/>
                  <a:ext cx="6005735" cy="2575655"/>
                  <a:chOff x="326759" y="2465729"/>
                  <a:chExt cx="6005735" cy="2575655"/>
                </a:xfrm>
              </p:grpSpPr>
              <p:grpSp>
                <p:nvGrpSpPr>
                  <p:cNvPr id="37" name="Group 36">
                    <a:extLst>
                      <a:ext uri="{FF2B5EF4-FFF2-40B4-BE49-F238E27FC236}">
                        <a16:creationId xmlns:a16="http://schemas.microsoft.com/office/drawing/2014/main" id="{2476EEE5-F827-174E-AEB0-CCDABAF3876A}"/>
                      </a:ext>
                    </a:extLst>
                  </p:cNvPr>
                  <p:cNvGrpSpPr/>
                  <p:nvPr/>
                </p:nvGrpSpPr>
                <p:grpSpPr>
                  <a:xfrm>
                    <a:off x="2952219" y="3044638"/>
                    <a:ext cx="3380275" cy="1996746"/>
                    <a:chOff x="2952219" y="3044638"/>
                    <a:chExt cx="3380275" cy="1996746"/>
                  </a:xfrm>
                </p:grpSpPr>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1444978">
                      <a:off x="2952219" y="3044638"/>
                      <a:ext cx="1071825" cy="1690914"/>
                    </a:xfrm>
                    <a:prstGeom prst="rect">
                      <a:avLst/>
                    </a:prstGeom>
                  </p:spPr>
                </p:pic>
                <p:pic>
                  <p:nvPicPr>
                    <p:cNvPr id="14" name="Picture 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88821" y="3197556"/>
                      <a:ext cx="1071825" cy="1690914"/>
                    </a:xfrm>
                    <a:prstGeom prst="rect">
                      <a:avLst/>
                    </a:prstGeom>
                  </p:spPr>
                </p:pic>
                <p:pic>
                  <p:nvPicPr>
                    <p:cNvPr id="15" name="Picture 1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1444978">
                      <a:off x="5246619" y="3350470"/>
                      <a:ext cx="1071825" cy="1690914"/>
                    </a:xfrm>
                    <a:prstGeom prst="rect">
                      <a:avLst/>
                    </a:prstGeom>
                  </p:spPr>
                </p:pic>
                <p:cxnSp>
                  <p:nvCxnSpPr>
                    <p:cNvPr id="17" name="Straight Connector 16"/>
                    <p:cNvCxnSpPr/>
                    <p:nvPr/>
                  </p:nvCxnSpPr>
                  <p:spPr bwMode="auto">
                    <a:xfrm rot="21444978">
                      <a:off x="2982562" y="3745828"/>
                      <a:ext cx="3349932" cy="601392"/>
                    </a:xfrm>
                    <a:prstGeom prst="line">
                      <a:avLst/>
                    </a:prstGeom>
                    <a:solidFill>
                      <a:schemeClr val="accent1"/>
                    </a:solidFill>
                    <a:ln w="19050" cap="flat" cmpd="sng" algn="ctr">
                      <a:solidFill>
                        <a:srgbClr val="FFFFFF"/>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pic>
                <p:nvPicPr>
                  <p:cNvPr id="13" name="Picture 12" descr="BHcartoon.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26759" y="2465729"/>
                    <a:ext cx="2626130" cy="2187638"/>
                  </a:xfrm>
                  <a:prstGeom prst="rect">
                    <a:avLst/>
                  </a:prstGeom>
                </p:spPr>
              </p:pic>
              <p:cxnSp>
                <p:nvCxnSpPr>
                  <p:cNvPr id="36" name="Straight Connector 35"/>
                  <p:cNvCxnSpPr>
                    <a:cxnSpLocks/>
                  </p:cNvCxnSpPr>
                  <p:nvPr/>
                </p:nvCxnSpPr>
                <p:spPr bwMode="auto">
                  <a:xfrm flipH="1" flipV="1">
                    <a:off x="1769585" y="3640785"/>
                    <a:ext cx="1440057" cy="213034"/>
                  </a:xfrm>
                  <a:prstGeom prst="line">
                    <a:avLst/>
                  </a:prstGeom>
                  <a:solidFill>
                    <a:schemeClr val="accent1"/>
                  </a:solidFill>
                  <a:ln w="19050" cap="flat" cmpd="sng" algn="ctr">
                    <a:solidFill>
                      <a:schemeClr val="bg1"/>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grpSp>
              <p:nvGrpSpPr>
                <p:cNvPr id="47" name="Group 46">
                  <a:extLst>
                    <a:ext uri="{FF2B5EF4-FFF2-40B4-BE49-F238E27FC236}">
                      <a16:creationId xmlns:a16="http://schemas.microsoft.com/office/drawing/2014/main" id="{945270D2-19DA-E74F-B06E-C5196109CFD1}"/>
                    </a:ext>
                  </a:extLst>
                </p:cNvPr>
                <p:cNvGrpSpPr/>
                <p:nvPr/>
              </p:nvGrpSpPr>
              <p:grpSpPr>
                <a:xfrm>
                  <a:off x="6368315" y="3410157"/>
                  <a:ext cx="934765" cy="1605303"/>
                  <a:chOff x="6368315" y="3410157"/>
                  <a:chExt cx="934765" cy="1605303"/>
                </a:xfrm>
              </p:grpSpPr>
              <p:sp>
                <p:nvSpPr>
                  <p:cNvPr id="25" name="TextBox 24"/>
                  <p:cNvSpPr txBox="1"/>
                  <p:nvPr/>
                </p:nvSpPr>
                <p:spPr>
                  <a:xfrm>
                    <a:off x="6876637" y="4052017"/>
                    <a:ext cx="426443" cy="461665"/>
                  </a:xfrm>
                  <a:prstGeom prst="rect">
                    <a:avLst/>
                  </a:prstGeom>
                  <a:noFill/>
                </p:spPr>
                <p:txBody>
                  <a:bodyPr wrap="none" rtlCol="0">
                    <a:spAutoFit/>
                  </a:bodyPr>
                  <a:lstStyle/>
                  <a:p>
                    <a:r>
                      <a:rPr lang="en-US" i="1" dirty="0">
                        <a:solidFill>
                          <a:srgbClr val="FFFFFF"/>
                        </a:solidFill>
                        <a:latin typeface="Arial"/>
                        <a:cs typeface="Arial"/>
                      </a:rPr>
                      <a:t>L</a:t>
                    </a:r>
                  </a:p>
                </p:txBody>
              </p:sp>
              <p:pic>
                <p:nvPicPr>
                  <p:cNvPr id="34" name="Picture 3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7469681">
                    <a:off x="5982879" y="4070154"/>
                    <a:ext cx="1485900" cy="321276"/>
                  </a:xfrm>
                  <a:prstGeom prst="rect">
                    <a:avLst/>
                  </a:prstGeom>
                </p:spPr>
              </p:pic>
              <p:cxnSp>
                <p:nvCxnSpPr>
                  <p:cNvPr id="38" name="Straight Arrow Connector 37"/>
                  <p:cNvCxnSpPr/>
                  <p:nvPr/>
                </p:nvCxnSpPr>
                <p:spPr bwMode="auto">
                  <a:xfrm rot="20280000" flipV="1">
                    <a:off x="6958256" y="3410157"/>
                    <a:ext cx="128839" cy="137160"/>
                  </a:xfrm>
                  <a:prstGeom prst="straightConnector1">
                    <a:avLst/>
                  </a:prstGeom>
                  <a:solidFill>
                    <a:schemeClr val="accent1"/>
                  </a:solidFill>
                  <a:ln w="12700" cap="flat" cmpd="sng" algn="ctr">
                    <a:solidFill>
                      <a:srgbClr val="FFFFFF"/>
                    </a:solidFill>
                    <a:prstDash val="solid"/>
                    <a:round/>
                    <a:headEnd type="none" w="sm" len="sm"/>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40" name="Straight Arrow Connector 39"/>
                  <p:cNvCxnSpPr/>
                  <p:nvPr/>
                </p:nvCxnSpPr>
                <p:spPr bwMode="auto">
                  <a:xfrm rot="20340000" flipH="1">
                    <a:off x="6368315" y="4878300"/>
                    <a:ext cx="128839" cy="137160"/>
                  </a:xfrm>
                  <a:prstGeom prst="straightConnector1">
                    <a:avLst/>
                  </a:prstGeom>
                  <a:solidFill>
                    <a:schemeClr val="accent1"/>
                  </a:solidFill>
                  <a:ln w="12700" cap="flat" cmpd="sng" algn="ctr">
                    <a:solidFill>
                      <a:srgbClr val="FFFFFF"/>
                    </a:solidFill>
                    <a:prstDash val="solid"/>
                    <a:round/>
                    <a:headEnd type="none" w="sm" len="sm"/>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grpSp>
          <p:cxnSp>
            <p:nvCxnSpPr>
              <p:cNvPr id="12" name="Straight Arrow Connector 11">
                <a:extLst>
                  <a:ext uri="{FF2B5EF4-FFF2-40B4-BE49-F238E27FC236}">
                    <a16:creationId xmlns:a16="http://schemas.microsoft.com/office/drawing/2014/main" id="{5CB760C9-47F1-4642-9E42-E01EE370397D}"/>
                  </a:ext>
                </a:extLst>
              </p:cNvPr>
              <p:cNvCxnSpPr>
                <a:cxnSpLocks/>
              </p:cNvCxnSpPr>
              <p:nvPr/>
            </p:nvCxnSpPr>
            <p:spPr bwMode="auto">
              <a:xfrm flipH="1">
                <a:off x="4129453" y="4166816"/>
                <a:ext cx="235446" cy="350429"/>
              </a:xfrm>
              <a:prstGeom prst="straightConnector1">
                <a:avLst/>
              </a:prstGeom>
              <a:solidFill>
                <a:schemeClr val="accent1"/>
              </a:solidFill>
              <a:ln w="12700" cap="flat" cmpd="sng" algn="ctr">
                <a:solidFill>
                  <a:schemeClr val="bg1"/>
                </a:solidFill>
                <a:prstDash val="solid"/>
                <a:round/>
                <a:headEnd type="none" w="sm" len="sm"/>
                <a:tailEnd type="triangle" w="lg"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3" name="Straight Arrow Connector 32">
                <a:extLst>
                  <a:ext uri="{FF2B5EF4-FFF2-40B4-BE49-F238E27FC236}">
                    <a16:creationId xmlns:a16="http://schemas.microsoft.com/office/drawing/2014/main" id="{8A0EDD45-A60F-9043-8EC6-9923B1A57928}"/>
                  </a:ext>
                </a:extLst>
              </p:cNvPr>
              <p:cNvCxnSpPr>
                <a:cxnSpLocks/>
              </p:cNvCxnSpPr>
              <p:nvPr/>
            </p:nvCxnSpPr>
            <p:spPr bwMode="auto">
              <a:xfrm flipH="1">
                <a:off x="4188719" y="4302790"/>
                <a:ext cx="250960" cy="351342"/>
              </a:xfrm>
              <a:prstGeom prst="straightConnector1">
                <a:avLst/>
              </a:prstGeom>
              <a:solidFill>
                <a:schemeClr val="accent1"/>
              </a:solidFill>
              <a:ln w="12700" cap="flat" cmpd="sng" algn="ctr">
                <a:solidFill>
                  <a:schemeClr val="bg1"/>
                </a:solidFill>
                <a:prstDash val="solid"/>
                <a:round/>
                <a:headEnd type="none" w="sm" len="sm"/>
                <a:tailEnd type="triangle" w="lg"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9" name="Straight Arrow Connector 38">
                <a:extLst>
                  <a:ext uri="{FF2B5EF4-FFF2-40B4-BE49-F238E27FC236}">
                    <a16:creationId xmlns:a16="http://schemas.microsoft.com/office/drawing/2014/main" id="{746D8901-874C-784A-99CF-1E2DA53CE3DE}"/>
                  </a:ext>
                </a:extLst>
              </p:cNvPr>
              <p:cNvCxnSpPr>
                <a:cxnSpLocks/>
              </p:cNvCxnSpPr>
              <p:nvPr/>
            </p:nvCxnSpPr>
            <p:spPr bwMode="auto">
              <a:xfrm flipV="1">
                <a:off x="4851249" y="3220579"/>
                <a:ext cx="201679" cy="274685"/>
              </a:xfrm>
              <a:prstGeom prst="straightConnector1">
                <a:avLst/>
              </a:prstGeom>
              <a:solidFill>
                <a:schemeClr val="accent1"/>
              </a:solidFill>
              <a:ln w="12700" cap="flat" cmpd="sng" algn="ctr">
                <a:solidFill>
                  <a:schemeClr val="bg1"/>
                </a:solidFill>
                <a:prstDash val="solid"/>
                <a:round/>
                <a:headEnd type="none" w="sm" len="sm"/>
                <a:tailEnd type="triangle" w="lg"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41" name="Straight Arrow Connector 40">
                <a:extLst>
                  <a:ext uri="{FF2B5EF4-FFF2-40B4-BE49-F238E27FC236}">
                    <a16:creationId xmlns:a16="http://schemas.microsoft.com/office/drawing/2014/main" id="{15AE40F4-556E-D848-9A34-6DD214576659}"/>
                  </a:ext>
                </a:extLst>
              </p:cNvPr>
              <p:cNvCxnSpPr>
                <a:cxnSpLocks/>
              </p:cNvCxnSpPr>
              <p:nvPr/>
            </p:nvCxnSpPr>
            <p:spPr bwMode="auto">
              <a:xfrm flipV="1">
                <a:off x="4932468" y="3316297"/>
                <a:ext cx="201679" cy="274685"/>
              </a:xfrm>
              <a:prstGeom prst="straightConnector1">
                <a:avLst/>
              </a:prstGeom>
              <a:solidFill>
                <a:schemeClr val="accent1"/>
              </a:solidFill>
              <a:ln w="12700" cap="flat" cmpd="sng" algn="ctr">
                <a:solidFill>
                  <a:schemeClr val="bg1"/>
                </a:solidFill>
                <a:prstDash val="solid"/>
                <a:round/>
                <a:headEnd type="none" w="sm" len="sm"/>
                <a:tailEnd type="triangle" w="lg"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sp>
          <p:nvSpPr>
            <p:cNvPr id="32" name="Rectangle 31">
              <a:extLst>
                <a:ext uri="{FF2B5EF4-FFF2-40B4-BE49-F238E27FC236}">
                  <a16:creationId xmlns:a16="http://schemas.microsoft.com/office/drawing/2014/main" id="{39F522C2-6A2B-F046-AA89-FBC121456624}"/>
                </a:ext>
              </a:extLst>
            </p:cNvPr>
            <p:cNvSpPr/>
            <p:nvPr/>
          </p:nvSpPr>
          <p:spPr bwMode="auto">
            <a:xfrm rot="19397781" flipV="1">
              <a:off x="3570140" y="4342815"/>
              <a:ext cx="244779" cy="105534"/>
            </a:xfrm>
            <a:prstGeom prst="rect">
              <a:avLst/>
            </a:prstGeom>
            <a:solidFill>
              <a:schemeClr val="tx2"/>
            </a:solidFill>
            <a:ln w="12700" cap="flat" cmpd="sng" algn="ctr">
              <a:solidFill>
                <a:schemeClr val="tx2"/>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a typeface="ＭＳ Ｐゴシック" charset="0"/>
              </a:endParaRPr>
            </a:p>
          </p:txBody>
        </p:sp>
        <p:sp>
          <p:nvSpPr>
            <p:cNvPr id="42" name="Rectangle 41">
              <a:extLst>
                <a:ext uri="{FF2B5EF4-FFF2-40B4-BE49-F238E27FC236}">
                  <a16:creationId xmlns:a16="http://schemas.microsoft.com/office/drawing/2014/main" id="{36D8269C-03FE-0247-BD32-71F845D252EA}"/>
                </a:ext>
              </a:extLst>
            </p:cNvPr>
            <p:cNvSpPr/>
            <p:nvPr/>
          </p:nvSpPr>
          <p:spPr bwMode="auto">
            <a:xfrm rot="19397781">
              <a:off x="3156001" y="3000048"/>
              <a:ext cx="452441" cy="230422"/>
            </a:xfrm>
            <a:prstGeom prst="rect">
              <a:avLst/>
            </a:prstGeom>
            <a:solidFill>
              <a:schemeClr val="tx2"/>
            </a:solidFill>
            <a:ln w="12700" cap="flat" cmpd="sng" algn="ctr">
              <a:solidFill>
                <a:schemeClr val="tx2"/>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a typeface="ＭＳ Ｐゴシック" charset="0"/>
              </a:endParaRPr>
            </a:p>
          </p:txBody>
        </p:sp>
      </p:grpSp>
      <p:sp>
        <p:nvSpPr>
          <p:cNvPr id="9" name="TextBox 8"/>
          <p:cNvSpPr txBox="1"/>
          <p:nvPr/>
        </p:nvSpPr>
        <p:spPr>
          <a:xfrm>
            <a:off x="1382183" y="3021348"/>
            <a:ext cx="2154501" cy="307777"/>
          </a:xfrm>
          <a:prstGeom prst="rect">
            <a:avLst/>
          </a:prstGeom>
          <a:noFill/>
        </p:spPr>
        <p:txBody>
          <a:bodyPr wrap="none" rtlCol="0">
            <a:spAutoFit/>
          </a:bodyPr>
          <a:lstStyle/>
          <a:p>
            <a:r>
              <a:rPr lang="en-US" sz="1400" u="sng" dirty="0">
                <a:solidFill>
                  <a:schemeClr val="bg1"/>
                </a:solidFill>
                <a:latin typeface="Arial"/>
                <a:cs typeface="Arial"/>
              </a:rPr>
              <a:t>Two merging black holes</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CA5563A2-2F14-354B-A010-74E49E5FE1A5}"/>
                  </a:ext>
                </a:extLst>
              </p:cNvPr>
              <p:cNvSpPr txBox="1"/>
              <p:nvPr/>
            </p:nvSpPr>
            <p:spPr>
              <a:xfrm>
                <a:off x="2275989" y="2120036"/>
                <a:ext cx="2009010" cy="670696"/>
              </a:xfrm>
              <a:prstGeom prst="rect">
                <a:avLst/>
              </a:prstGeom>
              <a:noFill/>
              <a:ln>
                <a:solidFill>
                  <a:schemeClr val="tx1"/>
                </a:solidFill>
              </a:ln>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solidFill>
                                <a:schemeClr val="bg1"/>
                              </a:solidFill>
                              <a:latin typeface="Cambria Math" panose="02040503050406030204" pitchFamily="18" charset="0"/>
                            </a:rPr>
                          </m:ctrlPr>
                        </m:sSubPr>
                        <m:e>
                          <m:r>
                            <a:rPr lang="en-US" sz="2000" b="0" i="1" smtClean="0">
                              <a:solidFill>
                                <a:schemeClr val="bg1"/>
                              </a:solidFill>
                              <a:latin typeface="Cambria Math" panose="02040503050406030204" pitchFamily="18" charset="0"/>
                            </a:rPr>
                            <m:t>𝐺</m:t>
                          </m:r>
                        </m:e>
                        <m:sub>
                          <m:r>
                            <a:rPr lang="en-US" sz="2000" b="0" i="1" smtClean="0">
                              <a:solidFill>
                                <a:schemeClr val="bg1"/>
                              </a:solidFill>
                              <a:latin typeface="Cambria Math" panose="02040503050406030204" pitchFamily="18" charset="0"/>
                              <a:ea typeface="Cambria Math" panose="02040503050406030204" pitchFamily="18" charset="0"/>
                            </a:rPr>
                            <m:t>𝜇𝜈</m:t>
                          </m:r>
                        </m:sub>
                      </m:sSub>
                      <m:r>
                        <a:rPr lang="en-US" sz="2000" b="0" i="1" smtClean="0">
                          <a:solidFill>
                            <a:schemeClr val="bg1"/>
                          </a:solidFill>
                          <a:latin typeface="Cambria Math" panose="02040503050406030204" pitchFamily="18" charset="0"/>
                        </a:rPr>
                        <m:t>=</m:t>
                      </m:r>
                      <m:f>
                        <m:fPr>
                          <m:ctrlPr>
                            <a:rPr lang="en-US" sz="2000" b="0" i="1" smtClean="0">
                              <a:solidFill>
                                <a:schemeClr val="bg1"/>
                              </a:solidFill>
                              <a:latin typeface="Cambria Math" panose="02040503050406030204" pitchFamily="18" charset="0"/>
                            </a:rPr>
                          </m:ctrlPr>
                        </m:fPr>
                        <m:num>
                          <m:r>
                            <a:rPr lang="en-US" sz="2000" b="0" i="1" smtClean="0">
                              <a:solidFill>
                                <a:schemeClr val="bg1"/>
                              </a:solidFill>
                              <a:latin typeface="Cambria Math" panose="02040503050406030204" pitchFamily="18" charset="0"/>
                            </a:rPr>
                            <m:t>8</m:t>
                          </m:r>
                          <m:r>
                            <a:rPr lang="en-US" sz="2000" b="0" i="1" smtClean="0">
                              <a:solidFill>
                                <a:schemeClr val="bg1"/>
                              </a:solidFill>
                              <a:latin typeface="Cambria Math" panose="02040503050406030204" pitchFamily="18" charset="0"/>
                              <a:ea typeface="Cambria Math" panose="02040503050406030204" pitchFamily="18" charset="0"/>
                            </a:rPr>
                            <m:t>𝜋</m:t>
                          </m:r>
                          <m:r>
                            <a:rPr lang="en-US" sz="2000" b="0" i="1" smtClean="0">
                              <a:solidFill>
                                <a:schemeClr val="bg1"/>
                              </a:solidFill>
                              <a:latin typeface="Cambria Math" panose="02040503050406030204" pitchFamily="18" charset="0"/>
                              <a:ea typeface="Cambria Math" panose="02040503050406030204" pitchFamily="18" charset="0"/>
                            </a:rPr>
                            <m:t>𝐺</m:t>
                          </m:r>
                        </m:num>
                        <m:den>
                          <m:sSup>
                            <m:sSupPr>
                              <m:ctrlPr>
                                <a:rPr lang="en-US" sz="2000" b="0" i="1" smtClean="0">
                                  <a:solidFill>
                                    <a:schemeClr val="bg1"/>
                                  </a:solidFill>
                                  <a:latin typeface="Cambria Math" panose="02040503050406030204" pitchFamily="18" charset="0"/>
                                </a:rPr>
                              </m:ctrlPr>
                            </m:sSupPr>
                            <m:e>
                              <m:r>
                                <a:rPr lang="en-US" sz="2000" b="0" i="1" smtClean="0">
                                  <a:solidFill>
                                    <a:schemeClr val="bg1"/>
                                  </a:solidFill>
                                  <a:latin typeface="Cambria Math" panose="02040503050406030204" pitchFamily="18" charset="0"/>
                                </a:rPr>
                                <m:t>𝑐</m:t>
                              </m:r>
                            </m:e>
                            <m:sup>
                              <m:r>
                                <a:rPr lang="en-US" sz="2000" b="0" i="1" smtClean="0">
                                  <a:solidFill>
                                    <a:schemeClr val="bg1"/>
                                  </a:solidFill>
                                  <a:latin typeface="Cambria Math" panose="02040503050406030204" pitchFamily="18" charset="0"/>
                                </a:rPr>
                                <m:t>4</m:t>
                              </m:r>
                            </m:sup>
                          </m:sSup>
                        </m:den>
                      </m:f>
                      <m:sSub>
                        <m:sSubPr>
                          <m:ctrlPr>
                            <a:rPr lang="en-US" sz="2000" i="1">
                              <a:solidFill>
                                <a:schemeClr val="bg1"/>
                              </a:solidFill>
                              <a:latin typeface="Cambria Math" panose="02040503050406030204" pitchFamily="18" charset="0"/>
                            </a:rPr>
                          </m:ctrlPr>
                        </m:sSubPr>
                        <m:e>
                          <m:r>
                            <a:rPr lang="en-US" sz="2000" b="0" i="1" smtClean="0">
                              <a:solidFill>
                                <a:schemeClr val="bg1"/>
                              </a:solidFill>
                              <a:latin typeface="Cambria Math" panose="02040503050406030204" pitchFamily="18" charset="0"/>
                            </a:rPr>
                            <m:t>𝑇</m:t>
                          </m:r>
                        </m:e>
                        <m:sub>
                          <m:r>
                            <a:rPr lang="en-US" sz="2000" i="1">
                              <a:solidFill>
                                <a:schemeClr val="bg1"/>
                              </a:solidFill>
                              <a:latin typeface="Cambria Math" panose="02040503050406030204" pitchFamily="18" charset="0"/>
                              <a:ea typeface="Cambria Math" panose="02040503050406030204" pitchFamily="18" charset="0"/>
                            </a:rPr>
                            <m:t>𝜇𝜈</m:t>
                          </m:r>
                        </m:sub>
                      </m:sSub>
                    </m:oMath>
                  </m:oMathPara>
                </a14:m>
                <a:endParaRPr lang="en-US" sz="2000" dirty="0">
                  <a:solidFill>
                    <a:schemeClr val="bg1"/>
                  </a:solidFill>
                </a:endParaRPr>
              </a:p>
            </p:txBody>
          </p:sp>
        </mc:Choice>
        <mc:Fallback xmlns="">
          <p:sp>
            <p:nvSpPr>
              <p:cNvPr id="8" name="TextBox 7">
                <a:extLst>
                  <a:ext uri="{FF2B5EF4-FFF2-40B4-BE49-F238E27FC236}">
                    <a16:creationId xmlns:a16="http://schemas.microsoft.com/office/drawing/2014/main" id="{CA5563A2-2F14-354B-A010-74E49E5FE1A5}"/>
                  </a:ext>
                </a:extLst>
              </p:cNvPr>
              <p:cNvSpPr txBox="1">
                <a:spLocks noRot="1" noChangeAspect="1" noMove="1" noResize="1" noEditPoints="1" noAdjustHandles="1" noChangeArrowheads="1" noChangeShapeType="1" noTextEdit="1"/>
              </p:cNvSpPr>
              <p:nvPr/>
            </p:nvSpPr>
            <p:spPr>
              <a:xfrm>
                <a:off x="2275989" y="2120036"/>
                <a:ext cx="2009010" cy="670696"/>
              </a:xfrm>
              <a:prstGeom prst="rect">
                <a:avLst/>
              </a:prstGeom>
              <a:blipFill>
                <a:blip r:embed="rId7"/>
                <a:stretch>
                  <a:fillRect b="-1818"/>
                </a:stretch>
              </a:blipFill>
              <a:ln>
                <a:solidFill>
                  <a:schemeClr val="tx1"/>
                </a:solidFill>
              </a:ln>
            </p:spPr>
            <p:txBody>
              <a:bodyPr/>
              <a:lstStyle/>
              <a:p>
                <a:r>
                  <a:rPr lang="en-US">
                    <a:noFill/>
                  </a:rPr>
                  <a:t> </a:t>
                </a:r>
              </a:p>
            </p:txBody>
          </p:sp>
        </mc:Fallback>
      </mc:AlternateContent>
      <p:grpSp>
        <p:nvGrpSpPr>
          <p:cNvPr id="28" name="Group 27">
            <a:extLst>
              <a:ext uri="{FF2B5EF4-FFF2-40B4-BE49-F238E27FC236}">
                <a16:creationId xmlns:a16="http://schemas.microsoft.com/office/drawing/2014/main" id="{A6F2D899-AEE6-C542-9205-A059AB278084}"/>
              </a:ext>
            </a:extLst>
          </p:cNvPr>
          <p:cNvGrpSpPr/>
          <p:nvPr/>
        </p:nvGrpSpPr>
        <p:grpSpPr>
          <a:xfrm>
            <a:off x="3949561" y="1966012"/>
            <a:ext cx="2248178" cy="425503"/>
            <a:chOff x="4118137" y="1937253"/>
            <a:chExt cx="2248178" cy="425503"/>
          </a:xfrm>
        </p:grpSpPr>
        <p:sp>
          <p:nvSpPr>
            <p:cNvPr id="55" name="TextBox 54">
              <a:extLst>
                <a:ext uri="{FF2B5EF4-FFF2-40B4-BE49-F238E27FC236}">
                  <a16:creationId xmlns:a16="http://schemas.microsoft.com/office/drawing/2014/main" id="{F2EAC221-750F-8844-B303-072A59B35361}"/>
                </a:ext>
              </a:extLst>
            </p:cNvPr>
            <p:cNvSpPr txBox="1"/>
            <p:nvPr/>
          </p:nvSpPr>
          <p:spPr>
            <a:xfrm>
              <a:off x="4477444" y="1937253"/>
              <a:ext cx="1888871" cy="338554"/>
            </a:xfrm>
            <a:prstGeom prst="rect">
              <a:avLst/>
            </a:prstGeom>
            <a:noFill/>
          </p:spPr>
          <p:txBody>
            <a:bodyPr wrap="square">
              <a:spAutoFit/>
            </a:bodyPr>
            <a:lstStyle/>
            <a:p>
              <a:r>
                <a:rPr lang="is-IS" sz="1600" dirty="0">
                  <a:solidFill>
                    <a:srgbClr val="FFFFFF"/>
                  </a:solidFill>
                  <a:latin typeface="Helvetica"/>
                  <a:cs typeface="Helvetica"/>
                </a:rPr>
                <a:t>Matter/Energy</a:t>
              </a:r>
              <a:endParaRPr lang="en-US" sz="1600" dirty="0"/>
            </a:p>
          </p:txBody>
        </p:sp>
        <p:cxnSp>
          <p:nvCxnSpPr>
            <p:cNvPr id="20" name="Straight Arrow Connector 19">
              <a:extLst>
                <a:ext uri="{FF2B5EF4-FFF2-40B4-BE49-F238E27FC236}">
                  <a16:creationId xmlns:a16="http://schemas.microsoft.com/office/drawing/2014/main" id="{70058E0C-1B0E-284B-A7EE-6CF2DDD600BC}"/>
                </a:ext>
              </a:extLst>
            </p:cNvPr>
            <p:cNvCxnSpPr>
              <a:cxnSpLocks/>
            </p:cNvCxnSpPr>
            <p:nvPr/>
          </p:nvCxnSpPr>
          <p:spPr bwMode="auto">
            <a:xfrm flipH="1">
              <a:off x="4118137" y="2229267"/>
              <a:ext cx="413816" cy="133489"/>
            </a:xfrm>
            <a:prstGeom prst="straightConnector1">
              <a:avLst/>
            </a:prstGeom>
            <a:solidFill>
              <a:schemeClr val="accent1"/>
            </a:solidFill>
            <a:ln w="38100" cap="flat" cmpd="sng" algn="ctr">
              <a:solidFill>
                <a:schemeClr val="tx1"/>
              </a:solidFill>
              <a:prstDash val="solid"/>
              <a:round/>
              <a:headEnd type="none" w="sm" len="sm"/>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grpSp>
        <p:nvGrpSpPr>
          <p:cNvPr id="27" name="Group 26">
            <a:extLst>
              <a:ext uri="{FF2B5EF4-FFF2-40B4-BE49-F238E27FC236}">
                <a16:creationId xmlns:a16="http://schemas.microsoft.com/office/drawing/2014/main" id="{11221397-1036-3C40-9AD1-A8AF0F9AF1E9}"/>
              </a:ext>
            </a:extLst>
          </p:cNvPr>
          <p:cNvGrpSpPr/>
          <p:nvPr/>
        </p:nvGrpSpPr>
        <p:grpSpPr>
          <a:xfrm>
            <a:off x="981144" y="2076088"/>
            <a:ext cx="1888871" cy="443301"/>
            <a:chOff x="981144" y="1925017"/>
            <a:chExt cx="1888871" cy="443301"/>
          </a:xfrm>
        </p:grpSpPr>
        <p:sp>
          <p:nvSpPr>
            <p:cNvPr id="54" name="TextBox 53">
              <a:extLst>
                <a:ext uri="{FF2B5EF4-FFF2-40B4-BE49-F238E27FC236}">
                  <a16:creationId xmlns:a16="http://schemas.microsoft.com/office/drawing/2014/main" id="{FDEE5286-7C0D-884A-84FA-1935D039DFF1}"/>
                </a:ext>
              </a:extLst>
            </p:cNvPr>
            <p:cNvSpPr txBox="1"/>
            <p:nvPr/>
          </p:nvSpPr>
          <p:spPr>
            <a:xfrm>
              <a:off x="981144" y="1925017"/>
              <a:ext cx="1888871" cy="338554"/>
            </a:xfrm>
            <a:prstGeom prst="rect">
              <a:avLst/>
            </a:prstGeom>
            <a:noFill/>
          </p:spPr>
          <p:txBody>
            <a:bodyPr wrap="square">
              <a:spAutoFit/>
            </a:bodyPr>
            <a:lstStyle/>
            <a:p>
              <a:r>
                <a:rPr lang="is-IS" sz="1600" dirty="0">
                  <a:solidFill>
                    <a:srgbClr val="FFFFFF"/>
                  </a:solidFill>
                  <a:latin typeface="Helvetica"/>
                  <a:cs typeface="Helvetica"/>
                </a:rPr>
                <a:t>Space/Time</a:t>
              </a:r>
              <a:endParaRPr lang="en-US" sz="1600" dirty="0"/>
            </a:p>
          </p:txBody>
        </p:sp>
        <p:cxnSp>
          <p:nvCxnSpPr>
            <p:cNvPr id="56" name="Straight Arrow Connector 55">
              <a:extLst>
                <a:ext uri="{FF2B5EF4-FFF2-40B4-BE49-F238E27FC236}">
                  <a16:creationId xmlns:a16="http://schemas.microsoft.com/office/drawing/2014/main" id="{274EB678-0655-654B-9AD2-C76D6B874B7E}"/>
                </a:ext>
              </a:extLst>
            </p:cNvPr>
            <p:cNvCxnSpPr>
              <a:cxnSpLocks/>
            </p:cNvCxnSpPr>
            <p:nvPr/>
          </p:nvCxnSpPr>
          <p:spPr bwMode="auto">
            <a:xfrm>
              <a:off x="2169197" y="2162523"/>
              <a:ext cx="292564" cy="205795"/>
            </a:xfrm>
            <a:prstGeom prst="straightConnector1">
              <a:avLst/>
            </a:prstGeom>
            <a:solidFill>
              <a:schemeClr val="accent1"/>
            </a:solidFill>
            <a:ln w="38100" cap="flat" cmpd="sng" algn="ctr">
              <a:solidFill>
                <a:schemeClr val="tx1"/>
              </a:solidFill>
              <a:prstDash val="solid"/>
              <a:round/>
              <a:headEnd type="none" w="sm" len="sm"/>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grpSp>
        <p:nvGrpSpPr>
          <p:cNvPr id="29" name="Group 28">
            <a:extLst>
              <a:ext uri="{FF2B5EF4-FFF2-40B4-BE49-F238E27FC236}">
                <a16:creationId xmlns:a16="http://schemas.microsoft.com/office/drawing/2014/main" id="{B7B56BA9-CE05-124E-B498-8FA96905F94A}"/>
              </a:ext>
            </a:extLst>
          </p:cNvPr>
          <p:cNvGrpSpPr/>
          <p:nvPr/>
        </p:nvGrpSpPr>
        <p:grpSpPr>
          <a:xfrm>
            <a:off x="3070248" y="2113360"/>
            <a:ext cx="2590926" cy="1102864"/>
            <a:chOff x="3070248" y="1962289"/>
            <a:chExt cx="2590926" cy="1102864"/>
          </a:xfrm>
        </p:grpSpPr>
        <p:sp>
          <p:nvSpPr>
            <p:cNvPr id="57" name="TextBox 56">
              <a:extLst>
                <a:ext uri="{FF2B5EF4-FFF2-40B4-BE49-F238E27FC236}">
                  <a16:creationId xmlns:a16="http://schemas.microsoft.com/office/drawing/2014/main" id="{4ABC5574-5AE0-8E44-BE62-CD08FBEBFD07}"/>
                </a:ext>
              </a:extLst>
            </p:cNvPr>
            <p:cNvSpPr txBox="1"/>
            <p:nvPr/>
          </p:nvSpPr>
          <p:spPr>
            <a:xfrm>
              <a:off x="4575620" y="2665043"/>
              <a:ext cx="1085554" cy="400110"/>
            </a:xfrm>
            <a:prstGeom prst="rect">
              <a:avLst/>
            </a:prstGeom>
            <a:noFill/>
            <a:ln>
              <a:noFill/>
            </a:ln>
            <a:effectLst>
              <a:outerShdw blurRad="50800" dist="38100" dir="2700000" algn="tl" rotWithShape="0">
                <a:srgbClr val="000000">
                  <a:alpha val="43000"/>
                </a:srgbClr>
              </a:outerShdw>
            </a:effectLst>
          </p:spPr>
          <p:txBody>
            <a:bodyPr wrap="none" rtlCol="0">
              <a:spAutoFit/>
            </a:bodyPr>
            <a:lstStyle/>
            <a:p>
              <a:r>
                <a:rPr lang="en-US" sz="2000" dirty="0">
                  <a:solidFill>
                    <a:schemeClr val="bg1"/>
                  </a:solidFill>
                </a:rPr>
                <a:t>~ 10</a:t>
              </a:r>
              <a:r>
                <a:rPr lang="en-US" sz="2000" baseline="30000" dirty="0">
                  <a:solidFill>
                    <a:schemeClr val="bg1"/>
                  </a:solidFill>
                </a:rPr>
                <a:t>-43 </a:t>
              </a:r>
              <a:r>
                <a:rPr lang="en-US" sz="2000" dirty="0">
                  <a:solidFill>
                    <a:schemeClr val="bg1"/>
                  </a:solidFill>
                </a:rPr>
                <a:t>!!</a:t>
              </a:r>
            </a:p>
          </p:txBody>
        </p:sp>
        <p:sp>
          <p:nvSpPr>
            <p:cNvPr id="23" name="Oval 22">
              <a:extLst>
                <a:ext uri="{FF2B5EF4-FFF2-40B4-BE49-F238E27FC236}">
                  <a16:creationId xmlns:a16="http://schemas.microsoft.com/office/drawing/2014/main" id="{3ED97515-532A-7B4C-8DA5-1A98B1F6F382}"/>
                </a:ext>
              </a:extLst>
            </p:cNvPr>
            <p:cNvSpPr/>
            <p:nvPr/>
          </p:nvSpPr>
          <p:spPr bwMode="auto">
            <a:xfrm>
              <a:off x="3070248" y="1962289"/>
              <a:ext cx="707492" cy="680794"/>
            </a:xfrm>
            <a:prstGeom prst="ellipse">
              <a:avLst/>
            </a:prstGeom>
            <a:noFill/>
            <a:ln w="381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a typeface="ＭＳ Ｐゴシック" charset="0"/>
              </a:endParaRPr>
            </a:p>
          </p:txBody>
        </p:sp>
        <p:cxnSp>
          <p:nvCxnSpPr>
            <p:cNvPr id="58" name="Straight Arrow Connector 57">
              <a:extLst>
                <a:ext uri="{FF2B5EF4-FFF2-40B4-BE49-F238E27FC236}">
                  <a16:creationId xmlns:a16="http://schemas.microsoft.com/office/drawing/2014/main" id="{622B0FBD-58F1-B24E-9B97-57D9CF4DDF48}"/>
                </a:ext>
              </a:extLst>
            </p:cNvPr>
            <p:cNvCxnSpPr>
              <a:cxnSpLocks/>
              <a:endCxn id="57" idx="1"/>
            </p:cNvCxnSpPr>
            <p:nvPr/>
          </p:nvCxnSpPr>
          <p:spPr bwMode="auto">
            <a:xfrm>
              <a:off x="3751042" y="2515156"/>
              <a:ext cx="824578" cy="349942"/>
            </a:xfrm>
            <a:prstGeom prst="straightConnector1">
              <a:avLst/>
            </a:prstGeom>
            <a:solidFill>
              <a:schemeClr val="accent1"/>
            </a:solidFill>
            <a:ln w="38100" cap="flat" cmpd="sng" algn="ctr">
              <a:solidFill>
                <a:schemeClr val="tx1"/>
              </a:solidFill>
              <a:prstDash val="solid"/>
              <a:round/>
              <a:headEnd type="none" w="sm" len="sm"/>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grpSp>
        <p:nvGrpSpPr>
          <p:cNvPr id="59" name="Group 58">
            <a:extLst>
              <a:ext uri="{FF2B5EF4-FFF2-40B4-BE49-F238E27FC236}">
                <a16:creationId xmlns:a16="http://schemas.microsoft.com/office/drawing/2014/main" id="{068EC30C-C325-7148-B399-670E453FB83F}"/>
              </a:ext>
            </a:extLst>
          </p:cNvPr>
          <p:cNvGrpSpPr/>
          <p:nvPr/>
        </p:nvGrpSpPr>
        <p:grpSpPr>
          <a:xfrm>
            <a:off x="5357189" y="4593155"/>
            <a:ext cx="4321832" cy="374847"/>
            <a:chOff x="5634615" y="4379397"/>
            <a:chExt cx="3275315" cy="374847"/>
          </a:xfrm>
        </p:grpSpPr>
        <p:sp>
          <p:nvSpPr>
            <p:cNvPr id="60" name="Rectangle 10">
              <a:extLst>
                <a:ext uri="{FF2B5EF4-FFF2-40B4-BE49-F238E27FC236}">
                  <a16:creationId xmlns:a16="http://schemas.microsoft.com/office/drawing/2014/main" id="{8E12E856-D371-6A42-8B4F-5BDCC04DDC89}"/>
                </a:ext>
              </a:extLst>
            </p:cNvPr>
            <p:cNvSpPr>
              <a:spLocks noChangeArrowheads="1"/>
            </p:cNvSpPr>
            <p:nvPr/>
          </p:nvSpPr>
          <p:spPr bwMode="auto">
            <a:xfrm>
              <a:off x="5653264" y="4384912"/>
              <a:ext cx="3256666" cy="369332"/>
            </a:xfrm>
            <a:prstGeom prst="rect">
              <a:avLst/>
            </a:prstGeom>
            <a:noFill/>
            <a:ln w="57150" cmpd="sng">
              <a:noFill/>
              <a:miter lim="800000"/>
              <a:headEnd type="none" w="sm" len="sm"/>
              <a:tailEnd type="none" w="sm" len="sm"/>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Lst>
          </p:spPr>
          <p:txBody>
            <a:bodyPr wrap="square">
              <a:spAutoFit/>
            </a:bodyPr>
            <a:lstStyle/>
            <a:p>
              <a:r>
                <a:rPr lang="en-US" dirty="0">
                  <a:solidFill>
                    <a:schemeClr val="bg1"/>
                  </a:solidFill>
                  <a:latin typeface="Helvetica" charset="0"/>
                </a:rPr>
                <a:t>Physically, amplitude </a:t>
              </a:r>
              <a:r>
                <a:rPr lang="en-US" dirty="0">
                  <a:solidFill>
                    <a:schemeClr val="bg1"/>
                  </a:solidFill>
                  <a:latin typeface="Helvetica" charset="0"/>
                  <a:sym typeface="Wingdings" pitchFamily="2" charset="2"/>
                </a:rPr>
                <a:t></a:t>
              </a:r>
              <a:r>
                <a:rPr lang="en-US" sz="1800" dirty="0">
                  <a:solidFill>
                    <a:schemeClr val="bg1"/>
                  </a:solidFill>
                  <a:latin typeface="Symbol" charset="0"/>
                </a:rPr>
                <a:t>D</a:t>
              </a:r>
              <a:r>
                <a:rPr lang="en-US" sz="1800" dirty="0">
                  <a:solidFill>
                    <a:schemeClr val="bg1"/>
                  </a:solidFill>
                  <a:latin typeface="Helvetica" charset="0"/>
                </a:rPr>
                <a:t>L/L ~ 10</a:t>
              </a:r>
              <a:r>
                <a:rPr lang="en-US" sz="1800" baseline="30000" dirty="0">
                  <a:solidFill>
                    <a:schemeClr val="bg1"/>
                  </a:solidFill>
                  <a:latin typeface="Helvetica" charset="0"/>
                </a:rPr>
                <a:t>-21</a:t>
              </a:r>
              <a:endParaRPr lang="en-US" sz="1800" dirty="0">
                <a:solidFill>
                  <a:schemeClr val="bg1"/>
                </a:solidFill>
                <a:latin typeface="Helvetica" charset="0"/>
              </a:endParaRPr>
            </a:p>
          </p:txBody>
        </p:sp>
        <p:sp>
          <p:nvSpPr>
            <p:cNvPr id="61" name="Rectangle 60">
              <a:extLst>
                <a:ext uri="{FF2B5EF4-FFF2-40B4-BE49-F238E27FC236}">
                  <a16:creationId xmlns:a16="http://schemas.microsoft.com/office/drawing/2014/main" id="{96743A91-7951-5542-9DDD-7C693AADA330}"/>
                </a:ext>
              </a:extLst>
            </p:cNvPr>
            <p:cNvSpPr/>
            <p:nvPr/>
          </p:nvSpPr>
          <p:spPr bwMode="auto">
            <a:xfrm>
              <a:off x="5634615" y="4379397"/>
              <a:ext cx="2744521" cy="358223"/>
            </a:xfrm>
            <a:prstGeom prst="rect">
              <a:avLst/>
            </a:prstGeom>
            <a:noFill/>
            <a:ln w="57150" cap="flat" cmpd="sng" algn="ctr">
              <a:solidFill>
                <a:schemeClr val="bg1"/>
              </a:solidFill>
              <a:prstDash val="solid"/>
              <a:round/>
              <a:headEnd type="none" w="sm" len="sm"/>
              <a:tailEnd type="none" w="sm" len="sm"/>
            </a:ln>
            <a:effectLst>
              <a:outerShdw blurRad="50800" dist="38100" dir="2700000" algn="tl" rotWithShape="0">
                <a:srgbClr val="000000">
                  <a:alpha val="43000"/>
                </a:srgbClr>
              </a:outerShdw>
            </a:effectLst>
          </p:spPr>
          <p:txBody>
            <a:bodyPr/>
            <a:lstStyle/>
            <a:p>
              <a:pPr>
                <a:defRPr/>
              </a:pPr>
              <a:endParaRPr lang="en-US" sz="1800">
                <a:solidFill>
                  <a:schemeClr val="bg1"/>
                </a:solidFill>
              </a:endParaRPr>
            </a:p>
          </p:txBody>
        </p:sp>
      </p:grpSp>
      <p:pic>
        <p:nvPicPr>
          <p:cNvPr id="18" name="Picture 17">
            <a:extLst>
              <a:ext uri="{FF2B5EF4-FFF2-40B4-BE49-F238E27FC236}">
                <a16:creationId xmlns:a16="http://schemas.microsoft.com/office/drawing/2014/main" id="{152BE0ED-6F00-8689-0AF2-D047CA61F0CF}"/>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246225" y="0"/>
            <a:ext cx="897775" cy="899271"/>
          </a:xfrm>
          <a:prstGeom prst="rect">
            <a:avLst/>
          </a:prstGeom>
        </p:spPr>
      </p:pic>
      <p:pic>
        <p:nvPicPr>
          <p:cNvPr id="19" name="Content Placeholder 5">
            <a:extLst>
              <a:ext uri="{FF2B5EF4-FFF2-40B4-BE49-F238E27FC236}">
                <a16:creationId xmlns:a16="http://schemas.microsoft.com/office/drawing/2014/main" id="{7803CFF3-5BF6-CA28-1EF8-A4E54AB7368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0" y="-34386"/>
            <a:ext cx="859100" cy="849033"/>
          </a:xfrm>
          <a:prstGeom prst="rect">
            <a:avLst/>
          </a:prstGeom>
        </p:spPr>
      </p:pic>
      <p:sp>
        <p:nvSpPr>
          <p:cNvPr id="22" name="TextBox 21">
            <a:extLst>
              <a:ext uri="{FF2B5EF4-FFF2-40B4-BE49-F238E27FC236}">
                <a16:creationId xmlns:a16="http://schemas.microsoft.com/office/drawing/2014/main" id="{07C1C7CF-CB5E-1E59-A17D-CCC940EFE77A}"/>
              </a:ext>
            </a:extLst>
          </p:cNvPr>
          <p:cNvSpPr txBox="1"/>
          <p:nvPr/>
        </p:nvSpPr>
        <p:spPr>
          <a:xfrm>
            <a:off x="6184734" y="1374217"/>
            <a:ext cx="2827928" cy="3108543"/>
          </a:xfrm>
          <a:custGeom>
            <a:avLst/>
            <a:gdLst>
              <a:gd name="connsiteX0" fmla="*/ 0 w 2827928"/>
              <a:gd name="connsiteY0" fmla="*/ 0 h 3108543"/>
              <a:gd name="connsiteX1" fmla="*/ 537306 w 2827928"/>
              <a:gd name="connsiteY1" fmla="*/ 0 h 3108543"/>
              <a:gd name="connsiteX2" fmla="*/ 1018054 w 2827928"/>
              <a:gd name="connsiteY2" fmla="*/ 0 h 3108543"/>
              <a:gd name="connsiteX3" fmla="*/ 1640198 w 2827928"/>
              <a:gd name="connsiteY3" fmla="*/ 0 h 3108543"/>
              <a:gd name="connsiteX4" fmla="*/ 2177505 w 2827928"/>
              <a:gd name="connsiteY4" fmla="*/ 0 h 3108543"/>
              <a:gd name="connsiteX5" fmla="*/ 2827928 w 2827928"/>
              <a:gd name="connsiteY5" fmla="*/ 0 h 3108543"/>
              <a:gd name="connsiteX6" fmla="*/ 2827928 w 2827928"/>
              <a:gd name="connsiteY6" fmla="*/ 580261 h 3108543"/>
              <a:gd name="connsiteX7" fmla="*/ 2827928 w 2827928"/>
              <a:gd name="connsiteY7" fmla="*/ 1098352 h 3108543"/>
              <a:gd name="connsiteX8" fmla="*/ 2827928 w 2827928"/>
              <a:gd name="connsiteY8" fmla="*/ 1616442 h 3108543"/>
              <a:gd name="connsiteX9" fmla="*/ 2827928 w 2827928"/>
              <a:gd name="connsiteY9" fmla="*/ 2072362 h 3108543"/>
              <a:gd name="connsiteX10" fmla="*/ 2827928 w 2827928"/>
              <a:gd name="connsiteY10" fmla="*/ 2528282 h 3108543"/>
              <a:gd name="connsiteX11" fmla="*/ 2827928 w 2827928"/>
              <a:gd name="connsiteY11" fmla="*/ 3108543 h 3108543"/>
              <a:gd name="connsiteX12" fmla="*/ 2234063 w 2827928"/>
              <a:gd name="connsiteY12" fmla="*/ 3108543 h 3108543"/>
              <a:gd name="connsiteX13" fmla="*/ 1611919 w 2827928"/>
              <a:gd name="connsiteY13" fmla="*/ 3108543 h 3108543"/>
              <a:gd name="connsiteX14" fmla="*/ 989775 w 2827928"/>
              <a:gd name="connsiteY14" fmla="*/ 3108543 h 3108543"/>
              <a:gd name="connsiteX15" fmla="*/ 0 w 2827928"/>
              <a:gd name="connsiteY15" fmla="*/ 3108543 h 3108543"/>
              <a:gd name="connsiteX16" fmla="*/ 0 w 2827928"/>
              <a:gd name="connsiteY16" fmla="*/ 2590453 h 3108543"/>
              <a:gd name="connsiteX17" fmla="*/ 0 w 2827928"/>
              <a:gd name="connsiteY17" fmla="*/ 2103447 h 3108543"/>
              <a:gd name="connsiteX18" fmla="*/ 0 w 2827928"/>
              <a:gd name="connsiteY18" fmla="*/ 1678613 h 3108543"/>
              <a:gd name="connsiteX19" fmla="*/ 0 w 2827928"/>
              <a:gd name="connsiteY19" fmla="*/ 1222694 h 3108543"/>
              <a:gd name="connsiteX20" fmla="*/ 0 w 2827928"/>
              <a:gd name="connsiteY20" fmla="*/ 766774 h 3108543"/>
              <a:gd name="connsiteX21" fmla="*/ 0 w 2827928"/>
              <a:gd name="connsiteY21" fmla="*/ 0 h 3108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827928" h="3108543" extrusionOk="0">
                <a:moveTo>
                  <a:pt x="0" y="0"/>
                </a:moveTo>
                <a:cubicBezTo>
                  <a:pt x="223834" y="-33340"/>
                  <a:pt x="400146" y="51891"/>
                  <a:pt x="537306" y="0"/>
                </a:cubicBezTo>
                <a:cubicBezTo>
                  <a:pt x="674466" y="-51891"/>
                  <a:pt x="846921" y="1079"/>
                  <a:pt x="1018054" y="0"/>
                </a:cubicBezTo>
                <a:cubicBezTo>
                  <a:pt x="1189187" y="-1079"/>
                  <a:pt x="1375442" y="69928"/>
                  <a:pt x="1640198" y="0"/>
                </a:cubicBezTo>
                <a:cubicBezTo>
                  <a:pt x="1904954" y="-69928"/>
                  <a:pt x="2006104" y="51134"/>
                  <a:pt x="2177505" y="0"/>
                </a:cubicBezTo>
                <a:cubicBezTo>
                  <a:pt x="2348906" y="-51134"/>
                  <a:pt x="2580808" y="3437"/>
                  <a:pt x="2827928" y="0"/>
                </a:cubicBezTo>
                <a:cubicBezTo>
                  <a:pt x="2851955" y="141934"/>
                  <a:pt x="2781183" y="318105"/>
                  <a:pt x="2827928" y="580261"/>
                </a:cubicBezTo>
                <a:cubicBezTo>
                  <a:pt x="2874673" y="842417"/>
                  <a:pt x="2824602" y="902572"/>
                  <a:pt x="2827928" y="1098352"/>
                </a:cubicBezTo>
                <a:cubicBezTo>
                  <a:pt x="2831254" y="1294132"/>
                  <a:pt x="2816511" y="1418896"/>
                  <a:pt x="2827928" y="1616442"/>
                </a:cubicBezTo>
                <a:cubicBezTo>
                  <a:pt x="2839345" y="1813988"/>
                  <a:pt x="2826025" y="1908620"/>
                  <a:pt x="2827928" y="2072362"/>
                </a:cubicBezTo>
                <a:cubicBezTo>
                  <a:pt x="2829831" y="2236104"/>
                  <a:pt x="2785143" y="2417500"/>
                  <a:pt x="2827928" y="2528282"/>
                </a:cubicBezTo>
                <a:cubicBezTo>
                  <a:pt x="2870713" y="2639064"/>
                  <a:pt x="2793030" y="2936309"/>
                  <a:pt x="2827928" y="3108543"/>
                </a:cubicBezTo>
                <a:cubicBezTo>
                  <a:pt x="2550540" y="3173723"/>
                  <a:pt x="2383145" y="3073887"/>
                  <a:pt x="2234063" y="3108543"/>
                </a:cubicBezTo>
                <a:cubicBezTo>
                  <a:pt x="2084981" y="3143199"/>
                  <a:pt x="1895380" y="3067589"/>
                  <a:pt x="1611919" y="3108543"/>
                </a:cubicBezTo>
                <a:cubicBezTo>
                  <a:pt x="1328458" y="3149497"/>
                  <a:pt x="1147367" y="3038201"/>
                  <a:pt x="989775" y="3108543"/>
                </a:cubicBezTo>
                <a:cubicBezTo>
                  <a:pt x="832183" y="3178885"/>
                  <a:pt x="202974" y="3074890"/>
                  <a:pt x="0" y="3108543"/>
                </a:cubicBezTo>
                <a:cubicBezTo>
                  <a:pt x="-7988" y="2942001"/>
                  <a:pt x="3345" y="2753937"/>
                  <a:pt x="0" y="2590453"/>
                </a:cubicBezTo>
                <a:cubicBezTo>
                  <a:pt x="-3345" y="2426969"/>
                  <a:pt x="57559" y="2257282"/>
                  <a:pt x="0" y="2103447"/>
                </a:cubicBezTo>
                <a:cubicBezTo>
                  <a:pt x="-57559" y="1949612"/>
                  <a:pt x="1262" y="1860882"/>
                  <a:pt x="0" y="1678613"/>
                </a:cubicBezTo>
                <a:cubicBezTo>
                  <a:pt x="-1262" y="1496344"/>
                  <a:pt x="30844" y="1410734"/>
                  <a:pt x="0" y="1222694"/>
                </a:cubicBezTo>
                <a:cubicBezTo>
                  <a:pt x="-30844" y="1034654"/>
                  <a:pt x="5518" y="959651"/>
                  <a:pt x="0" y="766774"/>
                </a:cubicBezTo>
                <a:cubicBezTo>
                  <a:pt x="-5518" y="573897"/>
                  <a:pt x="25899" y="287020"/>
                  <a:pt x="0" y="0"/>
                </a:cubicBezTo>
                <a:close/>
              </a:path>
            </a:pathLst>
          </a:custGeom>
          <a:noFill/>
          <a:ln w="38100">
            <a:solidFill>
              <a:srgbClr val="FFFF00"/>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a:spAutoFit/>
          </a:bodyPr>
          <a:lstStyle/>
          <a:p>
            <a:r>
              <a:rPr lang="en-US" b="0" dirty="0">
                <a:solidFill>
                  <a:schemeClr val="bg1"/>
                </a:solidFill>
                <a:latin typeface="+mn-lt"/>
                <a:cs typeface="Arial"/>
              </a:rPr>
              <a:t>Gravitational waves:</a:t>
            </a:r>
          </a:p>
          <a:p>
            <a:pPr>
              <a:tabLst>
                <a:tab pos="3027287" algn="l"/>
              </a:tabLst>
            </a:pPr>
            <a:r>
              <a:rPr lang="en-US" b="0" dirty="0">
                <a:solidFill>
                  <a:schemeClr val="bg1"/>
                </a:solidFill>
                <a:latin typeface="+mn-lt"/>
                <a:cs typeface="Arial"/>
              </a:rPr>
              <a:t>- are produced with detectable amplitudes by the most violent astrophysical events in the universe </a:t>
            </a:r>
          </a:p>
          <a:p>
            <a:pPr>
              <a:tabLst>
                <a:tab pos="3027287" algn="l"/>
              </a:tabLst>
            </a:pPr>
            <a:r>
              <a:rPr lang="en-US" b="0" dirty="0">
                <a:solidFill>
                  <a:schemeClr val="bg1"/>
                </a:solidFill>
                <a:latin typeface="+mn-lt"/>
                <a:cs typeface="Arial"/>
              </a:rPr>
              <a:t>- travel at the speed of light</a:t>
            </a:r>
          </a:p>
          <a:p>
            <a:r>
              <a:rPr lang="en-US" b="0" dirty="0">
                <a:solidFill>
                  <a:schemeClr val="bg1"/>
                </a:solidFill>
                <a:latin typeface="+mn-lt"/>
                <a:cs typeface="Arial"/>
              </a:rPr>
              <a:t>- travel unimpeded through matter</a:t>
            </a:r>
          </a:p>
          <a:p>
            <a:r>
              <a:rPr lang="en-US" b="0" dirty="0">
                <a:solidFill>
                  <a:schemeClr val="bg1"/>
                </a:solidFill>
                <a:latin typeface="+mn-lt"/>
                <a:cs typeface="Arial"/>
              </a:rPr>
              <a:t>- carry </a:t>
            </a:r>
            <a:r>
              <a:rPr lang="en-US" b="0" i="1" dirty="0">
                <a:solidFill>
                  <a:schemeClr val="bg1"/>
                </a:solidFill>
                <a:latin typeface="+mn-lt"/>
                <a:cs typeface="Arial"/>
              </a:rPr>
              <a:t>direct</a:t>
            </a:r>
            <a:r>
              <a:rPr lang="en-US" b="0" dirty="0">
                <a:solidFill>
                  <a:schemeClr val="bg1"/>
                </a:solidFill>
                <a:latin typeface="+mn-lt"/>
                <a:cs typeface="Arial"/>
              </a:rPr>
              <a:t> information about the relativistic motion of bulk matter</a:t>
            </a:r>
          </a:p>
          <a:p>
            <a:r>
              <a:rPr lang="en-US" b="0" dirty="0">
                <a:solidFill>
                  <a:schemeClr val="bg1"/>
                </a:solidFill>
                <a:latin typeface="+mn-lt"/>
                <a:cs typeface="Arial"/>
              </a:rPr>
              <a:t>- propagate with amplitudes that fall off as 1/distance; they are ‘standard sirens’ </a:t>
            </a:r>
          </a:p>
        </p:txBody>
      </p:sp>
    </p:spTree>
    <p:extLst>
      <p:ext uri="{BB962C8B-B14F-4D97-AF65-F5344CB8AC3E}">
        <p14:creationId xmlns:p14="http://schemas.microsoft.com/office/powerpoint/2010/main" val="19549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28"/>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27"/>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433F9AE-6F4B-494D-AD2C-114DD963FF73}"/>
              </a:ext>
            </a:extLst>
          </p:cNvPr>
          <p:cNvSpPr/>
          <p:nvPr/>
        </p:nvSpPr>
        <p:spPr bwMode="auto">
          <a:xfrm>
            <a:off x="0" y="0"/>
            <a:ext cx="9144000" cy="5143500"/>
          </a:xfrm>
          <a:prstGeom prst="rect">
            <a:avLst/>
          </a:prstGeom>
          <a:solidFill>
            <a:schemeClr val="tx2"/>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a typeface="ＭＳ Ｐゴシック" charset="0"/>
            </a:endParaRPr>
          </a:p>
        </p:txBody>
      </p:sp>
      <p:sp>
        <p:nvSpPr>
          <p:cNvPr id="4" name="Slide Number Placeholder 3"/>
          <p:cNvSpPr>
            <a:spLocks noGrp="1"/>
          </p:cNvSpPr>
          <p:nvPr>
            <p:ph type="sldNum" sz="quarter" idx="11"/>
          </p:nvPr>
        </p:nvSpPr>
        <p:spPr>
          <a:xfrm>
            <a:off x="2194935" y="4678780"/>
            <a:ext cx="2895600" cy="342900"/>
          </a:xfrm>
        </p:spPr>
        <p:txBody>
          <a:bodyPr/>
          <a:lstStyle/>
          <a:p>
            <a:pPr>
              <a:defRPr/>
            </a:pPr>
            <a:fld id="{4703B35A-92CA-9244-943F-6D1BF23D8702}" type="slidenum">
              <a:rPr lang="en-US" smtClean="0"/>
              <a:pPr>
                <a:defRPr/>
              </a:pPr>
              <a:t>30</a:t>
            </a:fld>
            <a:endParaRPr lang="en-US"/>
          </a:p>
        </p:txBody>
      </p:sp>
      <p:pic>
        <p:nvPicPr>
          <p:cNvPr id="8" name="Picture 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171612" y="1547893"/>
            <a:ext cx="2794292" cy="2184881"/>
          </a:xfrm>
          <a:prstGeom prst="rect">
            <a:avLst/>
          </a:prstGeom>
        </p:spPr>
      </p:pic>
      <p:sp>
        <p:nvSpPr>
          <p:cNvPr id="28" name="Rectangle 27">
            <a:extLst>
              <a:ext uri="{FF2B5EF4-FFF2-40B4-BE49-F238E27FC236}">
                <a16:creationId xmlns:a16="http://schemas.microsoft.com/office/drawing/2014/main" id="{02B0F02D-1D57-D642-9022-E57602E6021C}"/>
              </a:ext>
            </a:extLst>
          </p:cNvPr>
          <p:cNvSpPr/>
          <p:nvPr/>
        </p:nvSpPr>
        <p:spPr bwMode="auto">
          <a:xfrm>
            <a:off x="2948828" y="3598199"/>
            <a:ext cx="4017523" cy="1410510"/>
          </a:xfrm>
          <a:prstGeom prst="rect">
            <a:avLst/>
          </a:prstGeom>
          <a:solidFill>
            <a:schemeClr val="bg1"/>
          </a:solidFill>
          <a:ln w="12700" cap="flat" cmpd="sng" algn="ctr">
            <a:no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a typeface="ＭＳ Ｐゴシック" charset="0"/>
            </a:endParaRPr>
          </a:p>
        </p:txBody>
      </p:sp>
      <p:pic>
        <p:nvPicPr>
          <p:cNvPr id="7" name="Picture 6" descr="SUS-cqg507871f8_hr.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463" y="2320539"/>
            <a:ext cx="3987032" cy="2685038"/>
          </a:xfrm>
          <a:prstGeom prst="rect">
            <a:avLst/>
          </a:prstGeom>
        </p:spPr>
      </p:pic>
      <p:sp>
        <p:nvSpPr>
          <p:cNvPr id="5" name="TextBox 4"/>
          <p:cNvSpPr txBox="1"/>
          <p:nvPr/>
        </p:nvSpPr>
        <p:spPr>
          <a:xfrm>
            <a:off x="4656476" y="892357"/>
            <a:ext cx="1843774" cy="715581"/>
          </a:xfrm>
          <a:prstGeom prst="rect">
            <a:avLst/>
          </a:prstGeom>
          <a:noFill/>
        </p:spPr>
        <p:txBody>
          <a:bodyPr wrap="none" rtlCol="0">
            <a:spAutoFit/>
          </a:bodyPr>
          <a:lstStyle/>
          <a:p>
            <a:pPr algn="ctr"/>
            <a:r>
              <a:rPr lang="en-US" sz="1350" i="1" u="sng" dirty="0">
                <a:solidFill>
                  <a:srgbClr val="000000"/>
                </a:solidFill>
              </a:rPr>
              <a:t>Force </a:t>
            </a:r>
            <a:r>
              <a:rPr lang="en-US" sz="1350" i="1" u="sng" dirty="0">
                <a:solidFill>
                  <a:srgbClr val="000000"/>
                </a:solidFill>
                <a:sym typeface="Wingdings"/>
              </a:rPr>
              <a:t> Displacement </a:t>
            </a:r>
          </a:p>
          <a:p>
            <a:pPr algn="ctr"/>
            <a:r>
              <a:rPr lang="en-US" sz="1350" i="1" u="sng" dirty="0">
                <a:solidFill>
                  <a:srgbClr val="000000"/>
                </a:solidFill>
                <a:sym typeface="Wingdings"/>
              </a:rPr>
              <a:t>Transfer Function</a:t>
            </a:r>
          </a:p>
          <a:p>
            <a:pPr algn="ctr"/>
            <a:r>
              <a:rPr lang="en-US" sz="1350" dirty="0">
                <a:solidFill>
                  <a:srgbClr val="000000"/>
                </a:solidFill>
                <a:sym typeface="Wingdings"/>
              </a:rPr>
              <a:t>Model vs. Measured </a:t>
            </a:r>
            <a:endParaRPr lang="en-US" sz="1350" dirty="0">
              <a:solidFill>
                <a:srgbClr val="000000"/>
              </a:solidFill>
            </a:endParaRPr>
          </a:p>
        </p:txBody>
      </p:sp>
      <p:pic>
        <p:nvPicPr>
          <p:cNvPr id="9" name="Picture 8" descr="ITM_weld.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52242" y="4004981"/>
            <a:ext cx="999480" cy="749972"/>
          </a:xfrm>
          <a:prstGeom prst="rect">
            <a:avLst/>
          </a:prstGeom>
        </p:spPr>
      </p:pic>
      <p:pic>
        <p:nvPicPr>
          <p:cNvPr id="10" name="Picture 6"/>
          <p:cNvPicPr>
            <a:picLocks noChangeAspect="1"/>
          </p:cNvPicPr>
          <p:nvPr/>
        </p:nvPicPr>
        <p:blipFill>
          <a:blip r:embed="rId5" cstate="print">
            <a:extLst>
              <a:ext uri="{28A0092B-C50C-407E-A947-70E740481C1C}">
                <a14:useLocalDpi xmlns:a14="http://schemas.microsoft.com/office/drawing/2010/main"/>
              </a:ext>
            </a:extLst>
          </a:blip>
          <a:srcRect l="-8476"/>
          <a:stretch>
            <a:fillRect/>
          </a:stretch>
        </p:blipFill>
        <p:spPr bwMode="auto">
          <a:xfrm>
            <a:off x="4285628" y="3985523"/>
            <a:ext cx="1153573" cy="7690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 name="Rectangle 16">
            <a:extLst>
              <a:ext uri="{FF2B5EF4-FFF2-40B4-BE49-F238E27FC236}">
                <a16:creationId xmlns:a16="http://schemas.microsoft.com/office/drawing/2014/main" id="{4820F63A-7DF7-8348-A6A3-E82F35553149}"/>
              </a:ext>
            </a:extLst>
          </p:cNvPr>
          <p:cNvSpPr/>
          <p:nvPr/>
        </p:nvSpPr>
        <p:spPr bwMode="auto">
          <a:xfrm>
            <a:off x="218599" y="916608"/>
            <a:ext cx="4017523" cy="1410510"/>
          </a:xfrm>
          <a:prstGeom prst="rect">
            <a:avLst/>
          </a:prstGeom>
          <a:solidFill>
            <a:schemeClr val="bg1"/>
          </a:solidFill>
          <a:ln w="12700" cap="flat" cmpd="sng" algn="ctr">
            <a:no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a typeface="ＭＳ Ｐゴシック" charset="0"/>
            </a:endParaRPr>
          </a:p>
        </p:txBody>
      </p:sp>
      <p:pic>
        <p:nvPicPr>
          <p:cNvPr id="11" name="Picture 10"/>
          <p:cNvPicPr>
            <a:picLocks noChangeAspect="1"/>
          </p:cNvPicPr>
          <p:nvPr/>
        </p:nvPicPr>
        <p:blipFill>
          <a:blip r:embed="rId6"/>
          <a:stretch>
            <a:fillRect/>
          </a:stretch>
        </p:blipFill>
        <p:spPr>
          <a:xfrm>
            <a:off x="1171988" y="883167"/>
            <a:ext cx="805588" cy="1064728"/>
          </a:xfrm>
          <a:prstGeom prst="rect">
            <a:avLst/>
          </a:prstGeom>
        </p:spPr>
      </p:pic>
      <p:sp>
        <p:nvSpPr>
          <p:cNvPr id="3" name="TextBox 2"/>
          <p:cNvSpPr txBox="1"/>
          <p:nvPr/>
        </p:nvSpPr>
        <p:spPr>
          <a:xfrm>
            <a:off x="213735" y="1017624"/>
            <a:ext cx="840295" cy="646331"/>
          </a:xfrm>
          <a:prstGeom prst="rect">
            <a:avLst/>
          </a:prstGeom>
          <a:noFill/>
        </p:spPr>
        <p:txBody>
          <a:bodyPr wrap="none" rtlCol="0">
            <a:spAutoFit/>
          </a:bodyPr>
          <a:lstStyle/>
          <a:p>
            <a:r>
              <a:rPr lang="en-US" sz="1200" i="1" u="sng" dirty="0">
                <a:solidFill>
                  <a:schemeClr val="tx2"/>
                </a:solidFill>
                <a:latin typeface="Helvetica" pitchFamily="2" charset="0"/>
              </a:rPr>
              <a:t>Concept:</a:t>
            </a:r>
          </a:p>
          <a:p>
            <a:r>
              <a:rPr lang="en-US" sz="1200" i="1" u="sng" dirty="0">
                <a:solidFill>
                  <a:schemeClr val="tx2"/>
                </a:solidFill>
                <a:latin typeface="Helvetica" pitchFamily="2" charset="0"/>
              </a:rPr>
              <a:t>Harmonic</a:t>
            </a:r>
          </a:p>
          <a:p>
            <a:r>
              <a:rPr lang="en-US" sz="1200" i="1" u="sng" dirty="0">
                <a:solidFill>
                  <a:schemeClr val="tx2"/>
                </a:solidFill>
                <a:latin typeface="Helvetica" pitchFamily="2" charset="0"/>
              </a:rPr>
              <a:t>Oscillator</a:t>
            </a:r>
          </a:p>
        </p:txBody>
      </p:sp>
      <p:sp>
        <p:nvSpPr>
          <p:cNvPr id="12" name="TextBox 11"/>
          <p:cNvSpPr txBox="1"/>
          <p:nvPr/>
        </p:nvSpPr>
        <p:spPr>
          <a:xfrm>
            <a:off x="213735" y="2064531"/>
            <a:ext cx="1276311" cy="276999"/>
          </a:xfrm>
          <a:prstGeom prst="rect">
            <a:avLst/>
          </a:prstGeom>
          <a:noFill/>
        </p:spPr>
        <p:txBody>
          <a:bodyPr wrap="none" rtlCol="0">
            <a:spAutoFit/>
          </a:bodyPr>
          <a:lstStyle/>
          <a:p>
            <a:r>
              <a:rPr lang="en-US" sz="1200" i="1" u="sng" dirty="0">
                <a:solidFill>
                  <a:schemeClr val="tx2"/>
                </a:solidFill>
                <a:latin typeface="Helvetica" pitchFamily="2" charset="0"/>
              </a:rPr>
              <a:t>Implementation:</a:t>
            </a:r>
          </a:p>
        </p:txBody>
      </p:sp>
      <p:pic>
        <p:nvPicPr>
          <p:cNvPr id="13" name="Picture 12" descr="latex-image-1.pdf"/>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136634" y="1106738"/>
            <a:ext cx="2016788" cy="711210"/>
          </a:xfrm>
          <a:prstGeom prst="rect">
            <a:avLst/>
          </a:prstGeom>
        </p:spPr>
      </p:pic>
      <p:cxnSp>
        <p:nvCxnSpPr>
          <p:cNvPr id="14" name="Straight Connector 13"/>
          <p:cNvCxnSpPr/>
          <p:nvPr/>
        </p:nvCxnSpPr>
        <p:spPr bwMode="auto">
          <a:xfrm flipV="1">
            <a:off x="213735" y="2029597"/>
            <a:ext cx="3995080" cy="2"/>
          </a:xfrm>
          <a:prstGeom prst="line">
            <a:avLst/>
          </a:prstGeom>
          <a:solidFill>
            <a:schemeClr val="accent1"/>
          </a:solidFill>
          <a:ln w="38100" cap="flat" cmpd="sng" algn="ctr">
            <a:solidFill>
              <a:srgbClr val="000000"/>
            </a:solidFill>
            <a:prstDash val="sysDash"/>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6" name="Straight Connector 15"/>
          <p:cNvCxnSpPr/>
          <p:nvPr/>
        </p:nvCxnSpPr>
        <p:spPr bwMode="auto">
          <a:xfrm>
            <a:off x="5120441" y="720130"/>
            <a:ext cx="1" cy="3077723"/>
          </a:xfrm>
          <a:prstGeom prst="line">
            <a:avLst/>
          </a:prstGeom>
          <a:solidFill>
            <a:schemeClr val="accent1"/>
          </a:solidFill>
          <a:ln w="38100" cap="flat" cmpd="sng" algn="ctr">
            <a:solidFill>
              <a:srgbClr val="000000"/>
            </a:solidFill>
            <a:prstDash val="sysDash"/>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1" name="Straight Connector 20"/>
          <p:cNvCxnSpPr/>
          <p:nvPr/>
        </p:nvCxnSpPr>
        <p:spPr bwMode="auto">
          <a:xfrm>
            <a:off x="4208466" y="3889998"/>
            <a:ext cx="2863269" cy="342"/>
          </a:xfrm>
          <a:prstGeom prst="line">
            <a:avLst/>
          </a:prstGeom>
          <a:solidFill>
            <a:schemeClr val="accent1"/>
          </a:solidFill>
          <a:ln w="38100" cap="flat" cmpd="sng" algn="ctr">
            <a:solidFill>
              <a:srgbClr val="000000"/>
            </a:solidFill>
            <a:prstDash val="sysDash"/>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23" name="TextBox 22"/>
          <p:cNvSpPr txBox="1"/>
          <p:nvPr/>
        </p:nvSpPr>
        <p:spPr>
          <a:xfrm>
            <a:off x="4499848" y="4745753"/>
            <a:ext cx="1037463" cy="300082"/>
          </a:xfrm>
          <a:prstGeom prst="rect">
            <a:avLst/>
          </a:prstGeom>
          <a:noFill/>
        </p:spPr>
        <p:txBody>
          <a:bodyPr wrap="none" rtlCol="0">
            <a:spAutoFit/>
          </a:bodyPr>
          <a:lstStyle/>
          <a:p>
            <a:r>
              <a:rPr lang="en-US" sz="1350" dirty="0">
                <a:solidFill>
                  <a:schemeClr val="tx2"/>
                </a:solidFill>
                <a:latin typeface="Helvetica" pitchFamily="2" charset="0"/>
              </a:rPr>
              <a:t>Upper ‘ear’</a:t>
            </a:r>
          </a:p>
        </p:txBody>
      </p:sp>
      <p:sp>
        <p:nvSpPr>
          <p:cNvPr id="24" name="TextBox 23"/>
          <p:cNvSpPr txBox="1"/>
          <p:nvPr/>
        </p:nvSpPr>
        <p:spPr>
          <a:xfrm>
            <a:off x="5619533" y="4745411"/>
            <a:ext cx="1037463" cy="300082"/>
          </a:xfrm>
          <a:prstGeom prst="rect">
            <a:avLst/>
          </a:prstGeom>
          <a:noFill/>
        </p:spPr>
        <p:txBody>
          <a:bodyPr wrap="none" rtlCol="0">
            <a:spAutoFit/>
          </a:bodyPr>
          <a:lstStyle/>
          <a:p>
            <a:r>
              <a:rPr lang="en-US" sz="1350" dirty="0">
                <a:solidFill>
                  <a:schemeClr val="tx2"/>
                </a:solidFill>
                <a:latin typeface="Helvetica" pitchFamily="2" charset="0"/>
              </a:rPr>
              <a:t>Lower ‘ear’</a:t>
            </a:r>
          </a:p>
        </p:txBody>
      </p:sp>
      <p:sp>
        <p:nvSpPr>
          <p:cNvPr id="6" name="TextBox 5"/>
          <p:cNvSpPr txBox="1"/>
          <p:nvPr/>
        </p:nvSpPr>
        <p:spPr>
          <a:xfrm>
            <a:off x="1835480" y="2056898"/>
            <a:ext cx="1459054" cy="219291"/>
          </a:xfrm>
          <a:prstGeom prst="rect">
            <a:avLst/>
          </a:prstGeom>
          <a:noFill/>
        </p:spPr>
        <p:txBody>
          <a:bodyPr wrap="none" rtlCol="0">
            <a:spAutoFit/>
          </a:bodyPr>
          <a:lstStyle/>
          <a:p>
            <a:r>
              <a:rPr lang="en-US" sz="825" dirty="0">
                <a:solidFill>
                  <a:srgbClr val="000000"/>
                </a:solidFill>
              </a:rPr>
              <a:t>Collaboration w/ U. Glasgow </a:t>
            </a:r>
          </a:p>
        </p:txBody>
      </p:sp>
      <p:pic>
        <p:nvPicPr>
          <p:cNvPr id="19" name="Picture 18"/>
          <p:cNvPicPr/>
          <p:nvPr/>
        </p:nvPicPr>
        <p:blipFill>
          <a:blip r:embed="rId8" cstate="screen">
            <a:extLst>
              <a:ext uri="{28A0092B-C50C-407E-A947-70E740481C1C}">
                <a14:useLocalDpi xmlns:a14="http://schemas.microsoft.com/office/drawing/2010/main"/>
              </a:ext>
            </a:extLst>
          </a:blip>
          <a:stretch>
            <a:fillRect/>
          </a:stretch>
        </p:blipFill>
        <p:spPr>
          <a:xfrm>
            <a:off x="2374433" y="2255379"/>
            <a:ext cx="837071" cy="229052"/>
          </a:xfrm>
          <a:prstGeom prst="rect">
            <a:avLst/>
          </a:prstGeom>
          <a:ln>
            <a:noFill/>
          </a:ln>
        </p:spPr>
      </p:pic>
      <p:grpSp>
        <p:nvGrpSpPr>
          <p:cNvPr id="20" name="Group 19"/>
          <p:cNvGrpSpPr/>
          <p:nvPr/>
        </p:nvGrpSpPr>
        <p:grpSpPr>
          <a:xfrm>
            <a:off x="4234209" y="914929"/>
            <a:ext cx="2900149" cy="2863599"/>
            <a:chOff x="5360631" y="1203990"/>
            <a:chExt cx="3866865" cy="3818132"/>
          </a:xfrm>
        </p:grpSpPr>
        <p:sp>
          <p:nvSpPr>
            <p:cNvPr id="22" name="Rectangle 21"/>
            <p:cNvSpPr/>
            <p:nvPr/>
          </p:nvSpPr>
          <p:spPr bwMode="auto">
            <a:xfrm>
              <a:off x="5360631" y="1203990"/>
              <a:ext cx="3653477" cy="3818132"/>
            </a:xfrm>
            <a:prstGeom prst="rect">
              <a:avLst/>
            </a:prstGeom>
            <a:solidFill>
              <a:schemeClr val="bg1"/>
            </a:solidFill>
            <a:ln w="12700" cap="flat" cmpd="sng" algn="ctr">
              <a:no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defTabSz="685800"/>
              <a:endParaRPr lang="en-US" sz="1050" b="1">
                <a:latin typeface="Arial" charset="0"/>
              </a:endParaRPr>
            </a:p>
          </p:txBody>
        </p:sp>
        <p:sp>
          <p:nvSpPr>
            <p:cNvPr id="25" name="TextBox 24"/>
            <p:cNvSpPr txBox="1"/>
            <p:nvPr/>
          </p:nvSpPr>
          <p:spPr>
            <a:xfrm>
              <a:off x="5944327" y="1450978"/>
              <a:ext cx="2660985" cy="369332"/>
            </a:xfrm>
            <a:prstGeom prst="rect">
              <a:avLst/>
            </a:prstGeom>
            <a:noFill/>
          </p:spPr>
          <p:txBody>
            <a:bodyPr wrap="none" rtlCol="0">
              <a:spAutoFit/>
            </a:bodyPr>
            <a:lstStyle/>
            <a:p>
              <a:pPr algn="ctr"/>
              <a:r>
                <a:rPr lang="en-US" sz="1200" u="sng" dirty="0">
                  <a:solidFill>
                    <a:schemeClr val="tx2"/>
                  </a:solidFill>
                  <a:latin typeface="Helvetica" pitchFamily="2" charset="0"/>
                  <a:sym typeface="Wingdings"/>
                </a:rPr>
                <a:t>4 Stage Transfer Function</a:t>
              </a:r>
            </a:p>
          </p:txBody>
        </p:sp>
        <p:pic>
          <p:nvPicPr>
            <p:cNvPr id="26" name="Picture 25"/>
            <p:cNvPicPr>
              <a:picLocks noChangeAspect="1"/>
            </p:cNvPicPr>
            <p:nvPr/>
          </p:nvPicPr>
          <p:blipFill>
            <a:blip r:embed="rId9"/>
            <a:stretch>
              <a:fillRect/>
            </a:stretch>
          </p:blipFill>
          <p:spPr>
            <a:xfrm>
              <a:off x="5364116" y="1736474"/>
              <a:ext cx="3863380" cy="3049596"/>
            </a:xfrm>
            <a:prstGeom prst="rect">
              <a:avLst/>
            </a:prstGeom>
          </p:spPr>
        </p:pic>
      </p:grpSp>
      <p:sp>
        <p:nvSpPr>
          <p:cNvPr id="18" name="Title 17">
            <a:extLst>
              <a:ext uri="{FF2B5EF4-FFF2-40B4-BE49-F238E27FC236}">
                <a16:creationId xmlns:a16="http://schemas.microsoft.com/office/drawing/2014/main" id="{E56F1A42-A019-6F43-C00A-2AC015130E80}"/>
              </a:ext>
            </a:extLst>
          </p:cNvPr>
          <p:cNvSpPr>
            <a:spLocks noGrp="1"/>
          </p:cNvSpPr>
          <p:nvPr>
            <p:ph type="title"/>
          </p:nvPr>
        </p:nvSpPr>
        <p:spPr/>
        <p:txBody>
          <a:bodyPr/>
          <a:lstStyle/>
          <a:p>
            <a:endParaRPr lang="en-US"/>
          </a:p>
        </p:txBody>
      </p:sp>
      <p:sp>
        <p:nvSpPr>
          <p:cNvPr id="29" name="Title 1">
            <a:extLst>
              <a:ext uri="{FF2B5EF4-FFF2-40B4-BE49-F238E27FC236}">
                <a16:creationId xmlns:a16="http://schemas.microsoft.com/office/drawing/2014/main" id="{BF36633E-6B34-D5EF-91B5-3BA00978B656}"/>
              </a:ext>
            </a:extLst>
          </p:cNvPr>
          <p:cNvSpPr txBox="1">
            <a:spLocks/>
          </p:cNvSpPr>
          <p:nvPr/>
        </p:nvSpPr>
        <p:spPr bwMode="auto">
          <a:xfrm>
            <a:off x="1454150" y="0"/>
            <a:ext cx="7239000" cy="857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lvl1pPr algn="ctr" rtl="0" eaLnBrk="0" fontAlgn="base" hangingPunct="0">
              <a:spcBef>
                <a:spcPct val="0"/>
              </a:spcBef>
              <a:spcAft>
                <a:spcPct val="0"/>
              </a:spcAft>
              <a:defRPr sz="3600" i="1">
                <a:solidFill>
                  <a:schemeClr val="tx2"/>
                </a:solidFill>
                <a:latin typeface="+mj-lt"/>
                <a:ea typeface="+mj-ea"/>
                <a:cs typeface="ＭＳ Ｐゴシック" charset="0"/>
              </a:defRPr>
            </a:lvl1pPr>
            <a:lvl2pPr algn="ctr" rtl="0" eaLnBrk="0" fontAlgn="base" hangingPunct="0">
              <a:spcBef>
                <a:spcPct val="0"/>
              </a:spcBef>
              <a:spcAft>
                <a:spcPct val="0"/>
              </a:spcAft>
              <a:defRPr sz="3600" i="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sz="3600" i="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sz="3600" i="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sz="3600" i="1">
                <a:solidFill>
                  <a:schemeClr val="tx2"/>
                </a:solidFill>
                <a:latin typeface="Helvetica" charset="0"/>
                <a:ea typeface="ＭＳ Ｐゴシック" charset="0"/>
                <a:cs typeface="ＭＳ Ｐゴシック" charset="0"/>
              </a:defRPr>
            </a:lvl5pPr>
            <a:lvl6pPr marL="457189" algn="ctr" rtl="0" eaLnBrk="0" fontAlgn="base" hangingPunct="0">
              <a:spcBef>
                <a:spcPct val="0"/>
              </a:spcBef>
              <a:spcAft>
                <a:spcPct val="0"/>
              </a:spcAft>
              <a:defRPr sz="3600">
                <a:solidFill>
                  <a:schemeClr val="tx2"/>
                </a:solidFill>
                <a:latin typeface="Helvetica" charset="0"/>
                <a:ea typeface="ＭＳ Ｐゴシック" charset="0"/>
              </a:defRPr>
            </a:lvl6pPr>
            <a:lvl7pPr marL="914377" algn="ctr" rtl="0" eaLnBrk="0" fontAlgn="base" hangingPunct="0">
              <a:spcBef>
                <a:spcPct val="0"/>
              </a:spcBef>
              <a:spcAft>
                <a:spcPct val="0"/>
              </a:spcAft>
              <a:defRPr sz="3600">
                <a:solidFill>
                  <a:schemeClr val="tx2"/>
                </a:solidFill>
                <a:latin typeface="Helvetica" charset="0"/>
                <a:ea typeface="ＭＳ Ｐゴシック" charset="0"/>
              </a:defRPr>
            </a:lvl7pPr>
            <a:lvl8pPr marL="1371566" algn="ctr" rtl="0" eaLnBrk="0" fontAlgn="base" hangingPunct="0">
              <a:spcBef>
                <a:spcPct val="0"/>
              </a:spcBef>
              <a:spcAft>
                <a:spcPct val="0"/>
              </a:spcAft>
              <a:defRPr sz="3600">
                <a:solidFill>
                  <a:schemeClr val="tx2"/>
                </a:solidFill>
                <a:latin typeface="Helvetica" charset="0"/>
                <a:ea typeface="ＭＳ Ｐゴシック" charset="0"/>
              </a:defRPr>
            </a:lvl8pPr>
            <a:lvl9pPr marL="1828754" algn="ctr" rtl="0" eaLnBrk="0" fontAlgn="base" hangingPunct="0">
              <a:spcBef>
                <a:spcPct val="0"/>
              </a:spcBef>
              <a:spcAft>
                <a:spcPct val="0"/>
              </a:spcAft>
              <a:defRPr sz="3600">
                <a:solidFill>
                  <a:schemeClr val="tx2"/>
                </a:solidFill>
                <a:latin typeface="Helvetica" charset="0"/>
                <a:ea typeface="ＭＳ Ｐゴシック" charset="0"/>
              </a:defRPr>
            </a:lvl9pPr>
          </a:lstStyle>
          <a:p>
            <a:r>
              <a:rPr lang="en-US" sz="2000" b="1" i="0" kern="1200" dirty="0">
                <a:solidFill>
                  <a:srgbClr val="FFFFFF"/>
                </a:solidFill>
                <a:latin typeface="Helvetica"/>
                <a:ea typeface="ＭＳ Ｐゴシック" charset="0"/>
              </a:rPr>
              <a:t>Seismic Isolation</a:t>
            </a:r>
          </a:p>
        </p:txBody>
      </p:sp>
      <p:pic>
        <p:nvPicPr>
          <p:cNvPr id="30" name="Picture 29" descr="NSF_LOGO_4-Color_bitmap_Logo.png">
            <a:extLst>
              <a:ext uri="{FF2B5EF4-FFF2-40B4-BE49-F238E27FC236}">
                <a16:creationId xmlns:a16="http://schemas.microsoft.com/office/drawing/2014/main" id="{E5F21BD5-4114-3AEA-5C21-2DDE85FCFAE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356415" y="0"/>
            <a:ext cx="787586" cy="816818"/>
          </a:xfrm>
          <a:prstGeom prst="rect">
            <a:avLst/>
          </a:prstGeom>
        </p:spPr>
      </p:pic>
      <p:pic>
        <p:nvPicPr>
          <p:cNvPr id="31" name="Content Placeholder 5">
            <a:extLst>
              <a:ext uri="{FF2B5EF4-FFF2-40B4-BE49-F238E27FC236}">
                <a16:creationId xmlns:a16="http://schemas.microsoft.com/office/drawing/2014/main" id="{9DA927F8-7581-8721-F159-1125E6359A4C}"/>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0" y="0"/>
            <a:ext cx="975190" cy="888274"/>
          </a:xfrm>
          <a:prstGeom prst="rect">
            <a:avLst/>
          </a:prstGeom>
        </p:spPr>
      </p:pic>
      <p:pic>
        <p:nvPicPr>
          <p:cNvPr id="32" name="Picture 31">
            <a:extLst>
              <a:ext uri="{FF2B5EF4-FFF2-40B4-BE49-F238E27FC236}">
                <a16:creationId xmlns:a16="http://schemas.microsoft.com/office/drawing/2014/main" id="{74D5EB72-2906-840E-CD4E-F84A6F8DF81D}"/>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980871" y="1462343"/>
            <a:ext cx="2186843" cy="3319423"/>
          </a:xfrm>
          <a:prstGeom prst="rect">
            <a:avLst/>
          </a:prstGeom>
        </p:spPr>
      </p:pic>
    </p:spTree>
    <p:extLst>
      <p:ext uri="{BB962C8B-B14F-4D97-AF65-F5344CB8AC3E}">
        <p14:creationId xmlns:p14="http://schemas.microsoft.com/office/powerpoint/2010/main" val="185670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433F9AE-6F4B-494D-AD2C-114DD963FF73}"/>
              </a:ext>
            </a:extLst>
          </p:cNvPr>
          <p:cNvSpPr/>
          <p:nvPr/>
        </p:nvSpPr>
        <p:spPr bwMode="auto">
          <a:xfrm>
            <a:off x="0" y="0"/>
            <a:ext cx="9144000" cy="5143500"/>
          </a:xfrm>
          <a:prstGeom prst="rect">
            <a:avLst/>
          </a:prstGeom>
          <a:solidFill>
            <a:schemeClr val="tx2"/>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a typeface="ＭＳ Ｐゴシック" charset="0"/>
            </a:endParaRPr>
          </a:p>
        </p:txBody>
      </p:sp>
      <p:sp>
        <p:nvSpPr>
          <p:cNvPr id="4" name="Slide Number Placeholder 3"/>
          <p:cNvSpPr>
            <a:spLocks noGrp="1"/>
          </p:cNvSpPr>
          <p:nvPr>
            <p:ph type="sldNum" sz="quarter" idx="11"/>
          </p:nvPr>
        </p:nvSpPr>
        <p:spPr>
          <a:xfrm>
            <a:off x="2194935" y="4678780"/>
            <a:ext cx="2895600" cy="342900"/>
          </a:xfrm>
        </p:spPr>
        <p:txBody>
          <a:bodyPr/>
          <a:lstStyle/>
          <a:p>
            <a:pPr>
              <a:defRPr/>
            </a:pPr>
            <a:fld id="{4703B35A-92CA-9244-943F-6D1BF23D8702}" type="slidenum">
              <a:rPr lang="en-US" smtClean="0"/>
              <a:pPr>
                <a:defRPr/>
              </a:pPr>
              <a:t>31</a:t>
            </a:fld>
            <a:endParaRPr lang="en-US"/>
          </a:p>
        </p:txBody>
      </p:sp>
      <p:pic>
        <p:nvPicPr>
          <p:cNvPr id="8" name="Picture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171612" y="1547893"/>
            <a:ext cx="2794292" cy="2184881"/>
          </a:xfrm>
          <a:prstGeom prst="rect">
            <a:avLst/>
          </a:prstGeom>
        </p:spPr>
      </p:pic>
      <p:sp>
        <p:nvSpPr>
          <p:cNvPr id="28" name="Rectangle 27">
            <a:extLst>
              <a:ext uri="{FF2B5EF4-FFF2-40B4-BE49-F238E27FC236}">
                <a16:creationId xmlns:a16="http://schemas.microsoft.com/office/drawing/2014/main" id="{02B0F02D-1D57-D642-9022-E57602E6021C}"/>
              </a:ext>
            </a:extLst>
          </p:cNvPr>
          <p:cNvSpPr/>
          <p:nvPr/>
        </p:nvSpPr>
        <p:spPr bwMode="auto">
          <a:xfrm>
            <a:off x="2948828" y="3598199"/>
            <a:ext cx="4017523" cy="1410510"/>
          </a:xfrm>
          <a:prstGeom prst="rect">
            <a:avLst/>
          </a:prstGeom>
          <a:solidFill>
            <a:schemeClr val="bg1"/>
          </a:solidFill>
          <a:ln w="12700" cap="flat" cmpd="sng" algn="ctr">
            <a:no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a typeface="ＭＳ Ｐゴシック" charset="0"/>
            </a:endParaRPr>
          </a:p>
        </p:txBody>
      </p:sp>
      <p:pic>
        <p:nvPicPr>
          <p:cNvPr id="7" name="Picture 6" descr="SUS-cqg507871f8_hr.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23463" y="2320539"/>
            <a:ext cx="3987032" cy="2685038"/>
          </a:xfrm>
          <a:prstGeom prst="rect">
            <a:avLst/>
          </a:prstGeom>
        </p:spPr>
      </p:pic>
      <p:sp>
        <p:nvSpPr>
          <p:cNvPr id="5" name="TextBox 4"/>
          <p:cNvSpPr txBox="1"/>
          <p:nvPr/>
        </p:nvSpPr>
        <p:spPr>
          <a:xfrm>
            <a:off x="4656476" y="892357"/>
            <a:ext cx="1843774" cy="715581"/>
          </a:xfrm>
          <a:prstGeom prst="rect">
            <a:avLst/>
          </a:prstGeom>
          <a:noFill/>
        </p:spPr>
        <p:txBody>
          <a:bodyPr wrap="none" rtlCol="0">
            <a:spAutoFit/>
          </a:bodyPr>
          <a:lstStyle/>
          <a:p>
            <a:pPr algn="ctr"/>
            <a:r>
              <a:rPr lang="en-US" sz="1350" i="1" u="sng" dirty="0">
                <a:solidFill>
                  <a:srgbClr val="000000"/>
                </a:solidFill>
              </a:rPr>
              <a:t>Force </a:t>
            </a:r>
            <a:r>
              <a:rPr lang="en-US" sz="1350" i="1" u="sng" dirty="0">
                <a:solidFill>
                  <a:srgbClr val="000000"/>
                </a:solidFill>
                <a:sym typeface="Wingdings"/>
              </a:rPr>
              <a:t> Displacement </a:t>
            </a:r>
          </a:p>
          <a:p>
            <a:pPr algn="ctr"/>
            <a:r>
              <a:rPr lang="en-US" sz="1350" i="1" u="sng" dirty="0">
                <a:solidFill>
                  <a:srgbClr val="000000"/>
                </a:solidFill>
                <a:sym typeface="Wingdings"/>
              </a:rPr>
              <a:t>Transfer Function</a:t>
            </a:r>
          </a:p>
          <a:p>
            <a:pPr algn="ctr"/>
            <a:r>
              <a:rPr lang="en-US" sz="1350" dirty="0">
                <a:solidFill>
                  <a:srgbClr val="000000"/>
                </a:solidFill>
                <a:sym typeface="Wingdings"/>
              </a:rPr>
              <a:t>Model vs. Measured </a:t>
            </a:r>
            <a:endParaRPr lang="en-US" sz="1350" dirty="0">
              <a:solidFill>
                <a:srgbClr val="000000"/>
              </a:solidFill>
            </a:endParaRPr>
          </a:p>
        </p:txBody>
      </p:sp>
      <p:pic>
        <p:nvPicPr>
          <p:cNvPr id="9" name="Picture 8" descr="ITM_weld.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652242" y="4004981"/>
            <a:ext cx="999480" cy="749972"/>
          </a:xfrm>
          <a:prstGeom prst="rect">
            <a:avLst/>
          </a:prstGeom>
        </p:spPr>
      </p:pic>
      <p:pic>
        <p:nvPicPr>
          <p:cNvPr id="10" name="Picture 6"/>
          <p:cNvPicPr>
            <a:picLocks noChangeAspect="1"/>
          </p:cNvPicPr>
          <p:nvPr/>
        </p:nvPicPr>
        <p:blipFill>
          <a:blip r:embed="rId7" cstate="print">
            <a:extLst>
              <a:ext uri="{28A0092B-C50C-407E-A947-70E740481C1C}">
                <a14:useLocalDpi xmlns:a14="http://schemas.microsoft.com/office/drawing/2010/main"/>
              </a:ext>
            </a:extLst>
          </a:blip>
          <a:srcRect l="-8476"/>
          <a:stretch>
            <a:fillRect/>
          </a:stretch>
        </p:blipFill>
        <p:spPr bwMode="auto">
          <a:xfrm>
            <a:off x="4285628" y="3985523"/>
            <a:ext cx="1153573" cy="7690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 name="Rectangle 16">
            <a:extLst>
              <a:ext uri="{FF2B5EF4-FFF2-40B4-BE49-F238E27FC236}">
                <a16:creationId xmlns:a16="http://schemas.microsoft.com/office/drawing/2014/main" id="{4820F63A-7DF7-8348-A6A3-E82F35553149}"/>
              </a:ext>
            </a:extLst>
          </p:cNvPr>
          <p:cNvSpPr/>
          <p:nvPr/>
        </p:nvSpPr>
        <p:spPr bwMode="auto">
          <a:xfrm>
            <a:off x="218599" y="916608"/>
            <a:ext cx="4017523" cy="1410510"/>
          </a:xfrm>
          <a:prstGeom prst="rect">
            <a:avLst/>
          </a:prstGeom>
          <a:solidFill>
            <a:schemeClr val="bg1"/>
          </a:solidFill>
          <a:ln w="12700" cap="flat" cmpd="sng" algn="ctr">
            <a:no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a typeface="ＭＳ Ｐゴシック" charset="0"/>
            </a:endParaRPr>
          </a:p>
        </p:txBody>
      </p:sp>
      <p:pic>
        <p:nvPicPr>
          <p:cNvPr id="11" name="Picture 10"/>
          <p:cNvPicPr>
            <a:picLocks noChangeAspect="1"/>
          </p:cNvPicPr>
          <p:nvPr/>
        </p:nvPicPr>
        <p:blipFill>
          <a:blip r:embed="rId8"/>
          <a:stretch>
            <a:fillRect/>
          </a:stretch>
        </p:blipFill>
        <p:spPr>
          <a:xfrm>
            <a:off x="1171988" y="883167"/>
            <a:ext cx="805588" cy="1064728"/>
          </a:xfrm>
          <a:prstGeom prst="rect">
            <a:avLst/>
          </a:prstGeom>
        </p:spPr>
      </p:pic>
      <p:sp>
        <p:nvSpPr>
          <p:cNvPr id="3" name="TextBox 2"/>
          <p:cNvSpPr txBox="1"/>
          <p:nvPr/>
        </p:nvSpPr>
        <p:spPr>
          <a:xfrm>
            <a:off x="213735" y="1017624"/>
            <a:ext cx="840295" cy="646331"/>
          </a:xfrm>
          <a:prstGeom prst="rect">
            <a:avLst/>
          </a:prstGeom>
          <a:noFill/>
        </p:spPr>
        <p:txBody>
          <a:bodyPr wrap="none" rtlCol="0">
            <a:spAutoFit/>
          </a:bodyPr>
          <a:lstStyle/>
          <a:p>
            <a:r>
              <a:rPr lang="en-US" sz="1200" i="1" u="sng" dirty="0">
                <a:solidFill>
                  <a:schemeClr val="tx2"/>
                </a:solidFill>
                <a:latin typeface="Helvetica" pitchFamily="2" charset="0"/>
              </a:rPr>
              <a:t>Concept:</a:t>
            </a:r>
          </a:p>
          <a:p>
            <a:r>
              <a:rPr lang="en-US" sz="1200" i="1" u="sng" dirty="0">
                <a:solidFill>
                  <a:schemeClr val="tx2"/>
                </a:solidFill>
                <a:latin typeface="Helvetica" pitchFamily="2" charset="0"/>
              </a:rPr>
              <a:t>Harmonic</a:t>
            </a:r>
          </a:p>
          <a:p>
            <a:r>
              <a:rPr lang="en-US" sz="1200" i="1" u="sng" dirty="0">
                <a:solidFill>
                  <a:schemeClr val="tx2"/>
                </a:solidFill>
                <a:latin typeface="Helvetica" pitchFamily="2" charset="0"/>
              </a:rPr>
              <a:t>Oscillator</a:t>
            </a:r>
          </a:p>
        </p:txBody>
      </p:sp>
      <p:sp>
        <p:nvSpPr>
          <p:cNvPr id="12" name="TextBox 11"/>
          <p:cNvSpPr txBox="1"/>
          <p:nvPr/>
        </p:nvSpPr>
        <p:spPr>
          <a:xfrm>
            <a:off x="213735" y="2064531"/>
            <a:ext cx="1276311" cy="276999"/>
          </a:xfrm>
          <a:prstGeom prst="rect">
            <a:avLst/>
          </a:prstGeom>
          <a:noFill/>
        </p:spPr>
        <p:txBody>
          <a:bodyPr wrap="none" rtlCol="0">
            <a:spAutoFit/>
          </a:bodyPr>
          <a:lstStyle/>
          <a:p>
            <a:r>
              <a:rPr lang="en-US" sz="1200" i="1" u="sng" dirty="0">
                <a:solidFill>
                  <a:schemeClr val="tx2"/>
                </a:solidFill>
                <a:latin typeface="Helvetica" pitchFamily="2" charset="0"/>
              </a:rPr>
              <a:t>Implementation:</a:t>
            </a:r>
          </a:p>
        </p:txBody>
      </p:sp>
      <p:pic>
        <p:nvPicPr>
          <p:cNvPr id="13" name="Picture 12" descr="latex-image-1.pdf"/>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2136634" y="1106738"/>
            <a:ext cx="2016788" cy="711210"/>
          </a:xfrm>
          <a:prstGeom prst="rect">
            <a:avLst/>
          </a:prstGeom>
        </p:spPr>
      </p:pic>
      <p:cxnSp>
        <p:nvCxnSpPr>
          <p:cNvPr id="14" name="Straight Connector 13"/>
          <p:cNvCxnSpPr/>
          <p:nvPr/>
        </p:nvCxnSpPr>
        <p:spPr bwMode="auto">
          <a:xfrm flipV="1">
            <a:off x="213735" y="2029597"/>
            <a:ext cx="3995080" cy="2"/>
          </a:xfrm>
          <a:prstGeom prst="line">
            <a:avLst/>
          </a:prstGeom>
          <a:solidFill>
            <a:schemeClr val="accent1"/>
          </a:solidFill>
          <a:ln w="38100" cap="flat" cmpd="sng" algn="ctr">
            <a:solidFill>
              <a:srgbClr val="000000"/>
            </a:solidFill>
            <a:prstDash val="sysDash"/>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6" name="Straight Connector 15"/>
          <p:cNvCxnSpPr/>
          <p:nvPr/>
        </p:nvCxnSpPr>
        <p:spPr bwMode="auto">
          <a:xfrm>
            <a:off x="5120441" y="720130"/>
            <a:ext cx="1" cy="3077723"/>
          </a:xfrm>
          <a:prstGeom prst="line">
            <a:avLst/>
          </a:prstGeom>
          <a:solidFill>
            <a:schemeClr val="accent1"/>
          </a:solidFill>
          <a:ln w="38100" cap="flat" cmpd="sng" algn="ctr">
            <a:solidFill>
              <a:srgbClr val="000000"/>
            </a:solidFill>
            <a:prstDash val="sysDash"/>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1" name="Straight Connector 20"/>
          <p:cNvCxnSpPr/>
          <p:nvPr/>
        </p:nvCxnSpPr>
        <p:spPr bwMode="auto">
          <a:xfrm>
            <a:off x="4208466" y="3889998"/>
            <a:ext cx="2863269" cy="342"/>
          </a:xfrm>
          <a:prstGeom prst="line">
            <a:avLst/>
          </a:prstGeom>
          <a:solidFill>
            <a:schemeClr val="accent1"/>
          </a:solidFill>
          <a:ln w="38100" cap="flat" cmpd="sng" algn="ctr">
            <a:solidFill>
              <a:srgbClr val="000000"/>
            </a:solidFill>
            <a:prstDash val="sysDash"/>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23" name="TextBox 22"/>
          <p:cNvSpPr txBox="1"/>
          <p:nvPr/>
        </p:nvSpPr>
        <p:spPr>
          <a:xfrm>
            <a:off x="4499848" y="4745753"/>
            <a:ext cx="1037463" cy="300082"/>
          </a:xfrm>
          <a:prstGeom prst="rect">
            <a:avLst/>
          </a:prstGeom>
          <a:noFill/>
        </p:spPr>
        <p:txBody>
          <a:bodyPr wrap="none" rtlCol="0">
            <a:spAutoFit/>
          </a:bodyPr>
          <a:lstStyle/>
          <a:p>
            <a:r>
              <a:rPr lang="en-US" sz="1350" dirty="0">
                <a:solidFill>
                  <a:schemeClr val="tx2"/>
                </a:solidFill>
                <a:latin typeface="Helvetica" pitchFamily="2" charset="0"/>
              </a:rPr>
              <a:t>Upper ‘ear’</a:t>
            </a:r>
          </a:p>
        </p:txBody>
      </p:sp>
      <p:sp>
        <p:nvSpPr>
          <p:cNvPr id="24" name="TextBox 23"/>
          <p:cNvSpPr txBox="1"/>
          <p:nvPr/>
        </p:nvSpPr>
        <p:spPr>
          <a:xfrm>
            <a:off x="5619533" y="4745411"/>
            <a:ext cx="1037463" cy="300082"/>
          </a:xfrm>
          <a:prstGeom prst="rect">
            <a:avLst/>
          </a:prstGeom>
          <a:noFill/>
        </p:spPr>
        <p:txBody>
          <a:bodyPr wrap="none" rtlCol="0">
            <a:spAutoFit/>
          </a:bodyPr>
          <a:lstStyle/>
          <a:p>
            <a:r>
              <a:rPr lang="en-US" sz="1350" dirty="0">
                <a:solidFill>
                  <a:schemeClr val="tx2"/>
                </a:solidFill>
                <a:latin typeface="Helvetica" pitchFamily="2" charset="0"/>
              </a:rPr>
              <a:t>Lower ‘ear’</a:t>
            </a:r>
          </a:p>
        </p:txBody>
      </p:sp>
      <p:sp>
        <p:nvSpPr>
          <p:cNvPr id="6" name="TextBox 5"/>
          <p:cNvSpPr txBox="1"/>
          <p:nvPr/>
        </p:nvSpPr>
        <p:spPr>
          <a:xfrm>
            <a:off x="1835480" y="2056898"/>
            <a:ext cx="1459054" cy="219291"/>
          </a:xfrm>
          <a:prstGeom prst="rect">
            <a:avLst/>
          </a:prstGeom>
          <a:noFill/>
        </p:spPr>
        <p:txBody>
          <a:bodyPr wrap="none" rtlCol="0">
            <a:spAutoFit/>
          </a:bodyPr>
          <a:lstStyle/>
          <a:p>
            <a:r>
              <a:rPr lang="en-US" sz="825" dirty="0">
                <a:solidFill>
                  <a:srgbClr val="000000"/>
                </a:solidFill>
              </a:rPr>
              <a:t>Collaboration w/ U. Glasgow </a:t>
            </a:r>
          </a:p>
        </p:txBody>
      </p:sp>
      <p:pic>
        <p:nvPicPr>
          <p:cNvPr id="19" name="Picture 18"/>
          <p:cNvPicPr/>
          <p:nvPr/>
        </p:nvPicPr>
        <p:blipFill>
          <a:blip r:embed="rId10" cstate="screen">
            <a:extLst>
              <a:ext uri="{28A0092B-C50C-407E-A947-70E740481C1C}">
                <a14:useLocalDpi xmlns:a14="http://schemas.microsoft.com/office/drawing/2010/main"/>
              </a:ext>
            </a:extLst>
          </a:blip>
          <a:stretch>
            <a:fillRect/>
          </a:stretch>
        </p:blipFill>
        <p:spPr>
          <a:xfrm>
            <a:off x="2374433" y="2255379"/>
            <a:ext cx="837071" cy="229052"/>
          </a:xfrm>
          <a:prstGeom prst="rect">
            <a:avLst/>
          </a:prstGeom>
          <a:ln>
            <a:noFill/>
          </a:ln>
        </p:spPr>
      </p:pic>
      <p:grpSp>
        <p:nvGrpSpPr>
          <p:cNvPr id="20" name="Group 19"/>
          <p:cNvGrpSpPr/>
          <p:nvPr/>
        </p:nvGrpSpPr>
        <p:grpSpPr>
          <a:xfrm>
            <a:off x="4234209" y="914929"/>
            <a:ext cx="2900149" cy="2863599"/>
            <a:chOff x="5360631" y="1203990"/>
            <a:chExt cx="3866865" cy="3818132"/>
          </a:xfrm>
        </p:grpSpPr>
        <p:sp>
          <p:nvSpPr>
            <p:cNvPr id="22" name="Rectangle 21"/>
            <p:cNvSpPr/>
            <p:nvPr/>
          </p:nvSpPr>
          <p:spPr bwMode="auto">
            <a:xfrm>
              <a:off x="5360631" y="1203990"/>
              <a:ext cx="3653477" cy="3818132"/>
            </a:xfrm>
            <a:prstGeom prst="rect">
              <a:avLst/>
            </a:prstGeom>
            <a:solidFill>
              <a:schemeClr val="bg1"/>
            </a:solidFill>
            <a:ln w="12700" cap="flat" cmpd="sng" algn="ctr">
              <a:no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defTabSz="685800"/>
              <a:endParaRPr lang="en-US" sz="1050" b="1">
                <a:latin typeface="Arial" charset="0"/>
              </a:endParaRPr>
            </a:p>
          </p:txBody>
        </p:sp>
        <p:sp>
          <p:nvSpPr>
            <p:cNvPr id="25" name="TextBox 24"/>
            <p:cNvSpPr txBox="1"/>
            <p:nvPr/>
          </p:nvSpPr>
          <p:spPr>
            <a:xfrm>
              <a:off x="5944327" y="1450978"/>
              <a:ext cx="2660985" cy="369332"/>
            </a:xfrm>
            <a:prstGeom prst="rect">
              <a:avLst/>
            </a:prstGeom>
            <a:noFill/>
          </p:spPr>
          <p:txBody>
            <a:bodyPr wrap="none" rtlCol="0">
              <a:spAutoFit/>
            </a:bodyPr>
            <a:lstStyle/>
            <a:p>
              <a:pPr algn="ctr"/>
              <a:r>
                <a:rPr lang="en-US" sz="1200" u="sng" dirty="0">
                  <a:solidFill>
                    <a:schemeClr val="tx2"/>
                  </a:solidFill>
                  <a:latin typeface="Helvetica" pitchFamily="2" charset="0"/>
                  <a:sym typeface="Wingdings"/>
                </a:rPr>
                <a:t>4 Stage Transfer Function</a:t>
              </a:r>
            </a:p>
          </p:txBody>
        </p:sp>
        <p:pic>
          <p:nvPicPr>
            <p:cNvPr id="26" name="Picture 25"/>
            <p:cNvPicPr>
              <a:picLocks noChangeAspect="1"/>
            </p:cNvPicPr>
            <p:nvPr/>
          </p:nvPicPr>
          <p:blipFill>
            <a:blip r:embed="rId11"/>
            <a:stretch>
              <a:fillRect/>
            </a:stretch>
          </p:blipFill>
          <p:spPr>
            <a:xfrm>
              <a:off x="5364116" y="1736474"/>
              <a:ext cx="3863380" cy="3049596"/>
            </a:xfrm>
            <a:prstGeom prst="rect">
              <a:avLst/>
            </a:prstGeom>
          </p:spPr>
        </p:pic>
      </p:grpSp>
      <p:sp>
        <p:nvSpPr>
          <p:cNvPr id="18" name="Title 17">
            <a:extLst>
              <a:ext uri="{FF2B5EF4-FFF2-40B4-BE49-F238E27FC236}">
                <a16:creationId xmlns:a16="http://schemas.microsoft.com/office/drawing/2014/main" id="{E56F1A42-A019-6F43-C00A-2AC015130E80}"/>
              </a:ext>
            </a:extLst>
          </p:cNvPr>
          <p:cNvSpPr>
            <a:spLocks noGrp="1"/>
          </p:cNvSpPr>
          <p:nvPr>
            <p:ph type="title"/>
          </p:nvPr>
        </p:nvSpPr>
        <p:spPr/>
        <p:txBody>
          <a:bodyPr/>
          <a:lstStyle/>
          <a:p>
            <a:endParaRPr lang="en-US"/>
          </a:p>
        </p:txBody>
      </p:sp>
      <p:sp>
        <p:nvSpPr>
          <p:cNvPr id="29" name="Title 1">
            <a:extLst>
              <a:ext uri="{FF2B5EF4-FFF2-40B4-BE49-F238E27FC236}">
                <a16:creationId xmlns:a16="http://schemas.microsoft.com/office/drawing/2014/main" id="{BF36633E-6B34-D5EF-91B5-3BA00978B656}"/>
              </a:ext>
            </a:extLst>
          </p:cNvPr>
          <p:cNvSpPr txBox="1">
            <a:spLocks/>
          </p:cNvSpPr>
          <p:nvPr/>
        </p:nvSpPr>
        <p:spPr bwMode="auto">
          <a:xfrm>
            <a:off x="1454150" y="0"/>
            <a:ext cx="7239000" cy="857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lvl1pPr algn="ctr" rtl="0" eaLnBrk="0" fontAlgn="base" hangingPunct="0">
              <a:spcBef>
                <a:spcPct val="0"/>
              </a:spcBef>
              <a:spcAft>
                <a:spcPct val="0"/>
              </a:spcAft>
              <a:defRPr sz="3600" i="1">
                <a:solidFill>
                  <a:schemeClr val="tx2"/>
                </a:solidFill>
                <a:latin typeface="+mj-lt"/>
                <a:ea typeface="+mj-ea"/>
                <a:cs typeface="ＭＳ Ｐゴシック" charset="0"/>
              </a:defRPr>
            </a:lvl1pPr>
            <a:lvl2pPr algn="ctr" rtl="0" eaLnBrk="0" fontAlgn="base" hangingPunct="0">
              <a:spcBef>
                <a:spcPct val="0"/>
              </a:spcBef>
              <a:spcAft>
                <a:spcPct val="0"/>
              </a:spcAft>
              <a:defRPr sz="3600" i="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sz="3600" i="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sz="3600" i="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sz="3600" i="1">
                <a:solidFill>
                  <a:schemeClr val="tx2"/>
                </a:solidFill>
                <a:latin typeface="Helvetica" charset="0"/>
                <a:ea typeface="ＭＳ Ｐゴシック" charset="0"/>
                <a:cs typeface="ＭＳ Ｐゴシック" charset="0"/>
              </a:defRPr>
            </a:lvl5pPr>
            <a:lvl6pPr marL="457189" algn="ctr" rtl="0" eaLnBrk="0" fontAlgn="base" hangingPunct="0">
              <a:spcBef>
                <a:spcPct val="0"/>
              </a:spcBef>
              <a:spcAft>
                <a:spcPct val="0"/>
              </a:spcAft>
              <a:defRPr sz="3600">
                <a:solidFill>
                  <a:schemeClr val="tx2"/>
                </a:solidFill>
                <a:latin typeface="Helvetica" charset="0"/>
                <a:ea typeface="ＭＳ Ｐゴシック" charset="0"/>
              </a:defRPr>
            </a:lvl6pPr>
            <a:lvl7pPr marL="914377" algn="ctr" rtl="0" eaLnBrk="0" fontAlgn="base" hangingPunct="0">
              <a:spcBef>
                <a:spcPct val="0"/>
              </a:spcBef>
              <a:spcAft>
                <a:spcPct val="0"/>
              </a:spcAft>
              <a:defRPr sz="3600">
                <a:solidFill>
                  <a:schemeClr val="tx2"/>
                </a:solidFill>
                <a:latin typeface="Helvetica" charset="0"/>
                <a:ea typeface="ＭＳ Ｐゴシック" charset="0"/>
              </a:defRPr>
            </a:lvl7pPr>
            <a:lvl8pPr marL="1371566" algn="ctr" rtl="0" eaLnBrk="0" fontAlgn="base" hangingPunct="0">
              <a:spcBef>
                <a:spcPct val="0"/>
              </a:spcBef>
              <a:spcAft>
                <a:spcPct val="0"/>
              </a:spcAft>
              <a:defRPr sz="3600">
                <a:solidFill>
                  <a:schemeClr val="tx2"/>
                </a:solidFill>
                <a:latin typeface="Helvetica" charset="0"/>
                <a:ea typeface="ＭＳ Ｐゴシック" charset="0"/>
              </a:defRPr>
            </a:lvl8pPr>
            <a:lvl9pPr marL="1828754" algn="ctr" rtl="0" eaLnBrk="0" fontAlgn="base" hangingPunct="0">
              <a:spcBef>
                <a:spcPct val="0"/>
              </a:spcBef>
              <a:spcAft>
                <a:spcPct val="0"/>
              </a:spcAft>
              <a:defRPr sz="3600">
                <a:solidFill>
                  <a:schemeClr val="tx2"/>
                </a:solidFill>
                <a:latin typeface="Helvetica" charset="0"/>
                <a:ea typeface="ＭＳ Ｐゴシック" charset="0"/>
              </a:defRPr>
            </a:lvl9pPr>
          </a:lstStyle>
          <a:p>
            <a:r>
              <a:rPr lang="en-US" sz="2000" b="1" i="0" kern="1200" dirty="0">
                <a:solidFill>
                  <a:srgbClr val="FFFFFF"/>
                </a:solidFill>
                <a:latin typeface="Helvetica"/>
                <a:ea typeface="ＭＳ Ｐゴシック" charset="0"/>
              </a:rPr>
              <a:t>Seismic Isolation</a:t>
            </a:r>
          </a:p>
        </p:txBody>
      </p:sp>
      <p:pic>
        <p:nvPicPr>
          <p:cNvPr id="30" name="Picture 29" descr="NSF_LOGO_4-Color_bitmap_Logo.png">
            <a:extLst>
              <a:ext uri="{FF2B5EF4-FFF2-40B4-BE49-F238E27FC236}">
                <a16:creationId xmlns:a16="http://schemas.microsoft.com/office/drawing/2014/main" id="{E5F21BD5-4114-3AEA-5C21-2DDE85FCFAE3}"/>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356415" y="0"/>
            <a:ext cx="787586" cy="816818"/>
          </a:xfrm>
          <a:prstGeom prst="rect">
            <a:avLst/>
          </a:prstGeom>
        </p:spPr>
      </p:pic>
      <p:pic>
        <p:nvPicPr>
          <p:cNvPr id="31" name="Content Placeholder 5">
            <a:extLst>
              <a:ext uri="{FF2B5EF4-FFF2-40B4-BE49-F238E27FC236}">
                <a16:creationId xmlns:a16="http://schemas.microsoft.com/office/drawing/2014/main" id="{9DA927F8-7581-8721-F159-1125E6359A4C}"/>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0" y="0"/>
            <a:ext cx="975190" cy="888274"/>
          </a:xfrm>
          <a:prstGeom prst="rect">
            <a:avLst/>
          </a:prstGeom>
        </p:spPr>
      </p:pic>
      <p:pic>
        <p:nvPicPr>
          <p:cNvPr id="33" name="IMG_3930" descr="IMG_3930">
            <a:hlinkClick r:id="" action="ppaction://media"/>
            <a:extLst>
              <a:ext uri="{FF2B5EF4-FFF2-40B4-BE49-F238E27FC236}">
                <a16:creationId xmlns:a16="http://schemas.microsoft.com/office/drawing/2014/main" id="{EF9C0923-0E09-0F89-F89F-F0FE529E13B3}"/>
              </a:ext>
            </a:extLst>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a:off x="7080937" y="1181248"/>
            <a:ext cx="1967132" cy="3496164"/>
          </a:xfrm>
          <a:prstGeom prst="rect">
            <a:avLst/>
          </a:prstGeom>
        </p:spPr>
      </p:pic>
    </p:spTree>
    <p:extLst>
      <p:ext uri="{BB962C8B-B14F-4D97-AF65-F5344CB8AC3E}">
        <p14:creationId xmlns:p14="http://schemas.microsoft.com/office/powerpoint/2010/main" val="1412430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108"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3"/>
                </p:tgtEl>
              </p:cMediaNode>
            </p:video>
            <p:seq concurrent="1" nextAc="seek">
              <p:cTn id="8" restart="whenNotActive" fill="hold" evtFilter="cancelBubble" nodeType="interactiveSeq">
                <p:stCondLst>
                  <p:cond evt="onClick" delay="0">
                    <p:tgtEl>
                      <p:spTgt spid="3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3"/>
                                        </p:tgtEl>
                                      </p:cBhvr>
                                    </p:cmd>
                                  </p:childTnLst>
                                </p:cTn>
                              </p:par>
                            </p:childTnLst>
                          </p:cTn>
                        </p:par>
                      </p:childTnLst>
                    </p:cTn>
                  </p:par>
                </p:childTnLst>
              </p:cTn>
              <p:nextCondLst>
                <p:cond evt="onClick" delay="0">
                  <p:tgtEl>
                    <p:spTgt spid="33"/>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06C59-69E4-276E-45DC-FDB3B223ACD9}"/>
              </a:ext>
            </a:extLst>
          </p:cNvPr>
          <p:cNvSpPr>
            <a:spLocks noGrp="1"/>
          </p:cNvSpPr>
          <p:nvPr>
            <p:ph type="title"/>
          </p:nvPr>
        </p:nvSpPr>
        <p:spPr/>
        <p:txBody>
          <a:bodyPr/>
          <a:lstStyle/>
          <a:p>
            <a:r>
              <a:rPr lang="en-US" sz="2000" b="1" i="0" dirty="0">
                <a:solidFill>
                  <a:schemeClr val="bg1"/>
                </a:solidFill>
              </a:rPr>
              <a:t>Beyond the Standard Quantum Limit: </a:t>
            </a:r>
            <a:br>
              <a:rPr lang="en-US" sz="2000" b="1" i="0" dirty="0">
                <a:solidFill>
                  <a:schemeClr val="bg1"/>
                </a:solidFill>
              </a:rPr>
            </a:br>
            <a:r>
              <a:rPr lang="en-US" sz="2000" b="1" i="0" dirty="0">
                <a:solidFill>
                  <a:schemeClr val="bg1"/>
                </a:solidFill>
              </a:rPr>
              <a:t>Quantum Radiation Pressure Suppression</a:t>
            </a:r>
            <a:endParaRPr lang="en-US" sz="2000" dirty="0"/>
          </a:p>
        </p:txBody>
      </p:sp>
      <p:sp>
        <p:nvSpPr>
          <p:cNvPr id="3" name="Content Placeholder 2">
            <a:extLst>
              <a:ext uri="{FF2B5EF4-FFF2-40B4-BE49-F238E27FC236}">
                <a16:creationId xmlns:a16="http://schemas.microsoft.com/office/drawing/2014/main" id="{6D692BBA-7F3B-929D-A484-AE9EFD2659DF}"/>
              </a:ext>
            </a:extLst>
          </p:cNvPr>
          <p:cNvSpPr>
            <a:spLocks noGrp="1"/>
          </p:cNvSpPr>
          <p:nvPr>
            <p:ph idx="1"/>
          </p:nvPr>
        </p:nvSpPr>
        <p:spPr>
          <a:xfrm>
            <a:off x="172890" y="1207397"/>
            <a:ext cx="8229600" cy="3394472"/>
          </a:xfrm>
        </p:spPr>
        <p:txBody>
          <a:bodyPr/>
          <a:lstStyle/>
          <a:p>
            <a:pPr marL="0" indent="0">
              <a:buNone/>
            </a:pPr>
            <a:r>
              <a:rPr lang="en-US" sz="1600" dirty="0">
                <a:solidFill>
                  <a:schemeClr val="bg1"/>
                </a:solidFill>
              </a:rPr>
              <a:t>Diff. displacement spectral density: </a:t>
            </a:r>
          </a:p>
          <a:p>
            <a:pPr marL="0" indent="0">
              <a:buNone/>
            </a:pPr>
            <a:endParaRPr lang="en-US" sz="1600" dirty="0">
              <a:solidFill>
                <a:schemeClr val="bg1"/>
              </a:solidFill>
            </a:endParaRPr>
          </a:p>
          <a:p>
            <a:pPr marL="0" indent="0">
              <a:buNone/>
            </a:pPr>
            <a:endParaRPr lang="en-US" sz="1600" dirty="0">
              <a:solidFill>
                <a:schemeClr val="bg1"/>
              </a:solidFill>
            </a:endParaRPr>
          </a:p>
          <a:p>
            <a:pPr marL="0" indent="0">
              <a:buNone/>
            </a:pPr>
            <a:r>
              <a:rPr lang="en-US" sz="1600" dirty="0">
                <a:solidFill>
                  <a:schemeClr val="bg1"/>
                </a:solidFill>
              </a:rPr>
              <a:t>Ponderomotive coupling:</a:t>
            </a:r>
          </a:p>
          <a:p>
            <a:pPr marL="0" indent="0">
              <a:buNone/>
            </a:pPr>
            <a:endParaRPr lang="en-US" sz="1600" dirty="0">
              <a:solidFill>
                <a:schemeClr val="bg1"/>
              </a:solidFill>
            </a:endParaRPr>
          </a:p>
          <a:p>
            <a:pPr marL="0" indent="0">
              <a:buNone/>
            </a:pPr>
            <a:endParaRPr lang="en-US" sz="1600" dirty="0">
              <a:solidFill>
                <a:schemeClr val="bg1"/>
              </a:solidFill>
            </a:endParaRPr>
          </a:p>
          <a:p>
            <a:pPr marL="0" indent="0">
              <a:buNone/>
            </a:pPr>
            <a:r>
              <a:rPr lang="en-US" sz="1600" dirty="0">
                <a:solidFill>
                  <a:schemeClr val="bg1"/>
                </a:solidFill>
              </a:rPr>
              <a:t>Squeeze factor:</a:t>
            </a:r>
          </a:p>
        </p:txBody>
      </p:sp>
      <p:sp>
        <p:nvSpPr>
          <p:cNvPr id="4" name="Slide Number Placeholder 3">
            <a:extLst>
              <a:ext uri="{FF2B5EF4-FFF2-40B4-BE49-F238E27FC236}">
                <a16:creationId xmlns:a16="http://schemas.microsoft.com/office/drawing/2014/main" id="{150969E9-8FF5-AD1B-6A36-65B3ED3754E7}"/>
              </a:ext>
            </a:extLst>
          </p:cNvPr>
          <p:cNvSpPr>
            <a:spLocks noGrp="1"/>
          </p:cNvSpPr>
          <p:nvPr>
            <p:ph type="sldNum" sz="quarter" idx="11"/>
          </p:nvPr>
        </p:nvSpPr>
        <p:spPr/>
        <p:txBody>
          <a:bodyPr/>
          <a:lstStyle/>
          <a:p>
            <a:pPr>
              <a:defRPr/>
            </a:pPr>
            <a:fld id="{4703B35A-92CA-9244-943F-6D1BF23D8702}" type="slidenum">
              <a:rPr lang="en-US" smtClean="0"/>
              <a:pPr>
                <a:defRPr/>
              </a:pPr>
              <a:t>32</a:t>
            </a:fld>
            <a:endParaRPr lang="en-US"/>
          </a:p>
        </p:txBody>
      </p:sp>
      <p:pic>
        <p:nvPicPr>
          <p:cNvPr id="5" name="Picture 4">
            <a:extLst>
              <a:ext uri="{FF2B5EF4-FFF2-40B4-BE49-F238E27FC236}">
                <a16:creationId xmlns:a16="http://schemas.microsoft.com/office/drawing/2014/main" id="{5D94AB84-11EF-4520-5F04-BCC36064BD62}"/>
              </a:ext>
            </a:extLst>
          </p:cNvPr>
          <p:cNvPicPr>
            <a:picLocks noChangeAspect="1"/>
          </p:cNvPicPr>
          <p:nvPr/>
        </p:nvPicPr>
        <p:blipFill>
          <a:blip r:embed="rId2"/>
          <a:stretch>
            <a:fillRect/>
          </a:stretch>
        </p:blipFill>
        <p:spPr>
          <a:xfrm>
            <a:off x="3522359" y="1098757"/>
            <a:ext cx="4116721" cy="670422"/>
          </a:xfrm>
          <a:prstGeom prst="rect">
            <a:avLst/>
          </a:prstGeom>
        </p:spPr>
      </p:pic>
      <p:pic>
        <p:nvPicPr>
          <p:cNvPr id="7" name="Picture 6">
            <a:extLst>
              <a:ext uri="{FF2B5EF4-FFF2-40B4-BE49-F238E27FC236}">
                <a16:creationId xmlns:a16="http://schemas.microsoft.com/office/drawing/2014/main" id="{4BC3CB44-1555-071F-FD2F-BDBFF7522CB7}"/>
              </a:ext>
            </a:extLst>
          </p:cNvPr>
          <p:cNvPicPr>
            <a:picLocks noChangeAspect="1"/>
          </p:cNvPicPr>
          <p:nvPr/>
        </p:nvPicPr>
        <p:blipFill>
          <a:blip r:embed="rId3"/>
          <a:stretch>
            <a:fillRect/>
          </a:stretch>
        </p:blipFill>
        <p:spPr>
          <a:xfrm>
            <a:off x="3522359" y="1947606"/>
            <a:ext cx="3706718" cy="667512"/>
          </a:xfrm>
          <a:prstGeom prst="rect">
            <a:avLst/>
          </a:prstGeom>
        </p:spPr>
      </p:pic>
      <p:pic>
        <p:nvPicPr>
          <p:cNvPr id="8" name="Picture 7">
            <a:extLst>
              <a:ext uri="{FF2B5EF4-FFF2-40B4-BE49-F238E27FC236}">
                <a16:creationId xmlns:a16="http://schemas.microsoft.com/office/drawing/2014/main" id="{391D4382-D1F0-7C36-DE38-80384C72FDAE}"/>
              </a:ext>
            </a:extLst>
          </p:cNvPr>
          <p:cNvPicPr>
            <a:picLocks noChangeAspect="1"/>
          </p:cNvPicPr>
          <p:nvPr/>
        </p:nvPicPr>
        <p:blipFill>
          <a:blip r:embed="rId4"/>
          <a:stretch>
            <a:fillRect/>
          </a:stretch>
        </p:blipFill>
        <p:spPr>
          <a:xfrm>
            <a:off x="2700076" y="4192173"/>
            <a:ext cx="2444863" cy="667512"/>
          </a:xfrm>
          <a:custGeom>
            <a:avLst/>
            <a:gdLst>
              <a:gd name="connsiteX0" fmla="*/ 0 w 2444863"/>
              <a:gd name="connsiteY0" fmla="*/ 0 h 667512"/>
              <a:gd name="connsiteX1" fmla="*/ 537870 w 2444863"/>
              <a:gd name="connsiteY1" fmla="*/ 0 h 667512"/>
              <a:gd name="connsiteX2" fmla="*/ 1051291 w 2444863"/>
              <a:gd name="connsiteY2" fmla="*/ 0 h 667512"/>
              <a:gd name="connsiteX3" fmla="*/ 1564712 w 2444863"/>
              <a:gd name="connsiteY3" fmla="*/ 0 h 667512"/>
              <a:gd name="connsiteX4" fmla="*/ 1980339 w 2444863"/>
              <a:gd name="connsiteY4" fmla="*/ 0 h 667512"/>
              <a:gd name="connsiteX5" fmla="*/ 2444863 w 2444863"/>
              <a:gd name="connsiteY5" fmla="*/ 0 h 667512"/>
              <a:gd name="connsiteX6" fmla="*/ 2444863 w 2444863"/>
              <a:gd name="connsiteY6" fmla="*/ 340431 h 667512"/>
              <a:gd name="connsiteX7" fmla="*/ 2444863 w 2444863"/>
              <a:gd name="connsiteY7" fmla="*/ 667512 h 667512"/>
              <a:gd name="connsiteX8" fmla="*/ 1955890 w 2444863"/>
              <a:gd name="connsiteY8" fmla="*/ 667512 h 667512"/>
              <a:gd name="connsiteX9" fmla="*/ 1540264 w 2444863"/>
              <a:gd name="connsiteY9" fmla="*/ 667512 h 667512"/>
              <a:gd name="connsiteX10" fmla="*/ 1124637 w 2444863"/>
              <a:gd name="connsiteY10" fmla="*/ 667512 h 667512"/>
              <a:gd name="connsiteX11" fmla="*/ 611216 w 2444863"/>
              <a:gd name="connsiteY11" fmla="*/ 667512 h 667512"/>
              <a:gd name="connsiteX12" fmla="*/ 0 w 2444863"/>
              <a:gd name="connsiteY12" fmla="*/ 667512 h 667512"/>
              <a:gd name="connsiteX13" fmla="*/ 0 w 2444863"/>
              <a:gd name="connsiteY13" fmla="*/ 320406 h 667512"/>
              <a:gd name="connsiteX14" fmla="*/ 0 w 2444863"/>
              <a:gd name="connsiteY14" fmla="*/ 0 h 667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44863" h="667512" fill="none" extrusionOk="0">
                <a:moveTo>
                  <a:pt x="0" y="0"/>
                </a:moveTo>
                <a:cubicBezTo>
                  <a:pt x="234471" y="-42033"/>
                  <a:pt x="367782" y="39858"/>
                  <a:pt x="537870" y="0"/>
                </a:cubicBezTo>
                <a:cubicBezTo>
                  <a:pt x="707958" y="-39858"/>
                  <a:pt x="924786" y="75"/>
                  <a:pt x="1051291" y="0"/>
                </a:cubicBezTo>
                <a:cubicBezTo>
                  <a:pt x="1177796" y="-75"/>
                  <a:pt x="1432096" y="4808"/>
                  <a:pt x="1564712" y="0"/>
                </a:cubicBezTo>
                <a:cubicBezTo>
                  <a:pt x="1697328" y="-4808"/>
                  <a:pt x="1893720" y="878"/>
                  <a:pt x="1980339" y="0"/>
                </a:cubicBezTo>
                <a:cubicBezTo>
                  <a:pt x="2066958" y="-878"/>
                  <a:pt x="2346583" y="29094"/>
                  <a:pt x="2444863" y="0"/>
                </a:cubicBezTo>
                <a:cubicBezTo>
                  <a:pt x="2458814" y="141619"/>
                  <a:pt x="2429851" y="236616"/>
                  <a:pt x="2444863" y="340431"/>
                </a:cubicBezTo>
                <a:cubicBezTo>
                  <a:pt x="2459875" y="444246"/>
                  <a:pt x="2424864" y="521838"/>
                  <a:pt x="2444863" y="667512"/>
                </a:cubicBezTo>
                <a:cubicBezTo>
                  <a:pt x="2218727" y="723404"/>
                  <a:pt x="2170753" y="625484"/>
                  <a:pt x="1955890" y="667512"/>
                </a:cubicBezTo>
                <a:cubicBezTo>
                  <a:pt x="1741027" y="709540"/>
                  <a:pt x="1679612" y="663861"/>
                  <a:pt x="1540264" y="667512"/>
                </a:cubicBezTo>
                <a:cubicBezTo>
                  <a:pt x="1400916" y="671163"/>
                  <a:pt x="1212504" y="642419"/>
                  <a:pt x="1124637" y="667512"/>
                </a:cubicBezTo>
                <a:cubicBezTo>
                  <a:pt x="1036770" y="692605"/>
                  <a:pt x="843859" y="624103"/>
                  <a:pt x="611216" y="667512"/>
                </a:cubicBezTo>
                <a:cubicBezTo>
                  <a:pt x="378573" y="710921"/>
                  <a:pt x="257463" y="601189"/>
                  <a:pt x="0" y="667512"/>
                </a:cubicBezTo>
                <a:cubicBezTo>
                  <a:pt x="-29827" y="495231"/>
                  <a:pt x="1402" y="425476"/>
                  <a:pt x="0" y="320406"/>
                </a:cubicBezTo>
                <a:cubicBezTo>
                  <a:pt x="-1402" y="215336"/>
                  <a:pt x="22715" y="101318"/>
                  <a:pt x="0" y="0"/>
                </a:cubicBezTo>
                <a:close/>
              </a:path>
              <a:path w="2444863" h="667512" stroke="0" extrusionOk="0">
                <a:moveTo>
                  <a:pt x="0" y="0"/>
                </a:moveTo>
                <a:cubicBezTo>
                  <a:pt x="167585" y="-45162"/>
                  <a:pt x="350856" y="22642"/>
                  <a:pt x="464524" y="0"/>
                </a:cubicBezTo>
                <a:cubicBezTo>
                  <a:pt x="578192" y="-22642"/>
                  <a:pt x="766684" y="34315"/>
                  <a:pt x="880151" y="0"/>
                </a:cubicBezTo>
                <a:cubicBezTo>
                  <a:pt x="993618" y="-34315"/>
                  <a:pt x="1184554" y="54070"/>
                  <a:pt x="1418021" y="0"/>
                </a:cubicBezTo>
                <a:cubicBezTo>
                  <a:pt x="1651488" y="-54070"/>
                  <a:pt x="1665108" y="42923"/>
                  <a:pt x="1882545" y="0"/>
                </a:cubicBezTo>
                <a:cubicBezTo>
                  <a:pt x="2099982" y="-42923"/>
                  <a:pt x="2253218" y="12259"/>
                  <a:pt x="2444863" y="0"/>
                </a:cubicBezTo>
                <a:cubicBezTo>
                  <a:pt x="2451097" y="111266"/>
                  <a:pt x="2420381" y="174942"/>
                  <a:pt x="2444863" y="347106"/>
                </a:cubicBezTo>
                <a:cubicBezTo>
                  <a:pt x="2469345" y="519270"/>
                  <a:pt x="2432035" y="572467"/>
                  <a:pt x="2444863" y="667512"/>
                </a:cubicBezTo>
                <a:cubicBezTo>
                  <a:pt x="2216426" y="713603"/>
                  <a:pt x="2122718" y="614348"/>
                  <a:pt x="1955890" y="667512"/>
                </a:cubicBezTo>
                <a:cubicBezTo>
                  <a:pt x="1789062" y="720676"/>
                  <a:pt x="1709515" y="643667"/>
                  <a:pt x="1540264" y="667512"/>
                </a:cubicBezTo>
                <a:cubicBezTo>
                  <a:pt x="1371013" y="691357"/>
                  <a:pt x="1285785" y="618681"/>
                  <a:pt x="1051291" y="667512"/>
                </a:cubicBezTo>
                <a:cubicBezTo>
                  <a:pt x="816797" y="716343"/>
                  <a:pt x="719972" y="651444"/>
                  <a:pt x="562318" y="667512"/>
                </a:cubicBezTo>
                <a:cubicBezTo>
                  <a:pt x="404664" y="683580"/>
                  <a:pt x="141677" y="635809"/>
                  <a:pt x="0" y="667512"/>
                </a:cubicBezTo>
                <a:cubicBezTo>
                  <a:pt x="-19254" y="539867"/>
                  <a:pt x="20785" y="463605"/>
                  <a:pt x="0" y="320406"/>
                </a:cubicBezTo>
                <a:cubicBezTo>
                  <a:pt x="-20785" y="177207"/>
                  <a:pt x="940" y="64191"/>
                  <a:pt x="0" y="0"/>
                </a:cubicBezTo>
                <a:close/>
              </a:path>
            </a:pathLst>
          </a:custGeom>
          <a:solidFill>
            <a:schemeClr val="tx1"/>
          </a:solidFill>
          <a:ln w="19050">
            <a:solidFill>
              <a:schemeClr val="tx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pic>
      <p:pic>
        <p:nvPicPr>
          <p:cNvPr id="10" name="Picture 9">
            <a:extLst>
              <a:ext uri="{FF2B5EF4-FFF2-40B4-BE49-F238E27FC236}">
                <a16:creationId xmlns:a16="http://schemas.microsoft.com/office/drawing/2014/main" id="{3EA1B685-B571-C7AA-9DFB-78487B076F9E}"/>
              </a:ext>
            </a:extLst>
          </p:cNvPr>
          <p:cNvPicPr>
            <a:picLocks noChangeAspect="1"/>
          </p:cNvPicPr>
          <p:nvPr/>
        </p:nvPicPr>
        <p:blipFill>
          <a:blip r:embed="rId5"/>
          <a:stretch>
            <a:fillRect/>
          </a:stretch>
        </p:blipFill>
        <p:spPr>
          <a:xfrm>
            <a:off x="1831128" y="2904633"/>
            <a:ext cx="4721646" cy="429768"/>
          </a:xfrm>
          <a:prstGeom prst="rect">
            <a:avLst/>
          </a:prstGeom>
        </p:spPr>
      </p:pic>
      <p:pic>
        <p:nvPicPr>
          <p:cNvPr id="11" name="Picture 10">
            <a:extLst>
              <a:ext uri="{FF2B5EF4-FFF2-40B4-BE49-F238E27FC236}">
                <a16:creationId xmlns:a16="http://schemas.microsoft.com/office/drawing/2014/main" id="{CBEAADC5-7FC1-BAA5-8CA1-4115C4DD37A8}"/>
              </a:ext>
            </a:extLst>
          </p:cNvPr>
          <p:cNvPicPr>
            <a:picLocks noChangeAspect="1"/>
          </p:cNvPicPr>
          <p:nvPr/>
        </p:nvPicPr>
        <p:blipFill>
          <a:blip r:embed="rId6"/>
          <a:stretch>
            <a:fillRect/>
          </a:stretch>
        </p:blipFill>
        <p:spPr>
          <a:xfrm>
            <a:off x="6709770" y="2911320"/>
            <a:ext cx="2261340" cy="416394"/>
          </a:xfrm>
          <a:prstGeom prst="rect">
            <a:avLst/>
          </a:prstGeom>
        </p:spPr>
      </p:pic>
      <p:sp>
        <p:nvSpPr>
          <p:cNvPr id="13" name="TextBox 12">
            <a:extLst>
              <a:ext uri="{FF2B5EF4-FFF2-40B4-BE49-F238E27FC236}">
                <a16:creationId xmlns:a16="http://schemas.microsoft.com/office/drawing/2014/main" id="{57D86E5B-1921-20E4-6228-E8B499C4FF75}"/>
              </a:ext>
            </a:extLst>
          </p:cNvPr>
          <p:cNvSpPr txBox="1"/>
          <p:nvPr/>
        </p:nvSpPr>
        <p:spPr>
          <a:xfrm>
            <a:off x="2700076" y="3488962"/>
            <a:ext cx="4579684" cy="523220"/>
          </a:xfrm>
          <a:prstGeom prst="rect">
            <a:avLst/>
          </a:prstGeom>
          <a:noFill/>
        </p:spPr>
        <p:txBody>
          <a:bodyPr wrap="square">
            <a:spAutoFit/>
          </a:bodyPr>
          <a:lstStyle/>
          <a:p>
            <a:pPr algn="ctr"/>
            <a:r>
              <a:rPr lang="en-US" b="0" dirty="0">
                <a:solidFill>
                  <a:schemeClr val="bg1"/>
                </a:solidFill>
              </a:rPr>
              <a:t>frequency-dependent interaction between ponderomotive and injected squeezing</a:t>
            </a:r>
          </a:p>
        </p:txBody>
      </p:sp>
      <p:sp>
        <p:nvSpPr>
          <p:cNvPr id="14" name="TextBox 13">
            <a:extLst>
              <a:ext uri="{FF2B5EF4-FFF2-40B4-BE49-F238E27FC236}">
                <a16:creationId xmlns:a16="http://schemas.microsoft.com/office/drawing/2014/main" id="{AD3618E8-944C-FD03-66A6-73546CB89799}"/>
              </a:ext>
            </a:extLst>
          </p:cNvPr>
          <p:cNvSpPr txBox="1"/>
          <p:nvPr/>
        </p:nvSpPr>
        <p:spPr>
          <a:xfrm rot="16200000">
            <a:off x="3784605" y="2841849"/>
            <a:ext cx="466794" cy="1107996"/>
          </a:xfrm>
          <a:prstGeom prst="rect">
            <a:avLst/>
          </a:prstGeom>
          <a:noFill/>
        </p:spPr>
        <p:txBody>
          <a:bodyPr wrap="none" rtlCol="0">
            <a:spAutoFit/>
          </a:bodyPr>
          <a:lstStyle/>
          <a:p>
            <a:r>
              <a:rPr lang="en-US" sz="6600" b="0" dirty="0">
                <a:solidFill>
                  <a:srgbClr val="FF0000"/>
                </a:solidFill>
              </a:rPr>
              <a:t>{</a:t>
            </a:r>
          </a:p>
        </p:txBody>
      </p:sp>
      <p:sp>
        <p:nvSpPr>
          <p:cNvPr id="15" name="TextBox 14">
            <a:extLst>
              <a:ext uri="{FF2B5EF4-FFF2-40B4-BE49-F238E27FC236}">
                <a16:creationId xmlns:a16="http://schemas.microsoft.com/office/drawing/2014/main" id="{98C6F83D-3D06-BB79-F27F-E6B1659B2DED}"/>
              </a:ext>
            </a:extLst>
          </p:cNvPr>
          <p:cNvSpPr txBox="1"/>
          <p:nvPr/>
        </p:nvSpPr>
        <p:spPr>
          <a:xfrm rot="16200000">
            <a:off x="5699850" y="2854788"/>
            <a:ext cx="466794" cy="1107996"/>
          </a:xfrm>
          <a:prstGeom prst="rect">
            <a:avLst/>
          </a:prstGeom>
          <a:noFill/>
        </p:spPr>
        <p:txBody>
          <a:bodyPr wrap="none" rtlCol="0">
            <a:spAutoFit/>
          </a:bodyPr>
          <a:lstStyle/>
          <a:p>
            <a:r>
              <a:rPr lang="en-US" sz="6600" b="0" dirty="0">
                <a:solidFill>
                  <a:srgbClr val="FF0000"/>
                </a:solidFill>
              </a:rPr>
              <a:t>{</a:t>
            </a:r>
          </a:p>
        </p:txBody>
      </p:sp>
      <p:sp>
        <p:nvSpPr>
          <p:cNvPr id="16" name="TextBox 15">
            <a:extLst>
              <a:ext uri="{FF2B5EF4-FFF2-40B4-BE49-F238E27FC236}">
                <a16:creationId xmlns:a16="http://schemas.microsoft.com/office/drawing/2014/main" id="{342124B0-69DB-56EF-B93A-F48E35B69C4E}"/>
              </a:ext>
            </a:extLst>
          </p:cNvPr>
          <p:cNvSpPr txBox="1"/>
          <p:nvPr/>
        </p:nvSpPr>
        <p:spPr>
          <a:xfrm>
            <a:off x="6777815" y="3623916"/>
            <a:ext cx="2341220" cy="1492716"/>
          </a:xfrm>
          <a:prstGeom prst="rect">
            <a:avLst/>
          </a:prstGeom>
          <a:solidFill>
            <a:srgbClr val="618FFD"/>
          </a:solidFill>
        </p:spPr>
        <p:txBody>
          <a:bodyPr wrap="square">
            <a:spAutoFit/>
          </a:bodyPr>
          <a:lstStyle/>
          <a:p>
            <a:r>
              <a:rPr lang="en-US" sz="700" b="0" dirty="0">
                <a:solidFill>
                  <a:schemeClr val="tx2"/>
                </a:solidFill>
              </a:rPr>
              <a:t>1) Yu, et al., “Quantum correlations between light and the kilogram-mass mirrors of LIGO” </a:t>
            </a:r>
            <a:r>
              <a:rPr lang="en-US" sz="700" b="0" dirty="0" err="1">
                <a:solidFill>
                  <a:schemeClr val="tx2"/>
                </a:solidFill>
              </a:rPr>
              <a:t>Natiure</a:t>
            </a:r>
            <a:r>
              <a:rPr lang="en-US" sz="700" b="0" dirty="0">
                <a:solidFill>
                  <a:schemeClr val="tx2"/>
                </a:solidFill>
              </a:rPr>
              <a:t> </a:t>
            </a:r>
            <a:r>
              <a:rPr lang="en-US" sz="700" dirty="0">
                <a:solidFill>
                  <a:schemeClr val="tx2"/>
                </a:solidFill>
              </a:rPr>
              <a:t>583</a:t>
            </a:r>
            <a:r>
              <a:rPr lang="en-US" sz="700" b="0" dirty="0">
                <a:solidFill>
                  <a:schemeClr val="tx2"/>
                </a:solidFill>
              </a:rPr>
              <a:t>, 43-54 (2020).</a:t>
            </a:r>
          </a:p>
          <a:p>
            <a:r>
              <a:rPr lang="en-US" sz="700" b="0" dirty="0">
                <a:solidFill>
                  <a:schemeClr val="tx2"/>
                </a:solidFill>
              </a:rPr>
              <a:t>2) A. </a:t>
            </a:r>
            <a:r>
              <a:rPr lang="en-US" sz="700" b="0" dirty="0" err="1">
                <a:solidFill>
                  <a:schemeClr val="tx2"/>
                </a:solidFill>
              </a:rPr>
              <a:t>Buonanno</a:t>
            </a:r>
            <a:r>
              <a:rPr lang="en-US" sz="700" b="0" dirty="0">
                <a:solidFill>
                  <a:schemeClr val="tx2"/>
                </a:solidFill>
              </a:rPr>
              <a:t>, A. &amp; Y. Chen, “Quantum noise in second generation, signal-recycled laser interferometric gravitational-wave detectors” Phys. Rev. D </a:t>
            </a:r>
            <a:r>
              <a:rPr lang="en-US" sz="700" dirty="0">
                <a:solidFill>
                  <a:schemeClr val="tx2"/>
                </a:solidFill>
              </a:rPr>
              <a:t>64</a:t>
            </a:r>
            <a:r>
              <a:rPr lang="en-US" sz="700" b="0" dirty="0">
                <a:solidFill>
                  <a:schemeClr val="tx2"/>
                </a:solidFill>
              </a:rPr>
              <a:t>, 042006 (2001). </a:t>
            </a:r>
          </a:p>
          <a:p>
            <a:r>
              <a:rPr lang="en-US" sz="700" b="0" dirty="0">
                <a:solidFill>
                  <a:schemeClr val="tx2"/>
                </a:solidFill>
              </a:rPr>
              <a:t>3) H. J. Kimble, et al., "Conversion of</a:t>
            </a:r>
          </a:p>
          <a:p>
            <a:r>
              <a:rPr lang="en-US" sz="700" b="0" dirty="0">
                <a:solidFill>
                  <a:schemeClr val="tx2"/>
                </a:solidFill>
              </a:rPr>
              <a:t>conventional gravitational-wave interferometers into quantum </a:t>
            </a:r>
            <a:r>
              <a:rPr lang="en-US" sz="700" b="0" dirty="0" err="1">
                <a:solidFill>
                  <a:schemeClr val="tx2"/>
                </a:solidFill>
              </a:rPr>
              <a:t>nondemolition</a:t>
            </a:r>
            <a:r>
              <a:rPr lang="en-US" sz="700" b="0" dirty="0">
                <a:solidFill>
                  <a:schemeClr val="tx2"/>
                </a:solidFill>
              </a:rPr>
              <a:t> interferometers by modifying their input and/or output optics", Phys. Rev. D </a:t>
            </a:r>
            <a:r>
              <a:rPr lang="en-US" sz="700" dirty="0">
                <a:solidFill>
                  <a:schemeClr val="tx2"/>
                </a:solidFill>
              </a:rPr>
              <a:t>65</a:t>
            </a:r>
            <a:r>
              <a:rPr lang="en-US" sz="700" b="0" dirty="0">
                <a:solidFill>
                  <a:schemeClr val="tx2"/>
                </a:solidFill>
              </a:rPr>
              <a:t>, 022002 (2001).</a:t>
            </a:r>
          </a:p>
          <a:p>
            <a:endParaRPr lang="en-US" sz="700" b="0" dirty="0">
              <a:solidFill>
                <a:schemeClr val="tx2"/>
              </a:solidFill>
            </a:endParaRPr>
          </a:p>
        </p:txBody>
      </p:sp>
      <p:sp>
        <p:nvSpPr>
          <p:cNvPr id="19" name="Right Arrow 18">
            <a:extLst>
              <a:ext uri="{FF2B5EF4-FFF2-40B4-BE49-F238E27FC236}">
                <a16:creationId xmlns:a16="http://schemas.microsoft.com/office/drawing/2014/main" id="{A112820A-6655-018F-59C3-97664D7B698E}"/>
              </a:ext>
            </a:extLst>
          </p:cNvPr>
          <p:cNvSpPr/>
          <p:nvPr/>
        </p:nvSpPr>
        <p:spPr bwMode="auto">
          <a:xfrm>
            <a:off x="1181827" y="4428412"/>
            <a:ext cx="1298602" cy="247248"/>
          </a:xfrm>
          <a:prstGeom prst="rightArrow">
            <a:avLst/>
          </a:prstGeom>
          <a:solidFill>
            <a:schemeClr val="tx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Arial" charset="0"/>
              <a:ea typeface="ＭＳ Ｐゴシック" charset="0"/>
            </a:endParaRPr>
          </a:p>
        </p:txBody>
      </p:sp>
      <p:sp>
        <p:nvSpPr>
          <p:cNvPr id="20" name="Right Arrow 19">
            <a:extLst>
              <a:ext uri="{FF2B5EF4-FFF2-40B4-BE49-F238E27FC236}">
                <a16:creationId xmlns:a16="http://schemas.microsoft.com/office/drawing/2014/main" id="{AF6AAFAD-1026-FF2F-A1FE-9EF4CE1CE914}"/>
              </a:ext>
            </a:extLst>
          </p:cNvPr>
          <p:cNvSpPr/>
          <p:nvPr/>
        </p:nvSpPr>
        <p:spPr bwMode="auto">
          <a:xfrm rot="10800000">
            <a:off x="5254172" y="4415996"/>
            <a:ext cx="1298602" cy="247248"/>
          </a:xfrm>
          <a:prstGeom prst="rightArrow">
            <a:avLst/>
          </a:prstGeom>
          <a:solidFill>
            <a:schemeClr val="tx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Arial" charset="0"/>
              <a:ea typeface="ＭＳ Ｐゴシック" charset="0"/>
            </a:endParaRPr>
          </a:p>
        </p:txBody>
      </p:sp>
    </p:spTree>
    <p:extLst>
      <p:ext uri="{BB962C8B-B14F-4D97-AF65-F5344CB8AC3E}">
        <p14:creationId xmlns:p14="http://schemas.microsoft.com/office/powerpoint/2010/main" val="39358210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2C410-3415-5D71-BD8D-AD62569F3DBF}"/>
              </a:ext>
            </a:extLst>
          </p:cNvPr>
          <p:cNvSpPr>
            <a:spLocks noGrp="1"/>
          </p:cNvSpPr>
          <p:nvPr>
            <p:ph type="title"/>
          </p:nvPr>
        </p:nvSpPr>
        <p:spPr/>
        <p:txBody>
          <a:bodyPr/>
          <a:lstStyle/>
          <a:p>
            <a:r>
              <a:rPr lang="en-US" sz="2000" b="1" i="0" dirty="0">
                <a:solidFill>
                  <a:schemeClr val="bg1"/>
                </a:solidFill>
              </a:rPr>
              <a:t>Squeezing &amp; Anti-squeezing</a:t>
            </a:r>
            <a:endParaRPr lang="en-US" sz="2000" b="1" i="0" dirty="0"/>
          </a:p>
        </p:txBody>
      </p:sp>
      <p:sp>
        <p:nvSpPr>
          <p:cNvPr id="4" name="Slide Number Placeholder 3">
            <a:extLst>
              <a:ext uri="{FF2B5EF4-FFF2-40B4-BE49-F238E27FC236}">
                <a16:creationId xmlns:a16="http://schemas.microsoft.com/office/drawing/2014/main" id="{5B66A601-FEAD-0D01-75CB-A059C84BD513}"/>
              </a:ext>
            </a:extLst>
          </p:cNvPr>
          <p:cNvSpPr>
            <a:spLocks noGrp="1"/>
          </p:cNvSpPr>
          <p:nvPr>
            <p:ph type="sldNum" sz="quarter" idx="11"/>
          </p:nvPr>
        </p:nvSpPr>
        <p:spPr/>
        <p:txBody>
          <a:bodyPr/>
          <a:lstStyle/>
          <a:p>
            <a:pPr>
              <a:defRPr/>
            </a:pPr>
            <a:fld id="{4703B35A-92CA-9244-943F-6D1BF23D8702}" type="slidenum">
              <a:rPr lang="en-US" smtClean="0"/>
              <a:pPr>
                <a:defRPr/>
              </a:pPr>
              <a:t>33</a:t>
            </a:fld>
            <a:endParaRPr lang="en-US"/>
          </a:p>
        </p:txBody>
      </p:sp>
      <p:pic>
        <p:nvPicPr>
          <p:cNvPr id="5" name="Picture 5">
            <a:extLst>
              <a:ext uri="{FF2B5EF4-FFF2-40B4-BE49-F238E27FC236}">
                <a16:creationId xmlns:a16="http://schemas.microsoft.com/office/drawing/2014/main" id="{759079E1-68F0-DED3-E7D0-4C8B862A2931}"/>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907704" y="1438758"/>
            <a:ext cx="3905883" cy="2917257"/>
          </a:xfrm>
          <a:prstGeom prst="rect">
            <a:avLst/>
          </a:prstGeom>
          <a:noFill/>
          <a:extLst>
            <a:ext uri="{909E8E84-426E-40DD-AFC4-6F175D3DCCD1}">
              <a14:hiddenFill xmlns:a14="http://schemas.microsoft.com/office/drawing/2010/main">
                <a:solidFill>
                  <a:srgbClr val="FFFFFF"/>
                </a:solidFill>
              </a14:hiddenFill>
            </a:ext>
          </a:extLst>
        </p:spPr>
      </p:pic>
      <p:sp>
        <p:nvSpPr>
          <p:cNvPr id="6" name="Arc 5">
            <a:extLst>
              <a:ext uri="{FF2B5EF4-FFF2-40B4-BE49-F238E27FC236}">
                <a16:creationId xmlns:a16="http://schemas.microsoft.com/office/drawing/2014/main" id="{B9D4FC0F-04E0-2DE7-F19F-5C99051EE940}"/>
              </a:ext>
            </a:extLst>
          </p:cNvPr>
          <p:cNvSpPr/>
          <p:nvPr/>
        </p:nvSpPr>
        <p:spPr bwMode="auto">
          <a:xfrm>
            <a:off x="3134806" y="3591273"/>
            <a:ext cx="136269" cy="882256"/>
          </a:xfrm>
          <a:prstGeom prst="arc">
            <a:avLst/>
          </a:prstGeom>
          <a:noFill/>
          <a:ln w="38100" cap="flat" cmpd="sng" algn="ctr">
            <a:solidFill>
              <a:schemeClr val="accent2">
                <a:lumMod val="60000"/>
                <a:lumOff val="40000"/>
              </a:schemeClr>
            </a:solidFill>
            <a:prstDash val="solid"/>
            <a:round/>
            <a:headEnd type="triangle" w="med" len="med"/>
            <a:tailEnd type="none" w="med" len="med"/>
          </a:ln>
          <a:effectLst/>
        </p:spPr>
        <p:txBody>
          <a:bodyPr anchor="ctr"/>
          <a:lstStyle/>
          <a:p>
            <a:pPr algn="ctr">
              <a:defRPr/>
            </a:pPr>
            <a:endParaRPr lang="en-US" sz="1000"/>
          </a:p>
        </p:txBody>
      </p:sp>
      <p:sp>
        <p:nvSpPr>
          <p:cNvPr id="7" name="Oval 6">
            <a:extLst>
              <a:ext uri="{FF2B5EF4-FFF2-40B4-BE49-F238E27FC236}">
                <a16:creationId xmlns:a16="http://schemas.microsoft.com/office/drawing/2014/main" id="{64652220-E2E3-7502-8F53-CE4A30400F1C}"/>
              </a:ext>
            </a:extLst>
          </p:cNvPr>
          <p:cNvSpPr/>
          <p:nvPr/>
        </p:nvSpPr>
        <p:spPr bwMode="auto">
          <a:xfrm rot="1800000">
            <a:off x="2408036" y="2356114"/>
            <a:ext cx="545078" cy="529354"/>
          </a:xfrm>
          <a:prstGeom prst="ellipse">
            <a:avLst/>
          </a:prstGeom>
          <a:solidFill>
            <a:schemeClr val="accent2">
              <a:lumMod val="75000"/>
              <a:alpha val="50000"/>
            </a:schemeClr>
          </a:solidFill>
          <a:ln w="12700" cap="flat" cmpd="sng" algn="ctr">
            <a:solidFill>
              <a:schemeClr val="accent2">
                <a:lumMod val="75000"/>
              </a:schemeClr>
            </a:solidFill>
            <a:prstDash val="solid"/>
            <a:round/>
            <a:headEnd type="none" w="sm" len="sm"/>
            <a:tailEnd type="none" w="sm" len="sm"/>
          </a:ln>
          <a:effectLst/>
        </p:spPr>
        <p:txBody>
          <a:bodyPr/>
          <a:lstStyle/>
          <a:p>
            <a:pPr>
              <a:defRPr/>
            </a:pPr>
            <a:endParaRPr lang="en-US" i="1">
              <a:latin typeface="Times New Roman" pitchFamily="18" charset="0"/>
            </a:endParaRPr>
          </a:p>
        </p:txBody>
      </p:sp>
      <p:cxnSp>
        <p:nvCxnSpPr>
          <p:cNvPr id="8" name="Straight Connector 5">
            <a:extLst>
              <a:ext uri="{FF2B5EF4-FFF2-40B4-BE49-F238E27FC236}">
                <a16:creationId xmlns:a16="http://schemas.microsoft.com/office/drawing/2014/main" id="{56D4DA6A-894B-E405-C456-50D24724F05D}"/>
              </a:ext>
            </a:extLst>
          </p:cNvPr>
          <p:cNvCxnSpPr>
            <a:cxnSpLocks noChangeShapeType="1"/>
          </p:cNvCxnSpPr>
          <p:nvPr/>
        </p:nvCxnSpPr>
        <p:spPr bwMode="auto">
          <a:xfrm>
            <a:off x="1817535" y="2267888"/>
            <a:ext cx="0" cy="2117415"/>
          </a:xfrm>
          <a:prstGeom prst="line">
            <a:avLst/>
          </a:prstGeom>
          <a:noFill/>
          <a:ln w="38100">
            <a:solidFill>
              <a:srgbClr val="326464"/>
            </a:solidFill>
            <a:round/>
            <a:headEnd/>
            <a:tailEnd/>
          </a:ln>
          <a:extLst>
            <a:ext uri="{909E8E84-426E-40dd-AFC4-6F175D3DCCD1}">
              <a14:hiddenFill xmlns:a14="http://schemas.microsoft.com/office/drawing/2010/main" xmlns="">
                <a:noFill/>
              </a14:hiddenFill>
            </a:ext>
          </a:extLst>
        </p:spPr>
      </p:cxnSp>
      <p:cxnSp>
        <p:nvCxnSpPr>
          <p:cNvPr id="9" name="Straight Connector 8">
            <a:extLst>
              <a:ext uri="{FF2B5EF4-FFF2-40B4-BE49-F238E27FC236}">
                <a16:creationId xmlns:a16="http://schemas.microsoft.com/office/drawing/2014/main" id="{629581F7-1DD8-637E-A982-8F04CE0E2835}"/>
              </a:ext>
            </a:extLst>
          </p:cNvPr>
          <p:cNvCxnSpPr>
            <a:cxnSpLocks noChangeShapeType="1"/>
          </p:cNvCxnSpPr>
          <p:nvPr/>
        </p:nvCxnSpPr>
        <p:spPr bwMode="auto">
          <a:xfrm>
            <a:off x="772803" y="4032401"/>
            <a:ext cx="3225043" cy="0"/>
          </a:xfrm>
          <a:prstGeom prst="line">
            <a:avLst/>
          </a:prstGeom>
          <a:noFill/>
          <a:ln w="38100">
            <a:solidFill>
              <a:srgbClr val="326464"/>
            </a:solidFill>
            <a:round/>
            <a:headEnd/>
            <a:tailEnd/>
          </a:ln>
          <a:extLst>
            <a:ext uri="{909E8E84-426E-40dd-AFC4-6F175D3DCCD1}">
              <a14:hiddenFill xmlns:a14="http://schemas.microsoft.com/office/drawing/2010/main" xmlns="">
                <a:noFill/>
              </a14:hiddenFill>
            </a:ext>
          </a:extLst>
        </p:spPr>
      </p:cxnSp>
      <p:cxnSp>
        <p:nvCxnSpPr>
          <p:cNvPr id="10" name="Straight Arrow Connector 9">
            <a:extLst>
              <a:ext uri="{FF2B5EF4-FFF2-40B4-BE49-F238E27FC236}">
                <a16:creationId xmlns:a16="http://schemas.microsoft.com/office/drawing/2014/main" id="{251A1513-F2CA-E264-D8CF-AEC9972A2F2E}"/>
              </a:ext>
            </a:extLst>
          </p:cNvPr>
          <p:cNvCxnSpPr/>
          <p:nvPr/>
        </p:nvCxnSpPr>
        <p:spPr bwMode="auto">
          <a:xfrm flipV="1">
            <a:off x="1817535" y="2620791"/>
            <a:ext cx="863040" cy="1411610"/>
          </a:xfrm>
          <a:prstGeom prst="straightConnector1">
            <a:avLst/>
          </a:prstGeom>
          <a:solidFill>
            <a:schemeClr val="accent1"/>
          </a:solidFill>
          <a:ln w="76200" cap="flat" cmpd="sng" algn="ctr">
            <a:solidFill>
              <a:schemeClr val="accent2">
                <a:lumMod val="75000"/>
              </a:schemeClr>
            </a:solidFill>
            <a:prstDash val="solid"/>
            <a:round/>
            <a:headEnd type="oval" w="med" len="med"/>
            <a:tailEnd type="triangle" w="med" len="med"/>
          </a:ln>
          <a:effectLst/>
        </p:spPr>
      </p:cxnSp>
      <p:cxnSp>
        <p:nvCxnSpPr>
          <p:cNvPr id="11" name="Straight Arrow Connector 10">
            <a:extLst>
              <a:ext uri="{FF2B5EF4-FFF2-40B4-BE49-F238E27FC236}">
                <a16:creationId xmlns:a16="http://schemas.microsoft.com/office/drawing/2014/main" id="{42626E03-D66D-83E0-9A58-FBF07C3ABAD2}"/>
              </a:ext>
            </a:extLst>
          </p:cNvPr>
          <p:cNvCxnSpPr/>
          <p:nvPr/>
        </p:nvCxnSpPr>
        <p:spPr bwMode="auto">
          <a:xfrm flipH="1" flipV="1">
            <a:off x="1090765" y="2885468"/>
            <a:ext cx="726770" cy="1146933"/>
          </a:xfrm>
          <a:prstGeom prst="straightConnector1">
            <a:avLst/>
          </a:prstGeom>
          <a:solidFill>
            <a:schemeClr val="accent1"/>
          </a:solidFill>
          <a:ln w="76200" cap="flat" cmpd="sng" algn="ctr">
            <a:solidFill>
              <a:schemeClr val="accent2">
                <a:lumMod val="60000"/>
                <a:lumOff val="40000"/>
              </a:schemeClr>
            </a:solidFill>
            <a:prstDash val="solid"/>
            <a:round/>
            <a:headEnd type="oval" w="med" len="med"/>
            <a:tailEnd type="triangle" w="med" len="med"/>
          </a:ln>
          <a:effectLst/>
        </p:spPr>
      </p:cxnSp>
      <p:cxnSp>
        <p:nvCxnSpPr>
          <p:cNvPr id="12" name="Straight Arrow Connector 11">
            <a:extLst>
              <a:ext uri="{FF2B5EF4-FFF2-40B4-BE49-F238E27FC236}">
                <a16:creationId xmlns:a16="http://schemas.microsoft.com/office/drawing/2014/main" id="{D18267C2-3409-0110-01D4-2A62810C1CBE}"/>
              </a:ext>
            </a:extLst>
          </p:cNvPr>
          <p:cNvCxnSpPr/>
          <p:nvPr/>
        </p:nvCxnSpPr>
        <p:spPr bwMode="auto">
          <a:xfrm flipV="1">
            <a:off x="1817535" y="3282483"/>
            <a:ext cx="2271157" cy="749918"/>
          </a:xfrm>
          <a:prstGeom prst="straightConnector1">
            <a:avLst/>
          </a:prstGeom>
          <a:solidFill>
            <a:schemeClr val="accent1"/>
          </a:solidFill>
          <a:ln w="76200" cap="flat" cmpd="sng" algn="ctr">
            <a:solidFill>
              <a:schemeClr val="accent2">
                <a:lumMod val="50000"/>
              </a:schemeClr>
            </a:solidFill>
            <a:prstDash val="solid"/>
            <a:round/>
            <a:headEnd type="oval" w="med" len="med"/>
            <a:tailEnd type="triangle"/>
          </a:ln>
          <a:effectLst/>
        </p:spPr>
      </p:cxnSp>
      <p:sp>
        <p:nvSpPr>
          <p:cNvPr id="13" name="Oval 12">
            <a:extLst>
              <a:ext uri="{FF2B5EF4-FFF2-40B4-BE49-F238E27FC236}">
                <a16:creationId xmlns:a16="http://schemas.microsoft.com/office/drawing/2014/main" id="{90DB2DCC-4D9D-9BC4-237F-DE50E5558F6A}"/>
              </a:ext>
            </a:extLst>
          </p:cNvPr>
          <p:cNvSpPr/>
          <p:nvPr/>
        </p:nvSpPr>
        <p:spPr bwMode="auto">
          <a:xfrm rot="20460000">
            <a:off x="3543615" y="3150144"/>
            <a:ext cx="1090155" cy="264677"/>
          </a:xfrm>
          <a:prstGeom prst="ellipse">
            <a:avLst/>
          </a:prstGeom>
          <a:solidFill>
            <a:schemeClr val="accent2">
              <a:lumMod val="50000"/>
              <a:alpha val="50000"/>
            </a:schemeClr>
          </a:solidFill>
          <a:ln w="12700" cap="flat" cmpd="sng" algn="ctr">
            <a:solidFill>
              <a:schemeClr val="accent2">
                <a:lumMod val="50000"/>
              </a:schemeClr>
            </a:solidFill>
            <a:prstDash val="solid"/>
            <a:round/>
            <a:headEnd type="none" w="sm" len="sm"/>
            <a:tailEnd type="none" w="sm" len="sm"/>
          </a:ln>
          <a:effectLst/>
        </p:spPr>
        <p:txBody>
          <a:bodyPr/>
          <a:lstStyle/>
          <a:p>
            <a:pPr>
              <a:defRPr/>
            </a:pPr>
            <a:endParaRPr lang="en-US" i="1">
              <a:latin typeface="Times New Roman" pitchFamily="18" charset="0"/>
            </a:endParaRPr>
          </a:p>
        </p:txBody>
      </p:sp>
      <p:cxnSp>
        <p:nvCxnSpPr>
          <p:cNvPr id="14" name="Straight Connector 30">
            <a:extLst>
              <a:ext uri="{FF2B5EF4-FFF2-40B4-BE49-F238E27FC236}">
                <a16:creationId xmlns:a16="http://schemas.microsoft.com/office/drawing/2014/main" id="{096A4F9B-74AA-1C91-9999-7C4E595E1173}"/>
              </a:ext>
            </a:extLst>
          </p:cNvPr>
          <p:cNvCxnSpPr>
            <a:cxnSpLocks noChangeShapeType="1"/>
            <a:stCxn id="7" idx="0"/>
            <a:endCxn id="7" idx="4"/>
          </p:cNvCxnSpPr>
          <p:nvPr/>
        </p:nvCxnSpPr>
        <p:spPr bwMode="auto">
          <a:xfrm flipH="1">
            <a:off x="2544306" y="2391956"/>
            <a:ext cx="272539" cy="457670"/>
          </a:xfrm>
          <a:prstGeom prst="line">
            <a:avLst/>
          </a:prstGeom>
          <a:noFill/>
          <a:ln w="0">
            <a:solidFill>
              <a:srgbClr val="FF3300"/>
            </a:solidFill>
            <a:round/>
            <a:headEnd/>
            <a:tailEnd type="none" w="lg" len="lg"/>
          </a:ln>
          <a:extLst>
            <a:ext uri="{909E8E84-426E-40dd-AFC4-6F175D3DCCD1}">
              <a14:hiddenFill xmlns:a14="http://schemas.microsoft.com/office/drawing/2010/main" xmlns="">
                <a:noFill/>
              </a14:hiddenFill>
            </a:ext>
          </a:extLst>
        </p:spPr>
      </p:cxnSp>
      <p:cxnSp>
        <p:nvCxnSpPr>
          <p:cNvPr id="15" name="Straight Connector 31">
            <a:extLst>
              <a:ext uri="{FF2B5EF4-FFF2-40B4-BE49-F238E27FC236}">
                <a16:creationId xmlns:a16="http://schemas.microsoft.com/office/drawing/2014/main" id="{C42F185B-A2F3-96A9-7E7F-77638D31E694}"/>
              </a:ext>
            </a:extLst>
          </p:cNvPr>
          <p:cNvCxnSpPr>
            <a:cxnSpLocks noChangeShapeType="1"/>
            <a:stCxn id="7" idx="2"/>
            <a:endCxn id="7" idx="6"/>
          </p:cNvCxnSpPr>
          <p:nvPr/>
        </p:nvCxnSpPr>
        <p:spPr bwMode="auto">
          <a:xfrm>
            <a:off x="2444943" y="2488452"/>
            <a:ext cx="471265" cy="264677"/>
          </a:xfrm>
          <a:prstGeom prst="line">
            <a:avLst/>
          </a:prstGeom>
          <a:noFill/>
          <a:ln w="0">
            <a:solidFill>
              <a:srgbClr val="FF3300"/>
            </a:solidFill>
            <a:round/>
            <a:headEnd/>
            <a:tailEnd type="none" w="lg" len="lg"/>
          </a:ln>
          <a:extLst>
            <a:ext uri="{909E8E84-426E-40dd-AFC4-6F175D3DCCD1}">
              <a14:hiddenFill xmlns:a14="http://schemas.microsoft.com/office/drawing/2010/main" xmlns="">
                <a:noFill/>
              </a14:hiddenFill>
            </a:ext>
          </a:extLst>
        </p:spPr>
      </p:cxnSp>
      <p:cxnSp>
        <p:nvCxnSpPr>
          <p:cNvPr id="16" name="Straight Connector 32">
            <a:extLst>
              <a:ext uri="{FF2B5EF4-FFF2-40B4-BE49-F238E27FC236}">
                <a16:creationId xmlns:a16="http://schemas.microsoft.com/office/drawing/2014/main" id="{7DF37E91-1F2A-33C4-FCAE-430DC5207600}"/>
              </a:ext>
            </a:extLst>
          </p:cNvPr>
          <p:cNvCxnSpPr>
            <a:cxnSpLocks noChangeShapeType="1"/>
            <a:stCxn id="13" idx="0"/>
            <a:endCxn id="13" idx="4"/>
          </p:cNvCxnSpPr>
          <p:nvPr/>
        </p:nvCxnSpPr>
        <p:spPr bwMode="auto">
          <a:xfrm>
            <a:off x="4044216" y="3157497"/>
            <a:ext cx="88954" cy="249973"/>
          </a:xfrm>
          <a:prstGeom prst="line">
            <a:avLst/>
          </a:prstGeom>
          <a:noFill/>
          <a:ln w="0">
            <a:solidFill>
              <a:srgbClr val="FF3300"/>
            </a:solidFill>
            <a:round/>
            <a:headEnd/>
            <a:tailEnd type="none" w="lg" len="lg"/>
          </a:ln>
          <a:extLst>
            <a:ext uri="{909E8E84-426E-40dd-AFC4-6F175D3DCCD1}">
              <a14:hiddenFill xmlns:a14="http://schemas.microsoft.com/office/drawing/2010/main" xmlns="">
                <a:noFill/>
              </a14:hiddenFill>
            </a:ext>
          </a:extLst>
        </p:spPr>
      </p:cxnSp>
      <p:cxnSp>
        <p:nvCxnSpPr>
          <p:cNvPr id="17" name="Straight Connector 34">
            <a:extLst>
              <a:ext uri="{FF2B5EF4-FFF2-40B4-BE49-F238E27FC236}">
                <a16:creationId xmlns:a16="http://schemas.microsoft.com/office/drawing/2014/main" id="{53880425-42A0-4AC0-80AF-2F7017EFDCF3}"/>
              </a:ext>
            </a:extLst>
          </p:cNvPr>
          <p:cNvCxnSpPr>
            <a:cxnSpLocks noChangeShapeType="1"/>
          </p:cNvCxnSpPr>
          <p:nvPr/>
        </p:nvCxnSpPr>
        <p:spPr bwMode="auto">
          <a:xfrm rot="19800000">
            <a:off x="1090765" y="2753129"/>
            <a:ext cx="0" cy="264677"/>
          </a:xfrm>
          <a:prstGeom prst="line">
            <a:avLst/>
          </a:prstGeom>
          <a:noFill/>
          <a:ln w="0">
            <a:solidFill>
              <a:srgbClr val="FF3300"/>
            </a:solidFill>
            <a:round/>
            <a:headEnd/>
            <a:tailEnd type="none" w="lg" len="lg"/>
          </a:ln>
          <a:extLst>
            <a:ext uri="{909E8E84-426E-40dd-AFC4-6F175D3DCCD1}">
              <a14:hiddenFill xmlns:a14="http://schemas.microsoft.com/office/drawing/2010/main" xmlns="">
                <a:noFill/>
              </a14:hiddenFill>
            </a:ext>
          </a:extLst>
        </p:spPr>
      </p:cxnSp>
      <p:cxnSp>
        <p:nvCxnSpPr>
          <p:cNvPr id="18" name="Straight Connector 35">
            <a:extLst>
              <a:ext uri="{FF2B5EF4-FFF2-40B4-BE49-F238E27FC236}">
                <a16:creationId xmlns:a16="http://schemas.microsoft.com/office/drawing/2014/main" id="{BA2BBDD4-E8B7-646B-7ECA-789986A3B0A8}"/>
              </a:ext>
            </a:extLst>
          </p:cNvPr>
          <p:cNvCxnSpPr>
            <a:cxnSpLocks noChangeShapeType="1"/>
          </p:cNvCxnSpPr>
          <p:nvPr/>
        </p:nvCxnSpPr>
        <p:spPr bwMode="auto">
          <a:xfrm rot="19800000">
            <a:off x="545688" y="2885468"/>
            <a:ext cx="1090155" cy="0"/>
          </a:xfrm>
          <a:prstGeom prst="line">
            <a:avLst/>
          </a:prstGeom>
          <a:noFill/>
          <a:ln w="0">
            <a:solidFill>
              <a:srgbClr val="FF3300"/>
            </a:solidFill>
            <a:round/>
            <a:headEnd/>
            <a:tailEnd type="none" w="lg" len="lg"/>
          </a:ln>
          <a:extLst>
            <a:ext uri="{909E8E84-426E-40dd-AFC4-6F175D3DCCD1}">
              <a14:hiddenFill xmlns:a14="http://schemas.microsoft.com/office/drawing/2010/main" xmlns="">
                <a:noFill/>
              </a14:hiddenFill>
            </a:ext>
          </a:extLst>
        </p:spPr>
      </p:cxnSp>
      <p:cxnSp>
        <p:nvCxnSpPr>
          <p:cNvPr id="19" name="Straight Connector 44">
            <a:extLst>
              <a:ext uri="{FF2B5EF4-FFF2-40B4-BE49-F238E27FC236}">
                <a16:creationId xmlns:a16="http://schemas.microsoft.com/office/drawing/2014/main" id="{01CDB4CF-0943-E98F-F0E2-45B46E227187}"/>
              </a:ext>
            </a:extLst>
          </p:cNvPr>
          <p:cNvCxnSpPr>
            <a:cxnSpLocks noChangeShapeType="1"/>
            <a:stCxn id="13" idx="2"/>
            <a:endCxn id="13" idx="6"/>
          </p:cNvCxnSpPr>
          <p:nvPr/>
        </p:nvCxnSpPr>
        <p:spPr bwMode="auto">
          <a:xfrm flipV="1">
            <a:off x="3572951" y="3109708"/>
            <a:ext cx="1031484" cy="345550"/>
          </a:xfrm>
          <a:prstGeom prst="line">
            <a:avLst/>
          </a:prstGeom>
          <a:noFill/>
          <a:ln w="0">
            <a:solidFill>
              <a:srgbClr val="FF3300"/>
            </a:solidFill>
            <a:round/>
            <a:headEnd/>
            <a:tailEnd type="none" w="lg" len="lg"/>
          </a:ln>
          <a:extLst>
            <a:ext uri="{909E8E84-426E-40dd-AFC4-6F175D3DCCD1}">
              <a14:hiddenFill xmlns:a14="http://schemas.microsoft.com/office/drawing/2010/main" xmlns="">
                <a:noFill/>
              </a14:hiddenFill>
            </a:ext>
          </a:extLst>
        </p:spPr>
      </p:cxnSp>
      <p:sp>
        <p:nvSpPr>
          <p:cNvPr id="20" name="Oval 19">
            <a:extLst>
              <a:ext uri="{FF2B5EF4-FFF2-40B4-BE49-F238E27FC236}">
                <a16:creationId xmlns:a16="http://schemas.microsoft.com/office/drawing/2014/main" id="{C9D1F1EE-B86C-A9B5-36D6-941A2D918332}"/>
              </a:ext>
            </a:extLst>
          </p:cNvPr>
          <p:cNvSpPr/>
          <p:nvPr/>
        </p:nvSpPr>
        <p:spPr bwMode="auto">
          <a:xfrm rot="19800000">
            <a:off x="545688" y="2753129"/>
            <a:ext cx="1090155" cy="264677"/>
          </a:xfrm>
          <a:prstGeom prst="ellipse">
            <a:avLst/>
          </a:prstGeom>
          <a:solidFill>
            <a:schemeClr val="tx1">
              <a:lumMod val="60000"/>
              <a:lumOff val="40000"/>
              <a:alpha val="50000"/>
            </a:schemeClr>
          </a:solidFill>
          <a:ln w="12700" cap="flat" cmpd="sng" algn="ctr">
            <a:solidFill>
              <a:schemeClr val="tx1">
                <a:lumMod val="60000"/>
                <a:lumOff val="40000"/>
              </a:schemeClr>
            </a:solidFill>
            <a:prstDash val="solid"/>
            <a:round/>
            <a:headEnd type="none" w="sm" len="sm"/>
            <a:tailEnd type="none" w="sm" len="sm"/>
          </a:ln>
          <a:effectLst/>
        </p:spPr>
        <p:txBody>
          <a:bodyPr/>
          <a:lstStyle/>
          <a:p>
            <a:pPr>
              <a:defRPr/>
            </a:pPr>
            <a:endParaRPr lang="en-US" i="1">
              <a:latin typeface="Times New Roman" pitchFamily="18" charset="0"/>
            </a:endParaRPr>
          </a:p>
        </p:txBody>
      </p:sp>
      <p:sp>
        <p:nvSpPr>
          <p:cNvPr id="21" name="TextBox 77">
            <a:extLst>
              <a:ext uri="{FF2B5EF4-FFF2-40B4-BE49-F238E27FC236}">
                <a16:creationId xmlns:a16="http://schemas.microsoft.com/office/drawing/2014/main" id="{46A72BC8-B104-01CB-FD73-869186E4E1A5}"/>
              </a:ext>
            </a:extLst>
          </p:cNvPr>
          <p:cNvSpPr txBox="1">
            <a:spLocks noChangeArrowheads="1"/>
          </p:cNvSpPr>
          <p:nvPr/>
        </p:nvSpPr>
        <p:spPr bwMode="auto">
          <a:xfrm>
            <a:off x="2226344" y="2047324"/>
            <a:ext cx="1305934" cy="261610"/>
          </a:xfrm>
          <a:prstGeom prst="rect">
            <a:avLst/>
          </a:prstGeom>
          <a:noFill/>
          <a:ln w="12700">
            <a:noFill/>
            <a:miter lim="800000"/>
            <a:headEnd/>
            <a:tailEnd/>
          </a:ln>
        </p:spPr>
        <p:txBody>
          <a:bodyPr wrap="square">
            <a:spAutoFit/>
          </a:bodyPr>
          <a:lstStyle>
            <a:lvl1pPr>
              <a:defRPr sz="1400" b="1">
                <a:solidFill>
                  <a:schemeClr val="tx1"/>
                </a:solidFill>
                <a:latin typeface="Arial" charset="0"/>
                <a:ea typeface="ＭＳ Ｐゴシック" charset="0"/>
                <a:cs typeface="ＭＳ Ｐゴシック" charset="0"/>
              </a:defRPr>
            </a:lvl1pPr>
            <a:lvl2pPr marL="742950" indent="-285750">
              <a:defRPr sz="1400" b="1">
                <a:solidFill>
                  <a:schemeClr val="tx1"/>
                </a:solidFill>
                <a:latin typeface="Arial" charset="0"/>
                <a:ea typeface="ＭＳ Ｐゴシック" charset="0"/>
              </a:defRPr>
            </a:lvl2pPr>
            <a:lvl3pPr marL="1143000" indent="-228600">
              <a:defRPr sz="1400" b="1">
                <a:solidFill>
                  <a:schemeClr val="tx1"/>
                </a:solidFill>
                <a:latin typeface="Arial" charset="0"/>
                <a:ea typeface="ＭＳ Ｐゴシック" charset="0"/>
              </a:defRPr>
            </a:lvl3pPr>
            <a:lvl4pPr marL="1600200" indent="-228600">
              <a:defRPr sz="1400" b="1">
                <a:solidFill>
                  <a:schemeClr val="tx1"/>
                </a:solidFill>
                <a:latin typeface="Arial" charset="0"/>
                <a:ea typeface="ＭＳ Ｐゴシック" charset="0"/>
              </a:defRPr>
            </a:lvl4pPr>
            <a:lvl5pPr marL="2057400" indent="-228600">
              <a:defRPr sz="1400" b="1">
                <a:solidFill>
                  <a:schemeClr val="tx1"/>
                </a:solidFill>
                <a:latin typeface="Arial" charset="0"/>
                <a:ea typeface="ＭＳ Ｐゴシック" charset="0"/>
              </a:defRPr>
            </a:lvl5pPr>
            <a:lvl6pPr marL="2514600" indent="-228600" eaLnBrk="0" fontAlgn="base" hangingPunct="0">
              <a:spcBef>
                <a:spcPct val="0"/>
              </a:spcBef>
              <a:spcAft>
                <a:spcPct val="0"/>
              </a:spcAft>
              <a:defRPr sz="1400" b="1">
                <a:solidFill>
                  <a:schemeClr val="tx1"/>
                </a:solidFill>
                <a:latin typeface="Arial" charset="0"/>
                <a:ea typeface="ＭＳ Ｐゴシック" charset="0"/>
              </a:defRPr>
            </a:lvl6pPr>
            <a:lvl7pPr marL="2971800" indent="-228600" eaLnBrk="0" fontAlgn="base" hangingPunct="0">
              <a:spcBef>
                <a:spcPct val="0"/>
              </a:spcBef>
              <a:spcAft>
                <a:spcPct val="0"/>
              </a:spcAft>
              <a:defRPr sz="1400" b="1">
                <a:solidFill>
                  <a:schemeClr val="tx1"/>
                </a:solidFill>
                <a:latin typeface="Arial" charset="0"/>
                <a:ea typeface="ＭＳ Ｐゴシック" charset="0"/>
              </a:defRPr>
            </a:lvl7pPr>
            <a:lvl8pPr marL="3429000" indent="-228600" eaLnBrk="0" fontAlgn="base" hangingPunct="0">
              <a:spcBef>
                <a:spcPct val="0"/>
              </a:spcBef>
              <a:spcAft>
                <a:spcPct val="0"/>
              </a:spcAft>
              <a:defRPr sz="1400" b="1">
                <a:solidFill>
                  <a:schemeClr val="tx1"/>
                </a:solidFill>
                <a:latin typeface="Arial" charset="0"/>
                <a:ea typeface="ＭＳ Ｐゴシック" charset="0"/>
              </a:defRPr>
            </a:lvl8pPr>
            <a:lvl9pPr marL="3886200" indent="-228600" eaLnBrk="0" fontAlgn="base" hangingPunct="0">
              <a:spcBef>
                <a:spcPct val="0"/>
              </a:spcBef>
              <a:spcAft>
                <a:spcPct val="0"/>
              </a:spcAft>
              <a:defRPr sz="1400" b="1">
                <a:solidFill>
                  <a:schemeClr val="tx1"/>
                </a:solidFill>
                <a:latin typeface="Arial" charset="0"/>
                <a:ea typeface="ＭＳ Ｐゴシック" charset="0"/>
              </a:defRPr>
            </a:lvl9pPr>
          </a:lstStyle>
          <a:p>
            <a:r>
              <a:rPr lang="en-US" sz="1100" dirty="0">
                <a:solidFill>
                  <a:srgbClr val="326464"/>
                </a:solidFill>
                <a:latin typeface="Helvetica" charset="0"/>
                <a:cs typeface="Helvetica" charset="0"/>
              </a:rPr>
              <a:t>Coherent State</a:t>
            </a:r>
          </a:p>
        </p:txBody>
      </p:sp>
      <p:sp>
        <p:nvSpPr>
          <p:cNvPr id="22" name="TextBox 21">
            <a:extLst>
              <a:ext uri="{FF2B5EF4-FFF2-40B4-BE49-F238E27FC236}">
                <a16:creationId xmlns:a16="http://schemas.microsoft.com/office/drawing/2014/main" id="{69A9DC42-2934-40AA-5C8D-A602E8143F0F}"/>
              </a:ext>
            </a:extLst>
          </p:cNvPr>
          <p:cNvSpPr txBox="1"/>
          <p:nvPr/>
        </p:nvSpPr>
        <p:spPr>
          <a:xfrm>
            <a:off x="2947096" y="3639071"/>
            <a:ext cx="499655" cy="369332"/>
          </a:xfrm>
          <a:prstGeom prst="rect">
            <a:avLst/>
          </a:prstGeom>
          <a:noFill/>
          <a:ln>
            <a:solidFill>
              <a:schemeClr val="accent2">
                <a:lumMod val="60000"/>
                <a:lumOff val="40000"/>
              </a:schemeClr>
            </a:solidFill>
          </a:ln>
        </p:spPr>
        <p:txBody>
          <a:bodyPr>
            <a:spAutoFit/>
          </a:bodyPr>
          <a:lstStyle/>
          <a:p>
            <a:pPr>
              <a:defRPr/>
            </a:pPr>
            <a:r>
              <a:rPr lang="el-GR" sz="1800" dirty="0">
                <a:solidFill>
                  <a:schemeClr val="accent4">
                    <a:lumMod val="60000"/>
                    <a:lumOff val="40000"/>
                  </a:schemeClr>
                </a:solidFill>
                <a:latin typeface="+mn-lt"/>
              </a:rPr>
              <a:t>ϕ</a:t>
            </a:r>
            <a:endParaRPr lang="en-US" sz="1800" dirty="0">
              <a:solidFill>
                <a:schemeClr val="accent4">
                  <a:lumMod val="60000"/>
                  <a:lumOff val="40000"/>
                </a:schemeClr>
              </a:solidFill>
              <a:latin typeface="+mn-lt"/>
            </a:endParaRPr>
          </a:p>
        </p:txBody>
      </p:sp>
      <p:sp>
        <p:nvSpPr>
          <p:cNvPr id="23" name="TextBox 22">
            <a:extLst>
              <a:ext uri="{FF2B5EF4-FFF2-40B4-BE49-F238E27FC236}">
                <a16:creationId xmlns:a16="http://schemas.microsoft.com/office/drawing/2014/main" id="{DB075976-CF00-AB1A-4574-8CF6E9847D33}"/>
              </a:ext>
            </a:extLst>
          </p:cNvPr>
          <p:cNvSpPr txBox="1"/>
          <p:nvPr/>
        </p:nvSpPr>
        <p:spPr>
          <a:xfrm>
            <a:off x="2233431" y="3189297"/>
            <a:ext cx="1169261" cy="461665"/>
          </a:xfrm>
          <a:prstGeom prst="rect">
            <a:avLst/>
          </a:prstGeom>
          <a:noFill/>
        </p:spPr>
        <p:txBody>
          <a:bodyPr wrap="square">
            <a:spAutoFit/>
          </a:bodyPr>
          <a:lstStyle/>
          <a:p>
            <a:pPr>
              <a:defRPr/>
            </a:pPr>
            <a:r>
              <a:rPr lang="en-US" sz="2400" spc="-300" dirty="0">
                <a:solidFill>
                  <a:schemeClr val="accent4">
                    <a:lumMod val="60000"/>
                    <a:lumOff val="40000"/>
                  </a:schemeClr>
                </a:solidFill>
                <a:latin typeface="+mn-lt"/>
              </a:rPr>
              <a:t>│E</a:t>
            </a:r>
            <a:r>
              <a:rPr lang="en-US" sz="2400" spc="-300" dirty="0">
                <a:solidFill>
                  <a:schemeClr val="accent4">
                    <a:lumMod val="60000"/>
                    <a:lumOff val="40000"/>
                  </a:schemeClr>
                </a:solidFill>
              </a:rPr>
              <a:t> │</a:t>
            </a:r>
            <a:endParaRPr lang="en-US" sz="2400" spc="-300" dirty="0">
              <a:solidFill>
                <a:schemeClr val="accent4">
                  <a:lumMod val="60000"/>
                  <a:lumOff val="40000"/>
                </a:schemeClr>
              </a:solidFill>
              <a:latin typeface="+mn-lt"/>
            </a:endParaRPr>
          </a:p>
        </p:txBody>
      </p:sp>
      <p:pic>
        <p:nvPicPr>
          <p:cNvPr id="24" name="Picture 23">
            <a:extLst>
              <a:ext uri="{FF2B5EF4-FFF2-40B4-BE49-F238E27FC236}">
                <a16:creationId xmlns:a16="http://schemas.microsoft.com/office/drawing/2014/main" id="{6C735409-19D6-5DDD-C9CA-5AF9DE3B072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916206" y="4062565"/>
            <a:ext cx="176687" cy="289571"/>
          </a:xfrm>
          <a:prstGeom prst="rect">
            <a:avLst/>
          </a:prstGeom>
        </p:spPr>
      </p:pic>
      <p:grpSp>
        <p:nvGrpSpPr>
          <p:cNvPr id="25" name="Group 24">
            <a:extLst>
              <a:ext uri="{FF2B5EF4-FFF2-40B4-BE49-F238E27FC236}">
                <a16:creationId xmlns:a16="http://schemas.microsoft.com/office/drawing/2014/main" id="{3D0BCDD7-CD16-882B-AF1E-2F207C487AD5}"/>
              </a:ext>
            </a:extLst>
          </p:cNvPr>
          <p:cNvGrpSpPr/>
          <p:nvPr/>
        </p:nvGrpSpPr>
        <p:grpSpPr>
          <a:xfrm>
            <a:off x="1837571" y="2168462"/>
            <a:ext cx="277146" cy="261610"/>
            <a:chOff x="3432175" y="4459059"/>
            <a:chExt cx="350969" cy="448056"/>
          </a:xfrm>
        </p:grpSpPr>
        <p:pic>
          <p:nvPicPr>
            <p:cNvPr id="26" name="Picture 25">
              <a:extLst>
                <a:ext uri="{FF2B5EF4-FFF2-40B4-BE49-F238E27FC236}">
                  <a16:creationId xmlns:a16="http://schemas.microsoft.com/office/drawing/2014/main" id="{185EBE7A-32DF-C67B-981E-1A2B3764EC7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476579" y="4459059"/>
              <a:ext cx="306565" cy="448056"/>
            </a:xfrm>
            <a:prstGeom prst="rect">
              <a:avLst/>
            </a:prstGeom>
          </p:spPr>
        </p:pic>
        <p:sp>
          <p:nvSpPr>
            <p:cNvPr id="27" name="Rectangle 26">
              <a:extLst>
                <a:ext uri="{FF2B5EF4-FFF2-40B4-BE49-F238E27FC236}">
                  <a16:creationId xmlns:a16="http://schemas.microsoft.com/office/drawing/2014/main" id="{6F031084-0041-6DA2-58C8-A272CF4CDFC8}"/>
                </a:ext>
              </a:extLst>
            </p:cNvPr>
            <p:cNvSpPr/>
            <p:nvPr/>
          </p:nvSpPr>
          <p:spPr bwMode="auto">
            <a:xfrm>
              <a:off x="3432175" y="4463739"/>
              <a:ext cx="63500" cy="257646"/>
            </a:xfrm>
            <a:prstGeom prst="rect">
              <a:avLst/>
            </a:prstGeom>
            <a:solidFill>
              <a:schemeClr val="tx2"/>
            </a:solidFill>
            <a:ln w="12700" cap="flat" cmpd="sng" algn="ctr">
              <a:solidFill>
                <a:schemeClr val="tx2"/>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Arial" charset="0"/>
                <a:ea typeface="ＭＳ Ｐゴシック" charset="0"/>
              </a:endParaRPr>
            </a:p>
          </p:txBody>
        </p:sp>
        <p:sp>
          <p:nvSpPr>
            <p:cNvPr id="28" name="Rectangle 27">
              <a:extLst>
                <a:ext uri="{FF2B5EF4-FFF2-40B4-BE49-F238E27FC236}">
                  <a16:creationId xmlns:a16="http://schemas.microsoft.com/office/drawing/2014/main" id="{133224DF-D0AB-5BAF-0DEF-318AAED9225A}"/>
                </a:ext>
              </a:extLst>
            </p:cNvPr>
            <p:cNvSpPr/>
            <p:nvPr/>
          </p:nvSpPr>
          <p:spPr bwMode="auto">
            <a:xfrm flipH="1">
              <a:off x="3452194" y="4714679"/>
              <a:ext cx="45720" cy="45720"/>
            </a:xfrm>
            <a:prstGeom prst="rect">
              <a:avLst/>
            </a:prstGeom>
            <a:solidFill>
              <a:schemeClr val="tx2"/>
            </a:solidFill>
            <a:ln w="12700" cap="flat" cmpd="sng" algn="ctr">
              <a:solidFill>
                <a:schemeClr val="tx2"/>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Arial" charset="0"/>
                <a:ea typeface="ＭＳ Ｐゴシック" charset="0"/>
              </a:endParaRPr>
            </a:p>
          </p:txBody>
        </p:sp>
      </p:grpSp>
      <p:sp>
        <p:nvSpPr>
          <p:cNvPr id="29" name="TextBox 75">
            <a:extLst>
              <a:ext uri="{FF2B5EF4-FFF2-40B4-BE49-F238E27FC236}">
                <a16:creationId xmlns:a16="http://schemas.microsoft.com/office/drawing/2014/main" id="{D8FEEEEB-35DE-FCC9-3653-B856C1087E61}"/>
              </a:ext>
            </a:extLst>
          </p:cNvPr>
          <p:cNvSpPr txBox="1">
            <a:spLocks noChangeArrowheads="1"/>
          </p:cNvSpPr>
          <p:nvPr/>
        </p:nvSpPr>
        <p:spPr bwMode="auto">
          <a:xfrm rot="19847951">
            <a:off x="-41479" y="2182174"/>
            <a:ext cx="1791641" cy="430887"/>
          </a:xfrm>
          <a:prstGeom prst="rect">
            <a:avLst/>
          </a:prstGeom>
          <a:noFill/>
          <a:ln w="12700">
            <a:noFill/>
            <a:miter lim="800000"/>
            <a:headEnd/>
            <a:tailEnd/>
          </a:ln>
        </p:spPr>
        <p:txBody>
          <a:bodyPr wrap="square">
            <a:spAutoFit/>
          </a:bodyPr>
          <a:lstStyle>
            <a:lvl1pPr>
              <a:defRPr sz="1400" b="1">
                <a:solidFill>
                  <a:schemeClr val="tx1"/>
                </a:solidFill>
                <a:latin typeface="Arial" charset="0"/>
                <a:ea typeface="ＭＳ Ｐゴシック" charset="0"/>
                <a:cs typeface="ＭＳ Ｐゴシック" charset="0"/>
              </a:defRPr>
            </a:lvl1pPr>
            <a:lvl2pPr marL="742950" indent="-285750">
              <a:defRPr sz="1400" b="1">
                <a:solidFill>
                  <a:schemeClr val="tx1"/>
                </a:solidFill>
                <a:latin typeface="Arial" charset="0"/>
                <a:ea typeface="ＭＳ Ｐゴシック" charset="0"/>
              </a:defRPr>
            </a:lvl2pPr>
            <a:lvl3pPr marL="1143000" indent="-228600">
              <a:defRPr sz="1400" b="1">
                <a:solidFill>
                  <a:schemeClr val="tx1"/>
                </a:solidFill>
                <a:latin typeface="Arial" charset="0"/>
                <a:ea typeface="ＭＳ Ｐゴシック" charset="0"/>
              </a:defRPr>
            </a:lvl3pPr>
            <a:lvl4pPr marL="1600200" indent="-228600">
              <a:defRPr sz="1400" b="1">
                <a:solidFill>
                  <a:schemeClr val="tx1"/>
                </a:solidFill>
                <a:latin typeface="Arial" charset="0"/>
                <a:ea typeface="ＭＳ Ｐゴシック" charset="0"/>
              </a:defRPr>
            </a:lvl4pPr>
            <a:lvl5pPr marL="2057400" indent="-228600">
              <a:defRPr sz="1400" b="1">
                <a:solidFill>
                  <a:schemeClr val="tx1"/>
                </a:solidFill>
                <a:latin typeface="Arial" charset="0"/>
                <a:ea typeface="ＭＳ Ｐゴシック" charset="0"/>
              </a:defRPr>
            </a:lvl5pPr>
            <a:lvl6pPr marL="2514600" indent="-228600" eaLnBrk="0" fontAlgn="base" hangingPunct="0">
              <a:spcBef>
                <a:spcPct val="0"/>
              </a:spcBef>
              <a:spcAft>
                <a:spcPct val="0"/>
              </a:spcAft>
              <a:defRPr sz="1400" b="1">
                <a:solidFill>
                  <a:schemeClr val="tx1"/>
                </a:solidFill>
                <a:latin typeface="Arial" charset="0"/>
                <a:ea typeface="ＭＳ Ｐゴシック" charset="0"/>
              </a:defRPr>
            </a:lvl6pPr>
            <a:lvl7pPr marL="2971800" indent="-228600" eaLnBrk="0" fontAlgn="base" hangingPunct="0">
              <a:spcBef>
                <a:spcPct val="0"/>
              </a:spcBef>
              <a:spcAft>
                <a:spcPct val="0"/>
              </a:spcAft>
              <a:defRPr sz="1400" b="1">
                <a:solidFill>
                  <a:schemeClr val="tx1"/>
                </a:solidFill>
                <a:latin typeface="Arial" charset="0"/>
                <a:ea typeface="ＭＳ Ｐゴシック" charset="0"/>
              </a:defRPr>
            </a:lvl7pPr>
            <a:lvl8pPr marL="3429000" indent="-228600" eaLnBrk="0" fontAlgn="base" hangingPunct="0">
              <a:spcBef>
                <a:spcPct val="0"/>
              </a:spcBef>
              <a:spcAft>
                <a:spcPct val="0"/>
              </a:spcAft>
              <a:defRPr sz="1400" b="1">
                <a:solidFill>
                  <a:schemeClr val="tx1"/>
                </a:solidFill>
                <a:latin typeface="Arial" charset="0"/>
                <a:ea typeface="ＭＳ Ｐゴシック" charset="0"/>
              </a:defRPr>
            </a:lvl8pPr>
            <a:lvl9pPr marL="3886200" indent="-228600" eaLnBrk="0" fontAlgn="base" hangingPunct="0">
              <a:spcBef>
                <a:spcPct val="0"/>
              </a:spcBef>
              <a:spcAft>
                <a:spcPct val="0"/>
              </a:spcAft>
              <a:defRPr sz="1400" b="1">
                <a:solidFill>
                  <a:schemeClr val="tx1"/>
                </a:solidFill>
                <a:latin typeface="Arial" charset="0"/>
                <a:ea typeface="ＭＳ Ｐゴシック" charset="0"/>
              </a:defRPr>
            </a:lvl9pPr>
          </a:lstStyle>
          <a:p>
            <a:r>
              <a:rPr lang="en-US" sz="1100" dirty="0">
                <a:solidFill>
                  <a:srgbClr val="326464"/>
                </a:solidFill>
                <a:latin typeface="Helvetica" charset="0"/>
                <a:cs typeface="Helvetica" charset="0"/>
              </a:rPr>
              <a:t> Amplitude squeezing</a:t>
            </a:r>
          </a:p>
          <a:p>
            <a:r>
              <a:rPr lang="en-US" sz="1100" dirty="0">
                <a:solidFill>
                  <a:srgbClr val="326464"/>
                </a:solidFill>
                <a:latin typeface="Helvetica" charset="0"/>
                <a:cs typeface="Helvetica" charset="0"/>
              </a:rPr>
              <a:t>Phase Anti-squeezing</a:t>
            </a:r>
          </a:p>
        </p:txBody>
      </p:sp>
      <p:sp>
        <p:nvSpPr>
          <p:cNvPr id="30" name="TextBox 76">
            <a:extLst>
              <a:ext uri="{FF2B5EF4-FFF2-40B4-BE49-F238E27FC236}">
                <a16:creationId xmlns:a16="http://schemas.microsoft.com/office/drawing/2014/main" id="{C4B8C22F-ECEC-4159-6AD4-39E1448A7856}"/>
              </a:ext>
            </a:extLst>
          </p:cNvPr>
          <p:cNvSpPr txBox="1">
            <a:spLocks noChangeArrowheads="1"/>
          </p:cNvSpPr>
          <p:nvPr/>
        </p:nvSpPr>
        <p:spPr bwMode="auto">
          <a:xfrm rot="20423679">
            <a:off x="3464574" y="2378971"/>
            <a:ext cx="1214299" cy="769441"/>
          </a:xfrm>
          <a:prstGeom prst="rect">
            <a:avLst/>
          </a:prstGeom>
          <a:noFill/>
          <a:ln w="12700">
            <a:noFill/>
            <a:miter lim="800000"/>
            <a:headEnd/>
            <a:tailEnd/>
          </a:ln>
        </p:spPr>
        <p:txBody>
          <a:bodyPr wrap="square">
            <a:spAutoFit/>
          </a:bodyPr>
          <a:lstStyle>
            <a:lvl1pPr>
              <a:defRPr sz="1400" b="1">
                <a:solidFill>
                  <a:schemeClr val="tx1"/>
                </a:solidFill>
                <a:latin typeface="Arial" charset="0"/>
                <a:ea typeface="ＭＳ Ｐゴシック" charset="0"/>
                <a:cs typeface="ＭＳ Ｐゴシック" charset="0"/>
              </a:defRPr>
            </a:lvl1pPr>
            <a:lvl2pPr marL="742950" indent="-285750">
              <a:defRPr sz="1400" b="1">
                <a:solidFill>
                  <a:schemeClr val="tx1"/>
                </a:solidFill>
                <a:latin typeface="Arial" charset="0"/>
                <a:ea typeface="ＭＳ Ｐゴシック" charset="0"/>
              </a:defRPr>
            </a:lvl2pPr>
            <a:lvl3pPr marL="1143000" indent="-228600">
              <a:defRPr sz="1400" b="1">
                <a:solidFill>
                  <a:schemeClr val="tx1"/>
                </a:solidFill>
                <a:latin typeface="Arial" charset="0"/>
                <a:ea typeface="ＭＳ Ｐゴシック" charset="0"/>
              </a:defRPr>
            </a:lvl3pPr>
            <a:lvl4pPr marL="1600200" indent="-228600">
              <a:defRPr sz="1400" b="1">
                <a:solidFill>
                  <a:schemeClr val="tx1"/>
                </a:solidFill>
                <a:latin typeface="Arial" charset="0"/>
                <a:ea typeface="ＭＳ Ｐゴシック" charset="0"/>
              </a:defRPr>
            </a:lvl4pPr>
            <a:lvl5pPr marL="2057400" indent="-228600">
              <a:defRPr sz="1400" b="1">
                <a:solidFill>
                  <a:schemeClr val="tx1"/>
                </a:solidFill>
                <a:latin typeface="Arial" charset="0"/>
                <a:ea typeface="ＭＳ Ｐゴシック" charset="0"/>
              </a:defRPr>
            </a:lvl5pPr>
            <a:lvl6pPr marL="2514600" indent="-228600" eaLnBrk="0" fontAlgn="base" hangingPunct="0">
              <a:spcBef>
                <a:spcPct val="0"/>
              </a:spcBef>
              <a:spcAft>
                <a:spcPct val="0"/>
              </a:spcAft>
              <a:defRPr sz="1400" b="1">
                <a:solidFill>
                  <a:schemeClr val="tx1"/>
                </a:solidFill>
                <a:latin typeface="Arial" charset="0"/>
                <a:ea typeface="ＭＳ Ｐゴシック" charset="0"/>
              </a:defRPr>
            </a:lvl6pPr>
            <a:lvl7pPr marL="2971800" indent="-228600" eaLnBrk="0" fontAlgn="base" hangingPunct="0">
              <a:spcBef>
                <a:spcPct val="0"/>
              </a:spcBef>
              <a:spcAft>
                <a:spcPct val="0"/>
              </a:spcAft>
              <a:defRPr sz="1400" b="1">
                <a:solidFill>
                  <a:schemeClr val="tx1"/>
                </a:solidFill>
                <a:latin typeface="Arial" charset="0"/>
                <a:ea typeface="ＭＳ Ｐゴシック" charset="0"/>
              </a:defRPr>
            </a:lvl7pPr>
            <a:lvl8pPr marL="3429000" indent="-228600" eaLnBrk="0" fontAlgn="base" hangingPunct="0">
              <a:spcBef>
                <a:spcPct val="0"/>
              </a:spcBef>
              <a:spcAft>
                <a:spcPct val="0"/>
              </a:spcAft>
              <a:defRPr sz="1400" b="1">
                <a:solidFill>
                  <a:schemeClr val="tx1"/>
                </a:solidFill>
                <a:latin typeface="Arial" charset="0"/>
                <a:ea typeface="ＭＳ Ｐゴシック" charset="0"/>
              </a:defRPr>
            </a:lvl8pPr>
            <a:lvl9pPr marL="3886200" indent="-228600" eaLnBrk="0" fontAlgn="base" hangingPunct="0">
              <a:spcBef>
                <a:spcPct val="0"/>
              </a:spcBef>
              <a:spcAft>
                <a:spcPct val="0"/>
              </a:spcAft>
              <a:defRPr sz="1400" b="1">
                <a:solidFill>
                  <a:schemeClr val="tx1"/>
                </a:solidFill>
                <a:latin typeface="Arial" charset="0"/>
                <a:ea typeface="ＭＳ Ｐゴシック" charset="0"/>
              </a:defRPr>
            </a:lvl9pPr>
          </a:lstStyle>
          <a:p>
            <a:r>
              <a:rPr lang="en-US" sz="1100" dirty="0">
                <a:solidFill>
                  <a:srgbClr val="326464"/>
                </a:solidFill>
                <a:latin typeface="Helvetica" charset="0"/>
                <a:cs typeface="Helvetica" charset="0"/>
              </a:rPr>
              <a:t>Phase </a:t>
            </a:r>
          </a:p>
          <a:p>
            <a:r>
              <a:rPr lang="en-US" sz="1100" dirty="0">
                <a:solidFill>
                  <a:srgbClr val="326464"/>
                </a:solidFill>
                <a:latin typeface="Helvetica" charset="0"/>
                <a:cs typeface="Helvetica" charset="0"/>
              </a:rPr>
              <a:t>Squeezing</a:t>
            </a:r>
          </a:p>
          <a:p>
            <a:r>
              <a:rPr lang="en-US" sz="1100" dirty="0">
                <a:solidFill>
                  <a:srgbClr val="326464"/>
                </a:solidFill>
                <a:latin typeface="Helvetica" charset="0"/>
                <a:cs typeface="Helvetica" charset="0"/>
              </a:rPr>
              <a:t>Amplitude Anti-squeezing </a:t>
            </a:r>
          </a:p>
        </p:txBody>
      </p:sp>
    </p:spTree>
    <p:extLst>
      <p:ext uri="{BB962C8B-B14F-4D97-AF65-F5344CB8AC3E}">
        <p14:creationId xmlns:p14="http://schemas.microsoft.com/office/powerpoint/2010/main" val="505470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Content Placeholder 2">
            <a:extLst>
              <a:ext uri="{FF2B5EF4-FFF2-40B4-BE49-F238E27FC236}">
                <a16:creationId xmlns:a16="http://schemas.microsoft.com/office/drawing/2014/main" id="{58CE93C1-BD37-1C49-AE78-132C3AED6E08}"/>
              </a:ext>
            </a:extLst>
          </p:cNvPr>
          <p:cNvSpPr txBox="1">
            <a:spLocks/>
          </p:cNvSpPr>
          <p:nvPr/>
        </p:nvSpPr>
        <p:spPr>
          <a:xfrm>
            <a:off x="649689" y="990117"/>
            <a:ext cx="2472437" cy="1388237"/>
          </a:xfrm>
          <a:prstGeom prst="rect">
            <a:avLst/>
          </a:prstGeom>
        </p:spPr>
        <p:txBody>
          <a:bodyPr/>
          <a:lstStyle>
            <a:lvl1pPr marL="342900" indent="-342900" algn="l" rtl="0" eaLnBrk="1" fontAlgn="base" hangingPunct="1">
              <a:spcBef>
                <a:spcPct val="20000"/>
              </a:spcBef>
              <a:spcAft>
                <a:spcPct val="0"/>
              </a:spcAft>
              <a:buClr>
                <a:schemeClr val="tx1"/>
              </a:buClr>
              <a:buSzPct val="75000"/>
              <a:buFont typeface="Monotype Sorts" charset="0"/>
              <a:buChar char="l"/>
              <a:defRPr sz="24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SzPct val="100000"/>
              <a:buChar char="»"/>
              <a:defRPr>
                <a:solidFill>
                  <a:schemeClr val="tx1"/>
                </a:solidFill>
                <a:latin typeface="+mn-lt"/>
                <a:ea typeface="+mn-ea"/>
              </a:defRPr>
            </a:lvl2pPr>
            <a:lvl3pPr marL="1143000" indent="-228600" algn="l" rtl="0" eaLnBrk="1" fontAlgn="base" hangingPunct="1">
              <a:spcBef>
                <a:spcPct val="20000"/>
              </a:spcBef>
              <a:spcAft>
                <a:spcPct val="0"/>
              </a:spcAft>
              <a:buClr>
                <a:schemeClr val="tx1"/>
              </a:buClr>
              <a:buSzPct val="100000"/>
              <a:buChar char="–"/>
              <a:defRPr sz="1600">
                <a:solidFill>
                  <a:schemeClr val="tx1"/>
                </a:solidFill>
                <a:latin typeface="+mn-lt"/>
                <a:ea typeface="+mn-ea"/>
              </a:defRPr>
            </a:lvl3pPr>
            <a:lvl4pPr marL="1600200" indent="-228600" algn="l" rtl="0" eaLnBrk="1" fontAlgn="base" hangingPunct="1">
              <a:spcBef>
                <a:spcPct val="20000"/>
              </a:spcBef>
              <a:spcAft>
                <a:spcPct val="0"/>
              </a:spcAft>
              <a:buClr>
                <a:schemeClr val="tx1"/>
              </a:buClr>
              <a:buSzPct val="65000"/>
              <a:buFont typeface="Monotype Sorts" charset="0"/>
              <a:buChar char="l"/>
              <a:defRPr sz="1600">
                <a:solidFill>
                  <a:schemeClr val="tx1"/>
                </a:solidFill>
                <a:latin typeface="+mn-lt"/>
                <a:ea typeface="+mn-ea"/>
              </a:defRPr>
            </a:lvl4pPr>
            <a:lvl5pPr marL="2057400" indent="-228600" algn="l" rtl="0" eaLnBrk="1" fontAlgn="base" hangingPunct="1">
              <a:spcBef>
                <a:spcPct val="20000"/>
              </a:spcBef>
              <a:spcAft>
                <a:spcPct val="0"/>
              </a:spcAft>
              <a:buClr>
                <a:schemeClr val="tx1"/>
              </a:buClr>
              <a:buSzPct val="100000"/>
              <a:buChar char="»"/>
              <a:defRPr sz="1600">
                <a:solidFill>
                  <a:schemeClr val="tx1"/>
                </a:solidFill>
                <a:latin typeface="+mn-lt"/>
                <a:ea typeface="+mn-ea"/>
              </a:defRPr>
            </a:lvl5pPr>
            <a:lvl6pPr marL="2514600" indent="-228600" algn="l" rtl="0" eaLnBrk="1" fontAlgn="base" hangingPunct="1">
              <a:spcBef>
                <a:spcPct val="20000"/>
              </a:spcBef>
              <a:spcAft>
                <a:spcPct val="0"/>
              </a:spcAft>
              <a:buClr>
                <a:schemeClr val="tx1"/>
              </a:buClr>
              <a:buSzPct val="100000"/>
              <a:buChar char="»"/>
              <a:defRPr sz="1600">
                <a:solidFill>
                  <a:schemeClr val="tx1"/>
                </a:solidFill>
                <a:latin typeface="+mn-lt"/>
                <a:ea typeface="+mn-ea"/>
              </a:defRPr>
            </a:lvl6pPr>
            <a:lvl7pPr marL="2971800" indent="-228600" algn="l" rtl="0" eaLnBrk="1" fontAlgn="base" hangingPunct="1">
              <a:spcBef>
                <a:spcPct val="20000"/>
              </a:spcBef>
              <a:spcAft>
                <a:spcPct val="0"/>
              </a:spcAft>
              <a:buClr>
                <a:schemeClr val="tx1"/>
              </a:buClr>
              <a:buSzPct val="100000"/>
              <a:buChar char="»"/>
              <a:defRPr sz="1600">
                <a:solidFill>
                  <a:schemeClr val="tx1"/>
                </a:solidFill>
                <a:latin typeface="+mn-lt"/>
                <a:ea typeface="+mn-ea"/>
              </a:defRPr>
            </a:lvl7pPr>
            <a:lvl8pPr marL="3429000" indent="-228600" algn="l" rtl="0" eaLnBrk="1" fontAlgn="base" hangingPunct="1">
              <a:spcBef>
                <a:spcPct val="20000"/>
              </a:spcBef>
              <a:spcAft>
                <a:spcPct val="0"/>
              </a:spcAft>
              <a:buClr>
                <a:schemeClr val="tx1"/>
              </a:buClr>
              <a:buSzPct val="100000"/>
              <a:buChar char="»"/>
              <a:defRPr sz="1600">
                <a:solidFill>
                  <a:schemeClr val="tx1"/>
                </a:solidFill>
                <a:latin typeface="+mn-lt"/>
                <a:ea typeface="+mn-ea"/>
              </a:defRPr>
            </a:lvl8pPr>
            <a:lvl9pPr marL="3886200" indent="-228600" algn="l" rtl="0" eaLnBrk="1" fontAlgn="base" hangingPunct="1">
              <a:spcBef>
                <a:spcPct val="20000"/>
              </a:spcBef>
              <a:spcAft>
                <a:spcPct val="0"/>
              </a:spcAft>
              <a:buClr>
                <a:schemeClr val="tx1"/>
              </a:buClr>
              <a:buSzPct val="100000"/>
              <a:buChar char="»"/>
              <a:defRPr sz="1600">
                <a:solidFill>
                  <a:schemeClr val="tx1"/>
                </a:solidFill>
                <a:latin typeface="+mn-lt"/>
                <a:ea typeface="+mn-ea"/>
              </a:defRPr>
            </a:lvl9pPr>
          </a:lstStyle>
          <a:p>
            <a:r>
              <a:rPr lang="en-US" sz="1050" b="0" kern="0" dirty="0">
                <a:solidFill>
                  <a:schemeClr val="bg1"/>
                </a:solidFill>
              </a:rPr>
              <a:t>Advanced LIGO Test Mass Coatings </a:t>
            </a:r>
          </a:p>
          <a:p>
            <a:pPr lvl="1"/>
            <a:r>
              <a:rPr lang="en-US" sz="900" b="0" kern="0" dirty="0">
                <a:solidFill>
                  <a:schemeClr val="bg1"/>
                </a:solidFill>
              </a:rPr>
              <a:t>Ion-beam sputtered (IBS) amorphous (almost) ¼ wave dielectric stack</a:t>
            </a:r>
          </a:p>
          <a:p>
            <a:pPr lvl="2"/>
            <a:r>
              <a:rPr lang="en-US" sz="900" b="0" kern="0" dirty="0">
                <a:solidFill>
                  <a:schemeClr val="bg1"/>
                </a:solidFill>
              </a:rPr>
              <a:t>TiO</a:t>
            </a:r>
            <a:r>
              <a:rPr lang="en-US" sz="900" b="0" kern="0" baseline="-25000" dirty="0">
                <a:solidFill>
                  <a:schemeClr val="bg1"/>
                </a:solidFill>
              </a:rPr>
              <a:t>2</a:t>
            </a:r>
            <a:r>
              <a:rPr lang="en-US" sz="900" b="0" kern="0" dirty="0">
                <a:solidFill>
                  <a:schemeClr val="bg1"/>
                </a:solidFill>
              </a:rPr>
              <a:t>:Ta</a:t>
            </a:r>
            <a:r>
              <a:rPr lang="en-US" sz="900" b="0" kern="0" baseline="-25000" dirty="0">
                <a:solidFill>
                  <a:schemeClr val="bg1"/>
                </a:solidFill>
              </a:rPr>
              <a:t>2</a:t>
            </a:r>
            <a:r>
              <a:rPr lang="en-US" sz="900" b="0" kern="0" dirty="0">
                <a:solidFill>
                  <a:schemeClr val="bg1"/>
                </a:solidFill>
              </a:rPr>
              <a:t>O</a:t>
            </a:r>
            <a:r>
              <a:rPr lang="en-US" sz="900" b="0" kern="0" baseline="-25000" dirty="0">
                <a:solidFill>
                  <a:schemeClr val="bg1"/>
                </a:solidFill>
              </a:rPr>
              <a:t>5 </a:t>
            </a:r>
            <a:r>
              <a:rPr lang="en-US" sz="900" b="0" kern="0" dirty="0">
                <a:solidFill>
                  <a:schemeClr val="bg1"/>
                </a:solidFill>
              </a:rPr>
              <a:t>(</a:t>
            </a:r>
            <a:r>
              <a:rPr lang="en-US" sz="900" b="0" i="1" kern="0" dirty="0" err="1">
                <a:solidFill>
                  <a:schemeClr val="bg1"/>
                </a:solidFill>
              </a:rPr>
              <a:t>n</a:t>
            </a:r>
            <a:r>
              <a:rPr lang="en-US" sz="900" b="0" i="1" kern="0" baseline="-25000" dirty="0" err="1">
                <a:solidFill>
                  <a:schemeClr val="bg1"/>
                </a:solidFill>
              </a:rPr>
              <a:t>h</a:t>
            </a:r>
            <a:r>
              <a:rPr lang="en-US" sz="900" b="0" kern="0" dirty="0">
                <a:solidFill>
                  <a:schemeClr val="bg1"/>
                </a:solidFill>
              </a:rPr>
              <a:t> = 2.07) &amp; SiO</a:t>
            </a:r>
            <a:r>
              <a:rPr lang="en-US" sz="900" b="0" kern="0" baseline="-25000" dirty="0">
                <a:solidFill>
                  <a:schemeClr val="bg1"/>
                </a:solidFill>
              </a:rPr>
              <a:t>2</a:t>
            </a:r>
            <a:r>
              <a:rPr lang="en-US" sz="900" b="0" kern="0" dirty="0">
                <a:solidFill>
                  <a:schemeClr val="bg1"/>
                </a:solidFill>
              </a:rPr>
              <a:t> (</a:t>
            </a:r>
            <a:r>
              <a:rPr lang="en-US" sz="900" b="0" i="1" kern="0" dirty="0" err="1">
                <a:solidFill>
                  <a:schemeClr val="bg1"/>
                </a:solidFill>
              </a:rPr>
              <a:t>n</a:t>
            </a:r>
            <a:r>
              <a:rPr lang="en-US" sz="900" b="0" i="1" kern="0" baseline="-25000" dirty="0" err="1">
                <a:solidFill>
                  <a:schemeClr val="bg1"/>
                </a:solidFill>
              </a:rPr>
              <a:t>L</a:t>
            </a:r>
            <a:r>
              <a:rPr lang="en-US" sz="900" b="0" kern="0" dirty="0">
                <a:solidFill>
                  <a:schemeClr val="bg1"/>
                </a:solidFill>
              </a:rPr>
              <a:t> = 1.45)</a:t>
            </a:r>
          </a:p>
          <a:p>
            <a:endParaRPr lang="en-US" sz="1050" b="0" kern="0" dirty="0">
              <a:solidFill>
                <a:schemeClr val="bg1"/>
              </a:solidFill>
            </a:endParaRPr>
          </a:p>
          <a:p>
            <a:endParaRPr lang="en-US" sz="1050" b="0" kern="0" dirty="0">
              <a:solidFill>
                <a:schemeClr val="bg1"/>
              </a:solidFill>
            </a:endParaRPr>
          </a:p>
          <a:p>
            <a:endParaRPr lang="en-US" sz="1050" b="0" kern="0" dirty="0">
              <a:solidFill>
                <a:schemeClr val="bg1"/>
              </a:solidFill>
            </a:endParaRPr>
          </a:p>
          <a:p>
            <a:endParaRPr lang="en-US" sz="1050" b="0" kern="0" dirty="0">
              <a:solidFill>
                <a:schemeClr val="bg1"/>
              </a:solidFill>
            </a:endParaRPr>
          </a:p>
          <a:p>
            <a:r>
              <a:rPr lang="en-US" sz="1050" b="0" kern="0" dirty="0">
                <a:solidFill>
                  <a:schemeClr val="bg1"/>
                </a:solidFill>
              </a:rPr>
              <a:t>Statistical Mechanics: </a:t>
            </a:r>
            <a:r>
              <a:rPr lang="en-US" sz="1050" b="0" i="1" kern="0" dirty="0" err="1">
                <a:solidFill>
                  <a:schemeClr val="bg1"/>
                </a:solidFill>
                <a:latin typeface="Times New Roman" panose="02020603050405020304" pitchFamily="18" charset="0"/>
                <a:cs typeface="Times New Roman" panose="02020603050405020304" pitchFamily="18" charset="0"/>
              </a:rPr>
              <a:t>kT</a:t>
            </a:r>
            <a:r>
              <a:rPr lang="en-US" sz="1050" b="0" i="1" kern="0" dirty="0">
                <a:solidFill>
                  <a:schemeClr val="bg1"/>
                </a:solidFill>
                <a:latin typeface="Times New Roman" panose="02020603050405020304" pitchFamily="18" charset="0"/>
                <a:cs typeface="Times New Roman" panose="02020603050405020304" pitchFamily="18" charset="0"/>
              </a:rPr>
              <a:t> </a:t>
            </a:r>
            <a:r>
              <a:rPr lang="en-US" sz="1050" b="0" kern="0" dirty="0">
                <a:solidFill>
                  <a:schemeClr val="bg1"/>
                </a:solidFill>
              </a:rPr>
              <a:t>of energy per mechanical mode, viscous damping</a:t>
            </a:r>
          </a:p>
          <a:p>
            <a:pPr marL="0" indent="0">
              <a:buNone/>
            </a:pPr>
            <a:endParaRPr lang="en-US" sz="1050" b="0" kern="0" dirty="0">
              <a:solidFill>
                <a:schemeClr val="bg1"/>
              </a:solidFill>
            </a:endParaRPr>
          </a:p>
          <a:p>
            <a:endParaRPr lang="en-US" sz="1050" b="0" kern="0" dirty="0">
              <a:solidFill>
                <a:schemeClr val="bg1"/>
              </a:solidFill>
            </a:endParaRPr>
          </a:p>
          <a:p>
            <a:endParaRPr lang="en-US" sz="1050" b="0" kern="0" dirty="0">
              <a:solidFill>
                <a:schemeClr val="bg1"/>
              </a:solidFill>
            </a:endParaRPr>
          </a:p>
          <a:p>
            <a:pPr lvl="1"/>
            <a:endParaRPr lang="en-US" sz="825" b="0" dirty="0">
              <a:solidFill>
                <a:schemeClr val="bg1"/>
              </a:solidFill>
            </a:endParaRPr>
          </a:p>
          <a:p>
            <a:pPr marL="342900" lvl="1" indent="0">
              <a:buNone/>
            </a:pPr>
            <a:endParaRPr lang="en-US" sz="825" b="0" dirty="0">
              <a:solidFill>
                <a:schemeClr val="bg1"/>
              </a:solidFill>
            </a:endParaRPr>
          </a:p>
          <a:p>
            <a:endParaRPr lang="en-US" sz="1050" b="0" kern="0" dirty="0">
              <a:solidFill>
                <a:schemeClr val="bg1"/>
              </a:solidFill>
            </a:endParaRPr>
          </a:p>
        </p:txBody>
      </p:sp>
      <p:sp>
        <p:nvSpPr>
          <p:cNvPr id="33" name="TextBox 32">
            <a:extLst>
              <a:ext uri="{FF2B5EF4-FFF2-40B4-BE49-F238E27FC236}">
                <a16:creationId xmlns:a16="http://schemas.microsoft.com/office/drawing/2014/main" id="{F9A3F1C0-FB49-8F48-AEAC-976914DD3076}"/>
              </a:ext>
            </a:extLst>
          </p:cNvPr>
          <p:cNvSpPr txBox="1"/>
          <p:nvPr/>
        </p:nvSpPr>
        <p:spPr>
          <a:xfrm>
            <a:off x="6721121" y="4639448"/>
            <a:ext cx="1178528" cy="346249"/>
          </a:xfrm>
          <a:prstGeom prst="rect">
            <a:avLst/>
          </a:prstGeom>
          <a:noFill/>
          <a:ln>
            <a:solidFill>
              <a:schemeClr val="tx1"/>
            </a:solidFill>
          </a:ln>
        </p:spPr>
        <p:txBody>
          <a:bodyPr wrap="none" rtlCol="0">
            <a:spAutoFit/>
          </a:bodyPr>
          <a:lstStyle/>
          <a:p>
            <a:r>
              <a:rPr lang="en-US" sz="825" dirty="0">
                <a:solidFill>
                  <a:schemeClr val="bg1"/>
                </a:solidFill>
                <a:latin typeface="Arial" panose="020B0604020202020204" pitchFamily="34" charset="0"/>
                <a:cs typeface="Arial" panose="020B0604020202020204" pitchFamily="34" charset="0"/>
              </a:rPr>
              <a:t>Slide inspiration</a:t>
            </a:r>
            <a:r>
              <a:rPr lang="en-US" sz="825" b="0" dirty="0">
                <a:solidFill>
                  <a:schemeClr val="bg1"/>
                </a:solidFill>
                <a:latin typeface="Arial" panose="020B0604020202020204" pitchFamily="34" charset="0"/>
                <a:cs typeface="Arial" panose="020B0604020202020204" pitchFamily="34" charset="0"/>
              </a:rPr>
              <a:t>:</a:t>
            </a:r>
          </a:p>
          <a:p>
            <a:r>
              <a:rPr lang="en-US" sz="825" b="0" dirty="0">
                <a:solidFill>
                  <a:schemeClr val="bg1"/>
                </a:solidFill>
                <a:latin typeface="Arial" panose="020B0604020202020204" pitchFamily="34" charset="0"/>
                <a:cs typeface="Arial" panose="020B0604020202020204" pitchFamily="34" charset="0"/>
              </a:rPr>
              <a:t>Marty </a:t>
            </a:r>
            <a:r>
              <a:rPr lang="en-US" sz="825" b="0" dirty="0" err="1">
                <a:solidFill>
                  <a:schemeClr val="bg1"/>
                </a:solidFill>
                <a:latin typeface="Arial" panose="020B0604020202020204" pitchFamily="34" charset="0"/>
                <a:cs typeface="Arial" panose="020B0604020202020204" pitchFamily="34" charset="0"/>
              </a:rPr>
              <a:t>Fejer</a:t>
            </a:r>
            <a:r>
              <a:rPr lang="en-US" sz="825" b="0" dirty="0">
                <a:solidFill>
                  <a:schemeClr val="bg1"/>
                </a:solidFill>
                <a:latin typeface="Arial" panose="020B0604020202020204" pitchFamily="34" charset="0"/>
                <a:cs typeface="Arial" panose="020B0604020202020204" pitchFamily="34" charset="0"/>
              </a:rPr>
              <a:t>, Stanford</a:t>
            </a:r>
          </a:p>
        </p:txBody>
      </p:sp>
      <p:sp>
        <p:nvSpPr>
          <p:cNvPr id="53" name="TextBox 52">
            <a:extLst>
              <a:ext uri="{FF2B5EF4-FFF2-40B4-BE49-F238E27FC236}">
                <a16:creationId xmlns:a16="http://schemas.microsoft.com/office/drawing/2014/main" id="{342C27B8-9E34-AF41-913E-6292CFE3FE1C}"/>
              </a:ext>
            </a:extLst>
          </p:cNvPr>
          <p:cNvSpPr txBox="1"/>
          <p:nvPr/>
        </p:nvSpPr>
        <p:spPr>
          <a:xfrm>
            <a:off x="4656326" y="4115793"/>
            <a:ext cx="1901483" cy="230832"/>
          </a:xfrm>
          <a:prstGeom prst="rect">
            <a:avLst/>
          </a:prstGeom>
          <a:noFill/>
          <a:ln>
            <a:noFill/>
          </a:ln>
        </p:spPr>
        <p:txBody>
          <a:bodyPr wrap="none" rtlCol="0">
            <a:spAutoFit/>
          </a:bodyPr>
          <a:lstStyle/>
          <a:p>
            <a:r>
              <a:rPr lang="en-US" sz="900" b="0" dirty="0">
                <a:solidFill>
                  <a:schemeClr val="bg1"/>
                </a:solidFill>
                <a:latin typeface="Arial" panose="020B0604020202020204" pitchFamily="34" charset="0"/>
                <a:cs typeface="Arial" panose="020B0604020202020204" pitchFamily="34" charset="0"/>
              </a:rPr>
              <a:t>Compare: Bulk Silica </a:t>
            </a:r>
            <a:r>
              <a:rPr lang="en-US" sz="788" b="0" i="1" dirty="0">
                <a:solidFill>
                  <a:schemeClr val="bg1"/>
                </a:solidFill>
                <a:latin typeface="Symbol" pitchFamily="2" charset="2"/>
                <a:cs typeface="Arial" panose="020B0604020202020204" pitchFamily="34" charset="0"/>
              </a:rPr>
              <a:t>f</a:t>
            </a:r>
            <a:r>
              <a:rPr lang="en-US" sz="788" b="0" i="1" dirty="0">
                <a:solidFill>
                  <a:schemeClr val="bg1"/>
                </a:solidFill>
                <a:latin typeface="Arial" panose="020B0604020202020204" pitchFamily="34" charset="0"/>
                <a:cs typeface="Arial" panose="020B0604020202020204" pitchFamily="34" charset="0"/>
              </a:rPr>
              <a:t> </a:t>
            </a:r>
            <a:r>
              <a:rPr lang="en-US" sz="900" b="0" i="1" dirty="0">
                <a:solidFill>
                  <a:schemeClr val="bg1"/>
                </a:solidFill>
                <a:latin typeface="Arial" panose="020B0604020202020204" pitchFamily="34" charset="0"/>
                <a:cs typeface="Arial" panose="020B0604020202020204" pitchFamily="34" charset="0"/>
              </a:rPr>
              <a:t>~</a:t>
            </a:r>
            <a:r>
              <a:rPr lang="en-US" sz="900" b="0" dirty="0">
                <a:solidFill>
                  <a:schemeClr val="bg1"/>
                </a:solidFill>
                <a:latin typeface="Arial" panose="020B0604020202020204" pitchFamily="34" charset="0"/>
                <a:cs typeface="Arial" panose="020B0604020202020204" pitchFamily="34" charset="0"/>
              </a:rPr>
              <a:t> 10</a:t>
            </a:r>
            <a:r>
              <a:rPr lang="en-US" sz="750" b="0" baseline="30000" dirty="0">
                <a:solidFill>
                  <a:schemeClr val="bg1"/>
                </a:solidFill>
                <a:latin typeface="Arial" panose="020B0604020202020204" pitchFamily="34" charset="0"/>
                <a:cs typeface="Arial" panose="020B0604020202020204" pitchFamily="34" charset="0"/>
              </a:rPr>
              <a:t>-6</a:t>
            </a:r>
            <a:r>
              <a:rPr lang="en-US" sz="750" b="0" dirty="0">
                <a:solidFill>
                  <a:schemeClr val="bg1"/>
                </a:solidFill>
                <a:latin typeface="Arial" panose="020B0604020202020204" pitchFamily="34" charset="0"/>
                <a:cs typeface="Arial" panose="020B0604020202020204" pitchFamily="34" charset="0"/>
              </a:rPr>
              <a:t>-</a:t>
            </a:r>
            <a:r>
              <a:rPr lang="en-US" sz="900" b="0" dirty="0">
                <a:solidFill>
                  <a:schemeClr val="bg1"/>
                </a:solidFill>
                <a:latin typeface="Arial" panose="020B0604020202020204" pitchFamily="34" charset="0"/>
                <a:cs typeface="Arial" panose="020B0604020202020204" pitchFamily="34" charset="0"/>
              </a:rPr>
              <a:t>10</a:t>
            </a:r>
            <a:r>
              <a:rPr lang="en-US" sz="750" b="0" baseline="30000" dirty="0">
                <a:solidFill>
                  <a:schemeClr val="bg1"/>
                </a:solidFill>
                <a:latin typeface="Arial" panose="020B0604020202020204" pitchFamily="34" charset="0"/>
                <a:cs typeface="Arial" panose="020B0604020202020204" pitchFamily="34" charset="0"/>
              </a:rPr>
              <a:t>-8</a:t>
            </a:r>
            <a:r>
              <a:rPr lang="en-US" sz="900" b="0" dirty="0">
                <a:solidFill>
                  <a:schemeClr val="bg1"/>
                </a:solidFill>
                <a:latin typeface="Arial" panose="020B0604020202020204" pitchFamily="34" charset="0"/>
                <a:cs typeface="Arial" panose="020B0604020202020204" pitchFamily="34" charset="0"/>
              </a:rPr>
              <a:t> </a:t>
            </a:r>
          </a:p>
        </p:txBody>
      </p:sp>
      <p:pic>
        <p:nvPicPr>
          <p:cNvPr id="5" name="Picture 4">
            <a:extLst>
              <a:ext uri="{FF2B5EF4-FFF2-40B4-BE49-F238E27FC236}">
                <a16:creationId xmlns:a16="http://schemas.microsoft.com/office/drawing/2014/main" id="{967A3671-1954-BC4A-A8AB-264A2DC7727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564822" y="4020073"/>
            <a:ext cx="1242932" cy="424330"/>
          </a:xfrm>
          <a:prstGeom prst="rect">
            <a:avLst/>
          </a:prstGeom>
          <a:ln w="28575">
            <a:solidFill>
              <a:schemeClr val="tx1"/>
            </a:solidFill>
          </a:ln>
        </p:spPr>
      </p:pic>
      <p:sp>
        <p:nvSpPr>
          <p:cNvPr id="54" name="Rectangle 53">
            <a:extLst>
              <a:ext uri="{FF2B5EF4-FFF2-40B4-BE49-F238E27FC236}">
                <a16:creationId xmlns:a16="http://schemas.microsoft.com/office/drawing/2014/main" id="{D83A34D5-2638-EA4C-B81F-1EC98A75C0A6}"/>
              </a:ext>
            </a:extLst>
          </p:cNvPr>
          <p:cNvSpPr/>
          <p:nvPr/>
        </p:nvSpPr>
        <p:spPr>
          <a:xfrm>
            <a:off x="1312435" y="4607929"/>
            <a:ext cx="2246924" cy="300082"/>
          </a:xfrm>
          <a:prstGeom prst="rect">
            <a:avLst/>
          </a:prstGeom>
          <a:solidFill>
            <a:schemeClr val="accent2"/>
          </a:solidFill>
          <a:ln>
            <a:solidFill>
              <a:srgbClr val="618FFD"/>
            </a:solidFill>
          </a:ln>
        </p:spPr>
        <p:txBody>
          <a:bodyPr wrap="square">
            <a:spAutoFit/>
          </a:bodyPr>
          <a:lstStyle/>
          <a:p>
            <a:r>
              <a:rPr lang="en-US" sz="675" b="0" dirty="0">
                <a:solidFill>
                  <a:schemeClr val="tx2"/>
                </a:solidFill>
                <a:latin typeface="Arial"/>
                <a:cs typeface="Arial"/>
              </a:rPr>
              <a:t>Y. Levin  </a:t>
            </a:r>
            <a:r>
              <a:rPr lang="en-US" sz="675" b="0" i="1" dirty="0">
                <a:solidFill>
                  <a:schemeClr val="tx2"/>
                </a:solidFill>
                <a:latin typeface="Arial"/>
                <a:cs typeface="Arial"/>
              </a:rPr>
              <a:t>Phys. Rev. D</a:t>
            </a:r>
            <a:r>
              <a:rPr lang="en-US" sz="675" b="0" dirty="0">
                <a:solidFill>
                  <a:schemeClr val="tx2"/>
                </a:solidFill>
                <a:latin typeface="Arial"/>
                <a:cs typeface="Arial"/>
              </a:rPr>
              <a:t> </a:t>
            </a:r>
            <a:r>
              <a:rPr lang="en-US" sz="675" dirty="0">
                <a:solidFill>
                  <a:schemeClr val="tx2"/>
                </a:solidFill>
                <a:latin typeface="Arial"/>
                <a:cs typeface="Arial"/>
              </a:rPr>
              <a:t>57</a:t>
            </a:r>
            <a:r>
              <a:rPr lang="en-US" sz="675" b="0" dirty="0">
                <a:solidFill>
                  <a:schemeClr val="tx2"/>
                </a:solidFill>
                <a:latin typeface="Arial"/>
                <a:cs typeface="Arial"/>
              </a:rPr>
              <a:t> 659 (1998); Harry, G.M., et </a:t>
            </a:r>
            <a:r>
              <a:rPr lang="en-US" sz="675" b="0" dirty="0" err="1">
                <a:solidFill>
                  <a:schemeClr val="tx2"/>
                </a:solidFill>
                <a:latin typeface="Arial"/>
                <a:cs typeface="Arial"/>
              </a:rPr>
              <a:t>al.m</a:t>
            </a:r>
            <a:r>
              <a:rPr lang="en-US" sz="675" b="0" dirty="0">
                <a:solidFill>
                  <a:schemeClr val="tx2"/>
                </a:solidFill>
                <a:latin typeface="Arial"/>
                <a:cs typeface="Arial"/>
              </a:rPr>
              <a:t> Class. Quantum Gravity </a:t>
            </a:r>
            <a:r>
              <a:rPr lang="en-US" sz="675" dirty="0">
                <a:solidFill>
                  <a:schemeClr val="tx2"/>
                </a:solidFill>
                <a:latin typeface="Arial"/>
                <a:cs typeface="Arial"/>
              </a:rPr>
              <a:t>19</a:t>
            </a:r>
            <a:r>
              <a:rPr lang="en-US" sz="675" b="0" dirty="0">
                <a:solidFill>
                  <a:schemeClr val="tx2"/>
                </a:solidFill>
                <a:latin typeface="Arial"/>
                <a:cs typeface="Arial"/>
              </a:rPr>
              <a:t> (5), 897.</a:t>
            </a:r>
          </a:p>
        </p:txBody>
      </p:sp>
      <p:grpSp>
        <p:nvGrpSpPr>
          <p:cNvPr id="20" name="Group 19">
            <a:extLst>
              <a:ext uri="{FF2B5EF4-FFF2-40B4-BE49-F238E27FC236}">
                <a16:creationId xmlns:a16="http://schemas.microsoft.com/office/drawing/2014/main" id="{90BB3CB5-A140-DB4B-B63F-06E9DFD5B55F}"/>
              </a:ext>
            </a:extLst>
          </p:cNvPr>
          <p:cNvGrpSpPr/>
          <p:nvPr/>
        </p:nvGrpSpPr>
        <p:grpSpPr>
          <a:xfrm>
            <a:off x="579350" y="3418448"/>
            <a:ext cx="2886418" cy="1035677"/>
            <a:chOff x="593956" y="3188233"/>
            <a:chExt cx="4414283" cy="1624208"/>
          </a:xfrm>
        </p:grpSpPr>
        <p:pic>
          <p:nvPicPr>
            <p:cNvPr id="9" name="Picture 8">
              <a:extLst>
                <a:ext uri="{FF2B5EF4-FFF2-40B4-BE49-F238E27FC236}">
                  <a16:creationId xmlns:a16="http://schemas.microsoft.com/office/drawing/2014/main" id="{DA7DF7C2-5025-4E42-8A94-39FFC7424EB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93956" y="3760452"/>
              <a:ext cx="3024869" cy="618453"/>
            </a:xfrm>
            <a:prstGeom prst="rect">
              <a:avLst/>
            </a:prstGeom>
          </p:spPr>
        </p:pic>
        <p:grpSp>
          <p:nvGrpSpPr>
            <p:cNvPr id="4" name="Group 3">
              <a:extLst>
                <a:ext uri="{FF2B5EF4-FFF2-40B4-BE49-F238E27FC236}">
                  <a16:creationId xmlns:a16="http://schemas.microsoft.com/office/drawing/2014/main" id="{E428AF70-828F-6644-B571-E14A46E64E10}"/>
                </a:ext>
              </a:extLst>
            </p:cNvPr>
            <p:cNvGrpSpPr/>
            <p:nvPr/>
          </p:nvGrpSpPr>
          <p:grpSpPr>
            <a:xfrm>
              <a:off x="1273125" y="3188233"/>
              <a:ext cx="2881453" cy="1610773"/>
              <a:chOff x="1025728" y="1886989"/>
              <a:chExt cx="2881453" cy="1610773"/>
            </a:xfrm>
          </p:grpSpPr>
          <p:sp>
            <p:nvSpPr>
              <p:cNvPr id="34" name="TextBox 33">
                <a:extLst>
                  <a:ext uri="{FF2B5EF4-FFF2-40B4-BE49-F238E27FC236}">
                    <a16:creationId xmlns:a16="http://schemas.microsoft.com/office/drawing/2014/main" id="{4947F823-442B-8144-B280-5383B0F418FE}"/>
                  </a:ext>
                </a:extLst>
              </p:cNvPr>
              <p:cNvSpPr txBox="1"/>
              <p:nvPr/>
            </p:nvSpPr>
            <p:spPr>
              <a:xfrm>
                <a:off x="1340311" y="3135758"/>
                <a:ext cx="1253216" cy="362004"/>
              </a:xfrm>
              <a:prstGeom prst="rect">
                <a:avLst/>
              </a:prstGeom>
              <a:noFill/>
            </p:spPr>
            <p:txBody>
              <a:bodyPr wrap="none" rtlCol="0">
                <a:spAutoFit/>
              </a:bodyPr>
              <a:lstStyle/>
              <a:p>
                <a:r>
                  <a:rPr lang="en-US" sz="900" b="0" dirty="0">
                    <a:solidFill>
                      <a:srgbClr val="FF0000"/>
                    </a:solidFill>
                    <a:latin typeface="Arial" panose="020B0604020202020204" pitchFamily="34" charset="0"/>
                    <a:cs typeface="Arial" panose="020B0604020202020204" pitchFamily="34" charset="0"/>
                  </a:rPr>
                  <a:t>beam radius</a:t>
                </a:r>
              </a:p>
            </p:txBody>
          </p:sp>
          <p:sp>
            <p:nvSpPr>
              <p:cNvPr id="37" name="Freeform 36">
                <a:extLst>
                  <a:ext uri="{FF2B5EF4-FFF2-40B4-BE49-F238E27FC236}">
                    <a16:creationId xmlns:a16="http://schemas.microsoft.com/office/drawing/2014/main" id="{4EED9A85-8BCB-634A-ACF9-4976B27F9B12}"/>
                  </a:ext>
                </a:extLst>
              </p:cNvPr>
              <p:cNvSpPr/>
              <p:nvPr/>
            </p:nvSpPr>
            <p:spPr bwMode="auto">
              <a:xfrm rot="-120000">
                <a:off x="2212877" y="3041040"/>
                <a:ext cx="330305" cy="179926"/>
              </a:xfrm>
              <a:custGeom>
                <a:avLst/>
                <a:gdLst>
                  <a:gd name="connsiteX0" fmla="*/ 437881 w 437881"/>
                  <a:gd name="connsiteY0" fmla="*/ 6440 h 341290"/>
                  <a:gd name="connsiteX1" fmla="*/ 231819 w 437881"/>
                  <a:gd name="connsiteY1" fmla="*/ 0 h 341290"/>
                  <a:gd name="connsiteX2" fmla="*/ 0 w 437881"/>
                  <a:gd name="connsiteY2" fmla="*/ 341290 h 341290"/>
                  <a:gd name="connsiteX0" fmla="*/ 330305 w 330305"/>
                  <a:gd name="connsiteY0" fmla="*/ 6440 h 179926"/>
                  <a:gd name="connsiteX1" fmla="*/ 124243 w 330305"/>
                  <a:gd name="connsiteY1" fmla="*/ 0 h 179926"/>
                  <a:gd name="connsiteX2" fmla="*/ 0 w 330305"/>
                  <a:gd name="connsiteY2" fmla="*/ 179926 h 179926"/>
                </a:gdLst>
                <a:ahLst/>
                <a:cxnLst>
                  <a:cxn ang="0">
                    <a:pos x="connsiteX0" y="connsiteY0"/>
                  </a:cxn>
                  <a:cxn ang="0">
                    <a:pos x="connsiteX1" y="connsiteY1"/>
                  </a:cxn>
                  <a:cxn ang="0">
                    <a:pos x="connsiteX2" y="connsiteY2"/>
                  </a:cxn>
                </a:cxnLst>
                <a:rect l="l" t="t" r="r" b="b"/>
                <a:pathLst>
                  <a:path w="330305" h="179926">
                    <a:moveTo>
                      <a:pt x="330305" y="6440"/>
                    </a:moveTo>
                    <a:lnTo>
                      <a:pt x="124243" y="0"/>
                    </a:lnTo>
                    <a:lnTo>
                      <a:pt x="0" y="179926"/>
                    </a:lnTo>
                  </a:path>
                </a:pathLst>
              </a:custGeom>
              <a:noFill/>
              <a:ln w="12700" cap="flat" cmpd="sng" algn="ctr">
                <a:solidFill>
                  <a:srgbClr val="FF0000"/>
                </a:solidFill>
                <a:prstDash val="solid"/>
                <a:round/>
                <a:headEnd type="none" w="med" len="med"/>
                <a:tailEnd type="triangl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rtlCol="0" anchor="t" anchorCtr="0" compatLnSpc="1">
                <a:prstTxWarp prst="textNoShape">
                  <a:avLst/>
                </a:prstTxWarp>
              </a:bodyPr>
              <a:lstStyle/>
              <a:p>
                <a:endParaRPr lang="en-US" sz="1350" b="0">
                  <a:latin typeface="Arial" panose="020B0604020202020204" pitchFamily="34" charset="0"/>
                  <a:cs typeface="Arial" panose="020B0604020202020204" pitchFamily="34" charset="0"/>
                </a:endParaRPr>
              </a:p>
            </p:txBody>
          </p:sp>
          <p:sp>
            <p:nvSpPr>
              <p:cNvPr id="38" name="Freeform 37">
                <a:extLst>
                  <a:ext uri="{FF2B5EF4-FFF2-40B4-BE49-F238E27FC236}">
                    <a16:creationId xmlns:a16="http://schemas.microsoft.com/office/drawing/2014/main" id="{1E4FB1A0-1B71-E149-BEEF-0296DF0E5D08}"/>
                  </a:ext>
                </a:extLst>
              </p:cNvPr>
              <p:cNvSpPr/>
              <p:nvPr/>
            </p:nvSpPr>
            <p:spPr bwMode="auto">
              <a:xfrm rot="360000">
                <a:off x="2479894" y="2303936"/>
                <a:ext cx="276895" cy="173865"/>
              </a:xfrm>
              <a:custGeom>
                <a:avLst/>
                <a:gdLst>
                  <a:gd name="connsiteX0" fmla="*/ 83712 w 276895"/>
                  <a:gd name="connsiteY0" fmla="*/ 173865 h 173865"/>
                  <a:gd name="connsiteX1" fmla="*/ 276895 w 276895"/>
                  <a:gd name="connsiteY1" fmla="*/ 154547 h 173865"/>
                  <a:gd name="connsiteX2" fmla="*/ 0 w 276895"/>
                  <a:gd name="connsiteY2" fmla="*/ 0 h 173865"/>
                </a:gdLst>
                <a:ahLst/>
                <a:cxnLst>
                  <a:cxn ang="0">
                    <a:pos x="connsiteX0" y="connsiteY0"/>
                  </a:cxn>
                  <a:cxn ang="0">
                    <a:pos x="connsiteX1" y="connsiteY1"/>
                  </a:cxn>
                  <a:cxn ang="0">
                    <a:pos x="connsiteX2" y="connsiteY2"/>
                  </a:cxn>
                </a:cxnLst>
                <a:rect l="l" t="t" r="r" b="b"/>
                <a:pathLst>
                  <a:path w="276895" h="173865">
                    <a:moveTo>
                      <a:pt x="83712" y="173865"/>
                    </a:moveTo>
                    <a:lnTo>
                      <a:pt x="276895" y="154547"/>
                    </a:lnTo>
                    <a:lnTo>
                      <a:pt x="0" y="0"/>
                    </a:lnTo>
                  </a:path>
                </a:pathLst>
              </a:custGeom>
              <a:noFill/>
              <a:ln w="12700" cap="flat" cmpd="sng" algn="ctr">
                <a:solidFill>
                  <a:srgbClr val="FF0000"/>
                </a:solidFill>
                <a:prstDash val="solid"/>
                <a:round/>
                <a:headEnd type="none" w="med" len="med"/>
                <a:tailEnd type="triangl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rtlCol="0" anchor="t" anchorCtr="0" compatLnSpc="1">
                <a:prstTxWarp prst="textNoShape">
                  <a:avLst/>
                </a:prstTxWarp>
              </a:bodyPr>
              <a:lstStyle/>
              <a:p>
                <a:endParaRPr lang="en-US" sz="1350" b="0">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18ACD398-185A-5F4C-BF7C-957BF451AAE5}"/>
                  </a:ext>
                </a:extLst>
              </p:cNvPr>
              <p:cNvSpPr txBox="1"/>
              <p:nvPr/>
            </p:nvSpPr>
            <p:spPr>
              <a:xfrm>
                <a:off x="1025728" y="2036877"/>
                <a:ext cx="1635654" cy="362004"/>
              </a:xfrm>
              <a:prstGeom prst="rect">
                <a:avLst/>
              </a:prstGeom>
              <a:noFill/>
            </p:spPr>
            <p:txBody>
              <a:bodyPr wrap="none" rtlCol="0">
                <a:spAutoFit/>
              </a:bodyPr>
              <a:lstStyle/>
              <a:p>
                <a:r>
                  <a:rPr lang="en-US" sz="900" b="0" dirty="0">
                    <a:solidFill>
                      <a:srgbClr val="FF0000"/>
                    </a:solidFill>
                    <a:latin typeface="Arial" panose="020B0604020202020204" pitchFamily="34" charset="0"/>
                    <a:cs typeface="Arial" panose="020B0604020202020204" pitchFamily="34" charset="0"/>
                  </a:rPr>
                  <a:t>coating thickness</a:t>
                </a:r>
              </a:p>
            </p:txBody>
          </p:sp>
          <p:sp>
            <p:nvSpPr>
              <p:cNvPr id="40" name="Freeform 39">
                <a:extLst>
                  <a:ext uri="{FF2B5EF4-FFF2-40B4-BE49-F238E27FC236}">
                    <a16:creationId xmlns:a16="http://schemas.microsoft.com/office/drawing/2014/main" id="{34A09592-EEFA-8C4A-8EB1-2F0B54BAFBE4}"/>
                  </a:ext>
                </a:extLst>
              </p:cNvPr>
              <p:cNvSpPr/>
              <p:nvPr/>
            </p:nvSpPr>
            <p:spPr bwMode="auto">
              <a:xfrm>
                <a:off x="2878971" y="2381287"/>
                <a:ext cx="323959" cy="266041"/>
              </a:xfrm>
              <a:custGeom>
                <a:avLst/>
                <a:gdLst>
                  <a:gd name="connsiteX0" fmla="*/ 0 w 386367"/>
                  <a:gd name="connsiteY0" fmla="*/ 502276 h 502276"/>
                  <a:gd name="connsiteX1" fmla="*/ 154547 w 386367"/>
                  <a:gd name="connsiteY1" fmla="*/ 502276 h 502276"/>
                  <a:gd name="connsiteX2" fmla="*/ 386367 w 386367"/>
                  <a:gd name="connsiteY2" fmla="*/ 0 h 502276"/>
                </a:gdLst>
                <a:ahLst/>
                <a:cxnLst>
                  <a:cxn ang="0">
                    <a:pos x="connsiteX0" y="connsiteY0"/>
                  </a:cxn>
                  <a:cxn ang="0">
                    <a:pos x="connsiteX1" y="connsiteY1"/>
                  </a:cxn>
                  <a:cxn ang="0">
                    <a:pos x="connsiteX2" y="connsiteY2"/>
                  </a:cxn>
                </a:cxnLst>
                <a:rect l="l" t="t" r="r" b="b"/>
                <a:pathLst>
                  <a:path w="386367" h="502276">
                    <a:moveTo>
                      <a:pt x="0" y="502276"/>
                    </a:moveTo>
                    <a:lnTo>
                      <a:pt x="154547" y="502276"/>
                    </a:lnTo>
                    <a:lnTo>
                      <a:pt x="386367" y="0"/>
                    </a:lnTo>
                  </a:path>
                </a:pathLst>
              </a:custGeom>
              <a:noFill/>
              <a:ln w="12700" cap="flat" cmpd="sng" algn="ctr">
                <a:solidFill>
                  <a:srgbClr val="FF0000"/>
                </a:solidFill>
                <a:prstDash val="solid"/>
                <a:round/>
                <a:headEnd type="none" w="med" len="med"/>
                <a:tailEnd type="triangl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rtlCol="0" anchor="t" anchorCtr="0" compatLnSpc="1">
                <a:prstTxWarp prst="textNoShape">
                  <a:avLst/>
                </a:prstTxWarp>
              </a:bodyPr>
              <a:lstStyle/>
              <a:p>
                <a:endParaRPr lang="en-US" sz="1350" b="0">
                  <a:latin typeface="Arial" panose="020B0604020202020204" pitchFamily="34" charset="0"/>
                  <a:cs typeface="Arial" panose="020B0604020202020204" pitchFamily="34" charset="0"/>
                </a:endParaRPr>
              </a:p>
            </p:txBody>
          </p:sp>
          <p:sp>
            <p:nvSpPr>
              <p:cNvPr id="41" name="TextBox 40">
                <a:extLst>
                  <a:ext uri="{FF2B5EF4-FFF2-40B4-BE49-F238E27FC236}">
                    <a16:creationId xmlns:a16="http://schemas.microsoft.com/office/drawing/2014/main" id="{97FCA8EA-7872-424A-9D76-B7DDDAD8A702}"/>
                  </a:ext>
                </a:extLst>
              </p:cNvPr>
              <p:cNvSpPr txBox="1"/>
              <p:nvPr/>
            </p:nvSpPr>
            <p:spPr>
              <a:xfrm>
                <a:off x="2761831" y="1886989"/>
                <a:ext cx="1145350" cy="579208"/>
              </a:xfrm>
              <a:prstGeom prst="rect">
                <a:avLst/>
              </a:prstGeom>
              <a:noFill/>
            </p:spPr>
            <p:txBody>
              <a:bodyPr wrap="none" rtlCol="0">
                <a:spAutoFit/>
              </a:bodyPr>
              <a:lstStyle/>
              <a:p>
                <a:r>
                  <a:rPr lang="en-US" sz="900" b="0" dirty="0">
                    <a:solidFill>
                      <a:srgbClr val="FF0000"/>
                    </a:solidFill>
                    <a:latin typeface="Arial" panose="020B0604020202020204" pitchFamily="34" charset="0"/>
                    <a:cs typeface="Arial" panose="020B0604020202020204" pitchFamily="34" charset="0"/>
                  </a:rPr>
                  <a:t>coating </a:t>
                </a:r>
              </a:p>
              <a:p>
                <a:r>
                  <a:rPr lang="en-US" sz="900" b="0" dirty="0">
                    <a:solidFill>
                      <a:srgbClr val="FF0000"/>
                    </a:solidFill>
                    <a:latin typeface="Arial" panose="020B0604020202020204" pitchFamily="34" charset="0"/>
                    <a:cs typeface="Arial" panose="020B0604020202020204" pitchFamily="34" charset="0"/>
                  </a:rPr>
                  <a:t>elastic loss</a:t>
                </a:r>
              </a:p>
            </p:txBody>
          </p:sp>
        </p:grpSp>
        <p:sp>
          <p:nvSpPr>
            <p:cNvPr id="49" name="TextBox 48">
              <a:extLst>
                <a:ext uri="{FF2B5EF4-FFF2-40B4-BE49-F238E27FC236}">
                  <a16:creationId xmlns:a16="http://schemas.microsoft.com/office/drawing/2014/main" id="{9D69C2B8-2317-114C-B15E-55282285D41E}"/>
                </a:ext>
              </a:extLst>
            </p:cNvPr>
            <p:cNvSpPr txBox="1"/>
            <p:nvPr/>
          </p:nvSpPr>
          <p:spPr>
            <a:xfrm>
              <a:off x="2705773" y="4450437"/>
              <a:ext cx="2302466" cy="362004"/>
            </a:xfrm>
            <a:prstGeom prst="rect">
              <a:avLst/>
            </a:prstGeom>
            <a:noFill/>
          </p:spPr>
          <p:txBody>
            <a:bodyPr wrap="none" rtlCol="0">
              <a:spAutoFit/>
            </a:bodyPr>
            <a:lstStyle/>
            <a:p>
              <a:r>
                <a:rPr lang="en-US" sz="900" b="0" dirty="0">
                  <a:solidFill>
                    <a:srgbClr val="FF0000"/>
                  </a:solidFill>
                  <a:latin typeface="Arial" panose="020B0604020202020204" pitchFamily="34" charset="0"/>
                  <a:cs typeface="Arial" panose="020B0604020202020204" pitchFamily="34" charset="0"/>
                </a:rPr>
                <a:t>Young’s modulus, coating</a:t>
              </a:r>
            </a:p>
          </p:txBody>
        </p:sp>
        <p:sp>
          <p:nvSpPr>
            <p:cNvPr id="50" name="Freeform 49">
              <a:extLst>
                <a:ext uri="{FF2B5EF4-FFF2-40B4-BE49-F238E27FC236}">
                  <a16:creationId xmlns:a16="http://schemas.microsoft.com/office/drawing/2014/main" id="{EC64F2C0-1674-1441-97E0-276D50DDED64}"/>
                </a:ext>
              </a:extLst>
            </p:cNvPr>
            <p:cNvSpPr/>
            <p:nvPr/>
          </p:nvSpPr>
          <p:spPr bwMode="auto">
            <a:xfrm rot="120000" flipH="1">
              <a:off x="2836409" y="4350909"/>
              <a:ext cx="330305" cy="179926"/>
            </a:xfrm>
            <a:custGeom>
              <a:avLst/>
              <a:gdLst>
                <a:gd name="connsiteX0" fmla="*/ 437881 w 437881"/>
                <a:gd name="connsiteY0" fmla="*/ 6440 h 341290"/>
                <a:gd name="connsiteX1" fmla="*/ 231819 w 437881"/>
                <a:gd name="connsiteY1" fmla="*/ 0 h 341290"/>
                <a:gd name="connsiteX2" fmla="*/ 0 w 437881"/>
                <a:gd name="connsiteY2" fmla="*/ 341290 h 341290"/>
                <a:gd name="connsiteX0" fmla="*/ 330305 w 330305"/>
                <a:gd name="connsiteY0" fmla="*/ 6440 h 179926"/>
                <a:gd name="connsiteX1" fmla="*/ 124243 w 330305"/>
                <a:gd name="connsiteY1" fmla="*/ 0 h 179926"/>
                <a:gd name="connsiteX2" fmla="*/ 0 w 330305"/>
                <a:gd name="connsiteY2" fmla="*/ 179926 h 179926"/>
              </a:gdLst>
              <a:ahLst/>
              <a:cxnLst>
                <a:cxn ang="0">
                  <a:pos x="connsiteX0" y="connsiteY0"/>
                </a:cxn>
                <a:cxn ang="0">
                  <a:pos x="connsiteX1" y="connsiteY1"/>
                </a:cxn>
                <a:cxn ang="0">
                  <a:pos x="connsiteX2" y="connsiteY2"/>
                </a:cxn>
              </a:cxnLst>
              <a:rect l="l" t="t" r="r" b="b"/>
              <a:pathLst>
                <a:path w="330305" h="179926">
                  <a:moveTo>
                    <a:pt x="330305" y="6440"/>
                  </a:moveTo>
                  <a:lnTo>
                    <a:pt x="124243" y="0"/>
                  </a:lnTo>
                  <a:lnTo>
                    <a:pt x="0" y="179926"/>
                  </a:lnTo>
                </a:path>
              </a:pathLst>
            </a:custGeom>
            <a:noFill/>
            <a:ln w="12700" cap="flat" cmpd="sng" algn="ctr">
              <a:solidFill>
                <a:srgbClr val="FF0000"/>
              </a:solidFill>
              <a:prstDash val="solid"/>
              <a:round/>
              <a:headEnd type="none" w="med" len="med"/>
              <a:tailEnd type="triangl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rtlCol="0" anchor="t" anchorCtr="0" compatLnSpc="1">
              <a:prstTxWarp prst="textNoShape">
                <a:avLst/>
              </a:prstTxWarp>
            </a:bodyPr>
            <a:lstStyle/>
            <a:p>
              <a:endParaRPr lang="en-US" sz="1350" b="0">
                <a:latin typeface="Arial" panose="020B0604020202020204" pitchFamily="34" charset="0"/>
                <a:cs typeface="Arial" panose="020B0604020202020204" pitchFamily="34" charset="0"/>
              </a:endParaRPr>
            </a:p>
          </p:txBody>
        </p:sp>
      </p:grpSp>
      <p:grpSp>
        <p:nvGrpSpPr>
          <p:cNvPr id="42" name="Group 41">
            <a:extLst>
              <a:ext uri="{FF2B5EF4-FFF2-40B4-BE49-F238E27FC236}">
                <a16:creationId xmlns:a16="http://schemas.microsoft.com/office/drawing/2014/main" id="{E9877DFE-DEFE-3F47-9F1B-D83C3EE1DEEE}"/>
              </a:ext>
            </a:extLst>
          </p:cNvPr>
          <p:cNvGrpSpPr/>
          <p:nvPr/>
        </p:nvGrpSpPr>
        <p:grpSpPr>
          <a:xfrm>
            <a:off x="3269665" y="367145"/>
            <a:ext cx="5441795" cy="4024742"/>
            <a:chOff x="3216473" y="0"/>
            <a:chExt cx="5500787" cy="4250608"/>
          </a:xfrm>
        </p:grpSpPr>
        <p:pic>
          <p:nvPicPr>
            <p:cNvPr id="43" name="Picture 42" descr="CTN.pdf">
              <a:extLst>
                <a:ext uri="{FF2B5EF4-FFF2-40B4-BE49-F238E27FC236}">
                  <a16:creationId xmlns:a16="http://schemas.microsoft.com/office/drawing/2014/main" id="{0712E5B8-16DF-E946-8F08-CCCC3C0C4FC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216473" y="0"/>
              <a:ext cx="5500787" cy="4250608"/>
            </a:xfrm>
            <a:prstGeom prst="rect">
              <a:avLst/>
            </a:prstGeom>
          </p:spPr>
        </p:pic>
        <p:sp>
          <p:nvSpPr>
            <p:cNvPr id="44" name="TextBox 43">
              <a:extLst>
                <a:ext uri="{FF2B5EF4-FFF2-40B4-BE49-F238E27FC236}">
                  <a16:creationId xmlns:a16="http://schemas.microsoft.com/office/drawing/2014/main" id="{59FBA3F1-71B6-9348-B3A1-14B55876C909}"/>
                </a:ext>
              </a:extLst>
            </p:cNvPr>
            <p:cNvSpPr txBox="1"/>
            <p:nvPr/>
          </p:nvSpPr>
          <p:spPr>
            <a:xfrm>
              <a:off x="4578773" y="2371170"/>
              <a:ext cx="750560" cy="316922"/>
            </a:xfrm>
            <a:prstGeom prst="rect">
              <a:avLst/>
            </a:prstGeom>
            <a:noFill/>
          </p:spPr>
          <p:txBody>
            <a:bodyPr wrap="none" rtlCol="0">
              <a:spAutoFit/>
            </a:bodyPr>
            <a:lstStyle/>
            <a:p>
              <a:pPr algn="ctr"/>
              <a:r>
                <a:rPr lang="en-US" sz="675" dirty="0">
                  <a:solidFill>
                    <a:schemeClr val="tx2"/>
                  </a:solidFill>
                  <a:latin typeface="Arial"/>
                  <a:cs typeface="Arial"/>
                </a:rPr>
                <a:t>Measurement</a:t>
              </a:r>
            </a:p>
            <a:p>
              <a:pPr algn="ctr"/>
              <a:r>
                <a:rPr lang="en-US" sz="675" dirty="0">
                  <a:solidFill>
                    <a:schemeClr val="tx2"/>
                  </a:solidFill>
                  <a:latin typeface="Arial"/>
                  <a:cs typeface="Arial"/>
                </a:rPr>
                <a:t>Band</a:t>
              </a:r>
            </a:p>
          </p:txBody>
        </p:sp>
        <p:cxnSp>
          <p:nvCxnSpPr>
            <p:cNvPr id="45" name="Straight Connector 44">
              <a:extLst>
                <a:ext uri="{FF2B5EF4-FFF2-40B4-BE49-F238E27FC236}">
                  <a16:creationId xmlns:a16="http://schemas.microsoft.com/office/drawing/2014/main" id="{E485E127-96B4-444D-B746-168576F9131B}"/>
                </a:ext>
              </a:extLst>
            </p:cNvPr>
            <p:cNvCxnSpPr/>
            <p:nvPr/>
          </p:nvCxnSpPr>
          <p:spPr bwMode="auto">
            <a:xfrm flipH="1">
              <a:off x="5320270" y="2423298"/>
              <a:ext cx="0" cy="315783"/>
            </a:xfrm>
            <a:prstGeom prst="line">
              <a:avLst/>
            </a:prstGeom>
            <a:solidFill>
              <a:schemeClr val="accent1"/>
            </a:solidFill>
            <a:ln w="12700" cap="flat" cmpd="sng" algn="ctr">
              <a:solidFill>
                <a:schemeClr val="tx2"/>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46" name="Straight Connector 45">
              <a:extLst>
                <a:ext uri="{FF2B5EF4-FFF2-40B4-BE49-F238E27FC236}">
                  <a16:creationId xmlns:a16="http://schemas.microsoft.com/office/drawing/2014/main" id="{852E3664-3B5B-1544-A7DD-F1F91BCD7CF0}"/>
                </a:ext>
              </a:extLst>
            </p:cNvPr>
            <p:cNvCxnSpPr/>
            <p:nvPr/>
          </p:nvCxnSpPr>
          <p:spPr bwMode="auto">
            <a:xfrm>
              <a:off x="5137530" y="2588054"/>
              <a:ext cx="175872" cy="0"/>
            </a:xfrm>
            <a:prstGeom prst="line">
              <a:avLst/>
            </a:prstGeom>
            <a:solidFill>
              <a:schemeClr val="accent1"/>
            </a:solidFill>
            <a:ln w="12700" cap="flat" cmpd="sng" algn="ctr">
              <a:solidFill>
                <a:srgbClr val="000000"/>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47" name="Straight Arrow Connector 46">
              <a:extLst>
                <a:ext uri="{FF2B5EF4-FFF2-40B4-BE49-F238E27FC236}">
                  <a16:creationId xmlns:a16="http://schemas.microsoft.com/office/drawing/2014/main" id="{3DA22D64-BAA3-0944-9094-AF724F32F1DF}"/>
                </a:ext>
              </a:extLst>
            </p:cNvPr>
            <p:cNvCxnSpPr/>
            <p:nvPr/>
          </p:nvCxnSpPr>
          <p:spPr bwMode="auto">
            <a:xfrm flipH="1">
              <a:off x="4475893" y="2590161"/>
              <a:ext cx="287015" cy="0"/>
            </a:xfrm>
            <a:prstGeom prst="straightConnector1">
              <a:avLst/>
            </a:prstGeom>
            <a:solidFill>
              <a:schemeClr val="accent1"/>
            </a:solidFill>
            <a:ln w="12700" cap="flat" cmpd="sng" algn="ctr">
              <a:solidFill>
                <a:srgbClr val="000000"/>
              </a:solidFill>
              <a:prstDash val="solid"/>
              <a:round/>
              <a:headEnd type="none" w="sm" len="sm"/>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sp>
        <p:nvSpPr>
          <p:cNvPr id="11" name="TextBox 10">
            <a:extLst>
              <a:ext uri="{FF2B5EF4-FFF2-40B4-BE49-F238E27FC236}">
                <a16:creationId xmlns:a16="http://schemas.microsoft.com/office/drawing/2014/main" id="{BDC1A300-BD91-B54F-A0A6-54162EDA5D5D}"/>
              </a:ext>
            </a:extLst>
          </p:cNvPr>
          <p:cNvSpPr txBox="1"/>
          <p:nvPr/>
        </p:nvSpPr>
        <p:spPr>
          <a:xfrm>
            <a:off x="6628574" y="1968970"/>
            <a:ext cx="845103" cy="230832"/>
          </a:xfrm>
          <a:prstGeom prst="rect">
            <a:avLst/>
          </a:prstGeom>
          <a:noFill/>
        </p:spPr>
        <p:txBody>
          <a:bodyPr wrap="none" rtlCol="0">
            <a:spAutoFit/>
          </a:bodyPr>
          <a:lstStyle/>
          <a:p>
            <a:r>
              <a:rPr lang="en-US" sz="900" dirty="0">
                <a:solidFill>
                  <a:schemeClr val="tx2"/>
                </a:solidFill>
                <a:latin typeface="Helvetica" pitchFamily="2" charset="0"/>
              </a:rPr>
              <a:t>Loss Angle:</a:t>
            </a:r>
          </a:p>
        </p:txBody>
      </p:sp>
      <p:sp>
        <p:nvSpPr>
          <p:cNvPr id="3" name="TextBox 2">
            <a:extLst>
              <a:ext uri="{FF2B5EF4-FFF2-40B4-BE49-F238E27FC236}">
                <a16:creationId xmlns:a16="http://schemas.microsoft.com/office/drawing/2014/main" id="{3B0E47B0-7E72-D14E-98CE-EC0CC4538887}"/>
              </a:ext>
            </a:extLst>
          </p:cNvPr>
          <p:cNvSpPr txBox="1"/>
          <p:nvPr/>
        </p:nvSpPr>
        <p:spPr>
          <a:xfrm>
            <a:off x="4939291" y="3300162"/>
            <a:ext cx="950901" cy="219291"/>
          </a:xfrm>
          <a:prstGeom prst="rect">
            <a:avLst/>
          </a:prstGeom>
          <a:noFill/>
        </p:spPr>
        <p:txBody>
          <a:bodyPr wrap="none" rtlCol="0">
            <a:spAutoFit/>
          </a:bodyPr>
          <a:lstStyle/>
          <a:p>
            <a:r>
              <a:rPr lang="en-US" sz="825" dirty="0">
                <a:solidFill>
                  <a:srgbClr val="0072BD"/>
                </a:solidFill>
                <a:latin typeface="Arial" panose="020B0604020202020204" pitchFamily="34" charset="0"/>
                <a:cs typeface="Arial" panose="020B0604020202020204" pitchFamily="34" charset="0"/>
              </a:rPr>
              <a:t>High Q (GOOD)</a:t>
            </a:r>
          </a:p>
        </p:txBody>
      </p:sp>
      <p:grpSp>
        <p:nvGrpSpPr>
          <p:cNvPr id="18" name="Group 17">
            <a:extLst>
              <a:ext uri="{FF2B5EF4-FFF2-40B4-BE49-F238E27FC236}">
                <a16:creationId xmlns:a16="http://schemas.microsoft.com/office/drawing/2014/main" id="{A7C081E1-FEBD-254C-AC5F-8CF1E773C331}"/>
              </a:ext>
            </a:extLst>
          </p:cNvPr>
          <p:cNvGrpSpPr/>
          <p:nvPr/>
        </p:nvGrpSpPr>
        <p:grpSpPr>
          <a:xfrm>
            <a:off x="890354" y="2253000"/>
            <a:ext cx="2154417" cy="524151"/>
            <a:chOff x="522957" y="1577227"/>
            <a:chExt cx="2872555" cy="698868"/>
          </a:xfrm>
        </p:grpSpPr>
        <p:grpSp>
          <p:nvGrpSpPr>
            <p:cNvPr id="8" name="Group 7">
              <a:extLst>
                <a:ext uri="{FF2B5EF4-FFF2-40B4-BE49-F238E27FC236}">
                  <a16:creationId xmlns:a16="http://schemas.microsoft.com/office/drawing/2014/main" id="{8E02983B-ACE7-7D4E-A57D-504DEA7B12B8}"/>
                </a:ext>
              </a:extLst>
            </p:cNvPr>
            <p:cNvGrpSpPr/>
            <p:nvPr/>
          </p:nvGrpSpPr>
          <p:grpSpPr>
            <a:xfrm>
              <a:off x="593956" y="1647645"/>
              <a:ext cx="1324317" cy="491706"/>
              <a:chOff x="593956" y="1647645"/>
              <a:chExt cx="1324317" cy="491706"/>
            </a:xfrm>
          </p:grpSpPr>
          <p:grpSp>
            <p:nvGrpSpPr>
              <p:cNvPr id="6" name="Group 5">
                <a:extLst>
                  <a:ext uri="{FF2B5EF4-FFF2-40B4-BE49-F238E27FC236}">
                    <a16:creationId xmlns:a16="http://schemas.microsoft.com/office/drawing/2014/main" id="{22335DF5-480A-A840-9A4B-6C93F374B69F}"/>
                  </a:ext>
                </a:extLst>
              </p:cNvPr>
              <p:cNvGrpSpPr/>
              <p:nvPr/>
            </p:nvGrpSpPr>
            <p:grpSpPr>
              <a:xfrm>
                <a:off x="593956" y="1647645"/>
                <a:ext cx="441477" cy="491706"/>
                <a:chOff x="593956" y="1647645"/>
                <a:chExt cx="441477" cy="491706"/>
              </a:xfrm>
            </p:grpSpPr>
            <p:sp>
              <p:nvSpPr>
                <p:cNvPr id="2" name="Rectangle 1">
                  <a:extLst>
                    <a:ext uri="{FF2B5EF4-FFF2-40B4-BE49-F238E27FC236}">
                      <a16:creationId xmlns:a16="http://schemas.microsoft.com/office/drawing/2014/main" id="{7B32C710-BB83-7149-97B4-EB10894327D0}"/>
                    </a:ext>
                  </a:extLst>
                </p:cNvPr>
                <p:cNvSpPr/>
                <p:nvPr/>
              </p:nvSpPr>
              <p:spPr bwMode="auto">
                <a:xfrm>
                  <a:off x="593956" y="1647645"/>
                  <a:ext cx="165169" cy="491706"/>
                </a:xfrm>
                <a:prstGeom prst="rect">
                  <a:avLst/>
                </a:prstGeom>
                <a:solidFill>
                  <a:srgbClr val="92D050"/>
                </a:solidFill>
                <a:ln w="12700" cap="flat" cmpd="sng" algn="ctr">
                  <a:no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endParaRPr lang="en-US" sz="1800" b="0">
                    <a:latin typeface="Times New Roman" charset="0"/>
                  </a:endParaRPr>
                </a:p>
              </p:txBody>
            </p:sp>
            <p:sp>
              <p:nvSpPr>
                <p:cNvPr id="30" name="Rectangle 29">
                  <a:extLst>
                    <a:ext uri="{FF2B5EF4-FFF2-40B4-BE49-F238E27FC236}">
                      <a16:creationId xmlns:a16="http://schemas.microsoft.com/office/drawing/2014/main" id="{A8852FA8-D516-8C41-909E-0BF39B235E75}"/>
                    </a:ext>
                  </a:extLst>
                </p:cNvPr>
                <p:cNvSpPr/>
                <p:nvPr/>
              </p:nvSpPr>
              <p:spPr bwMode="auto">
                <a:xfrm>
                  <a:off x="755246" y="1647645"/>
                  <a:ext cx="280187" cy="491706"/>
                </a:xfrm>
                <a:prstGeom prst="rect">
                  <a:avLst/>
                </a:prstGeom>
                <a:solidFill>
                  <a:schemeClr val="accent1">
                    <a:lumMod val="50000"/>
                  </a:schemeClr>
                </a:solidFill>
                <a:ln w="12700" cap="flat" cmpd="sng" algn="ctr">
                  <a:no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endParaRPr lang="en-US" sz="1800" b="0">
                    <a:latin typeface="Times New Roman" charset="0"/>
                  </a:endParaRPr>
                </a:p>
              </p:txBody>
            </p:sp>
          </p:grpSp>
          <p:grpSp>
            <p:nvGrpSpPr>
              <p:cNvPr id="36" name="Group 35">
                <a:extLst>
                  <a:ext uri="{FF2B5EF4-FFF2-40B4-BE49-F238E27FC236}">
                    <a16:creationId xmlns:a16="http://schemas.microsoft.com/office/drawing/2014/main" id="{3213EB60-BF45-A84E-A53D-F7130FADB3BB}"/>
                  </a:ext>
                </a:extLst>
              </p:cNvPr>
              <p:cNvGrpSpPr/>
              <p:nvPr/>
            </p:nvGrpSpPr>
            <p:grpSpPr>
              <a:xfrm>
                <a:off x="1037762" y="1647645"/>
                <a:ext cx="441477" cy="491706"/>
                <a:chOff x="593956" y="1647645"/>
                <a:chExt cx="441477" cy="491706"/>
              </a:xfrm>
            </p:grpSpPr>
            <p:sp>
              <p:nvSpPr>
                <p:cNvPr id="48" name="Rectangle 47">
                  <a:extLst>
                    <a:ext uri="{FF2B5EF4-FFF2-40B4-BE49-F238E27FC236}">
                      <a16:creationId xmlns:a16="http://schemas.microsoft.com/office/drawing/2014/main" id="{EB32F30F-BAB7-A54B-955B-4227645C1400}"/>
                    </a:ext>
                  </a:extLst>
                </p:cNvPr>
                <p:cNvSpPr/>
                <p:nvPr/>
              </p:nvSpPr>
              <p:spPr bwMode="auto">
                <a:xfrm>
                  <a:off x="593956" y="1647645"/>
                  <a:ext cx="165169" cy="491706"/>
                </a:xfrm>
                <a:prstGeom prst="rect">
                  <a:avLst/>
                </a:prstGeom>
                <a:solidFill>
                  <a:srgbClr val="92D050"/>
                </a:solidFill>
                <a:ln w="12700" cap="flat" cmpd="sng" algn="ctr">
                  <a:no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endParaRPr lang="en-US" sz="1800" b="0">
                    <a:latin typeface="Times New Roman" charset="0"/>
                  </a:endParaRPr>
                </a:p>
              </p:txBody>
            </p:sp>
            <p:sp>
              <p:nvSpPr>
                <p:cNvPr id="51" name="Rectangle 50">
                  <a:extLst>
                    <a:ext uri="{FF2B5EF4-FFF2-40B4-BE49-F238E27FC236}">
                      <a16:creationId xmlns:a16="http://schemas.microsoft.com/office/drawing/2014/main" id="{8887F584-4B0F-E74D-8447-CE5FC5FAD7D5}"/>
                    </a:ext>
                  </a:extLst>
                </p:cNvPr>
                <p:cNvSpPr/>
                <p:nvPr/>
              </p:nvSpPr>
              <p:spPr bwMode="auto">
                <a:xfrm>
                  <a:off x="755246" y="1647645"/>
                  <a:ext cx="280187" cy="491706"/>
                </a:xfrm>
                <a:prstGeom prst="rect">
                  <a:avLst/>
                </a:prstGeom>
                <a:solidFill>
                  <a:schemeClr val="accent1">
                    <a:lumMod val="50000"/>
                  </a:schemeClr>
                </a:solidFill>
                <a:ln w="12700" cap="flat" cmpd="sng" algn="ctr">
                  <a:no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endParaRPr lang="en-US" sz="1800" b="0">
                    <a:latin typeface="Times New Roman" charset="0"/>
                  </a:endParaRPr>
                </a:p>
              </p:txBody>
            </p:sp>
          </p:grpSp>
          <p:grpSp>
            <p:nvGrpSpPr>
              <p:cNvPr id="52" name="Group 51">
                <a:extLst>
                  <a:ext uri="{FF2B5EF4-FFF2-40B4-BE49-F238E27FC236}">
                    <a16:creationId xmlns:a16="http://schemas.microsoft.com/office/drawing/2014/main" id="{3C64FC33-9030-CA4D-97D4-5D27EED582AA}"/>
                  </a:ext>
                </a:extLst>
              </p:cNvPr>
              <p:cNvGrpSpPr/>
              <p:nvPr/>
            </p:nvGrpSpPr>
            <p:grpSpPr>
              <a:xfrm>
                <a:off x="1476796" y="1647645"/>
                <a:ext cx="441477" cy="491706"/>
                <a:chOff x="593956" y="1647645"/>
                <a:chExt cx="441477" cy="491706"/>
              </a:xfrm>
            </p:grpSpPr>
            <p:sp>
              <p:nvSpPr>
                <p:cNvPr id="55" name="Rectangle 54">
                  <a:extLst>
                    <a:ext uri="{FF2B5EF4-FFF2-40B4-BE49-F238E27FC236}">
                      <a16:creationId xmlns:a16="http://schemas.microsoft.com/office/drawing/2014/main" id="{31792FF3-2D3D-7E4F-AA38-AC296736292A}"/>
                    </a:ext>
                  </a:extLst>
                </p:cNvPr>
                <p:cNvSpPr/>
                <p:nvPr/>
              </p:nvSpPr>
              <p:spPr bwMode="auto">
                <a:xfrm>
                  <a:off x="593956" y="1647645"/>
                  <a:ext cx="165169" cy="491706"/>
                </a:xfrm>
                <a:prstGeom prst="rect">
                  <a:avLst/>
                </a:prstGeom>
                <a:solidFill>
                  <a:srgbClr val="92D050"/>
                </a:solidFill>
                <a:ln w="12700" cap="flat" cmpd="sng" algn="ctr">
                  <a:no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endParaRPr lang="en-US" sz="1800" b="0">
                    <a:latin typeface="Times New Roman" charset="0"/>
                  </a:endParaRPr>
                </a:p>
              </p:txBody>
            </p:sp>
            <p:sp>
              <p:nvSpPr>
                <p:cNvPr id="56" name="Rectangle 55">
                  <a:extLst>
                    <a:ext uri="{FF2B5EF4-FFF2-40B4-BE49-F238E27FC236}">
                      <a16:creationId xmlns:a16="http://schemas.microsoft.com/office/drawing/2014/main" id="{D6A54AC3-A37C-0145-B521-20CEA0A077A7}"/>
                    </a:ext>
                  </a:extLst>
                </p:cNvPr>
                <p:cNvSpPr/>
                <p:nvPr/>
              </p:nvSpPr>
              <p:spPr bwMode="auto">
                <a:xfrm>
                  <a:off x="755246" y="1647645"/>
                  <a:ext cx="280187" cy="491706"/>
                </a:xfrm>
                <a:prstGeom prst="rect">
                  <a:avLst/>
                </a:prstGeom>
                <a:solidFill>
                  <a:schemeClr val="accent1">
                    <a:lumMod val="50000"/>
                  </a:schemeClr>
                </a:solidFill>
                <a:ln w="12700" cap="flat" cmpd="sng" algn="ctr">
                  <a:no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endParaRPr lang="en-US" sz="1800" b="0">
                    <a:latin typeface="Times New Roman" charset="0"/>
                  </a:endParaRPr>
                </a:p>
              </p:txBody>
            </p:sp>
          </p:grpSp>
        </p:grpSp>
        <p:grpSp>
          <p:nvGrpSpPr>
            <p:cNvPr id="57" name="Group 56">
              <a:extLst>
                <a:ext uri="{FF2B5EF4-FFF2-40B4-BE49-F238E27FC236}">
                  <a16:creationId xmlns:a16="http://schemas.microsoft.com/office/drawing/2014/main" id="{1E61DC00-D682-D34D-8A4B-3338F028C37C}"/>
                </a:ext>
              </a:extLst>
            </p:cNvPr>
            <p:cNvGrpSpPr/>
            <p:nvPr/>
          </p:nvGrpSpPr>
          <p:grpSpPr>
            <a:xfrm>
              <a:off x="1973717" y="1647645"/>
              <a:ext cx="1324317" cy="491706"/>
              <a:chOff x="593956" y="1647645"/>
              <a:chExt cx="1324317" cy="491706"/>
            </a:xfrm>
          </p:grpSpPr>
          <p:grpSp>
            <p:nvGrpSpPr>
              <p:cNvPr id="58" name="Group 57">
                <a:extLst>
                  <a:ext uri="{FF2B5EF4-FFF2-40B4-BE49-F238E27FC236}">
                    <a16:creationId xmlns:a16="http://schemas.microsoft.com/office/drawing/2014/main" id="{E40E43F3-0B07-1C41-B95C-91062FEAA493}"/>
                  </a:ext>
                </a:extLst>
              </p:cNvPr>
              <p:cNvGrpSpPr/>
              <p:nvPr/>
            </p:nvGrpSpPr>
            <p:grpSpPr>
              <a:xfrm>
                <a:off x="593956" y="1647645"/>
                <a:ext cx="441477" cy="491706"/>
                <a:chOff x="593956" y="1647645"/>
                <a:chExt cx="441477" cy="491706"/>
              </a:xfrm>
            </p:grpSpPr>
            <p:sp>
              <p:nvSpPr>
                <p:cNvPr id="65" name="Rectangle 64">
                  <a:extLst>
                    <a:ext uri="{FF2B5EF4-FFF2-40B4-BE49-F238E27FC236}">
                      <a16:creationId xmlns:a16="http://schemas.microsoft.com/office/drawing/2014/main" id="{6EC88CBA-037A-E142-897F-A2C842A66AA8}"/>
                    </a:ext>
                  </a:extLst>
                </p:cNvPr>
                <p:cNvSpPr/>
                <p:nvPr/>
              </p:nvSpPr>
              <p:spPr bwMode="auto">
                <a:xfrm>
                  <a:off x="593956" y="1647645"/>
                  <a:ext cx="165169" cy="491706"/>
                </a:xfrm>
                <a:prstGeom prst="rect">
                  <a:avLst/>
                </a:prstGeom>
                <a:solidFill>
                  <a:srgbClr val="92D050"/>
                </a:solidFill>
                <a:ln w="12700" cap="flat" cmpd="sng" algn="ctr">
                  <a:no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endParaRPr lang="en-US" sz="1800" b="0">
                    <a:latin typeface="Times New Roman" charset="0"/>
                  </a:endParaRPr>
                </a:p>
              </p:txBody>
            </p:sp>
            <p:sp>
              <p:nvSpPr>
                <p:cNvPr id="66" name="Rectangle 65">
                  <a:extLst>
                    <a:ext uri="{FF2B5EF4-FFF2-40B4-BE49-F238E27FC236}">
                      <a16:creationId xmlns:a16="http://schemas.microsoft.com/office/drawing/2014/main" id="{FC8CF216-4198-264B-8065-45EA20A73761}"/>
                    </a:ext>
                  </a:extLst>
                </p:cNvPr>
                <p:cNvSpPr/>
                <p:nvPr/>
              </p:nvSpPr>
              <p:spPr bwMode="auto">
                <a:xfrm>
                  <a:off x="755246" y="1647645"/>
                  <a:ext cx="280187" cy="491706"/>
                </a:xfrm>
                <a:prstGeom prst="rect">
                  <a:avLst/>
                </a:prstGeom>
                <a:solidFill>
                  <a:schemeClr val="accent1">
                    <a:lumMod val="50000"/>
                  </a:schemeClr>
                </a:solidFill>
                <a:ln w="12700" cap="flat" cmpd="sng" algn="ctr">
                  <a:no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endParaRPr lang="en-US" sz="1800" b="0">
                    <a:latin typeface="Times New Roman" charset="0"/>
                  </a:endParaRPr>
                </a:p>
              </p:txBody>
            </p:sp>
          </p:grpSp>
          <p:grpSp>
            <p:nvGrpSpPr>
              <p:cNvPr id="59" name="Group 58">
                <a:extLst>
                  <a:ext uri="{FF2B5EF4-FFF2-40B4-BE49-F238E27FC236}">
                    <a16:creationId xmlns:a16="http://schemas.microsoft.com/office/drawing/2014/main" id="{E03F2834-0BF5-744E-BB74-236BB5FBA8B3}"/>
                  </a:ext>
                </a:extLst>
              </p:cNvPr>
              <p:cNvGrpSpPr/>
              <p:nvPr/>
            </p:nvGrpSpPr>
            <p:grpSpPr>
              <a:xfrm>
                <a:off x="1037762" y="1647645"/>
                <a:ext cx="441477" cy="491706"/>
                <a:chOff x="593956" y="1647645"/>
                <a:chExt cx="441477" cy="491706"/>
              </a:xfrm>
            </p:grpSpPr>
            <p:sp>
              <p:nvSpPr>
                <p:cNvPr id="63" name="Rectangle 62">
                  <a:extLst>
                    <a:ext uri="{FF2B5EF4-FFF2-40B4-BE49-F238E27FC236}">
                      <a16:creationId xmlns:a16="http://schemas.microsoft.com/office/drawing/2014/main" id="{53E9B407-3224-B24C-B7AC-F5A3D88CCE65}"/>
                    </a:ext>
                  </a:extLst>
                </p:cNvPr>
                <p:cNvSpPr/>
                <p:nvPr/>
              </p:nvSpPr>
              <p:spPr bwMode="auto">
                <a:xfrm>
                  <a:off x="593956" y="1647645"/>
                  <a:ext cx="165169" cy="491706"/>
                </a:xfrm>
                <a:prstGeom prst="rect">
                  <a:avLst/>
                </a:prstGeom>
                <a:solidFill>
                  <a:srgbClr val="92D050"/>
                </a:solidFill>
                <a:ln w="12700" cap="flat" cmpd="sng" algn="ctr">
                  <a:no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endParaRPr lang="en-US" sz="1800" b="0">
                    <a:latin typeface="Times New Roman" charset="0"/>
                  </a:endParaRPr>
                </a:p>
              </p:txBody>
            </p:sp>
            <p:sp>
              <p:nvSpPr>
                <p:cNvPr id="64" name="Rectangle 63">
                  <a:extLst>
                    <a:ext uri="{FF2B5EF4-FFF2-40B4-BE49-F238E27FC236}">
                      <a16:creationId xmlns:a16="http://schemas.microsoft.com/office/drawing/2014/main" id="{212C975B-0293-7741-8D19-8B45F3AA132E}"/>
                    </a:ext>
                  </a:extLst>
                </p:cNvPr>
                <p:cNvSpPr/>
                <p:nvPr/>
              </p:nvSpPr>
              <p:spPr bwMode="auto">
                <a:xfrm>
                  <a:off x="755246" y="1647645"/>
                  <a:ext cx="280187" cy="491706"/>
                </a:xfrm>
                <a:prstGeom prst="rect">
                  <a:avLst/>
                </a:prstGeom>
                <a:solidFill>
                  <a:schemeClr val="accent1">
                    <a:lumMod val="50000"/>
                  </a:schemeClr>
                </a:solidFill>
                <a:ln w="12700" cap="flat" cmpd="sng" algn="ctr">
                  <a:no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endParaRPr lang="en-US" sz="1800" b="0">
                    <a:latin typeface="Times New Roman" charset="0"/>
                  </a:endParaRPr>
                </a:p>
              </p:txBody>
            </p:sp>
          </p:grpSp>
          <p:grpSp>
            <p:nvGrpSpPr>
              <p:cNvPr id="60" name="Group 59">
                <a:extLst>
                  <a:ext uri="{FF2B5EF4-FFF2-40B4-BE49-F238E27FC236}">
                    <a16:creationId xmlns:a16="http://schemas.microsoft.com/office/drawing/2014/main" id="{A564CF5B-A304-9C40-83D5-B8C87BDEEE69}"/>
                  </a:ext>
                </a:extLst>
              </p:cNvPr>
              <p:cNvGrpSpPr/>
              <p:nvPr/>
            </p:nvGrpSpPr>
            <p:grpSpPr>
              <a:xfrm>
                <a:off x="1476796" y="1647645"/>
                <a:ext cx="441477" cy="491706"/>
                <a:chOff x="593956" y="1647645"/>
                <a:chExt cx="441477" cy="491706"/>
              </a:xfrm>
            </p:grpSpPr>
            <p:sp>
              <p:nvSpPr>
                <p:cNvPr id="61" name="Rectangle 60">
                  <a:extLst>
                    <a:ext uri="{FF2B5EF4-FFF2-40B4-BE49-F238E27FC236}">
                      <a16:creationId xmlns:a16="http://schemas.microsoft.com/office/drawing/2014/main" id="{6EE7D4FB-A0D7-054E-A20C-51DEA04DF5E6}"/>
                    </a:ext>
                  </a:extLst>
                </p:cNvPr>
                <p:cNvSpPr/>
                <p:nvPr/>
              </p:nvSpPr>
              <p:spPr bwMode="auto">
                <a:xfrm>
                  <a:off x="593956" y="1647645"/>
                  <a:ext cx="165169" cy="491706"/>
                </a:xfrm>
                <a:prstGeom prst="rect">
                  <a:avLst/>
                </a:prstGeom>
                <a:solidFill>
                  <a:srgbClr val="92D050"/>
                </a:solidFill>
                <a:ln w="12700" cap="flat" cmpd="sng" algn="ctr">
                  <a:no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endParaRPr lang="en-US" sz="1800" b="0">
                    <a:latin typeface="Times New Roman" charset="0"/>
                  </a:endParaRPr>
                </a:p>
              </p:txBody>
            </p:sp>
            <p:sp>
              <p:nvSpPr>
                <p:cNvPr id="62" name="Rectangle 61">
                  <a:extLst>
                    <a:ext uri="{FF2B5EF4-FFF2-40B4-BE49-F238E27FC236}">
                      <a16:creationId xmlns:a16="http://schemas.microsoft.com/office/drawing/2014/main" id="{0B3E7713-B9EE-E448-A52C-AAB27EB5D739}"/>
                    </a:ext>
                  </a:extLst>
                </p:cNvPr>
                <p:cNvSpPr/>
                <p:nvPr/>
              </p:nvSpPr>
              <p:spPr bwMode="auto">
                <a:xfrm>
                  <a:off x="755246" y="1647645"/>
                  <a:ext cx="280187" cy="491706"/>
                </a:xfrm>
                <a:prstGeom prst="rect">
                  <a:avLst/>
                </a:prstGeom>
                <a:solidFill>
                  <a:schemeClr val="accent1">
                    <a:lumMod val="50000"/>
                  </a:schemeClr>
                </a:solidFill>
                <a:ln w="12700" cap="flat" cmpd="sng" algn="ctr">
                  <a:no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endParaRPr lang="en-US" sz="1800" b="0">
                    <a:latin typeface="Times New Roman" charset="0"/>
                  </a:endParaRPr>
                </a:p>
              </p:txBody>
            </p:sp>
          </p:grpSp>
        </p:grpSp>
        <p:grpSp>
          <p:nvGrpSpPr>
            <p:cNvPr id="16" name="Group 15">
              <a:extLst>
                <a:ext uri="{FF2B5EF4-FFF2-40B4-BE49-F238E27FC236}">
                  <a16:creationId xmlns:a16="http://schemas.microsoft.com/office/drawing/2014/main" id="{1632B5D1-B8A5-0746-91CF-F4547FB90F74}"/>
                </a:ext>
              </a:extLst>
            </p:cNvPr>
            <p:cNvGrpSpPr/>
            <p:nvPr/>
          </p:nvGrpSpPr>
          <p:grpSpPr>
            <a:xfrm>
              <a:off x="1925669" y="1577227"/>
              <a:ext cx="45719" cy="698868"/>
              <a:chOff x="4097718" y="2368265"/>
              <a:chExt cx="101139" cy="879944"/>
            </a:xfrm>
          </p:grpSpPr>
          <p:grpSp>
            <p:nvGrpSpPr>
              <p:cNvPr id="15" name="Group 14">
                <a:extLst>
                  <a:ext uri="{FF2B5EF4-FFF2-40B4-BE49-F238E27FC236}">
                    <a16:creationId xmlns:a16="http://schemas.microsoft.com/office/drawing/2014/main" id="{7FE33C9D-55D2-0F43-B720-472354E60980}"/>
                  </a:ext>
                </a:extLst>
              </p:cNvPr>
              <p:cNvGrpSpPr/>
              <p:nvPr/>
            </p:nvGrpSpPr>
            <p:grpSpPr>
              <a:xfrm>
                <a:off x="4097719" y="2368265"/>
                <a:ext cx="101138" cy="449566"/>
                <a:chOff x="4097719" y="2368265"/>
                <a:chExt cx="101138" cy="449566"/>
              </a:xfrm>
            </p:grpSpPr>
            <p:grpSp>
              <p:nvGrpSpPr>
                <p:cNvPr id="14" name="Group 13">
                  <a:extLst>
                    <a:ext uri="{FF2B5EF4-FFF2-40B4-BE49-F238E27FC236}">
                      <a16:creationId xmlns:a16="http://schemas.microsoft.com/office/drawing/2014/main" id="{FDABCEEC-7477-4B4A-953F-3982B0393D73}"/>
                    </a:ext>
                  </a:extLst>
                </p:cNvPr>
                <p:cNvGrpSpPr/>
                <p:nvPr/>
              </p:nvGrpSpPr>
              <p:grpSpPr>
                <a:xfrm>
                  <a:off x="4097720" y="2368265"/>
                  <a:ext cx="101137" cy="234377"/>
                  <a:chOff x="4097720" y="2368265"/>
                  <a:chExt cx="101137" cy="234377"/>
                </a:xfrm>
              </p:grpSpPr>
              <p:cxnSp>
                <p:nvCxnSpPr>
                  <p:cNvPr id="13" name="Straight Connector 12">
                    <a:extLst>
                      <a:ext uri="{FF2B5EF4-FFF2-40B4-BE49-F238E27FC236}">
                        <a16:creationId xmlns:a16="http://schemas.microsoft.com/office/drawing/2014/main" id="{20A0E603-096E-2D46-8F6B-1C1668640F81}"/>
                      </a:ext>
                    </a:extLst>
                  </p:cNvPr>
                  <p:cNvCxnSpPr/>
                  <p:nvPr/>
                </p:nvCxnSpPr>
                <p:spPr bwMode="auto">
                  <a:xfrm>
                    <a:off x="4097720" y="2368265"/>
                    <a:ext cx="101137" cy="123807"/>
                  </a:xfrm>
                  <a:prstGeom prst="line">
                    <a:avLst/>
                  </a:prstGeom>
                  <a:solidFill>
                    <a:schemeClr val="accent1"/>
                  </a:solidFill>
                  <a:ln w="38100" cap="flat" cmpd="sng" algn="ctr">
                    <a:solidFill>
                      <a:schemeClr val="bg1"/>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67" name="Straight Connector 66">
                    <a:extLst>
                      <a:ext uri="{FF2B5EF4-FFF2-40B4-BE49-F238E27FC236}">
                        <a16:creationId xmlns:a16="http://schemas.microsoft.com/office/drawing/2014/main" id="{DEE83085-86D0-BC44-8314-A69EF8EA4DAB}"/>
                      </a:ext>
                    </a:extLst>
                  </p:cNvPr>
                  <p:cNvCxnSpPr>
                    <a:cxnSpLocks/>
                  </p:cNvCxnSpPr>
                  <p:nvPr/>
                </p:nvCxnSpPr>
                <p:spPr bwMode="auto">
                  <a:xfrm flipH="1">
                    <a:off x="4097720" y="2478835"/>
                    <a:ext cx="101137" cy="123807"/>
                  </a:xfrm>
                  <a:prstGeom prst="line">
                    <a:avLst/>
                  </a:prstGeom>
                  <a:solidFill>
                    <a:schemeClr val="accent1"/>
                  </a:solidFill>
                  <a:ln w="38100" cap="flat" cmpd="sng" algn="ctr">
                    <a:solidFill>
                      <a:schemeClr val="bg1"/>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grpSp>
              <p:nvGrpSpPr>
                <p:cNvPr id="68" name="Group 67">
                  <a:extLst>
                    <a:ext uri="{FF2B5EF4-FFF2-40B4-BE49-F238E27FC236}">
                      <a16:creationId xmlns:a16="http://schemas.microsoft.com/office/drawing/2014/main" id="{5344E335-56A0-3740-B123-A2D9FC439247}"/>
                    </a:ext>
                  </a:extLst>
                </p:cNvPr>
                <p:cNvGrpSpPr/>
                <p:nvPr/>
              </p:nvGrpSpPr>
              <p:grpSpPr>
                <a:xfrm>
                  <a:off x="4097719" y="2583454"/>
                  <a:ext cx="101137" cy="234377"/>
                  <a:chOff x="4097720" y="2368265"/>
                  <a:chExt cx="101137" cy="234377"/>
                </a:xfrm>
              </p:grpSpPr>
              <p:cxnSp>
                <p:nvCxnSpPr>
                  <p:cNvPr id="69" name="Straight Connector 68">
                    <a:extLst>
                      <a:ext uri="{FF2B5EF4-FFF2-40B4-BE49-F238E27FC236}">
                        <a16:creationId xmlns:a16="http://schemas.microsoft.com/office/drawing/2014/main" id="{89711749-D02A-CD41-AA1B-24FBDFE71905}"/>
                      </a:ext>
                    </a:extLst>
                  </p:cNvPr>
                  <p:cNvCxnSpPr/>
                  <p:nvPr/>
                </p:nvCxnSpPr>
                <p:spPr bwMode="auto">
                  <a:xfrm>
                    <a:off x="4097720" y="2368265"/>
                    <a:ext cx="101137" cy="123807"/>
                  </a:xfrm>
                  <a:prstGeom prst="line">
                    <a:avLst/>
                  </a:prstGeom>
                  <a:solidFill>
                    <a:schemeClr val="accent1"/>
                  </a:solidFill>
                  <a:ln w="38100" cap="flat" cmpd="sng" algn="ctr">
                    <a:solidFill>
                      <a:schemeClr val="bg1"/>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70" name="Straight Connector 69">
                    <a:extLst>
                      <a:ext uri="{FF2B5EF4-FFF2-40B4-BE49-F238E27FC236}">
                        <a16:creationId xmlns:a16="http://schemas.microsoft.com/office/drawing/2014/main" id="{59E2FFB5-CFC9-D54D-8576-DCC4FDBBD009}"/>
                      </a:ext>
                    </a:extLst>
                  </p:cNvPr>
                  <p:cNvCxnSpPr>
                    <a:cxnSpLocks/>
                  </p:cNvCxnSpPr>
                  <p:nvPr/>
                </p:nvCxnSpPr>
                <p:spPr bwMode="auto">
                  <a:xfrm flipH="1">
                    <a:off x="4097720" y="2478835"/>
                    <a:ext cx="101137" cy="123807"/>
                  </a:xfrm>
                  <a:prstGeom prst="line">
                    <a:avLst/>
                  </a:prstGeom>
                  <a:solidFill>
                    <a:schemeClr val="accent1"/>
                  </a:solidFill>
                  <a:ln w="38100" cap="flat" cmpd="sng" algn="ctr">
                    <a:solidFill>
                      <a:schemeClr val="bg1"/>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grpSp>
          <p:grpSp>
            <p:nvGrpSpPr>
              <p:cNvPr id="71" name="Group 70">
                <a:extLst>
                  <a:ext uri="{FF2B5EF4-FFF2-40B4-BE49-F238E27FC236}">
                    <a16:creationId xmlns:a16="http://schemas.microsoft.com/office/drawing/2014/main" id="{C5E2B514-E17F-1A47-A919-B85C53807BFD}"/>
                  </a:ext>
                </a:extLst>
              </p:cNvPr>
              <p:cNvGrpSpPr/>
              <p:nvPr/>
            </p:nvGrpSpPr>
            <p:grpSpPr>
              <a:xfrm>
                <a:off x="4097718" y="2798643"/>
                <a:ext cx="101138" cy="449566"/>
                <a:chOff x="4097719" y="2368265"/>
                <a:chExt cx="101138" cy="449566"/>
              </a:xfrm>
            </p:grpSpPr>
            <p:grpSp>
              <p:nvGrpSpPr>
                <p:cNvPr id="72" name="Group 71">
                  <a:extLst>
                    <a:ext uri="{FF2B5EF4-FFF2-40B4-BE49-F238E27FC236}">
                      <a16:creationId xmlns:a16="http://schemas.microsoft.com/office/drawing/2014/main" id="{7E079796-C3A0-E24E-B700-9084B5DC1E36}"/>
                    </a:ext>
                  </a:extLst>
                </p:cNvPr>
                <p:cNvGrpSpPr/>
                <p:nvPr/>
              </p:nvGrpSpPr>
              <p:grpSpPr>
                <a:xfrm>
                  <a:off x="4097720" y="2368265"/>
                  <a:ext cx="101137" cy="234377"/>
                  <a:chOff x="4097720" y="2368265"/>
                  <a:chExt cx="101137" cy="234377"/>
                </a:xfrm>
              </p:grpSpPr>
              <p:cxnSp>
                <p:nvCxnSpPr>
                  <p:cNvPr id="76" name="Straight Connector 75">
                    <a:extLst>
                      <a:ext uri="{FF2B5EF4-FFF2-40B4-BE49-F238E27FC236}">
                        <a16:creationId xmlns:a16="http://schemas.microsoft.com/office/drawing/2014/main" id="{39F81358-BE72-3E4E-83CA-6235910E34BA}"/>
                      </a:ext>
                    </a:extLst>
                  </p:cNvPr>
                  <p:cNvCxnSpPr/>
                  <p:nvPr/>
                </p:nvCxnSpPr>
                <p:spPr bwMode="auto">
                  <a:xfrm>
                    <a:off x="4097720" y="2368265"/>
                    <a:ext cx="101137" cy="123807"/>
                  </a:xfrm>
                  <a:prstGeom prst="line">
                    <a:avLst/>
                  </a:prstGeom>
                  <a:solidFill>
                    <a:schemeClr val="accent1"/>
                  </a:solidFill>
                  <a:ln w="38100" cap="flat" cmpd="sng" algn="ctr">
                    <a:solidFill>
                      <a:schemeClr val="bg1"/>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77" name="Straight Connector 76">
                    <a:extLst>
                      <a:ext uri="{FF2B5EF4-FFF2-40B4-BE49-F238E27FC236}">
                        <a16:creationId xmlns:a16="http://schemas.microsoft.com/office/drawing/2014/main" id="{1E5A662D-71DE-3144-B4F6-58CCDF8928E4}"/>
                      </a:ext>
                    </a:extLst>
                  </p:cNvPr>
                  <p:cNvCxnSpPr>
                    <a:cxnSpLocks/>
                  </p:cNvCxnSpPr>
                  <p:nvPr/>
                </p:nvCxnSpPr>
                <p:spPr bwMode="auto">
                  <a:xfrm flipH="1">
                    <a:off x="4097720" y="2478835"/>
                    <a:ext cx="101137" cy="123807"/>
                  </a:xfrm>
                  <a:prstGeom prst="line">
                    <a:avLst/>
                  </a:prstGeom>
                  <a:solidFill>
                    <a:schemeClr val="accent1"/>
                  </a:solidFill>
                  <a:ln w="38100" cap="flat" cmpd="sng" algn="ctr">
                    <a:solidFill>
                      <a:schemeClr val="bg1"/>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grpSp>
              <p:nvGrpSpPr>
                <p:cNvPr id="73" name="Group 72">
                  <a:extLst>
                    <a:ext uri="{FF2B5EF4-FFF2-40B4-BE49-F238E27FC236}">
                      <a16:creationId xmlns:a16="http://schemas.microsoft.com/office/drawing/2014/main" id="{8484454E-91D5-CE45-B67F-8E4464805B66}"/>
                    </a:ext>
                  </a:extLst>
                </p:cNvPr>
                <p:cNvGrpSpPr/>
                <p:nvPr/>
              </p:nvGrpSpPr>
              <p:grpSpPr>
                <a:xfrm>
                  <a:off x="4097719" y="2583454"/>
                  <a:ext cx="101137" cy="234377"/>
                  <a:chOff x="4097720" y="2368265"/>
                  <a:chExt cx="101137" cy="234377"/>
                </a:xfrm>
              </p:grpSpPr>
              <p:cxnSp>
                <p:nvCxnSpPr>
                  <p:cNvPr id="74" name="Straight Connector 73">
                    <a:extLst>
                      <a:ext uri="{FF2B5EF4-FFF2-40B4-BE49-F238E27FC236}">
                        <a16:creationId xmlns:a16="http://schemas.microsoft.com/office/drawing/2014/main" id="{5CAA3264-E2FA-3E42-83F4-655F82C4109A}"/>
                      </a:ext>
                    </a:extLst>
                  </p:cNvPr>
                  <p:cNvCxnSpPr/>
                  <p:nvPr/>
                </p:nvCxnSpPr>
                <p:spPr bwMode="auto">
                  <a:xfrm>
                    <a:off x="4097720" y="2368265"/>
                    <a:ext cx="101137" cy="123807"/>
                  </a:xfrm>
                  <a:prstGeom prst="line">
                    <a:avLst/>
                  </a:prstGeom>
                  <a:solidFill>
                    <a:schemeClr val="accent1"/>
                  </a:solidFill>
                  <a:ln w="38100" cap="flat" cmpd="sng" algn="ctr">
                    <a:solidFill>
                      <a:schemeClr val="bg1"/>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75" name="Straight Connector 74">
                    <a:extLst>
                      <a:ext uri="{FF2B5EF4-FFF2-40B4-BE49-F238E27FC236}">
                        <a16:creationId xmlns:a16="http://schemas.microsoft.com/office/drawing/2014/main" id="{FFDACCD3-7FD1-7E4E-8CF0-13A4219AFB95}"/>
                      </a:ext>
                    </a:extLst>
                  </p:cNvPr>
                  <p:cNvCxnSpPr>
                    <a:cxnSpLocks/>
                  </p:cNvCxnSpPr>
                  <p:nvPr/>
                </p:nvCxnSpPr>
                <p:spPr bwMode="auto">
                  <a:xfrm flipH="1">
                    <a:off x="4097720" y="2478835"/>
                    <a:ext cx="101137" cy="123807"/>
                  </a:xfrm>
                  <a:prstGeom prst="line">
                    <a:avLst/>
                  </a:prstGeom>
                  <a:solidFill>
                    <a:schemeClr val="accent1"/>
                  </a:solidFill>
                  <a:ln w="38100" cap="flat" cmpd="sng" algn="ctr">
                    <a:solidFill>
                      <a:schemeClr val="bg1"/>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grpSp>
        </p:grpSp>
        <p:sp>
          <p:nvSpPr>
            <p:cNvPr id="17" name="Rectangle 16">
              <a:extLst>
                <a:ext uri="{FF2B5EF4-FFF2-40B4-BE49-F238E27FC236}">
                  <a16:creationId xmlns:a16="http://schemas.microsoft.com/office/drawing/2014/main" id="{67EAD16C-D71F-CF4D-834D-3265EEF8610E}"/>
                </a:ext>
              </a:extLst>
            </p:cNvPr>
            <p:cNvSpPr/>
            <p:nvPr/>
          </p:nvSpPr>
          <p:spPr>
            <a:xfrm>
              <a:off x="522957" y="1763514"/>
              <a:ext cx="385149" cy="284780"/>
            </a:xfrm>
            <a:prstGeom prst="rect">
              <a:avLst/>
            </a:prstGeom>
          </p:spPr>
          <p:txBody>
            <a:bodyPr wrap="none">
              <a:spAutoFit/>
            </a:bodyPr>
            <a:lstStyle/>
            <a:p>
              <a:r>
                <a:rPr lang="en-US" sz="788" i="1" kern="0" dirty="0" err="1">
                  <a:solidFill>
                    <a:schemeClr val="bg1"/>
                  </a:solidFill>
                  <a:latin typeface="Helvetica" pitchFamily="2" charset="0"/>
                </a:rPr>
                <a:t>n</a:t>
              </a:r>
              <a:r>
                <a:rPr lang="en-US" sz="788" i="1" kern="0" baseline="-25000" dirty="0" err="1">
                  <a:solidFill>
                    <a:schemeClr val="bg1"/>
                  </a:solidFill>
                  <a:latin typeface="Helvetica" pitchFamily="2" charset="0"/>
                </a:rPr>
                <a:t>h</a:t>
              </a:r>
              <a:endParaRPr lang="en-US" sz="788" dirty="0">
                <a:latin typeface="Helvetica" pitchFamily="2" charset="0"/>
              </a:endParaRPr>
            </a:p>
          </p:txBody>
        </p:sp>
        <p:sp>
          <p:nvSpPr>
            <p:cNvPr id="78" name="Rectangle 77">
              <a:extLst>
                <a:ext uri="{FF2B5EF4-FFF2-40B4-BE49-F238E27FC236}">
                  <a16:creationId xmlns:a16="http://schemas.microsoft.com/office/drawing/2014/main" id="{AFD85259-25D4-A341-A41F-64A8A090DA95}"/>
                </a:ext>
              </a:extLst>
            </p:cNvPr>
            <p:cNvSpPr/>
            <p:nvPr/>
          </p:nvSpPr>
          <p:spPr>
            <a:xfrm>
              <a:off x="752724" y="1763514"/>
              <a:ext cx="385149" cy="284780"/>
            </a:xfrm>
            <a:prstGeom prst="rect">
              <a:avLst/>
            </a:prstGeom>
          </p:spPr>
          <p:txBody>
            <a:bodyPr wrap="none">
              <a:spAutoFit/>
            </a:bodyPr>
            <a:lstStyle/>
            <a:p>
              <a:r>
                <a:rPr lang="en-US" sz="788" i="1" kern="0" dirty="0" err="1">
                  <a:solidFill>
                    <a:schemeClr val="bg1"/>
                  </a:solidFill>
                  <a:latin typeface="Helvetica" pitchFamily="2" charset="0"/>
                </a:rPr>
                <a:t>n</a:t>
              </a:r>
              <a:r>
                <a:rPr lang="en-US" sz="788" i="1" kern="0" baseline="-25000" dirty="0" err="1">
                  <a:solidFill>
                    <a:schemeClr val="bg1"/>
                  </a:solidFill>
                  <a:latin typeface="Helvetica" pitchFamily="2" charset="0"/>
                </a:rPr>
                <a:t>L</a:t>
              </a:r>
              <a:endParaRPr lang="en-US" sz="788" dirty="0">
                <a:latin typeface="Helvetica" pitchFamily="2" charset="0"/>
              </a:endParaRPr>
            </a:p>
          </p:txBody>
        </p:sp>
        <p:sp>
          <p:nvSpPr>
            <p:cNvPr id="79" name="Rectangle 78">
              <a:extLst>
                <a:ext uri="{FF2B5EF4-FFF2-40B4-BE49-F238E27FC236}">
                  <a16:creationId xmlns:a16="http://schemas.microsoft.com/office/drawing/2014/main" id="{31A43A38-60E8-CE49-9049-DC0C2D01C2C5}"/>
                </a:ext>
              </a:extLst>
            </p:cNvPr>
            <p:cNvSpPr/>
            <p:nvPr/>
          </p:nvSpPr>
          <p:spPr>
            <a:xfrm>
              <a:off x="1190278" y="1763514"/>
              <a:ext cx="385149" cy="284780"/>
            </a:xfrm>
            <a:prstGeom prst="rect">
              <a:avLst/>
            </a:prstGeom>
          </p:spPr>
          <p:txBody>
            <a:bodyPr wrap="none">
              <a:spAutoFit/>
            </a:bodyPr>
            <a:lstStyle/>
            <a:p>
              <a:r>
                <a:rPr lang="en-US" sz="788" i="1" kern="0" dirty="0" err="1">
                  <a:solidFill>
                    <a:schemeClr val="bg1"/>
                  </a:solidFill>
                  <a:latin typeface="Helvetica" pitchFamily="2" charset="0"/>
                </a:rPr>
                <a:t>n</a:t>
              </a:r>
              <a:r>
                <a:rPr lang="en-US" sz="788" i="1" kern="0" baseline="-25000" dirty="0" err="1">
                  <a:solidFill>
                    <a:schemeClr val="bg1"/>
                  </a:solidFill>
                  <a:latin typeface="Helvetica" pitchFamily="2" charset="0"/>
                </a:rPr>
                <a:t>L</a:t>
              </a:r>
              <a:endParaRPr lang="en-US" sz="788" dirty="0">
                <a:latin typeface="Helvetica" pitchFamily="2" charset="0"/>
              </a:endParaRPr>
            </a:p>
          </p:txBody>
        </p:sp>
        <p:sp>
          <p:nvSpPr>
            <p:cNvPr id="80" name="Rectangle 79">
              <a:extLst>
                <a:ext uri="{FF2B5EF4-FFF2-40B4-BE49-F238E27FC236}">
                  <a16:creationId xmlns:a16="http://schemas.microsoft.com/office/drawing/2014/main" id="{A1597FA2-7BBF-524E-BB23-D5F30D91651E}"/>
                </a:ext>
              </a:extLst>
            </p:cNvPr>
            <p:cNvSpPr/>
            <p:nvPr/>
          </p:nvSpPr>
          <p:spPr>
            <a:xfrm>
              <a:off x="1628413" y="1763514"/>
              <a:ext cx="385149" cy="284780"/>
            </a:xfrm>
            <a:prstGeom prst="rect">
              <a:avLst/>
            </a:prstGeom>
          </p:spPr>
          <p:txBody>
            <a:bodyPr wrap="none">
              <a:spAutoFit/>
            </a:bodyPr>
            <a:lstStyle/>
            <a:p>
              <a:r>
                <a:rPr lang="en-US" sz="788" i="1" kern="0" dirty="0" err="1">
                  <a:solidFill>
                    <a:schemeClr val="bg1"/>
                  </a:solidFill>
                  <a:latin typeface="Helvetica" pitchFamily="2" charset="0"/>
                </a:rPr>
                <a:t>n</a:t>
              </a:r>
              <a:r>
                <a:rPr lang="en-US" sz="788" i="1" kern="0" baseline="-25000" dirty="0" err="1">
                  <a:solidFill>
                    <a:schemeClr val="bg1"/>
                  </a:solidFill>
                  <a:latin typeface="Helvetica" pitchFamily="2" charset="0"/>
                </a:rPr>
                <a:t>L</a:t>
              </a:r>
              <a:endParaRPr lang="en-US" sz="788" dirty="0">
                <a:latin typeface="Helvetica" pitchFamily="2" charset="0"/>
              </a:endParaRPr>
            </a:p>
          </p:txBody>
        </p:sp>
        <p:sp>
          <p:nvSpPr>
            <p:cNvPr id="81" name="Rectangle 80">
              <a:extLst>
                <a:ext uri="{FF2B5EF4-FFF2-40B4-BE49-F238E27FC236}">
                  <a16:creationId xmlns:a16="http://schemas.microsoft.com/office/drawing/2014/main" id="{5A77AF45-0115-3D4A-BBE0-B1786BDB6EAD}"/>
                </a:ext>
              </a:extLst>
            </p:cNvPr>
            <p:cNvSpPr/>
            <p:nvPr/>
          </p:nvSpPr>
          <p:spPr>
            <a:xfrm>
              <a:off x="2121171" y="1763514"/>
              <a:ext cx="385149" cy="284780"/>
            </a:xfrm>
            <a:prstGeom prst="rect">
              <a:avLst/>
            </a:prstGeom>
          </p:spPr>
          <p:txBody>
            <a:bodyPr wrap="none">
              <a:spAutoFit/>
            </a:bodyPr>
            <a:lstStyle/>
            <a:p>
              <a:r>
                <a:rPr lang="en-US" sz="788" i="1" kern="0" dirty="0" err="1">
                  <a:solidFill>
                    <a:schemeClr val="bg1"/>
                  </a:solidFill>
                  <a:latin typeface="Helvetica" pitchFamily="2" charset="0"/>
                </a:rPr>
                <a:t>n</a:t>
              </a:r>
              <a:r>
                <a:rPr lang="en-US" sz="788" i="1" kern="0" baseline="-25000" dirty="0" err="1">
                  <a:solidFill>
                    <a:schemeClr val="bg1"/>
                  </a:solidFill>
                  <a:latin typeface="Helvetica" pitchFamily="2" charset="0"/>
                </a:rPr>
                <a:t>L</a:t>
              </a:r>
              <a:endParaRPr lang="en-US" sz="788" dirty="0">
                <a:latin typeface="Helvetica" pitchFamily="2" charset="0"/>
              </a:endParaRPr>
            </a:p>
          </p:txBody>
        </p:sp>
        <p:sp>
          <p:nvSpPr>
            <p:cNvPr id="82" name="Rectangle 81">
              <a:extLst>
                <a:ext uri="{FF2B5EF4-FFF2-40B4-BE49-F238E27FC236}">
                  <a16:creationId xmlns:a16="http://schemas.microsoft.com/office/drawing/2014/main" id="{AF9A9928-3476-9742-B071-17AA6F5EDECF}"/>
                </a:ext>
              </a:extLst>
            </p:cNvPr>
            <p:cNvSpPr/>
            <p:nvPr/>
          </p:nvSpPr>
          <p:spPr>
            <a:xfrm>
              <a:off x="2564055" y="1763514"/>
              <a:ext cx="385149" cy="284780"/>
            </a:xfrm>
            <a:prstGeom prst="rect">
              <a:avLst/>
            </a:prstGeom>
          </p:spPr>
          <p:txBody>
            <a:bodyPr wrap="none">
              <a:spAutoFit/>
            </a:bodyPr>
            <a:lstStyle/>
            <a:p>
              <a:r>
                <a:rPr lang="en-US" sz="788" i="1" kern="0" dirty="0" err="1">
                  <a:solidFill>
                    <a:schemeClr val="bg1"/>
                  </a:solidFill>
                  <a:latin typeface="Helvetica" pitchFamily="2" charset="0"/>
                </a:rPr>
                <a:t>n</a:t>
              </a:r>
              <a:r>
                <a:rPr lang="en-US" sz="788" i="1" kern="0" baseline="-25000" dirty="0" err="1">
                  <a:solidFill>
                    <a:schemeClr val="bg1"/>
                  </a:solidFill>
                  <a:latin typeface="Helvetica" pitchFamily="2" charset="0"/>
                </a:rPr>
                <a:t>L</a:t>
              </a:r>
              <a:endParaRPr lang="en-US" sz="788" dirty="0">
                <a:latin typeface="Helvetica" pitchFamily="2" charset="0"/>
              </a:endParaRPr>
            </a:p>
          </p:txBody>
        </p:sp>
        <p:sp>
          <p:nvSpPr>
            <p:cNvPr id="83" name="Rectangle 82">
              <a:extLst>
                <a:ext uri="{FF2B5EF4-FFF2-40B4-BE49-F238E27FC236}">
                  <a16:creationId xmlns:a16="http://schemas.microsoft.com/office/drawing/2014/main" id="{24D2DA5F-DEE9-374D-8A8D-2AE24E072A8B}"/>
                </a:ext>
              </a:extLst>
            </p:cNvPr>
            <p:cNvSpPr/>
            <p:nvPr/>
          </p:nvSpPr>
          <p:spPr>
            <a:xfrm>
              <a:off x="3010363" y="1763514"/>
              <a:ext cx="385149" cy="284780"/>
            </a:xfrm>
            <a:prstGeom prst="rect">
              <a:avLst/>
            </a:prstGeom>
          </p:spPr>
          <p:txBody>
            <a:bodyPr wrap="none">
              <a:spAutoFit/>
            </a:bodyPr>
            <a:lstStyle/>
            <a:p>
              <a:r>
                <a:rPr lang="en-US" sz="788" i="1" kern="0" dirty="0" err="1">
                  <a:solidFill>
                    <a:schemeClr val="bg1"/>
                  </a:solidFill>
                  <a:latin typeface="Helvetica" pitchFamily="2" charset="0"/>
                </a:rPr>
                <a:t>n</a:t>
              </a:r>
              <a:r>
                <a:rPr lang="en-US" sz="788" i="1" kern="0" baseline="-25000" dirty="0" err="1">
                  <a:solidFill>
                    <a:schemeClr val="bg1"/>
                  </a:solidFill>
                  <a:latin typeface="Helvetica" pitchFamily="2" charset="0"/>
                </a:rPr>
                <a:t>L</a:t>
              </a:r>
              <a:endParaRPr lang="en-US" sz="788" dirty="0">
                <a:latin typeface="Helvetica" pitchFamily="2" charset="0"/>
              </a:endParaRPr>
            </a:p>
          </p:txBody>
        </p:sp>
        <p:sp>
          <p:nvSpPr>
            <p:cNvPr id="84" name="Rectangle 83">
              <a:extLst>
                <a:ext uri="{FF2B5EF4-FFF2-40B4-BE49-F238E27FC236}">
                  <a16:creationId xmlns:a16="http://schemas.microsoft.com/office/drawing/2014/main" id="{94AD2B92-71E3-4F41-80D2-EF23AA3DBAE4}"/>
                </a:ext>
              </a:extLst>
            </p:cNvPr>
            <p:cNvSpPr/>
            <p:nvPr/>
          </p:nvSpPr>
          <p:spPr>
            <a:xfrm>
              <a:off x="968018" y="1763514"/>
              <a:ext cx="385149" cy="284780"/>
            </a:xfrm>
            <a:prstGeom prst="rect">
              <a:avLst/>
            </a:prstGeom>
          </p:spPr>
          <p:txBody>
            <a:bodyPr wrap="none">
              <a:spAutoFit/>
            </a:bodyPr>
            <a:lstStyle/>
            <a:p>
              <a:r>
                <a:rPr lang="en-US" sz="788" i="1" kern="0" dirty="0" err="1">
                  <a:solidFill>
                    <a:schemeClr val="bg1"/>
                  </a:solidFill>
                  <a:latin typeface="Helvetica" pitchFamily="2" charset="0"/>
                </a:rPr>
                <a:t>n</a:t>
              </a:r>
              <a:r>
                <a:rPr lang="en-US" sz="788" i="1" kern="0" baseline="-25000" dirty="0" err="1">
                  <a:solidFill>
                    <a:schemeClr val="bg1"/>
                  </a:solidFill>
                  <a:latin typeface="Helvetica" pitchFamily="2" charset="0"/>
                </a:rPr>
                <a:t>h</a:t>
              </a:r>
              <a:endParaRPr lang="en-US" sz="788" dirty="0">
                <a:latin typeface="Helvetica" pitchFamily="2" charset="0"/>
              </a:endParaRPr>
            </a:p>
          </p:txBody>
        </p:sp>
        <p:sp>
          <p:nvSpPr>
            <p:cNvPr id="85" name="Rectangle 84">
              <a:extLst>
                <a:ext uri="{FF2B5EF4-FFF2-40B4-BE49-F238E27FC236}">
                  <a16:creationId xmlns:a16="http://schemas.microsoft.com/office/drawing/2014/main" id="{F101E016-749A-7C44-BC1F-B38B48D0A977}"/>
                </a:ext>
              </a:extLst>
            </p:cNvPr>
            <p:cNvSpPr/>
            <p:nvPr/>
          </p:nvSpPr>
          <p:spPr>
            <a:xfrm>
              <a:off x="1399839" y="1763514"/>
              <a:ext cx="385149" cy="284780"/>
            </a:xfrm>
            <a:prstGeom prst="rect">
              <a:avLst/>
            </a:prstGeom>
          </p:spPr>
          <p:txBody>
            <a:bodyPr wrap="none">
              <a:spAutoFit/>
            </a:bodyPr>
            <a:lstStyle/>
            <a:p>
              <a:r>
                <a:rPr lang="en-US" sz="788" i="1" kern="0" dirty="0" err="1">
                  <a:solidFill>
                    <a:schemeClr val="bg1"/>
                  </a:solidFill>
                  <a:latin typeface="Helvetica" pitchFamily="2" charset="0"/>
                </a:rPr>
                <a:t>n</a:t>
              </a:r>
              <a:r>
                <a:rPr lang="en-US" sz="788" i="1" kern="0" baseline="-25000" dirty="0" err="1">
                  <a:solidFill>
                    <a:schemeClr val="bg1"/>
                  </a:solidFill>
                  <a:latin typeface="Helvetica" pitchFamily="2" charset="0"/>
                </a:rPr>
                <a:t>h</a:t>
              </a:r>
              <a:endParaRPr lang="en-US" sz="788" dirty="0">
                <a:latin typeface="Helvetica" pitchFamily="2" charset="0"/>
              </a:endParaRPr>
            </a:p>
          </p:txBody>
        </p:sp>
        <p:sp>
          <p:nvSpPr>
            <p:cNvPr id="86" name="Rectangle 85">
              <a:extLst>
                <a:ext uri="{FF2B5EF4-FFF2-40B4-BE49-F238E27FC236}">
                  <a16:creationId xmlns:a16="http://schemas.microsoft.com/office/drawing/2014/main" id="{449088A7-393C-7D40-9AC9-E57BB55E2072}"/>
                </a:ext>
              </a:extLst>
            </p:cNvPr>
            <p:cNvSpPr/>
            <p:nvPr/>
          </p:nvSpPr>
          <p:spPr>
            <a:xfrm>
              <a:off x="1899513" y="1763514"/>
              <a:ext cx="385149" cy="284780"/>
            </a:xfrm>
            <a:prstGeom prst="rect">
              <a:avLst/>
            </a:prstGeom>
          </p:spPr>
          <p:txBody>
            <a:bodyPr wrap="none">
              <a:spAutoFit/>
            </a:bodyPr>
            <a:lstStyle/>
            <a:p>
              <a:r>
                <a:rPr lang="en-US" sz="788" i="1" kern="0" dirty="0" err="1">
                  <a:solidFill>
                    <a:schemeClr val="bg1"/>
                  </a:solidFill>
                  <a:latin typeface="Helvetica" pitchFamily="2" charset="0"/>
                </a:rPr>
                <a:t>n</a:t>
              </a:r>
              <a:r>
                <a:rPr lang="en-US" sz="788" i="1" kern="0" baseline="-25000" dirty="0" err="1">
                  <a:solidFill>
                    <a:schemeClr val="bg1"/>
                  </a:solidFill>
                  <a:latin typeface="Helvetica" pitchFamily="2" charset="0"/>
                </a:rPr>
                <a:t>h</a:t>
              </a:r>
              <a:endParaRPr lang="en-US" sz="788" dirty="0">
                <a:latin typeface="Helvetica" pitchFamily="2" charset="0"/>
              </a:endParaRPr>
            </a:p>
          </p:txBody>
        </p:sp>
        <p:sp>
          <p:nvSpPr>
            <p:cNvPr id="87" name="Rectangle 86">
              <a:extLst>
                <a:ext uri="{FF2B5EF4-FFF2-40B4-BE49-F238E27FC236}">
                  <a16:creationId xmlns:a16="http://schemas.microsoft.com/office/drawing/2014/main" id="{6273F4E6-16AC-1F44-94B3-665390DDADCC}"/>
                </a:ext>
              </a:extLst>
            </p:cNvPr>
            <p:cNvSpPr/>
            <p:nvPr/>
          </p:nvSpPr>
          <p:spPr>
            <a:xfrm>
              <a:off x="2347875" y="1763514"/>
              <a:ext cx="385149" cy="284780"/>
            </a:xfrm>
            <a:prstGeom prst="rect">
              <a:avLst/>
            </a:prstGeom>
          </p:spPr>
          <p:txBody>
            <a:bodyPr wrap="none">
              <a:spAutoFit/>
            </a:bodyPr>
            <a:lstStyle/>
            <a:p>
              <a:r>
                <a:rPr lang="en-US" sz="788" i="1" kern="0" dirty="0" err="1">
                  <a:solidFill>
                    <a:schemeClr val="bg1"/>
                  </a:solidFill>
                  <a:latin typeface="Helvetica" pitchFamily="2" charset="0"/>
                </a:rPr>
                <a:t>n</a:t>
              </a:r>
              <a:r>
                <a:rPr lang="en-US" sz="788" i="1" kern="0" baseline="-25000" dirty="0" err="1">
                  <a:solidFill>
                    <a:schemeClr val="bg1"/>
                  </a:solidFill>
                  <a:latin typeface="Helvetica" pitchFamily="2" charset="0"/>
                </a:rPr>
                <a:t>h</a:t>
              </a:r>
              <a:endParaRPr lang="en-US" sz="788" dirty="0">
                <a:latin typeface="Helvetica" pitchFamily="2" charset="0"/>
              </a:endParaRPr>
            </a:p>
          </p:txBody>
        </p:sp>
        <p:sp>
          <p:nvSpPr>
            <p:cNvPr id="88" name="Rectangle 87">
              <a:extLst>
                <a:ext uri="{FF2B5EF4-FFF2-40B4-BE49-F238E27FC236}">
                  <a16:creationId xmlns:a16="http://schemas.microsoft.com/office/drawing/2014/main" id="{E8BD52FB-F8FA-A349-81DC-EB5A99729601}"/>
                </a:ext>
              </a:extLst>
            </p:cNvPr>
            <p:cNvSpPr/>
            <p:nvPr/>
          </p:nvSpPr>
          <p:spPr>
            <a:xfrm>
              <a:off x="2793619" y="1763514"/>
              <a:ext cx="385149" cy="284780"/>
            </a:xfrm>
            <a:prstGeom prst="rect">
              <a:avLst/>
            </a:prstGeom>
          </p:spPr>
          <p:txBody>
            <a:bodyPr wrap="none">
              <a:spAutoFit/>
            </a:bodyPr>
            <a:lstStyle/>
            <a:p>
              <a:r>
                <a:rPr lang="en-US" sz="788" i="1" kern="0" dirty="0" err="1">
                  <a:solidFill>
                    <a:schemeClr val="bg1"/>
                  </a:solidFill>
                  <a:latin typeface="Helvetica" pitchFamily="2" charset="0"/>
                </a:rPr>
                <a:t>n</a:t>
              </a:r>
              <a:r>
                <a:rPr lang="en-US" sz="788" i="1" kern="0" baseline="-25000" dirty="0" err="1">
                  <a:solidFill>
                    <a:schemeClr val="bg1"/>
                  </a:solidFill>
                  <a:latin typeface="Helvetica" pitchFamily="2" charset="0"/>
                </a:rPr>
                <a:t>h</a:t>
              </a:r>
              <a:endParaRPr lang="en-US" sz="788" dirty="0">
                <a:latin typeface="Helvetica" pitchFamily="2" charset="0"/>
              </a:endParaRPr>
            </a:p>
          </p:txBody>
        </p:sp>
      </p:grpSp>
      <p:sp>
        <p:nvSpPr>
          <p:cNvPr id="31" name="TextBox 30">
            <a:extLst>
              <a:ext uri="{FF2B5EF4-FFF2-40B4-BE49-F238E27FC236}">
                <a16:creationId xmlns:a16="http://schemas.microsoft.com/office/drawing/2014/main" id="{4F07500C-5780-AB44-B0F7-45519C5CBAE3}"/>
              </a:ext>
            </a:extLst>
          </p:cNvPr>
          <p:cNvSpPr txBox="1"/>
          <p:nvPr/>
        </p:nvSpPr>
        <p:spPr>
          <a:xfrm>
            <a:off x="6541870" y="2801965"/>
            <a:ext cx="864339" cy="219291"/>
          </a:xfrm>
          <a:prstGeom prst="rect">
            <a:avLst/>
          </a:prstGeom>
          <a:noFill/>
        </p:spPr>
        <p:txBody>
          <a:bodyPr wrap="none" rtlCol="0">
            <a:spAutoFit/>
          </a:bodyPr>
          <a:lstStyle/>
          <a:p>
            <a:r>
              <a:rPr lang="en-US" sz="825" dirty="0">
                <a:solidFill>
                  <a:srgbClr val="D95319"/>
                </a:solidFill>
                <a:latin typeface="Arial" panose="020B0604020202020204" pitchFamily="34" charset="0"/>
                <a:cs typeface="Arial" panose="020B0604020202020204" pitchFamily="34" charset="0"/>
              </a:rPr>
              <a:t>Low Q  (BAD)</a:t>
            </a:r>
          </a:p>
        </p:txBody>
      </p:sp>
      <p:pic>
        <p:nvPicPr>
          <p:cNvPr id="10" name="Picture 9">
            <a:extLst>
              <a:ext uri="{FF2B5EF4-FFF2-40B4-BE49-F238E27FC236}">
                <a16:creationId xmlns:a16="http://schemas.microsoft.com/office/drawing/2014/main" id="{3AFA4A80-5FFF-F34F-B369-4730DB292DF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730022" y="2171166"/>
            <a:ext cx="564644" cy="160631"/>
          </a:xfrm>
          <a:prstGeom prst="rect">
            <a:avLst/>
          </a:prstGeom>
        </p:spPr>
      </p:pic>
      <p:sp>
        <p:nvSpPr>
          <p:cNvPr id="89" name="Title 1">
            <a:extLst>
              <a:ext uri="{FF2B5EF4-FFF2-40B4-BE49-F238E27FC236}">
                <a16:creationId xmlns:a16="http://schemas.microsoft.com/office/drawing/2014/main" id="{A7729D92-A3D4-5041-804E-F0231D099C8E}"/>
              </a:ext>
            </a:extLst>
          </p:cNvPr>
          <p:cNvSpPr txBox="1">
            <a:spLocks/>
          </p:cNvSpPr>
          <p:nvPr/>
        </p:nvSpPr>
        <p:spPr>
          <a:xfrm>
            <a:off x="2088140" y="251222"/>
            <a:ext cx="5429250" cy="857251"/>
          </a:xfrm>
          <a:prstGeom prst="rect">
            <a:avLst/>
          </a:prstGeom>
        </p:spPr>
        <p:txBody>
          <a:bodyPr/>
          <a:lstStyle>
            <a:lvl1pPr algn="ctr" rtl="0" eaLnBrk="0" fontAlgn="base" hangingPunct="0">
              <a:spcBef>
                <a:spcPct val="0"/>
              </a:spcBef>
              <a:spcAft>
                <a:spcPct val="0"/>
              </a:spcAft>
              <a:defRPr sz="3600" i="1">
                <a:solidFill>
                  <a:schemeClr val="bg1"/>
                </a:solidFill>
                <a:latin typeface="+mj-lt"/>
                <a:ea typeface="+mj-ea"/>
                <a:cs typeface="ＭＳ Ｐゴシック" charset="0"/>
              </a:defRPr>
            </a:lvl1pPr>
            <a:lvl2pPr algn="ctr" rtl="0" eaLnBrk="0" fontAlgn="base" hangingPunct="0">
              <a:spcBef>
                <a:spcPct val="0"/>
              </a:spcBef>
              <a:spcAft>
                <a:spcPct val="0"/>
              </a:spcAft>
              <a:defRPr sz="3600" i="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sz="3600" i="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sz="3600" i="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sz="3600" i="1">
                <a:solidFill>
                  <a:schemeClr val="tx2"/>
                </a:solidFill>
                <a:latin typeface="Helvetica" charset="0"/>
                <a:ea typeface="ＭＳ Ｐゴシック" charset="0"/>
                <a:cs typeface="ＭＳ Ｐゴシック" charset="0"/>
              </a:defRPr>
            </a:lvl5pPr>
            <a:lvl6pPr marL="457200" algn="ctr" rtl="0" eaLnBrk="0" fontAlgn="base" hangingPunct="0">
              <a:spcBef>
                <a:spcPct val="0"/>
              </a:spcBef>
              <a:spcAft>
                <a:spcPct val="0"/>
              </a:spcAft>
              <a:defRPr sz="3600">
                <a:solidFill>
                  <a:schemeClr val="tx2"/>
                </a:solidFill>
                <a:latin typeface="Helvetica" charset="0"/>
                <a:ea typeface="ＭＳ Ｐゴシック" charset="0"/>
              </a:defRPr>
            </a:lvl6pPr>
            <a:lvl7pPr marL="914400" algn="ctr" rtl="0" eaLnBrk="0" fontAlgn="base" hangingPunct="0">
              <a:spcBef>
                <a:spcPct val="0"/>
              </a:spcBef>
              <a:spcAft>
                <a:spcPct val="0"/>
              </a:spcAft>
              <a:defRPr sz="3600">
                <a:solidFill>
                  <a:schemeClr val="tx2"/>
                </a:solidFill>
                <a:latin typeface="Helvetica" charset="0"/>
                <a:ea typeface="ＭＳ Ｐゴシック" charset="0"/>
              </a:defRPr>
            </a:lvl7pPr>
            <a:lvl8pPr marL="1371600" algn="ctr" rtl="0" eaLnBrk="0" fontAlgn="base" hangingPunct="0">
              <a:spcBef>
                <a:spcPct val="0"/>
              </a:spcBef>
              <a:spcAft>
                <a:spcPct val="0"/>
              </a:spcAft>
              <a:defRPr sz="3600">
                <a:solidFill>
                  <a:schemeClr val="tx2"/>
                </a:solidFill>
                <a:latin typeface="Helvetica" charset="0"/>
                <a:ea typeface="ＭＳ Ｐゴシック" charset="0"/>
              </a:defRPr>
            </a:lvl8pPr>
            <a:lvl9pPr marL="1828800" algn="ctr" rtl="0" eaLnBrk="0" fontAlgn="base" hangingPunct="0">
              <a:spcBef>
                <a:spcPct val="0"/>
              </a:spcBef>
              <a:spcAft>
                <a:spcPct val="0"/>
              </a:spcAft>
              <a:defRPr sz="3600">
                <a:solidFill>
                  <a:schemeClr val="tx2"/>
                </a:solidFill>
                <a:latin typeface="Helvetica" charset="0"/>
                <a:ea typeface="ＭＳ Ｐゴシック" charset="0"/>
              </a:defRPr>
            </a:lvl9pPr>
          </a:lstStyle>
          <a:p>
            <a:pPr defTabSz="685784">
              <a:defRPr/>
            </a:pPr>
            <a:r>
              <a:rPr lang="en-US" sz="2000" i="0" kern="0" dirty="0"/>
              <a:t>Coating Thermal Noise</a:t>
            </a:r>
            <a:endParaRPr lang="is-IS" sz="2000" i="0" kern="0" dirty="0"/>
          </a:p>
        </p:txBody>
      </p:sp>
    </p:spTree>
    <p:extLst>
      <p:ext uri="{BB962C8B-B14F-4D97-AF65-F5344CB8AC3E}">
        <p14:creationId xmlns:p14="http://schemas.microsoft.com/office/powerpoint/2010/main" val="9656280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b="1" i="0" dirty="0">
                <a:solidFill>
                  <a:schemeClr val="bg1"/>
                </a:solidFill>
              </a:rPr>
              <a:t>Precision Gravitational-wave Interferometry</a:t>
            </a:r>
          </a:p>
        </p:txBody>
      </p:sp>
      <p:sp>
        <p:nvSpPr>
          <p:cNvPr id="3" name="Text Placeholder 2"/>
          <p:cNvSpPr>
            <a:spLocks noGrp="1"/>
          </p:cNvSpPr>
          <p:nvPr>
            <p:ph type="body" sz="half" idx="1"/>
          </p:nvPr>
        </p:nvSpPr>
        <p:spPr>
          <a:xfrm>
            <a:off x="277091" y="1090356"/>
            <a:ext cx="4315314" cy="1860550"/>
          </a:xfrm>
        </p:spPr>
        <p:txBody>
          <a:bodyPr/>
          <a:lstStyle/>
          <a:p>
            <a:r>
              <a:rPr lang="en-US" sz="1600" dirty="0">
                <a:solidFill>
                  <a:schemeClr val="bg1"/>
                </a:solidFill>
              </a:rPr>
              <a:t>GW interferometers use enhanced Michelson interferometry</a:t>
            </a:r>
          </a:p>
          <a:p>
            <a:pPr lvl="1"/>
            <a:r>
              <a:rPr lang="en-US" sz="1100" dirty="0">
                <a:solidFill>
                  <a:schemeClr val="bg1"/>
                </a:solidFill>
              </a:rPr>
              <a:t>With suspended (‘freely falling’) mirrors</a:t>
            </a:r>
          </a:p>
          <a:p>
            <a:r>
              <a:rPr lang="en-US" sz="1600" dirty="0">
                <a:solidFill>
                  <a:schemeClr val="bg1"/>
                </a:solidFill>
              </a:rPr>
              <a:t>Passing GWs stretch and compress the distance between the end test mass and the beam splitter</a:t>
            </a:r>
          </a:p>
          <a:p>
            <a:r>
              <a:rPr lang="en-US" sz="1600" dirty="0">
                <a:solidFill>
                  <a:schemeClr val="bg1"/>
                </a:solidFill>
              </a:rPr>
              <a:t>The interferometer acts as a transducer, turning GWs into photocurrent </a:t>
            </a:r>
          </a:p>
          <a:p>
            <a:pPr lvl="1"/>
            <a:r>
              <a:rPr lang="en-US" sz="1100" dirty="0">
                <a:solidFill>
                  <a:schemeClr val="bg1"/>
                </a:solidFill>
              </a:rPr>
              <a:t>A coherent detector!</a:t>
            </a:r>
          </a:p>
          <a:p>
            <a:pPr marL="0" indent="0">
              <a:buNone/>
            </a:pPr>
            <a:endParaRPr lang="en-US" sz="1600" dirty="0">
              <a:solidFill>
                <a:schemeClr val="bg1"/>
              </a:solidFill>
            </a:endParaRPr>
          </a:p>
        </p:txBody>
      </p:sp>
      <p:pic>
        <p:nvPicPr>
          <p:cNvPr id="7" name="Content Placeholder 6" descr="reitze_fig_1.jpg"/>
          <p:cNvPicPr>
            <a:picLocks noGrp="1" noChangeAspect="1"/>
          </p:cNvPicPr>
          <p:nvPr>
            <p:ph sz="quarter" idx="2"/>
          </p:nvPr>
        </p:nvPicPr>
        <p:blipFill>
          <a:blip r:embed="rId3" cstate="print">
            <a:extLst>
              <a:ext uri="{28A0092B-C50C-407E-A947-70E740481C1C}">
                <a14:useLocalDpi xmlns:a14="http://schemas.microsoft.com/office/drawing/2010/main"/>
              </a:ext>
            </a:extLst>
          </a:blip>
          <a:srcRect t="-36083" b="-36083"/>
          <a:stretch>
            <a:fillRect/>
          </a:stretch>
        </p:blipFill>
        <p:spPr>
          <a:xfrm>
            <a:off x="138547" y="3039893"/>
            <a:ext cx="4447308" cy="2243439"/>
          </a:xfrm>
        </p:spPr>
      </p:pic>
      <p:sp>
        <p:nvSpPr>
          <p:cNvPr id="6" name="Slide Number Placeholder 5"/>
          <p:cNvSpPr>
            <a:spLocks noGrp="1"/>
          </p:cNvSpPr>
          <p:nvPr>
            <p:ph type="sldNum" sz="quarter" idx="11"/>
          </p:nvPr>
        </p:nvSpPr>
        <p:spPr/>
        <p:txBody>
          <a:bodyPr/>
          <a:lstStyle/>
          <a:p>
            <a:fld id="{B1EDB5A2-82F0-5F4D-BF81-60CE59EF31AC}" type="slidenum">
              <a:rPr lang="en-US" smtClean="0"/>
              <a:pPr/>
              <a:t>4</a:t>
            </a:fld>
            <a:endParaRPr lang="en-US"/>
          </a:p>
        </p:txBody>
      </p:sp>
      <p:grpSp>
        <p:nvGrpSpPr>
          <p:cNvPr id="31" name="Group 30">
            <a:extLst>
              <a:ext uri="{FF2B5EF4-FFF2-40B4-BE49-F238E27FC236}">
                <a16:creationId xmlns:a16="http://schemas.microsoft.com/office/drawing/2014/main" id="{B4A2B6E5-3E51-91A8-3D41-FBC5A9C7E4AF}"/>
              </a:ext>
            </a:extLst>
          </p:cNvPr>
          <p:cNvGrpSpPr/>
          <p:nvPr/>
        </p:nvGrpSpPr>
        <p:grpSpPr>
          <a:xfrm>
            <a:off x="4650471" y="1228508"/>
            <a:ext cx="4337144" cy="3488629"/>
            <a:chOff x="4650471" y="1228508"/>
            <a:chExt cx="4337144" cy="3488629"/>
          </a:xfrm>
        </p:grpSpPr>
        <p:pic>
          <p:nvPicPr>
            <p:cNvPr id="13" name="Picture 1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650471" y="1228508"/>
              <a:ext cx="4283541" cy="31079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grpSp>
          <p:nvGrpSpPr>
            <p:cNvPr id="25" name="Group 24">
              <a:extLst>
                <a:ext uri="{FF2B5EF4-FFF2-40B4-BE49-F238E27FC236}">
                  <a16:creationId xmlns:a16="http://schemas.microsoft.com/office/drawing/2014/main" id="{B518078D-6750-74CD-D138-068537EF6586}"/>
                </a:ext>
              </a:extLst>
            </p:cNvPr>
            <p:cNvGrpSpPr/>
            <p:nvPr/>
          </p:nvGrpSpPr>
          <p:grpSpPr>
            <a:xfrm>
              <a:off x="7403000" y="3985617"/>
              <a:ext cx="1584615" cy="731520"/>
              <a:chOff x="4902049" y="4034934"/>
              <a:chExt cx="1717553" cy="880539"/>
            </a:xfrm>
          </p:grpSpPr>
          <p:pic>
            <p:nvPicPr>
              <p:cNvPr id="10" name="Picture 9">
                <a:extLst>
                  <a:ext uri="{FF2B5EF4-FFF2-40B4-BE49-F238E27FC236}">
                    <a16:creationId xmlns:a16="http://schemas.microsoft.com/office/drawing/2014/main" id="{DC2001A9-7CD1-0D95-F936-0C455003F6EA}"/>
                  </a:ext>
                </a:extLst>
              </p:cNvPr>
              <p:cNvPicPr>
                <a:picLocks noChangeAspect="1"/>
              </p:cNvPicPr>
              <p:nvPr/>
            </p:nvPicPr>
            <p:blipFill>
              <a:blip r:embed="rId5"/>
              <a:stretch>
                <a:fillRect/>
              </a:stretch>
            </p:blipFill>
            <p:spPr>
              <a:xfrm>
                <a:off x="5034116" y="4042578"/>
                <a:ext cx="1396846" cy="871307"/>
              </a:xfrm>
              <a:prstGeom prst="rect">
                <a:avLst/>
              </a:prstGeom>
            </p:spPr>
          </p:pic>
          <p:cxnSp>
            <p:nvCxnSpPr>
              <p:cNvPr id="16" name="Straight Arrow Connector 15">
                <a:extLst>
                  <a:ext uri="{FF2B5EF4-FFF2-40B4-BE49-F238E27FC236}">
                    <a16:creationId xmlns:a16="http://schemas.microsoft.com/office/drawing/2014/main" id="{3074D779-53A6-ED42-F19E-233737EFB57E}"/>
                  </a:ext>
                </a:extLst>
              </p:cNvPr>
              <p:cNvCxnSpPr/>
              <p:nvPr/>
            </p:nvCxnSpPr>
            <p:spPr bwMode="auto">
              <a:xfrm>
                <a:off x="5112841" y="4069080"/>
                <a:ext cx="0" cy="803366"/>
              </a:xfrm>
              <a:prstGeom prst="straightConnector1">
                <a:avLst/>
              </a:prstGeom>
              <a:solidFill>
                <a:schemeClr val="accent1"/>
              </a:solidFill>
              <a:ln w="12700" cap="flat" cmpd="sng" algn="ctr">
                <a:solidFill>
                  <a:schemeClr val="tx2"/>
                </a:solidFill>
                <a:prstDash val="solid"/>
                <a:round/>
                <a:headEnd type="triangle"/>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8" name="TextBox 17">
                <a:extLst>
                  <a:ext uri="{FF2B5EF4-FFF2-40B4-BE49-F238E27FC236}">
                    <a16:creationId xmlns:a16="http://schemas.microsoft.com/office/drawing/2014/main" id="{7F0CA5F1-9ADC-1AD4-67C0-3AC0D7B0D53B}"/>
                  </a:ext>
                </a:extLst>
              </p:cNvPr>
              <p:cNvSpPr txBox="1"/>
              <p:nvPr/>
            </p:nvSpPr>
            <p:spPr>
              <a:xfrm>
                <a:off x="5067100" y="4098717"/>
                <a:ext cx="529312" cy="184666"/>
              </a:xfrm>
              <a:prstGeom prst="rect">
                <a:avLst/>
              </a:prstGeom>
              <a:noFill/>
            </p:spPr>
            <p:txBody>
              <a:bodyPr wrap="none" rtlCol="0">
                <a:spAutoFit/>
              </a:bodyPr>
              <a:lstStyle/>
              <a:p>
                <a:r>
                  <a:rPr lang="en-US" sz="600" b="0" dirty="0">
                    <a:solidFill>
                      <a:schemeClr val="tx2"/>
                    </a:solidFill>
                  </a:rPr>
                  <a:t>Amplitude</a:t>
                </a:r>
              </a:p>
            </p:txBody>
          </p:sp>
          <p:sp>
            <p:nvSpPr>
              <p:cNvPr id="21" name="Rectangle 20">
                <a:extLst>
                  <a:ext uri="{FF2B5EF4-FFF2-40B4-BE49-F238E27FC236}">
                    <a16:creationId xmlns:a16="http://schemas.microsoft.com/office/drawing/2014/main" id="{223A1E19-9C0F-1135-58D9-DAAA60411305}"/>
                  </a:ext>
                </a:extLst>
              </p:cNvPr>
              <p:cNvSpPr/>
              <p:nvPr/>
            </p:nvSpPr>
            <p:spPr bwMode="auto">
              <a:xfrm>
                <a:off x="6430962" y="4034934"/>
                <a:ext cx="132067" cy="880539"/>
              </a:xfrm>
              <a:prstGeom prst="rect">
                <a:avLst/>
              </a:prstGeom>
              <a:solidFill>
                <a:schemeClr val="bg1"/>
              </a:solidFill>
              <a:ln w="12700" cap="flat" cmpd="sng" algn="ctr">
                <a:no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Arial" charset="0"/>
                  <a:ea typeface="ＭＳ Ｐゴシック" charset="0"/>
                </a:endParaRPr>
              </a:p>
            </p:txBody>
          </p:sp>
          <p:cxnSp>
            <p:nvCxnSpPr>
              <p:cNvPr id="12" name="Straight Arrow Connector 11">
                <a:extLst>
                  <a:ext uri="{FF2B5EF4-FFF2-40B4-BE49-F238E27FC236}">
                    <a16:creationId xmlns:a16="http://schemas.microsoft.com/office/drawing/2014/main" id="{8109962F-0155-5296-D641-ADE0490375A5}"/>
                  </a:ext>
                </a:extLst>
              </p:cNvPr>
              <p:cNvCxnSpPr>
                <a:cxnSpLocks/>
              </p:cNvCxnSpPr>
              <p:nvPr/>
            </p:nvCxnSpPr>
            <p:spPr bwMode="auto">
              <a:xfrm>
                <a:off x="4902049" y="4460533"/>
                <a:ext cx="1660980" cy="0"/>
              </a:xfrm>
              <a:prstGeom prst="straightConnector1">
                <a:avLst/>
              </a:prstGeom>
              <a:solidFill>
                <a:schemeClr val="accent1"/>
              </a:solidFill>
              <a:ln w="12700" cap="flat" cmpd="sng" algn="ctr">
                <a:solidFill>
                  <a:schemeClr val="tx2"/>
                </a:solidFill>
                <a:prstDash val="solid"/>
                <a:round/>
                <a:headEnd type="none" w="sm" len="sm"/>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23" name="Rectangle 22">
                <a:extLst>
                  <a:ext uri="{FF2B5EF4-FFF2-40B4-BE49-F238E27FC236}">
                    <a16:creationId xmlns:a16="http://schemas.microsoft.com/office/drawing/2014/main" id="{BCB831EE-8A58-5242-FE45-43A6A71F53EC}"/>
                  </a:ext>
                </a:extLst>
              </p:cNvPr>
              <p:cNvSpPr/>
              <p:nvPr/>
            </p:nvSpPr>
            <p:spPr bwMode="auto">
              <a:xfrm>
                <a:off x="4902049" y="4042578"/>
                <a:ext cx="132067" cy="868680"/>
              </a:xfrm>
              <a:prstGeom prst="rect">
                <a:avLst/>
              </a:prstGeom>
              <a:solidFill>
                <a:schemeClr val="bg1"/>
              </a:solidFill>
              <a:ln w="12700" cap="flat" cmpd="sng" algn="ctr">
                <a:no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Arial" charset="0"/>
                  <a:ea typeface="ＭＳ Ｐゴシック" charset="0"/>
                </a:endParaRPr>
              </a:p>
            </p:txBody>
          </p:sp>
          <p:sp>
            <p:nvSpPr>
              <p:cNvPr id="17" name="TextBox 16">
                <a:extLst>
                  <a:ext uri="{FF2B5EF4-FFF2-40B4-BE49-F238E27FC236}">
                    <a16:creationId xmlns:a16="http://schemas.microsoft.com/office/drawing/2014/main" id="{5A5A7911-EF86-2D61-5DE3-857265E2DFCB}"/>
                  </a:ext>
                </a:extLst>
              </p:cNvPr>
              <p:cNvSpPr txBox="1"/>
              <p:nvPr/>
            </p:nvSpPr>
            <p:spPr>
              <a:xfrm>
                <a:off x="6263414" y="4455566"/>
                <a:ext cx="356188" cy="184666"/>
              </a:xfrm>
              <a:prstGeom prst="rect">
                <a:avLst/>
              </a:prstGeom>
              <a:noFill/>
            </p:spPr>
            <p:txBody>
              <a:bodyPr wrap="none" rtlCol="0">
                <a:spAutoFit/>
              </a:bodyPr>
              <a:lstStyle/>
              <a:p>
                <a:r>
                  <a:rPr lang="en-US" sz="600" b="0" dirty="0">
                    <a:solidFill>
                      <a:schemeClr val="tx2"/>
                    </a:solidFill>
                  </a:rPr>
                  <a:t>Time</a:t>
                </a:r>
              </a:p>
            </p:txBody>
          </p:sp>
        </p:grpSp>
        <p:cxnSp>
          <p:nvCxnSpPr>
            <p:cNvPr id="27" name="Straight Arrow Connector 26">
              <a:extLst>
                <a:ext uri="{FF2B5EF4-FFF2-40B4-BE49-F238E27FC236}">
                  <a16:creationId xmlns:a16="http://schemas.microsoft.com/office/drawing/2014/main" id="{53508ED3-948E-06E4-3844-611293E57D17}"/>
                </a:ext>
              </a:extLst>
            </p:cNvPr>
            <p:cNvCxnSpPr>
              <a:cxnSpLocks/>
            </p:cNvCxnSpPr>
            <p:nvPr/>
          </p:nvCxnSpPr>
          <p:spPr bwMode="auto">
            <a:xfrm flipH="1">
              <a:off x="8277225" y="3803650"/>
              <a:ext cx="225425" cy="263525"/>
            </a:xfrm>
            <a:prstGeom prst="straightConnector1">
              <a:avLst/>
            </a:prstGeom>
            <a:solidFill>
              <a:schemeClr val="accent1"/>
            </a:solidFill>
            <a:ln w="12700" cap="flat" cmpd="sng" algn="ctr">
              <a:solidFill>
                <a:schemeClr val="tx1"/>
              </a:solidFill>
              <a:prstDash val="solid"/>
              <a:round/>
              <a:headEnd type="none" w="sm" len="sm"/>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29" name="Rectangle 28">
              <a:extLst>
                <a:ext uri="{FF2B5EF4-FFF2-40B4-BE49-F238E27FC236}">
                  <a16:creationId xmlns:a16="http://schemas.microsoft.com/office/drawing/2014/main" id="{6BACA820-0BD4-2EE8-68E1-F0936D8E526B}"/>
                </a:ext>
              </a:extLst>
            </p:cNvPr>
            <p:cNvSpPr/>
            <p:nvPr/>
          </p:nvSpPr>
          <p:spPr bwMode="auto">
            <a:xfrm>
              <a:off x="8528050" y="3729718"/>
              <a:ext cx="327727" cy="228615"/>
            </a:xfrm>
            <a:prstGeom prst="rect">
              <a:avLst/>
            </a:prstGeom>
            <a:solidFill>
              <a:schemeClr val="bg1"/>
            </a:solidFill>
            <a:ln w="12700" cap="flat" cmpd="sng" algn="ctr">
              <a:solidFill>
                <a:schemeClr val="bg1"/>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Arial" charset="0"/>
                <a:ea typeface="ＭＳ Ｐゴシック" charset="0"/>
              </a:endParaRPr>
            </a:p>
          </p:txBody>
        </p:sp>
        <p:sp>
          <p:nvSpPr>
            <p:cNvPr id="30" name="TextBox 29">
              <a:extLst>
                <a:ext uri="{FF2B5EF4-FFF2-40B4-BE49-F238E27FC236}">
                  <a16:creationId xmlns:a16="http://schemas.microsoft.com/office/drawing/2014/main" id="{ED85E561-E1A2-E2F5-E47A-A0F8231840C3}"/>
                </a:ext>
              </a:extLst>
            </p:cNvPr>
            <p:cNvSpPr txBox="1"/>
            <p:nvPr/>
          </p:nvSpPr>
          <p:spPr>
            <a:xfrm>
              <a:off x="7965230" y="3832618"/>
              <a:ext cx="455574" cy="200055"/>
            </a:xfrm>
            <a:prstGeom prst="rect">
              <a:avLst/>
            </a:prstGeom>
            <a:noFill/>
          </p:spPr>
          <p:txBody>
            <a:bodyPr wrap="none" rtlCol="0">
              <a:spAutoFit/>
            </a:bodyPr>
            <a:lstStyle/>
            <a:p>
              <a:r>
                <a:rPr lang="en-US" sz="700" b="0" dirty="0">
                  <a:solidFill>
                    <a:schemeClr val="tx2"/>
                  </a:solidFill>
                </a:rPr>
                <a:t>Output</a:t>
              </a:r>
            </a:p>
          </p:txBody>
        </p:sp>
      </p:grpSp>
      <p:grpSp>
        <p:nvGrpSpPr>
          <p:cNvPr id="8" name="Group 7">
            <a:extLst>
              <a:ext uri="{FF2B5EF4-FFF2-40B4-BE49-F238E27FC236}">
                <a16:creationId xmlns:a16="http://schemas.microsoft.com/office/drawing/2014/main" id="{19EA8406-58D4-DFC0-87FF-A6B44670539E}"/>
              </a:ext>
            </a:extLst>
          </p:cNvPr>
          <p:cNvGrpSpPr/>
          <p:nvPr/>
        </p:nvGrpSpPr>
        <p:grpSpPr>
          <a:xfrm>
            <a:off x="4644742" y="1216633"/>
            <a:ext cx="4338659" cy="3122869"/>
            <a:chOff x="4592405" y="1213604"/>
            <a:chExt cx="4338659" cy="3122869"/>
          </a:xfrm>
        </p:grpSpPr>
        <p:pic>
          <p:nvPicPr>
            <p:cNvPr id="6146" name="Picture 2" descr="Image | LIGO Hanford | LIGO Lab | Caltech">
              <a:extLst>
                <a:ext uri="{FF2B5EF4-FFF2-40B4-BE49-F238E27FC236}">
                  <a16:creationId xmlns:a16="http://schemas.microsoft.com/office/drawing/2014/main" id="{64086256-5217-70BB-3E24-D9E644F4316E}"/>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4592405" y="1213604"/>
              <a:ext cx="4338659" cy="312286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530A34A-C7B0-CD4A-1740-4BC96A395AFF}"/>
                </a:ext>
              </a:extLst>
            </p:cNvPr>
            <p:cNvSpPr txBox="1"/>
            <p:nvPr/>
          </p:nvSpPr>
          <p:spPr>
            <a:xfrm>
              <a:off x="4768802" y="1347601"/>
              <a:ext cx="1830950" cy="415498"/>
            </a:xfrm>
            <a:prstGeom prst="rect">
              <a:avLst/>
            </a:prstGeom>
            <a:noFill/>
          </p:spPr>
          <p:txBody>
            <a:bodyPr wrap="none" rtlCol="0">
              <a:spAutoFit/>
            </a:bodyPr>
            <a:lstStyle/>
            <a:p>
              <a:r>
                <a:rPr lang="en-US" sz="1050" b="0" dirty="0">
                  <a:solidFill>
                    <a:srgbClr val="FFFF00"/>
                  </a:solidFill>
                </a:rPr>
                <a:t>LIGO Hanford Observatory,</a:t>
              </a:r>
            </a:p>
            <a:p>
              <a:r>
                <a:rPr lang="en-US" sz="1050" b="0" dirty="0">
                  <a:solidFill>
                    <a:srgbClr val="FFFF00"/>
                  </a:solidFill>
                </a:rPr>
                <a:t>Washington</a:t>
              </a:r>
            </a:p>
          </p:txBody>
        </p:sp>
      </p:grpSp>
      <p:grpSp>
        <p:nvGrpSpPr>
          <p:cNvPr id="9" name="Group 8">
            <a:extLst>
              <a:ext uri="{FF2B5EF4-FFF2-40B4-BE49-F238E27FC236}">
                <a16:creationId xmlns:a16="http://schemas.microsoft.com/office/drawing/2014/main" id="{F9C3740D-AC56-9EBF-3AF2-BB262F2A6825}"/>
              </a:ext>
            </a:extLst>
          </p:cNvPr>
          <p:cNvGrpSpPr/>
          <p:nvPr/>
        </p:nvGrpSpPr>
        <p:grpSpPr>
          <a:xfrm>
            <a:off x="4645152" y="1216152"/>
            <a:ext cx="4403543" cy="3145536"/>
            <a:chOff x="4589317" y="1213603"/>
            <a:chExt cx="4403543" cy="3145536"/>
          </a:xfrm>
        </p:grpSpPr>
        <p:pic>
          <p:nvPicPr>
            <p:cNvPr id="6148" name="Picture 4" descr="LIGO Scientific Collaboration - The science of LSC research">
              <a:extLst>
                <a:ext uri="{FF2B5EF4-FFF2-40B4-BE49-F238E27FC236}">
                  <a16:creationId xmlns:a16="http://schemas.microsoft.com/office/drawing/2014/main" id="{36990477-CCE3-8DF2-509D-F4DE4376EC29}"/>
                </a:ext>
              </a:extLst>
            </p:cNvPr>
            <p:cNvPicPr>
              <a:picLocks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589317" y="1213603"/>
              <a:ext cx="4403543" cy="314553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E86E69F-08D5-3C8A-5948-9160B724E5B2}"/>
                </a:ext>
              </a:extLst>
            </p:cNvPr>
            <p:cNvSpPr txBox="1"/>
            <p:nvPr/>
          </p:nvSpPr>
          <p:spPr>
            <a:xfrm>
              <a:off x="4592405" y="1268583"/>
              <a:ext cx="1922321" cy="415498"/>
            </a:xfrm>
            <a:prstGeom prst="rect">
              <a:avLst/>
            </a:prstGeom>
            <a:noFill/>
          </p:spPr>
          <p:txBody>
            <a:bodyPr wrap="none" rtlCol="0">
              <a:spAutoFit/>
            </a:bodyPr>
            <a:lstStyle/>
            <a:p>
              <a:r>
                <a:rPr lang="en-US" sz="1050" b="0" dirty="0">
                  <a:solidFill>
                    <a:srgbClr val="FFFF00"/>
                  </a:solidFill>
                </a:rPr>
                <a:t>LIGO Livingston Observatory</a:t>
              </a:r>
            </a:p>
            <a:p>
              <a:r>
                <a:rPr lang="en-US" sz="1050" b="0" dirty="0">
                  <a:solidFill>
                    <a:srgbClr val="FFFF00"/>
                  </a:solidFill>
                </a:rPr>
                <a:t>Louisiana</a:t>
              </a:r>
            </a:p>
          </p:txBody>
        </p:sp>
      </p:grpSp>
    </p:spTree>
    <p:extLst>
      <p:ext uri="{BB962C8B-B14F-4D97-AF65-F5344CB8AC3E}">
        <p14:creationId xmlns:p14="http://schemas.microsoft.com/office/powerpoint/2010/main" val="1391238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1"/>
                                        </p:tgtEl>
                                        <p:attrNameLst>
                                          <p:attrName>style.visibility</p:attrName>
                                        </p:attrNameLst>
                                      </p:cBhvr>
                                      <p:to>
                                        <p:strVal val="hidden"/>
                                      </p:to>
                                    </p:set>
                                  </p:childTnLst>
                                </p:cTn>
                              </p:par>
                              <p:par>
                                <p:cTn id="7" presetID="10"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96BA5-0E88-9BDC-81A8-7E1B5D1B8D7A}"/>
              </a:ext>
            </a:extLst>
          </p:cNvPr>
          <p:cNvSpPr>
            <a:spLocks noGrp="1"/>
          </p:cNvSpPr>
          <p:nvPr>
            <p:ph type="title"/>
          </p:nvPr>
        </p:nvSpPr>
        <p:spPr/>
        <p:txBody>
          <a:bodyPr/>
          <a:lstStyle/>
          <a:p>
            <a:r>
              <a:rPr lang="en-US" sz="2000" b="1" i="0" kern="1200" dirty="0">
                <a:solidFill>
                  <a:srgbClr val="FFFFFF"/>
                </a:solidFill>
                <a:latin typeface="Helvetica"/>
                <a:ea typeface="ＭＳ Ｐゴシック" charset="0"/>
              </a:rPr>
              <a:t>Gravitational-wave Astrophysics</a:t>
            </a:r>
            <a:endParaRPr lang="en-US" sz="2000" dirty="0"/>
          </a:p>
        </p:txBody>
      </p:sp>
      <p:sp>
        <p:nvSpPr>
          <p:cNvPr id="3" name="Content Placeholder 2">
            <a:extLst>
              <a:ext uri="{FF2B5EF4-FFF2-40B4-BE49-F238E27FC236}">
                <a16:creationId xmlns:a16="http://schemas.microsoft.com/office/drawing/2014/main" id="{DB5C6E92-0707-8671-27CE-CB9D7A964CDB}"/>
              </a:ext>
            </a:extLst>
          </p:cNvPr>
          <p:cNvSpPr>
            <a:spLocks noGrp="1"/>
          </p:cNvSpPr>
          <p:nvPr>
            <p:ph idx="1"/>
          </p:nvPr>
        </p:nvSpPr>
        <p:spPr/>
        <p:txBody>
          <a:bodyPr/>
          <a:lstStyle/>
          <a:p>
            <a:r>
              <a:rPr lang="en-US" sz="1800" dirty="0">
                <a:solidFill>
                  <a:schemeClr val="bg1"/>
                </a:solidFill>
              </a:rPr>
              <a:t>Gravitational waves reveal information about the most violent and highest energy events in the Universe </a:t>
            </a:r>
          </a:p>
        </p:txBody>
      </p:sp>
      <p:sp>
        <p:nvSpPr>
          <p:cNvPr id="4" name="Slide Number Placeholder 3">
            <a:extLst>
              <a:ext uri="{FF2B5EF4-FFF2-40B4-BE49-F238E27FC236}">
                <a16:creationId xmlns:a16="http://schemas.microsoft.com/office/drawing/2014/main" id="{0CBC869A-F6C7-0DEB-7EC8-E53AAE99193C}"/>
              </a:ext>
            </a:extLst>
          </p:cNvPr>
          <p:cNvSpPr>
            <a:spLocks noGrp="1"/>
          </p:cNvSpPr>
          <p:nvPr>
            <p:ph type="sldNum" sz="quarter" idx="11"/>
          </p:nvPr>
        </p:nvSpPr>
        <p:spPr/>
        <p:txBody>
          <a:bodyPr/>
          <a:lstStyle/>
          <a:p>
            <a:pPr>
              <a:defRPr/>
            </a:pPr>
            <a:fld id="{4703B35A-92CA-9244-943F-6D1BF23D8702}" type="slidenum">
              <a:rPr lang="en-US" smtClean="0"/>
              <a:pPr>
                <a:defRPr/>
              </a:pPr>
              <a:t>5</a:t>
            </a:fld>
            <a:endParaRPr lang="en-US"/>
          </a:p>
        </p:txBody>
      </p:sp>
      <p:pic>
        <p:nvPicPr>
          <p:cNvPr id="5" name="Picture 4">
            <a:extLst>
              <a:ext uri="{FF2B5EF4-FFF2-40B4-BE49-F238E27FC236}">
                <a16:creationId xmlns:a16="http://schemas.microsoft.com/office/drawing/2014/main" id="{893D4B06-7663-2942-1ABA-720299B736B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6331" y="2213007"/>
            <a:ext cx="1697750" cy="1730342"/>
          </a:xfrm>
          <a:prstGeom prst="rect">
            <a:avLst/>
          </a:prstGeom>
        </p:spPr>
      </p:pic>
      <p:grpSp>
        <p:nvGrpSpPr>
          <p:cNvPr id="6" name="Group 15">
            <a:extLst>
              <a:ext uri="{FF2B5EF4-FFF2-40B4-BE49-F238E27FC236}">
                <a16:creationId xmlns:a16="http://schemas.microsoft.com/office/drawing/2014/main" id="{A876D7D9-11D5-07B4-84D9-FD50EC34A869}"/>
              </a:ext>
            </a:extLst>
          </p:cNvPr>
          <p:cNvGrpSpPr>
            <a:grpSpLocks/>
          </p:cNvGrpSpPr>
          <p:nvPr/>
        </p:nvGrpSpPr>
        <p:grpSpPr bwMode="auto">
          <a:xfrm>
            <a:off x="2573996" y="2185209"/>
            <a:ext cx="1838325" cy="1785938"/>
            <a:chOff x="3557" y="2371"/>
            <a:chExt cx="1544" cy="1500"/>
          </a:xfrm>
        </p:grpSpPr>
        <p:pic>
          <p:nvPicPr>
            <p:cNvPr id="7" name="Picture 5">
              <a:extLst>
                <a:ext uri="{FF2B5EF4-FFF2-40B4-BE49-F238E27FC236}">
                  <a16:creationId xmlns:a16="http://schemas.microsoft.com/office/drawing/2014/main" id="{884FE259-DFEB-AFFA-C66B-5026AC6F7F1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57" y="2371"/>
              <a:ext cx="1500" cy="15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8" name="Rectangle 6">
              <a:extLst>
                <a:ext uri="{FF2B5EF4-FFF2-40B4-BE49-F238E27FC236}">
                  <a16:creationId xmlns:a16="http://schemas.microsoft.com/office/drawing/2014/main" id="{0F8C8230-E92D-F800-5911-82CDCC5321D3}"/>
                </a:ext>
              </a:extLst>
            </p:cNvPr>
            <p:cNvSpPr>
              <a:spLocks noChangeArrowheads="1"/>
            </p:cNvSpPr>
            <p:nvPr/>
          </p:nvSpPr>
          <p:spPr bwMode="auto">
            <a:xfrm>
              <a:off x="3708" y="3642"/>
              <a:ext cx="1393" cy="1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r>
                <a:rPr lang="en-US" sz="750">
                  <a:solidFill>
                    <a:schemeClr val="bg1"/>
                  </a:solidFill>
                </a:rPr>
                <a:t>Credit: Chandra X-ray Observatory </a:t>
              </a:r>
            </a:p>
          </p:txBody>
        </p:sp>
      </p:grpSp>
      <p:grpSp>
        <p:nvGrpSpPr>
          <p:cNvPr id="9" name="Group 17">
            <a:extLst>
              <a:ext uri="{FF2B5EF4-FFF2-40B4-BE49-F238E27FC236}">
                <a16:creationId xmlns:a16="http://schemas.microsoft.com/office/drawing/2014/main" id="{71763D20-44C7-4E62-1C67-0066F3BCB1B9}"/>
              </a:ext>
            </a:extLst>
          </p:cNvPr>
          <p:cNvGrpSpPr>
            <a:grpSpLocks/>
          </p:cNvGrpSpPr>
          <p:nvPr/>
        </p:nvGrpSpPr>
        <p:grpSpPr bwMode="auto">
          <a:xfrm>
            <a:off x="4932237" y="2229922"/>
            <a:ext cx="1566863" cy="1797850"/>
            <a:chOff x="3662" y="886"/>
            <a:chExt cx="1316" cy="1510"/>
          </a:xfrm>
        </p:grpSpPr>
        <p:pic>
          <p:nvPicPr>
            <p:cNvPr id="10" name="Picture 12">
              <a:extLst>
                <a:ext uri="{FF2B5EF4-FFF2-40B4-BE49-F238E27FC236}">
                  <a16:creationId xmlns:a16="http://schemas.microsoft.com/office/drawing/2014/main" id="{FC228303-7D5C-4C37-7867-3CA4320A764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662" y="886"/>
              <a:ext cx="1316" cy="15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1" name="Rectangle 16">
              <a:extLst>
                <a:ext uri="{FF2B5EF4-FFF2-40B4-BE49-F238E27FC236}">
                  <a16:creationId xmlns:a16="http://schemas.microsoft.com/office/drawing/2014/main" id="{A354226E-B57D-1029-EC82-C98FEF3A01D9}"/>
                </a:ext>
              </a:extLst>
            </p:cNvPr>
            <p:cNvSpPr>
              <a:spLocks noChangeArrowheads="1"/>
            </p:cNvSpPr>
            <p:nvPr/>
          </p:nvSpPr>
          <p:spPr bwMode="auto">
            <a:xfrm>
              <a:off x="3674" y="2222"/>
              <a:ext cx="1192" cy="1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r>
                <a:rPr lang="en-US" sz="750" dirty="0">
                  <a:solidFill>
                    <a:schemeClr val="bg1"/>
                  </a:solidFill>
                </a:rPr>
                <a:t>Credit: Casey Reed, Penn State </a:t>
              </a:r>
            </a:p>
          </p:txBody>
        </p:sp>
      </p:grpSp>
      <p:pic>
        <p:nvPicPr>
          <p:cNvPr id="12" name="Picture 11">
            <a:extLst>
              <a:ext uri="{FF2B5EF4-FFF2-40B4-BE49-F238E27FC236}">
                <a16:creationId xmlns:a16="http://schemas.microsoft.com/office/drawing/2014/main" id="{04E6EC7A-811B-3E75-D5BA-852C01179A5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36775" y="2581852"/>
            <a:ext cx="1998196" cy="1011650"/>
          </a:xfrm>
          <a:prstGeom prst="rect">
            <a:avLst/>
          </a:prstGeom>
        </p:spPr>
      </p:pic>
      <p:sp>
        <p:nvSpPr>
          <p:cNvPr id="14" name="TextBox 13">
            <a:extLst>
              <a:ext uri="{FF2B5EF4-FFF2-40B4-BE49-F238E27FC236}">
                <a16:creationId xmlns:a16="http://schemas.microsoft.com/office/drawing/2014/main" id="{C4911855-4234-0BC1-5C40-D20FD1623E70}"/>
              </a:ext>
            </a:extLst>
          </p:cNvPr>
          <p:cNvSpPr txBox="1"/>
          <p:nvPr/>
        </p:nvSpPr>
        <p:spPr>
          <a:xfrm>
            <a:off x="260780" y="1924885"/>
            <a:ext cx="1888852" cy="253916"/>
          </a:xfrm>
          <a:prstGeom prst="rect">
            <a:avLst/>
          </a:prstGeom>
          <a:noFill/>
        </p:spPr>
        <p:txBody>
          <a:bodyPr wrap="square">
            <a:spAutoFit/>
          </a:bodyPr>
          <a:lstStyle/>
          <a:p>
            <a:pPr algn="ctr">
              <a:spcBef>
                <a:spcPct val="50000"/>
              </a:spcBef>
            </a:pPr>
            <a:r>
              <a:rPr lang="en-US" sz="1050" b="0" u="sng" dirty="0">
                <a:solidFill>
                  <a:schemeClr val="bg1"/>
                </a:solidFill>
                <a:latin typeface="+mj-lt"/>
              </a:rPr>
              <a:t>Merging Binary Systems</a:t>
            </a:r>
          </a:p>
        </p:txBody>
      </p:sp>
      <p:sp>
        <p:nvSpPr>
          <p:cNvPr id="17" name="TextBox 16">
            <a:extLst>
              <a:ext uri="{FF2B5EF4-FFF2-40B4-BE49-F238E27FC236}">
                <a16:creationId xmlns:a16="http://schemas.microsoft.com/office/drawing/2014/main" id="{21348F5D-E4F5-5403-7F50-8BCDECF0964A}"/>
              </a:ext>
            </a:extLst>
          </p:cNvPr>
          <p:cNvSpPr txBox="1"/>
          <p:nvPr/>
        </p:nvSpPr>
        <p:spPr>
          <a:xfrm>
            <a:off x="6898817" y="1763303"/>
            <a:ext cx="1888852" cy="415498"/>
          </a:xfrm>
          <a:prstGeom prst="rect">
            <a:avLst/>
          </a:prstGeom>
          <a:noFill/>
        </p:spPr>
        <p:txBody>
          <a:bodyPr wrap="square">
            <a:spAutoFit/>
          </a:bodyPr>
          <a:lstStyle/>
          <a:p>
            <a:pPr algn="ctr">
              <a:spcBef>
                <a:spcPts val="0"/>
              </a:spcBef>
            </a:pPr>
            <a:r>
              <a:rPr lang="en-US" sz="1050" b="0" u="sng" dirty="0">
                <a:solidFill>
                  <a:schemeClr val="bg1"/>
                </a:solidFill>
                <a:latin typeface="+mj-lt"/>
              </a:rPr>
              <a:t>The Stochastic Gravitational</a:t>
            </a:r>
          </a:p>
          <a:p>
            <a:pPr algn="ctr">
              <a:spcBef>
                <a:spcPts val="0"/>
              </a:spcBef>
            </a:pPr>
            <a:r>
              <a:rPr lang="en-US" sz="1050" b="0" u="sng" dirty="0">
                <a:solidFill>
                  <a:schemeClr val="bg1"/>
                </a:solidFill>
                <a:latin typeface="+mj-lt"/>
              </a:rPr>
              <a:t>Wave Background</a:t>
            </a:r>
          </a:p>
        </p:txBody>
      </p:sp>
      <p:sp>
        <p:nvSpPr>
          <p:cNvPr id="18" name="TextBox 17">
            <a:extLst>
              <a:ext uri="{FF2B5EF4-FFF2-40B4-BE49-F238E27FC236}">
                <a16:creationId xmlns:a16="http://schemas.microsoft.com/office/drawing/2014/main" id="{2027FB18-2B3F-7EDB-5C66-19CBE8A0F4B9}"/>
              </a:ext>
            </a:extLst>
          </p:cNvPr>
          <p:cNvSpPr txBox="1"/>
          <p:nvPr/>
        </p:nvSpPr>
        <p:spPr>
          <a:xfrm>
            <a:off x="4803389" y="1924885"/>
            <a:ext cx="1888852" cy="253916"/>
          </a:xfrm>
          <a:prstGeom prst="rect">
            <a:avLst/>
          </a:prstGeom>
          <a:noFill/>
        </p:spPr>
        <p:txBody>
          <a:bodyPr wrap="square">
            <a:spAutoFit/>
          </a:bodyPr>
          <a:lstStyle/>
          <a:p>
            <a:pPr algn="ctr">
              <a:spcBef>
                <a:spcPct val="50000"/>
              </a:spcBef>
            </a:pPr>
            <a:r>
              <a:rPr lang="en-US" sz="1050" b="0" u="sng" dirty="0">
                <a:solidFill>
                  <a:schemeClr val="bg1"/>
                </a:solidFill>
                <a:latin typeface="+mj-lt"/>
              </a:rPr>
              <a:t>Spinning Neutron Stars</a:t>
            </a:r>
          </a:p>
        </p:txBody>
      </p:sp>
      <p:sp>
        <p:nvSpPr>
          <p:cNvPr id="19" name="TextBox 18">
            <a:extLst>
              <a:ext uri="{FF2B5EF4-FFF2-40B4-BE49-F238E27FC236}">
                <a16:creationId xmlns:a16="http://schemas.microsoft.com/office/drawing/2014/main" id="{077BE903-C530-B8A7-C195-DDBF3FCA62CF}"/>
              </a:ext>
            </a:extLst>
          </p:cNvPr>
          <p:cNvSpPr txBox="1"/>
          <p:nvPr/>
        </p:nvSpPr>
        <p:spPr>
          <a:xfrm>
            <a:off x="2471082" y="1924885"/>
            <a:ext cx="1888852" cy="253916"/>
          </a:xfrm>
          <a:prstGeom prst="rect">
            <a:avLst/>
          </a:prstGeom>
          <a:noFill/>
        </p:spPr>
        <p:txBody>
          <a:bodyPr wrap="square">
            <a:spAutoFit/>
          </a:bodyPr>
          <a:lstStyle/>
          <a:p>
            <a:pPr algn="ctr">
              <a:spcBef>
                <a:spcPct val="50000"/>
              </a:spcBef>
            </a:pPr>
            <a:r>
              <a:rPr lang="en-US" sz="1050" b="0" u="sng" dirty="0">
                <a:solidFill>
                  <a:schemeClr val="bg1"/>
                </a:solidFill>
                <a:latin typeface="+mj-lt"/>
              </a:rPr>
              <a:t>Exploding Stars</a:t>
            </a:r>
          </a:p>
        </p:txBody>
      </p:sp>
      <p:sp>
        <p:nvSpPr>
          <p:cNvPr id="20" name="Rectangle 19">
            <a:extLst>
              <a:ext uri="{FF2B5EF4-FFF2-40B4-BE49-F238E27FC236}">
                <a16:creationId xmlns:a16="http://schemas.microsoft.com/office/drawing/2014/main" id="{12176703-0FFC-8451-DF80-904D6B648253}"/>
              </a:ext>
            </a:extLst>
          </p:cNvPr>
          <p:cNvSpPr/>
          <p:nvPr/>
        </p:nvSpPr>
        <p:spPr>
          <a:xfrm>
            <a:off x="330441" y="3725327"/>
            <a:ext cx="1568058" cy="207749"/>
          </a:xfrm>
          <a:prstGeom prst="rect">
            <a:avLst/>
          </a:prstGeom>
          <a:noFill/>
          <a:ln>
            <a:noFill/>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750" dirty="0">
                <a:solidFill>
                  <a:schemeClr val="bg1"/>
                </a:solidFill>
              </a:rPr>
              <a:t>Credit: Bohn, Hébert, </a:t>
            </a:r>
            <a:r>
              <a:rPr lang="en-US" sz="750" dirty="0" err="1">
                <a:solidFill>
                  <a:schemeClr val="bg1"/>
                </a:solidFill>
              </a:rPr>
              <a:t>Throwe</a:t>
            </a:r>
            <a:r>
              <a:rPr lang="en-US" sz="750" dirty="0">
                <a:solidFill>
                  <a:schemeClr val="bg1"/>
                </a:solidFill>
              </a:rPr>
              <a:t>, SXS</a:t>
            </a:r>
          </a:p>
        </p:txBody>
      </p:sp>
      <p:sp>
        <p:nvSpPr>
          <p:cNvPr id="21" name="Rectangle 10">
            <a:extLst>
              <a:ext uri="{FF2B5EF4-FFF2-40B4-BE49-F238E27FC236}">
                <a16:creationId xmlns:a16="http://schemas.microsoft.com/office/drawing/2014/main" id="{33A52947-8FB6-843E-79FB-121E75BF1F18}"/>
              </a:ext>
            </a:extLst>
          </p:cNvPr>
          <p:cNvSpPr>
            <a:spLocks noChangeArrowheads="1"/>
          </p:cNvSpPr>
          <p:nvPr/>
        </p:nvSpPr>
        <p:spPr bwMode="auto">
          <a:xfrm>
            <a:off x="309029" y="4027772"/>
            <a:ext cx="171232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marL="171450" indent="-171450">
              <a:spcBef>
                <a:spcPts val="0"/>
              </a:spcBef>
              <a:buFont typeface="Arial" panose="020B0604020202020204" pitchFamily="34" charset="0"/>
              <a:buChar char="•"/>
            </a:pPr>
            <a:r>
              <a:rPr lang="en-US" sz="800" dirty="0">
                <a:solidFill>
                  <a:schemeClr val="bg1"/>
                </a:solidFill>
                <a:latin typeface="+mj-lt"/>
              </a:rPr>
              <a:t>Black hole – black hole</a:t>
            </a:r>
          </a:p>
          <a:p>
            <a:pPr marL="171450" indent="-171450">
              <a:spcBef>
                <a:spcPts val="0"/>
              </a:spcBef>
              <a:buFont typeface="Arial" panose="020B0604020202020204" pitchFamily="34" charset="0"/>
              <a:buChar char="•"/>
            </a:pPr>
            <a:r>
              <a:rPr lang="en-US" sz="800" dirty="0">
                <a:solidFill>
                  <a:schemeClr val="bg1"/>
                </a:solidFill>
                <a:latin typeface="+mj-lt"/>
              </a:rPr>
              <a:t>Black hole – neutron star</a:t>
            </a:r>
          </a:p>
          <a:p>
            <a:pPr marL="171450" indent="-171450">
              <a:spcBef>
                <a:spcPts val="0"/>
              </a:spcBef>
              <a:buFont typeface="Arial" panose="020B0604020202020204" pitchFamily="34" charset="0"/>
              <a:buChar char="•"/>
            </a:pPr>
            <a:r>
              <a:rPr lang="en-US" sz="800" dirty="0">
                <a:solidFill>
                  <a:schemeClr val="bg1"/>
                </a:solidFill>
                <a:latin typeface="+mj-lt"/>
              </a:rPr>
              <a:t>Neutron star – neutron star </a:t>
            </a:r>
          </a:p>
          <a:p>
            <a:pPr marL="171450" indent="-171450">
              <a:spcBef>
                <a:spcPts val="0"/>
              </a:spcBef>
              <a:buFont typeface="Arial" panose="020B0604020202020204" pitchFamily="34" charset="0"/>
              <a:buChar char="•"/>
            </a:pPr>
            <a:r>
              <a:rPr lang="en-US" sz="800" dirty="0">
                <a:solidFill>
                  <a:schemeClr val="bg1"/>
                </a:solidFill>
                <a:latin typeface="+mj-lt"/>
              </a:rPr>
              <a:t>White dwarf binaries </a:t>
            </a:r>
          </a:p>
        </p:txBody>
      </p:sp>
      <p:sp>
        <p:nvSpPr>
          <p:cNvPr id="22" name="Rectangle 10">
            <a:extLst>
              <a:ext uri="{FF2B5EF4-FFF2-40B4-BE49-F238E27FC236}">
                <a16:creationId xmlns:a16="http://schemas.microsoft.com/office/drawing/2014/main" id="{F50D8A32-9B27-1CBD-3C60-50F06BA350A3}"/>
              </a:ext>
            </a:extLst>
          </p:cNvPr>
          <p:cNvSpPr>
            <a:spLocks noChangeArrowheads="1"/>
          </p:cNvSpPr>
          <p:nvPr/>
        </p:nvSpPr>
        <p:spPr bwMode="auto">
          <a:xfrm>
            <a:off x="7187298" y="3644455"/>
            <a:ext cx="1297150" cy="20774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r>
              <a:rPr lang="en-US" sz="750" dirty="0">
                <a:solidFill>
                  <a:schemeClr val="bg1"/>
                </a:solidFill>
              </a:rPr>
              <a:t>Credit: Planck Collaboration</a:t>
            </a:r>
          </a:p>
        </p:txBody>
      </p:sp>
      <p:sp>
        <p:nvSpPr>
          <p:cNvPr id="24" name="TextBox 23">
            <a:extLst>
              <a:ext uri="{FF2B5EF4-FFF2-40B4-BE49-F238E27FC236}">
                <a16:creationId xmlns:a16="http://schemas.microsoft.com/office/drawing/2014/main" id="{689CBF11-7AFC-482A-993D-E87554EE5BE7}"/>
              </a:ext>
            </a:extLst>
          </p:cNvPr>
          <p:cNvSpPr txBox="1"/>
          <p:nvPr/>
        </p:nvSpPr>
        <p:spPr>
          <a:xfrm>
            <a:off x="2307168" y="4067441"/>
            <a:ext cx="2353545" cy="215444"/>
          </a:xfrm>
          <a:prstGeom prst="rect">
            <a:avLst/>
          </a:prstGeom>
          <a:noFill/>
        </p:spPr>
        <p:txBody>
          <a:bodyPr wrap="square">
            <a:spAutoFit/>
          </a:bodyPr>
          <a:lstStyle/>
          <a:p>
            <a:pPr marL="171450" indent="-171450">
              <a:spcBef>
                <a:spcPts val="0"/>
              </a:spcBef>
              <a:buFont typeface="Arial" panose="020B0604020202020204" pitchFamily="34" charset="0"/>
              <a:buChar char="•"/>
            </a:pPr>
            <a:r>
              <a:rPr lang="en-US" sz="800" dirty="0">
                <a:solidFill>
                  <a:schemeClr val="bg1"/>
                </a:solidFill>
                <a:latin typeface="+mj-lt"/>
              </a:rPr>
              <a:t>Asymmetric core collapse supernovae</a:t>
            </a:r>
          </a:p>
        </p:txBody>
      </p:sp>
      <p:sp>
        <p:nvSpPr>
          <p:cNvPr id="26" name="TextBox 25">
            <a:extLst>
              <a:ext uri="{FF2B5EF4-FFF2-40B4-BE49-F238E27FC236}">
                <a16:creationId xmlns:a16="http://schemas.microsoft.com/office/drawing/2014/main" id="{D93679F2-50B7-70AB-8F50-D107FDDBEF40}"/>
              </a:ext>
            </a:extLst>
          </p:cNvPr>
          <p:cNvSpPr txBox="1"/>
          <p:nvPr/>
        </p:nvSpPr>
        <p:spPr>
          <a:xfrm>
            <a:off x="4857133" y="4079493"/>
            <a:ext cx="1540827" cy="338554"/>
          </a:xfrm>
          <a:prstGeom prst="rect">
            <a:avLst/>
          </a:prstGeom>
          <a:noFill/>
        </p:spPr>
        <p:txBody>
          <a:bodyPr wrap="square">
            <a:spAutoFit/>
          </a:bodyPr>
          <a:lstStyle/>
          <a:p>
            <a:pPr marL="171450" indent="-171450">
              <a:spcBef>
                <a:spcPct val="50000"/>
              </a:spcBef>
              <a:buFont typeface="Arial" panose="020B0604020202020204" pitchFamily="34" charset="0"/>
              <a:buChar char="•"/>
            </a:pPr>
            <a:r>
              <a:rPr lang="en-US" sz="800" dirty="0">
                <a:solidFill>
                  <a:schemeClr val="bg1"/>
                </a:solidFill>
                <a:latin typeface="+mj-lt"/>
              </a:rPr>
              <a:t>Neutron stars possessing ellipticity</a:t>
            </a:r>
          </a:p>
        </p:txBody>
      </p:sp>
      <p:sp>
        <p:nvSpPr>
          <p:cNvPr id="28" name="TextBox 27">
            <a:extLst>
              <a:ext uri="{FF2B5EF4-FFF2-40B4-BE49-F238E27FC236}">
                <a16:creationId xmlns:a16="http://schemas.microsoft.com/office/drawing/2014/main" id="{0D2FE1A4-25C9-5ABC-C85A-39EA9DE15A9A}"/>
              </a:ext>
            </a:extLst>
          </p:cNvPr>
          <p:cNvSpPr txBox="1"/>
          <p:nvPr/>
        </p:nvSpPr>
        <p:spPr>
          <a:xfrm>
            <a:off x="6836775" y="4079493"/>
            <a:ext cx="2130296" cy="486928"/>
          </a:xfrm>
          <a:prstGeom prst="rect">
            <a:avLst/>
          </a:prstGeom>
          <a:noFill/>
        </p:spPr>
        <p:txBody>
          <a:bodyPr wrap="square">
            <a:spAutoFit/>
          </a:bodyPr>
          <a:lstStyle/>
          <a:p>
            <a:pPr marL="171450" indent="-171450">
              <a:lnSpc>
                <a:spcPct val="90000"/>
              </a:lnSpc>
              <a:spcBef>
                <a:spcPct val="50000"/>
              </a:spcBef>
              <a:buFont typeface="Arial" panose="020B0604020202020204" pitchFamily="34" charset="0"/>
              <a:buChar char="•"/>
            </a:pPr>
            <a:r>
              <a:rPr lang="en-US" sz="800" dirty="0">
                <a:solidFill>
                  <a:schemeClr val="bg1"/>
                </a:solidFill>
                <a:latin typeface="+mj-lt"/>
              </a:rPr>
              <a:t>Incoherent sum of unresolved astrophysical ‘point’ sources</a:t>
            </a:r>
          </a:p>
          <a:p>
            <a:pPr marL="171450" indent="-171450">
              <a:lnSpc>
                <a:spcPct val="90000"/>
              </a:lnSpc>
              <a:spcBef>
                <a:spcPct val="50000"/>
              </a:spcBef>
              <a:buFont typeface="Arial" panose="020B0604020202020204" pitchFamily="34" charset="0"/>
              <a:buChar char="•"/>
            </a:pPr>
            <a:r>
              <a:rPr lang="en-US" sz="800" dirty="0">
                <a:solidFill>
                  <a:schemeClr val="bg1"/>
                </a:solidFill>
                <a:latin typeface="+mj-lt"/>
              </a:rPr>
              <a:t>Primordial GWs from the Big Bang</a:t>
            </a:r>
          </a:p>
        </p:txBody>
      </p:sp>
      <p:sp>
        <p:nvSpPr>
          <p:cNvPr id="29" name="TextBox 28">
            <a:extLst>
              <a:ext uri="{FF2B5EF4-FFF2-40B4-BE49-F238E27FC236}">
                <a16:creationId xmlns:a16="http://schemas.microsoft.com/office/drawing/2014/main" id="{1E72E19B-8569-6680-D070-272A2C626A57}"/>
              </a:ext>
            </a:extLst>
          </p:cNvPr>
          <p:cNvSpPr txBox="1"/>
          <p:nvPr/>
        </p:nvSpPr>
        <p:spPr>
          <a:xfrm>
            <a:off x="1216754" y="4654630"/>
            <a:ext cx="6815648" cy="323165"/>
          </a:xfrm>
          <a:custGeom>
            <a:avLst/>
            <a:gdLst>
              <a:gd name="connsiteX0" fmla="*/ 0 w 6815648"/>
              <a:gd name="connsiteY0" fmla="*/ 0 h 323165"/>
              <a:gd name="connsiteX1" fmla="*/ 567971 w 6815648"/>
              <a:gd name="connsiteY1" fmla="*/ 0 h 323165"/>
              <a:gd name="connsiteX2" fmla="*/ 1067785 w 6815648"/>
              <a:gd name="connsiteY2" fmla="*/ 0 h 323165"/>
              <a:gd name="connsiteX3" fmla="*/ 1703912 w 6815648"/>
              <a:gd name="connsiteY3" fmla="*/ 0 h 323165"/>
              <a:gd name="connsiteX4" fmla="*/ 2408196 w 6815648"/>
              <a:gd name="connsiteY4" fmla="*/ 0 h 323165"/>
              <a:gd name="connsiteX5" fmla="*/ 2976166 w 6815648"/>
              <a:gd name="connsiteY5" fmla="*/ 0 h 323165"/>
              <a:gd name="connsiteX6" fmla="*/ 3612293 w 6815648"/>
              <a:gd name="connsiteY6" fmla="*/ 0 h 323165"/>
              <a:gd name="connsiteX7" fmla="*/ 3975795 w 6815648"/>
              <a:gd name="connsiteY7" fmla="*/ 0 h 323165"/>
              <a:gd name="connsiteX8" fmla="*/ 4339296 w 6815648"/>
              <a:gd name="connsiteY8" fmla="*/ 0 h 323165"/>
              <a:gd name="connsiteX9" fmla="*/ 4907267 w 6815648"/>
              <a:gd name="connsiteY9" fmla="*/ 0 h 323165"/>
              <a:gd name="connsiteX10" fmla="*/ 5407081 w 6815648"/>
              <a:gd name="connsiteY10" fmla="*/ 0 h 323165"/>
              <a:gd name="connsiteX11" fmla="*/ 5975051 w 6815648"/>
              <a:gd name="connsiteY11" fmla="*/ 0 h 323165"/>
              <a:gd name="connsiteX12" fmla="*/ 6815648 w 6815648"/>
              <a:gd name="connsiteY12" fmla="*/ 0 h 323165"/>
              <a:gd name="connsiteX13" fmla="*/ 6815648 w 6815648"/>
              <a:gd name="connsiteY13" fmla="*/ 323165 h 323165"/>
              <a:gd name="connsiteX14" fmla="*/ 6315834 w 6815648"/>
              <a:gd name="connsiteY14" fmla="*/ 323165 h 323165"/>
              <a:gd name="connsiteX15" fmla="*/ 5679707 w 6815648"/>
              <a:gd name="connsiteY15" fmla="*/ 323165 h 323165"/>
              <a:gd name="connsiteX16" fmla="*/ 5248049 w 6815648"/>
              <a:gd name="connsiteY16" fmla="*/ 323165 h 323165"/>
              <a:gd name="connsiteX17" fmla="*/ 4884548 w 6815648"/>
              <a:gd name="connsiteY17" fmla="*/ 323165 h 323165"/>
              <a:gd name="connsiteX18" fmla="*/ 4452890 w 6815648"/>
              <a:gd name="connsiteY18" fmla="*/ 323165 h 323165"/>
              <a:gd name="connsiteX19" fmla="*/ 3884919 w 6815648"/>
              <a:gd name="connsiteY19" fmla="*/ 323165 h 323165"/>
              <a:gd name="connsiteX20" fmla="*/ 3385105 w 6815648"/>
              <a:gd name="connsiteY20" fmla="*/ 323165 h 323165"/>
              <a:gd name="connsiteX21" fmla="*/ 2885291 w 6815648"/>
              <a:gd name="connsiteY21" fmla="*/ 323165 h 323165"/>
              <a:gd name="connsiteX22" fmla="*/ 2317320 w 6815648"/>
              <a:gd name="connsiteY22" fmla="*/ 323165 h 323165"/>
              <a:gd name="connsiteX23" fmla="*/ 1749350 w 6815648"/>
              <a:gd name="connsiteY23" fmla="*/ 323165 h 323165"/>
              <a:gd name="connsiteX24" fmla="*/ 1181379 w 6815648"/>
              <a:gd name="connsiteY24" fmla="*/ 323165 h 323165"/>
              <a:gd name="connsiteX25" fmla="*/ 0 w 6815648"/>
              <a:gd name="connsiteY25" fmla="*/ 323165 h 323165"/>
              <a:gd name="connsiteX26" fmla="*/ 0 w 6815648"/>
              <a:gd name="connsiteY26" fmla="*/ 0 h 323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815648" h="323165" extrusionOk="0">
                <a:moveTo>
                  <a:pt x="0" y="0"/>
                </a:moveTo>
                <a:cubicBezTo>
                  <a:pt x="225908" y="-45205"/>
                  <a:pt x="452208" y="30658"/>
                  <a:pt x="567971" y="0"/>
                </a:cubicBezTo>
                <a:cubicBezTo>
                  <a:pt x="683734" y="-30658"/>
                  <a:pt x="849233" y="19197"/>
                  <a:pt x="1067785" y="0"/>
                </a:cubicBezTo>
                <a:cubicBezTo>
                  <a:pt x="1286337" y="-19197"/>
                  <a:pt x="1433684" y="10464"/>
                  <a:pt x="1703912" y="0"/>
                </a:cubicBezTo>
                <a:cubicBezTo>
                  <a:pt x="1974140" y="-10464"/>
                  <a:pt x="2157425" y="3409"/>
                  <a:pt x="2408196" y="0"/>
                </a:cubicBezTo>
                <a:cubicBezTo>
                  <a:pt x="2658967" y="-3409"/>
                  <a:pt x="2773279" y="11120"/>
                  <a:pt x="2976166" y="0"/>
                </a:cubicBezTo>
                <a:cubicBezTo>
                  <a:pt x="3179053" y="-11120"/>
                  <a:pt x="3379717" y="38228"/>
                  <a:pt x="3612293" y="0"/>
                </a:cubicBezTo>
                <a:cubicBezTo>
                  <a:pt x="3844869" y="-38228"/>
                  <a:pt x="3842561" y="9094"/>
                  <a:pt x="3975795" y="0"/>
                </a:cubicBezTo>
                <a:cubicBezTo>
                  <a:pt x="4109029" y="-9094"/>
                  <a:pt x="4265666" y="11182"/>
                  <a:pt x="4339296" y="0"/>
                </a:cubicBezTo>
                <a:cubicBezTo>
                  <a:pt x="4412926" y="-11182"/>
                  <a:pt x="4670540" y="5352"/>
                  <a:pt x="4907267" y="0"/>
                </a:cubicBezTo>
                <a:cubicBezTo>
                  <a:pt x="5143994" y="-5352"/>
                  <a:pt x="5262524" y="57970"/>
                  <a:pt x="5407081" y="0"/>
                </a:cubicBezTo>
                <a:cubicBezTo>
                  <a:pt x="5551638" y="-57970"/>
                  <a:pt x="5728850" y="10325"/>
                  <a:pt x="5975051" y="0"/>
                </a:cubicBezTo>
                <a:cubicBezTo>
                  <a:pt x="6221252" y="-10325"/>
                  <a:pt x="6489941" y="20583"/>
                  <a:pt x="6815648" y="0"/>
                </a:cubicBezTo>
                <a:cubicBezTo>
                  <a:pt x="6828357" y="103222"/>
                  <a:pt x="6791904" y="244531"/>
                  <a:pt x="6815648" y="323165"/>
                </a:cubicBezTo>
                <a:cubicBezTo>
                  <a:pt x="6636902" y="341762"/>
                  <a:pt x="6515104" y="285072"/>
                  <a:pt x="6315834" y="323165"/>
                </a:cubicBezTo>
                <a:cubicBezTo>
                  <a:pt x="6116564" y="361258"/>
                  <a:pt x="5856585" y="317702"/>
                  <a:pt x="5679707" y="323165"/>
                </a:cubicBezTo>
                <a:cubicBezTo>
                  <a:pt x="5502829" y="328628"/>
                  <a:pt x="5458469" y="293915"/>
                  <a:pt x="5248049" y="323165"/>
                </a:cubicBezTo>
                <a:cubicBezTo>
                  <a:pt x="5037629" y="352415"/>
                  <a:pt x="4976868" y="321751"/>
                  <a:pt x="4884548" y="323165"/>
                </a:cubicBezTo>
                <a:cubicBezTo>
                  <a:pt x="4792228" y="324579"/>
                  <a:pt x="4576366" y="318271"/>
                  <a:pt x="4452890" y="323165"/>
                </a:cubicBezTo>
                <a:cubicBezTo>
                  <a:pt x="4329414" y="328059"/>
                  <a:pt x="4026715" y="295354"/>
                  <a:pt x="3884919" y="323165"/>
                </a:cubicBezTo>
                <a:cubicBezTo>
                  <a:pt x="3743123" y="350976"/>
                  <a:pt x="3511770" y="313618"/>
                  <a:pt x="3385105" y="323165"/>
                </a:cubicBezTo>
                <a:cubicBezTo>
                  <a:pt x="3258440" y="332712"/>
                  <a:pt x="3024515" y="293197"/>
                  <a:pt x="2885291" y="323165"/>
                </a:cubicBezTo>
                <a:cubicBezTo>
                  <a:pt x="2746067" y="353133"/>
                  <a:pt x="2451098" y="315333"/>
                  <a:pt x="2317320" y="323165"/>
                </a:cubicBezTo>
                <a:cubicBezTo>
                  <a:pt x="2183542" y="330997"/>
                  <a:pt x="1874159" y="290982"/>
                  <a:pt x="1749350" y="323165"/>
                </a:cubicBezTo>
                <a:cubicBezTo>
                  <a:pt x="1624541" y="355348"/>
                  <a:pt x="1374537" y="257820"/>
                  <a:pt x="1181379" y="323165"/>
                </a:cubicBezTo>
                <a:cubicBezTo>
                  <a:pt x="988221" y="388510"/>
                  <a:pt x="328903" y="252958"/>
                  <a:pt x="0" y="323165"/>
                </a:cubicBezTo>
                <a:cubicBezTo>
                  <a:pt x="-4193" y="197728"/>
                  <a:pt x="3576" y="118441"/>
                  <a:pt x="0" y="0"/>
                </a:cubicBezTo>
                <a:close/>
              </a:path>
            </a:pathLst>
          </a:custGeom>
          <a:noFill/>
          <a:ln w="19050" cmpd="sng">
            <a:solidFill>
              <a:schemeClr val="bg1"/>
            </a:solidFill>
            <a:extLst>
              <a:ext uri="{C807C97D-BFC1-408E-A445-0C87EB9F89A2}">
                <ask:lineSketchStyleProps xmlns:ask="http://schemas.microsoft.com/office/drawing/2018/sketchyshapes" sd="1617499634">
                  <a:prstGeom prst="rect">
                    <a:avLst/>
                  </a:prstGeom>
                  <ask:type>
                    <ask:lineSketchScribble/>
                  </ask:type>
                </ask:lineSketchStyleProps>
              </a:ext>
            </a:extLst>
          </a:ln>
        </p:spPr>
        <p:txBody>
          <a:bodyPr wrap="none" rtlCol="0">
            <a:spAutoFit/>
          </a:bodyPr>
          <a:lstStyle/>
          <a:p>
            <a:r>
              <a:rPr lang="en-US" sz="1500" dirty="0">
                <a:solidFill>
                  <a:schemeClr val="bg1"/>
                </a:solidFill>
                <a:latin typeface="Helvetica" pitchFamily="2" charset="0"/>
              </a:rPr>
              <a:t>And possibly dark matter, dark energy, and yet to be discovered objects! </a:t>
            </a:r>
          </a:p>
        </p:txBody>
      </p:sp>
    </p:spTree>
    <p:extLst>
      <p:ext uri="{BB962C8B-B14F-4D97-AF65-F5344CB8AC3E}">
        <p14:creationId xmlns:p14="http://schemas.microsoft.com/office/powerpoint/2010/main" val="4253457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ap&#10;&#10;Description automatically generated">
            <a:extLst>
              <a:ext uri="{FF2B5EF4-FFF2-40B4-BE49-F238E27FC236}">
                <a16:creationId xmlns:a16="http://schemas.microsoft.com/office/drawing/2014/main" id="{6D6E578F-BF65-904D-9977-45236527216F}"/>
              </a:ext>
            </a:extLst>
          </p:cNvPr>
          <p:cNvPicPr>
            <a:picLocks noChangeAspect="1"/>
          </p:cNvPicPr>
          <p:nvPr/>
        </p:nvPicPr>
        <p:blipFill>
          <a:blip r:embed="rId2"/>
          <a:stretch>
            <a:fillRect/>
          </a:stretch>
        </p:blipFill>
        <p:spPr>
          <a:xfrm>
            <a:off x="0" y="0"/>
            <a:ext cx="9144000" cy="5143500"/>
          </a:xfrm>
          <a:prstGeom prst="rect">
            <a:avLst/>
          </a:prstGeom>
        </p:spPr>
      </p:pic>
      <p:sp>
        <p:nvSpPr>
          <p:cNvPr id="3" name="TextBox 2">
            <a:extLst>
              <a:ext uri="{FF2B5EF4-FFF2-40B4-BE49-F238E27FC236}">
                <a16:creationId xmlns:a16="http://schemas.microsoft.com/office/drawing/2014/main" id="{A088EC42-9F10-1249-A3D0-37C9CDBA1192}"/>
              </a:ext>
            </a:extLst>
          </p:cNvPr>
          <p:cNvSpPr txBox="1"/>
          <p:nvPr/>
        </p:nvSpPr>
        <p:spPr>
          <a:xfrm>
            <a:off x="2465646" y="1571312"/>
            <a:ext cx="556563" cy="292388"/>
          </a:xfrm>
          <a:prstGeom prst="rect">
            <a:avLst/>
          </a:prstGeom>
          <a:noFill/>
        </p:spPr>
        <p:txBody>
          <a:bodyPr wrap="none" rtlCol="0">
            <a:spAutoFit/>
          </a:bodyPr>
          <a:lstStyle/>
          <a:p>
            <a:r>
              <a:rPr lang="en-US" sz="1300" dirty="0">
                <a:solidFill>
                  <a:srgbClr val="FDF762"/>
                </a:solidFill>
                <a:effectLst>
                  <a:outerShdw blurRad="50800" dist="50800" dir="5400000" algn="ctr" rotWithShape="0">
                    <a:srgbClr val="000000">
                      <a:alpha val="72948"/>
                    </a:srgbClr>
                  </a:outerShdw>
                </a:effectLst>
              </a:rPr>
              <a:t>2001</a:t>
            </a:r>
          </a:p>
        </p:txBody>
      </p:sp>
      <p:sp>
        <p:nvSpPr>
          <p:cNvPr id="5" name="TextBox 4">
            <a:extLst>
              <a:ext uri="{FF2B5EF4-FFF2-40B4-BE49-F238E27FC236}">
                <a16:creationId xmlns:a16="http://schemas.microsoft.com/office/drawing/2014/main" id="{A902676D-2C96-CB43-BF72-A08E19F87B1B}"/>
              </a:ext>
            </a:extLst>
          </p:cNvPr>
          <p:cNvSpPr txBox="1"/>
          <p:nvPr/>
        </p:nvSpPr>
        <p:spPr>
          <a:xfrm>
            <a:off x="4583580" y="1945902"/>
            <a:ext cx="556563" cy="292388"/>
          </a:xfrm>
          <a:prstGeom prst="rect">
            <a:avLst/>
          </a:prstGeom>
          <a:noFill/>
        </p:spPr>
        <p:txBody>
          <a:bodyPr wrap="none" rtlCol="0">
            <a:spAutoFit/>
          </a:bodyPr>
          <a:lstStyle/>
          <a:p>
            <a:r>
              <a:rPr lang="en-US" sz="1300" dirty="0">
                <a:solidFill>
                  <a:srgbClr val="FDF762"/>
                </a:solidFill>
                <a:effectLst>
                  <a:outerShdw blurRad="50800" dist="50800" dir="5400000" algn="ctr" rotWithShape="0">
                    <a:srgbClr val="000000">
                      <a:alpha val="72948"/>
                    </a:srgbClr>
                  </a:outerShdw>
                </a:effectLst>
              </a:rPr>
              <a:t>2007</a:t>
            </a:r>
          </a:p>
        </p:txBody>
      </p:sp>
      <p:sp>
        <p:nvSpPr>
          <p:cNvPr id="6" name="TextBox 5">
            <a:extLst>
              <a:ext uri="{FF2B5EF4-FFF2-40B4-BE49-F238E27FC236}">
                <a16:creationId xmlns:a16="http://schemas.microsoft.com/office/drawing/2014/main" id="{47DD9D84-2454-E246-91AD-E100197352FF}"/>
              </a:ext>
            </a:extLst>
          </p:cNvPr>
          <p:cNvSpPr txBox="1"/>
          <p:nvPr/>
        </p:nvSpPr>
        <p:spPr>
          <a:xfrm>
            <a:off x="2840238" y="1988631"/>
            <a:ext cx="556563" cy="292388"/>
          </a:xfrm>
          <a:prstGeom prst="rect">
            <a:avLst/>
          </a:prstGeom>
          <a:noFill/>
        </p:spPr>
        <p:txBody>
          <a:bodyPr wrap="none" rtlCol="0">
            <a:spAutoFit/>
          </a:bodyPr>
          <a:lstStyle/>
          <a:p>
            <a:r>
              <a:rPr lang="en-US" sz="1300" dirty="0">
                <a:solidFill>
                  <a:srgbClr val="FDF762"/>
                </a:solidFill>
                <a:effectLst>
                  <a:outerShdw blurRad="50800" dist="50800" dir="5400000" algn="ctr" rotWithShape="0">
                    <a:srgbClr val="000000">
                      <a:alpha val="72948"/>
                    </a:srgbClr>
                  </a:outerShdw>
                </a:effectLst>
              </a:rPr>
              <a:t>2001</a:t>
            </a:r>
          </a:p>
        </p:txBody>
      </p:sp>
      <p:sp>
        <p:nvSpPr>
          <p:cNvPr id="8" name="TextBox 7">
            <a:extLst>
              <a:ext uri="{FF2B5EF4-FFF2-40B4-BE49-F238E27FC236}">
                <a16:creationId xmlns:a16="http://schemas.microsoft.com/office/drawing/2014/main" id="{F1D74EC4-5A51-9A43-94A3-07BBB4C336B8}"/>
              </a:ext>
            </a:extLst>
          </p:cNvPr>
          <p:cNvSpPr txBox="1"/>
          <p:nvPr/>
        </p:nvSpPr>
        <p:spPr>
          <a:xfrm>
            <a:off x="4855622" y="1423184"/>
            <a:ext cx="556563" cy="292388"/>
          </a:xfrm>
          <a:prstGeom prst="rect">
            <a:avLst/>
          </a:prstGeom>
          <a:noFill/>
        </p:spPr>
        <p:txBody>
          <a:bodyPr wrap="none" rtlCol="0">
            <a:spAutoFit/>
          </a:bodyPr>
          <a:lstStyle/>
          <a:p>
            <a:r>
              <a:rPr lang="en-US" sz="1300" dirty="0">
                <a:solidFill>
                  <a:srgbClr val="FDF762"/>
                </a:solidFill>
                <a:effectLst>
                  <a:outerShdw blurRad="50800" dist="50800" dir="5400000" algn="ctr" rotWithShape="0">
                    <a:srgbClr val="000000">
                      <a:alpha val="72948"/>
                    </a:srgbClr>
                  </a:outerShdw>
                </a:effectLst>
              </a:rPr>
              <a:t>2001</a:t>
            </a:r>
          </a:p>
        </p:txBody>
      </p:sp>
      <p:sp>
        <p:nvSpPr>
          <p:cNvPr id="10" name="TextBox 9">
            <a:extLst>
              <a:ext uri="{FF2B5EF4-FFF2-40B4-BE49-F238E27FC236}">
                <a16:creationId xmlns:a16="http://schemas.microsoft.com/office/drawing/2014/main" id="{143A6E9F-825F-6C45-A2C2-0FFE5CD79125}"/>
              </a:ext>
            </a:extLst>
          </p:cNvPr>
          <p:cNvSpPr txBox="1"/>
          <p:nvPr/>
        </p:nvSpPr>
        <p:spPr>
          <a:xfrm>
            <a:off x="7041921" y="2028511"/>
            <a:ext cx="556563" cy="292388"/>
          </a:xfrm>
          <a:prstGeom prst="rect">
            <a:avLst/>
          </a:prstGeom>
          <a:noFill/>
        </p:spPr>
        <p:txBody>
          <a:bodyPr wrap="none" rtlCol="0">
            <a:spAutoFit/>
          </a:bodyPr>
          <a:lstStyle/>
          <a:p>
            <a:r>
              <a:rPr lang="en-US" sz="1300" dirty="0">
                <a:solidFill>
                  <a:srgbClr val="FDF762"/>
                </a:solidFill>
                <a:effectLst>
                  <a:outerShdw blurRad="50800" dist="50800" dir="5400000" algn="ctr" rotWithShape="0">
                    <a:srgbClr val="000000">
                      <a:alpha val="72948"/>
                    </a:srgbClr>
                  </a:outerShdw>
                </a:effectLst>
              </a:rPr>
              <a:t>2019</a:t>
            </a:r>
          </a:p>
        </p:txBody>
      </p:sp>
      <p:sp>
        <p:nvSpPr>
          <p:cNvPr id="11" name="TextBox 10">
            <a:extLst>
              <a:ext uri="{FF2B5EF4-FFF2-40B4-BE49-F238E27FC236}">
                <a16:creationId xmlns:a16="http://schemas.microsoft.com/office/drawing/2014/main" id="{ED48F629-E728-BC42-9E35-7543DBD50B8E}"/>
              </a:ext>
            </a:extLst>
          </p:cNvPr>
          <p:cNvSpPr txBox="1"/>
          <p:nvPr/>
        </p:nvSpPr>
        <p:spPr>
          <a:xfrm>
            <a:off x="6331195" y="2471468"/>
            <a:ext cx="1128835" cy="292388"/>
          </a:xfrm>
          <a:prstGeom prst="rect">
            <a:avLst/>
          </a:prstGeom>
          <a:noFill/>
        </p:spPr>
        <p:txBody>
          <a:bodyPr wrap="none" rtlCol="0">
            <a:spAutoFit/>
          </a:bodyPr>
          <a:lstStyle/>
          <a:p>
            <a:r>
              <a:rPr lang="en-US" sz="1300" dirty="0">
                <a:solidFill>
                  <a:srgbClr val="F4A260"/>
                </a:solidFill>
                <a:effectLst>
                  <a:outerShdw blurRad="50800" dist="50800" dir="5400000" algn="ctr" rotWithShape="0">
                    <a:srgbClr val="000000">
                      <a:alpha val="72948"/>
                    </a:srgbClr>
                  </a:outerShdw>
                </a:effectLst>
              </a:rPr>
              <a:t>~ 2028-2030</a:t>
            </a:r>
          </a:p>
        </p:txBody>
      </p:sp>
      <p:pic>
        <p:nvPicPr>
          <p:cNvPr id="12" name="Picture 4" descr="A new gravitational wave detector is almost ready to join the search |  Science News">
            <a:extLst>
              <a:ext uri="{FF2B5EF4-FFF2-40B4-BE49-F238E27FC236}">
                <a16:creationId xmlns:a16="http://schemas.microsoft.com/office/drawing/2014/main" id="{9EBC5B1D-0936-9E48-8005-D712A044227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57254" y="1162228"/>
            <a:ext cx="1262148" cy="675118"/>
          </a:xfrm>
          <a:prstGeom prst="rect">
            <a:avLst/>
          </a:prstGeom>
          <a:noFill/>
          <a:ln>
            <a:solidFill>
              <a:srgbClr val="FFFF00"/>
            </a:solidFill>
          </a:ln>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524EC962-B1CB-7E43-89D9-7E60AD35476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59360" y="2384275"/>
            <a:ext cx="910617" cy="803305"/>
          </a:xfrm>
          <a:prstGeom prst="rect">
            <a:avLst/>
          </a:prstGeom>
          <a:ln w="12700">
            <a:solidFill>
              <a:srgbClr val="FFFF00"/>
            </a:solidFill>
          </a:ln>
        </p:spPr>
      </p:pic>
      <p:pic>
        <p:nvPicPr>
          <p:cNvPr id="14" name="Picture 13">
            <a:extLst>
              <a:ext uri="{FF2B5EF4-FFF2-40B4-BE49-F238E27FC236}">
                <a16:creationId xmlns:a16="http://schemas.microsoft.com/office/drawing/2014/main" id="{7645A7B7-0C5C-4541-B965-324908B9144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42538" y="1324597"/>
            <a:ext cx="917573" cy="804672"/>
          </a:xfrm>
          <a:prstGeom prst="rect">
            <a:avLst/>
          </a:prstGeom>
          <a:ln w="12700">
            <a:solidFill>
              <a:srgbClr val="FFFF00"/>
            </a:solidFill>
          </a:ln>
        </p:spPr>
      </p:pic>
      <p:pic>
        <p:nvPicPr>
          <p:cNvPr id="15" name="Picture 14">
            <a:extLst>
              <a:ext uri="{FF2B5EF4-FFF2-40B4-BE49-F238E27FC236}">
                <a16:creationId xmlns:a16="http://schemas.microsoft.com/office/drawing/2014/main" id="{6EF45A64-A626-A04B-9F51-BB12F0C3E1C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098414" y="2281858"/>
            <a:ext cx="914400" cy="812800"/>
          </a:xfrm>
          <a:prstGeom prst="rect">
            <a:avLst/>
          </a:prstGeom>
          <a:ln w="12700">
            <a:solidFill>
              <a:srgbClr val="FFFF00"/>
            </a:solidFill>
          </a:ln>
        </p:spPr>
      </p:pic>
      <p:pic>
        <p:nvPicPr>
          <p:cNvPr id="17" name="Picture 9">
            <a:extLst>
              <a:ext uri="{FF2B5EF4-FFF2-40B4-BE49-F238E27FC236}">
                <a16:creationId xmlns:a16="http://schemas.microsoft.com/office/drawing/2014/main" id="{15BBD13D-5995-9C4A-ABC0-399095953E5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20927" y="898198"/>
            <a:ext cx="914400" cy="676474"/>
          </a:xfrm>
          <a:prstGeom prst="rect">
            <a:avLst/>
          </a:prstGeom>
          <a:noFill/>
          <a:ln w="12700">
            <a:solidFill>
              <a:srgbClr val="FFFF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0" name="Straight Arrow Connector 19">
            <a:extLst>
              <a:ext uri="{FF2B5EF4-FFF2-40B4-BE49-F238E27FC236}">
                <a16:creationId xmlns:a16="http://schemas.microsoft.com/office/drawing/2014/main" id="{A2DEFEC7-68E5-A94D-A4C5-7B563B4BB49D}"/>
              </a:ext>
            </a:extLst>
          </p:cNvPr>
          <p:cNvCxnSpPr/>
          <p:nvPr/>
        </p:nvCxnSpPr>
        <p:spPr bwMode="auto">
          <a:xfrm flipV="1">
            <a:off x="7639940" y="1845892"/>
            <a:ext cx="435836" cy="179461"/>
          </a:xfrm>
          <a:prstGeom prst="straightConnector1">
            <a:avLst/>
          </a:prstGeom>
          <a:solidFill>
            <a:schemeClr val="accent1"/>
          </a:solidFill>
          <a:ln w="12700" cap="flat" cmpd="sng" algn="ctr">
            <a:solidFill>
              <a:srgbClr val="FFFF00"/>
            </a:solidFill>
            <a:prstDash val="solid"/>
            <a:round/>
            <a:headEnd type="none" w="sm" len="sm"/>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1" name="Straight Arrow Connector 20">
            <a:extLst>
              <a:ext uri="{FF2B5EF4-FFF2-40B4-BE49-F238E27FC236}">
                <a16:creationId xmlns:a16="http://schemas.microsoft.com/office/drawing/2014/main" id="{2923B041-3558-F845-94DA-0E220C6DB845}"/>
              </a:ext>
            </a:extLst>
          </p:cNvPr>
          <p:cNvCxnSpPr>
            <a:cxnSpLocks/>
          </p:cNvCxnSpPr>
          <p:nvPr/>
        </p:nvCxnSpPr>
        <p:spPr bwMode="auto">
          <a:xfrm>
            <a:off x="2485402" y="2100841"/>
            <a:ext cx="121065" cy="232161"/>
          </a:xfrm>
          <a:prstGeom prst="straightConnector1">
            <a:avLst/>
          </a:prstGeom>
          <a:solidFill>
            <a:schemeClr val="accent1"/>
          </a:solidFill>
          <a:ln w="12700" cap="flat" cmpd="sng" algn="ctr">
            <a:solidFill>
              <a:srgbClr val="FFFF00"/>
            </a:solidFill>
            <a:prstDash val="solid"/>
            <a:round/>
            <a:headEnd type="none" w="sm" len="sm"/>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3" name="Straight Arrow Connector 22">
            <a:extLst>
              <a:ext uri="{FF2B5EF4-FFF2-40B4-BE49-F238E27FC236}">
                <a16:creationId xmlns:a16="http://schemas.microsoft.com/office/drawing/2014/main" id="{E7CF17FA-5771-3C4D-AA14-F43D936E6D8C}"/>
              </a:ext>
            </a:extLst>
          </p:cNvPr>
          <p:cNvCxnSpPr>
            <a:cxnSpLocks/>
          </p:cNvCxnSpPr>
          <p:nvPr/>
        </p:nvCxnSpPr>
        <p:spPr bwMode="auto">
          <a:xfrm flipH="1">
            <a:off x="1777525" y="1697765"/>
            <a:ext cx="210796" cy="96852"/>
          </a:xfrm>
          <a:prstGeom prst="straightConnector1">
            <a:avLst/>
          </a:prstGeom>
          <a:solidFill>
            <a:schemeClr val="accent1"/>
          </a:solidFill>
          <a:ln w="12700" cap="flat" cmpd="sng" algn="ctr">
            <a:solidFill>
              <a:srgbClr val="FFFF00"/>
            </a:solidFill>
            <a:prstDash val="solid"/>
            <a:round/>
            <a:headEnd type="none" w="sm" len="sm"/>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4" name="Straight Arrow Connector 23">
            <a:extLst>
              <a:ext uri="{FF2B5EF4-FFF2-40B4-BE49-F238E27FC236}">
                <a16:creationId xmlns:a16="http://schemas.microsoft.com/office/drawing/2014/main" id="{7E29442C-20B0-F24F-9EF3-C51B92802E85}"/>
              </a:ext>
            </a:extLst>
          </p:cNvPr>
          <p:cNvCxnSpPr>
            <a:cxnSpLocks/>
            <a:endCxn id="15" idx="0"/>
          </p:cNvCxnSpPr>
          <p:nvPr/>
        </p:nvCxnSpPr>
        <p:spPr bwMode="auto">
          <a:xfrm flipH="1">
            <a:off x="4555614" y="2006838"/>
            <a:ext cx="100420" cy="275020"/>
          </a:xfrm>
          <a:prstGeom prst="straightConnector1">
            <a:avLst/>
          </a:prstGeom>
          <a:solidFill>
            <a:schemeClr val="accent1"/>
          </a:solidFill>
          <a:ln w="12700" cap="flat" cmpd="sng" algn="ctr">
            <a:solidFill>
              <a:srgbClr val="FFFF00"/>
            </a:solidFill>
            <a:prstDash val="solid"/>
            <a:round/>
            <a:headEnd type="none" w="sm" len="sm"/>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7" name="Straight Arrow Connector 26">
            <a:extLst>
              <a:ext uri="{FF2B5EF4-FFF2-40B4-BE49-F238E27FC236}">
                <a16:creationId xmlns:a16="http://schemas.microsoft.com/office/drawing/2014/main" id="{FA3940DB-BE7E-3041-921D-7FDCC9C55E10}"/>
              </a:ext>
            </a:extLst>
          </p:cNvPr>
          <p:cNvCxnSpPr>
            <a:cxnSpLocks/>
          </p:cNvCxnSpPr>
          <p:nvPr/>
        </p:nvCxnSpPr>
        <p:spPr bwMode="auto">
          <a:xfrm flipV="1">
            <a:off x="5110385" y="1119499"/>
            <a:ext cx="324740" cy="170916"/>
          </a:xfrm>
          <a:prstGeom prst="straightConnector1">
            <a:avLst/>
          </a:prstGeom>
          <a:solidFill>
            <a:schemeClr val="accent1"/>
          </a:solidFill>
          <a:ln w="12700" cap="flat" cmpd="sng" algn="ctr">
            <a:solidFill>
              <a:srgbClr val="FFFF00"/>
            </a:solidFill>
            <a:prstDash val="solid"/>
            <a:round/>
            <a:headEnd type="none" w="sm" len="sm"/>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pic>
        <p:nvPicPr>
          <p:cNvPr id="2" name="Picture 1">
            <a:extLst>
              <a:ext uri="{FF2B5EF4-FFF2-40B4-BE49-F238E27FC236}">
                <a16:creationId xmlns:a16="http://schemas.microsoft.com/office/drawing/2014/main" id="{7EC73D3E-046D-715B-B6BF-085A09771005}"/>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246225" y="0"/>
            <a:ext cx="897775" cy="899271"/>
          </a:xfrm>
          <a:prstGeom prst="rect">
            <a:avLst/>
          </a:prstGeom>
        </p:spPr>
      </p:pic>
    </p:spTree>
    <p:extLst>
      <p:ext uri="{BB962C8B-B14F-4D97-AF65-F5344CB8AC3E}">
        <p14:creationId xmlns:p14="http://schemas.microsoft.com/office/powerpoint/2010/main" val="32979548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4D8BD-BB50-39B6-D8FB-C28B96D51633}"/>
              </a:ext>
            </a:extLst>
          </p:cNvPr>
          <p:cNvSpPr>
            <a:spLocks noGrp="1"/>
          </p:cNvSpPr>
          <p:nvPr>
            <p:ph type="title"/>
          </p:nvPr>
        </p:nvSpPr>
        <p:spPr>
          <a:xfrm>
            <a:off x="1254125" y="-100236"/>
            <a:ext cx="7239000" cy="857251"/>
          </a:xfrm>
        </p:spPr>
        <p:txBody>
          <a:bodyPr/>
          <a:lstStyle/>
          <a:p>
            <a:r>
              <a:rPr lang="en-US" sz="2000" b="1" i="0" dirty="0">
                <a:solidFill>
                  <a:schemeClr val="bg1"/>
                </a:solidFill>
              </a:rPr>
              <a:t>The Gravitational-Wave Universe Revealed to Date</a:t>
            </a:r>
          </a:p>
        </p:txBody>
      </p:sp>
      <p:sp>
        <p:nvSpPr>
          <p:cNvPr id="4" name="Slide Number Placeholder 3">
            <a:extLst>
              <a:ext uri="{FF2B5EF4-FFF2-40B4-BE49-F238E27FC236}">
                <a16:creationId xmlns:a16="http://schemas.microsoft.com/office/drawing/2014/main" id="{B0432B8F-85C3-8942-6CBD-9E0721ED672D}"/>
              </a:ext>
            </a:extLst>
          </p:cNvPr>
          <p:cNvSpPr>
            <a:spLocks noGrp="1"/>
          </p:cNvSpPr>
          <p:nvPr>
            <p:ph type="sldNum" sz="quarter" idx="11"/>
          </p:nvPr>
        </p:nvSpPr>
        <p:spPr/>
        <p:txBody>
          <a:bodyPr/>
          <a:lstStyle/>
          <a:p>
            <a:pPr>
              <a:defRPr/>
            </a:pPr>
            <a:fld id="{4703B35A-92CA-9244-943F-6D1BF23D8702}" type="slidenum">
              <a:rPr lang="en-US" smtClean="0"/>
              <a:pPr>
                <a:defRPr/>
              </a:pPr>
              <a:t>7</a:t>
            </a:fld>
            <a:endParaRPr lang="en-US"/>
          </a:p>
        </p:txBody>
      </p:sp>
      <p:pic>
        <p:nvPicPr>
          <p:cNvPr id="5" name="Content Placeholder 6">
            <a:extLst>
              <a:ext uri="{FF2B5EF4-FFF2-40B4-BE49-F238E27FC236}">
                <a16:creationId xmlns:a16="http://schemas.microsoft.com/office/drawing/2014/main" id="{AA9DC323-5D03-F362-03BB-2BDF56504A6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42950" y="2571750"/>
            <a:ext cx="2821431" cy="2283491"/>
          </a:xfrm>
          <a:prstGeom prst="rect">
            <a:avLst/>
          </a:prstGeom>
        </p:spPr>
      </p:pic>
      <p:pic>
        <p:nvPicPr>
          <p:cNvPr id="8" name="Dave-Black Hole Merger Simulation v2.m4v">
            <a:hlinkClick r:id="" action="ppaction://media"/>
            <a:extLst>
              <a:ext uri="{FF2B5EF4-FFF2-40B4-BE49-F238E27FC236}">
                <a16:creationId xmlns:a16="http://schemas.microsoft.com/office/drawing/2014/main" id="{5616C33F-B947-789C-C180-9C33DD61782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44036" y="1137237"/>
            <a:ext cx="2405013" cy="1321344"/>
          </a:xfrm>
          <a:prstGeom prst="rect">
            <a:avLst/>
          </a:prstGeom>
        </p:spPr>
      </p:pic>
      <p:sp>
        <p:nvSpPr>
          <p:cNvPr id="9" name="TextBox 8">
            <a:extLst>
              <a:ext uri="{FF2B5EF4-FFF2-40B4-BE49-F238E27FC236}">
                <a16:creationId xmlns:a16="http://schemas.microsoft.com/office/drawing/2014/main" id="{704A23BA-D4BC-FCD9-268B-75F069DEA48F}"/>
              </a:ext>
            </a:extLst>
          </p:cNvPr>
          <p:cNvSpPr txBox="1"/>
          <p:nvPr/>
        </p:nvSpPr>
        <p:spPr>
          <a:xfrm>
            <a:off x="276806" y="1520910"/>
            <a:ext cx="1669047" cy="553998"/>
          </a:xfrm>
          <a:prstGeom prst="rect">
            <a:avLst/>
          </a:prstGeom>
          <a:noFill/>
        </p:spPr>
        <p:txBody>
          <a:bodyPr wrap="none" rtlCol="0">
            <a:spAutoFit/>
          </a:bodyPr>
          <a:lstStyle/>
          <a:p>
            <a:r>
              <a:rPr lang="en-US" sz="1000" b="0" dirty="0">
                <a:solidFill>
                  <a:schemeClr val="bg1"/>
                </a:solidFill>
              </a:rPr>
              <a:t>The First Detection:</a:t>
            </a:r>
          </a:p>
          <a:p>
            <a:r>
              <a:rPr lang="en-US" sz="1000" b="0" dirty="0">
                <a:solidFill>
                  <a:schemeClr val="bg1"/>
                </a:solidFill>
              </a:rPr>
              <a:t>Binary Black Hole Merger </a:t>
            </a:r>
          </a:p>
          <a:p>
            <a:r>
              <a:rPr lang="en-US" sz="1000" b="0" dirty="0">
                <a:solidFill>
                  <a:schemeClr val="bg1"/>
                </a:solidFill>
              </a:rPr>
              <a:t>Sept 14, 2015</a:t>
            </a:r>
          </a:p>
        </p:txBody>
      </p:sp>
      <p:pic>
        <p:nvPicPr>
          <p:cNvPr id="10" name="Picture 9">
            <a:extLst>
              <a:ext uri="{FF2B5EF4-FFF2-40B4-BE49-F238E27FC236}">
                <a16:creationId xmlns:a16="http://schemas.microsoft.com/office/drawing/2014/main" id="{C12DCE97-78B3-C19F-1F03-1788117A9292}"/>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158932" y="1150775"/>
            <a:ext cx="1527618" cy="2048875"/>
          </a:xfrm>
          <a:prstGeom prst="rect">
            <a:avLst/>
          </a:prstGeom>
        </p:spPr>
      </p:pic>
      <p:pic>
        <p:nvPicPr>
          <p:cNvPr id="11" name="Picture 10">
            <a:extLst>
              <a:ext uri="{FF2B5EF4-FFF2-40B4-BE49-F238E27FC236}">
                <a16:creationId xmlns:a16="http://schemas.microsoft.com/office/drawing/2014/main" id="{B81C7E75-03A9-544E-DAEB-06EF8F2A8199}"/>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037325" y="1320984"/>
            <a:ext cx="1980929" cy="1298652"/>
          </a:xfrm>
          <a:prstGeom prst="rect">
            <a:avLst/>
          </a:prstGeom>
        </p:spPr>
      </p:pic>
      <p:pic>
        <p:nvPicPr>
          <p:cNvPr id="1026" name="Picture 2">
            <a:extLst>
              <a:ext uri="{FF2B5EF4-FFF2-40B4-BE49-F238E27FC236}">
                <a16:creationId xmlns:a16="http://schemas.microsoft.com/office/drawing/2014/main" id="{972860A8-7822-B3D0-AC86-1574C26D4362}"/>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5319224" y="3502915"/>
            <a:ext cx="1360077" cy="145256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BEA32835-B66A-5C55-59C0-0BC1525D87E4}"/>
              </a:ext>
            </a:extLst>
          </p:cNvPr>
          <p:cNvSpPr txBox="1"/>
          <p:nvPr/>
        </p:nvSpPr>
        <p:spPr>
          <a:xfrm>
            <a:off x="6783993" y="745504"/>
            <a:ext cx="1811714" cy="553998"/>
          </a:xfrm>
          <a:prstGeom prst="rect">
            <a:avLst/>
          </a:prstGeom>
          <a:noFill/>
        </p:spPr>
        <p:txBody>
          <a:bodyPr wrap="none" rtlCol="0">
            <a:spAutoFit/>
          </a:bodyPr>
          <a:lstStyle/>
          <a:p>
            <a:r>
              <a:rPr lang="en-US" sz="1000" b="0" dirty="0">
                <a:solidFill>
                  <a:schemeClr val="bg1"/>
                </a:solidFill>
              </a:rPr>
              <a:t>Multi-messenger Astronomy </a:t>
            </a:r>
          </a:p>
          <a:p>
            <a:r>
              <a:rPr lang="en-US" sz="1000" b="0" dirty="0">
                <a:solidFill>
                  <a:schemeClr val="bg1"/>
                </a:solidFill>
              </a:rPr>
              <a:t>Binary Neutron Star Merger </a:t>
            </a:r>
          </a:p>
          <a:p>
            <a:r>
              <a:rPr lang="en-US" sz="1000" b="0" dirty="0">
                <a:solidFill>
                  <a:schemeClr val="bg1"/>
                </a:solidFill>
              </a:rPr>
              <a:t>Aug 17, 2017</a:t>
            </a:r>
          </a:p>
        </p:txBody>
      </p:sp>
      <p:pic>
        <p:nvPicPr>
          <p:cNvPr id="15" name="Picture 14">
            <a:extLst>
              <a:ext uri="{FF2B5EF4-FFF2-40B4-BE49-F238E27FC236}">
                <a16:creationId xmlns:a16="http://schemas.microsoft.com/office/drawing/2014/main" id="{64DE8B32-2D47-EE9A-CDF2-43CA6FD61846}"/>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037325" y="2827197"/>
            <a:ext cx="1794617" cy="2128280"/>
          </a:xfrm>
          <a:prstGeom prst="rect">
            <a:avLst/>
          </a:prstGeom>
        </p:spPr>
      </p:pic>
      <p:sp>
        <p:nvSpPr>
          <p:cNvPr id="16" name="TextBox 15">
            <a:extLst>
              <a:ext uri="{FF2B5EF4-FFF2-40B4-BE49-F238E27FC236}">
                <a16:creationId xmlns:a16="http://schemas.microsoft.com/office/drawing/2014/main" id="{742DAFAF-ABDA-A45C-409C-08702E3E67F2}"/>
              </a:ext>
            </a:extLst>
          </p:cNvPr>
          <p:cNvSpPr txBox="1"/>
          <p:nvPr/>
        </p:nvSpPr>
        <p:spPr>
          <a:xfrm>
            <a:off x="5073650" y="939218"/>
            <a:ext cx="1327608" cy="246221"/>
          </a:xfrm>
          <a:prstGeom prst="rect">
            <a:avLst/>
          </a:prstGeom>
          <a:noFill/>
        </p:spPr>
        <p:txBody>
          <a:bodyPr wrap="none" rtlCol="0">
            <a:spAutoFit/>
          </a:bodyPr>
          <a:lstStyle/>
          <a:p>
            <a:r>
              <a:rPr lang="en-US" sz="1000" b="0" dirty="0">
                <a:solidFill>
                  <a:schemeClr val="bg1"/>
                </a:solidFill>
              </a:rPr>
              <a:t>Gravitational Waves</a:t>
            </a:r>
          </a:p>
        </p:txBody>
      </p:sp>
      <p:sp>
        <p:nvSpPr>
          <p:cNvPr id="17" name="TextBox 16">
            <a:extLst>
              <a:ext uri="{FF2B5EF4-FFF2-40B4-BE49-F238E27FC236}">
                <a16:creationId xmlns:a16="http://schemas.microsoft.com/office/drawing/2014/main" id="{AF870424-D4EA-10FF-9291-35FEF2D6DD40}"/>
              </a:ext>
            </a:extLst>
          </p:cNvPr>
          <p:cNvSpPr txBox="1"/>
          <p:nvPr/>
        </p:nvSpPr>
        <p:spPr>
          <a:xfrm>
            <a:off x="6980471" y="2619077"/>
            <a:ext cx="966931" cy="246221"/>
          </a:xfrm>
          <a:prstGeom prst="rect">
            <a:avLst/>
          </a:prstGeom>
          <a:noFill/>
        </p:spPr>
        <p:txBody>
          <a:bodyPr wrap="none" rtlCol="0">
            <a:spAutoFit/>
          </a:bodyPr>
          <a:lstStyle/>
          <a:p>
            <a:r>
              <a:rPr lang="en-US" sz="1000" b="0" dirty="0">
                <a:solidFill>
                  <a:schemeClr val="bg1"/>
                </a:solidFill>
              </a:rPr>
              <a:t>Gamma Rays</a:t>
            </a:r>
          </a:p>
        </p:txBody>
      </p:sp>
      <p:sp>
        <p:nvSpPr>
          <p:cNvPr id="18" name="TextBox 17">
            <a:extLst>
              <a:ext uri="{FF2B5EF4-FFF2-40B4-BE49-F238E27FC236}">
                <a16:creationId xmlns:a16="http://schemas.microsoft.com/office/drawing/2014/main" id="{50585138-6771-BD4D-65C5-8111199E5B7C}"/>
              </a:ext>
            </a:extLst>
          </p:cNvPr>
          <p:cNvSpPr txBox="1"/>
          <p:nvPr/>
        </p:nvSpPr>
        <p:spPr>
          <a:xfrm>
            <a:off x="5248907" y="3256694"/>
            <a:ext cx="1731564" cy="246221"/>
          </a:xfrm>
          <a:prstGeom prst="rect">
            <a:avLst/>
          </a:prstGeom>
          <a:noFill/>
        </p:spPr>
        <p:txBody>
          <a:bodyPr wrap="none" rtlCol="0">
            <a:spAutoFit/>
          </a:bodyPr>
          <a:lstStyle/>
          <a:p>
            <a:r>
              <a:rPr lang="en-US" sz="1000" b="0" dirty="0">
                <a:solidFill>
                  <a:schemeClr val="bg1"/>
                </a:solidFill>
              </a:rPr>
              <a:t>Optical (Hubble Telescope)</a:t>
            </a:r>
          </a:p>
        </p:txBody>
      </p:sp>
      <p:cxnSp>
        <p:nvCxnSpPr>
          <p:cNvPr id="20" name="Straight Connector 19">
            <a:extLst>
              <a:ext uri="{FF2B5EF4-FFF2-40B4-BE49-F238E27FC236}">
                <a16:creationId xmlns:a16="http://schemas.microsoft.com/office/drawing/2014/main" id="{C85CCE7F-5158-391F-F915-3CE566FAA1D0}"/>
              </a:ext>
            </a:extLst>
          </p:cNvPr>
          <p:cNvCxnSpPr/>
          <p:nvPr/>
        </p:nvCxnSpPr>
        <p:spPr bwMode="auto">
          <a:xfrm>
            <a:off x="4486275" y="1137237"/>
            <a:ext cx="0" cy="3718004"/>
          </a:xfrm>
          <a:prstGeom prst="line">
            <a:avLst/>
          </a:prstGeom>
          <a:solidFill>
            <a:schemeClr val="accent1"/>
          </a:solidFill>
          <a:ln w="12700" cap="flat" cmpd="sng" algn="ctr">
            <a:solidFill>
              <a:schemeClr val="bg1"/>
            </a:solidFill>
            <a:prstDash val="lgDash"/>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3686612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fill="hold" display="0">
                  <p:stCondLst>
                    <p:cond delay="indefinite"/>
                  </p:stCondLst>
                </p:cTn>
                <p:tgtEl>
                  <p:spTgt spid="8"/>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D9F9F-D089-7241-BFC4-94C7B4B8B6DD}"/>
              </a:ext>
            </a:extLst>
          </p:cNvPr>
          <p:cNvSpPr>
            <a:spLocks noGrp="1"/>
          </p:cNvSpPr>
          <p:nvPr>
            <p:ph type="title"/>
          </p:nvPr>
        </p:nvSpPr>
        <p:spPr>
          <a:xfrm>
            <a:off x="1030404" y="0"/>
            <a:ext cx="7239000" cy="857250"/>
          </a:xfrm>
        </p:spPr>
        <p:txBody>
          <a:bodyPr/>
          <a:lstStyle/>
          <a:p>
            <a:r>
              <a:rPr lang="en-US" sz="2400" dirty="0">
                <a:solidFill>
                  <a:schemeClr val="bg1"/>
                </a:solidFill>
              </a:rPr>
              <a:t>Recent LIGO-Virgo-KAGRA </a:t>
            </a:r>
            <a:br>
              <a:rPr lang="en-US" sz="2400" dirty="0">
                <a:solidFill>
                  <a:schemeClr val="bg1"/>
                </a:solidFill>
              </a:rPr>
            </a:br>
            <a:r>
              <a:rPr lang="en-US" sz="2400" dirty="0">
                <a:solidFill>
                  <a:schemeClr val="bg1"/>
                </a:solidFill>
              </a:rPr>
              <a:t>Science Highlights I </a:t>
            </a:r>
          </a:p>
        </p:txBody>
      </p:sp>
      <p:sp>
        <p:nvSpPr>
          <p:cNvPr id="4" name="Slide Number Placeholder 3">
            <a:extLst>
              <a:ext uri="{FF2B5EF4-FFF2-40B4-BE49-F238E27FC236}">
                <a16:creationId xmlns:a16="http://schemas.microsoft.com/office/drawing/2014/main" id="{F0F9EF07-7A03-6F48-810C-6A12A0FB1420}"/>
              </a:ext>
            </a:extLst>
          </p:cNvPr>
          <p:cNvSpPr>
            <a:spLocks noGrp="1"/>
          </p:cNvSpPr>
          <p:nvPr>
            <p:ph type="sldNum" sz="quarter" idx="11"/>
          </p:nvPr>
        </p:nvSpPr>
        <p:spPr/>
        <p:txBody>
          <a:bodyPr/>
          <a:lstStyle/>
          <a:p>
            <a:fld id="{3EF14EB4-1296-344E-98B2-51EF38DA7D3F}" type="slidenum">
              <a:rPr lang="en-US" smtClean="0"/>
              <a:pPr/>
              <a:t>8</a:t>
            </a:fld>
            <a:endParaRPr lang="en-US" dirty="0"/>
          </a:p>
        </p:txBody>
      </p:sp>
      <p:sp>
        <p:nvSpPr>
          <p:cNvPr id="6" name="Content Placeholder 5">
            <a:extLst>
              <a:ext uri="{FF2B5EF4-FFF2-40B4-BE49-F238E27FC236}">
                <a16:creationId xmlns:a16="http://schemas.microsoft.com/office/drawing/2014/main" id="{F25A1D47-2A64-4E41-8583-0ACA730FB29D}"/>
              </a:ext>
            </a:extLst>
          </p:cNvPr>
          <p:cNvSpPr>
            <a:spLocks noGrp="1"/>
          </p:cNvSpPr>
          <p:nvPr>
            <p:ph idx="1"/>
          </p:nvPr>
        </p:nvSpPr>
        <p:spPr/>
        <p:txBody>
          <a:bodyPr/>
          <a:lstStyle/>
          <a:p>
            <a:r>
              <a:rPr lang="en-US" dirty="0" err="1"/>
              <a:t>qw</a:t>
            </a:r>
            <a:endParaRPr lang="en-US" dirty="0"/>
          </a:p>
        </p:txBody>
      </p:sp>
      <p:pic>
        <p:nvPicPr>
          <p:cNvPr id="2050" name="Picture 2">
            <a:extLst>
              <a:ext uri="{FF2B5EF4-FFF2-40B4-BE49-F238E27FC236}">
                <a16:creationId xmlns:a16="http://schemas.microsoft.com/office/drawing/2014/main" id="{D61308BC-44AC-DC42-A7F0-DDF081045366}"/>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588" y="0"/>
            <a:ext cx="9140825"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NSF_LOGO_4-Color_bitmap_Logo.png">
            <a:extLst>
              <a:ext uri="{FF2B5EF4-FFF2-40B4-BE49-F238E27FC236}">
                <a16:creationId xmlns:a16="http://schemas.microsoft.com/office/drawing/2014/main" id="{600C23B1-C463-9F42-9A32-F392C77A9A0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56415" y="0"/>
            <a:ext cx="787586" cy="816818"/>
          </a:xfrm>
          <a:prstGeom prst="rect">
            <a:avLst/>
          </a:prstGeom>
        </p:spPr>
      </p:pic>
      <p:pic>
        <p:nvPicPr>
          <p:cNvPr id="19" name="Picture 18" descr="Black background.jpg">
            <a:extLst>
              <a:ext uri="{FF2B5EF4-FFF2-40B4-BE49-F238E27FC236}">
                <a16:creationId xmlns:a16="http://schemas.microsoft.com/office/drawing/2014/main" id="{2E53A946-8A4C-6B4E-9094-E161168B7CCA}"/>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0"/>
            <a:ext cx="914400" cy="752475"/>
          </a:xfrm>
          <a:prstGeom prst="rect">
            <a:avLst/>
          </a:prstGeom>
        </p:spPr>
      </p:pic>
      <p:sp>
        <p:nvSpPr>
          <p:cNvPr id="7" name="Rectangle 6">
            <a:extLst>
              <a:ext uri="{FF2B5EF4-FFF2-40B4-BE49-F238E27FC236}">
                <a16:creationId xmlns:a16="http://schemas.microsoft.com/office/drawing/2014/main" id="{7C28112B-B83C-D84E-BD22-8D18D719ABB1}"/>
              </a:ext>
            </a:extLst>
          </p:cNvPr>
          <p:cNvSpPr/>
          <p:nvPr/>
        </p:nvSpPr>
        <p:spPr bwMode="auto">
          <a:xfrm>
            <a:off x="0" y="636494"/>
            <a:ext cx="224118" cy="1272988"/>
          </a:xfrm>
          <a:prstGeom prst="rect">
            <a:avLst/>
          </a:prstGeom>
          <a:solidFill>
            <a:schemeClr val="tx2"/>
          </a:solidFill>
          <a:ln w="12700" cap="flat" cmpd="sng" algn="ctr">
            <a:no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Arial" charset="0"/>
              <a:ea typeface="ＭＳ Ｐゴシック" charset="0"/>
            </a:endParaRPr>
          </a:p>
        </p:txBody>
      </p:sp>
      <p:pic>
        <p:nvPicPr>
          <p:cNvPr id="8" name="Picture 7">
            <a:extLst>
              <a:ext uri="{FF2B5EF4-FFF2-40B4-BE49-F238E27FC236}">
                <a16:creationId xmlns:a16="http://schemas.microsoft.com/office/drawing/2014/main" id="{6B550060-0233-E241-8279-CB5AE9A48FBB}"/>
              </a:ext>
            </a:extLst>
          </p:cNvPr>
          <p:cNvPicPr>
            <a:picLocks noChangeAspect="1"/>
          </p:cNvPicPr>
          <p:nvPr/>
        </p:nvPicPr>
        <p:blipFill>
          <a:blip r:embed="rId6"/>
          <a:stretch>
            <a:fillRect/>
          </a:stretch>
        </p:blipFill>
        <p:spPr>
          <a:xfrm>
            <a:off x="0" y="1407085"/>
            <a:ext cx="304800" cy="2616200"/>
          </a:xfrm>
          <a:prstGeom prst="rect">
            <a:avLst/>
          </a:prstGeom>
        </p:spPr>
      </p:pic>
      <p:sp>
        <p:nvSpPr>
          <p:cNvPr id="20" name="Rectangle 19">
            <a:extLst>
              <a:ext uri="{FF2B5EF4-FFF2-40B4-BE49-F238E27FC236}">
                <a16:creationId xmlns:a16="http://schemas.microsoft.com/office/drawing/2014/main" id="{DF8D27B8-1757-1646-8217-6DB45047DADB}"/>
              </a:ext>
            </a:extLst>
          </p:cNvPr>
          <p:cNvSpPr/>
          <p:nvPr/>
        </p:nvSpPr>
        <p:spPr bwMode="auto">
          <a:xfrm>
            <a:off x="242047" y="1407459"/>
            <a:ext cx="170330" cy="98612"/>
          </a:xfrm>
          <a:prstGeom prst="rect">
            <a:avLst/>
          </a:prstGeom>
          <a:solidFill>
            <a:schemeClr val="tx2"/>
          </a:solidFill>
          <a:ln w="12700" cap="flat" cmpd="sng" algn="ctr">
            <a:no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Arial" charset="0"/>
              <a:ea typeface="ＭＳ Ｐゴシック" charset="0"/>
            </a:endParaRPr>
          </a:p>
        </p:txBody>
      </p:sp>
      <p:sp>
        <p:nvSpPr>
          <p:cNvPr id="5" name="TextBox 4">
            <a:extLst>
              <a:ext uri="{FF2B5EF4-FFF2-40B4-BE49-F238E27FC236}">
                <a16:creationId xmlns:a16="http://schemas.microsoft.com/office/drawing/2014/main" id="{A222693E-E864-B210-3990-DF28CFC1BB39}"/>
              </a:ext>
            </a:extLst>
          </p:cNvPr>
          <p:cNvSpPr txBox="1"/>
          <p:nvPr/>
        </p:nvSpPr>
        <p:spPr>
          <a:xfrm>
            <a:off x="515205" y="4710085"/>
            <a:ext cx="639919" cy="338554"/>
          </a:xfrm>
          <a:prstGeom prst="rect">
            <a:avLst/>
          </a:prstGeom>
          <a:noFill/>
        </p:spPr>
        <p:txBody>
          <a:bodyPr wrap="none" rtlCol="0">
            <a:spAutoFit/>
          </a:bodyPr>
          <a:lstStyle/>
          <a:p>
            <a:r>
              <a:rPr lang="en-US" sz="1600" b="0" dirty="0">
                <a:solidFill>
                  <a:srgbClr val="818181"/>
                </a:solidFill>
              </a:rPr>
              <a:t>2016</a:t>
            </a:r>
          </a:p>
        </p:txBody>
      </p:sp>
      <p:sp>
        <p:nvSpPr>
          <p:cNvPr id="9" name="TextBox 8">
            <a:extLst>
              <a:ext uri="{FF2B5EF4-FFF2-40B4-BE49-F238E27FC236}">
                <a16:creationId xmlns:a16="http://schemas.microsoft.com/office/drawing/2014/main" id="{148A2B1F-F9B2-5202-257A-B2657C2F91EF}"/>
              </a:ext>
            </a:extLst>
          </p:cNvPr>
          <p:cNvSpPr txBox="1"/>
          <p:nvPr/>
        </p:nvSpPr>
        <p:spPr>
          <a:xfrm>
            <a:off x="8303200" y="4703745"/>
            <a:ext cx="639919" cy="338554"/>
          </a:xfrm>
          <a:prstGeom prst="rect">
            <a:avLst/>
          </a:prstGeom>
          <a:noFill/>
        </p:spPr>
        <p:txBody>
          <a:bodyPr wrap="none" rtlCol="0">
            <a:spAutoFit/>
          </a:bodyPr>
          <a:lstStyle/>
          <a:p>
            <a:r>
              <a:rPr lang="en-US" sz="1600" b="0" dirty="0">
                <a:solidFill>
                  <a:srgbClr val="818181"/>
                </a:solidFill>
              </a:rPr>
              <a:t>2020</a:t>
            </a:r>
          </a:p>
        </p:txBody>
      </p:sp>
      <p:pic>
        <p:nvPicPr>
          <p:cNvPr id="10" name="Picture 9">
            <a:extLst>
              <a:ext uri="{FF2B5EF4-FFF2-40B4-BE49-F238E27FC236}">
                <a16:creationId xmlns:a16="http://schemas.microsoft.com/office/drawing/2014/main" id="{5DE49080-73FA-B54F-EC38-0F6DD7593A8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214813" y="705499"/>
            <a:ext cx="3536156" cy="180543"/>
          </a:xfrm>
          <a:prstGeom prst="rect">
            <a:avLst/>
          </a:prstGeom>
        </p:spPr>
      </p:pic>
      <p:sp>
        <p:nvSpPr>
          <p:cNvPr id="11" name="Rectangle 10">
            <a:extLst>
              <a:ext uri="{FF2B5EF4-FFF2-40B4-BE49-F238E27FC236}">
                <a16:creationId xmlns:a16="http://schemas.microsoft.com/office/drawing/2014/main" id="{6AB219F8-15EB-64A5-EA11-C13737AC488B}"/>
              </a:ext>
            </a:extLst>
          </p:cNvPr>
          <p:cNvSpPr/>
          <p:nvPr/>
        </p:nvSpPr>
        <p:spPr bwMode="auto">
          <a:xfrm>
            <a:off x="2721769" y="4920901"/>
            <a:ext cx="4121944" cy="222599"/>
          </a:xfrm>
          <a:prstGeom prst="rect">
            <a:avLst/>
          </a:prstGeom>
          <a:solidFill>
            <a:schemeClr val="tx2"/>
          </a:solidFill>
          <a:ln w="12700" cap="flat" cmpd="sng" algn="ctr">
            <a:solidFill>
              <a:schemeClr val="tx2"/>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Arial" charset="0"/>
              <a:ea typeface="ＭＳ Ｐゴシック" charset="0"/>
            </a:endParaRPr>
          </a:p>
        </p:txBody>
      </p:sp>
      <p:sp>
        <p:nvSpPr>
          <p:cNvPr id="3" name="TextBox 2">
            <a:extLst>
              <a:ext uri="{FF2B5EF4-FFF2-40B4-BE49-F238E27FC236}">
                <a16:creationId xmlns:a16="http://schemas.microsoft.com/office/drawing/2014/main" id="{5166E42C-38F8-5726-A49D-5F433C5EF62C}"/>
              </a:ext>
            </a:extLst>
          </p:cNvPr>
          <p:cNvSpPr txBox="1"/>
          <p:nvPr/>
        </p:nvSpPr>
        <p:spPr>
          <a:xfrm>
            <a:off x="3784829" y="4710085"/>
            <a:ext cx="1574342" cy="338554"/>
          </a:xfrm>
          <a:prstGeom prst="rect">
            <a:avLst/>
          </a:prstGeom>
          <a:noFill/>
        </p:spPr>
        <p:txBody>
          <a:bodyPr wrap="none" rtlCol="0">
            <a:spAutoFit/>
          </a:bodyPr>
          <a:lstStyle/>
          <a:p>
            <a:r>
              <a:rPr lang="en-US" sz="1600" b="0" dirty="0">
                <a:solidFill>
                  <a:srgbClr val="818181"/>
                </a:solidFill>
              </a:rPr>
              <a:t>Calendar Time </a:t>
            </a:r>
          </a:p>
        </p:txBody>
      </p:sp>
      <p:pic>
        <p:nvPicPr>
          <p:cNvPr id="15" name="Content Placeholder 5">
            <a:extLst>
              <a:ext uri="{FF2B5EF4-FFF2-40B4-BE49-F238E27FC236}">
                <a16:creationId xmlns:a16="http://schemas.microsoft.com/office/drawing/2014/main" id="{3EDF5054-93EE-194F-C0E4-8E5DF17E2A99}"/>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0" y="0"/>
            <a:ext cx="975190" cy="888274"/>
          </a:xfrm>
          <a:prstGeom prst="rect">
            <a:avLst/>
          </a:prstGeom>
        </p:spPr>
      </p:pic>
      <p:sp>
        <p:nvSpPr>
          <p:cNvPr id="16" name="TextBox 15">
            <a:extLst>
              <a:ext uri="{FF2B5EF4-FFF2-40B4-BE49-F238E27FC236}">
                <a16:creationId xmlns:a16="http://schemas.microsoft.com/office/drawing/2014/main" id="{196EED06-4686-4648-689C-C2E1584C7FCC}"/>
              </a:ext>
            </a:extLst>
          </p:cNvPr>
          <p:cNvSpPr txBox="1"/>
          <p:nvPr/>
        </p:nvSpPr>
        <p:spPr>
          <a:xfrm>
            <a:off x="2155903" y="3635572"/>
            <a:ext cx="293670" cy="307777"/>
          </a:xfrm>
          <a:prstGeom prst="rect">
            <a:avLst/>
          </a:prstGeom>
          <a:noFill/>
        </p:spPr>
        <p:txBody>
          <a:bodyPr wrap="none" rtlCol="0">
            <a:spAutoFit/>
          </a:bodyPr>
          <a:lstStyle/>
          <a:p>
            <a:r>
              <a:rPr lang="en-US" dirty="0">
                <a:solidFill>
                  <a:srgbClr val="FFC000"/>
                </a:solidFill>
              </a:rPr>
              <a:t>?</a:t>
            </a:r>
          </a:p>
        </p:txBody>
      </p:sp>
      <p:sp>
        <p:nvSpPr>
          <p:cNvPr id="17" name="TextBox 16">
            <a:extLst>
              <a:ext uri="{FF2B5EF4-FFF2-40B4-BE49-F238E27FC236}">
                <a16:creationId xmlns:a16="http://schemas.microsoft.com/office/drawing/2014/main" id="{9F18C955-5748-F2F8-7B31-DCC0F5562563}"/>
              </a:ext>
            </a:extLst>
          </p:cNvPr>
          <p:cNvSpPr txBox="1"/>
          <p:nvPr/>
        </p:nvSpPr>
        <p:spPr>
          <a:xfrm>
            <a:off x="1289825" y="3789460"/>
            <a:ext cx="293670" cy="307777"/>
          </a:xfrm>
          <a:prstGeom prst="rect">
            <a:avLst/>
          </a:prstGeom>
          <a:noFill/>
        </p:spPr>
        <p:txBody>
          <a:bodyPr wrap="none" rtlCol="0">
            <a:spAutoFit/>
          </a:bodyPr>
          <a:lstStyle/>
          <a:p>
            <a:r>
              <a:rPr lang="en-US" dirty="0">
                <a:solidFill>
                  <a:srgbClr val="FFC000"/>
                </a:solidFill>
              </a:rPr>
              <a:t>?</a:t>
            </a:r>
          </a:p>
        </p:txBody>
      </p:sp>
      <p:sp>
        <p:nvSpPr>
          <p:cNvPr id="21" name="TextBox 20">
            <a:extLst>
              <a:ext uri="{FF2B5EF4-FFF2-40B4-BE49-F238E27FC236}">
                <a16:creationId xmlns:a16="http://schemas.microsoft.com/office/drawing/2014/main" id="{70C89E25-7AD2-19DE-0451-2830F31AEBE0}"/>
              </a:ext>
            </a:extLst>
          </p:cNvPr>
          <p:cNvSpPr txBox="1"/>
          <p:nvPr/>
        </p:nvSpPr>
        <p:spPr>
          <a:xfrm>
            <a:off x="4635906" y="3869396"/>
            <a:ext cx="293670" cy="307777"/>
          </a:xfrm>
          <a:prstGeom prst="rect">
            <a:avLst/>
          </a:prstGeom>
          <a:noFill/>
        </p:spPr>
        <p:txBody>
          <a:bodyPr wrap="none" rtlCol="0">
            <a:spAutoFit/>
          </a:bodyPr>
          <a:lstStyle/>
          <a:p>
            <a:r>
              <a:rPr lang="en-US" dirty="0">
                <a:solidFill>
                  <a:srgbClr val="FFC000"/>
                </a:solidFill>
              </a:rPr>
              <a:t>?</a:t>
            </a:r>
          </a:p>
        </p:txBody>
      </p:sp>
      <p:sp>
        <p:nvSpPr>
          <p:cNvPr id="22" name="TextBox 21">
            <a:extLst>
              <a:ext uri="{FF2B5EF4-FFF2-40B4-BE49-F238E27FC236}">
                <a16:creationId xmlns:a16="http://schemas.microsoft.com/office/drawing/2014/main" id="{A6D1064E-E01D-E8EC-9670-9C2F44D384C9}"/>
              </a:ext>
            </a:extLst>
          </p:cNvPr>
          <p:cNvSpPr txBox="1"/>
          <p:nvPr/>
        </p:nvSpPr>
        <p:spPr>
          <a:xfrm>
            <a:off x="7835152" y="3789460"/>
            <a:ext cx="293670" cy="307777"/>
          </a:xfrm>
          <a:prstGeom prst="rect">
            <a:avLst/>
          </a:prstGeom>
          <a:noFill/>
        </p:spPr>
        <p:txBody>
          <a:bodyPr wrap="none" rtlCol="0">
            <a:spAutoFit/>
          </a:bodyPr>
          <a:lstStyle/>
          <a:p>
            <a:r>
              <a:rPr lang="en-US" dirty="0">
                <a:solidFill>
                  <a:srgbClr val="FFC000"/>
                </a:solidFill>
              </a:rPr>
              <a:t>?</a:t>
            </a:r>
          </a:p>
        </p:txBody>
      </p:sp>
    </p:spTree>
    <p:extLst>
      <p:ext uri="{BB962C8B-B14F-4D97-AF65-F5344CB8AC3E}">
        <p14:creationId xmlns:p14="http://schemas.microsoft.com/office/powerpoint/2010/main" val="39665242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9504E91-4E51-D144-8290-730F15FDD2DF}"/>
              </a:ext>
            </a:extLst>
          </p:cNvPr>
          <p:cNvSpPr>
            <a:spLocks noGrp="1"/>
          </p:cNvSpPr>
          <p:nvPr>
            <p:ph idx="1"/>
          </p:nvPr>
        </p:nvSpPr>
        <p:spPr>
          <a:xfrm>
            <a:off x="212834" y="1208034"/>
            <a:ext cx="7016641" cy="3394472"/>
          </a:xfrm>
        </p:spPr>
        <p:txBody>
          <a:bodyPr/>
          <a:lstStyle/>
          <a:p>
            <a:r>
              <a:rPr lang="en-US" sz="1300" dirty="0">
                <a:solidFill>
                  <a:schemeClr val="bg1"/>
                </a:solidFill>
              </a:rPr>
              <a:t>Gravitational waves from astrophysical sources can be directly measured!</a:t>
            </a:r>
          </a:p>
          <a:p>
            <a:r>
              <a:rPr lang="en-US" sz="1300" dirty="0">
                <a:solidFill>
                  <a:srgbClr val="FFFF00"/>
                </a:solidFill>
              </a:rPr>
              <a:t>Astrophysics: </a:t>
            </a:r>
            <a:r>
              <a:rPr lang="en-US" sz="1300" dirty="0">
                <a:solidFill>
                  <a:schemeClr val="bg1"/>
                </a:solidFill>
              </a:rPr>
              <a:t>Binary black hole (BBH) systems exist.</a:t>
            </a:r>
          </a:p>
          <a:p>
            <a:r>
              <a:rPr lang="en-US" sz="1300" dirty="0">
                <a:solidFill>
                  <a:srgbClr val="FFFF00"/>
                </a:solidFill>
              </a:rPr>
              <a:t>Astrophysics: </a:t>
            </a:r>
            <a:r>
              <a:rPr lang="en-US" sz="1300" dirty="0">
                <a:solidFill>
                  <a:schemeClr val="bg1"/>
                </a:solidFill>
              </a:rPr>
              <a:t>Binary neutron stars (BNS) are progenitors of short gamma ray bursts.</a:t>
            </a:r>
          </a:p>
          <a:p>
            <a:r>
              <a:rPr lang="en-US" sz="1300" dirty="0">
                <a:solidFill>
                  <a:srgbClr val="FFFF00"/>
                </a:solidFill>
              </a:rPr>
              <a:t>Astrophysics: </a:t>
            </a:r>
            <a:r>
              <a:rPr lang="en-US" sz="1300" dirty="0">
                <a:solidFill>
                  <a:schemeClr val="bg1"/>
                </a:solidFill>
              </a:rPr>
              <a:t>BNS mergers produce kilonovae, which produce heavy elements.</a:t>
            </a:r>
          </a:p>
          <a:p>
            <a:r>
              <a:rPr lang="en-US" sz="1300" dirty="0">
                <a:solidFill>
                  <a:srgbClr val="FFFF00"/>
                </a:solidFill>
              </a:rPr>
              <a:t>Astrophysics: </a:t>
            </a:r>
            <a:r>
              <a:rPr lang="en-US" sz="1300" dirty="0">
                <a:solidFill>
                  <a:schemeClr val="bg1"/>
                </a:solidFill>
              </a:rPr>
              <a:t>Black hole – neutron star binary systems exist.</a:t>
            </a:r>
          </a:p>
          <a:p>
            <a:r>
              <a:rPr lang="en-US" sz="1300" dirty="0">
                <a:solidFill>
                  <a:srgbClr val="FFFF00"/>
                </a:solidFill>
              </a:rPr>
              <a:t>Astrophysics: </a:t>
            </a:r>
            <a:r>
              <a:rPr lang="en-US" sz="1300" dirty="0">
                <a:solidFill>
                  <a:schemeClr val="bg1"/>
                </a:solidFill>
              </a:rPr>
              <a:t>Compact objects exist in the 2 – 3 M</a:t>
            </a:r>
            <a:r>
              <a:rPr lang="en-US" sz="1300" baseline="-25000" dirty="0">
                <a:solidFill>
                  <a:schemeClr val="bg1"/>
                </a:solidFill>
              </a:rPr>
              <a:t>⦿</a:t>
            </a:r>
            <a:r>
              <a:rPr lang="en-US" sz="1300" dirty="0">
                <a:solidFill>
                  <a:schemeClr val="bg1"/>
                </a:solidFill>
              </a:rPr>
              <a:t> mass range. We don’t know what they are…</a:t>
            </a:r>
          </a:p>
          <a:p>
            <a:r>
              <a:rPr lang="en-US" sz="1300" dirty="0">
                <a:solidFill>
                  <a:srgbClr val="FFFF00"/>
                </a:solidFill>
              </a:rPr>
              <a:t>Astrophysics: </a:t>
            </a:r>
            <a:r>
              <a:rPr lang="en-US" sz="1300" dirty="0">
                <a:solidFill>
                  <a:schemeClr val="bg1"/>
                </a:solidFill>
              </a:rPr>
              <a:t>Black holes with masses in the (</a:t>
            </a:r>
            <a:r>
              <a:rPr lang="en-US" sz="1300" dirty="0" err="1">
                <a:solidFill>
                  <a:schemeClr val="bg1"/>
                </a:solidFill>
              </a:rPr>
              <a:t>pulsational</a:t>
            </a:r>
            <a:r>
              <a:rPr lang="en-US" sz="1300" dirty="0">
                <a:solidFill>
                  <a:schemeClr val="bg1"/>
                </a:solidFill>
              </a:rPr>
              <a:t>) pair instability gap between ~60 – 135 M</a:t>
            </a:r>
            <a:r>
              <a:rPr lang="en-US" sz="1300" baseline="-25000" dirty="0">
                <a:solidFill>
                  <a:schemeClr val="bg1"/>
                </a:solidFill>
              </a:rPr>
              <a:t>⦿</a:t>
            </a:r>
            <a:r>
              <a:rPr lang="en-US" sz="1300" dirty="0">
                <a:solidFill>
                  <a:schemeClr val="bg1"/>
                </a:solidFill>
              </a:rPr>
              <a:t> exist.</a:t>
            </a:r>
          </a:p>
          <a:p>
            <a:r>
              <a:rPr lang="en-US" sz="1300" dirty="0">
                <a:solidFill>
                  <a:schemeClr val="tx1">
                    <a:lumMod val="40000"/>
                    <a:lumOff val="60000"/>
                  </a:schemeClr>
                </a:solidFill>
              </a:rPr>
              <a:t>General Relativity: </a:t>
            </a:r>
            <a:r>
              <a:rPr lang="en-US" sz="1300" dirty="0">
                <a:solidFill>
                  <a:schemeClr val="bg1"/>
                </a:solidFill>
              </a:rPr>
              <a:t>Astrophysical black holes are Kerr black holes as predicted by GR.</a:t>
            </a:r>
          </a:p>
          <a:p>
            <a:r>
              <a:rPr lang="en-US" sz="1300" dirty="0">
                <a:solidFill>
                  <a:schemeClr val="tx1">
                    <a:lumMod val="40000"/>
                    <a:lumOff val="60000"/>
                  </a:schemeClr>
                </a:solidFill>
              </a:rPr>
              <a:t>General Relativity: </a:t>
            </a:r>
            <a:r>
              <a:rPr lang="en-US" sz="1300" dirty="0">
                <a:solidFill>
                  <a:schemeClr val="bg1"/>
                </a:solidFill>
              </a:rPr>
              <a:t>The speed of gravitational waves equals the speed of light.</a:t>
            </a:r>
            <a:endParaRPr lang="en-US" sz="1300" dirty="0">
              <a:solidFill>
                <a:schemeClr val="tx1">
                  <a:lumMod val="40000"/>
                  <a:lumOff val="60000"/>
                </a:schemeClr>
              </a:solidFill>
            </a:endParaRPr>
          </a:p>
          <a:p>
            <a:r>
              <a:rPr lang="en-US" sz="1300" dirty="0">
                <a:solidFill>
                  <a:schemeClr val="tx1">
                    <a:lumMod val="40000"/>
                    <a:lumOff val="60000"/>
                  </a:schemeClr>
                </a:solidFill>
              </a:rPr>
              <a:t>General Relativity: </a:t>
            </a:r>
            <a:r>
              <a:rPr lang="en-US" sz="1300" dirty="0">
                <a:solidFill>
                  <a:schemeClr val="bg1"/>
                </a:solidFill>
              </a:rPr>
              <a:t>GR is valid in the high curvature, high field regime.</a:t>
            </a:r>
          </a:p>
          <a:p>
            <a:r>
              <a:rPr lang="en-US" sz="1300" dirty="0">
                <a:solidFill>
                  <a:srgbClr val="FFC000"/>
                </a:solidFill>
              </a:rPr>
              <a:t>Cosmology: </a:t>
            </a:r>
            <a:r>
              <a:rPr lang="en-US" sz="1300" dirty="0">
                <a:solidFill>
                  <a:schemeClr val="bg1"/>
                </a:solidFill>
              </a:rPr>
              <a:t>The Hubble constant can be measured using EM-bright GW ‘sirens’.</a:t>
            </a:r>
          </a:p>
          <a:p>
            <a:r>
              <a:rPr lang="en-US" sz="1300" dirty="0">
                <a:solidFill>
                  <a:srgbClr val="FFC000"/>
                </a:solidFill>
              </a:rPr>
              <a:t>Cosmology: </a:t>
            </a:r>
            <a:r>
              <a:rPr lang="en-US" sz="1300" dirty="0">
                <a:solidFill>
                  <a:schemeClr val="bg1"/>
                </a:solidFill>
              </a:rPr>
              <a:t>The Hubble constant can be measured using dark GW ‘sirens’.</a:t>
            </a:r>
          </a:p>
          <a:p>
            <a:pPr marL="0" indent="0">
              <a:buNone/>
            </a:pPr>
            <a:endParaRPr lang="en-US" sz="1300" dirty="0">
              <a:solidFill>
                <a:schemeClr val="bg1"/>
              </a:solidFill>
            </a:endParaRPr>
          </a:p>
          <a:p>
            <a:endParaRPr lang="en-US" sz="1300" dirty="0">
              <a:solidFill>
                <a:schemeClr val="bg1"/>
              </a:solidFill>
            </a:endParaRPr>
          </a:p>
          <a:p>
            <a:endParaRPr lang="en-US" sz="1300" dirty="0">
              <a:solidFill>
                <a:schemeClr val="bg1"/>
              </a:solidFill>
            </a:endParaRPr>
          </a:p>
          <a:p>
            <a:endParaRPr lang="en-US" sz="1300" dirty="0">
              <a:solidFill>
                <a:schemeClr val="bg1"/>
              </a:solidFill>
            </a:endParaRPr>
          </a:p>
        </p:txBody>
      </p:sp>
      <p:sp>
        <p:nvSpPr>
          <p:cNvPr id="3" name="Slide Number Placeholder 2">
            <a:extLst>
              <a:ext uri="{FF2B5EF4-FFF2-40B4-BE49-F238E27FC236}">
                <a16:creationId xmlns:a16="http://schemas.microsoft.com/office/drawing/2014/main" id="{8634CAD8-5B34-2A44-89DC-F40FB55531B0}"/>
              </a:ext>
            </a:extLst>
          </p:cNvPr>
          <p:cNvSpPr>
            <a:spLocks noGrp="1"/>
          </p:cNvSpPr>
          <p:nvPr>
            <p:ph type="sldNum" sz="quarter" idx="11"/>
          </p:nvPr>
        </p:nvSpPr>
        <p:spPr/>
        <p:txBody>
          <a:bodyPr/>
          <a:lstStyle/>
          <a:p>
            <a:pPr>
              <a:defRPr/>
            </a:pPr>
            <a:fld id="{4703B35A-92CA-9244-943F-6D1BF23D8702}" type="slidenum">
              <a:rPr lang="en-US" smtClean="0"/>
              <a:pPr>
                <a:defRPr/>
              </a:pPr>
              <a:t>9</a:t>
            </a:fld>
            <a:endParaRPr lang="en-US" dirty="0"/>
          </a:p>
        </p:txBody>
      </p:sp>
      <p:sp>
        <p:nvSpPr>
          <p:cNvPr id="4" name="Title 1">
            <a:extLst>
              <a:ext uri="{FF2B5EF4-FFF2-40B4-BE49-F238E27FC236}">
                <a16:creationId xmlns:a16="http://schemas.microsoft.com/office/drawing/2014/main" id="{5F45ACFA-2EC7-5541-BED2-745BC39266EE}"/>
              </a:ext>
            </a:extLst>
          </p:cNvPr>
          <p:cNvSpPr txBox="1">
            <a:spLocks/>
          </p:cNvSpPr>
          <p:nvPr/>
        </p:nvSpPr>
        <p:spPr bwMode="auto">
          <a:xfrm>
            <a:off x="374904" y="566928"/>
            <a:ext cx="8540496" cy="40233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lvl1pPr algn="ctr" rtl="0" eaLnBrk="0" fontAlgn="base" hangingPunct="0">
              <a:spcBef>
                <a:spcPct val="0"/>
              </a:spcBef>
              <a:spcAft>
                <a:spcPct val="0"/>
              </a:spcAft>
              <a:defRPr sz="3600" i="1">
                <a:solidFill>
                  <a:schemeClr val="tx2"/>
                </a:solidFill>
                <a:latin typeface="+mj-lt"/>
                <a:ea typeface="+mj-ea"/>
                <a:cs typeface="ＭＳ Ｐゴシック" charset="0"/>
              </a:defRPr>
            </a:lvl1pPr>
            <a:lvl2pPr algn="ctr" rtl="0" eaLnBrk="0" fontAlgn="base" hangingPunct="0">
              <a:spcBef>
                <a:spcPct val="0"/>
              </a:spcBef>
              <a:spcAft>
                <a:spcPct val="0"/>
              </a:spcAft>
              <a:defRPr sz="3600" i="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sz="3600" i="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sz="3600" i="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sz="3600" i="1">
                <a:solidFill>
                  <a:schemeClr val="tx2"/>
                </a:solidFill>
                <a:latin typeface="Helvetica" charset="0"/>
                <a:ea typeface="ＭＳ Ｐゴシック" charset="0"/>
                <a:cs typeface="ＭＳ Ｐゴシック" charset="0"/>
              </a:defRPr>
            </a:lvl5pPr>
            <a:lvl6pPr marL="457189" algn="ctr" rtl="0" eaLnBrk="0" fontAlgn="base" hangingPunct="0">
              <a:spcBef>
                <a:spcPct val="0"/>
              </a:spcBef>
              <a:spcAft>
                <a:spcPct val="0"/>
              </a:spcAft>
              <a:defRPr sz="3600">
                <a:solidFill>
                  <a:schemeClr val="tx2"/>
                </a:solidFill>
                <a:latin typeface="Helvetica" charset="0"/>
                <a:ea typeface="ＭＳ Ｐゴシック" charset="0"/>
              </a:defRPr>
            </a:lvl6pPr>
            <a:lvl7pPr marL="914377" algn="ctr" rtl="0" eaLnBrk="0" fontAlgn="base" hangingPunct="0">
              <a:spcBef>
                <a:spcPct val="0"/>
              </a:spcBef>
              <a:spcAft>
                <a:spcPct val="0"/>
              </a:spcAft>
              <a:defRPr sz="3600">
                <a:solidFill>
                  <a:schemeClr val="tx2"/>
                </a:solidFill>
                <a:latin typeface="Helvetica" charset="0"/>
                <a:ea typeface="ＭＳ Ｐゴシック" charset="0"/>
              </a:defRPr>
            </a:lvl7pPr>
            <a:lvl8pPr marL="1371566" algn="ctr" rtl="0" eaLnBrk="0" fontAlgn="base" hangingPunct="0">
              <a:spcBef>
                <a:spcPct val="0"/>
              </a:spcBef>
              <a:spcAft>
                <a:spcPct val="0"/>
              </a:spcAft>
              <a:defRPr sz="3600">
                <a:solidFill>
                  <a:schemeClr val="tx2"/>
                </a:solidFill>
                <a:latin typeface="Helvetica" charset="0"/>
                <a:ea typeface="ＭＳ Ｐゴシック" charset="0"/>
              </a:defRPr>
            </a:lvl8pPr>
            <a:lvl9pPr marL="1828754" algn="ctr" rtl="0" eaLnBrk="0" fontAlgn="base" hangingPunct="0">
              <a:spcBef>
                <a:spcPct val="0"/>
              </a:spcBef>
              <a:spcAft>
                <a:spcPct val="0"/>
              </a:spcAft>
              <a:defRPr sz="3600">
                <a:solidFill>
                  <a:schemeClr val="tx2"/>
                </a:solidFill>
                <a:latin typeface="Helvetica" charset="0"/>
                <a:ea typeface="ＭＳ Ｐゴシック" charset="0"/>
              </a:defRPr>
            </a:lvl9pPr>
          </a:lstStyle>
          <a:p>
            <a:r>
              <a:rPr lang="en-US" sz="1600" b="1" i="0" kern="0" dirty="0">
                <a:solidFill>
                  <a:schemeClr val="bg1"/>
                </a:solidFill>
              </a:rPr>
              <a:t>What Ground-</a:t>
            </a:r>
            <a:r>
              <a:rPr lang="en-US" sz="1600" i="0" kern="0" dirty="0">
                <a:solidFill>
                  <a:schemeClr val="bg1"/>
                </a:solidFill>
              </a:rPr>
              <a:t>Based Gravitational Wave Observations Have Already Taught </a:t>
            </a:r>
          </a:p>
          <a:p>
            <a:r>
              <a:rPr lang="en-US" sz="1600" i="0" kern="0" dirty="0">
                <a:solidFill>
                  <a:schemeClr val="bg1"/>
                </a:solidFill>
              </a:rPr>
              <a:t>Us About High Energy Astrophysics, General Relativity, and Cosmology</a:t>
            </a:r>
            <a:endParaRPr lang="en-US" sz="1600" b="1" i="0" kern="0" dirty="0">
              <a:solidFill>
                <a:schemeClr val="bg1"/>
              </a:solidFill>
            </a:endParaRPr>
          </a:p>
        </p:txBody>
      </p:sp>
      <p:pic>
        <p:nvPicPr>
          <p:cNvPr id="9" name="Picture 8">
            <a:extLst>
              <a:ext uri="{FF2B5EF4-FFF2-40B4-BE49-F238E27FC236}">
                <a16:creationId xmlns:a16="http://schemas.microsoft.com/office/drawing/2014/main" id="{D90240C4-D9FC-45BC-7DA5-6B060490334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470352" y="969264"/>
            <a:ext cx="1290882" cy="1315663"/>
          </a:xfrm>
          <a:prstGeom prst="rect">
            <a:avLst/>
          </a:prstGeom>
        </p:spPr>
      </p:pic>
      <p:pic>
        <p:nvPicPr>
          <p:cNvPr id="10" name="Picture 9">
            <a:extLst>
              <a:ext uri="{FF2B5EF4-FFF2-40B4-BE49-F238E27FC236}">
                <a16:creationId xmlns:a16="http://schemas.microsoft.com/office/drawing/2014/main" id="{44EDA86C-F02C-4DD5-E061-B75A5AD1BED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464633" y="2336713"/>
            <a:ext cx="1290882" cy="1356451"/>
          </a:xfrm>
          <a:prstGeom prst="rect">
            <a:avLst/>
          </a:prstGeom>
        </p:spPr>
      </p:pic>
      <p:pic>
        <p:nvPicPr>
          <p:cNvPr id="11" name="Picture 10">
            <a:extLst>
              <a:ext uri="{FF2B5EF4-FFF2-40B4-BE49-F238E27FC236}">
                <a16:creationId xmlns:a16="http://schemas.microsoft.com/office/drawing/2014/main" id="{96AB8ED1-CBE4-3775-1669-D2BCC5D65DF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143250" y="3854665"/>
            <a:ext cx="1693149" cy="942846"/>
          </a:xfrm>
          <a:prstGeom prst="rect">
            <a:avLst/>
          </a:prstGeom>
        </p:spPr>
      </p:pic>
      <p:sp>
        <p:nvSpPr>
          <p:cNvPr id="12" name="TextBox 11">
            <a:extLst>
              <a:ext uri="{FF2B5EF4-FFF2-40B4-BE49-F238E27FC236}">
                <a16:creationId xmlns:a16="http://schemas.microsoft.com/office/drawing/2014/main" id="{8A21CA05-BCAC-EBFB-71B8-68B9E1093024}"/>
              </a:ext>
            </a:extLst>
          </p:cNvPr>
          <p:cNvSpPr txBox="1"/>
          <p:nvPr/>
        </p:nvSpPr>
        <p:spPr>
          <a:xfrm>
            <a:off x="7444614" y="917478"/>
            <a:ext cx="707245" cy="215444"/>
          </a:xfrm>
          <a:prstGeom prst="rect">
            <a:avLst/>
          </a:prstGeom>
          <a:noFill/>
        </p:spPr>
        <p:txBody>
          <a:bodyPr wrap="none" rtlCol="0">
            <a:spAutoFit/>
          </a:bodyPr>
          <a:lstStyle/>
          <a:p>
            <a:r>
              <a:rPr lang="en-US" sz="800" b="0" dirty="0">
                <a:solidFill>
                  <a:srgbClr val="FFFF00"/>
                </a:solidFill>
              </a:rPr>
              <a:t>GW150914</a:t>
            </a:r>
          </a:p>
        </p:txBody>
      </p:sp>
      <p:sp>
        <p:nvSpPr>
          <p:cNvPr id="13" name="TextBox 12">
            <a:extLst>
              <a:ext uri="{FF2B5EF4-FFF2-40B4-BE49-F238E27FC236}">
                <a16:creationId xmlns:a16="http://schemas.microsoft.com/office/drawing/2014/main" id="{59208830-C4EE-0AC4-4DCB-9A43EDB43823}"/>
              </a:ext>
            </a:extLst>
          </p:cNvPr>
          <p:cNvSpPr txBox="1"/>
          <p:nvPr/>
        </p:nvSpPr>
        <p:spPr>
          <a:xfrm>
            <a:off x="7438638" y="2336713"/>
            <a:ext cx="822661" cy="461665"/>
          </a:xfrm>
          <a:prstGeom prst="rect">
            <a:avLst/>
          </a:prstGeom>
          <a:noFill/>
        </p:spPr>
        <p:txBody>
          <a:bodyPr wrap="none" rtlCol="0">
            <a:spAutoFit/>
          </a:bodyPr>
          <a:lstStyle/>
          <a:p>
            <a:r>
              <a:rPr lang="en-US" sz="800" b="0" dirty="0">
                <a:solidFill>
                  <a:srgbClr val="FFFF00"/>
                </a:solidFill>
              </a:rPr>
              <a:t>GW170817/</a:t>
            </a:r>
          </a:p>
          <a:p>
            <a:r>
              <a:rPr lang="en-US" sz="800" b="0" dirty="0">
                <a:solidFill>
                  <a:srgbClr val="FFFF00"/>
                </a:solidFill>
              </a:rPr>
              <a:t>GRB170817A</a:t>
            </a:r>
          </a:p>
          <a:p>
            <a:r>
              <a:rPr lang="en-US" sz="800" b="0" dirty="0">
                <a:solidFill>
                  <a:srgbClr val="FFFF00"/>
                </a:solidFill>
              </a:rPr>
              <a:t>SSS17A</a:t>
            </a:r>
          </a:p>
        </p:txBody>
      </p:sp>
    </p:spTree>
    <p:extLst>
      <p:ext uri="{BB962C8B-B14F-4D97-AF65-F5344CB8AC3E}">
        <p14:creationId xmlns:p14="http://schemas.microsoft.com/office/powerpoint/2010/main" val="3559393807"/>
      </p:ext>
    </p:extLst>
  </p:cSld>
  <p:clrMapOvr>
    <a:masterClrMapping/>
  </p:clrMapOvr>
</p:sld>
</file>

<file path=ppt/theme/theme1.xml><?xml version="1.0" encoding="utf-8"?>
<a:theme xmlns:a="http://schemas.openxmlformats.org/drawingml/2006/main" name="Default Design">
  <a:themeElements>
    <a:clrScheme name="">
      <a:dk1>
        <a:srgbClr val="114FFB"/>
      </a:dk1>
      <a:lt1>
        <a:srgbClr val="FFFFFF"/>
      </a:lt1>
      <a:dk2>
        <a:srgbClr val="000000"/>
      </a:dk2>
      <a:lt2>
        <a:srgbClr val="CECECE"/>
      </a:lt2>
      <a:accent1>
        <a:srgbClr val="D49FFF"/>
      </a:accent1>
      <a:accent2>
        <a:srgbClr val="618FFD"/>
      </a:accent2>
      <a:accent3>
        <a:srgbClr val="FFFFFF"/>
      </a:accent3>
      <a:accent4>
        <a:srgbClr val="0D42D6"/>
      </a:accent4>
      <a:accent5>
        <a:srgbClr val="E6CDFF"/>
      </a:accent5>
      <a:accent6>
        <a:srgbClr val="5781E5"/>
      </a:accent6>
      <a:hlink>
        <a:srgbClr val="009688"/>
      </a:hlink>
      <a:folHlink>
        <a:srgbClr val="DADADA"/>
      </a:folHlink>
    </a:clrScheme>
    <a:fontScheme name="Default Design">
      <a:majorFont>
        <a:latin typeface="Helvetica"/>
        <a:ea typeface="ＭＳ Ｐゴシック"/>
        <a:cs typeface=""/>
      </a:majorFont>
      <a:minorFont>
        <a:latin typeface="Helvetic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144454</TotalTime>
  <Words>2329</Words>
  <Application>Microsoft Macintosh PowerPoint</Application>
  <PresentationFormat>On-screen Show (16:9)</PresentationFormat>
  <Paragraphs>444</Paragraphs>
  <Slides>34</Slides>
  <Notes>8</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34</vt:i4>
      </vt:variant>
    </vt:vector>
  </HeadingPairs>
  <TitlesOfParts>
    <vt:vector size="42" baseType="lpstr">
      <vt:lpstr>Arial</vt:lpstr>
      <vt:lpstr>Arial</vt:lpstr>
      <vt:lpstr>Cambria Math</vt:lpstr>
      <vt:lpstr>Helvetica</vt:lpstr>
      <vt:lpstr>Monotype Sorts</vt:lpstr>
      <vt:lpstr>Symbol</vt:lpstr>
      <vt:lpstr>Times New Roman</vt:lpstr>
      <vt:lpstr>Default Design</vt:lpstr>
      <vt:lpstr>PowerPoint Presentation</vt:lpstr>
      <vt:lpstr>PowerPoint Presentation</vt:lpstr>
      <vt:lpstr>PowerPoint Presentation</vt:lpstr>
      <vt:lpstr>Precision Gravitational-wave Interferometry</vt:lpstr>
      <vt:lpstr>Gravitational-wave Astrophysics</vt:lpstr>
      <vt:lpstr>PowerPoint Presentation</vt:lpstr>
      <vt:lpstr>The Gravitational-Wave Universe Revealed to Date</vt:lpstr>
      <vt:lpstr>Recent LIGO-Virgo-KAGRA  Science Highlights I </vt:lpstr>
      <vt:lpstr>PowerPoint Presentation</vt:lpstr>
      <vt:lpstr>Advanced LIGO Interferometer in More Depth</vt:lpstr>
      <vt:lpstr>Advanced LIGO Sensitivity</vt:lpstr>
      <vt:lpstr>PowerPoint Presentation</vt:lpstr>
      <vt:lpstr>PowerPoint Presentation</vt:lpstr>
      <vt:lpstr>Coupled Quantum  “Optical Readout” Noise</vt:lpstr>
      <vt:lpstr>Coupled Quantum  “Optical Readout” Noise</vt:lpstr>
      <vt:lpstr>Coupled Quantum  “Optical Readout” Noise</vt:lpstr>
      <vt:lpstr>Coupled Quantum  “Optical Readout” Noise</vt:lpstr>
      <vt:lpstr>Coupled Quantum  “Optical Readout” Noise</vt:lpstr>
      <vt:lpstr>Coupled Quantum  “Optical Readout” Noise</vt:lpstr>
      <vt:lpstr>Suppressing Quantum Noise</vt:lpstr>
      <vt:lpstr>Controlling Quantum Noise in Interferometers</vt:lpstr>
      <vt:lpstr>Shot Noise Suppression in the LIGO Interferometers</vt:lpstr>
      <vt:lpstr>Beyond the Standard Quantum Limit:  Radiation Pressure Suppression</vt:lpstr>
      <vt:lpstr>Frequency Dependent Squeezing</vt:lpstr>
      <vt:lpstr>What’s Next for LIGO</vt:lpstr>
      <vt:lpstr>PowerPoint Presentation</vt:lpstr>
      <vt:lpstr>PowerPoint Presentation</vt:lpstr>
      <vt:lpstr>PowerPoint Presentation</vt:lpstr>
      <vt:lpstr>PowerPoint Presentation</vt:lpstr>
      <vt:lpstr>PowerPoint Presentation</vt:lpstr>
      <vt:lpstr>PowerPoint Presentation</vt:lpstr>
      <vt:lpstr>Beyond the Standard Quantum Limit:  Quantum Radiation Pressure Suppression</vt:lpstr>
      <vt:lpstr>Squeezing &amp; Anti-squeezing</vt:lpstr>
      <vt:lpstr>PowerPoint Presentation</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sanders</dc:creator>
  <cp:lastModifiedBy>Reitze, David H.</cp:lastModifiedBy>
  <cp:revision>1589</cp:revision>
  <cp:lastPrinted>2020-01-27T18:33:56Z</cp:lastPrinted>
  <dcterms:created xsi:type="dcterms:W3CDTF">2001-01-17T17:06:57Z</dcterms:created>
  <dcterms:modified xsi:type="dcterms:W3CDTF">2022-09-25T20:42:13Z</dcterms:modified>
</cp:coreProperties>
</file>