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0" r:id="rId4"/>
    <p:sldId id="277" r:id="rId5"/>
    <p:sldId id="272" r:id="rId6"/>
    <p:sldId id="269" r:id="rId7"/>
    <p:sldId id="262" r:id="rId8"/>
    <p:sldId id="278" r:id="rId9"/>
    <p:sldId id="271" r:id="rId10"/>
    <p:sldId id="279" r:id="rId11"/>
    <p:sldId id="273" r:id="rId12"/>
    <p:sldId id="280" r:id="rId13"/>
    <p:sldId id="274" r:id="rId14"/>
    <p:sldId id="275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4" autoAdjust="0"/>
    <p:restoredTop sz="94660"/>
  </p:normalViewPr>
  <p:slideViewPr>
    <p:cSldViewPr snapToGrid="0">
      <p:cViewPr>
        <p:scale>
          <a:sx n="80" d="100"/>
          <a:sy n="80" d="100"/>
        </p:scale>
        <p:origin x="79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CF0C6-A296-44A1-8AF5-1D72201E2A7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F390A-6692-4141-90FB-B5D2686C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Inspect the universality and its origins and how it might be model-influenced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CF41-5447-485C-8459-743B39603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8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many of these depend on Lambda, one thing we can measure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53BD8-055A-4E78-8AD0-2CA59071F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1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2618-506C-AD1D-62D2-D992798ED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3A88-4ACD-0AFB-8D12-A22DC8D73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87207-4A82-6914-F307-5A74CA89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E11BF-4046-B022-B483-723777BF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7C0F3-F7E8-313D-6788-D04F1A47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4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3807-61B9-49B1-EF1C-1DCDBBFD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A7D6-CC93-0FBF-714C-6B091C9B5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E548F-F969-7A32-4343-765F8939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D4183-3EC9-827D-A7A9-EE9E6754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C5255-C7A2-F0A9-9963-F5A8ECEA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5E657-EF0C-6629-CF9B-B9A25A9C3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74890-15D9-DE99-FE85-28D0DD4A6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19D8C-4F35-4DE8-31DA-486E6DDF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F2BBC-5EDB-D5C4-4B05-D92AD6A2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D1B08-289D-2E4D-E064-4CFB9308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0776-CBE0-EA77-1FFD-DD339479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46882-5C3F-3EF2-6032-F78879043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A654B-0016-4B03-2A6F-413925E3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8F16-2FA1-AECB-C3DB-7546E215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B5A8D-4116-A6BF-7FE7-DA0CE4C1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5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3713-2791-40CB-57A4-1D35B1C4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006F6-2F2F-B700-4943-F3E23BA87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6F657-E47A-E52A-8A17-07EFBD13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D41D-38D3-9FC7-2E6E-02A9D97C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E87F5-DCAA-179C-8210-DE1552AB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5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DDD5F-3EAF-053D-28D7-F0640FAB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979D-5919-DD6C-775C-2195179C1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C13F2-4749-158A-AF9E-E2BA2FD41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DD588-4EF9-64EF-D739-547C53CD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49F11-D715-2003-BF8E-2E0B7264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8872-CE33-D8E5-1857-F3BC29B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9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213C-0833-C6CA-A371-A7EE22D5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696D7-0B07-F27B-782B-7BCF4C945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2E00C-A642-A166-4921-99CB32F77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276E5-97F7-F42F-4E41-1C113624F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A4C54-FED3-77D5-CD65-561222ADD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82AF9-CD2F-8FD4-A05E-3A242D0C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C7C92-882B-36F8-C52D-C1B5D372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6A910-90C8-3F8F-05A7-4AB74943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5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2D5C-1F05-BDB0-FAE9-9C34BD47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21F08-B084-B9EA-B779-27AE02AD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9D378-A5A2-AA18-362F-89F53138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21CBE-F73A-4562-9443-02DC5AA9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2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F47D4-19BF-1553-423C-4A13A802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13A96-15DB-D509-1E88-AB3F38B4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1E999-CCFA-FDCA-B32A-DF960E10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5D90-C8EA-2955-B6D3-73301D78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4029-4E4D-589D-5B38-5F44E1AC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4B0C5-D601-51D6-E97E-4B491436A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4D693-B590-1325-5316-0F943C13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1DADA-3D92-3539-3CC4-A21A3F21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C2DA5-5B47-758F-24DB-0D5B0937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04EE-07BD-1DDB-0985-344F28FA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2A9C7-F563-AF72-9316-F6F8FF0D8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A9D03-5566-9D69-6667-734D75CFA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69165-BC54-6E61-BF8D-904EBE31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EB47B-6F44-8F08-E788-9BE81B08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41CCE-6FB0-DB53-CA21-697046E3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1B197-A43A-2FBD-3A8D-DDE6864B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E8297-6637-2789-9796-11AE92AD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0CBE1-3DA9-96EE-0FAB-5EE485C4A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F18C-CBB7-40AA-8C6A-E1CDB862DB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24C72-061B-7832-B7D2-DA9F65D15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D3CA-2A69-6908-0E39-888EBC4E8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89C1B-6155-4A7A-9E91-E4A9234A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74B61-7CE1-028B-96EB-EA319A7CB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511" r="2605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07F2C-8C0C-8B45-43FF-54CAF253F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/>
              <a:t>Testing Universal Relations under Non-Parametric EoS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23290-2958-BBE4-7A73-D3E27BE06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Oscar Sy-Garcia</a:t>
            </a:r>
          </a:p>
          <a:p>
            <a:pPr algn="l"/>
            <a:r>
              <a:rPr lang="en-US" sz="2000" dirty="0"/>
              <a:t>Mentors: Isaac Legred &amp; Katerina Chatziioannou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654567F-8E6D-F977-2CEE-ACDA4245B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525"/>
            <a:ext cx="3089262" cy="4586652"/>
          </a:xfrm>
          <a:prstGeom prst="rect">
            <a:avLst/>
          </a:prstGeom>
        </p:spPr>
      </p:pic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54AE0C45-7ABE-92DD-9668-53250EBBC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32" y="-390525"/>
            <a:ext cx="3057768" cy="4586653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8008C50-FC20-F5F2-4F19-66ED4D692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53" y="2338022"/>
            <a:ext cx="3057768" cy="4586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B36F8-CD2F-1640-6E2C-6282ECD0C657}"/>
                  </a:ext>
                </a:extLst>
              </p:cNvPr>
              <p:cNvSpPr txBox="1"/>
              <p:nvPr/>
            </p:nvSpPr>
            <p:spPr>
              <a:xfrm>
                <a:off x="5930874" y="117254"/>
                <a:ext cx="6261126" cy="2017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m:rPr>
                                  <m:sty m:val="p"/>
                                </m:rP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  <m:sup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𝑑𝑜𝑓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1.1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42(</m:t>
                      </m:r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8B36F8-CD2F-1640-6E2C-6282ECD0C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874" y="117254"/>
                <a:ext cx="6261126" cy="2017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8FC05-1724-103E-26D2-D641A26515D7}"/>
                  </a:ext>
                </a:extLst>
              </p:cNvPr>
              <p:cNvSpPr txBox="1"/>
              <p:nvPr/>
            </p:nvSpPr>
            <p:spPr>
              <a:xfrm>
                <a:off x="5930874" y="2398365"/>
                <a:ext cx="6261126" cy="2061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QΛ</m:t>
                              </m:r>
                            </m:sub>
                            <m:sup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𝑑𝑜𝑓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2.40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1(</m:t>
                      </m:r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8FC05-1724-103E-26D2-D641A265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874" y="2398365"/>
                <a:ext cx="6261126" cy="2061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F4BE44-8F42-313F-7680-93B6331EB7F4}"/>
                  </a:ext>
                </a:extLst>
              </p:cNvPr>
              <p:cNvSpPr txBox="1"/>
              <p:nvPr/>
            </p:nvSpPr>
            <p:spPr>
              <a:xfrm>
                <a:off x="5930874" y="4773331"/>
                <a:ext cx="6261126" cy="2053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𝑑𝑜𝑓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4.662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F4BE44-8F42-313F-7680-93B6331EB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874" y="4773331"/>
                <a:ext cx="6261126" cy="2053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36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diagram, histogram&#10;&#10;Description automatically generated">
            <a:extLst>
              <a:ext uri="{FF2B5EF4-FFF2-40B4-BE49-F238E27FC236}">
                <a16:creationId xmlns:a16="http://schemas.microsoft.com/office/drawing/2014/main" id="{1D863535-8035-9EDC-33E2-FD757B2F1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1" y="-302656"/>
            <a:ext cx="5076821" cy="76152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FB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6414BFA-F790-74D7-6847-256EF7310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-302655"/>
            <a:ext cx="5076824" cy="76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1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872A7E7C-2A3B-D11E-8843-B156290A9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57238"/>
            <a:ext cx="5534025" cy="8301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15E2B5-F47A-3FB8-72CC-D6EA4F674549}"/>
                  </a:ext>
                </a:extLst>
              </p:cNvPr>
              <p:cNvSpPr txBox="1"/>
              <p:nvPr/>
            </p:nvSpPr>
            <p:spPr>
              <a:xfrm>
                <a:off x="5534024" y="2277239"/>
                <a:ext cx="6657976" cy="2232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6000" b="0" i="0" smtClean="0">
                                  <a:latin typeface="Cambria Math" panose="02040503050406030204" pitchFamily="18" charset="0"/>
                                </a:rPr>
                                <m:t>CΛ</m:t>
                              </m:r>
                            </m:sub>
                            <m:sup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𝑑𝑜𝑓</m:t>
                              </m:r>
                            </m:sub>
                          </m:sSub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0.0330536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15E2B5-F47A-3FB8-72CC-D6EA4F67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024" y="2277239"/>
                <a:ext cx="6657976" cy="22320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06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, histogram&#10;&#10;Description automatically generated">
            <a:extLst>
              <a:ext uri="{FF2B5EF4-FFF2-40B4-BE49-F238E27FC236}">
                <a16:creationId xmlns:a16="http://schemas.microsoft.com/office/drawing/2014/main" id="{D1F482ED-BE86-F930-AFE8-34489B7EB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7" y="-399495"/>
            <a:ext cx="5166804" cy="7750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D2DADA-B6DF-3182-20EB-3C6FD4721B34}"/>
                  </a:ext>
                </a:extLst>
              </p:cNvPr>
              <p:cNvSpPr txBox="1"/>
              <p:nvPr/>
            </p:nvSpPr>
            <p:spPr>
              <a:xfrm>
                <a:off x="4595328" y="376438"/>
                <a:ext cx="7596672" cy="2155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sSub>
                                <m:sSubPr>
                                  <m:ctrlP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5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=0.50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𝑑𝑜𝑓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0.00130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D2DADA-B6DF-3182-20EB-3C6FD4721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328" y="376438"/>
                <a:ext cx="7596672" cy="2155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DC6007-2C1D-1E76-8140-F4FCBFA1132F}"/>
                  </a:ext>
                </a:extLst>
              </p:cNvPr>
              <p:cNvSpPr txBox="1"/>
              <p:nvPr/>
            </p:nvSpPr>
            <p:spPr>
              <a:xfrm>
                <a:off x="2942121" y="606287"/>
                <a:ext cx="919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DC6007-2C1D-1E76-8140-F4FCBFA11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21" y="606287"/>
                <a:ext cx="919098" cy="276999"/>
              </a:xfrm>
              <a:prstGeom prst="rect">
                <a:avLst/>
              </a:prstGeom>
              <a:blipFill>
                <a:blip r:embed="rId4"/>
                <a:stretch>
                  <a:fillRect l="-6000" r="-600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49A80F-A20D-E9B5-52EB-384BC6884A71}"/>
                  </a:ext>
                </a:extLst>
              </p:cNvPr>
              <p:cNvSpPr txBox="1"/>
              <p:nvPr/>
            </p:nvSpPr>
            <p:spPr>
              <a:xfrm>
                <a:off x="937730" y="1454426"/>
                <a:ext cx="919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49A80F-A20D-E9B5-52EB-384BC6884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30" y="1454426"/>
                <a:ext cx="919098" cy="276999"/>
              </a:xfrm>
              <a:prstGeom prst="rect">
                <a:avLst/>
              </a:prstGeom>
              <a:blipFill>
                <a:blip r:embed="rId5"/>
                <a:stretch>
                  <a:fillRect l="-5960" r="-59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BBCAA5-4BEC-F892-AADD-5EE1C65E1AB7}"/>
                  </a:ext>
                </a:extLst>
              </p:cNvPr>
              <p:cNvSpPr txBox="1"/>
              <p:nvPr/>
            </p:nvSpPr>
            <p:spPr>
              <a:xfrm>
                <a:off x="2766529" y="1612069"/>
                <a:ext cx="919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BBCAA5-4BEC-F892-AADD-5EE1C65E1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529" y="1612069"/>
                <a:ext cx="919098" cy="276999"/>
              </a:xfrm>
              <a:prstGeom prst="rect">
                <a:avLst/>
              </a:prstGeom>
              <a:blipFill>
                <a:blip r:embed="rId6"/>
                <a:stretch>
                  <a:fillRect l="-5960" r="-596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82A59-3151-D535-4BFD-93FEDF51DDEC}"/>
                  </a:ext>
                </a:extLst>
              </p:cNvPr>
              <p:cNvSpPr txBox="1"/>
              <p:nvPr/>
            </p:nvSpPr>
            <p:spPr>
              <a:xfrm>
                <a:off x="3515277" y="2894850"/>
                <a:ext cx="919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82A59-3151-D535-4BFD-93FEDF51D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277" y="2894850"/>
                <a:ext cx="919098" cy="276999"/>
              </a:xfrm>
              <a:prstGeom prst="rect">
                <a:avLst/>
              </a:prstGeom>
              <a:blipFill>
                <a:blip r:embed="rId7"/>
                <a:stretch>
                  <a:fillRect l="-6000" r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062972-1D0C-110D-78C0-AFBAD15E9CB1}"/>
                  </a:ext>
                </a:extLst>
              </p:cNvPr>
              <p:cNvSpPr txBox="1"/>
              <p:nvPr/>
            </p:nvSpPr>
            <p:spPr>
              <a:xfrm>
                <a:off x="3546617" y="4176488"/>
                <a:ext cx="919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062972-1D0C-110D-78C0-AFBAD15E9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17" y="4176488"/>
                <a:ext cx="919098" cy="276999"/>
              </a:xfrm>
              <a:prstGeom prst="rect">
                <a:avLst/>
              </a:prstGeom>
              <a:blipFill>
                <a:blip r:embed="rId8"/>
                <a:stretch>
                  <a:fillRect l="-5960" r="-596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2428F-FF0E-8660-BB52-3827C352953B}"/>
                  </a:ext>
                </a:extLst>
              </p:cNvPr>
              <p:cNvSpPr txBox="1"/>
              <p:nvPr/>
            </p:nvSpPr>
            <p:spPr>
              <a:xfrm>
                <a:off x="3546617" y="5458697"/>
                <a:ext cx="919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2428F-FF0E-8660-BB52-3827C352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17" y="5458697"/>
                <a:ext cx="919098" cy="276999"/>
              </a:xfrm>
              <a:prstGeom prst="rect">
                <a:avLst/>
              </a:prstGeom>
              <a:blipFill>
                <a:blip r:embed="rId9"/>
                <a:stretch>
                  <a:fillRect l="-5960" r="-529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258B98-DE68-5C3F-1B44-5CD26C43835B}"/>
                  </a:ext>
                </a:extLst>
              </p:cNvPr>
              <p:cNvSpPr txBox="1"/>
              <p:nvPr/>
            </p:nvSpPr>
            <p:spPr>
              <a:xfrm>
                <a:off x="4563989" y="2563119"/>
                <a:ext cx="7596671" cy="2155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sSub>
                                <m:sSubPr>
                                  <m:ctrlP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5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=0.75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𝑑𝑜𝑓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0.009225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258B98-DE68-5C3F-1B44-5CD26C438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89" y="2563119"/>
                <a:ext cx="7596671" cy="2155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55934B-A905-D2C2-B142-D464BB4EB411}"/>
                  </a:ext>
                </a:extLst>
              </p:cNvPr>
              <p:cNvSpPr txBox="1"/>
              <p:nvPr/>
            </p:nvSpPr>
            <p:spPr>
              <a:xfrm>
                <a:off x="4595329" y="4749800"/>
                <a:ext cx="7596671" cy="2155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sSub>
                                <m:sSubPr>
                                  <m:ctrlP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54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=0.90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𝑑𝑜𝑓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0.00163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55934B-A905-D2C2-B142-D464BB4EB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329" y="4749800"/>
                <a:ext cx="7596671" cy="2155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78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7F044FA9-F2BB-15DB-0CA8-9579090A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37"/>
            <a:ext cx="5088835" cy="68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F58AEF-8478-EEF3-493A-C968E876349B}"/>
                  </a:ext>
                </a:extLst>
              </p:cNvPr>
              <p:cNvSpPr txBox="1"/>
              <p:nvPr/>
            </p:nvSpPr>
            <p:spPr>
              <a:xfrm>
                <a:off x="5317435" y="2171123"/>
                <a:ext cx="6874565" cy="2515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66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66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𝑑𝑜𝑓</m:t>
                              </m:r>
                            </m:sub>
                          </m:sSub>
                        </m:den>
                      </m:f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0.01852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F58AEF-8478-EEF3-493A-C968E876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35" y="2171123"/>
                <a:ext cx="6874565" cy="2515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92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E1F15-7808-F23E-4748-345FD30F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456CF-52A8-908F-3310-8662FFF3F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651" y="4723637"/>
            <a:ext cx="11034695" cy="148139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943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AF82-864D-67DE-4B61-305EE8277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“Vanilla” EoS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CF514-5D9C-0337-68E6-01C7F856C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I-Love-Q</a:t>
                </a:r>
              </a:p>
              <a:p>
                <a:r>
                  <a:rPr lang="en-US" sz="5400" dirty="0"/>
                  <a:t>C-Love</a:t>
                </a:r>
              </a:p>
              <a:p>
                <a:pPr lvl="1"/>
                <a:r>
                  <a:rPr lang="en-US" sz="4400" dirty="0"/>
                  <a:t>R-Love</a:t>
                </a:r>
              </a:p>
              <a:p>
                <a:r>
                  <a:rPr lang="en-US" sz="5400" dirty="0"/>
                  <a:t>Binary Love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5400" dirty="0"/>
                  <a:t> vs 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CF514-5D9C-0337-68E6-01C7F856C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2841" t="-5882" b="-5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A9FBFA26-390D-417B-9EEB-7D80E7223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7878" y="2167350"/>
            <a:ext cx="2751251" cy="2751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D501B-4EB1-4ED2-67ED-7D909B821B99}"/>
              </a:ext>
            </a:extLst>
          </p:cNvPr>
          <p:cNvSpPr txBox="1"/>
          <p:nvPr/>
        </p:nvSpPr>
        <p:spPr>
          <a:xfrm>
            <a:off x="7461183" y="5152324"/>
            <a:ext cx="1964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Mostly…</a:t>
            </a:r>
          </a:p>
        </p:txBody>
      </p:sp>
    </p:spTree>
    <p:extLst>
      <p:ext uri="{BB962C8B-B14F-4D97-AF65-F5344CB8AC3E}">
        <p14:creationId xmlns:p14="http://schemas.microsoft.com/office/powerpoint/2010/main" val="23651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28421-D238-681E-2123-F19F59B0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What’s Next?</a:t>
            </a:r>
          </a:p>
        </p:txBody>
      </p:sp>
      <p:sp>
        <p:nvSpPr>
          <p:cNvPr id="104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C1C92-4E1B-3A6E-5D69-5C89EA031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Weirder EoS</a:t>
            </a:r>
          </a:p>
          <a:p>
            <a:pPr lvl="1"/>
            <a:r>
              <a:rPr lang="en-US" sz="2200"/>
              <a:t>Inertia Features</a:t>
            </a:r>
          </a:p>
          <a:p>
            <a:pPr lvl="1"/>
            <a:r>
              <a:rPr lang="en-US" sz="2200"/>
              <a:t>Hybrid EoS</a:t>
            </a:r>
          </a:p>
          <a:p>
            <a:r>
              <a:rPr lang="en-US" sz="2200"/>
              <a:t>Parametric comparison	</a:t>
            </a:r>
          </a:p>
          <a:p>
            <a:endParaRPr lang="en-US" sz="220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FB6708B-5965-B6DA-55EB-FCB512B99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899" y="640080"/>
            <a:ext cx="6356513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6038414-AA34-9E71-BE48-29EF0416460F}"/>
              </a:ext>
            </a:extLst>
          </p:cNvPr>
          <p:cNvSpPr/>
          <p:nvPr/>
        </p:nvSpPr>
        <p:spPr>
          <a:xfrm rot="7302659">
            <a:off x="9688497" y="3624991"/>
            <a:ext cx="1359424" cy="602596"/>
          </a:xfrm>
          <a:prstGeom prst="rightArrow">
            <a:avLst>
              <a:gd name="adj1" fmla="val 50000"/>
              <a:gd name="adj2" fmla="val 4897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3B795-766E-79DD-6BF7-DFA7ECE9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Acknowledgments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2199-4432-2130-CF36-E795ED207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I’d like to thank Isaac Legred and Katerina Chatziioannou for their tremendous support in this project. I also gratefully acknowledge the support from the National Science Foundation Research Experience for Undergraduates (NSF REU) program, the California Institute of Technology, and the LIGO Summer Undergraduate Research Fellowship.</a:t>
            </a:r>
          </a:p>
        </p:txBody>
      </p:sp>
      <p:pic>
        <p:nvPicPr>
          <p:cNvPr id="4" name="Picture 3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905733F0-7038-C1FE-955B-BDECE4523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D0D644E-B5A9-D3A1-64D3-A64D5647C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04" y="4079193"/>
            <a:ext cx="302260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A05E-DE7D-C99F-2A62-F504D665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Questions?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E5B47117-B22E-12D1-EDB3-9AF33A13D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3895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DC767-FF2A-86CE-F75B-06DBBB9D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000"/>
              <a:t>Background	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5970-D70D-B8F8-2D93-D5A366711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936" y="2807208"/>
                <a:ext cx="3429000" cy="3410712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Equation of State: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Γ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Universal Relation = EoS Independent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5970-D70D-B8F8-2D93-D5A366711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2807208"/>
                <a:ext cx="3429000" cy="3410712"/>
              </a:xfrm>
              <a:blipFill>
                <a:blip r:embed="rId2"/>
                <a:stretch>
                  <a:fillRect l="-3203" t="-3041" r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536605A-E22B-11F4-B732-03A6221E3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30" y="5369"/>
            <a:ext cx="6330437" cy="4747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D72F181-E57C-8D8E-9B40-6CDC67A032F9}"/>
                  </a:ext>
                </a:extLst>
              </p:cNvPr>
              <p:cNvSpPr/>
              <p:nvPr/>
            </p:nvSpPr>
            <p:spPr>
              <a:xfrm>
                <a:off x="4870230" y="5147512"/>
                <a:ext cx="2451540" cy="132556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Relation Between Tidal Deformability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)</a:t>
                </a:r>
                <a:endParaRPr lang="en-US" b="0" dirty="0"/>
              </a:p>
              <a:p>
                <a:pPr algn="ctr"/>
                <a:r>
                  <a:rPr lang="en-US" dirty="0"/>
                  <a:t>and NS Property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D72F181-E57C-8D8E-9B40-6CDC67A03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230" y="5147512"/>
                <a:ext cx="2451540" cy="132556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B9DE43-54AD-32E0-DCE1-144EF7588522}"/>
              </a:ext>
            </a:extLst>
          </p:cNvPr>
          <p:cNvSpPr/>
          <p:nvPr/>
        </p:nvSpPr>
        <p:spPr>
          <a:xfrm>
            <a:off x="838199" y="5147512"/>
            <a:ext cx="2451539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Equation of State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B448F2-63C1-E1E2-DA1B-6A07140007C4}"/>
              </a:ext>
            </a:extLst>
          </p:cNvPr>
          <p:cNvSpPr/>
          <p:nvPr/>
        </p:nvSpPr>
        <p:spPr>
          <a:xfrm>
            <a:off x="8902262" y="5158249"/>
            <a:ext cx="2451539" cy="1325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Neutron Star Property!</a:t>
            </a:r>
          </a:p>
          <a:p>
            <a:pPr algn="ctr"/>
            <a:r>
              <a:rPr lang="en-US" dirty="0"/>
              <a:t>(Mass, Moment of Inertia, etc.)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47B62DB-B9AD-6A1A-7380-7E99E1AF0CCE}"/>
              </a:ext>
            </a:extLst>
          </p:cNvPr>
          <p:cNvSpPr/>
          <p:nvPr/>
        </p:nvSpPr>
        <p:spPr>
          <a:xfrm>
            <a:off x="3289738" y="5574037"/>
            <a:ext cx="1580492" cy="4939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FE1F7D3-FF89-A63A-8464-1AF793260E8F}"/>
              </a:ext>
            </a:extLst>
          </p:cNvPr>
          <p:cNvSpPr/>
          <p:nvPr/>
        </p:nvSpPr>
        <p:spPr>
          <a:xfrm>
            <a:off x="7321770" y="5574037"/>
            <a:ext cx="1580492" cy="4939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B6571BDF-B51D-3446-829C-67764C5C14D8}"/>
              </a:ext>
            </a:extLst>
          </p:cNvPr>
          <p:cNvSpPr/>
          <p:nvPr/>
        </p:nvSpPr>
        <p:spPr>
          <a:xfrm>
            <a:off x="-1194238" y="4659410"/>
            <a:ext cx="6516413" cy="230176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iagram&#10;&#10;Description automatically generated">
            <a:extLst>
              <a:ext uri="{FF2B5EF4-FFF2-40B4-BE49-F238E27FC236}">
                <a16:creationId xmlns:a16="http://schemas.microsoft.com/office/drawing/2014/main" id="{B91F31FA-4325-4F5B-5BBE-8F6FCD09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16" y="1343862"/>
            <a:ext cx="5647545" cy="49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C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>
            <a:extLst>
              <a:ext uri="{FF2B5EF4-FFF2-40B4-BE49-F238E27FC236}">
                <a16:creationId xmlns:a16="http://schemas.microsoft.com/office/drawing/2014/main" id="{59931C56-5A5A-0B76-AB89-E3FD6474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240" y="1343862"/>
            <a:ext cx="5647544" cy="49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15F20-9CE6-0BBC-4C71-57086E193F87}"/>
              </a:ext>
            </a:extLst>
          </p:cNvPr>
          <p:cNvSpPr txBox="1"/>
          <p:nvPr/>
        </p:nvSpPr>
        <p:spPr>
          <a:xfrm>
            <a:off x="1592250" y="420532"/>
            <a:ext cx="3239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Parametric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1AF97-9262-7A63-3B4A-1AEA3A081734}"/>
              </a:ext>
            </a:extLst>
          </p:cNvPr>
          <p:cNvSpPr txBox="1"/>
          <p:nvPr/>
        </p:nvSpPr>
        <p:spPr>
          <a:xfrm>
            <a:off x="7053593" y="420532"/>
            <a:ext cx="4627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Non-Parametric</a:t>
            </a:r>
          </a:p>
        </p:txBody>
      </p:sp>
    </p:spTree>
    <p:extLst>
      <p:ext uri="{BB962C8B-B14F-4D97-AF65-F5344CB8AC3E}">
        <p14:creationId xmlns:p14="http://schemas.microsoft.com/office/powerpoint/2010/main" val="52738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CCD5B-A2CF-1588-9ED8-2E3AAE00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9BF70-8F7E-67BC-85EE-FFA4D5389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651" y="4723637"/>
            <a:ext cx="11034695" cy="148139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117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81B8B0-623D-0120-58E0-67F6138A25D8}"/>
                  </a:ext>
                </a:extLst>
              </p:cNvPr>
              <p:cNvSpPr txBox="1"/>
              <p:nvPr/>
            </p:nvSpPr>
            <p:spPr>
              <a:xfrm>
                <a:off x="-16315" y="1411588"/>
                <a:ext cx="12224629" cy="2017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≡⟨</m:t>
                      </m:r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⟩=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𝐸𝑜𝑆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𝐸𝑜𝑆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nary>
                                </m:e>
                                <m:sub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𝐸𝑜𝑆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𝐸𝑜𝑆</m:t>
                              </m:r>
                            </m:sub>
                            <m:sup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81B8B0-623D-0120-58E0-67F6138A2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315" y="1411588"/>
                <a:ext cx="12224629" cy="20174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93B12B-FC2D-EDD8-E2B0-A278DF0FF416}"/>
                  </a:ext>
                </a:extLst>
              </p:cNvPr>
              <p:cNvSpPr txBox="1"/>
              <p:nvPr/>
            </p:nvSpPr>
            <p:spPr>
              <a:xfrm>
                <a:off x="105508" y="4044840"/>
                <a:ext cx="12086492" cy="1928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𝐸𝑜𝑆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000" b="0" i="0" smtClean="0">
                                          <a:latin typeface="Cambria Math" panose="02040503050406030204" pitchFamily="18" charset="0"/>
                                        </a:rPr>
                                        <m:t>Fit</m:t>
                                      </m:r>
                                      <m:d>
                                        <m:d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40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4000" b="0" i="0" smtClean="0">
                                              <a:latin typeface="Cambria Math" panose="02040503050406030204" pitchFamily="18" charset="0"/>
                                            </a:rPr>
                                            <m:t>Model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𝐸𝑜𝑆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40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93B12B-FC2D-EDD8-E2B0-A278DF0FF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8" y="4044840"/>
                <a:ext cx="12086492" cy="1928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34CE35-52C4-567D-07E3-D0EFA914A9DA}"/>
                  </a:ext>
                </a:extLst>
              </p:cNvPr>
              <p:cNvSpPr txBox="1"/>
              <p:nvPr/>
            </p:nvSpPr>
            <p:spPr>
              <a:xfrm>
                <a:off x="1236009" y="299553"/>
                <a:ext cx="20634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600" dirty="0"/>
                  <a:t> = weight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34CE35-52C4-567D-07E3-D0EFA914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9" y="299553"/>
                <a:ext cx="2063450" cy="553998"/>
              </a:xfrm>
              <a:prstGeom prst="rect">
                <a:avLst/>
              </a:prstGeom>
              <a:blipFill>
                <a:blip r:embed="rId4"/>
                <a:stretch>
                  <a:fillRect t="-25275" r="-12130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BEF32E-E68C-EA50-4914-F8B407D8AFAA}"/>
                  </a:ext>
                </a:extLst>
              </p:cNvPr>
              <p:cNvSpPr txBox="1"/>
              <p:nvPr/>
            </p:nvSpPr>
            <p:spPr>
              <a:xfrm>
                <a:off x="4267358" y="308147"/>
                <a:ext cx="3109826" cy="598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600" dirty="0"/>
                  <a:t> = parameters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BEF32E-E68C-EA50-4914-F8B407D8A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58" y="308147"/>
                <a:ext cx="3109826" cy="598562"/>
              </a:xfrm>
              <a:prstGeom prst="rect">
                <a:avLst/>
              </a:prstGeom>
              <a:blipFill>
                <a:blip r:embed="rId5"/>
                <a:stretch>
                  <a:fillRect t="-22449" r="-4510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021682-0882-B7EF-7DD8-3EA69072B17E}"/>
                  </a:ext>
                </a:extLst>
              </p:cNvPr>
              <p:cNvSpPr txBox="1"/>
              <p:nvPr/>
            </p:nvSpPr>
            <p:spPr>
              <a:xfrm>
                <a:off x="8345083" y="330429"/>
                <a:ext cx="29245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 = data points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021682-0882-B7EF-7DD8-3EA69072B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083" y="330429"/>
                <a:ext cx="2924583" cy="553998"/>
              </a:xfrm>
              <a:prstGeom prst="rect">
                <a:avLst/>
              </a:prstGeom>
              <a:blipFill>
                <a:blip r:embed="rId6"/>
                <a:stretch>
                  <a:fillRect t="-25275" r="-812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2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9D33EC4C-F798-BBBF-9E80-79ED2F80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" y="649561"/>
            <a:ext cx="4277106" cy="6415659"/>
          </a:xfrm>
          <a:prstGeom prst="rect">
            <a:avLst/>
          </a:prstGeom>
        </p:spPr>
      </p:pic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2E9D243-C102-941D-DEA7-BFACA78C7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47" y="649561"/>
            <a:ext cx="4277106" cy="6415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331C20-CA43-50CF-81FA-69715F9EB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26" y="649560"/>
            <a:ext cx="4277106" cy="6415659"/>
          </a:xfrm>
          <a:prstGeom prst="rect">
            <a:avLst/>
          </a:prstGeom>
        </p:spPr>
      </p:pic>
      <p:pic>
        <p:nvPicPr>
          <p:cNvPr id="31" name="Picture 30" descr="Chart, histogram&#10;&#10;Description automatically generated">
            <a:extLst>
              <a:ext uri="{FF2B5EF4-FFF2-40B4-BE49-F238E27FC236}">
                <a16:creationId xmlns:a16="http://schemas.microsoft.com/office/drawing/2014/main" id="{945DD3DA-FB41-C7C2-35B3-6848D3257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48" y="649561"/>
            <a:ext cx="4321158" cy="6415658"/>
          </a:xfrm>
          <a:prstGeom prst="rect">
            <a:avLst/>
          </a:prstGeom>
        </p:spPr>
      </p:pic>
      <p:pic>
        <p:nvPicPr>
          <p:cNvPr id="33" name="Picture 32" descr="Chart, histogram&#10;&#10;Description automatically generated">
            <a:extLst>
              <a:ext uri="{FF2B5EF4-FFF2-40B4-BE49-F238E27FC236}">
                <a16:creationId xmlns:a16="http://schemas.microsoft.com/office/drawing/2014/main" id="{D8A37D31-ABD6-39E7-806C-0811CD582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73" y="649559"/>
            <a:ext cx="4277106" cy="64156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CAFB24-2C59-9A55-7A01-3DC2732DC5C9}"/>
              </a:ext>
            </a:extLst>
          </p:cNvPr>
          <p:cNvCxnSpPr>
            <a:cxnSpLocks/>
          </p:cNvCxnSpPr>
          <p:nvPr/>
        </p:nvCxnSpPr>
        <p:spPr>
          <a:xfrm>
            <a:off x="1882518" y="6371992"/>
            <a:ext cx="6858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449B21-FF1E-C5AD-7004-99B84FD47635}"/>
              </a:ext>
            </a:extLst>
          </p:cNvPr>
          <p:cNvCxnSpPr>
            <a:cxnSpLocks/>
          </p:cNvCxnSpPr>
          <p:nvPr/>
        </p:nvCxnSpPr>
        <p:spPr>
          <a:xfrm>
            <a:off x="6131430" y="6371992"/>
            <a:ext cx="85344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AD48C9-1C3A-DEC4-5E84-7E3D76CFCC52}"/>
              </a:ext>
            </a:extLst>
          </p:cNvPr>
          <p:cNvCxnSpPr>
            <a:cxnSpLocks/>
          </p:cNvCxnSpPr>
          <p:nvPr/>
        </p:nvCxnSpPr>
        <p:spPr>
          <a:xfrm>
            <a:off x="10088879" y="6353232"/>
            <a:ext cx="72237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737971-07A7-DAF5-E2DD-21A83918D70C}"/>
              </a:ext>
            </a:extLst>
          </p:cNvPr>
          <p:cNvCxnSpPr/>
          <p:nvPr/>
        </p:nvCxnSpPr>
        <p:spPr>
          <a:xfrm flipV="1">
            <a:off x="1882518" y="2796688"/>
            <a:ext cx="0" cy="357530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C105D-1D70-4B37-7BE8-FF9A3BD125ED}"/>
              </a:ext>
            </a:extLst>
          </p:cNvPr>
          <p:cNvCxnSpPr>
            <a:cxnSpLocks/>
          </p:cNvCxnSpPr>
          <p:nvPr/>
        </p:nvCxnSpPr>
        <p:spPr>
          <a:xfrm flipV="1">
            <a:off x="2568318" y="3263032"/>
            <a:ext cx="0" cy="310896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B69AB1-FDAF-A0D0-3B5D-D09A324947F2}"/>
              </a:ext>
            </a:extLst>
          </p:cNvPr>
          <p:cNvCxnSpPr>
            <a:cxnSpLocks/>
          </p:cNvCxnSpPr>
          <p:nvPr/>
        </p:nvCxnSpPr>
        <p:spPr>
          <a:xfrm flipV="1">
            <a:off x="6131430" y="3738520"/>
            <a:ext cx="0" cy="2633472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384EEC-9811-1F3D-2B4C-C500E0B061A8}"/>
              </a:ext>
            </a:extLst>
          </p:cNvPr>
          <p:cNvCxnSpPr>
            <a:cxnSpLocks/>
          </p:cNvCxnSpPr>
          <p:nvPr/>
        </p:nvCxnSpPr>
        <p:spPr>
          <a:xfrm flipV="1">
            <a:off x="6984870" y="2942992"/>
            <a:ext cx="0" cy="34290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2F09DE-E379-9967-5C96-B64C7D4809B2}"/>
              </a:ext>
            </a:extLst>
          </p:cNvPr>
          <p:cNvCxnSpPr>
            <a:cxnSpLocks/>
          </p:cNvCxnSpPr>
          <p:nvPr/>
        </p:nvCxnSpPr>
        <p:spPr>
          <a:xfrm flipH="1" flipV="1">
            <a:off x="10088879" y="3710616"/>
            <a:ext cx="21336" cy="264261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14F2C8-5C27-7A15-9D5A-0CE066250E80}"/>
              </a:ext>
            </a:extLst>
          </p:cNvPr>
          <p:cNvCxnSpPr>
            <a:cxnSpLocks/>
          </p:cNvCxnSpPr>
          <p:nvPr/>
        </p:nvCxnSpPr>
        <p:spPr>
          <a:xfrm flipV="1">
            <a:off x="10811255" y="2942992"/>
            <a:ext cx="0" cy="341024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EE543D-C28D-86A1-5473-6B35AFCD6C2C}"/>
              </a:ext>
            </a:extLst>
          </p:cNvPr>
          <p:cNvCxnSpPr>
            <a:cxnSpLocks/>
          </p:cNvCxnSpPr>
          <p:nvPr/>
        </p:nvCxnSpPr>
        <p:spPr>
          <a:xfrm flipH="1">
            <a:off x="1882518" y="2796688"/>
            <a:ext cx="369639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C34D5C-66C0-CEBF-6B9D-B7FF481F1DC7}"/>
              </a:ext>
            </a:extLst>
          </p:cNvPr>
          <p:cNvCxnSpPr>
            <a:cxnSpLocks/>
          </p:cNvCxnSpPr>
          <p:nvPr/>
        </p:nvCxnSpPr>
        <p:spPr>
          <a:xfrm>
            <a:off x="2252157" y="3263032"/>
            <a:ext cx="316161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C044C7-3AA6-D4F6-5712-847973EF245C}"/>
              </a:ext>
            </a:extLst>
          </p:cNvPr>
          <p:cNvCxnSpPr>
            <a:cxnSpLocks/>
          </p:cNvCxnSpPr>
          <p:nvPr/>
        </p:nvCxnSpPr>
        <p:spPr>
          <a:xfrm flipH="1">
            <a:off x="6131430" y="3729376"/>
            <a:ext cx="399258" cy="914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60B597-2142-4804-97B2-CCB9E367816F}"/>
              </a:ext>
            </a:extLst>
          </p:cNvPr>
          <p:cNvCxnSpPr>
            <a:cxnSpLocks/>
          </p:cNvCxnSpPr>
          <p:nvPr/>
        </p:nvCxnSpPr>
        <p:spPr>
          <a:xfrm>
            <a:off x="6530688" y="2942992"/>
            <a:ext cx="45418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998C30-B7B6-D151-BEB1-3EB7C944B304}"/>
              </a:ext>
            </a:extLst>
          </p:cNvPr>
          <p:cNvCxnSpPr>
            <a:cxnSpLocks/>
          </p:cNvCxnSpPr>
          <p:nvPr/>
        </p:nvCxnSpPr>
        <p:spPr>
          <a:xfrm flipH="1" flipV="1">
            <a:off x="10110215" y="3719759"/>
            <a:ext cx="358908" cy="1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81A978-FCFA-9DA7-A3DC-DDA1A9CA02F9}"/>
              </a:ext>
            </a:extLst>
          </p:cNvPr>
          <p:cNvCxnSpPr>
            <a:cxnSpLocks/>
          </p:cNvCxnSpPr>
          <p:nvPr/>
        </p:nvCxnSpPr>
        <p:spPr>
          <a:xfrm>
            <a:off x="10427207" y="2942992"/>
            <a:ext cx="384048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DEBC4E-DE0A-4F58-D3F0-C12C510C7EB7}"/>
              </a:ext>
            </a:extLst>
          </p:cNvPr>
          <p:cNvCxnSpPr>
            <a:cxnSpLocks/>
          </p:cNvCxnSpPr>
          <p:nvPr/>
        </p:nvCxnSpPr>
        <p:spPr>
          <a:xfrm>
            <a:off x="2252157" y="2796688"/>
            <a:ext cx="0" cy="46634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091DE3-0FD1-2BBE-62D9-B172AF07090A}"/>
              </a:ext>
            </a:extLst>
          </p:cNvPr>
          <p:cNvCxnSpPr>
            <a:cxnSpLocks/>
          </p:cNvCxnSpPr>
          <p:nvPr/>
        </p:nvCxnSpPr>
        <p:spPr>
          <a:xfrm>
            <a:off x="6530688" y="2942992"/>
            <a:ext cx="0" cy="78638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B6AB77-0E67-9179-A059-0507C8A84730}"/>
              </a:ext>
            </a:extLst>
          </p:cNvPr>
          <p:cNvCxnSpPr>
            <a:cxnSpLocks/>
          </p:cNvCxnSpPr>
          <p:nvPr/>
        </p:nvCxnSpPr>
        <p:spPr>
          <a:xfrm>
            <a:off x="10469123" y="3029860"/>
            <a:ext cx="0" cy="68075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33F1BD-9894-B528-B004-0BC72B4C1070}"/>
                  </a:ext>
                </a:extLst>
              </p:cNvPr>
              <p:cNvSpPr txBox="1"/>
              <p:nvPr/>
            </p:nvSpPr>
            <p:spPr>
              <a:xfrm>
                <a:off x="2566527" y="316333"/>
                <a:ext cx="3824701" cy="15495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𝑑𝑜𝑓</m:t>
                              </m:r>
                            </m:sub>
                          </m:sSub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33F1BD-9894-B528-B004-0BC72B4C1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27" y="316333"/>
                <a:ext cx="3824701" cy="15495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1A87B66D-8E13-52D8-CE4A-B0ED067FE5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6683" y="177939"/>
            <a:ext cx="1687921" cy="16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1AB77E-59A8-1408-D40B-6C1225CA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URs to Test: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73BAB3E-9729-459C-E1FF-5A4265F244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380855" y="1412489"/>
                <a:ext cx="3427283" cy="4363844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/>
                  <a:t> vs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600" dirty="0"/>
                  <a:t> vs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lvl="1"/>
                <a:r>
                  <a:rPr lang="en-US" sz="3600" dirty="0"/>
                  <a:t>“I-Love-Q”</a:t>
                </a: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600" dirty="0"/>
                  <a:t> vs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lvl="1"/>
                <a:r>
                  <a:rPr lang="en-US" sz="3600" dirty="0"/>
                  <a:t>“C-Love”</a:t>
                </a:r>
              </a:p>
              <a:p>
                <a:r>
                  <a:rPr lang="en-US" sz="4000" dirty="0"/>
                  <a:t>R vs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4000" dirty="0"/>
                  <a:t>*</a:t>
                </a:r>
              </a:p>
              <a:p>
                <a:pPr lvl="1"/>
                <a:r>
                  <a:rPr lang="en-US" sz="3600" dirty="0"/>
                  <a:t>“R-Love”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3600" dirty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</a:p>
              <a:p>
                <a:pPr lvl="1"/>
                <a:r>
                  <a:rPr lang="en-US" sz="3600" dirty="0"/>
                  <a:t>“Binary Love”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600" dirty="0"/>
                  <a:t> vs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73BAB3E-9729-459C-E1FF-5A4265F24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80855" y="1412489"/>
                <a:ext cx="3427283" cy="4363844"/>
              </a:xfrm>
              <a:blipFill>
                <a:blip r:embed="rId3"/>
                <a:stretch>
                  <a:fillRect l="-5160" t="-4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A658E88-6A16-3D34-13C3-807C27B7DB4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451604" y="1412489"/>
                <a:ext cx="3197701" cy="436384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 Moment of Inertia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) Deformability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 Quadrupole Moment </a:t>
                </a:r>
              </a:p>
              <a:p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𝑀𝑎𝑠𝑠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𝑅𝑎𝑑𝑖𝑢𝑠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)Radius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𝑃𝑟𝑒𝑠𝑠𝑢𝑟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𝐷𝑒𝑛𝑠𝑖𝑡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A658E88-6A16-3D34-13C3-807C27B7D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451604" y="1412489"/>
                <a:ext cx="3197701" cy="4363844"/>
              </a:xfrm>
              <a:blipFill>
                <a:blip r:embed="rId4"/>
                <a:stretch>
                  <a:fillRect l="-2857" t="-3631" b="-4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85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6C0D6-5379-8507-A485-272D57FC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BA88C-4AA2-E337-EC67-F32EBFD8D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651" y="4723637"/>
            <a:ext cx="11034695" cy="148139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916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EA29402D-B65A-0919-F0CC-9FAA7B42B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99" y="331498"/>
            <a:ext cx="4482669" cy="6655455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A4D1DE5-04F7-3A91-94ED-52C963F33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00" y="331497"/>
            <a:ext cx="4436970" cy="6655456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6EB31B-8E61-756B-9E1A-B09C502F2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45" y="331497"/>
            <a:ext cx="4436970" cy="66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5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316</Words>
  <Application>Microsoft Office PowerPoint</Application>
  <PresentationFormat>Widescreen</PresentationFormat>
  <Paragraphs>73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Testing Universal Relations under Non-Parametric EoS</vt:lpstr>
      <vt:lpstr>Background </vt:lpstr>
      <vt:lpstr>PowerPoint Presentation</vt:lpstr>
      <vt:lpstr>Methods</vt:lpstr>
      <vt:lpstr>PowerPoint Presentation</vt:lpstr>
      <vt:lpstr>PowerPoint Presentation</vt:lpstr>
      <vt:lpstr>URs to Test: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“Vanilla” EoS</vt:lpstr>
      <vt:lpstr>What’s Next?</vt:lpstr>
      <vt:lpstr>Acknowledgments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Universal Relations under Non-Parametric EoS</dc:title>
  <dc:creator>Bubakar Oscar Sy-Garcia</dc:creator>
  <cp:lastModifiedBy>Bubakar Oscar Sy-Garcia</cp:lastModifiedBy>
  <cp:revision>18</cp:revision>
  <dcterms:created xsi:type="dcterms:W3CDTF">2022-08-10T18:23:07Z</dcterms:created>
  <dcterms:modified xsi:type="dcterms:W3CDTF">2022-08-19T03:38:39Z</dcterms:modified>
</cp:coreProperties>
</file>