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8"/>
  </p:notesMasterIdLst>
  <p:sldIdLst>
    <p:sldId id="306" r:id="rId5"/>
    <p:sldId id="307" r:id="rId6"/>
    <p:sldId id="308" r:id="rId7"/>
    <p:sldId id="294" r:id="rId8"/>
    <p:sldId id="317" r:id="rId9"/>
    <p:sldId id="319" r:id="rId10"/>
    <p:sldId id="310" r:id="rId11"/>
    <p:sldId id="320" r:id="rId12"/>
    <p:sldId id="314" r:id="rId13"/>
    <p:sldId id="315" r:id="rId14"/>
    <p:sldId id="316" r:id="rId15"/>
    <p:sldId id="313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B31EF-A90E-491E-9DA1-FC86A15ADD22}" v="45" dt="2022-08-04T20:53:10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US" sz="5600" spc="400" dirty="0"/>
              <a:t>CHARACTERISATION AND CONTROL OF THE Auxiliary laser PZT</a:t>
            </a: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Deeksha Sabhari</a:t>
            </a:r>
            <a:endParaRPr lang="en-US"/>
          </a:p>
          <a:p>
            <a:pPr algn="l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27A7BBAB-18EA-80C3-0559-EAED0615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31" y="167349"/>
            <a:ext cx="802277" cy="806470"/>
          </a:xfrm>
          <a:prstGeom prst="rect">
            <a:avLst/>
          </a:prstGeom>
        </p:spPr>
      </p:pic>
      <p:pic>
        <p:nvPicPr>
          <p:cNvPr id="6146" name="Picture 2" descr="Peter King's Home Page">
            <a:extLst>
              <a:ext uri="{FF2B5EF4-FFF2-40B4-BE49-F238E27FC236}">
                <a16:creationId xmlns:a16="http://schemas.microsoft.com/office/drawing/2014/main" id="{30A80C55-D40A-F454-11FF-BC9065F5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193625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5988D-DFA1-EAF0-4CF6-AA6B246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FUTURE WORK</a:t>
            </a: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956242-42BF-FA62-830D-60D20924E3A9}"/>
              </a:ext>
            </a:extLst>
          </p:cNvPr>
          <p:cNvSpPr txBox="1"/>
          <p:nvPr/>
        </p:nvSpPr>
        <p:spPr>
          <a:xfrm>
            <a:off x="4218199" y="3648158"/>
            <a:ext cx="4468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Vectfit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Filters for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1"/>
                </a:solidFill>
              </a:rPr>
              <a:t>Analysing loop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687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3123-02B9-07AD-E949-ECB8CF8AE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73934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4296" y="5571869"/>
            <a:ext cx="3630168" cy="365125"/>
          </a:xfrm>
        </p:spPr>
        <p:txBody>
          <a:bodyPr/>
          <a:lstStyle/>
          <a:p>
            <a:pPr algn="l"/>
            <a:r>
              <a:rPr lang="en-US" sz="1200" spc="400" dirty="0"/>
              <a:t>CHARACTERISATION AND CONTROL OF THE Auxiliary laser pzt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8AF422-0618-8592-44D4-35CD117C9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My mentors - Anchal Gupta, Francisco Salces-Carcoba, Rana Adhikari </a:t>
            </a:r>
          </a:p>
          <a:p>
            <a:r>
              <a:rPr lang="en-IN" dirty="0"/>
              <a:t>Alan J Weinstein, LIGO and NSF</a:t>
            </a:r>
          </a:p>
          <a:p>
            <a:r>
              <a:rPr lang="en-IN" dirty="0"/>
              <a:t>The lovely people at the 40m – Tega, Yehonathan, Yuta, and Jan Carlo!</a:t>
            </a:r>
          </a:p>
          <a:p>
            <a:endParaRPr lang="en-IN" dirty="0"/>
          </a:p>
        </p:txBody>
      </p:sp>
      <p:pic>
        <p:nvPicPr>
          <p:cNvPr id="9" name="Picture 8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66E03C2-3839-EFFD-B751-2472C9EB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31" y="120696"/>
            <a:ext cx="802277" cy="8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780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1571625"/>
            <a:ext cx="8162925" cy="46180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Kiwamu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Izumi, Koji Arai, Bryan Barr, Joseph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Betzwieser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Aidan Brooks, Katrin Dahl, Suresh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Doravari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Jennifer C. Driggers, W. Zach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Korth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Haixing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Miao, Jameson Rollins, Stephen Vass, David </a:t>
            </a:r>
            <a:r>
              <a:rPr lang="en-US" sz="1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Yeaton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-Massey, and Rana X. Adhikari, </a:t>
            </a:r>
            <a:r>
              <a:rPr lang="en-US" sz="1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Multicolor cavity metrology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Opt. Soc. Am. A 29, 2092-2103 (2012)</a:t>
            </a:r>
          </a:p>
          <a:p>
            <a:pPr>
              <a:lnSpc>
                <a:spcPct val="120000"/>
              </a:lnSpc>
            </a:pPr>
            <a:r>
              <a:rPr lang="en-I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Venugopalan, Gautam (2022) </a:t>
            </a:r>
            <a:r>
              <a:rPr lang="en-IN" sz="1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Prototype Interferometry in the Era of Gravitational Wave Astronomy.</a:t>
            </a:r>
            <a:r>
              <a:rPr lang="en-I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Dissertation (Ph.D.), California Institute of Technology. doi:10.7907/ttwp-1h12.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Karl Johan ˚</a:t>
            </a:r>
            <a:r>
              <a:rPr lang="en-US" sz="1800" dirty="0" err="1"/>
              <a:t>Astr¨om</a:t>
            </a:r>
            <a:r>
              <a:rPr lang="en-US" sz="1800" dirty="0"/>
              <a:t>, Richard M. Murray, </a:t>
            </a:r>
            <a:r>
              <a:rPr lang="en-US" sz="1800" i="1" dirty="0"/>
              <a:t>Feedback Systems: An Introduction for Scientists and Engineers</a:t>
            </a:r>
            <a:r>
              <a:rPr lang="en-US" sz="1800" dirty="0"/>
              <a:t>, Princeton University Press</a:t>
            </a:r>
          </a:p>
          <a:p>
            <a:pPr>
              <a:lnSpc>
                <a:spcPct val="120000"/>
              </a:lnSpc>
            </a:pPr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3124719D-BD90-BD27-0BBC-F8D81DC3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31" y="120696"/>
            <a:ext cx="802277" cy="8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Picture 14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41574357-5538-A7B7-4218-871FAF92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31" y="167349"/>
            <a:ext cx="802277" cy="806470"/>
          </a:xfrm>
          <a:prstGeom prst="rect">
            <a:avLst/>
          </a:prstGeom>
        </p:spPr>
      </p:pic>
      <p:pic>
        <p:nvPicPr>
          <p:cNvPr id="44" name="Picture 2" descr="Peter King's Home Page">
            <a:extLst>
              <a:ext uri="{FF2B5EF4-FFF2-40B4-BE49-F238E27FC236}">
                <a16:creationId xmlns:a16="http://schemas.microsoft.com/office/drawing/2014/main" id="{226F5261-A220-7112-D6E5-F448C307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193625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FC2ADC-3442-E83A-FE20-B3B906C7B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61" y="949452"/>
            <a:ext cx="8512278" cy="52430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BC179F6-C4DD-1E1B-D34C-3F470413D525}"/>
              </a:ext>
            </a:extLst>
          </p:cNvPr>
          <p:cNvSpPr txBox="1"/>
          <p:nvPr/>
        </p:nvSpPr>
        <p:spPr>
          <a:xfrm>
            <a:off x="2634968" y="6263073"/>
            <a:ext cx="7637955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"Multicolor cavity metrology," Journal of the Optical Society of America A Vol. 29, Issue 10 (2012)</a:t>
            </a: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04" y="923163"/>
            <a:ext cx="6190488" cy="1179576"/>
          </a:xfrm>
        </p:spPr>
        <p:txBody>
          <a:bodyPr/>
          <a:lstStyle/>
          <a:p>
            <a:r>
              <a:rPr lang="en-US" dirty="0"/>
              <a:t>Control Loop</a:t>
            </a:r>
          </a:p>
        </p:txBody>
      </p:sp>
      <p:pic>
        <p:nvPicPr>
          <p:cNvPr id="12" name="Picture 1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760F9A3A-6C2F-3B54-DE2D-DAD952CA0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830" y="167349"/>
            <a:ext cx="802277" cy="806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86C8E2-1611-BA5D-FF85-726BDD072325}"/>
              </a:ext>
            </a:extLst>
          </p:cNvPr>
          <p:cNvSpPr txBox="1"/>
          <p:nvPr/>
        </p:nvSpPr>
        <p:spPr>
          <a:xfrm>
            <a:off x="1746544" y="5786437"/>
            <a:ext cx="542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AUXILIARY LASER SYSTEM </a:t>
            </a:r>
            <a:endParaRPr lang="en-IN" sz="2800" dirty="0"/>
          </a:p>
        </p:txBody>
      </p:sp>
      <p:pic>
        <p:nvPicPr>
          <p:cNvPr id="15" name="Picture 2" descr="Peter King's Home Page">
            <a:extLst>
              <a:ext uri="{FF2B5EF4-FFF2-40B4-BE49-F238E27FC236}">
                <a16:creationId xmlns:a16="http://schemas.microsoft.com/office/drawing/2014/main" id="{97271772-AC3D-73E9-1C09-F2026C055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00" y="193625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FA73D0-C6FF-7DB1-8BF2-DC87C02ED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64" y="2102739"/>
            <a:ext cx="9380278" cy="43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72575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Measuring the transfer function</a:t>
            </a:r>
          </a:p>
        </p:txBody>
      </p:sp>
      <p:pic>
        <p:nvPicPr>
          <p:cNvPr id="11" name="Picture 10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3057D78-A6CB-1543-BE52-F6723DB2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830" y="193625"/>
            <a:ext cx="802277" cy="806470"/>
          </a:xfrm>
          <a:prstGeom prst="rect">
            <a:avLst/>
          </a:prstGeom>
        </p:spPr>
      </p:pic>
      <p:pic>
        <p:nvPicPr>
          <p:cNvPr id="12" name="Picture 2" descr="Peter King's Home Page">
            <a:extLst>
              <a:ext uri="{FF2B5EF4-FFF2-40B4-BE49-F238E27FC236}">
                <a16:creationId xmlns:a16="http://schemas.microsoft.com/office/drawing/2014/main" id="{C9B8BE74-A54C-AFA1-07D4-F002CC06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156302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D341C88-D713-282A-3DF8-E985FA7B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6" y="1689100"/>
            <a:ext cx="8404932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F705DD-D084-856D-0130-41F23F22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549557" y="2670144"/>
            <a:ext cx="6219825" cy="879538"/>
          </a:xfrm>
        </p:spPr>
        <p:txBody>
          <a:bodyPr>
            <a:normAutofit/>
          </a:bodyPr>
          <a:lstStyle/>
          <a:p>
            <a:r>
              <a:rPr lang="en-IN" sz="4000" dirty="0"/>
              <a:t>MEASUREMENTS </a:t>
            </a:r>
          </a:p>
        </p:txBody>
      </p:sp>
      <p:pic>
        <p:nvPicPr>
          <p:cNvPr id="9" name="Picture 2" descr="Peter King's Home Page">
            <a:extLst>
              <a:ext uri="{FF2B5EF4-FFF2-40B4-BE49-F238E27FC236}">
                <a16:creationId xmlns:a16="http://schemas.microsoft.com/office/drawing/2014/main" id="{E5A7E290-87DB-456D-3218-2346E4645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32477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44E91662-8B2E-DA3C-240B-F3B6F5626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830" y="6201"/>
            <a:ext cx="802277" cy="806470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5DE8686B-188D-C9E5-4964-338F843B6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05" y="0"/>
            <a:ext cx="758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D27AAA-4A6C-E4EA-92FC-25B7551CE1A6}"/>
              </a:ext>
            </a:extLst>
          </p:cNvPr>
          <p:cNvSpPr txBox="1"/>
          <p:nvPr/>
        </p:nvSpPr>
        <p:spPr>
          <a:xfrm>
            <a:off x="9157180" y="4580161"/>
            <a:ext cx="2226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Georgia" panose="02040502050405020303" pitchFamily="18" charset="0"/>
                <a:cs typeface="Times New Roman" panose="02020603050405020304" pitchFamily="18" charset="0"/>
              </a:rPr>
              <a:t>PZT is excited using a swept sine from the AG4395, and the </a:t>
            </a:r>
            <a:r>
              <a:rPr lang="en-IN" dirty="0" err="1">
                <a:latin typeface="Georgia" panose="02040502050405020303" pitchFamily="18" charset="0"/>
                <a:cs typeface="Times New Roman" panose="02020603050405020304" pitchFamily="18" charset="0"/>
              </a:rPr>
              <a:t>beatnote</a:t>
            </a:r>
            <a:r>
              <a:rPr lang="en-IN" dirty="0">
                <a:latin typeface="Georgia" panose="02040502050405020303" pitchFamily="18" charset="0"/>
                <a:cs typeface="Times New Roman" panose="02020603050405020304" pitchFamily="18" charset="0"/>
              </a:rPr>
              <a:t> of the AUX and PSL is observed</a:t>
            </a:r>
          </a:p>
        </p:txBody>
      </p:sp>
    </p:spTree>
    <p:extLst>
      <p:ext uri="{BB962C8B-B14F-4D97-AF65-F5344CB8AC3E}">
        <p14:creationId xmlns:p14="http://schemas.microsoft.com/office/powerpoint/2010/main" val="353395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358D6-0681-94D4-C1CE-1D8C75F7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2" y="290497"/>
            <a:ext cx="5243394" cy="2225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Uncertainty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5948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4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4728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4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408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4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A402501-CA6C-9905-DD39-2B43CC50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8889"/>
          <a:stretch/>
        </p:blipFill>
        <p:spPr>
          <a:xfrm>
            <a:off x="1092871" y="2020130"/>
            <a:ext cx="10344232" cy="4777599"/>
          </a:xfrm>
          <a:prstGeom prst="rect">
            <a:avLst/>
          </a:prstGeom>
        </p:spPr>
      </p:pic>
      <p:pic>
        <p:nvPicPr>
          <p:cNvPr id="20" name="Picture 2" descr="Peter King's Home Page">
            <a:extLst>
              <a:ext uri="{FF2B5EF4-FFF2-40B4-BE49-F238E27FC236}">
                <a16:creationId xmlns:a16="http://schemas.microsoft.com/office/drawing/2014/main" id="{6F5DA308-088C-6B3F-56B4-12D735CA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32477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8A2A557C-5854-3635-07D5-2F78085BB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830" y="45852"/>
            <a:ext cx="802277" cy="806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4A5352-9214-2577-985C-C33A6CE65919}"/>
              </a:ext>
            </a:extLst>
          </p:cNvPr>
          <p:cNvSpPr txBox="1"/>
          <p:nvPr/>
        </p:nvSpPr>
        <p:spPr>
          <a:xfrm>
            <a:off x="808158" y="1113061"/>
            <a:ext cx="782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Georgia" panose="02040502050405020303" pitchFamily="18" charset="0"/>
                <a:cs typeface="Times New Roman" panose="02020603050405020304" pitchFamily="18" charset="0"/>
              </a:rPr>
              <a:t>PZT is excited using a swept sine from the AG4395, and the </a:t>
            </a:r>
            <a:r>
              <a:rPr lang="en-IN" dirty="0" err="1">
                <a:latin typeface="Georgia" panose="02040502050405020303" pitchFamily="18" charset="0"/>
                <a:cs typeface="Times New Roman" panose="02020603050405020304" pitchFamily="18" charset="0"/>
              </a:rPr>
              <a:t>beatnote</a:t>
            </a:r>
            <a:r>
              <a:rPr lang="en-IN" dirty="0">
                <a:latin typeface="Georgia" panose="02040502050405020303" pitchFamily="18" charset="0"/>
                <a:cs typeface="Times New Roman" panose="02020603050405020304" pitchFamily="18" charset="0"/>
              </a:rPr>
              <a:t> of the AUX and PSL is observed.</a:t>
            </a:r>
          </a:p>
        </p:txBody>
      </p:sp>
    </p:spTree>
    <p:extLst>
      <p:ext uri="{BB962C8B-B14F-4D97-AF65-F5344CB8AC3E}">
        <p14:creationId xmlns:p14="http://schemas.microsoft.com/office/powerpoint/2010/main" val="25153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B6167F-6DE9-F3B6-B1FD-004E5F38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900" b="221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6100" b="1" i="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 we need to increase the control loop’s gain?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6041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8" name="Picture 47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6E964181-BCFB-E9A4-5691-1D5E0D85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830" y="167349"/>
            <a:ext cx="802277" cy="806470"/>
          </a:xfrm>
          <a:prstGeom prst="rect">
            <a:avLst/>
          </a:prstGeom>
        </p:spPr>
      </p:pic>
      <p:pic>
        <p:nvPicPr>
          <p:cNvPr id="50" name="Picture 2" descr="Peter King's Home Page">
            <a:extLst>
              <a:ext uri="{FF2B5EF4-FFF2-40B4-BE49-F238E27FC236}">
                <a16:creationId xmlns:a16="http://schemas.microsoft.com/office/drawing/2014/main" id="{E8C56035-BEA8-E3BA-3804-4D2B2C12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193625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889EF-03AE-DFDD-DE7D-CA718B7D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DD200F6-0963-270A-F21A-682BAB45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31" y="-107904"/>
            <a:ext cx="802277" cy="806470"/>
          </a:xfrm>
          <a:prstGeom prst="rect">
            <a:avLst/>
          </a:prstGeom>
        </p:spPr>
      </p:pic>
      <p:pic>
        <p:nvPicPr>
          <p:cNvPr id="10" name="Picture 2" descr="Peter King's Home Page">
            <a:extLst>
              <a:ext uri="{FF2B5EF4-FFF2-40B4-BE49-F238E27FC236}">
                <a16:creationId xmlns:a16="http://schemas.microsoft.com/office/drawing/2014/main" id="{F8EDFB68-6F5E-2F28-4A5B-C426B14E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-34975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BD572-3E0F-242D-DC1D-64481991CDE9}"/>
              </a:ext>
            </a:extLst>
          </p:cNvPr>
          <p:cNvSpPr txBox="1"/>
          <p:nvPr/>
        </p:nvSpPr>
        <p:spPr>
          <a:xfrm>
            <a:off x="5034681" y="5405299"/>
            <a:ext cx="376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Georgia" panose="02040502050405020303" pitchFamily="18" charset="0"/>
              </a:rPr>
              <a:t>Frequency[Hz]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19A516B1-141E-0D5D-7A9C-FB14C20F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357313"/>
            <a:ext cx="94297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2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889EF-03AE-DFDD-DE7D-CA718B7D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BDD200F6-0963-270A-F21A-682BAB454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31" y="-107904"/>
            <a:ext cx="802277" cy="806470"/>
          </a:xfrm>
          <a:prstGeom prst="rect">
            <a:avLst/>
          </a:prstGeom>
        </p:spPr>
      </p:pic>
      <p:pic>
        <p:nvPicPr>
          <p:cNvPr id="10" name="Picture 2" descr="Peter King's Home Page">
            <a:extLst>
              <a:ext uri="{FF2B5EF4-FFF2-40B4-BE49-F238E27FC236}">
                <a16:creationId xmlns:a16="http://schemas.microsoft.com/office/drawing/2014/main" id="{F8EDFB68-6F5E-2F28-4A5B-C426B14E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80" y="-34975"/>
            <a:ext cx="2151650" cy="7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7BD572-3E0F-242D-DC1D-64481991CDE9}"/>
              </a:ext>
            </a:extLst>
          </p:cNvPr>
          <p:cNvSpPr txBox="1"/>
          <p:nvPr/>
        </p:nvSpPr>
        <p:spPr>
          <a:xfrm>
            <a:off x="5034681" y="5405299"/>
            <a:ext cx="376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Georgia" panose="02040502050405020303" pitchFamily="18" charset="0"/>
              </a:rPr>
              <a:t>Frequency[Hz]</a:t>
            </a:r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631132F1-5097-1603-C39F-5E0914E7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57313"/>
            <a:ext cx="92583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64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purl.org/dc/elements/1.1/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1762</TotalTime>
  <Words>290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Georgia</vt:lpstr>
      <vt:lpstr>Univers</vt:lpstr>
      <vt:lpstr>GradientUnivers</vt:lpstr>
      <vt:lpstr>CHARACTERISATION AND CONTROL OF THE Auxiliary laser PZT</vt:lpstr>
      <vt:lpstr>PowerPoint Presentation</vt:lpstr>
      <vt:lpstr>Control Loop</vt:lpstr>
      <vt:lpstr>Measuring the transfer function</vt:lpstr>
      <vt:lpstr>MEASUREMENTS </vt:lpstr>
      <vt:lpstr>Uncertainty</vt:lpstr>
      <vt:lpstr>Why do we need to increase the control loop’s gain?</vt:lpstr>
      <vt:lpstr>PowerPoint Presentation</vt:lpstr>
      <vt:lpstr>PowerPoint Presentation</vt:lpstr>
      <vt:lpstr>FUTURE WORK</vt:lpstr>
      <vt:lpstr>SUMMARY</vt:lpstr>
      <vt:lpstr>THANK YOU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CHARACTERISATION AND CONTROL OF THE Auxiliary laser PZT</dc:title>
  <dc:creator>Deeksha Sabhari</dc:creator>
  <cp:lastModifiedBy>Deeksha Sabhari</cp:lastModifiedBy>
  <cp:revision>2</cp:revision>
  <dcterms:created xsi:type="dcterms:W3CDTF">2022-08-03T15:31:36Z</dcterms:created>
  <dcterms:modified xsi:type="dcterms:W3CDTF">2022-09-11T05:26:42Z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