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 snapToObjects="1">
      <p:cViewPr varScale="1">
        <p:scale>
          <a:sx n="142" d="100"/>
          <a:sy n="142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the invitation to give this talk. I acknowledge my collaborators in the LIGO-Virgo-KAGRA Collaboration and thank the National Science Foundation for financial support.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23b4ba377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23b4ba377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Power law + peak (pp),  BGP binned gaussian process, FM flexible mixtures, PS power-law + spline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3adc7d11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23adc7d11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23adc7d11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23adc7d11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23adc7d11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23adc7d11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750">
                <a:solidFill>
                  <a:schemeClr val="dk1"/>
                </a:solidFill>
              </a:rPr>
              <a:t>Blueafter excluding the events GW200219 094415 and</a:t>
            </a:r>
            <a:endParaRPr sz="175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750">
                <a:solidFill>
                  <a:schemeClr val="dk1"/>
                </a:solidFill>
              </a:rPr>
              <a:t>GW200225 060421 using blue violin plots.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3adc7d11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23adc7d11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23b4ba37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123b4ba37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23b4ba377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23b4ba377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23b4ba377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123b4ba377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123b4ba377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123b4ba377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23b4ba377_0_224:notes"/>
          <p:cNvSpPr txBox="1">
            <a:spLocks noGrp="1"/>
          </p:cNvSpPr>
          <p:nvPr>
            <p:ph type="body" idx="1"/>
          </p:nvPr>
        </p:nvSpPr>
        <p:spPr>
          <a:xfrm>
            <a:off x="915116" y="4342754"/>
            <a:ext cx="50280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1123b4ba377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67" y="686123"/>
            <a:ext cx="57879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61248731b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61248731b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23b4ba377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23b4ba377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23b4ba37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123b4ba37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3b4ba377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3b4ba377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123b4ba377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123b4ba377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3adc7d112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23adc7d112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f61248731b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f61248731b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f61248731b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f61248731b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23adc7d112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23adc7d112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61248731b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61248731b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f61248731b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f61248731b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23b4ba37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23b4ba37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123b4ba377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123b4ba377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23b4ba377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23b4ba377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123b4ba377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123b4ba377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123b4ba377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123b4ba377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123b4ba377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123b4ba377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23b4ba37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23b4ba37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61248731b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f61248731b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f61248731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f61248731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3adc7d112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3adc7d112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6124873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f6124873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123b4ba377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123b4ba377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8971" y="4749911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>
  <p:cSld name="TITLE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736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889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028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181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4437983" y="4878958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156" y="108831"/>
            <a:ext cx="1873560" cy="708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op">
  <p:cSld name="Title - Top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339453" y="133945"/>
            <a:ext cx="6465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14" descr="ima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25128" cy="74890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751093" y="4889004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1454150" y="-53578"/>
            <a:ext cx="723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7037325" y="4749451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911900" y="4230575"/>
            <a:ext cx="5998800" cy="6051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7" y="0"/>
            <a:ext cx="1088138" cy="78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7" y="0"/>
            <a:ext cx="1088138" cy="78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8650" y="0"/>
            <a:ext cx="1500692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80024" y="439085"/>
            <a:ext cx="1200646" cy="5486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7Ef5AiA_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Gravitational-wave astronomy in the 2020s</a:t>
            </a: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311700" y="2910325"/>
            <a:ext cx="8520600" cy="7926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Patrick Brady, LSC Spokesperson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University of Wisconsin-Milwaukee</a:t>
            </a:r>
            <a:endParaRPr sz="1800"/>
          </a:p>
        </p:txBody>
      </p:sp>
      <p:sp>
        <p:nvSpPr>
          <p:cNvPr id="74" name="Google Shape;74;p16"/>
          <p:cNvSpPr txBox="1"/>
          <p:nvPr/>
        </p:nvSpPr>
        <p:spPr>
          <a:xfrm>
            <a:off x="1240800" y="3943200"/>
            <a:ext cx="668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1240800" y="3810000"/>
            <a:ext cx="6684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EGO/Virgo</a:t>
            </a:r>
            <a:endParaRPr sz="24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12 May 2022</a:t>
            </a:r>
            <a:endParaRPr sz="240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2415" y="3078032"/>
            <a:ext cx="1085391" cy="4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9951" y="3032074"/>
            <a:ext cx="773725" cy="54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72" y="4256722"/>
            <a:ext cx="773737" cy="7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498971" y="4749911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2706450" y="4653300"/>
            <a:ext cx="373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https://dcc.ligo.org/G2200793</a:t>
            </a:r>
            <a:endParaRPr sz="1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7022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one to many: measuring populations</a:t>
            </a:r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204" cy="303416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/>
          <p:nvPr/>
        </p:nvSpPr>
        <p:spPr>
          <a:xfrm>
            <a:off x="206575" y="4055125"/>
            <a:ext cx="87849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rmAutofit fontScale="92500"/>
          </a:bodyPr>
          <a:lstStyle/>
          <a:p>
            <a:pPr marL="29210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300"/>
              <a:t>Merger rate density as a function of primary mass using 3 non-parametric models compared to the power-law+peak (pp) model.</a:t>
            </a:r>
            <a:endParaRPr sz="2300"/>
          </a:p>
        </p:txBody>
      </p:sp>
      <p:sp>
        <p:nvSpPr>
          <p:cNvPr id="208" name="Google Shape;208;p25"/>
          <p:cNvSpPr txBox="1"/>
          <p:nvPr/>
        </p:nvSpPr>
        <p:spPr>
          <a:xfrm>
            <a:off x="4554400" y="1255850"/>
            <a:ext cx="3000000" cy="58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 Abbott </a:t>
            </a:r>
            <a:r>
              <a:rPr lang="en" sz="1200" i="1">
                <a:solidFill>
                  <a:schemeClr val="dk1"/>
                </a:solidFill>
              </a:rPr>
              <a:t>et al. https://arxiv.org/abs/2111.03634</a:t>
            </a:r>
            <a:endParaRPr sz="12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GW generation with BBH</a:t>
            </a:r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50">
                <a:solidFill>
                  <a:schemeClr val="dk1"/>
                </a:solidFill>
              </a:rPr>
              <a:t>Look for deviations in the phasing coefficients of a 3.5PN TaylorF2 phase:</a:t>
            </a:r>
            <a:endParaRPr/>
          </a:p>
        </p:txBody>
      </p:sp>
      <p:pic>
        <p:nvPicPr>
          <p:cNvPr id="216" name="Google Shape;21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34930"/>
            <a:ext cx="9144002" cy="115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775" y="2651167"/>
            <a:ext cx="9144003" cy="253156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/>
        </p:nvSpPr>
        <p:spPr>
          <a:xfrm>
            <a:off x="5351850" y="3085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 P Abbott </a:t>
            </a:r>
            <a:r>
              <a:rPr lang="en" sz="1200" i="1">
                <a:solidFill>
                  <a:schemeClr val="dk1"/>
                </a:solidFill>
              </a:rPr>
              <a:t>et al. arXiv:2112.06861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modified dispersion</a:t>
            </a:r>
            <a:endParaRPr/>
          </a:p>
        </p:txBody>
      </p:sp>
      <p:sp>
        <p:nvSpPr>
          <p:cNvPr id="224" name="Google Shape;224;p2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20595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50">
                <a:solidFill>
                  <a:schemeClr val="dk1"/>
                </a:solidFill>
              </a:rPr>
              <a:t>Gravitational waves in GR propagate non-dispersively at the speed of light.</a:t>
            </a:r>
            <a:endParaRPr sz="175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750">
                <a:solidFill>
                  <a:schemeClr val="dk1"/>
                </a:solidFill>
              </a:rPr>
              <a:t>Some modified theories (massive graviton theories, Lorentz-violating theories) predict dispersion of GWs.</a:t>
            </a:r>
            <a:endParaRPr sz="175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50">
                <a:solidFill>
                  <a:schemeClr val="dk1"/>
                </a:solidFill>
              </a:rPr>
              <a:t>Dispersion =&gt; different frequency components of the wave travel at different speeds leading to an effective dephasing of the GW signal which can be measured</a:t>
            </a:r>
            <a:endParaRPr sz="1750">
              <a:solidFill>
                <a:schemeClr val="dk1"/>
              </a:solidFill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5682350" y="308262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Mirshekari et al. PRD 85, 024041, 2012, Clifford. M. Will PRD 57, 2061, 1998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27" name="Google Shape;227;p27"/>
          <p:cNvSpPr txBox="1"/>
          <p:nvPr/>
        </p:nvSpPr>
        <p:spPr>
          <a:xfrm>
            <a:off x="2437475" y="30682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E</a:t>
            </a:r>
            <a:r>
              <a:rPr lang="en" sz="2800" baseline="30000"/>
              <a:t>2</a:t>
            </a:r>
            <a:r>
              <a:rPr lang="en" sz="2800"/>
              <a:t> = p</a:t>
            </a:r>
            <a:r>
              <a:rPr lang="en" sz="2800" baseline="30000"/>
              <a:t>2</a:t>
            </a:r>
            <a:r>
              <a:rPr lang="en" sz="2800"/>
              <a:t>c</a:t>
            </a:r>
            <a:r>
              <a:rPr lang="en" sz="2800" baseline="30000"/>
              <a:t>2</a:t>
            </a:r>
            <a:r>
              <a:rPr lang="en" sz="2800"/>
              <a:t> + A</a:t>
            </a:r>
            <a:r>
              <a:rPr lang="en" sz="2800" baseline="-25000"/>
              <a:t>j</a:t>
            </a:r>
            <a:r>
              <a:rPr lang="en" sz="2800"/>
              <a:t>p</a:t>
            </a:r>
            <a:r>
              <a:rPr lang="en" sz="2800" baseline="30000"/>
              <a:t>j</a:t>
            </a:r>
            <a:r>
              <a:rPr lang="en" sz="2800"/>
              <a:t>c</a:t>
            </a:r>
            <a:r>
              <a:rPr lang="en" sz="2800" baseline="30000"/>
              <a:t>j</a:t>
            </a:r>
            <a:r>
              <a:rPr lang="en" sz="2800"/>
              <a:t> </a:t>
            </a:r>
            <a:endParaRPr sz="2800"/>
          </a:p>
        </p:txBody>
      </p:sp>
      <p:sp>
        <p:nvSpPr>
          <p:cNvPr id="228" name="Google Shape;228;p27"/>
          <p:cNvSpPr txBox="1">
            <a:spLocks noGrp="1"/>
          </p:cNvSpPr>
          <p:nvPr>
            <p:ph type="body" idx="1"/>
          </p:nvPr>
        </p:nvSpPr>
        <p:spPr>
          <a:xfrm>
            <a:off x="383625" y="3852450"/>
            <a:ext cx="8514600" cy="5601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50">
                <a:solidFill>
                  <a:schemeClr val="dk1"/>
                </a:solidFill>
              </a:rPr>
              <a:t>Bound on A</a:t>
            </a:r>
            <a:r>
              <a:rPr lang="en" sz="1750" baseline="-25000">
                <a:solidFill>
                  <a:schemeClr val="dk1"/>
                </a:solidFill>
              </a:rPr>
              <a:t>0</a:t>
            </a:r>
            <a:r>
              <a:rPr lang="en" sz="1750">
                <a:solidFill>
                  <a:schemeClr val="dk1"/>
                </a:solidFill>
              </a:rPr>
              <a:t> is equivalent to bound on the mass of the graviton.</a:t>
            </a:r>
            <a:endParaRPr sz="17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998" y="1335900"/>
            <a:ext cx="5136059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modified dispersion</a:t>
            </a:r>
            <a:endParaRPr/>
          </a:p>
        </p:txBody>
      </p:sp>
      <p:sp>
        <p:nvSpPr>
          <p:cNvPr id="235" name="Google Shape;235;p2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33702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50">
                <a:solidFill>
                  <a:schemeClr val="dk1"/>
                </a:solidFill>
              </a:rPr>
              <a:t>Red violin plots show the combined posteriors of the parameter Aɑ</a:t>
            </a:r>
            <a:r>
              <a:rPr lang="en" sz="1750" baseline="-25000">
                <a:solidFill>
                  <a:schemeClr val="dk1"/>
                </a:solidFill>
              </a:rPr>
              <a:t> </a:t>
            </a:r>
            <a:r>
              <a:rPr lang="en" sz="1750">
                <a:solidFill>
                  <a:schemeClr val="dk1"/>
                </a:solidFill>
              </a:rPr>
              <a:t>calculated from the GWTC-3 events</a:t>
            </a:r>
            <a:endParaRPr sz="175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50">
                <a:solidFill>
                  <a:schemeClr val="dk1"/>
                </a:solidFill>
              </a:rPr>
              <a:t>Error bars denote 90% credible intervals. </a:t>
            </a:r>
            <a:endParaRPr sz="175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50">
                <a:solidFill>
                  <a:schemeClr val="dk1"/>
                </a:solidFill>
              </a:rPr>
              <a:t>The gray shaded area are the combined posteriors corresponding to GWTC-2</a:t>
            </a:r>
            <a:endParaRPr sz="1750">
              <a:solidFill>
                <a:schemeClr val="dk1"/>
              </a:solidFill>
            </a:endParaRPr>
          </a:p>
        </p:txBody>
      </p:sp>
      <p:sp>
        <p:nvSpPr>
          <p:cNvPr id="237" name="Google Shape;237;p28"/>
          <p:cNvSpPr txBox="1"/>
          <p:nvPr/>
        </p:nvSpPr>
        <p:spPr>
          <a:xfrm>
            <a:off x="5114625" y="47036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 P Abbott </a:t>
            </a:r>
            <a:r>
              <a:rPr lang="en" sz="1200" i="1">
                <a:solidFill>
                  <a:schemeClr val="dk1"/>
                </a:solidFill>
              </a:rPr>
              <a:t>et al. arXiv:2112.06861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tests</a:t>
            </a:r>
            <a:endParaRPr/>
          </a:p>
        </p:txBody>
      </p:sp>
      <p:sp>
        <p:nvSpPr>
          <p:cNvPr id="243" name="Google Shape;243;p2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44" name="Google Shape;244;p29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5214000" cy="38295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50">
                <a:solidFill>
                  <a:schemeClr val="dk1"/>
                </a:solidFill>
              </a:rPr>
              <a:t>Polarization: general metric theory allows 6 polarization modes; each detector gives one additional mode; search null-stream for residuals.</a:t>
            </a:r>
            <a:endParaRPr sz="1750">
              <a:solidFill>
                <a:schemeClr val="dk1"/>
              </a:solidFill>
            </a:endParaRPr>
          </a:p>
          <a:p>
            <a:pPr marL="914400" lvl="1" indent="-3397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Char char="○"/>
            </a:pPr>
            <a:r>
              <a:rPr lang="en" sz="1750">
                <a:solidFill>
                  <a:schemeClr val="dk1"/>
                </a:solidFill>
              </a:rPr>
              <a:t>No evidence in favour of non-GR polarization hypotheses</a:t>
            </a:r>
            <a:endParaRPr sz="1750">
              <a:solidFill>
                <a:schemeClr val="dk1"/>
              </a:solidFill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Char char="●"/>
            </a:pPr>
            <a:r>
              <a:rPr lang="en" sz="1750">
                <a:solidFill>
                  <a:schemeClr val="dk1"/>
                </a:solidFill>
              </a:rPr>
              <a:t>Spin induced quadrupole: self spinning effects of compact objects lead to spin-induced deformations that imprint on the GW as 2 PN effects; search for deviations for GR for BBH</a:t>
            </a:r>
            <a:endParaRPr sz="1750">
              <a:solidFill>
                <a:schemeClr val="dk1"/>
              </a:solidFill>
            </a:endParaRPr>
          </a:p>
          <a:p>
            <a:pPr marL="914400" lvl="1" indent="-3397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Char char="○"/>
            </a:pPr>
            <a:r>
              <a:rPr lang="en" sz="1750">
                <a:solidFill>
                  <a:schemeClr val="dk1"/>
                </a:solidFill>
              </a:rPr>
              <a:t>Found to be consistent with Kerr black holes for BBH candidates</a:t>
            </a:r>
            <a:endParaRPr sz="1750">
              <a:solidFill>
                <a:schemeClr val="dk1"/>
              </a:solidFill>
            </a:endParaRPr>
          </a:p>
        </p:txBody>
      </p:sp>
      <p:sp>
        <p:nvSpPr>
          <p:cNvPr id="245" name="Google Shape;245;p29"/>
          <p:cNvSpPr txBox="1"/>
          <p:nvPr/>
        </p:nvSpPr>
        <p:spPr>
          <a:xfrm>
            <a:off x="5724625" y="46128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C. M. Will, Living Rev. Relativity 17, 2014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46" name="Google Shape;2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626" y="131100"/>
            <a:ext cx="3289600" cy="446957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9"/>
          <p:cNvSpPr txBox="1"/>
          <p:nvPr/>
        </p:nvSpPr>
        <p:spPr>
          <a:xfrm rot="-5400000">
            <a:off x="-1247375" y="25685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 P Abbott </a:t>
            </a:r>
            <a:r>
              <a:rPr lang="en" sz="1200" i="1">
                <a:solidFill>
                  <a:schemeClr val="dk1"/>
                </a:solidFill>
              </a:rPr>
              <a:t>et al. arXiv:2112.06861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Cosmology with gravitational waves</a:t>
            </a:r>
            <a:endParaRPr/>
          </a:p>
        </p:txBody>
      </p:sp>
      <p:sp>
        <p:nvSpPr>
          <p:cNvPr id="253" name="Google Shape;253;p3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54" name="Google Shape;2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225" y="2044125"/>
            <a:ext cx="4399965" cy="29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0"/>
          <p:cNvSpPr txBox="1"/>
          <p:nvPr/>
        </p:nvSpPr>
        <p:spPr>
          <a:xfrm>
            <a:off x="1304025" y="139247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 P Abbott </a:t>
            </a:r>
            <a:r>
              <a:rPr lang="en" sz="1200" i="1">
                <a:solidFill>
                  <a:schemeClr val="dk1"/>
                </a:solidFill>
              </a:rPr>
              <a:t>et al. Nature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551, </a:t>
            </a:r>
            <a:r>
              <a:rPr lang="en" sz="1200">
                <a:solidFill>
                  <a:schemeClr val="dk1"/>
                </a:solidFill>
              </a:rPr>
              <a:t>85–88 (2017) doi:10.1038/nature24471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56" name="Google Shape;256;p30"/>
          <p:cNvSpPr txBox="1"/>
          <p:nvPr/>
        </p:nvSpPr>
        <p:spPr>
          <a:xfrm>
            <a:off x="2207650" y="2480825"/>
            <a:ext cx="234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GW170817 + AT 2017gfo</a:t>
            </a:r>
            <a:endParaRPr/>
          </a:p>
        </p:txBody>
      </p:sp>
      <p:pic>
        <p:nvPicPr>
          <p:cNvPr id="257" name="Google Shape;257;p30"/>
          <p:cNvPicPr preferRelativeResize="0"/>
          <p:nvPr/>
        </p:nvPicPr>
        <p:blipFill rotWithShape="1">
          <a:blip r:embed="rId4">
            <a:alphaModFix/>
          </a:blip>
          <a:srcRect r="5374"/>
          <a:stretch/>
        </p:blipFill>
        <p:spPr>
          <a:xfrm>
            <a:off x="4667825" y="1831725"/>
            <a:ext cx="4292019" cy="331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 txBox="1"/>
          <p:nvPr/>
        </p:nvSpPr>
        <p:spPr>
          <a:xfrm>
            <a:off x="5607900" y="138622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 Abbott </a:t>
            </a:r>
            <a:r>
              <a:rPr lang="en" sz="1200" i="1">
                <a:solidFill>
                  <a:schemeClr val="dk1"/>
                </a:solidFill>
              </a:rPr>
              <a:t>et al. arXiv:2111.03604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(2021)</a:t>
            </a:r>
            <a:endParaRPr sz="12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forward to O4</a:t>
            </a:r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32145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O4 expected to start 15 Dec 2022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~11 months later than expected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COVID caused delays due to site closures &amp; supply chain issues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Weather &amp; unanticipated problems caused further delays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Duration of O4 is under consideration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Baseline is 1 year with 1 month commissioning break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Could extend the run if scheduling makes that viable</a:t>
            </a:r>
            <a:endParaRPr/>
          </a:p>
        </p:txBody>
      </p:sp>
      <p:grpSp>
        <p:nvGrpSpPr>
          <p:cNvPr id="266" name="Google Shape;266;p31"/>
          <p:cNvGrpSpPr/>
          <p:nvPr/>
        </p:nvGrpSpPr>
        <p:grpSpPr>
          <a:xfrm>
            <a:off x="3532258" y="1152464"/>
            <a:ext cx="5213207" cy="3581252"/>
            <a:chOff x="4583150" y="1152475"/>
            <a:chExt cx="3175300" cy="2278150"/>
          </a:xfrm>
        </p:grpSpPr>
        <p:pic>
          <p:nvPicPr>
            <p:cNvPr id="267" name="Google Shape;267;p31"/>
            <p:cNvPicPr preferRelativeResize="0"/>
            <p:nvPr/>
          </p:nvPicPr>
          <p:blipFill rotWithShape="1">
            <a:blip r:embed="rId3">
              <a:alphaModFix/>
            </a:blip>
            <a:srcRect r="81351"/>
            <a:stretch/>
          </p:blipFill>
          <p:spPr>
            <a:xfrm>
              <a:off x="4583150" y="1152475"/>
              <a:ext cx="942425" cy="2278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31"/>
            <p:cNvPicPr preferRelativeResize="0"/>
            <p:nvPr/>
          </p:nvPicPr>
          <p:blipFill rotWithShape="1">
            <a:blip r:embed="rId3">
              <a:alphaModFix/>
            </a:blip>
            <a:srcRect l="56301"/>
            <a:stretch/>
          </p:blipFill>
          <p:spPr>
            <a:xfrm>
              <a:off x="5550150" y="1152475"/>
              <a:ext cx="2208300" cy="2278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Planned instrumental upgrades for O4</a:t>
            </a:r>
            <a:endParaRPr/>
          </a:p>
        </p:txBody>
      </p:sp>
      <p:sp>
        <p:nvSpPr>
          <p:cNvPr id="274" name="Google Shape;274;p32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LIGO, Virgo and KAGRA have been doing major work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Here, I summarize the LIGO activities.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https://youtu.be/Ut7Ef5AiA_M</a:t>
            </a:r>
            <a:r>
              <a:rPr lang="en"/>
              <a:t> for more details about all of the detectors.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LIGO planned major upgrades from O3 to O4: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laser amplifier (improve high-frequency sensitivity)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Point absorber free test masses (improve high-frequency sensitivity)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Frequency dependent squeezing (FDS) (improve broadband sensitivity)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Adaptive mode matching (improve broadband sensitivity)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Low-loss faraday isolator (improve broadband sensitivity)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Stray light baffles (improve low frequency sensitivity)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LIGO target for O4: 190Mpc BNS range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Backup plan, if necessary, is to descope FDS with target 165Mpc BNS range</a:t>
            </a:r>
            <a:endParaRPr/>
          </a:p>
        </p:txBody>
      </p:sp>
      <p:sp>
        <p:nvSpPr>
          <p:cNvPr id="275" name="Google Shape;275;p3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Construction for the filter cavity</a:t>
            </a:r>
            <a:endParaRPr/>
          </a:p>
        </p:txBody>
      </p:sp>
      <p:sp>
        <p:nvSpPr>
          <p:cNvPr id="281" name="Google Shape;281;p3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82" name="Google Shape;28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6190" y="3046610"/>
            <a:ext cx="2560330" cy="20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5706" y="3221177"/>
            <a:ext cx="2535627" cy="183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550" y="1736941"/>
            <a:ext cx="2489454" cy="331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6200" y="1123876"/>
            <a:ext cx="4929446" cy="181656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 txBox="1"/>
          <p:nvPr/>
        </p:nvSpPr>
        <p:spPr>
          <a:xfrm>
            <a:off x="5709625" y="75725"/>
            <a:ext cx="33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Thanks to Dave Reitze, LIGO Lab</a:t>
            </a:r>
            <a:endParaRPr sz="12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>
            <a:spLocks noGrp="1"/>
          </p:cNvSpPr>
          <p:nvPr>
            <p:ph type="body" idx="4294967295"/>
          </p:nvPr>
        </p:nvSpPr>
        <p:spPr>
          <a:xfrm>
            <a:off x="340822" y="992333"/>
            <a:ext cx="15462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91" lvl="0" indent="-342891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wqe</a:t>
            </a:r>
            <a:endParaRPr/>
          </a:p>
        </p:txBody>
      </p:sp>
      <p:sp>
        <p:nvSpPr>
          <p:cNvPr id="292" name="Google Shape;292;p3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93" name="Google Shape;293;p34"/>
          <p:cNvPicPr preferRelativeResize="0"/>
          <p:nvPr/>
        </p:nvPicPr>
        <p:blipFill rotWithShape="1">
          <a:blip r:embed="rId3">
            <a:alphaModFix/>
          </a:blip>
          <a:srcRect b="-3466"/>
          <a:stretch/>
        </p:blipFill>
        <p:spPr>
          <a:xfrm>
            <a:off x="6749935" y="2809702"/>
            <a:ext cx="2394065" cy="241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43200"/>
            <a:ext cx="3391592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2245" y="2801389"/>
            <a:ext cx="3379712" cy="234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7946" y="1026621"/>
            <a:ext cx="2886055" cy="201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026621"/>
            <a:ext cx="3021912" cy="206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1900" y="1026621"/>
            <a:ext cx="3290699" cy="221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4"/>
          <p:cNvSpPr txBox="1"/>
          <p:nvPr/>
        </p:nvSpPr>
        <p:spPr>
          <a:xfrm>
            <a:off x="3164232" y="1173722"/>
            <a:ext cx="1816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Filter Cavity Input Mirror</a:t>
            </a:r>
            <a:endParaRPr/>
          </a:p>
        </p:txBody>
      </p:sp>
      <p:sp>
        <p:nvSpPr>
          <p:cNvPr id="300" name="Google Shape;300;p34"/>
          <p:cNvSpPr txBox="1"/>
          <p:nvPr/>
        </p:nvSpPr>
        <p:spPr>
          <a:xfrm>
            <a:off x="91968" y="1173737"/>
            <a:ext cx="2053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Vacuum Optical Parametric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Oscillator (VOPO)</a:t>
            </a:r>
            <a:endParaRPr/>
          </a:p>
        </p:txBody>
      </p:sp>
      <p:sp>
        <p:nvSpPr>
          <p:cNvPr id="301" name="Google Shape;301;p34"/>
          <p:cNvSpPr txBox="1"/>
          <p:nvPr/>
        </p:nvSpPr>
        <p:spPr>
          <a:xfrm>
            <a:off x="77587" y="3178474"/>
            <a:ext cx="2082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Filter Cavity Injection Optics</a:t>
            </a:r>
            <a:endParaRPr/>
          </a:p>
        </p:txBody>
      </p:sp>
      <p:sp>
        <p:nvSpPr>
          <p:cNvPr id="302" name="Google Shape;302;p34"/>
          <p:cNvSpPr txBox="1"/>
          <p:nvPr/>
        </p:nvSpPr>
        <p:spPr>
          <a:xfrm>
            <a:off x="3361115" y="3294852"/>
            <a:ext cx="2510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Suspension Installation at Hanford</a:t>
            </a:r>
            <a:endParaRPr/>
          </a:p>
        </p:txBody>
      </p:sp>
      <p:sp>
        <p:nvSpPr>
          <p:cNvPr id="303" name="Google Shape;303;p34"/>
          <p:cNvSpPr txBox="1"/>
          <p:nvPr/>
        </p:nvSpPr>
        <p:spPr>
          <a:xfrm>
            <a:off x="6413640" y="1173721"/>
            <a:ext cx="2170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VOPO Installation at Hanford</a:t>
            </a:r>
            <a:endParaRPr/>
          </a:p>
        </p:txBody>
      </p:sp>
      <p:sp>
        <p:nvSpPr>
          <p:cNvPr id="304" name="Google Shape;304;p34"/>
          <p:cNvSpPr txBox="1"/>
          <p:nvPr/>
        </p:nvSpPr>
        <p:spPr>
          <a:xfrm>
            <a:off x="6960524" y="3129983"/>
            <a:ext cx="1962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Low Loss Faraday Isolator</a:t>
            </a:r>
            <a:endParaRPr/>
          </a:p>
        </p:txBody>
      </p:sp>
      <p:sp>
        <p:nvSpPr>
          <p:cNvPr id="305" name="Google Shape;305;p34"/>
          <p:cNvSpPr txBox="1"/>
          <p:nvPr/>
        </p:nvSpPr>
        <p:spPr>
          <a:xfrm>
            <a:off x="5709625" y="75725"/>
            <a:ext cx="33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Thanks to Dave Reitze, LIGO Lab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306" name="Google Shape;306;p3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O4 LIGO detector upgrades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798350" y="134275"/>
            <a:ext cx="5960100" cy="8835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3636"/>
              <a:buFont typeface="Helvetica Neue Light"/>
              <a:buNone/>
            </a:pPr>
            <a:r>
              <a:rPr lang="en"/>
              <a:t>International Gravitational-Wave Observatory Network (IGWN)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350" y="1117550"/>
            <a:ext cx="8683727" cy="250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955075" y="3725023"/>
            <a:ext cx="77070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rmAutofit fontScale="85000" lnSpcReduction="10000"/>
          </a:bodyPr>
          <a:lstStyle/>
          <a:p>
            <a:pPr marL="292100" lvl="0" indent="-263842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  <a:buChar char="●"/>
            </a:pPr>
            <a:r>
              <a:rPr lang="en" sz="2300"/>
              <a:t>The LIGO-Virgo-KAGRA Collaboration is an international team of more than 2000 scientists who work together to design, build and operate the international gravitational-wave observatory network.</a:t>
            </a:r>
            <a:endParaRPr sz="2300"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of LVK upgrades on observations</a:t>
            </a:r>
            <a:endParaRPr/>
          </a:p>
        </p:txBody>
      </p:sp>
      <p:sp>
        <p:nvSpPr>
          <p:cNvPr id="312" name="Google Shape;312;p3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13" name="Google Shape;313;p35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Binary detection rates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O3 ~ 1 / 5 days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O4 ~ 1 / 2 days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Improved public alerts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Localization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Classification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Latency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Other science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Improved SNR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Discovery space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sources?</a:t>
            </a:r>
            <a:endParaRPr/>
          </a:p>
        </p:txBody>
      </p:sp>
      <p:pic>
        <p:nvPicPr>
          <p:cNvPr id="314" name="Google Shape;3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425" y="1228675"/>
            <a:ext cx="3781500" cy="387912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5"/>
          <p:cNvSpPr txBox="1"/>
          <p:nvPr/>
        </p:nvSpPr>
        <p:spPr>
          <a:xfrm>
            <a:off x="6602800" y="1485125"/>
            <a:ext cx="1614600" cy="58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Ryan Magee et al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 2021 ApJL 910 L21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316" name="Google Shape;316;p35"/>
          <p:cNvSpPr txBox="1"/>
          <p:nvPr/>
        </p:nvSpPr>
        <p:spPr>
          <a:xfrm>
            <a:off x="4751025" y="923500"/>
            <a:ext cx="26232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Predicted O4 BNS Detections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Improvements in cyberinfrastructure</a:t>
            </a:r>
            <a:endParaRPr/>
          </a:p>
        </p:txBody>
      </p:sp>
      <p:sp>
        <p:nvSpPr>
          <p:cNvPr id="322" name="Google Shape;322;p3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323" name="Google Shape;3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75" y="930574"/>
            <a:ext cx="8018224" cy="415837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6"/>
          <p:cNvSpPr txBox="1"/>
          <p:nvPr/>
        </p:nvSpPr>
        <p:spPr>
          <a:xfrm>
            <a:off x="7388900" y="3412625"/>
            <a:ext cx="1614600" cy="58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Ryan Magee et al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 2021 ApJL 910 L21</a:t>
            </a:r>
            <a:endParaRPr sz="12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7"/>
          <p:cNvPicPr preferRelativeResize="0"/>
          <p:nvPr/>
        </p:nvPicPr>
        <p:blipFill rotWithShape="1">
          <a:blip r:embed="rId3">
            <a:alphaModFix/>
          </a:blip>
          <a:srcRect l="7655" b="3222"/>
          <a:stretch/>
        </p:blipFill>
        <p:spPr>
          <a:xfrm>
            <a:off x="4052600" y="1119325"/>
            <a:ext cx="5398351" cy="288035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toward O5 sensitivity</a:t>
            </a:r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32" name="Google Shape;332;p37"/>
          <p:cNvPicPr preferRelativeResize="0"/>
          <p:nvPr/>
        </p:nvPicPr>
        <p:blipFill rotWithShape="1">
          <a:blip r:embed="rId4">
            <a:alphaModFix/>
          </a:blip>
          <a:srcRect r="30967" b="5087"/>
          <a:stretch/>
        </p:blipFill>
        <p:spPr>
          <a:xfrm>
            <a:off x="228600" y="1289304"/>
            <a:ext cx="414223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7"/>
          <p:cNvSpPr txBox="1"/>
          <p:nvPr/>
        </p:nvSpPr>
        <p:spPr>
          <a:xfrm>
            <a:off x="1234350" y="1131025"/>
            <a:ext cx="26232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Advanced LIGO A+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4" name="Google Shape;334;p37"/>
          <p:cNvSpPr txBox="1"/>
          <p:nvPr/>
        </p:nvSpPr>
        <p:spPr>
          <a:xfrm>
            <a:off x="5263550" y="1131025"/>
            <a:ext cx="26232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Advanced Virgo+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5" name="Google Shape;335;p37"/>
          <p:cNvSpPr txBox="1"/>
          <p:nvPr/>
        </p:nvSpPr>
        <p:spPr>
          <a:xfrm>
            <a:off x="726457" y="4069356"/>
            <a:ext cx="2826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Frequency (Hz)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6" name="Google Shape;336;p37"/>
          <p:cNvSpPr txBox="1"/>
          <p:nvPr/>
        </p:nvSpPr>
        <p:spPr>
          <a:xfrm>
            <a:off x="5160757" y="4069356"/>
            <a:ext cx="2826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Frequency (Hz)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7" name="Google Shape;337;p37"/>
          <p:cNvSpPr txBox="1"/>
          <p:nvPr/>
        </p:nvSpPr>
        <p:spPr>
          <a:xfrm>
            <a:off x="3158857" y="4506631"/>
            <a:ext cx="28263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KAGRA will continue to work towards 130Mpc goal in O5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8" name="Google Shape;338;p37"/>
          <p:cNvSpPr txBox="1"/>
          <p:nvPr/>
        </p:nvSpPr>
        <p:spPr>
          <a:xfrm>
            <a:off x="5709625" y="75725"/>
            <a:ext cx="33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Thanks to Dave Reitze &amp; Giovanni Losurdo</a:t>
            </a:r>
            <a:endParaRPr sz="12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O5 Observing Run</a:t>
            </a:r>
            <a:endParaRPr/>
          </a:p>
        </p:txBody>
      </p:sp>
      <p:sp>
        <p:nvSpPr>
          <p:cNvPr id="344" name="Google Shape;344;p3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345" name="Google Shape;345;p38"/>
          <p:cNvSpPr txBox="1">
            <a:spLocks noGrp="1"/>
          </p:cNvSpPr>
          <p:nvPr>
            <p:ph type="body" idx="4294967295"/>
          </p:nvPr>
        </p:nvSpPr>
        <p:spPr>
          <a:xfrm>
            <a:off x="12950" y="1152475"/>
            <a:ext cx="32661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thinking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Start is paced by upgrades after O4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1.5-2 years needed.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Intersperse commissioning and observations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Binary detection rates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O3 ~ 1 / 5 days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O4 ~ 1 / 2 days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O5 ~ 3 / day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Other science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Improved SNR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sources?</a:t>
            </a:r>
            <a:endParaRPr/>
          </a:p>
        </p:txBody>
      </p:sp>
      <p:grpSp>
        <p:nvGrpSpPr>
          <p:cNvPr id="346" name="Google Shape;346;p38"/>
          <p:cNvGrpSpPr/>
          <p:nvPr/>
        </p:nvGrpSpPr>
        <p:grpSpPr>
          <a:xfrm>
            <a:off x="3532258" y="1152464"/>
            <a:ext cx="5213207" cy="3581252"/>
            <a:chOff x="4583150" y="1152475"/>
            <a:chExt cx="3175300" cy="2278150"/>
          </a:xfrm>
        </p:grpSpPr>
        <p:pic>
          <p:nvPicPr>
            <p:cNvPr id="347" name="Google Shape;347;p38"/>
            <p:cNvPicPr preferRelativeResize="0"/>
            <p:nvPr/>
          </p:nvPicPr>
          <p:blipFill rotWithShape="1">
            <a:blip r:embed="rId3">
              <a:alphaModFix/>
            </a:blip>
            <a:srcRect r="81351"/>
            <a:stretch/>
          </p:blipFill>
          <p:spPr>
            <a:xfrm>
              <a:off x="4583150" y="1152475"/>
              <a:ext cx="942425" cy="2278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8"/>
            <p:cNvPicPr preferRelativeResize="0"/>
            <p:nvPr/>
          </p:nvPicPr>
          <p:blipFill rotWithShape="1">
            <a:blip r:embed="rId3">
              <a:alphaModFix/>
            </a:blip>
            <a:srcRect l="56301"/>
            <a:stretch/>
          </p:blipFill>
          <p:spPr>
            <a:xfrm>
              <a:off x="5550150" y="1152475"/>
              <a:ext cx="2208300" cy="2278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041" y="1017725"/>
            <a:ext cx="7692436" cy="404957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Continuous wave searches</a:t>
            </a:r>
            <a:endParaRPr/>
          </a:p>
        </p:txBody>
      </p:sp>
      <p:sp>
        <p:nvSpPr>
          <p:cNvPr id="355" name="Google Shape;355;p3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356" name="Google Shape;356;p39"/>
          <p:cNvSpPr txBox="1"/>
          <p:nvPr/>
        </p:nvSpPr>
        <p:spPr>
          <a:xfrm rot="5400000">
            <a:off x="6804500" y="2702900"/>
            <a:ext cx="33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 Abbott </a:t>
            </a:r>
            <a:r>
              <a:rPr lang="en" sz="1200" i="1">
                <a:solidFill>
                  <a:schemeClr val="dk1"/>
                </a:solidFill>
              </a:rPr>
              <a:t>et al. arXiv:2201.00697 (2022)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357" name="Google Shape;357;p39"/>
          <p:cNvSpPr txBox="1"/>
          <p:nvPr/>
        </p:nvSpPr>
        <p:spPr>
          <a:xfrm>
            <a:off x="3235057" y="4790406"/>
            <a:ext cx="2826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GW Frequency (Hz)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8" name="Google Shape;358;p39"/>
          <p:cNvSpPr txBox="1"/>
          <p:nvPr/>
        </p:nvSpPr>
        <p:spPr>
          <a:xfrm rot="-5400000">
            <a:off x="-465018" y="2904068"/>
            <a:ext cx="2826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</a:t>
            </a:r>
            <a:r>
              <a:rPr lang="en" sz="1200" baseline="-25000">
                <a:solidFill>
                  <a:schemeClr val="dk1"/>
                </a:solidFill>
              </a:rPr>
              <a:t>0</a:t>
            </a:r>
            <a:r>
              <a:rPr lang="en" sz="1200" baseline="30000">
                <a:solidFill>
                  <a:schemeClr val="dk1"/>
                </a:solidFill>
              </a:rPr>
              <a:t>95%</a:t>
            </a:r>
            <a:r>
              <a:rPr lang="en" sz="1200">
                <a:solidFill>
                  <a:schemeClr val="dk1"/>
                </a:solidFill>
              </a:rPr>
              <a:t> [x 10</a:t>
            </a:r>
            <a:r>
              <a:rPr lang="en" sz="1200" baseline="30000">
                <a:solidFill>
                  <a:schemeClr val="dk1"/>
                </a:solidFill>
              </a:rPr>
              <a:t>-25</a:t>
            </a:r>
            <a:r>
              <a:rPr lang="en" sz="1200">
                <a:solidFill>
                  <a:schemeClr val="dk1"/>
                </a:solidFill>
              </a:rPr>
              <a:t>]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0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 from pulsars</a:t>
            </a:r>
            <a:endParaRPr/>
          </a:p>
        </p:txBody>
      </p:sp>
      <p:pic>
        <p:nvPicPr>
          <p:cNvPr id="364" name="Google Shape;3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914400"/>
            <a:ext cx="7315200" cy="355701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0"/>
          <p:cNvSpPr/>
          <p:nvPr/>
        </p:nvSpPr>
        <p:spPr>
          <a:xfrm>
            <a:off x="6781800" y="3810000"/>
            <a:ext cx="1447800" cy="762000"/>
          </a:xfrm>
          <a:prstGeom prst="ellipse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40"/>
          <p:cNvSpPr/>
          <p:nvPr/>
        </p:nvSpPr>
        <p:spPr>
          <a:xfrm>
            <a:off x="2971800" y="990600"/>
            <a:ext cx="5410200" cy="990600"/>
          </a:xfrm>
          <a:prstGeom prst="ellipse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7" name="Google Shape;367;p40"/>
          <p:cNvCxnSpPr/>
          <p:nvPr/>
        </p:nvCxnSpPr>
        <p:spPr>
          <a:xfrm rot="10800000" flipH="1">
            <a:off x="2042625" y="4038600"/>
            <a:ext cx="14700" cy="595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68" name="Google Shape;368;p40"/>
          <p:cNvSpPr txBox="1"/>
          <p:nvPr/>
        </p:nvSpPr>
        <p:spPr>
          <a:xfrm>
            <a:off x="1371600" y="4552800"/>
            <a:ext cx="1905000" cy="400200"/>
          </a:xfrm>
          <a:prstGeom prst="rect">
            <a:avLst/>
          </a:prstGeom>
          <a:solidFill>
            <a:srgbClr val="B4A7D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Solid: ellipticity 1e-9</a:t>
            </a:r>
            <a:endParaRPr/>
          </a:p>
        </p:txBody>
      </p:sp>
      <p:cxnSp>
        <p:nvCxnSpPr>
          <p:cNvPr id="369" name="Google Shape;369;p40"/>
          <p:cNvCxnSpPr/>
          <p:nvPr/>
        </p:nvCxnSpPr>
        <p:spPr>
          <a:xfrm rot="10800000" flipH="1">
            <a:off x="5166825" y="4038600"/>
            <a:ext cx="14700" cy="595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70" name="Google Shape;370;p40"/>
          <p:cNvSpPr txBox="1"/>
          <p:nvPr/>
        </p:nvSpPr>
        <p:spPr>
          <a:xfrm>
            <a:off x="4495800" y="4552800"/>
            <a:ext cx="1905000" cy="400200"/>
          </a:xfrm>
          <a:prstGeom prst="rect">
            <a:avLst/>
          </a:prstGeom>
          <a:solidFill>
            <a:srgbClr val="B4A7D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Empty: gravitar</a:t>
            </a:r>
            <a:endParaRPr/>
          </a:p>
        </p:txBody>
      </p:sp>
      <p:sp>
        <p:nvSpPr>
          <p:cNvPr id="371" name="Google Shape;371;p40"/>
          <p:cNvSpPr txBox="1"/>
          <p:nvPr/>
        </p:nvSpPr>
        <p:spPr>
          <a:xfrm rot="-5400000">
            <a:off x="7019250" y="2447250"/>
            <a:ext cx="3258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Pitkin et al, Ap. J. Lett 863, 2, L40 (2018)</a:t>
            </a:r>
            <a:endParaRPr sz="1135"/>
          </a:p>
        </p:txBody>
      </p:sp>
      <p:sp>
        <p:nvSpPr>
          <p:cNvPr id="372" name="Google Shape;372;p40"/>
          <p:cNvSpPr txBox="1"/>
          <p:nvPr/>
        </p:nvSpPr>
        <p:spPr>
          <a:xfrm>
            <a:off x="7260600" y="4171800"/>
            <a:ext cx="74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SNR</a:t>
            </a:r>
            <a:endParaRPr b="1"/>
          </a:p>
        </p:txBody>
      </p:sp>
      <p:sp>
        <p:nvSpPr>
          <p:cNvPr id="373" name="Google Shape;373;p4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 from pulsars</a:t>
            </a:r>
            <a:endParaRPr/>
          </a:p>
        </p:txBody>
      </p:sp>
      <p:pic>
        <p:nvPicPr>
          <p:cNvPr id="379" name="Google Shape;37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914400"/>
            <a:ext cx="7315200" cy="356616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1"/>
          <p:cNvSpPr/>
          <p:nvPr/>
        </p:nvSpPr>
        <p:spPr>
          <a:xfrm>
            <a:off x="6781800" y="3810000"/>
            <a:ext cx="685800" cy="762000"/>
          </a:xfrm>
          <a:prstGeom prst="ellipse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1"/>
          <p:cNvSpPr/>
          <p:nvPr/>
        </p:nvSpPr>
        <p:spPr>
          <a:xfrm>
            <a:off x="5105400" y="838200"/>
            <a:ext cx="3276600" cy="990600"/>
          </a:xfrm>
          <a:prstGeom prst="ellipse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1"/>
          <p:cNvSpPr txBox="1"/>
          <p:nvPr/>
        </p:nvSpPr>
        <p:spPr>
          <a:xfrm rot="-5400000">
            <a:off x="7019250" y="2447250"/>
            <a:ext cx="3258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Pitkin et al, Ap. J. Lett 863, 2, L40 (2018)</a:t>
            </a:r>
            <a:endParaRPr sz="1135"/>
          </a:p>
        </p:txBody>
      </p:sp>
      <p:sp>
        <p:nvSpPr>
          <p:cNvPr id="383" name="Google Shape;383;p41"/>
          <p:cNvSpPr txBox="1"/>
          <p:nvPr/>
        </p:nvSpPr>
        <p:spPr>
          <a:xfrm>
            <a:off x="7184400" y="4191000"/>
            <a:ext cx="74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SNR</a:t>
            </a:r>
            <a:endParaRPr b="1"/>
          </a:p>
        </p:txBody>
      </p:sp>
      <p:sp>
        <p:nvSpPr>
          <p:cNvPr id="384" name="Google Shape;384;p4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Stochastic background searches</a:t>
            </a:r>
            <a:endParaRPr/>
          </a:p>
        </p:txBody>
      </p:sp>
      <p:sp>
        <p:nvSpPr>
          <p:cNvPr id="390" name="Google Shape;390;p4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391" name="Google Shape;39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9925" y="1173300"/>
            <a:ext cx="6516940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2"/>
          <p:cNvSpPr txBox="1"/>
          <p:nvPr/>
        </p:nvSpPr>
        <p:spPr>
          <a:xfrm rot="5400000">
            <a:off x="7033100" y="2702900"/>
            <a:ext cx="33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 Abbott </a:t>
            </a:r>
            <a:r>
              <a:rPr lang="en" sz="1200" i="1">
                <a:solidFill>
                  <a:schemeClr val="dk1"/>
                </a:solidFill>
              </a:rPr>
              <a:t>et al. arXiv:2110.09834 (2021)</a:t>
            </a:r>
            <a:endParaRPr sz="12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Isotropic GW Background</a:t>
            </a:r>
            <a:endParaRPr/>
          </a:p>
        </p:txBody>
      </p:sp>
      <p:pic>
        <p:nvPicPr>
          <p:cNvPr id="398" name="Google Shape;398;p43"/>
          <p:cNvPicPr preferRelativeResize="0"/>
          <p:nvPr/>
        </p:nvPicPr>
        <p:blipFill rotWithShape="1">
          <a:blip r:embed="rId3">
            <a:alphaModFix/>
          </a:blip>
          <a:srcRect r="96127"/>
          <a:stretch/>
        </p:blipFill>
        <p:spPr>
          <a:xfrm>
            <a:off x="1447801" y="1370038"/>
            <a:ext cx="304799" cy="327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3"/>
          <p:cNvPicPr preferRelativeResize="0"/>
          <p:nvPr/>
        </p:nvPicPr>
        <p:blipFill rotWithShape="1">
          <a:blip r:embed="rId3">
            <a:alphaModFix/>
          </a:blip>
          <a:srcRect l="53248" t="3848" r="278" b="7687"/>
          <a:stretch/>
        </p:blipFill>
        <p:spPr>
          <a:xfrm>
            <a:off x="1828800" y="1219200"/>
            <a:ext cx="4800599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3"/>
          <p:cNvSpPr txBox="1"/>
          <p:nvPr/>
        </p:nvSpPr>
        <p:spPr>
          <a:xfrm rot="-5400000">
            <a:off x="5114250" y="2523450"/>
            <a:ext cx="3258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LVC, Phys. Rev. D 104, 022004 (2021)</a:t>
            </a:r>
            <a:endParaRPr sz="1135"/>
          </a:p>
        </p:txBody>
      </p:sp>
      <p:sp>
        <p:nvSpPr>
          <p:cNvPr id="401" name="Google Shape;401;p4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Post-O5 planning</a:t>
            </a:r>
            <a:endParaRPr/>
          </a:p>
        </p:txBody>
      </p:sp>
      <p:sp>
        <p:nvSpPr>
          <p:cNvPr id="407" name="Google Shape;407;p4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408" name="Google Shape;408;p44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LVK is committed to continued observations </a:t>
            </a:r>
            <a:r>
              <a:rPr lang="en" b="1" u="sng"/>
              <a:t>beyond 2028</a:t>
            </a:r>
            <a:r>
              <a:rPr lang="en"/>
              <a:t> (contingent on continued funding of the observatories).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 is underway to scope detector upgrade options and observing strategies for after O5.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Plans will be developed and refined, with community input, over the next couple of years.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LIGO is exploring: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LIGO Voyager upgrade to cryogenic detectors with silicon test masses and other modifications.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Or a path that makes a series of incremental modifications targeted to deliver specific sensitivity benefits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Considerations included readiness/technical risk, cost, impact on observing time and how the program would dovetail with the implementation of Cosmic Explorer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 of my talk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Highlights of gravitational-wave observations 2015-2022</a:t>
            </a:r>
            <a:endParaRPr sz="21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Detectors, sensitivity and observing runs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Compact binary detections, rates, and unique experiments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Searches for other gravitational-wave sources</a:t>
            </a:r>
            <a:endParaRPr sz="17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The booming 20s</a:t>
            </a:r>
            <a:endParaRPr sz="21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2022-2025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2025-2030</a:t>
            </a:r>
            <a:endParaRPr sz="17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Next generation facilities</a:t>
            </a:r>
            <a:endParaRPr sz="21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Einstein Telescope and Cosmic Explorer</a:t>
            </a:r>
            <a:endParaRPr sz="1700"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Generation Facilities</a:t>
            </a:r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7076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Einstein Telescope</a:t>
            </a:r>
            <a:endParaRPr/>
          </a:p>
        </p:txBody>
      </p:sp>
      <p:sp>
        <p:nvSpPr>
          <p:cNvPr id="420" name="Google Shape;420;p46"/>
          <p:cNvSpPr txBox="1"/>
          <p:nvPr/>
        </p:nvSpPr>
        <p:spPr>
          <a:xfrm>
            <a:off x="204950" y="1159075"/>
            <a:ext cx="27867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Proposed underground facility in Europe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10km arms, cryogenic optics, triangular configuration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ET is on the European Strategy Forum on Research Infrastructures (ESFRI) 2021 roadmap</a:t>
            </a:r>
            <a:endParaRPr/>
          </a:p>
        </p:txBody>
      </p:sp>
      <p:sp>
        <p:nvSpPr>
          <p:cNvPr id="421" name="Google Shape;421;p4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422" name="Google Shape;4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1650" y="1159075"/>
            <a:ext cx="5882790" cy="330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713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Explorer</a:t>
            </a:r>
            <a:endParaRPr/>
          </a:p>
        </p:txBody>
      </p:sp>
      <p:sp>
        <p:nvSpPr>
          <p:cNvPr id="428" name="Google Shape;428;p47"/>
          <p:cNvSpPr txBox="1"/>
          <p:nvPr/>
        </p:nvSpPr>
        <p:spPr>
          <a:xfrm rot="-5402405">
            <a:off x="7437600" y="2543700"/>
            <a:ext cx="257280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https://arxiv.org/abs/2109.09882</a:t>
            </a:r>
            <a:endParaRPr sz="1135"/>
          </a:p>
        </p:txBody>
      </p:sp>
      <p:sp>
        <p:nvSpPr>
          <p:cNvPr id="429" name="Google Shape;429;p4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430" name="Google Shape;430;p47"/>
          <p:cNvSpPr txBox="1"/>
          <p:nvPr/>
        </p:nvSpPr>
        <p:spPr>
          <a:xfrm>
            <a:off x="204950" y="1159075"/>
            <a:ext cx="47121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Proposed above ground facility in the US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Two 40km orthogonal arms using mature technology from current ground-based detectors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Cosmic Explorer Horizon Study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Released in October 2021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DAWN VI Workshop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“There was a consensus that Cosmic Explorer is a concept that can deliver the promised science. A strong endorsement of Cosmic Explorer, as described in the CE Horizon Study, is a primary outcome of DAWN VI." </a:t>
            </a:r>
            <a:endParaRPr/>
          </a:p>
        </p:txBody>
      </p:sp>
      <p:pic>
        <p:nvPicPr>
          <p:cNvPr id="431" name="Google Shape;43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3775" y="1159075"/>
            <a:ext cx="2927053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8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713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Explorer Science Reach</a:t>
            </a:r>
            <a:endParaRPr/>
          </a:p>
        </p:txBody>
      </p:sp>
      <p:sp>
        <p:nvSpPr>
          <p:cNvPr id="437" name="Google Shape;437;p4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438" name="Google Shape;438;p48"/>
          <p:cNvPicPr preferRelativeResize="0"/>
          <p:nvPr/>
        </p:nvPicPr>
        <p:blipFill rotWithShape="1">
          <a:blip r:embed="rId3">
            <a:alphaModFix/>
          </a:blip>
          <a:srcRect t="4085" r="6085" b="3910"/>
          <a:stretch/>
        </p:blipFill>
        <p:spPr>
          <a:xfrm>
            <a:off x="-267075" y="1017725"/>
            <a:ext cx="4229476" cy="37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400" y="1014984"/>
            <a:ext cx="5257800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8"/>
          <p:cNvSpPr txBox="1"/>
          <p:nvPr/>
        </p:nvSpPr>
        <p:spPr>
          <a:xfrm rot="-2405">
            <a:off x="3195200" y="4727225"/>
            <a:ext cx="257280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A Horizon Study for Cosmic Explorer</a:t>
            </a:r>
            <a:endParaRPr sz="1135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https://arxiv.org/abs/2109.09882</a:t>
            </a:r>
            <a:endParaRPr sz="1135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446" name="Google Shape;446;p4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 l="22179" r="42052" b="92798"/>
          <a:stretch/>
        </p:blipFill>
        <p:spPr>
          <a:xfrm>
            <a:off x="2144150" y="1094275"/>
            <a:ext cx="2375524" cy="27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Observing runs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l="828" t="7927" r="31831"/>
          <a:stretch/>
        </p:blipFill>
        <p:spPr>
          <a:xfrm>
            <a:off x="469350" y="1445975"/>
            <a:ext cx="4472400" cy="351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19"/>
          <p:cNvCxnSpPr/>
          <p:nvPr/>
        </p:nvCxnSpPr>
        <p:spPr>
          <a:xfrm rot="10800000">
            <a:off x="2267250" y="2073725"/>
            <a:ext cx="0" cy="2246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4" name="Google Shape;104;p19"/>
          <p:cNvSpPr txBox="1"/>
          <p:nvPr/>
        </p:nvSpPr>
        <p:spPr>
          <a:xfrm>
            <a:off x="2187225" y="3934225"/>
            <a:ext cx="1085400" cy="400200"/>
          </a:xfrm>
          <a:prstGeom prst="rect">
            <a:avLst/>
          </a:prstGeom>
          <a:solidFill>
            <a:srgbClr val="B4A7D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GW150914</a:t>
            </a:r>
            <a:endParaRPr/>
          </a:p>
        </p:txBody>
      </p:sp>
      <p:cxnSp>
        <p:nvCxnSpPr>
          <p:cNvPr id="105" name="Google Shape;105;p19"/>
          <p:cNvCxnSpPr/>
          <p:nvPr/>
        </p:nvCxnSpPr>
        <p:spPr>
          <a:xfrm rot="10800000" flipH="1">
            <a:off x="3003875" y="2632675"/>
            <a:ext cx="5400" cy="1070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6" name="Google Shape;106;p19"/>
          <p:cNvSpPr txBox="1"/>
          <p:nvPr/>
        </p:nvSpPr>
        <p:spPr>
          <a:xfrm>
            <a:off x="2395725" y="3359850"/>
            <a:ext cx="1085400" cy="400200"/>
          </a:xfrm>
          <a:prstGeom prst="rect">
            <a:avLst/>
          </a:prstGeom>
          <a:solidFill>
            <a:srgbClr val="B4A7D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GW170817</a:t>
            </a:r>
            <a:endParaRPr/>
          </a:p>
        </p:txBody>
      </p:sp>
      <p:cxnSp>
        <p:nvCxnSpPr>
          <p:cNvPr id="107" name="Google Shape;107;p19"/>
          <p:cNvCxnSpPr/>
          <p:nvPr/>
        </p:nvCxnSpPr>
        <p:spPr>
          <a:xfrm rot="10800000" flipH="1">
            <a:off x="3638850" y="2795525"/>
            <a:ext cx="10800" cy="1524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8" name="Google Shape;108;p19"/>
          <p:cNvSpPr txBox="1"/>
          <p:nvPr/>
        </p:nvSpPr>
        <p:spPr>
          <a:xfrm>
            <a:off x="3558825" y="3934225"/>
            <a:ext cx="1237800" cy="400200"/>
          </a:xfrm>
          <a:prstGeom prst="rect">
            <a:avLst/>
          </a:prstGeom>
          <a:solidFill>
            <a:srgbClr val="B4A7D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Alerts</a:t>
            </a:r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469600" y="1445975"/>
            <a:ext cx="4472400" cy="3305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5550131" y="4197927"/>
            <a:ext cx="255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5843848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6151418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6467302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6783186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7068589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7387244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7697586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140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8016240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160</a:t>
            </a:r>
            <a:endParaRPr>
              <a:solidFill>
                <a:srgbClr val="8C8C8C"/>
              </a:solidFill>
            </a:endParaRPr>
          </a:p>
        </p:txBody>
      </p:sp>
      <p:grpSp>
        <p:nvGrpSpPr>
          <p:cNvPr id="119" name="Google Shape;119;p19"/>
          <p:cNvGrpSpPr/>
          <p:nvPr/>
        </p:nvGrpSpPr>
        <p:grpSpPr>
          <a:xfrm>
            <a:off x="5649882" y="410730"/>
            <a:ext cx="2568630" cy="3832392"/>
            <a:chOff x="5295207" y="1109000"/>
            <a:chExt cx="2568630" cy="3832392"/>
          </a:xfrm>
        </p:grpSpPr>
        <p:pic>
          <p:nvPicPr>
            <p:cNvPr id="120" name="Google Shape;12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95207" y="3694149"/>
              <a:ext cx="2568630" cy="1247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95207" y="2402378"/>
              <a:ext cx="1928553" cy="1243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95207" y="1109000"/>
              <a:ext cx="1604357" cy="12435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" name="Google Shape;123;p19"/>
          <p:cNvSpPr txBox="1"/>
          <p:nvPr/>
        </p:nvSpPr>
        <p:spPr>
          <a:xfrm>
            <a:off x="5540432" y="4364181"/>
            <a:ext cx="282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Angle Averaged Binary Neutron Star Inspiral Range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4" name="Google Shape;124;p19"/>
          <p:cNvSpPr txBox="1"/>
          <p:nvPr/>
        </p:nvSpPr>
        <p:spPr>
          <a:xfrm rot="-5400000">
            <a:off x="3535675" y="2174827"/>
            <a:ext cx="3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Duration at Sensitive Distance (relative)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5702533" y="423952"/>
            <a:ext cx="42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5702533" y="1715194"/>
            <a:ext cx="42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5702533" y="3006439"/>
            <a:ext cx="42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6306589" y="523702"/>
            <a:ext cx="319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6AA84F"/>
                </a:solidFill>
              </a:rPr>
              <a:t>L1</a:t>
            </a:r>
            <a:endParaRPr b="1">
              <a:solidFill>
                <a:srgbClr val="6AA84F"/>
              </a:solidFill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6151418" y="1798319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4C4B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/>
          </a:p>
        </p:txBody>
      </p:sp>
      <p:sp>
        <p:nvSpPr>
          <p:cNvPr id="130" name="Google Shape;130;p19"/>
          <p:cNvSpPr txBox="1"/>
          <p:nvPr/>
        </p:nvSpPr>
        <p:spPr>
          <a:xfrm>
            <a:off x="7257011" y="2014451"/>
            <a:ext cx="319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80C0FF"/>
                </a:solidFill>
                <a:latin typeface="Arial"/>
                <a:ea typeface="Arial"/>
                <a:cs typeface="Arial"/>
                <a:sym typeface="Arial"/>
              </a:rPr>
              <a:t>L1</a:t>
            </a:r>
            <a:endParaRPr/>
          </a:p>
        </p:txBody>
      </p:sp>
      <p:sp>
        <p:nvSpPr>
          <p:cNvPr id="131" name="Google Shape;131;p19"/>
          <p:cNvSpPr txBox="1"/>
          <p:nvPr/>
        </p:nvSpPr>
        <p:spPr>
          <a:xfrm>
            <a:off x="7841673" y="3247505"/>
            <a:ext cx="319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80C0FF"/>
                </a:solidFill>
                <a:latin typeface="Arial"/>
                <a:ea typeface="Arial"/>
                <a:cs typeface="Arial"/>
                <a:sym typeface="Arial"/>
              </a:rPr>
              <a:t>L1</a:t>
            </a:r>
            <a:endParaRPr/>
          </a:p>
        </p:txBody>
      </p:sp>
      <p:sp>
        <p:nvSpPr>
          <p:cNvPr id="132" name="Google Shape;132;p19"/>
          <p:cNvSpPr txBox="1"/>
          <p:nvPr/>
        </p:nvSpPr>
        <p:spPr>
          <a:xfrm>
            <a:off x="6902335" y="479366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4C4B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/>
          </a:p>
        </p:txBody>
      </p:sp>
      <p:sp>
        <p:nvSpPr>
          <p:cNvPr id="133" name="Google Shape;133;p19"/>
          <p:cNvSpPr txBox="1"/>
          <p:nvPr/>
        </p:nvSpPr>
        <p:spPr>
          <a:xfrm>
            <a:off x="7110153" y="3205941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45A67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/>
          </a:p>
        </p:txBody>
      </p:sp>
      <p:sp>
        <p:nvSpPr>
          <p:cNvPr id="134" name="Google Shape;134;p19"/>
          <p:cNvSpPr txBox="1"/>
          <p:nvPr/>
        </p:nvSpPr>
        <p:spPr>
          <a:xfrm>
            <a:off x="6082146" y="3208712"/>
            <a:ext cx="32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BA8DCD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/>
          </a:p>
        </p:txBody>
      </p:sp>
      <p:sp>
        <p:nvSpPr>
          <p:cNvPr id="135" name="Google Shape;135;p19"/>
          <p:cNvSpPr txBox="1"/>
          <p:nvPr/>
        </p:nvSpPr>
        <p:spPr>
          <a:xfrm>
            <a:off x="7254253" y="839575"/>
            <a:ext cx="183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H1 – LIGO Hanford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L1 – LIGO Livingston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 – Virgo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6" name="Google Shape;136;p19"/>
          <p:cNvSpPr/>
          <p:nvPr/>
        </p:nvSpPr>
        <p:spPr>
          <a:xfrm rot="5400000">
            <a:off x="5539748" y="2840878"/>
            <a:ext cx="1113900" cy="170400"/>
          </a:xfrm>
          <a:prstGeom prst="pie">
            <a:avLst>
              <a:gd name="adj1" fmla="val 5314134"/>
              <a:gd name="adj2" fmla="val 16200000"/>
            </a:avLst>
          </a:prstGeom>
          <a:solidFill>
            <a:srgbClr val="BA8DCD">
              <a:alpha val="6078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FFB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114FF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5843848" y="2230581"/>
            <a:ext cx="32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BA8DCD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Sensitivity &amp; detections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 rot="-5400000">
            <a:off x="7212525" y="2506750"/>
            <a:ext cx="33036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Credit: LIGO-Virgo-KAGRA Collaborations</a:t>
            </a:r>
            <a:endParaRPr sz="1135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(LIGO-G2102395)</a:t>
            </a:r>
            <a:endParaRPr sz="1135"/>
          </a:p>
        </p:txBody>
      </p:sp>
      <p:pic>
        <p:nvPicPr>
          <p:cNvPr id="145" name="Google Shape;145;p20" descr="Fig. 1"/>
          <p:cNvPicPr preferRelativeResize="0"/>
          <p:nvPr/>
        </p:nvPicPr>
        <p:blipFill rotWithShape="1">
          <a:blip r:embed="rId3">
            <a:alphaModFix/>
          </a:blip>
          <a:srcRect r="52451" b="49408"/>
          <a:stretch/>
        </p:blipFill>
        <p:spPr>
          <a:xfrm>
            <a:off x="84150" y="1279100"/>
            <a:ext cx="4145699" cy="343222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4953000" y="4629000"/>
            <a:ext cx="3351000" cy="400200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O3 binary detection rate ~ 1 / (5 days)</a:t>
            </a:r>
            <a:endParaRPr/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4">
            <a:alphaModFix/>
          </a:blip>
          <a:srcRect l="10459" t="1392" r="6923" b="11552"/>
          <a:stretch/>
        </p:blipFill>
        <p:spPr>
          <a:xfrm>
            <a:off x="4813000" y="1441704"/>
            <a:ext cx="3401569" cy="267004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5104323" y="4121725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10</a:t>
            </a:r>
            <a:r>
              <a:rPr lang="en" sz="12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5235632" y="4287981"/>
            <a:ext cx="2826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Time (days)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5968398" y="4121725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30</a:t>
            </a:r>
            <a:r>
              <a:rPr lang="en" sz="12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6832473" y="4121725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50</a:t>
            </a:r>
            <a:r>
              <a:rPr lang="en" sz="12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7696548" y="4121725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70</a:t>
            </a:r>
            <a:r>
              <a:rPr lang="en" sz="12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4329748" y="3528675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10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4329748" y="3236370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20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4329748" y="2944065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30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4329748" y="2651760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40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4319673" y="2350863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50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4319673" y="2058558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60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4319673" y="1766253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70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4319673" y="1473948"/>
            <a:ext cx="48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C8C8C"/>
                </a:solidFill>
              </a:rPr>
              <a:t>80</a:t>
            </a:r>
            <a:endParaRPr sz="1200">
              <a:solidFill>
                <a:srgbClr val="8C8C8C"/>
              </a:solidFill>
            </a:endParaRPr>
          </a:p>
        </p:txBody>
      </p:sp>
      <p:sp>
        <p:nvSpPr>
          <p:cNvPr id="161" name="Google Shape;161;p20"/>
          <p:cNvSpPr txBox="1"/>
          <p:nvPr/>
        </p:nvSpPr>
        <p:spPr>
          <a:xfrm rot="-5400000">
            <a:off x="2955157" y="2651756"/>
            <a:ext cx="2826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Cumulative detections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62" name="Google Shape;162;p2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3636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GW150914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First astrophysical source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black holes exist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neutron star mergers are gamma-ray burst progenitors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GW190521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Black holes exist in pair instability mass gap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GW190814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Compact objects exist with masses between 2-5 Msun</a:t>
            </a:r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6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/>
          <p:nvPr/>
        </p:nvSpPr>
        <p:spPr>
          <a:xfrm>
            <a:off x="7483425" y="1411850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1"/>
          <p:cNvSpPr/>
          <p:nvPr/>
        </p:nvSpPr>
        <p:spPr>
          <a:xfrm>
            <a:off x="8336725" y="786775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1"/>
          <p:cNvSpPr/>
          <p:nvPr/>
        </p:nvSpPr>
        <p:spPr>
          <a:xfrm>
            <a:off x="7117725" y="3560550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1"/>
          <p:cNvSpPr/>
          <p:nvPr/>
        </p:nvSpPr>
        <p:spPr>
          <a:xfrm>
            <a:off x="4739675" y="4203175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Firsts</a:t>
            </a:r>
            <a:endParaRPr/>
          </a:p>
        </p:txBody>
      </p:sp>
      <p:sp>
        <p:nvSpPr>
          <p:cNvPr id="175" name="Google Shape;175;p21"/>
          <p:cNvSpPr txBox="1"/>
          <p:nvPr/>
        </p:nvSpPr>
        <p:spPr>
          <a:xfrm rot="-5400000">
            <a:off x="7288725" y="2506750"/>
            <a:ext cx="33036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>
                <a:solidFill>
                  <a:schemeClr val="lt1"/>
                </a:solidFill>
              </a:rPr>
              <a:t>Credit: LIGO-Virgo-KAGRA Collaborations</a:t>
            </a:r>
            <a:endParaRPr sz="1135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BNS-GRB association ….</a:t>
            </a:r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body" idx="1"/>
          </p:nvPr>
        </p:nvSpPr>
        <p:spPr>
          <a:xfrm>
            <a:off x="4924175" y="1184275"/>
            <a:ext cx="3636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 &amp; GRB 170817A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Fractional difference in speed of gravity and the speed of light is between -3 x 10</a:t>
            </a:r>
            <a:r>
              <a:rPr lang="en" baseline="30000"/>
              <a:t>-15</a:t>
            </a:r>
            <a:r>
              <a:rPr lang="en"/>
              <a:t> and 7 x 10</a:t>
            </a:r>
            <a:r>
              <a:rPr lang="en" baseline="30000"/>
              <a:t>-16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 &amp; AT 2017gfo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neutron star mergers produce kilonova explosions that generate heavy elements</a:t>
            </a:r>
            <a:endParaRPr/>
          </a:p>
        </p:txBody>
      </p:sp>
      <p:sp>
        <p:nvSpPr>
          <p:cNvPr id="183" name="Google Shape;183;p22"/>
          <p:cNvSpPr txBox="1"/>
          <p:nvPr/>
        </p:nvSpPr>
        <p:spPr>
          <a:xfrm rot="-5400000">
            <a:off x="-1170600" y="27154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B. P. Abbott et al 2017 ApJL 848 L13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84" name="Google Shape;18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00" y="1048925"/>
            <a:ext cx="4238400" cy="3869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61272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neutron-star black hole mergers</a:t>
            </a:r>
            <a:endParaRPr/>
          </a:p>
        </p:txBody>
      </p:sp>
      <p:pic>
        <p:nvPicPr>
          <p:cNvPr id="190" name="Google Shape;190;p23"/>
          <p:cNvPicPr preferRelativeResize="0"/>
          <p:nvPr/>
        </p:nvPicPr>
        <p:blipFill rotWithShape="1">
          <a:blip r:embed="rId3">
            <a:alphaModFix/>
          </a:blip>
          <a:srcRect t="22051" r="47501"/>
          <a:stretch/>
        </p:blipFill>
        <p:spPr>
          <a:xfrm>
            <a:off x="2680575" y="1017729"/>
            <a:ext cx="4232118" cy="39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92" name="Google Shape;192;p23"/>
          <p:cNvSpPr txBox="1"/>
          <p:nvPr/>
        </p:nvSpPr>
        <p:spPr>
          <a:xfrm rot="-5400000">
            <a:off x="908313" y="265065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R. Abbott </a:t>
            </a:r>
            <a:r>
              <a:rPr lang="en" sz="1100" i="1">
                <a:solidFill>
                  <a:schemeClr val="dk1"/>
                </a:solidFill>
              </a:rPr>
              <a:t>et al</a:t>
            </a:r>
            <a:r>
              <a:rPr lang="en" sz="1100">
                <a:solidFill>
                  <a:schemeClr val="dk1"/>
                </a:solidFill>
              </a:rPr>
              <a:t> 2021 </a:t>
            </a:r>
            <a:r>
              <a:rPr lang="en" sz="1100" i="1">
                <a:solidFill>
                  <a:schemeClr val="dk1"/>
                </a:solidFill>
              </a:rPr>
              <a:t>ApJL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b="1">
                <a:solidFill>
                  <a:schemeClr val="dk1"/>
                </a:solidFill>
              </a:rPr>
              <a:t>915</a:t>
            </a:r>
            <a:r>
              <a:rPr lang="en" sz="1100">
                <a:solidFill>
                  <a:schemeClr val="dk1"/>
                </a:solidFill>
              </a:rPr>
              <a:t> L5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Masses in the stellar graveyard </a:t>
            </a:r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3">
            <a:alphaModFix/>
          </a:blip>
          <a:srcRect t="9453"/>
          <a:stretch/>
        </p:blipFill>
        <p:spPr>
          <a:xfrm>
            <a:off x="631925" y="1017730"/>
            <a:ext cx="7880151" cy="4013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1489</Words>
  <Application>Microsoft Macintosh PowerPoint</Application>
  <PresentationFormat>On-screen Show (16:9)</PresentationFormat>
  <Paragraphs>269</Paragraphs>
  <Slides>34</Slides>
  <Notes>34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Helvetica Neue</vt:lpstr>
      <vt:lpstr>Helvetica Neue Light</vt:lpstr>
      <vt:lpstr>Simple Light</vt:lpstr>
      <vt:lpstr>Gravitational-wave astronomy in the 2020s</vt:lpstr>
      <vt:lpstr>International Gravitational-Wave Observatory Network (IGWN) </vt:lpstr>
      <vt:lpstr>Outline of my talk</vt:lpstr>
      <vt:lpstr>Observing runs</vt:lpstr>
      <vt:lpstr>Sensitivity &amp; detections</vt:lpstr>
      <vt:lpstr>Firsts</vt:lpstr>
      <vt:lpstr>First BNS-GRB association ….</vt:lpstr>
      <vt:lpstr>First neutron-star black hole mergers</vt:lpstr>
      <vt:lpstr>Masses in the stellar graveyard </vt:lpstr>
      <vt:lpstr>From one to many: measuring populations</vt:lpstr>
      <vt:lpstr>Testing GW generation with BBH</vt:lpstr>
      <vt:lpstr>Testing modified dispersion</vt:lpstr>
      <vt:lpstr>Testing modified dispersion</vt:lpstr>
      <vt:lpstr>Other tests</vt:lpstr>
      <vt:lpstr>Cosmology with gravitational waves</vt:lpstr>
      <vt:lpstr>Looking forward to O4</vt:lpstr>
      <vt:lpstr>Planned instrumental upgrades for O4</vt:lpstr>
      <vt:lpstr>Construction for the filter cavity</vt:lpstr>
      <vt:lpstr>O4 LIGO detector upgrades</vt:lpstr>
      <vt:lpstr>Impact of LVK upgrades on observations</vt:lpstr>
      <vt:lpstr>Improvements in cyberinfrastructure</vt:lpstr>
      <vt:lpstr>Working toward O5 sensitivity</vt:lpstr>
      <vt:lpstr>O5 Observing Run</vt:lpstr>
      <vt:lpstr>Continuous wave searches</vt:lpstr>
      <vt:lpstr>GW from pulsars</vt:lpstr>
      <vt:lpstr>GW from pulsars</vt:lpstr>
      <vt:lpstr>Stochastic background searches</vt:lpstr>
      <vt:lpstr>Isotropic GW Background</vt:lpstr>
      <vt:lpstr>Post-O5 planning</vt:lpstr>
      <vt:lpstr>Next Generation Facilities</vt:lpstr>
      <vt:lpstr>Einstein Telescope</vt:lpstr>
      <vt:lpstr>Cosmic Explorer</vt:lpstr>
      <vt:lpstr>Cosmic Explorer Science Reach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Gravitational-wave astronomy in the 2020s</dc:title>
  <cp:lastModifiedBy>Patrick R Brady</cp:lastModifiedBy>
  <cp:revision>1</cp:revision>
  <dcterms:modified xsi:type="dcterms:W3CDTF">2022-05-12T13:44:57Z</dcterms:modified>
</cp:coreProperties>
</file>