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91" r:id="rId5"/>
    <p:sldId id="258" r:id="rId6"/>
    <p:sldId id="268" r:id="rId7"/>
    <p:sldId id="285" r:id="rId8"/>
    <p:sldId id="284" r:id="rId9"/>
    <p:sldId id="281" r:id="rId10"/>
    <p:sldId id="287" r:id="rId11"/>
    <p:sldId id="260" r:id="rId12"/>
    <p:sldId id="267" r:id="rId13"/>
    <p:sldId id="261" r:id="rId14"/>
    <p:sldId id="263" r:id="rId15"/>
    <p:sldId id="264" r:id="rId16"/>
    <p:sldId id="269" r:id="rId17"/>
    <p:sldId id="274" r:id="rId18"/>
    <p:sldId id="265" r:id="rId19"/>
    <p:sldId id="271" r:id="rId20"/>
    <p:sldId id="290" r:id="rId21"/>
    <p:sldId id="289" r:id="rId22"/>
    <p:sldId id="272" r:id="rId23"/>
    <p:sldId id="266" r:id="rId24"/>
    <p:sldId id="273" r:id="rId25"/>
    <p:sldId id="282" r:id="rId26"/>
    <p:sldId id="292" r:id="rId27"/>
    <p:sldId id="277" r:id="rId28"/>
    <p:sldId id="27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4"/>
    <p:restoredTop sz="94663"/>
  </p:normalViewPr>
  <p:slideViewPr>
    <p:cSldViewPr snapToGrid="0" snapToObjects="1">
      <p:cViewPr>
        <p:scale>
          <a:sx n="84" d="100"/>
          <a:sy n="84" d="100"/>
        </p:scale>
        <p:origin x="44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5483-9E25-7343-878F-329DF0584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7C7D8-491F-CE4E-AF42-D33DCFD2A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C7723-2E57-204D-B191-E2DA3E84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EBA86-8171-C44E-8972-0DA789D9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61752-5E7B-D842-A72A-4F26426C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CBD8-0A91-BC4F-A4EF-5342DD21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E3FDB-A9DB-944B-AFD7-A3AD33D25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0DE83-F9B9-194E-A44A-30C29623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33CF5-3C14-D74F-8C41-27A2AC91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BC284-654E-7D4C-9058-D3724A36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9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981D7A-837E-7A48-9C5C-BAC8B9D19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0CCB9-5457-B345-A282-2A711D550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3AB99-F2F6-C742-8A02-AC5A6194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325D3-79D0-A344-9133-4B182CFB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3D688-6A39-EE4C-B8DF-D34C334B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1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4BAB-C29E-9C4B-8FA4-3D63EB42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E8B35-1AE0-AF47-B3AC-5C68C9D9C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8E5AF-65BC-C549-B4BF-2F0DA8D83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BDC9-C4CB-4145-BD70-347795F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C3F9-AC2D-1E45-85DA-7CFF011E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86AA-D2AC-3C42-87C6-E1C3140A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10988-1901-C64D-992D-83E9631A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8361C-EA30-E147-83B6-22CB84F6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51DC2-D307-B646-8CE9-032C8D10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03999-9426-024E-B9D9-A0842604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CB05-D8A0-0A4C-B284-E9EB0431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160B3-5EED-A94D-869B-1D8690E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DD2D0-9303-2A46-A488-F7C29AD0E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5938E-5E9E-1543-B479-D52A1AFF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713DF-AF68-CC47-A47F-4263E90D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257A7-4CDF-4F44-84DF-2623C3BF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8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E303-4168-414A-8288-0A0392BB7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D8D33-D3E8-D64B-A189-5B2167D05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8659F-490D-A042-967C-D7CC83E42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3638B-6422-134A-AE3F-5EC1D3D09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EA02F-BF35-5046-BEC9-DB259EA61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0B643-F291-5140-B2ED-E72B57A7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DB8AE-8E52-0543-8904-753DD8E1A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75713-1ED3-7F47-93C1-8DE74E7B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1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4642-6DC9-B241-8D2A-C4C6BAF5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63EBF-79C5-1E41-84E3-F6ACFC69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5EF360-1B2C-5344-A1AD-4A1AD2BB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F442A-06EE-674B-A3FC-A7149DF4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0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DB94BE-37A6-1E43-8FB1-BAD6BA6C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DD9A4-3A9E-EE4C-9A4F-DB637D46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C2ACF-E4CC-DB48-9D82-1E154829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70AF-67B3-004B-8836-ABF1EB45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F65B1-364B-514F-AE4E-7CB234D5D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61929-2C87-BB4F-B65C-F1B1F2231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E9A5E-C286-BC41-8326-246A080E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102EF-D8F8-D248-ABF4-51B41E51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01DDE-05CF-874E-9DB7-0CEEE06C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C68C-AA25-8445-B82B-71E7BD72E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AF828-D94D-6743-A222-0945977D0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6E0DA-0FD4-D244-ACBE-3293C6F9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5641D-2FD6-9447-9F69-FFC57D10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E0F91-3E61-9D40-AB58-D1B0A233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EE3B-B908-344E-8A7E-00AE8127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9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F1D1D-55A7-6D40-A9F5-E36A2F97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02477-2543-7945-98FC-4E2EA6EF7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7EAA-EA77-B94D-856C-EC99ED9C5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5AA0-2F65-CF47-A09F-08DAED1F9AB9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7E4E7-78A1-5245-A9EB-28DCF180E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31FF0-7886-F443-83DF-88201E4B7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BDF0D-5FA4-2B44-9083-397C884A9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55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np.ligo.org/ppcomm/Papers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62028-37DE-6349-B079-2FAB782E12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LVK and LHO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FDD7E-964E-DC48-A7C4-969328713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Georgia Mansell</a:t>
            </a:r>
          </a:p>
          <a:p>
            <a:endParaRPr lang="en-US" dirty="0"/>
          </a:p>
          <a:p>
            <a:r>
              <a:rPr lang="en-US" dirty="0"/>
              <a:t>On behalf of LIGO lab and the entire LVK (!)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26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AF1F4ACE-C489-3B40-AA0F-5707AEA2F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672" y="2343404"/>
            <a:ext cx="5291328" cy="3968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26627-D383-4046-A1C1-9E8BE0F3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EA7BA-719F-CA4E-8BF7-2AAAEA24B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O4 sensitivity improvement plans</a:t>
            </a:r>
          </a:p>
          <a:p>
            <a:pPr lvl="1"/>
            <a:r>
              <a:rPr lang="en-US" dirty="0"/>
              <a:t>Improved stray light control (important &lt;200Hz)</a:t>
            </a:r>
          </a:p>
          <a:p>
            <a:pPr lvl="1"/>
            <a:r>
              <a:rPr lang="en-US" dirty="0"/>
              <a:t>New higher power laser amplifier</a:t>
            </a:r>
          </a:p>
          <a:p>
            <a:pPr lvl="1"/>
            <a:r>
              <a:rPr lang="en-US" dirty="0"/>
              <a:t>Point absorber-free test masses</a:t>
            </a:r>
          </a:p>
          <a:p>
            <a:r>
              <a:rPr lang="en-US" dirty="0"/>
              <a:t>A+ project (O5, maybe ready by O4?)</a:t>
            </a:r>
          </a:p>
          <a:p>
            <a:pPr lvl="1"/>
            <a:r>
              <a:rPr lang="en-US" dirty="0"/>
              <a:t>High efficiency Faraday isolators</a:t>
            </a:r>
          </a:p>
          <a:p>
            <a:pPr lvl="1"/>
            <a:r>
              <a:rPr lang="en-US" dirty="0"/>
              <a:t>Adaptive mode matching at anti-symmetric port</a:t>
            </a:r>
          </a:p>
          <a:p>
            <a:pPr lvl="1"/>
            <a:r>
              <a:rPr lang="en-US" dirty="0"/>
              <a:t>Frequency-dependent squeezing!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6BC40-1AFE-0C47-83ED-C9E0B05C3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438" y="0"/>
            <a:ext cx="4466562" cy="3717036"/>
          </a:xfrm>
          <a:prstGeom prst="rect">
            <a:avLst/>
          </a:prstGeom>
        </p:spPr>
      </p:pic>
      <p:sp>
        <p:nvSpPr>
          <p:cNvPr id="20" name="Curved Up Arrow 19">
            <a:extLst>
              <a:ext uri="{FF2B5EF4-FFF2-40B4-BE49-F238E27FC236}">
                <a16:creationId xmlns:a16="http://schemas.microsoft.com/office/drawing/2014/main" id="{AD91F80A-40B4-D245-9F03-1A9FB7625593}"/>
              </a:ext>
            </a:extLst>
          </p:cNvPr>
          <p:cNvSpPr/>
          <p:nvPr/>
        </p:nvSpPr>
        <p:spPr>
          <a:xfrm rot="16487183">
            <a:off x="9399955" y="2694206"/>
            <a:ext cx="3038844" cy="617434"/>
          </a:xfrm>
          <a:prstGeom prst="curvedUpArrow">
            <a:avLst>
              <a:gd name="adj1" fmla="val 0"/>
              <a:gd name="adj2" fmla="val 26377"/>
              <a:gd name="adj3" fmla="val 29173"/>
            </a:avLst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693D5-13A5-7D4C-84BA-C2CD4AEAF569}"/>
              </a:ext>
            </a:extLst>
          </p:cNvPr>
          <p:cNvSpPr txBox="1"/>
          <p:nvPr/>
        </p:nvSpPr>
        <p:spPr>
          <a:xfrm>
            <a:off x="8959344" y="6425181"/>
            <a:ext cx="305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GariLynn</a:t>
            </a:r>
            <a:r>
              <a:rPr lang="en-US" dirty="0"/>
              <a:t> Billingsley, G1800345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B56352-BE30-2746-BE52-73BA29DE6393}"/>
              </a:ext>
            </a:extLst>
          </p:cNvPr>
          <p:cNvCxnSpPr/>
          <p:nvPr/>
        </p:nvCxnSpPr>
        <p:spPr>
          <a:xfrm>
            <a:off x="8686800" y="5782235"/>
            <a:ext cx="129091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4FFE64-2EA3-EC43-8CED-96A32B2E62BC}"/>
              </a:ext>
            </a:extLst>
          </p:cNvPr>
          <p:cNvSpPr txBox="1"/>
          <p:nvPr/>
        </p:nvSpPr>
        <p:spPr>
          <a:xfrm>
            <a:off x="8911310" y="583597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155um</a:t>
            </a:r>
          </a:p>
        </p:txBody>
      </p:sp>
    </p:spTree>
    <p:extLst>
      <p:ext uri="{BB962C8B-B14F-4D97-AF65-F5344CB8AC3E}">
        <p14:creationId xmlns:p14="http://schemas.microsoft.com/office/powerpoint/2010/main" val="314805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DD1E-3A34-F44F-95FA-F4CD90107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3694"/>
            <a:ext cx="10515600" cy="1325563"/>
          </a:xfrm>
        </p:spPr>
        <p:txBody>
          <a:bodyPr/>
          <a:lstStyle/>
          <a:p>
            <a:r>
              <a:rPr lang="en-US" dirty="0"/>
              <a:t>Status of Virgo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BECB4D0-4F3F-3442-B5D7-39DB2D14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933101"/>
            <a:ext cx="10515599" cy="5924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00B612-161E-4544-92DB-A03772FD0623}"/>
              </a:ext>
            </a:extLst>
          </p:cNvPr>
          <p:cNvSpPr txBox="1"/>
          <p:nvPr/>
        </p:nvSpPr>
        <p:spPr>
          <a:xfrm>
            <a:off x="9114267" y="121538"/>
            <a:ext cx="282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Giovanni </a:t>
            </a:r>
            <a:r>
              <a:rPr lang="en-US" dirty="0" err="1"/>
              <a:t>Losurdo</a:t>
            </a:r>
            <a:endParaRPr lang="en-US" dirty="0"/>
          </a:p>
          <a:p>
            <a:r>
              <a:rPr lang="en-US" dirty="0"/>
              <a:t>G2100580</a:t>
            </a:r>
          </a:p>
        </p:txBody>
      </p:sp>
    </p:spTree>
    <p:extLst>
      <p:ext uri="{BB962C8B-B14F-4D97-AF65-F5344CB8AC3E}">
        <p14:creationId xmlns:p14="http://schemas.microsoft.com/office/powerpoint/2010/main" val="3401159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DC88-229E-E54F-96F0-2CC2FC8C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Virgo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0933-CE77-0544-85A7-85DCB8E0D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BBA9B7B6-9AF8-054F-B81D-D9A6AD51C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" y="0"/>
            <a:ext cx="1218410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18BE7-61D2-544C-A0A4-11ED73DF37F6}"/>
              </a:ext>
            </a:extLst>
          </p:cNvPr>
          <p:cNvSpPr txBox="1"/>
          <p:nvPr/>
        </p:nvSpPr>
        <p:spPr>
          <a:xfrm>
            <a:off x="0" y="0"/>
            <a:ext cx="282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Giovanni </a:t>
            </a:r>
            <a:r>
              <a:rPr lang="en-US" dirty="0" err="1"/>
              <a:t>Losurdo</a:t>
            </a:r>
            <a:endParaRPr lang="en-US" dirty="0"/>
          </a:p>
          <a:p>
            <a:r>
              <a:rPr lang="en-US" dirty="0"/>
              <a:t>G2100580</a:t>
            </a:r>
          </a:p>
        </p:txBody>
      </p:sp>
    </p:spTree>
    <p:extLst>
      <p:ext uri="{BB962C8B-B14F-4D97-AF65-F5344CB8AC3E}">
        <p14:creationId xmlns:p14="http://schemas.microsoft.com/office/powerpoint/2010/main" val="403562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29D061A4-DFDD-584E-8284-6DBD6D3FD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7" y="0"/>
            <a:ext cx="9213128" cy="6884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6601D4-BC84-E640-A7EA-AFFE54C173F9}"/>
              </a:ext>
            </a:extLst>
          </p:cNvPr>
          <p:cNvSpPr txBox="1"/>
          <p:nvPr/>
        </p:nvSpPr>
        <p:spPr>
          <a:xfrm>
            <a:off x="9523705" y="0"/>
            <a:ext cx="266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Yuta </a:t>
            </a:r>
            <a:r>
              <a:rPr lang="en-US" dirty="0" err="1"/>
              <a:t>Michimura</a:t>
            </a:r>
            <a:endParaRPr lang="en-US" dirty="0"/>
          </a:p>
          <a:p>
            <a:r>
              <a:rPr lang="en-US" dirty="0"/>
              <a:t>G2100394</a:t>
            </a:r>
          </a:p>
        </p:txBody>
      </p:sp>
    </p:spTree>
    <p:extLst>
      <p:ext uri="{BB962C8B-B14F-4D97-AF65-F5344CB8AC3E}">
        <p14:creationId xmlns:p14="http://schemas.microsoft.com/office/powerpoint/2010/main" val="1801058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animals stand in a field&#10;&#10;Description automatically generated with low confidence">
            <a:extLst>
              <a:ext uri="{FF2B5EF4-FFF2-40B4-BE49-F238E27FC236}">
                <a16:creationId xmlns:a16="http://schemas.microsoft.com/office/drawing/2014/main" id="{907346FA-F89C-0C44-BE89-E4D9BA565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2" b="12400"/>
          <a:stretch/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D9BC1B-8C53-8A4A-9AAE-459EF418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/>
          <a:lstStyle/>
          <a:p>
            <a:r>
              <a:rPr lang="en-US" dirty="0"/>
              <a:t>Status of LHO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4236845-2866-ED4E-B377-D9990BDE3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0" y="6250641"/>
            <a:ext cx="3048000" cy="374650"/>
          </a:xfrm>
        </p:spPr>
        <p:txBody>
          <a:bodyPr/>
          <a:lstStyle/>
          <a:p>
            <a:r>
              <a:rPr lang="en-US" dirty="0"/>
              <a:t>Photo: Chandra </a:t>
            </a:r>
            <a:r>
              <a:rPr lang="en-US" dirty="0" err="1"/>
              <a:t>Romel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6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taking a selfie&#10;&#10;Description automatically generated with low confidence">
            <a:extLst>
              <a:ext uri="{FF2B5EF4-FFF2-40B4-BE49-F238E27FC236}">
                <a16:creationId xmlns:a16="http://schemas.microsoft.com/office/drawing/2014/main" id="{60D14306-548C-4440-BD87-76C3AD24D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" t="6667" r="9535" b="26667"/>
          <a:stretch/>
        </p:blipFill>
        <p:spPr>
          <a:xfrm>
            <a:off x="8437934" y="4112616"/>
            <a:ext cx="2721505" cy="2745384"/>
          </a:xfrm>
          <a:prstGeom prst="ellipse">
            <a:avLst/>
          </a:prstGeom>
        </p:spPr>
      </p:pic>
      <p:pic>
        <p:nvPicPr>
          <p:cNvPr id="11" name="Picture 10" descr="A picture containing sky, outdoor, person, standing&#10;&#10;Description automatically generated">
            <a:extLst>
              <a:ext uri="{FF2B5EF4-FFF2-40B4-BE49-F238E27FC236}">
                <a16:creationId xmlns:a16="http://schemas.microsoft.com/office/drawing/2014/main" id="{34C6E789-6C98-8244-80C9-97A5407D0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6" t="5324" r="22025" b="2639"/>
          <a:stretch/>
        </p:blipFill>
        <p:spPr>
          <a:xfrm>
            <a:off x="9385120" y="1690688"/>
            <a:ext cx="2806880" cy="2805950"/>
          </a:xfrm>
          <a:prstGeom prst="ellipse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173712-C3F3-604A-8701-50B9BA15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who at LHO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2F4201-A1B1-E245-9C26-1386825EC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faces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r>
              <a:rPr lang="en-US" dirty="0"/>
              <a:t>Cory Grimmer – Site safety</a:t>
            </a:r>
          </a:p>
          <a:p>
            <a:r>
              <a:rPr lang="en-US" dirty="0"/>
              <a:t>Nidhi Patel – Operator</a:t>
            </a:r>
          </a:p>
          <a:p>
            <a:r>
              <a:rPr lang="en-US" dirty="0"/>
              <a:t>Craig </a:t>
            </a:r>
            <a:r>
              <a:rPr lang="en-US" dirty="0" err="1"/>
              <a:t>Cahillane</a:t>
            </a:r>
            <a:r>
              <a:rPr lang="en-US" dirty="0"/>
              <a:t> – Postdoc</a:t>
            </a:r>
          </a:p>
          <a:p>
            <a:r>
              <a:rPr lang="en-US" dirty="0"/>
              <a:t>Mitchell Robinson - Instrument Assembly Technician</a:t>
            </a:r>
          </a:p>
          <a:p>
            <a:endParaRPr lang="en-US" dirty="0"/>
          </a:p>
          <a:p>
            <a:r>
              <a:rPr lang="en-US" dirty="0"/>
              <a:t>Aurora Shaffer (c/o TJ Shaffer)</a:t>
            </a:r>
          </a:p>
          <a:p>
            <a:r>
              <a:rPr lang="en-US" dirty="0"/>
              <a:t>Neal </a:t>
            </a:r>
            <a:r>
              <a:rPr lang="en-US" dirty="0" err="1"/>
              <a:t>Grabeel</a:t>
            </a:r>
            <a:r>
              <a:rPr lang="en-US" dirty="0"/>
              <a:t> (c/o Sheila Dwyer)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B2D410-1C6F-C840-A4C6-64E4FEB02E00}"/>
              </a:ext>
            </a:extLst>
          </p:cNvPr>
          <p:cNvCxnSpPr/>
          <p:nvPr/>
        </p:nvCxnSpPr>
        <p:spPr>
          <a:xfrm>
            <a:off x="838200" y="2359152"/>
            <a:ext cx="6821424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87D07D09-2D7A-544B-B27F-8F26BBF01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61327" y="-63528"/>
            <a:ext cx="2721505" cy="2721505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501FC2-AAA2-6647-8FBA-23720CD18040}"/>
              </a:ext>
            </a:extLst>
          </p:cNvPr>
          <p:cNvSpPr txBox="1"/>
          <p:nvPr/>
        </p:nvSpPr>
        <p:spPr>
          <a:xfrm>
            <a:off x="8437934" y="2119342"/>
            <a:ext cx="1511504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10817"/>
              </a:avLst>
            </a:prstTxWarp>
            <a:spAutoFit/>
          </a:bodyPr>
          <a:lstStyle/>
          <a:p>
            <a:r>
              <a:rPr lang="en-US" sz="2800" b="1" dirty="0"/>
              <a:t>Cory Grimmer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FF4531-A2F9-8844-BAC0-4ACB774DA962}"/>
              </a:ext>
            </a:extLst>
          </p:cNvPr>
          <p:cNvSpPr txBox="1"/>
          <p:nvPr/>
        </p:nvSpPr>
        <p:spPr>
          <a:xfrm>
            <a:off x="9761649" y="3440734"/>
            <a:ext cx="2053822" cy="75646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13008"/>
              </a:avLst>
            </a:prstTxWarp>
            <a:spAutoFit/>
          </a:bodyPr>
          <a:lstStyle/>
          <a:p>
            <a:r>
              <a:rPr lang="en-US" sz="2800" b="1" dirty="0"/>
              <a:t>Craig </a:t>
            </a:r>
            <a:r>
              <a:rPr lang="en-US" sz="2800" b="1" dirty="0" err="1"/>
              <a:t>Cahillane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53204E-08A5-2D48-81D3-AE4E8FFFC601}"/>
              </a:ext>
            </a:extLst>
          </p:cNvPr>
          <p:cNvSpPr txBox="1"/>
          <p:nvPr/>
        </p:nvSpPr>
        <p:spPr>
          <a:xfrm>
            <a:off x="9023326" y="5918976"/>
            <a:ext cx="2053822" cy="75646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013008"/>
              </a:avLst>
            </a:prstTxWarp>
            <a:spAutoFit/>
          </a:bodyPr>
          <a:lstStyle/>
          <a:p>
            <a:r>
              <a:rPr lang="en-US" sz="2800" b="1" dirty="0"/>
              <a:t>Nidhi Patel</a:t>
            </a:r>
          </a:p>
        </p:txBody>
      </p:sp>
    </p:spTree>
    <p:extLst>
      <p:ext uri="{BB962C8B-B14F-4D97-AF65-F5344CB8AC3E}">
        <p14:creationId xmlns:p14="http://schemas.microsoft.com/office/powerpoint/2010/main" val="384556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52C90-2DD5-DE4A-8DF2-AEBB3C08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who at LHO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8AB8B-2B20-C542-96B6-046C12AB8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Some departures </a:t>
            </a:r>
            <a:r>
              <a:rPr lang="en-US" sz="3200" dirty="0">
                <a:sym typeface="Wingdings" pitchFamily="2" charset="2"/>
              </a:rPr>
              <a:t>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Hugh </a:t>
            </a:r>
            <a:r>
              <a:rPr lang="en-US" dirty="0" err="1"/>
              <a:t>Radkins</a:t>
            </a:r>
            <a:r>
              <a:rPr lang="en-US" dirty="0"/>
              <a:t> (seismic engineer) retired</a:t>
            </a:r>
          </a:p>
          <a:p>
            <a:r>
              <a:rPr lang="en-US" dirty="0"/>
              <a:t>Jeff Bartlett (operator) retired</a:t>
            </a:r>
          </a:p>
          <a:p>
            <a:r>
              <a:rPr lang="en-US" dirty="0"/>
              <a:t>Niko </a:t>
            </a:r>
            <a:r>
              <a:rPr lang="en-US" dirty="0" err="1"/>
              <a:t>Lecoeuche</a:t>
            </a:r>
            <a:r>
              <a:rPr lang="en-US" dirty="0"/>
              <a:t> (operator) now at UBC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182204-BB7D-DA4A-8B6C-254309832910}"/>
              </a:ext>
            </a:extLst>
          </p:cNvPr>
          <p:cNvCxnSpPr/>
          <p:nvPr/>
        </p:nvCxnSpPr>
        <p:spPr>
          <a:xfrm>
            <a:off x="838200" y="2359152"/>
            <a:ext cx="6821424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543C0954-D53C-7F43-89EF-3977EF99D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8" t="22667" r="107" b="23734"/>
          <a:stretch/>
        </p:blipFill>
        <p:spPr bwMode="auto">
          <a:xfrm>
            <a:off x="7955281" y="0"/>
            <a:ext cx="3657600" cy="36758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taking a selfie&#10;&#10;Description automatically generated">
            <a:extLst>
              <a:ext uri="{FF2B5EF4-FFF2-40B4-BE49-F238E27FC236}">
                <a16:creationId xmlns:a16="http://schemas.microsoft.com/office/drawing/2014/main" id="{F990F05B-7FEF-0C4F-9A8F-8B8FFA6D6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5" r="54741" b="36535"/>
          <a:stretch/>
        </p:blipFill>
        <p:spPr>
          <a:xfrm>
            <a:off x="8975980" y="3675875"/>
            <a:ext cx="2932558" cy="2893224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0EAFCE-55AA-2143-A8EB-BDC1F541197C}"/>
              </a:ext>
            </a:extLst>
          </p:cNvPr>
          <p:cNvSpPr txBox="1"/>
          <p:nvPr/>
        </p:nvSpPr>
        <p:spPr>
          <a:xfrm>
            <a:off x="8784986" y="2803982"/>
            <a:ext cx="1998190" cy="66663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10817"/>
              </a:avLst>
            </a:prstTxWarp>
            <a:spAutoFit/>
          </a:bodyPr>
          <a:lstStyle/>
          <a:p>
            <a:r>
              <a:rPr lang="en-US" sz="2800" b="1" dirty="0"/>
              <a:t>Hugh </a:t>
            </a:r>
            <a:r>
              <a:rPr lang="en-US" sz="2800" b="1" dirty="0" err="1"/>
              <a:t>Radkins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C3198-46FD-444F-BBA4-1A5B27A78094}"/>
              </a:ext>
            </a:extLst>
          </p:cNvPr>
          <p:cNvSpPr txBox="1"/>
          <p:nvPr/>
        </p:nvSpPr>
        <p:spPr>
          <a:xfrm>
            <a:off x="9542385" y="5686434"/>
            <a:ext cx="1811415" cy="72850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10817"/>
              </a:avLst>
            </a:prstTxWarp>
            <a:spAutoFit/>
          </a:bodyPr>
          <a:lstStyle/>
          <a:p>
            <a:r>
              <a:rPr lang="en-US" sz="2800" b="1" dirty="0"/>
              <a:t>Niko </a:t>
            </a:r>
            <a:r>
              <a:rPr lang="en-US" sz="2800" b="1" dirty="0" err="1"/>
              <a:t>Lecoeuche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8688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3C0A-576A-2948-9F68-36A1DFB4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975"/>
            <a:ext cx="10515600" cy="1325563"/>
          </a:xfrm>
        </p:spPr>
        <p:txBody>
          <a:bodyPr/>
          <a:lstStyle/>
          <a:p>
            <a:r>
              <a:rPr lang="en-US" dirty="0"/>
              <a:t>Site status – it’s complicated!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AFE5-EB6C-A344-B701-C2BADC9D8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90BCF-AFAF-534F-83A3-F834A39EA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763"/>
            <a:ext cx="12192000" cy="61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93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64FCCB82-0E21-CE4B-92D7-9E8400E3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FE13-5640-8B45-8DEA-F84EEC4542EF}"/>
              </a:ext>
            </a:extLst>
          </p:cNvPr>
          <p:cNvSpPr txBox="1"/>
          <p:nvPr/>
        </p:nvSpPr>
        <p:spPr>
          <a:xfrm>
            <a:off x="10075330" y="6492875"/>
            <a:ext cx="211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Keita </a:t>
            </a:r>
            <a:r>
              <a:rPr lang="en-US" dirty="0" err="1"/>
              <a:t>Kawabe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54F93-375C-F84A-8B59-871C36C68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49"/>
            <a:ext cx="10515600" cy="1325563"/>
          </a:xfrm>
        </p:spPr>
        <p:txBody>
          <a:bodyPr/>
          <a:lstStyle/>
          <a:p>
            <a:r>
              <a:rPr lang="en-US" dirty="0"/>
              <a:t>Site status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D524A-9DCD-0A4A-BC48-72AAFBFAB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319"/>
            <a:ext cx="10515600" cy="4351338"/>
          </a:xfrm>
        </p:spPr>
        <p:txBody>
          <a:bodyPr/>
          <a:lstStyle/>
          <a:p>
            <a:r>
              <a:rPr lang="en-US" dirty="0"/>
              <a:t>LIGO exploration center (</a:t>
            </a:r>
            <a:r>
              <a:rPr lang="en-US" dirty="0" err="1"/>
              <a:t>LExC</a:t>
            </a:r>
            <a:r>
              <a:rPr lang="en-US" dirty="0"/>
              <a:t>) is under construction</a:t>
            </a:r>
          </a:p>
          <a:p>
            <a:pPr lvl="1"/>
            <a:r>
              <a:rPr lang="en-US" dirty="0"/>
              <a:t>New outreach center at Hanford – see discussion led by Amber at 4pm!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4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4F93-375C-F84A-8B59-871C36C6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status - SQZ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D524A-9DCD-0A4A-BC48-72AAFBFAB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7718" cy="4351338"/>
          </a:xfrm>
        </p:spPr>
        <p:txBody>
          <a:bodyPr/>
          <a:lstStyle/>
          <a:p>
            <a:r>
              <a:rPr lang="en-US" dirty="0"/>
              <a:t>Frequency-dependent squeezing</a:t>
            </a:r>
          </a:p>
          <a:p>
            <a:pPr lvl="1"/>
            <a:r>
              <a:rPr lang="en-US" dirty="0"/>
              <a:t>Massive facilities undertaking!</a:t>
            </a:r>
          </a:p>
          <a:p>
            <a:pPr lvl="1"/>
            <a:r>
              <a:rPr lang="en-US" dirty="0"/>
              <a:t>Two new HAMs to hold filter cavity optics</a:t>
            </a:r>
          </a:p>
          <a:p>
            <a:pPr lvl="1"/>
            <a:r>
              <a:rPr lang="en-US" dirty="0"/>
              <a:t>New FC “end station” – the HAM shack</a:t>
            </a:r>
          </a:p>
          <a:p>
            <a:pPr lvl="1"/>
            <a:r>
              <a:rPr lang="en-US" dirty="0"/>
              <a:t>New 300 m beam tube</a:t>
            </a:r>
          </a:p>
          <a:p>
            <a:r>
              <a:rPr lang="en-US" dirty="0"/>
              <a:t>Anticipate install of squeezer, FC optics in August– October 2021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picture containing indoor, appliance, kitchen appliance&#10;&#10;Description automatically generated">
            <a:extLst>
              <a:ext uri="{FF2B5EF4-FFF2-40B4-BE49-F238E27FC236}">
                <a16:creationId xmlns:a16="http://schemas.microsoft.com/office/drawing/2014/main" id="{930C803D-9179-254C-84DC-F869B76B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41571" y="807571"/>
            <a:ext cx="6914776" cy="51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12465-0F0E-ED4E-BA5F-2BB76E9A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About me!</a:t>
            </a:r>
          </a:p>
        </p:txBody>
      </p:sp>
      <p:pic>
        <p:nvPicPr>
          <p:cNvPr id="8" name="Picture 7" descr="A person in a lab coat and goggles&#10;&#10;Description automatically generated with low confidence">
            <a:extLst>
              <a:ext uri="{FF2B5EF4-FFF2-40B4-BE49-F238E27FC236}">
                <a16:creationId xmlns:a16="http://schemas.microsoft.com/office/drawing/2014/main" id="{5472CC80-B3C3-5C46-934B-CD15518A0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808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C4854-5687-8847-B01E-ADAD99535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Post doc at LIGO Hanford and MIT since 2018</a:t>
            </a:r>
          </a:p>
          <a:p>
            <a:r>
              <a:rPr lang="en-US" sz="2200" dirty="0"/>
              <a:t>PhD at Australian National University in squeezed light</a:t>
            </a:r>
          </a:p>
          <a:p>
            <a:r>
              <a:rPr lang="en-US" sz="2200" dirty="0"/>
              <a:t>Undergrad at Adelaide University</a:t>
            </a:r>
          </a:p>
          <a:p>
            <a:endParaRPr lang="en-US" sz="2200" dirty="0"/>
          </a:p>
          <a:p>
            <a:r>
              <a:rPr lang="en-US" sz="2200" dirty="0"/>
              <a:t>My work focuses on gravitational-wave detector instrumentation</a:t>
            </a:r>
          </a:p>
          <a:p>
            <a:pPr lvl="1"/>
            <a:r>
              <a:rPr lang="en-US" sz="2200" dirty="0"/>
              <a:t>Commissioning the </a:t>
            </a:r>
            <a:r>
              <a:rPr lang="en-US" sz="2200" dirty="0" err="1"/>
              <a:t>aLIGO</a:t>
            </a:r>
            <a:r>
              <a:rPr lang="en-US" sz="2200" dirty="0"/>
              <a:t> detectors in the run up to observing runs</a:t>
            </a:r>
          </a:p>
          <a:p>
            <a:pPr lvl="1"/>
            <a:endParaRPr lang="en-US" sz="2200" dirty="0"/>
          </a:p>
          <a:p>
            <a:r>
              <a:rPr lang="en-US" sz="2600" dirty="0"/>
              <a:t>This talk will have an instrumentation focus!!</a:t>
            </a:r>
          </a:p>
        </p:txBody>
      </p:sp>
    </p:spTree>
    <p:extLst>
      <p:ext uri="{BB962C8B-B14F-4D97-AF65-F5344CB8AC3E}">
        <p14:creationId xmlns:p14="http://schemas.microsoft.com/office/powerpoint/2010/main" val="2311464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8988F18-9062-6648-955F-97B53FBB1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6446" r="3709" b="6063"/>
          <a:stretch/>
        </p:blipFill>
        <p:spPr bwMode="auto">
          <a:xfrm>
            <a:off x="3157569" y="1"/>
            <a:ext cx="94473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537FA-F43A-4E44-AFDE-4C20160B4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dirty="0"/>
              <a:t>New paths on the squeezer platform to route beam to and from filter cavity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6D495-1F86-9448-A3A4-CE063301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Site status - SQZ</a:t>
            </a:r>
          </a:p>
        </p:txBody>
      </p:sp>
    </p:spTree>
    <p:extLst>
      <p:ext uri="{BB962C8B-B14F-4D97-AF65-F5344CB8AC3E}">
        <p14:creationId xmlns:p14="http://schemas.microsoft.com/office/powerpoint/2010/main" val="2618583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E014-A1CB-3646-8C27-A1E4CBDA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status - PSL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A08CD-0D07-AE4A-84F5-EE5FCFEF9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276"/>
            <a:ext cx="10515600" cy="4351338"/>
          </a:xfrm>
        </p:spPr>
        <p:txBody>
          <a:bodyPr/>
          <a:lstStyle/>
          <a:p>
            <a:r>
              <a:rPr lang="en-US" dirty="0"/>
              <a:t>New amplifier = more power out of the pre-stabilized laser</a:t>
            </a:r>
          </a:p>
          <a:p>
            <a:r>
              <a:rPr lang="en-US" dirty="0"/>
              <a:t>Visual progress! Complete table re-alignment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B48609D-3093-6F48-9BED-16E1B6B2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9" y="2665879"/>
            <a:ext cx="5589494" cy="41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8A857-98EC-8C44-AE60-36797906B353}"/>
              </a:ext>
            </a:extLst>
          </p:cNvPr>
          <p:cNvSpPr txBox="1"/>
          <p:nvPr/>
        </p:nvSpPr>
        <p:spPr>
          <a:xfrm>
            <a:off x="1640541" y="6308209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9 – LHO </a:t>
            </a:r>
            <a:r>
              <a:rPr lang="en-US" dirty="0" err="1"/>
              <a:t>alog</a:t>
            </a:r>
            <a:r>
              <a:rPr lang="en-US" dirty="0"/>
              <a:t> 59172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647A735-0828-BE41-9908-E532CD41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5878"/>
            <a:ext cx="5589494" cy="41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C45C3-98B3-B247-8C8C-17FAC0A03CDC}"/>
              </a:ext>
            </a:extLst>
          </p:cNvPr>
          <p:cNvSpPr txBox="1"/>
          <p:nvPr/>
        </p:nvSpPr>
        <p:spPr>
          <a:xfrm>
            <a:off x="8673352" y="6308209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21 – LHO </a:t>
            </a:r>
            <a:r>
              <a:rPr lang="en-US" dirty="0" err="1"/>
              <a:t>alog</a:t>
            </a:r>
            <a:r>
              <a:rPr lang="en-US" dirty="0"/>
              <a:t> 59251</a:t>
            </a:r>
          </a:p>
        </p:txBody>
      </p:sp>
    </p:spTree>
    <p:extLst>
      <p:ext uri="{BB962C8B-B14F-4D97-AF65-F5344CB8AC3E}">
        <p14:creationId xmlns:p14="http://schemas.microsoft.com/office/powerpoint/2010/main" val="1015867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A936-9B00-2640-A652-2D28FBDE4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Many other vacuum incursions in the works!</a:t>
            </a:r>
          </a:p>
          <a:p>
            <a:endParaRPr lang="en-US" sz="2400" dirty="0"/>
          </a:p>
          <a:p>
            <a:r>
              <a:rPr lang="en-US" sz="2400" dirty="0"/>
              <a:t>Replaced ITMY in December 2020</a:t>
            </a:r>
          </a:p>
          <a:p>
            <a:endParaRPr lang="en-US" sz="2400" dirty="0"/>
          </a:p>
          <a:p>
            <a:r>
              <a:rPr lang="en-US" sz="2400" dirty="0"/>
              <a:t>Installing new stray-light baffles</a:t>
            </a:r>
          </a:p>
          <a:p>
            <a:r>
              <a:rPr lang="en-US" sz="2400" dirty="0"/>
              <a:t>Upgrading thermal compensation system</a:t>
            </a:r>
          </a:p>
          <a:p>
            <a:r>
              <a:rPr lang="en-US" sz="2400" dirty="0"/>
              <a:t>Moving the squeezer to a fresh HAM</a:t>
            </a:r>
          </a:p>
          <a:p>
            <a:r>
              <a:rPr lang="en-US" sz="2400" dirty="0"/>
              <a:t>New output Faraday isolator install</a:t>
            </a:r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BBD8644-7B6B-E74D-B8C5-72BAFF29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062" y="0"/>
            <a:ext cx="50929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B73F8A-002D-8B40-94B8-D4374E206470}"/>
              </a:ext>
            </a:extLst>
          </p:cNvPr>
          <p:cNvSpPr txBox="1"/>
          <p:nvPr/>
        </p:nvSpPr>
        <p:spPr>
          <a:xfrm>
            <a:off x="7099062" y="6477374"/>
            <a:ext cx="5035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Travis Sadecki and Sebastien </a:t>
            </a:r>
            <a:r>
              <a:rPr lang="en-US" dirty="0" err="1"/>
              <a:t>Biscans</a:t>
            </a:r>
            <a:r>
              <a:rPr lang="en-US" dirty="0"/>
              <a:t> with new ITMY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8969D-7528-3A48-976B-9C923F2A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status – going in chamber</a:t>
            </a:r>
          </a:p>
        </p:txBody>
      </p:sp>
    </p:spTree>
    <p:extLst>
      <p:ext uri="{BB962C8B-B14F-4D97-AF65-F5344CB8AC3E}">
        <p14:creationId xmlns:p14="http://schemas.microsoft.com/office/powerpoint/2010/main" val="333975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26229-3118-3847-887A-C409E178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Pre-O4 mini commissioning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A4796-A2D7-9D4A-B6AE-103DCBA04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March/April 2021 we had a commissioning period*</a:t>
            </a:r>
          </a:p>
          <a:p>
            <a:r>
              <a:rPr lang="en-US" dirty="0"/>
              <a:t>Good news: new ITMY has no significant point absorbers!</a:t>
            </a:r>
          </a:p>
          <a:p>
            <a:pPr lvl="1"/>
            <a:r>
              <a:rPr lang="en-US" dirty="0"/>
              <a:t>Reduced scatter coupling</a:t>
            </a:r>
          </a:p>
          <a:p>
            <a:pPr lvl="1"/>
            <a:r>
              <a:rPr lang="en-US" dirty="0"/>
              <a:t>Angular controls became more stable and reasonable</a:t>
            </a:r>
          </a:p>
          <a:p>
            <a:pPr lvl="1"/>
            <a:r>
              <a:rPr lang="en-US" dirty="0"/>
              <a:t>Powering up was easier! Reached 47W requested from PSL</a:t>
            </a:r>
          </a:p>
          <a:p>
            <a:pPr lvl="1"/>
            <a:endParaRPr lang="en-US" dirty="0"/>
          </a:p>
          <a:p>
            <a:r>
              <a:rPr lang="en-US" dirty="0"/>
              <a:t>Bad news: mystery noise (20-80Hz band) was consistent with O3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92493-348B-984E-8E61-0D2F73C3ECDE}"/>
              </a:ext>
            </a:extLst>
          </p:cNvPr>
          <p:cNvSpPr txBox="1"/>
          <p:nvPr/>
        </p:nvSpPr>
        <p:spPr>
          <a:xfrm>
            <a:off x="6333565" y="5850235"/>
            <a:ext cx="5526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*vacuum envelope pumped down, commissioners “get” the interferometer, we work on acquiring lock and reaching low-noise configuration</a:t>
            </a:r>
          </a:p>
        </p:txBody>
      </p:sp>
    </p:spTree>
    <p:extLst>
      <p:ext uri="{BB962C8B-B14F-4D97-AF65-F5344CB8AC3E}">
        <p14:creationId xmlns:p14="http://schemas.microsoft.com/office/powerpoint/2010/main" val="4188924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8A7B3-3B47-824B-AAA9-CFB0D2CF2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5" y="52494"/>
            <a:ext cx="11066929" cy="67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00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68F7-ABF8-FB49-865A-67A20BE4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66C4-B729-2049-8845-5A9BFDAEE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hands on deck as we push towards O4 (and O5!)</a:t>
            </a:r>
          </a:p>
          <a:p>
            <a:r>
              <a:rPr lang="en-US" dirty="0"/>
              <a:t>Ambitious target sensitivity (160-190 </a:t>
            </a:r>
            <a:r>
              <a:rPr lang="en-US" dirty="0" err="1"/>
              <a:t>Mpc</a:t>
            </a:r>
            <a:r>
              <a:rPr lang="en-US" dirty="0"/>
              <a:t> for </a:t>
            </a:r>
            <a:r>
              <a:rPr lang="en-US" dirty="0" err="1"/>
              <a:t>aLIGO</a:t>
            </a:r>
            <a:r>
              <a:rPr lang="en-US" dirty="0"/>
              <a:t>), but we have some ideas of how to get there</a:t>
            </a:r>
          </a:p>
          <a:p>
            <a:r>
              <a:rPr lang="en-US" dirty="0"/>
              <a:t>Exciting upgrades to many systems</a:t>
            </a:r>
          </a:p>
          <a:p>
            <a:r>
              <a:rPr lang="en-US" dirty="0"/>
              <a:t>Expect more BBHs, BNSs, NSBHs in 2022!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7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057B0F4-A7CD-FF4B-890B-CDEE0B88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48" y="0"/>
            <a:ext cx="9943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1CEB-1591-C345-A116-C1BEF7F2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Frequency-dependent squeezing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835EF-A7FE-B344-A3D5-DEF06248E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2514950"/>
          </a:xfrm>
        </p:spPr>
        <p:txBody>
          <a:bodyPr/>
          <a:lstStyle/>
          <a:p>
            <a:r>
              <a:rPr lang="en-US" dirty="0"/>
              <a:t>Shot noise is caused by the quantum nature of light</a:t>
            </a:r>
          </a:p>
          <a:p>
            <a:r>
              <a:rPr lang="en-US" dirty="0"/>
              <a:t>Heisenberg uncertainty principal relates the amplitude and phase uncertainty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533A6-2671-4145-8915-EB50746ACC10}"/>
              </a:ext>
            </a:extLst>
          </p:cNvPr>
          <p:cNvSpPr/>
          <p:nvPr/>
        </p:nvSpPr>
        <p:spPr>
          <a:xfrm>
            <a:off x="3862108" y="2844225"/>
            <a:ext cx="1846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ΔA </a:t>
            </a:r>
            <a:r>
              <a:rPr lang="en-US" sz="32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Δφ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≥ 1</a:t>
            </a:r>
          </a:p>
        </p:txBody>
      </p:sp>
      <p:pic>
        <p:nvPicPr>
          <p:cNvPr id="6" name="Picture 5" descr="CoherentStateCI.png">
            <a:extLst>
              <a:ext uri="{FF2B5EF4-FFF2-40B4-BE49-F238E27FC236}">
                <a16:creationId xmlns:a16="http://schemas.microsoft.com/office/drawing/2014/main" id="{2E913785-2CB5-354A-95C1-793116E81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995" y="2374900"/>
            <a:ext cx="2149193" cy="2108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91E8E3-EE46-1340-BEF7-E908734123E6}"/>
              </a:ext>
            </a:extLst>
          </p:cNvPr>
          <p:cNvSpPr/>
          <p:nvPr/>
        </p:nvSpPr>
        <p:spPr>
          <a:xfrm>
            <a:off x="800093" y="3858768"/>
            <a:ext cx="79329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Squeezing is reducing the noise in one quadrature at the expense of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Squeezing is produced in a nonlinear crystal</a:t>
            </a:r>
          </a:p>
        </p:txBody>
      </p:sp>
      <p:pic>
        <p:nvPicPr>
          <p:cNvPr id="9" name="Picture 8" descr="SqueezedCoherentStateCI.png">
            <a:extLst>
              <a:ext uri="{FF2B5EF4-FFF2-40B4-BE49-F238E27FC236}">
                <a16:creationId xmlns:a16="http://schemas.microsoft.com/office/drawing/2014/main" id="{60974CAE-8F13-5640-9376-0DA1B1DA5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995" y="4648366"/>
            <a:ext cx="2310067" cy="21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21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F382-51C3-774E-9B20-C8FE0F3E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Frequency-dependent squeezing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FFC3A-6D74-0A41-95BD-5A2FD0DE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en-US" dirty="0"/>
              <a:t>Shot noise is associated with phase quadrature</a:t>
            </a:r>
          </a:p>
          <a:p>
            <a:r>
              <a:rPr lang="en-US" dirty="0"/>
              <a:t>Radiation pressure noise is associated with amplitude quadrature</a:t>
            </a:r>
          </a:p>
        </p:txBody>
      </p:sp>
      <p:pic>
        <p:nvPicPr>
          <p:cNvPr id="7" name="Picture 6" descr="NoiseBud125WPin.png">
            <a:extLst>
              <a:ext uri="{FF2B5EF4-FFF2-40B4-BE49-F238E27FC236}">
                <a16:creationId xmlns:a16="http://schemas.microsoft.com/office/drawing/2014/main" id="{3F2E03E8-B6C9-5B41-8BC2-8A15CEE96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03"/>
          <a:stretch/>
        </p:blipFill>
        <p:spPr>
          <a:xfrm>
            <a:off x="2785872" y="2488405"/>
            <a:ext cx="6620256" cy="43513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5BF345-8DEE-E944-A12F-3994DAD7FCA3}"/>
              </a:ext>
            </a:extLst>
          </p:cNvPr>
          <p:cNvCxnSpPr/>
          <p:nvPr/>
        </p:nvCxnSpPr>
        <p:spPr>
          <a:xfrm>
            <a:off x="5295950" y="2683933"/>
            <a:ext cx="0" cy="3666067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724833-1A10-0944-AD41-3FC7C84EB39B}"/>
              </a:ext>
            </a:extLst>
          </p:cNvPr>
          <p:cNvSpPr txBox="1">
            <a:spLocks/>
          </p:cNvSpPr>
          <p:nvPr/>
        </p:nvSpPr>
        <p:spPr>
          <a:xfrm>
            <a:off x="4423883" y="2683933"/>
            <a:ext cx="872067" cy="74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ΔA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E0C3D-1EDD-2B4A-A66E-AD3132253624}"/>
              </a:ext>
            </a:extLst>
          </p:cNvPr>
          <p:cNvSpPr txBox="1">
            <a:spLocks/>
          </p:cNvSpPr>
          <p:nvPr/>
        </p:nvSpPr>
        <p:spPr>
          <a:xfrm>
            <a:off x="5397551" y="2683933"/>
            <a:ext cx="872067" cy="74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Δφ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6808EF-D83A-7940-B184-E92DC6F2082B}"/>
              </a:ext>
            </a:extLst>
          </p:cNvPr>
          <p:cNvCxnSpPr/>
          <p:nvPr/>
        </p:nvCxnSpPr>
        <p:spPr>
          <a:xfrm flipH="1">
            <a:off x="4550884" y="3352800"/>
            <a:ext cx="567266" cy="0"/>
          </a:xfrm>
          <a:prstGeom prst="straightConnector1">
            <a:avLst/>
          </a:prstGeom>
          <a:ln w="38100">
            <a:solidFill>
              <a:srgbClr val="66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5A971A-7554-BC46-AE2A-69074E3E5618}"/>
              </a:ext>
            </a:extLst>
          </p:cNvPr>
          <p:cNvCxnSpPr/>
          <p:nvPr/>
        </p:nvCxnSpPr>
        <p:spPr>
          <a:xfrm flipH="1">
            <a:off x="5499150" y="3352800"/>
            <a:ext cx="567266" cy="0"/>
          </a:xfrm>
          <a:prstGeom prst="straightConnector1">
            <a:avLst/>
          </a:prstGeom>
          <a:ln w="38100">
            <a:solidFill>
              <a:srgbClr val="66FF66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641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F382-51C3-774E-9B20-C8FE0F3E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Frequency-dependent squeezing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FFC3A-6D74-0A41-95BD-5A2FD0DE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351338"/>
          </a:xfrm>
        </p:spPr>
        <p:txBody>
          <a:bodyPr/>
          <a:lstStyle/>
          <a:p>
            <a:r>
              <a:rPr lang="en-US" dirty="0"/>
              <a:t>In O3 we injected phase squeezing only – improved shot noise but made radiation pressure noise worse!</a:t>
            </a:r>
          </a:p>
        </p:txBody>
      </p:sp>
      <p:pic>
        <p:nvPicPr>
          <p:cNvPr id="12" name="Picture 11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7A359EF9-5466-BB43-A75D-450D6595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27" y="2124045"/>
            <a:ext cx="7281545" cy="47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8B61-5771-2B45-9486-63D97283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6992-EF79-0442-8853-A4965A60D9D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Recent collaboration publications</a:t>
            </a:r>
          </a:p>
          <a:p>
            <a:r>
              <a:rPr lang="en-US" dirty="0"/>
              <a:t>Frequency dependent squeezing!</a:t>
            </a:r>
          </a:p>
          <a:p>
            <a:r>
              <a:rPr lang="en-US" dirty="0"/>
              <a:t>Status of LIGO, Virgo, </a:t>
            </a:r>
            <a:r>
              <a:rPr lang="en-US" dirty="0" err="1"/>
              <a:t>Kagra</a:t>
            </a:r>
            <a:endParaRPr lang="en-US" dirty="0"/>
          </a:p>
          <a:p>
            <a:endParaRPr lang="en-US" dirty="0"/>
          </a:p>
          <a:p>
            <a:r>
              <a:rPr lang="en-US" dirty="0"/>
              <a:t>New faces and farewells at LHO</a:t>
            </a:r>
          </a:p>
          <a:p>
            <a:r>
              <a:rPr lang="en-US" dirty="0"/>
              <a:t>LHO site status</a:t>
            </a:r>
          </a:p>
          <a:p>
            <a:r>
              <a:rPr lang="en-US" dirty="0"/>
              <a:t>Pre-O4 commissioning summary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B1D8EE-F328-A84D-863C-8F170A191D4A}"/>
              </a:ext>
            </a:extLst>
          </p:cNvPr>
          <p:cNvSpPr/>
          <p:nvPr/>
        </p:nvSpPr>
        <p:spPr>
          <a:xfrm>
            <a:off x="838200" y="1792967"/>
            <a:ext cx="5388429" cy="1494518"/>
          </a:xfrm>
          <a:prstGeom prst="roundRect">
            <a:avLst/>
          </a:prstGeom>
          <a:noFill/>
          <a:ln w="38100">
            <a:solidFill>
              <a:srgbClr val="7A8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BE43C1-1873-E143-93C0-CB995F0434A1}"/>
              </a:ext>
            </a:extLst>
          </p:cNvPr>
          <p:cNvSpPr/>
          <p:nvPr/>
        </p:nvSpPr>
        <p:spPr>
          <a:xfrm>
            <a:off x="838199" y="3670108"/>
            <a:ext cx="5388429" cy="1805405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C68D9-8E07-CD4C-8EE3-C442ADB1C895}"/>
              </a:ext>
            </a:extLst>
          </p:cNvPr>
          <p:cNvSpPr txBox="1"/>
          <p:nvPr/>
        </p:nvSpPr>
        <p:spPr>
          <a:xfrm>
            <a:off x="6400801" y="2209800"/>
            <a:ext cx="525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A81FF"/>
                </a:solidFill>
              </a:rPr>
              <a:t>LIGO-Virgo-</a:t>
            </a:r>
            <a:r>
              <a:rPr lang="en-US" sz="2400" dirty="0" err="1">
                <a:solidFill>
                  <a:srgbClr val="7A81FF"/>
                </a:solidFill>
              </a:rPr>
              <a:t>Kagra</a:t>
            </a:r>
            <a:r>
              <a:rPr lang="en-US" sz="2400" dirty="0">
                <a:solidFill>
                  <a:srgbClr val="7A81FF"/>
                </a:solidFill>
              </a:rPr>
              <a:t> collaboration 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96C26-A317-A540-94EF-2D20E451B9FF}"/>
              </a:ext>
            </a:extLst>
          </p:cNvPr>
          <p:cNvSpPr txBox="1"/>
          <p:nvPr/>
        </p:nvSpPr>
        <p:spPr>
          <a:xfrm>
            <a:off x="6400801" y="4072845"/>
            <a:ext cx="4650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LIGO Hanford observatory overview</a:t>
            </a:r>
          </a:p>
        </p:txBody>
      </p:sp>
    </p:spTree>
    <p:extLst>
      <p:ext uri="{BB962C8B-B14F-4D97-AF65-F5344CB8AC3E}">
        <p14:creationId xmlns:p14="http://schemas.microsoft.com/office/powerpoint/2010/main" val="105127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bble, blur&#10;&#10;Description automatically generated">
            <a:extLst>
              <a:ext uri="{FF2B5EF4-FFF2-40B4-BE49-F238E27FC236}">
                <a16:creationId xmlns:a16="http://schemas.microsoft.com/office/drawing/2014/main" id="{85221987-1BC9-6649-9B5B-98C9F257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4450"/>
            <a:ext cx="12026900" cy="6769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D966EA-EEFB-7246-BBB2-07182623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73563"/>
            <a:ext cx="10515600" cy="2852737"/>
          </a:xfrm>
        </p:spPr>
        <p:txBody>
          <a:bodyPr/>
          <a:lstStyle/>
          <a:p>
            <a:r>
              <a:rPr lang="en-US" b="1" dirty="0"/>
              <a:t>Status of the LVK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A742E-1F26-C94A-8310-8ADBB5A80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8988" y="6250641"/>
            <a:ext cx="4823012" cy="374650"/>
          </a:xfrm>
        </p:spPr>
        <p:txBody>
          <a:bodyPr/>
          <a:lstStyle/>
          <a:p>
            <a:r>
              <a:rPr lang="en-US" dirty="0"/>
              <a:t>ETMY cleaning at </a:t>
            </a:r>
            <a:r>
              <a:rPr lang="en-US" dirty="0" err="1"/>
              <a:t>Kagra</a:t>
            </a:r>
            <a:r>
              <a:rPr lang="en-US" dirty="0"/>
              <a:t> – </a:t>
            </a:r>
            <a:r>
              <a:rPr lang="en-US" dirty="0" err="1"/>
              <a:t>klog</a:t>
            </a:r>
            <a:r>
              <a:rPr lang="en-US" dirty="0"/>
              <a:t> 17271</a:t>
            </a:r>
          </a:p>
        </p:txBody>
      </p:sp>
    </p:spTree>
    <p:extLst>
      <p:ext uri="{BB962C8B-B14F-4D97-AF65-F5344CB8AC3E}">
        <p14:creationId xmlns:p14="http://schemas.microsoft.com/office/powerpoint/2010/main" val="577421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F4F28-6C0D-D249-A3BB-5935B12A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53572"/>
            <a:ext cx="4641599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LVK update – recent publications</a:t>
            </a: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5AE4A-9AEF-B745-AB1C-A6870F66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Publication list with handy science summaries </a:t>
            </a:r>
            <a:r>
              <a:rPr lang="en-US" dirty="0">
                <a:hlinkClick r:id="rId2"/>
              </a:rPr>
              <a:t>https://pnp.ligo.org/ppcomm/Papers.html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Today! NSBH announcement</a:t>
            </a:r>
          </a:p>
          <a:p>
            <a:pPr lvl="1"/>
            <a:r>
              <a:rPr lang="en-US" dirty="0"/>
              <a:t>Two NSBH events found in the O3 data</a:t>
            </a:r>
          </a:p>
          <a:p>
            <a:pPr lvl="1"/>
            <a:r>
              <a:rPr lang="en-US" dirty="0"/>
              <a:t>GW200105</a:t>
            </a:r>
          </a:p>
          <a:p>
            <a:pPr lvl="2"/>
            <a:r>
              <a:rPr lang="en-US" dirty="0"/>
              <a:t>Signal seen in 2 detectors, lower significance </a:t>
            </a:r>
          </a:p>
          <a:p>
            <a:pPr lvl="2"/>
            <a:r>
              <a:rPr lang="en-US" dirty="0"/>
              <a:t> 8.9 M</a:t>
            </a:r>
            <a:r>
              <a:rPr lang="en-US" baseline="-25000" dirty="0"/>
              <a:t>☉</a:t>
            </a:r>
            <a:r>
              <a:rPr lang="en-US" dirty="0"/>
              <a:t> + 1.9 M</a:t>
            </a:r>
            <a:r>
              <a:rPr lang="en-US" baseline="-25000" dirty="0"/>
              <a:t>☉</a:t>
            </a:r>
          </a:p>
          <a:p>
            <a:pPr lvl="2"/>
            <a:r>
              <a:rPr lang="en-US" dirty="0"/>
              <a:t>900 million years ago!</a:t>
            </a:r>
          </a:p>
          <a:p>
            <a:pPr lvl="1"/>
            <a:r>
              <a:rPr lang="en-US" dirty="0"/>
              <a:t>GW200115</a:t>
            </a:r>
          </a:p>
          <a:p>
            <a:pPr lvl="2"/>
            <a:r>
              <a:rPr lang="en-US" dirty="0"/>
              <a:t>Triple detector discovery, high significance</a:t>
            </a:r>
          </a:p>
          <a:p>
            <a:pPr lvl="2"/>
            <a:r>
              <a:rPr lang="en-US" dirty="0"/>
              <a:t>5.7 M</a:t>
            </a:r>
            <a:r>
              <a:rPr lang="en-US" baseline="-25000" dirty="0"/>
              <a:t>☉</a:t>
            </a:r>
            <a:r>
              <a:rPr lang="en-US" dirty="0"/>
              <a:t> + 1.5 M</a:t>
            </a:r>
            <a:r>
              <a:rPr lang="en-US" baseline="-25000" dirty="0"/>
              <a:t>☉</a:t>
            </a:r>
          </a:p>
          <a:p>
            <a:pPr lvl="2"/>
            <a:r>
              <a:rPr lang="en-US" dirty="0"/>
              <a:t>1 billion years ago!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4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| Gravitational-Wave Observatories Across the Globe | LIGO Lab |  Caltech">
            <a:extLst>
              <a:ext uri="{FF2B5EF4-FFF2-40B4-BE49-F238E27FC236}">
                <a16:creationId xmlns:a16="http://schemas.microsoft.com/office/drawing/2014/main" id="{1A52247E-7FFE-514C-B6BC-CFD5DD04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24" y="3065430"/>
            <a:ext cx="6740589" cy="379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4CB31-39EA-7348-AAE9-54A66413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LVK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0691A-8E47-DE42-B512-BA03C32A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508"/>
            <a:ext cx="10515600" cy="4351338"/>
          </a:xfrm>
        </p:spPr>
        <p:txBody>
          <a:bodyPr/>
          <a:lstStyle/>
          <a:p>
            <a:r>
              <a:rPr lang="en-US" dirty="0"/>
              <a:t>Covid restrictions are lifting, and we’re preparing for O4!</a:t>
            </a:r>
          </a:p>
          <a:p>
            <a:r>
              <a:rPr lang="en-US" dirty="0"/>
              <a:t>O4 scheduled start date &gt;July 2022</a:t>
            </a:r>
          </a:p>
          <a:p>
            <a:pPr lvl="1"/>
            <a:r>
              <a:rPr lang="en-US" dirty="0"/>
              <a:t>Aim: </a:t>
            </a:r>
            <a:r>
              <a:rPr lang="en-US" dirty="0" err="1"/>
              <a:t>aLIGO</a:t>
            </a:r>
            <a:r>
              <a:rPr lang="en-US" dirty="0"/>
              <a:t> 160 – 190 </a:t>
            </a:r>
            <a:r>
              <a:rPr lang="en-US" dirty="0" err="1"/>
              <a:t>Mpc</a:t>
            </a:r>
            <a:r>
              <a:rPr lang="en-US" dirty="0"/>
              <a:t>, </a:t>
            </a:r>
            <a:r>
              <a:rPr lang="en-US" dirty="0" err="1"/>
              <a:t>AdV</a:t>
            </a:r>
            <a:r>
              <a:rPr lang="en-US" dirty="0"/>
              <a:t> 90 – 120 </a:t>
            </a:r>
            <a:r>
              <a:rPr lang="en-US" dirty="0" err="1"/>
              <a:t>Mpc</a:t>
            </a:r>
            <a:r>
              <a:rPr lang="en-US" dirty="0"/>
              <a:t>, KAGRA 25 – 130 </a:t>
            </a:r>
            <a:r>
              <a:rPr lang="en-US" dirty="0" err="1"/>
              <a:t>Mpc</a:t>
            </a:r>
            <a:r>
              <a:rPr lang="en-US" dirty="0"/>
              <a:t> </a:t>
            </a:r>
          </a:p>
          <a:p>
            <a:r>
              <a:rPr lang="en-US" dirty="0"/>
              <a:t>Frequency-dependent squeezing install at LIGO and Virgo sites</a:t>
            </a:r>
          </a:p>
          <a:p>
            <a:pPr lvl="1"/>
            <a:r>
              <a:rPr lang="en-US" dirty="0"/>
              <a:t>Major facility upgrade!</a:t>
            </a:r>
          </a:p>
          <a:p>
            <a:pPr lvl="1"/>
            <a:r>
              <a:rPr lang="en-US" dirty="0"/>
              <a:t>New optics</a:t>
            </a:r>
          </a:p>
          <a:p>
            <a:pPr lvl="1"/>
            <a:r>
              <a:rPr lang="en-US" dirty="0"/>
              <a:t>Elaborate additional controls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B322CA-AB21-D043-B8E2-4FF8EA07E7C8}"/>
              </a:ext>
            </a:extLst>
          </p:cNvPr>
          <p:cNvSpPr/>
          <p:nvPr/>
        </p:nvSpPr>
        <p:spPr>
          <a:xfrm>
            <a:off x="838200" y="5357793"/>
            <a:ext cx="4611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Many many other upgrades at each site!</a:t>
            </a:r>
          </a:p>
        </p:txBody>
      </p:sp>
    </p:spTree>
    <p:extLst>
      <p:ext uri="{BB962C8B-B14F-4D97-AF65-F5344CB8AC3E}">
        <p14:creationId xmlns:p14="http://schemas.microsoft.com/office/powerpoint/2010/main" val="60511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F382-51C3-774E-9B20-C8FE0F3E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Frequency-dependent squeezing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FFC3A-6D74-0A41-95BD-5A2FD0DE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09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In O3 both the LIGO and Virgo detectors injected squeezed light</a:t>
            </a:r>
          </a:p>
          <a:p>
            <a:r>
              <a:rPr lang="en-US" sz="2400" dirty="0"/>
              <a:t>This made </a:t>
            </a:r>
            <a:r>
              <a:rPr lang="en-US" sz="2400" dirty="0">
                <a:solidFill>
                  <a:schemeClr val="accent2"/>
                </a:solidFill>
              </a:rPr>
              <a:t>quantum noise </a:t>
            </a:r>
            <a:r>
              <a:rPr lang="en-US" sz="2400" dirty="0"/>
              <a:t>better at high frequency and worse at low frequency</a:t>
            </a:r>
          </a:p>
        </p:txBody>
      </p:sp>
      <p:pic>
        <p:nvPicPr>
          <p:cNvPr id="8" name="Picture 7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BE80D96F-4182-8D44-B150-28B5BDD3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11" y="2105790"/>
            <a:ext cx="7281545" cy="473395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FA7EE4-A7E9-B54D-A438-7CC376289802}"/>
              </a:ext>
            </a:extLst>
          </p:cNvPr>
          <p:cNvSpPr/>
          <p:nvPr/>
        </p:nvSpPr>
        <p:spPr>
          <a:xfrm>
            <a:off x="230187" y="2267045"/>
            <a:ext cx="3997341" cy="4175461"/>
          </a:xfrm>
          <a:prstGeom prst="roundRect">
            <a:avLst>
              <a:gd name="adj" fmla="val 11694"/>
            </a:avLst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ichelsonSimpleWithSqueezer.png">
            <a:extLst>
              <a:ext uri="{FF2B5EF4-FFF2-40B4-BE49-F238E27FC236}">
                <a16:creationId xmlns:a16="http://schemas.microsoft.com/office/drawing/2014/main" id="{061BE234-A58A-F14E-A8B1-D374C90A1C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30" y="2267045"/>
            <a:ext cx="3853345" cy="4052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32FFBC-A1B9-3D45-B28B-1DB17BA6A872}"/>
              </a:ext>
            </a:extLst>
          </p:cNvPr>
          <p:cNvSpPr txBox="1"/>
          <p:nvPr/>
        </p:nvSpPr>
        <p:spPr>
          <a:xfrm>
            <a:off x="8194435" y="2143830"/>
            <a:ext cx="382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Tse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2019,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Phys. Rev. Lett. 123, 231107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33600-9B5B-FC41-BE70-1A7C588CC22D}"/>
              </a:ext>
            </a:extLst>
          </p:cNvPr>
          <p:cNvSpPr txBox="1"/>
          <p:nvPr/>
        </p:nvSpPr>
        <p:spPr>
          <a:xfrm rot="1528080">
            <a:off x="10676499" y="229089"/>
            <a:ext cx="1670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Side note!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72AA5-A215-1148-919A-0B00EE0660B0}"/>
              </a:ext>
            </a:extLst>
          </p:cNvPr>
          <p:cNvSpPr txBox="1"/>
          <p:nvPr/>
        </p:nvSpPr>
        <p:spPr>
          <a:xfrm>
            <a:off x="11244206" y="727531"/>
            <a:ext cx="76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154000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F382-51C3-774E-9B20-C8FE0F3E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Frequency-dependent squeezing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FFC3A-6D74-0A41-95BD-5A2FD0DE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09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For O4 we want broadband improvement – frequency dependent squeezing</a:t>
            </a:r>
          </a:p>
          <a:p>
            <a:r>
              <a:rPr lang="en-US" sz="2400" dirty="0"/>
              <a:t>To achieve this, we need to reflect our squeezed beam off a high-finesse optical cavity before sending it into the interferometer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6E4D5-122F-D140-8486-167610F5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" y="2680850"/>
            <a:ext cx="4123944" cy="3849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EEB90-E881-764F-B54E-819DEA740807}"/>
              </a:ext>
            </a:extLst>
          </p:cNvPr>
          <p:cNvSpPr txBox="1"/>
          <p:nvPr/>
        </p:nvSpPr>
        <p:spPr>
          <a:xfrm>
            <a:off x="649224" y="6160532"/>
            <a:ext cx="17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Isogai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 G1500727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C502B-6C01-574B-8459-90F6E1470D49}"/>
              </a:ext>
            </a:extLst>
          </p:cNvPr>
          <p:cNvSpPr txBox="1"/>
          <p:nvPr/>
        </p:nvSpPr>
        <p:spPr>
          <a:xfrm rot="1528080">
            <a:off x="10676499" y="229089"/>
            <a:ext cx="1670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Side note!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A7710-21C5-A94C-8512-1DE1721690A5}"/>
              </a:ext>
            </a:extLst>
          </p:cNvPr>
          <p:cNvSpPr txBox="1"/>
          <p:nvPr/>
        </p:nvSpPr>
        <p:spPr>
          <a:xfrm>
            <a:off x="11244206" y="727531"/>
            <a:ext cx="76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2/3</a:t>
            </a:r>
          </a:p>
        </p:txBody>
      </p:sp>
    </p:spTree>
    <p:extLst>
      <p:ext uri="{BB962C8B-B14F-4D97-AF65-F5344CB8AC3E}">
        <p14:creationId xmlns:p14="http://schemas.microsoft.com/office/powerpoint/2010/main" val="2011836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B71D9F6-B668-9849-9953-ED2424F31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2113" y="0"/>
            <a:ext cx="8866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88DC4-A102-F944-A364-E132C95C61E2}"/>
              </a:ext>
            </a:extLst>
          </p:cNvPr>
          <p:cNvSpPr/>
          <p:nvPr/>
        </p:nvSpPr>
        <p:spPr>
          <a:xfrm>
            <a:off x="10671263" y="6211669"/>
            <a:ext cx="1520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Eddie Sanchez</a:t>
            </a:r>
          </a:p>
          <a:p>
            <a:r>
              <a:rPr lang="en-US" dirty="0"/>
              <a:t>G1900621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63BB1429-D76D-9C4A-9CF1-31BC778AA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98" y="8625"/>
            <a:ext cx="11558016" cy="6203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2BA99E-2782-3C46-A700-5717506ED810}"/>
              </a:ext>
            </a:extLst>
          </p:cNvPr>
          <p:cNvSpPr/>
          <p:nvPr/>
        </p:nvSpPr>
        <p:spPr>
          <a:xfrm>
            <a:off x="309308" y="646331"/>
            <a:ext cx="781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Both LIGO and Virgo are installing 300 m long filter cavities!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0652D-E1EA-CF47-9B9A-259B07EE1F36}"/>
              </a:ext>
            </a:extLst>
          </p:cNvPr>
          <p:cNvSpPr txBox="1"/>
          <p:nvPr/>
        </p:nvSpPr>
        <p:spPr>
          <a:xfrm>
            <a:off x="3127248" y="5468112"/>
            <a:ext cx="720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FC1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E34DA8-929F-AA45-B8BC-08CB38C16F5A}"/>
              </a:ext>
            </a:extLst>
          </p:cNvPr>
          <p:cNvCxnSpPr/>
          <p:nvPr/>
        </p:nvCxnSpPr>
        <p:spPr>
          <a:xfrm flipH="1" flipV="1">
            <a:off x="2651760" y="5340096"/>
            <a:ext cx="475488" cy="1280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100EBA-172F-3D43-A362-1871E61D32A1}"/>
              </a:ext>
            </a:extLst>
          </p:cNvPr>
          <p:cNvSpPr txBox="1"/>
          <p:nvPr/>
        </p:nvSpPr>
        <p:spPr>
          <a:xfrm>
            <a:off x="11037905" y="784830"/>
            <a:ext cx="720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FC2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800FFD-53F0-BD40-8E41-017F278731DC}"/>
              </a:ext>
            </a:extLst>
          </p:cNvPr>
          <p:cNvCxnSpPr>
            <a:cxnSpLocks/>
          </p:cNvCxnSpPr>
          <p:nvPr/>
        </p:nvCxnSpPr>
        <p:spPr>
          <a:xfrm flipV="1">
            <a:off x="11443520" y="310896"/>
            <a:ext cx="132784" cy="3354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3A7D74-93FF-1E4A-8BB5-33E05734838B}"/>
              </a:ext>
            </a:extLst>
          </p:cNvPr>
          <p:cNvCxnSpPr/>
          <p:nvPr/>
        </p:nvCxnSpPr>
        <p:spPr>
          <a:xfrm>
            <a:off x="7900416" y="4041648"/>
            <a:ext cx="3675888" cy="89611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6617930-89F7-E64E-926C-50B51311D334}"/>
              </a:ext>
            </a:extLst>
          </p:cNvPr>
          <p:cNvSpPr txBox="1"/>
          <p:nvPr/>
        </p:nvSpPr>
        <p:spPr>
          <a:xfrm>
            <a:off x="5515560" y="1358822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Y arm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91DD3B-B190-324A-A42D-027B984B1401}"/>
              </a:ext>
            </a:extLst>
          </p:cNvPr>
          <p:cNvCxnSpPr>
            <a:cxnSpLocks/>
          </p:cNvCxnSpPr>
          <p:nvPr/>
        </p:nvCxnSpPr>
        <p:spPr>
          <a:xfrm flipV="1">
            <a:off x="5907024" y="646332"/>
            <a:ext cx="3584448" cy="1639338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2695E3-76E6-3B4E-9097-5AD577AB41B9}"/>
              </a:ext>
            </a:extLst>
          </p:cNvPr>
          <p:cNvSpPr txBox="1"/>
          <p:nvPr/>
        </p:nvSpPr>
        <p:spPr>
          <a:xfrm rot="1528080">
            <a:off x="10366253" y="2320349"/>
            <a:ext cx="1670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Side note!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03DE7-8569-E24A-8946-01045240C4B1}"/>
              </a:ext>
            </a:extLst>
          </p:cNvPr>
          <p:cNvSpPr txBox="1"/>
          <p:nvPr/>
        </p:nvSpPr>
        <p:spPr>
          <a:xfrm>
            <a:off x="10933960" y="2818791"/>
            <a:ext cx="76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3/3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10B990-AA86-4347-9328-FFC879F8799C}"/>
              </a:ext>
            </a:extLst>
          </p:cNvPr>
          <p:cNvSpPr txBox="1"/>
          <p:nvPr/>
        </p:nvSpPr>
        <p:spPr>
          <a:xfrm>
            <a:off x="8693548" y="3663894"/>
            <a:ext cx="1159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X arm</a:t>
            </a:r>
          </a:p>
        </p:txBody>
      </p:sp>
    </p:spTree>
    <p:extLst>
      <p:ext uri="{BB962C8B-B14F-4D97-AF65-F5344CB8AC3E}">
        <p14:creationId xmlns:p14="http://schemas.microsoft.com/office/powerpoint/2010/main" val="1268548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5406</TotalTime>
  <Words>935</Words>
  <Application>Microsoft Macintosh PowerPoint</Application>
  <PresentationFormat>Widescreen</PresentationFormat>
  <Paragraphs>179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Avenir Book</vt:lpstr>
      <vt:lpstr>Calibri</vt:lpstr>
      <vt:lpstr>Calibri Light</vt:lpstr>
      <vt:lpstr>Office Theme</vt:lpstr>
      <vt:lpstr>LVK and LHO status</vt:lpstr>
      <vt:lpstr>About me!</vt:lpstr>
      <vt:lpstr>Overview</vt:lpstr>
      <vt:lpstr>Status of the LVK</vt:lpstr>
      <vt:lpstr>LVK update – recent publications</vt:lpstr>
      <vt:lpstr>Status of LVK</vt:lpstr>
      <vt:lpstr>Frequency-dependent squeezing in a nutshell</vt:lpstr>
      <vt:lpstr>Frequency-dependent squeezing in a nutshell</vt:lpstr>
      <vt:lpstr>PowerPoint Presentation</vt:lpstr>
      <vt:lpstr>Status of LIGO</vt:lpstr>
      <vt:lpstr>Status of Virgo</vt:lpstr>
      <vt:lpstr>Status of Virgo</vt:lpstr>
      <vt:lpstr>PowerPoint Presentation</vt:lpstr>
      <vt:lpstr>Status of LHO</vt:lpstr>
      <vt:lpstr>Who’s who at LHO</vt:lpstr>
      <vt:lpstr>Who’s who at LHO</vt:lpstr>
      <vt:lpstr>Site status – it’s complicated!</vt:lpstr>
      <vt:lpstr>Site status (1/3)</vt:lpstr>
      <vt:lpstr>Site status - SQZ</vt:lpstr>
      <vt:lpstr>Site status - SQZ</vt:lpstr>
      <vt:lpstr>Site status - PSL</vt:lpstr>
      <vt:lpstr>Site status – going in chamber</vt:lpstr>
      <vt:lpstr>Pre-O4 mini commissioning period</vt:lpstr>
      <vt:lpstr>PowerPoint Presentation</vt:lpstr>
      <vt:lpstr>Conclusion</vt:lpstr>
      <vt:lpstr>PowerPoint Presentation</vt:lpstr>
      <vt:lpstr>Frequency-dependent squeezing in a nutshell</vt:lpstr>
      <vt:lpstr>Frequency-dependent squeezing in a nutshell</vt:lpstr>
      <vt:lpstr>Frequency-dependent squeezing in a nutshell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LVK and LHO update</dc:title>
  <dc:creator>Georgia Leigh Mansell</dc:creator>
  <cp:lastModifiedBy>Georgia Leigh Mansell</cp:lastModifiedBy>
  <cp:revision>40</cp:revision>
  <dcterms:created xsi:type="dcterms:W3CDTF">2021-06-25T22:09:23Z</dcterms:created>
  <dcterms:modified xsi:type="dcterms:W3CDTF">2021-06-29T16:16:07Z</dcterms:modified>
</cp:coreProperties>
</file>