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oboto Slab"/>
      <p:regular r:id="rId30"/>
      <p:bold r:id="rId31"/>
    </p:embeddedFont>
    <p:embeddedFont>
      <p:font typeface="Robo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Slab-bold.fntdata"/><Relationship Id="rId30" Type="http://schemas.openxmlformats.org/officeDocument/2006/relationships/font" Target="fonts/RobotoSlab-regular.fntdata"/><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e70c1df53a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e70c1df53a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variety of reasons, researchers may select an fft length that does not evenly fit within a sidereal day. If they do, folding cannot be done perfectly, and we must select some method of folding the data that minimizes information loss.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70c1df53a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70c1df53a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 out no loss: when sidereal day is divisible by the segment duration</a:t>
            </a:r>
            <a:endParaRPr/>
          </a:p>
          <a:p>
            <a:pPr indent="0" lvl="0" marL="0" rtl="0" algn="l">
              <a:spcBef>
                <a:spcPts val="0"/>
              </a:spcBef>
              <a:spcAft>
                <a:spcPts val="0"/>
              </a:spcAft>
              <a:buNone/>
            </a:pPr>
            <a:r>
              <a:rPr lang="en"/>
              <a:t>Offset is consistently at least one order of magnitude less infor</a:t>
            </a:r>
            <a:r>
              <a:rPr lang="en"/>
              <a:t>mation loss, so we moved forward with that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70c1df53a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e70c1df53a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I looked at data quality cuts, in </a:t>
            </a:r>
            <a:r>
              <a:rPr lang="en"/>
              <a:t>particular</a:t>
            </a:r>
            <a:r>
              <a:rPr lang="en"/>
              <a:t> the delta sigma cut.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70c1df53a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e70c1df53a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that the sigma values form two populations, with the high sigma population being cut. The overlapping region is a result of the non-stationary of the noise; cuts are performed relative to surrounding times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e70c1df53a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e70c1df53a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can see the non-stationarity of detector sensitivity over the course of the run. We see significant variance over the course of the 180 day period, with a standard baseline down here and some days with poor sensitivity up here.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e70c1df53a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e70c1df53a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at the cuts made within the sidereal day. The blue points </a:t>
            </a:r>
            <a:r>
              <a:rPr lang="en"/>
              <a:t>shown</a:t>
            </a:r>
            <a:r>
              <a:rPr lang="en"/>
              <a:t> here represent the fraction of total time where the detectors were both actively detecting. The active times had a clear trend over the sidereal day. </a:t>
            </a:r>
            <a:endParaRPr/>
          </a:p>
          <a:p>
            <a:pPr indent="0" lvl="0" marL="0" rtl="0" algn="l">
              <a:spcBef>
                <a:spcPts val="0"/>
              </a:spcBef>
              <a:spcAft>
                <a:spcPts val="0"/>
              </a:spcAft>
              <a:buNone/>
            </a:pPr>
            <a:r>
              <a:rPr lang="en"/>
              <a:t>The orange points represent the fraction of active times that passed the delta sigma cuts. This seems to have so connection across a day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a128443a7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a128443a7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peak here corresponds to 7:00 AM in Hanford and 9:00 AM in Livingston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70c1df53a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70c1df53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the full folded spectrogram for the O3a. The term of interest CSD divided by PSDs is folded down to the size of one sidereal day. We see the characteristic frequency lines, present in both detectors’ PSDs reflected in the spectrogram as minima, since the term involves PSDs in the denominator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70c1df53a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70c1df53a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Spectrogram above, I was able to compute the dirty map for O3a. On my laptop, the computation of this map took a total of 11 hours. Since the computation scales with number of days, the </a:t>
            </a:r>
            <a:r>
              <a:rPr lang="en"/>
              <a:t>estimated</a:t>
            </a:r>
            <a:r>
              <a:rPr lang="en"/>
              <a:t> computation for an unfolded dataset is 84 days. If I tried to calculate this map on unfolded data on the first day of this program, it would still be 2 weeks away from completing.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e70c1df53a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e70c1df53a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e70c1df53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e70c1df53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Begin by giving some background on stochastic signals</a:t>
            </a:r>
            <a:endParaRPr/>
          </a:p>
          <a:p>
            <a:pPr indent="0" lvl="0" marL="0" rtl="0" algn="l">
              <a:spcBef>
                <a:spcPts val="0"/>
              </a:spcBef>
              <a:spcAft>
                <a:spcPts val="0"/>
              </a:spcAft>
              <a:buNone/>
            </a:pPr>
            <a:r>
              <a:rPr lang="en"/>
              <a:t>Next, I’ll go through how and why we implement data folding</a:t>
            </a:r>
            <a:endParaRPr/>
          </a:p>
          <a:p>
            <a:pPr indent="0" lvl="0" marL="0" rtl="0" algn="l">
              <a:spcBef>
                <a:spcPts val="0"/>
              </a:spcBef>
              <a:spcAft>
                <a:spcPts val="0"/>
              </a:spcAft>
              <a:buNone/>
            </a:pPr>
            <a:r>
              <a:rPr lang="en"/>
              <a:t>Then, I’ll present the implementation of folding on the first half of the O3 run, breaking down data quality cuts</a:t>
            </a:r>
            <a:endParaRPr/>
          </a:p>
          <a:p>
            <a:pPr indent="0" lvl="0" marL="0" rtl="0" algn="l">
              <a:spcBef>
                <a:spcPts val="0"/>
              </a:spcBef>
              <a:spcAft>
                <a:spcPts val="0"/>
              </a:spcAft>
              <a:buNone/>
            </a:pPr>
            <a:r>
              <a:rPr lang="en"/>
              <a:t>Finally, I’ll present my final results with the folded data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70c1df53a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70c1df53a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a128443a7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a128443a7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70c1df53a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e70c1df53a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e70c1df53a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e70c1df53a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ea128443a7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ea128443a7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e70c1df53a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e70c1df53a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signal is classified as stochastic if it better describe by statistics then an deterministic waveform model</a:t>
            </a:r>
            <a:endParaRPr/>
          </a:p>
          <a:p>
            <a:pPr indent="0" lvl="0" marL="0" rtl="0" algn="l">
              <a:spcBef>
                <a:spcPts val="0"/>
              </a:spcBef>
              <a:spcAft>
                <a:spcPts val="0"/>
              </a:spcAft>
              <a:buNone/>
            </a:pPr>
            <a:r>
              <a:rPr lang="en"/>
              <a:t>In typical analysis this </a:t>
            </a:r>
            <a:r>
              <a:rPr lang="en"/>
              <a:t>constitutes</a:t>
            </a:r>
            <a:r>
              <a:rPr lang="en"/>
              <a:t> our non-instrumental noise</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e70c1df53a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e70c1df53a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Foreground: Primarily dominated by sub-threshold Compact Binaries </a:t>
            </a:r>
            <a:endParaRPr/>
          </a:p>
          <a:p>
            <a:pPr indent="0" lvl="0" marL="0" rtl="0" algn="l">
              <a:spcBef>
                <a:spcPts val="0"/>
              </a:spcBef>
              <a:spcAft>
                <a:spcPts val="0"/>
              </a:spcAft>
              <a:buClr>
                <a:schemeClr val="dk1"/>
              </a:buClr>
              <a:buSzPts val="1100"/>
              <a:buFont typeface="Arial"/>
              <a:buNone/>
            </a:pPr>
            <a:r>
              <a:rPr lang="en"/>
              <a:t>Both these sources can be assumed to be stationary, </a:t>
            </a:r>
            <a:r>
              <a:rPr lang="en"/>
              <a:t>with</a:t>
            </a:r>
            <a:r>
              <a:rPr lang="en"/>
              <a:t> the CBCs being stationary in the limit that there are many of them</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ea128443a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ea128443a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e70c1df53a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e70c1df53a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key </a:t>
            </a:r>
            <a:r>
              <a:rPr lang="en"/>
              <a:t>anisotropic</a:t>
            </a:r>
            <a:r>
              <a:rPr lang="en"/>
              <a:t> stochastic background detection statistic is called the dirty map X. It is used in the computation of the a stochastic skymap.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e70c1df53a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e70c1df53a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Emphasize stationarity and anisotropy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70c1df53a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e70c1df53a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can pull H(f) out as just a sum on frequency (this is where the stationarity assumption comes in), and the </a:t>
            </a:r>
            <a:r>
              <a:rPr lang="en"/>
              <a:t>overlap function as a sum over frequency and t sub s, the time within each sidereal day. Our folding takes places in this final sum over i days, where big T sub s is the period of one sidereal day and t sub s is the time within each day. These time segments t sub s are how we calculate the CSD and PSDs. The segment length must be sufficiently small, so that the response, gamma and the noise levels in the detector, are stationary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a full LIGO run, this is on the order of 100s of days. We can carry out a lot of different analyses on this folded data, including different models of H(f), the frequency distribution of the stochastic background.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e70c1df53a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e70c1df53a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Presented here is a simulated stochastic dipole injected into the sky over one week. Because it is a dipole, the signal is periodic over half a day. That week is then folded done to the size of one day, with the signal appearing twice.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p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5"/>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gradFill>
          <a:gsLst>
            <a:gs pos="0">
              <a:srgbClr val="3A9014"/>
            </a:gs>
            <a:gs pos="100000">
              <a:srgbClr val="203E13"/>
            </a:gs>
          </a:gsLst>
          <a:lin ang="5400012"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hyperlink" Target="https://dcc.ligo.org/LIGO-T2100276" TargetMode="External"/><Relationship Id="rId6" Type="http://schemas.openxmlformats.org/officeDocument/2006/relationships/image" Target="../media/image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type="ctrTitle"/>
          </p:nvPr>
        </p:nvSpPr>
        <p:spPr>
          <a:xfrm>
            <a:off x="1680302" y="1225575"/>
            <a:ext cx="5783400" cy="1457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Data Folding for the Stochastic Gravitational Wave Pipeline</a:t>
            </a:r>
            <a:endParaRPr/>
          </a:p>
        </p:txBody>
      </p:sp>
      <p:sp>
        <p:nvSpPr>
          <p:cNvPr id="64" name="Google Shape;64;p13"/>
          <p:cNvSpPr txBox="1"/>
          <p:nvPr>
            <p:ph idx="1" type="subTitle"/>
          </p:nvPr>
        </p:nvSpPr>
        <p:spPr>
          <a:xfrm>
            <a:off x="1680300" y="3049450"/>
            <a:ext cx="5783400" cy="1248000"/>
          </a:xfrm>
          <a:prstGeom prst="rect">
            <a:avLst/>
          </a:prstGeom>
        </p:spPr>
        <p:txBody>
          <a:bodyPr anchorCtr="0" anchor="t" bIns="91425" lIns="91425" spcFirstLastPara="1" rIns="91425" wrap="square" tIns="91425">
            <a:normAutofit fontScale="85000"/>
          </a:bodyPr>
          <a:lstStyle/>
          <a:p>
            <a:pPr indent="0" lvl="0" marL="0" rtl="0" algn="ctr">
              <a:spcBef>
                <a:spcPts val="0"/>
              </a:spcBef>
              <a:spcAft>
                <a:spcPts val="0"/>
              </a:spcAft>
              <a:buNone/>
            </a:pPr>
            <a:r>
              <a:rPr lang="en">
                <a:solidFill>
                  <a:srgbClr val="BDF67A"/>
                </a:solidFill>
              </a:rPr>
              <a:t>Final Presentation</a:t>
            </a:r>
            <a:endParaRPr>
              <a:solidFill>
                <a:srgbClr val="BDF67A"/>
              </a:solidFill>
            </a:endParaRPr>
          </a:p>
          <a:p>
            <a:pPr indent="0" lvl="0" marL="0" rtl="0" algn="ctr">
              <a:spcBef>
                <a:spcPts val="0"/>
              </a:spcBef>
              <a:spcAft>
                <a:spcPts val="0"/>
              </a:spcAft>
              <a:buNone/>
            </a:pPr>
            <a:r>
              <a:rPr lang="en">
                <a:solidFill>
                  <a:srgbClr val="BDF67A"/>
                </a:solidFill>
              </a:rPr>
              <a:t>Eli Wiston</a:t>
            </a:r>
            <a:endParaRPr>
              <a:solidFill>
                <a:srgbClr val="BDF67A"/>
              </a:solidFill>
            </a:endParaRPr>
          </a:p>
          <a:p>
            <a:pPr indent="0" lvl="0" marL="0" rtl="0" algn="ctr">
              <a:spcBef>
                <a:spcPts val="0"/>
              </a:spcBef>
              <a:spcAft>
                <a:spcPts val="0"/>
              </a:spcAft>
              <a:buNone/>
            </a:pPr>
            <a:r>
              <a:rPr lang="en">
                <a:solidFill>
                  <a:srgbClr val="BDF67A"/>
                </a:solidFill>
              </a:rPr>
              <a:t>Mentors: Arianna Renzini and Colm Talbot</a:t>
            </a:r>
            <a:endParaRPr>
              <a:solidFill>
                <a:srgbClr val="BDF67A"/>
              </a:solidFill>
            </a:endParaRPr>
          </a:p>
        </p:txBody>
      </p:sp>
      <p:pic>
        <p:nvPicPr>
          <p:cNvPr id="65" name="Google Shape;65;p13"/>
          <p:cNvPicPr preferRelativeResize="0"/>
          <p:nvPr/>
        </p:nvPicPr>
        <p:blipFill>
          <a:blip r:embed="rId3">
            <a:alphaModFix/>
          </a:blip>
          <a:stretch>
            <a:fillRect/>
          </a:stretch>
        </p:blipFill>
        <p:spPr>
          <a:xfrm>
            <a:off x="0" y="0"/>
            <a:ext cx="1523828" cy="1531801"/>
          </a:xfrm>
          <a:prstGeom prst="rect">
            <a:avLst/>
          </a:prstGeom>
          <a:noFill/>
          <a:ln>
            <a:noFill/>
          </a:ln>
        </p:spPr>
      </p:pic>
      <p:pic>
        <p:nvPicPr>
          <p:cNvPr id="66" name="Google Shape;66;p13"/>
          <p:cNvPicPr preferRelativeResize="0"/>
          <p:nvPr/>
        </p:nvPicPr>
        <p:blipFill>
          <a:blip r:embed="rId4">
            <a:alphaModFix/>
          </a:blip>
          <a:stretch>
            <a:fillRect/>
          </a:stretch>
        </p:blipFill>
        <p:spPr>
          <a:xfrm>
            <a:off x="7269276" y="283775"/>
            <a:ext cx="1732849" cy="1248023"/>
          </a:xfrm>
          <a:prstGeom prst="rect">
            <a:avLst/>
          </a:prstGeom>
          <a:noFill/>
          <a:ln>
            <a:noFill/>
          </a:ln>
        </p:spPr>
      </p:pic>
      <p:sp>
        <p:nvSpPr>
          <p:cNvPr id="67" name="Google Shape;67;p13"/>
          <p:cNvSpPr txBox="1"/>
          <p:nvPr/>
        </p:nvSpPr>
        <p:spPr>
          <a:xfrm>
            <a:off x="67975" y="4663925"/>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dk1"/>
                </a:solidFill>
                <a:hlinkClick r:id="rId5">
                  <a:extLst>
                    <a:ext uri="{A12FA001-AC4F-418D-AE19-62706E023703}">
                      <ahyp:hlinkClr val="tx"/>
                    </a:ext>
                  </a:extLst>
                </a:hlinkClick>
              </a:rPr>
              <a:t>LIGO-T2100276-v1</a:t>
            </a:r>
            <a:endParaRPr sz="1600">
              <a:solidFill>
                <a:schemeClr val="dk1"/>
              </a:solidFill>
            </a:endParaRPr>
          </a:p>
        </p:txBody>
      </p:sp>
      <p:pic>
        <p:nvPicPr>
          <p:cNvPr id="68" name="Google Shape;68;p13"/>
          <p:cNvPicPr preferRelativeResize="0"/>
          <p:nvPr/>
        </p:nvPicPr>
        <p:blipFill>
          <a:blip r:embed="rId6">
            <a:alphaModFix/>
          </a:blip>
          <a:stretch>
            <a:fillRect/>
          </a:stretch>
        </p:blipFill>
        <p:spPr>
          <a:xfrm>
            <a:off x="7096712" y="2270625"/>
            <a:ext cx="2077973" cy="892199"/>
          </a:xfrm>
          <a:prstGeom prst="rect">
            <a:avLst/>
          </a:prstGeom>
          <a:noFill/>
          <a:ln>
            <a:noFill/>
          </a:ln>
        </p:spPr>
      </p:pic>
      <p:pic>
        <p:nvPicPr>
          <p:cNvPr id="69" name="Google Shape;69;p13"/>
          <p:cNvPicPr preferRelativeResize="0"/>
          <p:nvPr/>
        </p:nvPicPr>
        <p:blipFill>
          <a:blip r:embed="rId7">
            <a:alphaModFix/>
          </a:blip>
          <a:stretch>
            <a:fillRect/>
          </a:stretch>
        </p:blipFill>
        <p:spPr>
          <a:xfrm>
            <a:off x="67975" y="2219500"/>
            <a:ext cx="1784400" cy="89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Mitigating Information Loss in Folding</a:t>
            </a:r>
            <a:endParaRPr/>
          </a:p>
        </p:txBody>
      </p:sp>
      <p:sp>
        <p:nvSpPr>
          <p:cNvPr id="152" name="Google Shape;152;p22"/>
          <p:cNvSpPr txBox="1"/>
          <p:nvPr>
            <p:ph idx="1" type="body"/>
          </p:nvPr>
        </p:nvSpPr>
        <p:spPr>
          <a:xfrm>
            <a:off x="1116125" y="2526125"/>
            <a:ext cx="2524800" cy="4305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u="sng"/>
              <a:t>Method 1: Cut days short</a:t>
            </a:r>
            <a:endParaRPr u="sng"/>
          </a:p>
        </p:txBody>
      </p:sp>
      <p:sp>
        <p:nvSpPr>
          <p:cNvPr id="153" name="Google Shape;153;p22"/>
          <p:cNvSpPr/>
          <p:nvPr/>
        </p:nvSpPr>
        <p:spPr>
          <a:xfrm>
            <a:off x="1116125" y="32673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2"/>
          <p:cNvSpPr/>
          <p:nvPr/>
        </p:nvSpPr>
        <p:spPr>
          <a:xfrm>
            <a:off x="1803139" y="32673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2"/>
          <p:cNvSpPr/>
          <p:nvPr/>
        </p:nvSpPr>
        <p:spPr>
          <a:xfrm>
            <a:off x="2490154" y="32673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p:nvPr/>
        </p:nvSpPr>
        <p:spPr>
          <a:xfrm>
            <a:off x="3177175" y="3267372"/>
            <a:ext cx="224100" cy="1739100"/>
          </a:xfrm>
          <a:prstGeom prst="rect">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p:nvPr/>
        </p:nvSpPr>
        <p:spPr>
          <a:xfrm>
            <a:off x="1116125" y="3493222"/>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p:nvPr/>
        </p:nvSpPr>
        <p:spPr>
          <a:xfrm>
            <a:off x="1803139" y="3493222"/>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2"/>
          <p:cNvSpPr/>
          <p:nvPr/>
        </p:nvSpPr>
        <p:spPr>
          <a:xfrm>
            <a:off x="2490154" y="3493222"/>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2"/>
          <p:cNvSpPr/>
          <p:nvPr/>
        </p:nvSpPr>
        <p:spPr>
          <a:xfrm>
            <a:off x="1116125" y="3719080"/>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2"/>
          <p:cNvSpPr/>
          <p:nvPr/>
        </p:nvSpPr>
        <p:spPr>
          <a:xfrm>
            <a:off x="1803139" y="3719080"/>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2"/>
          <p:cNvSpPr/>
          <p:nvPr/>
        </p:nvSpPr>
        <p:spPr>
          <a:xfrm>
            <a:off x="2490154" y="3719080"/>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2"/>
          <p:cNvSpPr/>
          <p:nvPr/>
        </p:nvSpPr>
        <p:spPr>
          <a:xfrm>
            <a:off x="1116125" y="3910969"/>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2"/>
          <p:cNvSpPr/>
          <p:nvPr/>
        </p:nvSpPr>
        <p:spPr>
          <a:xfrm>
            <a:off x="1803139" y="3910969"/>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2"/>
          <p:cNvSpPr/>
          <p:nvPr/>
        </p:nvSpPr>
        <p:spPr>
          <a:xfrm>
            <a:off x="2490154" y="3910969"/>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2"/>
          <p:cNvSpPr/>
          <p:nvPr/>
        </p:nvSpPr>
        <p:spPr>
          <a:xfrm>
            <a:off x="1116125" y="4136827"/>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2"/>
          <p:cNvSpPr/>
          <p:nvPr/>
        </p:nvSpPr>
        <p:spPr>
          <a:xfrm>
            <a:off x="1803139" y="4136827"/>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2"/>
          <p:cNvSpPr/>
          <p:nvPr/>
        </p:nvSpPr>
        <p:spPr>
          <a:xfrm>
            <a:off x="2490154" y="4136827"/>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2"/>
          <p:cNvSpPr/>
          <p:nvPr/>
        </p:nvSpPr>
        <p:spPr>
          <a:xfrm>
            <a:off x="1116125" y="4362685"/>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2"/>
          <p:cNvSpPr/>
          <p:nvPr/>
        </p:nvSpPr>
        <p:spPr>
          <a:xfrm>
            <a:off x="1803139" y="4362685"/>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2"/>
          <p:cNvSpPr/>
          <p:nvPr/>
        </p:nvSpPr>
        <p:spPr>
          <a:xfrm>
            <a:off x="2490154" y="4362685"/>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2"/>
          <p:cNvSpPr/>
          <p:nvPr/>
        </p:nvSpPr>
        <p:spPr>
          <a:xfrm>
            <a:off x="1116125" y="455457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2"/>
          <p:cNvSpPr/>
          <p:nvPr/>
        </p:nvSpPr>
        <p:spPr>
          <a:xfrm>
            <a:off x="1803139" y="455457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2"/>
          <p:cNvSpPr/>
          <p:nvPr/>
        </p:nvSpPr>
        <p:spPr>
          <a:xfrm>
            <a:off x="2490154" y="455457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2"/>
          <p:cNvSpPr/>
          <p:nvPr/>
        </p:nvSpPr>
        <p:spPr>
          <a:xfrm>
            <a:off x="1116125" y="4780432"/>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2"/>
          <p:cNvSpPr/>
          <p:nvPr/>
        </p:nvSpPr>
        <p:spPr>
          <a:xfrm>
            <a:off x="1803139" y="4780432"/>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2"/>
          <p:cNvSpPr/>
          <p:nvPr/>
        </p:nvSpPr>
        <p:spPr>
          <a:xfrm>
            <a:off x="2490154" y="4780432"/>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2"/>
          <p:cNvSpPr txBox="1"/>
          <p:nvPr>
            <p:ph idx="1" type="body"/>
          </p:nvPr>
        </p:nvSpPr>
        <p:spPr>
          <a:xfrm>
            <a:off x="4950849" y="2469638"/>
            <a:ext cx="2808600" cy="584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770"/>
              <a:buNone/>
            </a:pPr>
            <a:r>
              <a:rPr lang="en" sz="1500" u="sng"/>
              <a:t>Method 2: Keep all times</a:t>
            </a:r>
            <a:endParaRPr sz="1500" u="sng"/>
          </a:p>
          <a:p>
            <a:pPr indent="0" lvl="0" marL="0" rtl="0" algn="ctr">
              <a:lnSpc>
                <a:spcPct val="100000"/>
              </a:lnSpc>
              <a:spcBef>
                <a:spcPts val="0"/>
              </a:spcBef>
              <a:spcAft>
                <a:spcPts val="0"/>
              </a:spcAft>
              <a:buSzPts val="770"/>
              <a:buNone/>
            </a:pPr>
            <a:r>
              <a:rPr lang="en" sz="1500" u="sng"/>
              <a:t> with some offset</a:t>
            </a:r>
            <a:endParaRPr sz="1500" u="sng"/>
          </a:p>
        </p:txBody>
      </p:sp>
      <p:sp>
        <p:nvSpPr>
          <p:cNvPr id="179" name="Google Shape;179;p22"/>
          <p:cNvSpPr/>
          <p:nvPr/>
        </p:nvSpPr>
        <p:spPr>
          <a:xfrm flipH="1">
            <a:off x="6777250" y="3243513"/>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flipH="1">
            <a:off x="6213226" y="3243513"/>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2"/>
          <p:cNvSpPr/>
          <p:nvPr/>
        </p:nvSpPr>
        <p:spPr>
          <a:xfrm flipH="1">
            <a:off x="5649202" y="3243513"/>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2"/>
          <p:cNvSpPr/>
          <p:nvPr/>
        </p:nvSpPr>
        <p:spPr>
          <a:xfrm flipH="1">
            <a:off x="6705150" y="3471136"/>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p:nvPr/>
        </p:nvSpPr>
        <p:spPr>
          <a:xfrm flipH="1">
            <a:off x="6141126" y="3471136"/>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2"/>
          <p:cNvSpPr/>
          <p:nvPr/>
        </p:nvSpPr>
        <p:spPr>
          <a:xfrm flipH="1">
            <a:off x="5577102" y="3471136"/>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2"/>
          <p:cNvSpPr/>
          <p:nvPr/>
        </p:nvSpPr>
        <p:spPr>
          <a:xfrm flipH="1">
            <a:off x="6633051" y="3698760"/>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2"/>
          <p:cNvSpPr/>
          <p:nvPr/>
        </p:nvSpPr>
        <p:spPr>
          <a:xfrm flipH="1">
            <a:off x="6069027" y="3698760"/>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2"/>
          <p:cNvSpPr/>
          <p:nvPr/>
        </p:nvSpPr>
        <p:spPr>
          <a:xfrm flipH="1">
            <a:off x="5505003" y="3698760"/>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2"/>
          <p:cNvSpPr/>
          <p:nvPr/>
        </p:nvSpPr>
        <p:spPr>
          <a:xfrm flipH="1">
            <a:off x="6597001" y="3926383"/>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2"/>
          <p:cNvSpPr/>
          <p:nvPr/>
        </p:nvSpPr>
        <p:spPr>
          <a:xfrm flipH="1">
            <a:off x="6032977" y="3926383"/>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p:nvPr/>
        </p:nvSpPr>
        <p:spPr>
          <a:xfrm flipH="1">
            <a:off x="5468953" y="3926383"/>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2"/>
          <p:cNvSpPr/>
          <p:nvPr/>
        </p:nvSpPr>
        <p:spPr>
          <a:xfrm flipH="1">
            <a:off x="6813300" y="4154007"/>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2"/>
          <p:cNvSpPr/>
          <p:nvPr/>
        </p:nvSpPr>
        <p:spPr>
          <a:xfrm flipH="1">
            <a:off x="6249276" y="4154007"/>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2"/>
          <p:cNvSpPr/>
          <p:nvPr/>
        </p:nvSpPr>
        <p:spPr>
          <a:xfrm flipH="1">
            <a:off x="5685252" y="4154007"/>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2"/>
          <p:cNvSpPr/>
          <p:nvPr/>
        </p:nvSpPr>
        <p:spPr>
          <a:xfrm flipH="1">
            <a:off x="6597001" y="4381630"/>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2"/>
          <p:cNvSpPr/>
          <p:nvPr/>
        </p:nvSpPr>
        <p:spPr>
          <a:xfrm flipH="1">
            <a:off x="6032977" y="4381630"/>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2"/>
          <p:cNvSpPr/>
          <p:nvPr/>
        </p:nvSpPr>
        <p:spPr>
          <a:xfrm flipH="1">
            <a:off x="5468953" y="4381630"/>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2"/>
          <p:cNvSpPr/>
          <p:nvPr/>
        </p:nvSpPr>
        <p:spPr>
          <a:xfrm flipH="1">
            <a:off x="6524901" y="4575018"/>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2"/>
          <p:cNvSpPr/>
          <p:nvPr/>
        </p:nvSpPr>
        <p:spPr>
          <a:xfrm flipH="1">
            <a:off x="5960877" y="4575018"/>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2"/>
          <p:cNvSpPr/>
          <p:nvPr/>
        </p:nvSpPr>
        <p:spPr>
          <a:xfrm flipH="1">
            <a:off x="5396853" y="4575018"/>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p:nvPr/>
        </p:nvSpPr>
        <p:spPr>
          <a:xfrm flipH="1">
            <a:off x="6380702" y="4802642"/>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2"/>
          <p:cNvSpPr/>
          <p:nvPr/>
        </p:nvSpPr>
        <p:spPr>
          <a:xfrm flipH="1">
            <a:off x="5816678" y="4802642"/>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2"/>
          <p:cNvSpPr/>
          <p:nvPr/>
        </p:nvSpPr>
        <p:spPr>
          <a:xfrm flipH="1">
            <a:off x="5252654" y="4802642"/>
            <a:ext cx="564000" cy="2277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2"/>
          <p:cNvSpPr txBox="1"/>
          <p:nvPr>
            <p:ph idx="1" type="body"/>
          </p:nvPr>
        </p:nvSpPr>
        <p:spPr>
          <a:xfrm>
            <a:off x="618525" y="2038975"/>
            <a:ext cx="7803900" cy="4305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1200"/>
              </a:spcAft>
              <a:buNone/>
            </a:pPr>
            <a:r>
              <a:rPr b="1" lang="en"/>
              <a:t>Problem: fft lengths do not always fit evenly into one sidereal day</a:t>
            </a:r>
            <a:endParaRPr b="1"/>
          </a:p>
        </p:txBody>
      </p:sp>
      <p:sp>
        <p:nvSpPr>
          <p:cNvPr id="204" name="Google Shape;204;p22"/>
          <p:cNvSpPr txBox="1"/>
          <p:nvPr>
            <p:ph idx="1" type="body"/>
          </p:nvPr>
        </p:nvSpPr>
        <p:spPr>
          <a:xfrm>
            <a:off x="387900" y="1455350"/>
            <a:ext cx="2524800" cy="430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u="sng"/>
              <a:t>Unfolded method</a:t>
            </a:r>
            <a:r>
              <a:rPr lang="en" u="sng"/>
              <a:t>: </a:t>
            </a:r>
            <a:endParaRPr u="sng"/>
          </a:p>
        </p:txBody>
      </p:sp>
      <p:sp>
        <p:nvSpPr>
          <p:cNvPr id="205" name="Google Shape;205;p22"/>
          <p:cNvSpPr/>
          <p:nvPr/>
        </p:nvSpPr>
        <p:spPr>
          <a:xfrm>
            <a:off x="2640125"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2"/>
          <p:cNvSpPr/>
          <p:nvPr/>
        </p:nvSpPr>
        <p:spPr>
          <a:xfrm>
            <a:off x="3327139"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2"/>
          <p:cNvSpPr/>
          <p:nvPr/>
        </p:nvSpPr>
        <p:spPr>
          <a:xfrm>
            <a:off x="4014154"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2"/>
          <p:cNvSpPr/>
          <p:nvPr/>
        </p:nvSpPr>
        <p:spPr>
          <a:xfrm>
            <a:off x="6781500"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2"/>
          <p:cNvSpPr/>
          <p:nvPr/>
        </p:nvSpPr>
        <p:spPr>
          <a:xfrm>
            <a:off x="7468514"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2"/>
          <p:cNvSpPr/>
          <p:nvPr/>
        </p:nvSpPr>
        <p:spPr>
          <a:xfrm>
            <a:off x="8155529"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2"/>
          <p:cNvSpPr/>
          <p:nvPr/>
        </p:nvSpPr>
        <p:spPr>
          <a:xfrm>
            <a:off x="4720438"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2"/>
          <p:cNvSpPr/>
          <p:nvPr/>
        </p:nvSpPr>
        <p:spPr>
          <a:xfrm>
            <a:off x="5407452"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2"/>
          <p:cNvSpPr/>
          <p:nvPr/>
        </p:nvSpPr>
        <p:spPr>
          <a:xfrm>
            <a:off x="6094466" y="1514764"/>
            <a:ext cx="687000" cy="225900"/>
          </a:xfrm>
          <a:prstGeom prst="rect">
            <a:avLst/>
          </a:prstGeom>
          <a:solidFill>
            <a:srgbClr val="1155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Mitigating Information Loss in Folding</a:t>
            </a:r>
            <a:endParaRPr/>
          </a:p>
        </p:txBody>
      </p:sp>
      <p:pic>
        <p:nvPicPr>
          <p:cNvPr id="220" name="Google Shape;220;p23"/>
          <p:cNvPicPr preferRelativeResize="0"/>
          <p:nvPr/>
        </p:nvPicPr>
        <p:blipFill>
          <a:blip r:embed="rId3">
            <a:alphaModFix/>
          </a:blip>
          <a:stretch>
            <a:fillRect/>
          </a:stretch>
        </p:blipFill>
        <p:spPr>
          <a:xfrm>
            <a:off x="1493188" y="1206300"/>
            <a:ext cx="6157625" cy="3694575"/>
          </a:xfrm>
          <a:prstGeom prst="rect">
            <a:avLst/>
          </a:prstGeom>
          <a:noFill/>
          <a:ln>
            <a:noFill/>
          </a:ln>
        </p:spPr>
      </p:pic>
      <p:sp>
        <p:nvSpPr>
          <p:cNvPr id="221" name="Google Shape;22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Data Quality - Delta Sigma Cuts</a:t>
            </a:r>
            <a:endParaRPr/>
          </a:p>
        </p:txBody>
      </p:sp>
      <p:sp>
        <p:nvSpPr>
          <p:cNvPr id="227" name="Google Shape;227;p24"/>
          <p:cNvSpPr txBox="1"/>
          <p:nvPr>
            <p:ph idx="1" type="body"/>
          </p:nvPr>
        </p:nvSpPr>
        <p:spPr>
          <a:xfrm>
            <a:off x="287400" y="2532495"/>
            <a:ext cx="3230700" cy="50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For H(f) = 1: </a:t>
            </a:r>
            <a:endParaRPr/>
          </a:p>
        </p:txBody>
      </p:sp>
      <p:pic>
        <p:nvPicPr>
          <p:cNvPr id="228" name="Google Shape;228;p24"/>
          <p:cNvPicPr preferRelativeResize="0"/>
          <p:nvPr/>
        </p:nvPicPr>
        <p:blipFill rotWithShape="1">
          <a:blip r:embed="rId3">
            <a:alphaModFix/>
          </a:blip>
          <a:srcRect b="10346" l="0" r="8147" t="0"/>
          <a:stretch/>
        </p:blipFill>
        <p:spPr>
          <a:xfrm>
            <a:off x="287400" y="3049875"/>
            <a:ext cx="3230700" cy="1140250"/>
          </a:xfrm>
          <a:prstGeom prst="rect">
            <a:avLst/>
          </a:prstGeom>
          <a:noFill/>
          <a:ln>
            <a:noFill/>
          </a:ln>
        </p:spPr>
      </p:pic>
      <p:pic>
        <p:nvPicPr>
          <p:cNvPr id="229" name="Google Shape;229;p24"/>
          <p:cNvPicPr preferRelativeResize="0"/>
          <p:nvPr/>
        </p:nvPicPr>
        <p:blipFill>
          <a:blip r:embed="rId4">
            <a:alphaModFix/>
          </a:blip>
          <a:stretch>
            <a:fillRect/>
          </a:stretch>
        </p:blipFill>
        <p:spPr>
          <a:xfrm>
            <a:off x="248300" y="1379475"/>
            <a:ext cx="3308901" cy="1140254"/>
          </a:xfrm>
          <a:prstGeom prst="rect">
            <a:avLst/>
          </a:prstGeom>
          <a:noFill/>
          <a:ln>
            <a:noFill/>
          </a:ln>
        </p:spPr>
      </p:pic>
      <p:pic>
        <p:nvPicPr>
          <p:cNvPr id="230" name="Google Shape;230;p24"/>
          <p:cNvPicPr preferRelativeResize="0"/>
          <p:nvPr/>
        </p:nvPicPr>
        <p:blipFill>
          <a:blip r:embed="rId5">
            <a:alphaModFix/>
          </a:blip>
          <a:stretch>
            <a:fillRect/>
          </a:stretch>
        </p:blipFill>
        <p:spPr>
          <a:xfrm>
            <a:off x="3709600" y="1296525"/>
            <a:ext cx="5281999" cy="3169200"/>
          </a:xfrm>
          <a:prstGeom prst="rect">
            <a:avLst/>
          </a:prstGeom>
          <a:noFill/>
          <a:ln>
            <a:noFill/>
          </a:ln>
        </p:spPr>
      </p:pic>
      <p:sp>
        <p:nvSpPr>
          <p:cNvPr id="231" name="Google Shape;23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Sigma Cuts -Full O3a Dataset</a:t>
            </a:r>
            <a:endParaRPr/>
          </a:p>
        </p:txBody>
      </p:sp>
      <p:sp>
        <p:nvSpPr>
          <p:cNvPr id="237" name="Google Shape;237;p25"/>
          <p:cNvSpPr txBox="1"/>
          <p:nvPr>
            <p:ph idx="1" type="body"/>
          </p:nvPr>
        </p:nvSpPr>
        <p:spPr>
          <a:xfrm>
            <a:off x="387900" y="1489825"/>
            <a:ext cx="33135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8" name="Google Shape;238;p25"/>
          <p:cNvPicPr preferRelativeResize="0"/>
          <p:nvPr/>
        </p:nvPicPr>
        <p:blipFill>
          <a:blip r:embed="rId3">
            <a:alphaModFix/>
          </a:blip>
          <a:stretch>
            <a:fillRect/>
          </a:stretch>
        </p:blipFill>
        <p:spPr>
          <a:xfrm>
            <a:off x="1394525" y="1122788"/>
            <a:ext cx="6354958" cy="3812975"/>
          </a:xfrm>
          <a:prstGeom prst="rect">
            <a:avLst/>
          </a:prstGeom>
          <a:noFill/>
          <a:ln>
            <a:noFill/>
          </a:ln>
        </p:spPr>
      </p:pic>
      <p:sp>
        <p:nvSpPr>
          <p:cNvPr id="239" name="Google Shape;239;p25"/>
          <p:cNvSpPr txBox="1"/>
          <p:nvPr/>
        </p:nvSpPr>
        <p:spPr>
          <a:xfrm>
            <a:off x="4966025" y="2371650"/>
            <a:ext cx="1761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Roboto"/>
                <a:ea typeface="Roboto"/>
                <a:cs typeface="Roboto"/>
                <a:sym typeface="Roboto"/>
              </a:rPr>
              <a:t>28.4% of Active Times Cut</a:t>
            </a:r>
            <a:endParaRPr sz="1600">
              <a:latin typeface="Roboto"/>
              <a:ea typeface="Roboto"/>
              <a:cs typeface="Roboto"/>
              <a:sym typeface="Roboto"/>
            </a:endParaRPr>
          </a:p>
        </p:txBody>
      </p:sp>
      <p:sp>
        <p:nvSpPr>
          <p:cNvPr id="240" name="Google Shape;24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Sigma Variance Across the Run</a:t>
            </a:r>
            <a:endParaRPr/>
          </a:p>
        </p:txBody>
      </p:sp>
      <p:sp>
        <p:nvSpPr>
          <p:cNvPr id="246" name="Google Shape;246;p2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7" name="Google Shape;247;p26"/>
          <p:cNvPicPr preferRelativeResize="0"/>
          <p:nvPr/>
        </p:nvPicPr>
        <p:blipFill>
          <a:blip r:embed="rId3">
            <a:alphaModFix/>
          </a:blip>
          <a:stretch>
            <a:fillRect/>
          </a:stretch>
        </p:blipFill>
        <p:spPr>
          <a:xfrm>
            <a:off x="1466975" y="1166263"/>
            <a:ext cx="6210025" cy="3726025"/>
          </a:xfrm>
          <a:prstGeom prst="rect">
            <a:avLst/>
          </a:prstGeom>
          <a:noFill/>
          <a:ln>
            <a:noFill/>
          </a:ln>
        </p:spPr>
      </p:pic>
      <p:sp>
        <p:nvSpPr>
          <p:cNvPr id="248" name="Google Shape;248;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Sampling Variance Across A Sidereal Day</a:t>
            </a:r>
            <a:endParaRPr/>
          </a:p>
        </p:txBody>
      </p:sp>
      <p:sp>
        <p:nvSpPr>
          <p:cNvPr id="254" name="Google Shape;254;p27"/>
          <p:cNvSpPr txBox="1"/>
          <p:nvPr>
            <p:ph idx="1" type="body"/>
          </p:nvPr>
        </p:nvSpPr>
        <p:spPr>
          <a:xfrm>
            <a:off x="387900" y="4123449"/>
            <a:ext cx="8368200" cy="445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t/>
            </a:r>
            <a:endParaRPr/>
          </a:p>
        </p:txBody>
      </p:sp>
      <p:pic>
        <p:nvPicPr>
          <p:cNvPr id="255" name="Google Shape;255;p27"/>
          <p:cNvPicPr preferRelativeResize="0"/>
          <p:nvPr/>
        </p:nvPicPr>
        <p:blipFill>
          <a:blip r:embed="rId3">
            <a:alphaModFix/>
          </a:blip>
          <a:stretch>
            <a:fillRect/>
          </a:stretch>
        </p:blipFill>
        <p:spPr>
          <a:xfrm>
            <a:off x="1548625" y="1235475"/>
            <a:ext cx="6046751" cy="3628050"/>
          </a:xfrm>
          <a:prstGeom prst="rect">
            <a:avLst/>
          </a:prstGeom>
          <a:noFill/>
          <a:ln>
            <a:noFill/>
          </a:ln>
        </p:spPr>
      </p:pic>
      <p:sp>
        <p:nvSpPr>
          <p:cNvPr id="256" name="Google Shape;25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8"/>
          <p:cNvPicPr preferRelativeResize="0"/>
          <p:nvPr/>
        </p:nvPicPr>
        <p:blipFill>
          <a:blip r:embed="rId3">
            <a:alphaModFix/>
          </a:blip>
          <a:stretch>
            <a:fillRect/>
          </a:stretch>
        </p:blipFill>
        <p:spPr>
          <a:xfrm>
            <a:off x="1548625" y="1235475"/>
            <a:ext cx="6046751" cy="3628050"/>
          </a:xfrm>
          <a:prstGeom prst="rect">
            <a:avLst/>
          </a:prstGeom>
          <a:noFill/>
          <a:ln>
            <a:noFill/>
          </a:ln>
        </p:spPr>
      </p:pic>
      <p:sp>
        <p:nvSpPr>
          <p:cNvPr id="262" name="Google Shape;262;p2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Sampling Variance Across A Sidereal Day</a:t>
            </a:r>
            <a:endParaRPr/>
          </a:p>
        </p:txBody>
      </p:sp>
      <p:sp>
        <p:nvSpPr>
          <p:cNvPr id="263" name="Google Shape;263;p28"/>
          <p:cNvSpPr txBox="1"/>
          <p:nvPr>
            <p:ph idx="1" type="body"/>
          </p:nvPr>
        </p:nvSpPr>
        <p:spPr>
          <a:xfrm>
            <a:off x="7681500" y="2367700"/>
            <a:ext cx="2130600" cy="155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7:00 AM in H1</a:t>
            </a:r>
            <a:endParaRPr sz="1600"/>
          </a:p>
          <a:p>
            <a:pPr indent="0" lvl="0" marL="0" rtl="0" algn="l">
              <a:spcBef>
                <a:spcPts val="1200"/>
              </a:spcBef>
              <a:spcAft>
                <a:spcPts val="0"/>
              </a:spcAft>
              <a:buNone/>
            </a:pPr>
            <a:r>
              <a:rPr lang="en" sz="1600"/>
              <a:t>9:00 AM in L1</a:t>
            </a:r>
            <a:endParaRPr sz="1600"/>
          </a:p>
          <a:p>
            <a:pPr indent="0" lvl="0" marL="0" rtl="0" algn="l">
              <a:spcBef>
                <a:spcPts val="1200"/>
              </a:spcBef>
              <a:spcAft>
                <a:spcPts val="1200"/>
              </a:spcAft>
              <a:buNone/>
            </a:pPr>
            <a:r>
              <a:t/>
            </a:r>
            <a:endParaRPr sz="1600"/>
          </a:p>
        </p:txBody>
      </p:sp>
      <p:sp>
        <p:nvSpPr>
          <p:cNvPr id="264" name="Google Shape;26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65" name="Google Shape;265;p28"/>
          <p:cNvCxnSpPr/>
          <p:nvPr/>
        </p:nvCxnSpPr>
        <p:spPr>
          <a:xfrm rot="10800000">
            <a:off x="5211225" y="2443900"/>
            <a:ext cx="2375400" cy="2799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Final Folded Spectrogram </a:t>
            </a:r>
            <a:endParaRPr/>
          </a:p>
        </p:txBody>
      </p:sp>
      <p:sp>
        <p:nvSpPr>
          <p:cNvPr id="271" name="Google Shape;271;p29"/>
          <p:cNvSpPr txBox="1"/>
          <p:nvPr>
            <p:ph idx="1" type="body"/>
          </p:nvPr>
        </p:nvSpPr>
        <p:spPr>
          <a:xfrm>
            <a:off x="387900" y="4189975"/>
            <a:ext cx="8368200" cy="68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72" name="Google Shape;27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3" name="Google Shape;273;p29"/>
          <p:cNvPicPr preferRelativeResize="0"/>
          <p:nvPr/>
        </p:nvPicPr>
        <p:blipFill>
          <a:blip r:embed="rId3">
            <a:alphaModFix/>
          </a:blip>
          <a:stretch>
            <a:fillRect/>
          </a:stretch>
        </p:blipFill>
        <p:spPr>
          <a:xfrm>
            <a:off x="941238" y="1245325"/>
            <a:ext cx="7261527" cy="3630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0"/>
          <p:cNvSpPr/>
          <p:nvPr/>
        </p:nvSpPr>
        <p:spPr>
          <a:xfrm>
            <a:off x="3157425" y="933600"/>
            <a:ext cx="5800200" cy="235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Dirty Map</a:t>
            </a:r>
            <a:endParaRPr/>
          </a:p>
        </p:txBody>
      </p:sp>
      <p:sp>
        <p:nvSpPr>
          <p:cNvPr id="280" name="Google Shape;280;p30"/>
          <p:cNvSpPr txBox="1"/>
          <p:nvPr>
            <p:ph idx="1" type="body"/>
          </p:nvPr>
        </p:nvSpPr>
        <p:spPr>
          <a:xfrm>
            <a:off x="387900" y="1489825"/>
            <a:ext cx="26511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Computation time on folded data: 11 hours</a:t>
            </a:r>
            <a:endParaRPr/>
          </a:p>
          <a:p>
            <a:pPr indent="0" lvl="0" marL="0" rtl="0" algn="l">
              <a:spcBef>
                <a:spcPts val="1200"/>
              </a:spcBef>
              <a:spcAft>
                <a:spcPts val="1200"/>
              </a:spcAft>
              <a:buNone/>
            </a:pPr>
            <a:r>
              <a:rPr lang="en"/>
              <a:t>Estimated computation time for unfolded: 84 days</a:t>
            </a:r>
            <a:endParaRPr/>
          </a:p>
        </p:txBody>
      </p:sp>
      <p:pic>
        <p:nvPicPr>
          <p:cNvPr id="281" name="Google Shape;281;p30"/>
          <p:cNvPicPr preferRelativeResize="0"/>
          <p:nvPr/>
        </p:nvPicPr>
        <p:blipFill>
          <a:blip r:embed="rId3">
            <a:alphaModFix/>
          </a:blip>
          <a:stretch>
            <a:fillRect/>
          </a:stretch>
        </p:blipFill>
        <p:spPr>
          <a:xfrm>
            <a:off x="3157425" y="1092600"/>
            <a:ext cx="5800199" cy="3677251"/>
          </a:xfrm>
          <a:prstGeom prst="rect">
            <a:avLst/>
          </a:prstGeom>
          <a:noFill/>
          <a:ln>
            <a:noFill/>
          </a:ln>
        </p:spPr>
      </p:pic>
      <p:sp>
        <p:nvSpPr>
          <p:cNvPr id="282" name="Google Shape;282;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Summary</a:t>
            </a:r>
            <a:endParaRPr/>
          </a:p>
        </p:txBody>
      </p:sp>
      <p:sp>
        <p:nvSpPr>
          <p:cNvPr id="288" name="Google Shape;288;p31"/>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Stochastic data can provide a range of astrophysical and cosmological insights</a:t>
            </a:r>
            <a:endParaRPr/>
          </a:p>
          <a:p>
            <a:pPr indent="-342900" lvl="0" marL="457200" rtl="0" algn="l">
              <a:spcBef>
                <a:spcPts val="1000"/>
              </a:spcBef>
              <a:spcAft>
                <a:spcPts val="0"/>
              </a:spcAft>
              <a:buSzPts val="1800"/>
              <a:buChar char="●"/>
            </a:pPr>
            <a:r>
              <a:rPr lang="en"/>
              <a:t>The periodic nature of the overlap function and assumed stationarity of the signal allow us to average the data down to the size of a sidereal day</a:t>
            </a:r>
            <a:endParaRPr/>
          </a:p>
          <a:p>
            <a:pPr indent="-342900" lvl="0" marL="457200" rtl="0" algn="l">
              <a:spcBef>
                <a:spcPts val="1000"/>
              </a:spcBef>
              <a:spcAft>
                <a:spcPts val="1000"/>
              </a:spcAft>
              <a:buSzPts val="1800"/>
              <a:buChar char="●"/>
            </a:pPr>
            <a:r>
              <a:rPr lang="en"/>
              <a:t>Folding CSD/PSDs allows for efficient computation of the dirty map, our key stochastic background detection statistic</a:t>
            </a:r>
            <a:endParaRPr/>
          </a:p>
        </p:txBody>
      </p:sp>
      <p:sp>
        <p:nvSpPr>
          <p:cNvPr id="289" name="Google Shape;289;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Outline</a:t>
            </a:r>
            <a:endParaRPr/>
          </a:p>
        </p:txBody>
      </p:sp>
      <p:sp>
        <p:nvSpPr>
          <p:cNvPr id="75" name="Google Shape;75;p1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Stochastic Signals</a:t>
            </a:r>
            <a:endParaRPr/>
          </a:p>
          <a:p>
            <a:pPr indent="-342900" lvl="0" marL="457200" rtl="0" algn="l">
              <a:lnSpc>
                <a:spcPct val="200000"/>
              </a:lnSpc>
              <a:spcBef>
                <a:spcPts val="0"/>
              </a:spcBef>
              <a:spcAft>
                <a:spcPts val="0"/>
              </a:spcAft>
              <a:buSzPts val="1800"/>
              <a:buChar char="●"/>
            </a:pPr>
            <a:r>
              <a:rPr lang="en"/>
              <a:t>Data folding: process and motivations </a:t>
            </a:r>
            <a:endParaRPr/>
          </a:p>
          <a:p>
            <a:pPr indent="-342900" lvl="0" marL="457200" rtl="0" algn="l">
              <a:lnSpc>
                <a:spcPct val="200000"/>
              </a:lnSpc>
              <a:spcBef>
                <a:spcPts val="0"/>
              </a:spcBef>
              <a:spcAft>
                <a:spcPts val="0"/>
              </a:spcAft>
              <a:buSzPts val="1800"/>
              <a:buChar char="●"/>
            </a:pPr>
            <a:r>
              <a:rPr lang="en"/>
              <a:t>Implementation in real data: O3a Run</a:t>
            </a:r>
            <a:endParaRPr/>
          </a:p>
          <a:p>
            <a:pPr indent="-342900" lvl="0" marL="457200" rtl="0" algn="l">
              <a:lnSpc>
                <a:spcPct val="200000"/>
              </a:lnSpc>
              <a:spcBef>
                <a:spcPts val="0"/>
              </a:spcBef>
              <a:spcAft>
                <a:spcPts val="0"/>
              </a:spcAft>
              <a:buSzPts val="1800"/>
              <a:buChar char="●"/>
            </a:pPr>
            <a:r>
              <a:rPr lang="en"/>
              <a:t>Results</a:t>
            </a:r>
            <a:endParaRPr/>
          </a:p>
        </p:txBody>
      </p:sp>
      <p:sp>
        <p:nvSpPr>
          <p:cNvPr id="76" name="Google Shape;76;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2"/>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Acknowledgements</a:t>
            </a:r>
            <a:endParaRPr/>
          </a:p>
        </p:txBody>
      </p:sp>
      <p:sp>
        <p:nvSpPr>
          <p:cNvPr id="295" name="Google Shape;295;p32"/>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 like to thank:</a:t>
            </a:r>
            <a:endParaRPr/>
          </a:p>
          <a:p>
            <a:pPr indent="0" lvl="0" marL="0" rtl="0" algn="l">
              <a:spcBef>
                <a:spcPts val="1200"/>
              </a:spcBef>
              <a:spcAft>
                <a:spcPts val="0"/>
              </a:spcAft>
              <a:buNone/>
            </a:pPr>
            <a:r>
              <a:rPr lang="en"/>
              <a:t>My mentors, Arianna Renzini and Colm Talbot</a:t>
            </a:r>
            <a:endParaRPr/>
          </a:p>
          <a:p>
            <a:pPr indent="0" lvl="0" marL="0" rtl="0" algn="l">
              <a:spcBef>
                <a:spcPts val="1200"/>
              </a:spcBef>
              <a:spcAft>
                <a:spcPts val="0"/>
              </a:spcAft>
              <a:buNone/>
            </a:pPr>
            <a:r>
              <a:rPr lang="en"/>
              <a:t>Derek Davis</a:t>
            </a:r>
            <a:endParaRPr/>
          </a:p>
          <a:p>
            <a:pPr indent="0" lvl="0" marL="0" rtl="0" algn="l">
              <a:spcBef>
                <a:spcPts val="1200"/>
              </a:spcBef>
              <a:spcAft>
                <a:spcPts val="0"/>
              </a:spcAft>
              <a:buNone/>
            </a:pPr>
            <a:r>
              <a:rPr lang="en"/>
              <a:t>Alan Weinstein </a:t>
            </a:r>
            <a:endParaRPr/>
          </a:p>
          <a:p>
            <a:pPr indent="0" lvl="0" marL="0" rtl="0" algn="l">
              <a:spcBef>
                <a:spcPts val="1200"/>
              </a:spcBef>
              <a:spcAft>
                <a:spcPts val="0"/>
              </a:spcAft>
              <a:buNone/>
            </a:pPr>
            <a:r>
              <a:rPr lang="en"/>
              <a:t>My fellow LIGO SURFs</a:t>
            </a:r>
            <a:endParaRPr/>
          </a:p>
          <a:p>
            <a:pPr indent="0" lvl="0" marL="0" rtl="0" algn="l">
              <a:spcBef>
                <a:spcPts val="1200"/>
              </a:spcBef>
              <a:spcAft>
                <a:spcPts val="1200"/>
              </a:spcAft>
              <a:buNone/>
            </a:pPr>
            <a:r>
              <a:rPr lang="en"/>
              <a:t>The NSF and LIGO Lab</a:t>
            </a:r>
            <a:endParaRPr/>
          </a:p>
        </p:txBody>
      </p:sp>
      <p:sp>
        <p:nvSpPr>
          <p:cNvPr id="296" name="Google Shape;29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3"/>
          <p:cNvSpPr txBox="1"/>
          <p:nvPr>
            <p:ph type="title"/>
          </p:nvPr>
        </p:nvSpPr>
        <p:spPr>
          <a:xfrm>
            <a:off x="480750" y="1764950"/>
            <a:ext cx="8222100" cy="907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Backup Slides</a:t>
            </a:r>
            <a:endParaRPr/>
          </a:p>
        </p:txBody>
      </p:sp>
      <p:sp>
        <p:nvSpPr>
          <p:cNvPr id="302" name="Google Shape;30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Workflow</a:t>
            </a:r>
            <a:endParaRPr/>
          </a:p>
        </p:txBody>
      </p:sp>
      <p:sp>
        <p:nvSpPr>
          <p:cNvPr id="308" name="Google Shape;308;p34"/>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9" name="Google Shape;309;p34"/>
          <p:cNvPicPr preferRelativeResize="0"/>
          <p:nvPr/>
        </p:nvPicPr>
        <p:blipFill rotWithShape="1">
          <a:blip r:embed="rId3">
            <a:alphaModFix/>
          </a:blip>
          <a:srcRect b="42299" l="0" r="0" t="0"/>
          <a:stretch/>
        </p:blipFill>
        <p:spPr>
          <a:xfrm>
            <a:off x="387911" y="1258550"/>
            <a:ext cx="4061889" cy="3372799"/>
          </a:xfrm>
          <a:prstGeom prst="rect">
            <a:avLst/>
          </a:prstGeom>
          <a:noFill/>
          <a:ln>
            <a:noFill/>
          </a:ln>
        </p:spPr>
      </p:pic>
      <p:pic>
        <p:nvPicPr>
          <p:cNvPr id="310" name="Google Shape;310;p34"/>
          <p:cNvPicPr preferRelativeResize="0"/>
          <p:nvPr/>
        </p:nvPicPr>
        <p:blipFill rotWithShape="1">
          <a:blip r:embed="rId4">
            <a:alphaModFix/>
          </a:blip>
          <a:srcRect b="0" l="35362" r="0" t="54468"/>
          <a:stretch/>
        </p:blipFill>
        <p:spPr>
          <a:xfrm>
            <a:off x="5116125" y="1258551"/>
            <a:ext cx="3327300" cy="3372799"/>
          </a:xfrm>
          <a:prstGeom prst="rect">
            <a:avLst/>
          </a:prstGeom>
          <a:noFill/>
          <a:ln>
            <a:noFill/>
          </a:ln>
        </p:spPr>
      </p:pic>
      <p:sp>
        <p:nvSpPr>
          <p:cNvPr id="311" name="Google Shape;31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5"/>
          <p:cNvPicPr preferRelativeResize="0"/>
          <p:nvPr/>
        </p:nvPicPr>
        <p:blipFill>
          <a:blip r:embed="rId3">
            <a:alphaModFix/>
          </a:blip>
          <a:stretch>
            <a:fillRect/>
          </a:stretch>
        </p:blipFill>
        <p:spPr>
          <a:xfrm>
            <a:off x="1012125" y="1144125"/>
            <a:ext cx="7241426" cy="3620713"/>
          </a:xfrm>
          <a:prstGeom prst="rect">
            <a:avLst/>
          </a:prstGeom>
          <a:noFill/>
          <a:ln>
            <a:noFill/>
          </a:ln>
        </p:spPr>
      </p:pic>
      <p:sp>
        <p:nvSpPr>
          <p:cNvPr id="317" name="Google Shape;317;p3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Final Spectrograms </a:t>
            </a:r>
            <a:endParaRPr/>
          </a:p>
        </p:txBody>
      </p:sp>
      <p:sp>
        <p:nvSpPr>
          <p:cNvPr id="318" name="Google Shape;318;p35"/>
          <p:cNvSpPr txBox="1"/>
          <p:nvPr>
            <p:ph idx="1" type="body"/>
          </p:nvPr>
        </p:nvSpPr>
        <p:spPr>
          <a:xfrm>
            <a:off x="387900" y="4189975"/>
            <a:ext cx="8368200" cy="686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19" name="Google Shape;31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Fisher Information Matrix</a:t>
            </a:r>
            <a:endParaRPr/>
          </a:p>
        </p:txBody>
      </p:sp>
      <p:sp>
        <p:nvSpPr>
          <p:cNvPr id="325" name="Google Shape;325;p36"/>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26" name="Google Shape;32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27" name="Google Shape;327;p36"/>
          <p:cNvPicPr preferRelativeResize="0"/>
          <p:nvPr/>
        </p:nvPicPr>
        <p:blipFill>
          <a:blip r:embed="rId3">
            <a:alphaModFix/>
          </a:blip>
          <a:stretch>
            <a:fillRect/>
          </a:stretch>
        </p:blipFill>
        <p:spPr>
          <a:xfrm>
            <a:off x="752475" y="1864875"/>
            <a:ext cx="7639050" cy="169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Stochastic Gravitational Wave Background</a:t>
            </a:r>
            <a:endParaRPr/>
          </a:p>
        </p:txBody>
      </p:sp>
      <p:sp>
        <p:nvSpPr>
          <p:cNvPr id="82" name="Google Shape;82;p15"/>
          <p:cNvSpPr txBox="1"/>
          <p:nvPr>
            <p:ph idx="1" type="body"/>
          </p:nvPr>
        </p:nvSpPr>
        <p:spPr>
          <a:xfrm>
            <a:off x="387900" y="1489825"/>
            <a:ext cx="3568800" cy="3078900"/>
          </a:xfrm>
          <a:prstGeom prst="rect">
            <a:avLst/>
          </a:prstGeom>
        </p:spPr>
        <p:txBody>
          <a:bodyPr anchorCtr="0" anchor="t" bIns="91425" lIns="91425" spcFirstLastPara="1" rIns="91425" wrap="square" tIns="91425">
            <a:normAutofit/>
          </a:bodyPr>
          <a:lstStyle/>
          <a:p>
            <a:pPr indent="-342900" lvl="0" marL="457200" rtl="0" algn="l">
              <a:spcBef>
                <a:spcPts val="1000"/>
              </a:spcBef>
              <a:spcAft>
                <a:spcPts val="0"/>
              </a:spcAft>
              <a:buSzPts val="1800"/>
              <a:buChar char="●"/>
            </a:pPr>
            <a:r>
              <a:rPr lang="en"/>
              <a:t>Sea of unresolved gravitational wave signals</a:t>
            </a:r>
            <a:endParaRPr/>
          </a:p>
          <a:p>
            <a:pPr indent="0" lvl="0" marL="0" rtl="0" algn="l">
              <a:spcBef>
                <a:spcPts val="1000"/>
              </a:spcBef>
              <a:spcAft>
                <a:spcPts val="0"/>
              </a:spcAft>
              <a:buNone/>
            </a:pPr>
            <a:r>
              <a:t/>
            </a:r>
            <a:endParaRPr/>
          </a:p>
          <a:p>
            <a:pPr indent="-342900" lvl="0" marL="457200" rtl="0" algn="l">
              <a:spcBef>
                <a:spcPts val="1000"/>
              </a:spcBef>
              <a:spcAft>
                <a:spcPts val="1000"/>
              </a:spcAft>
              <a:buSzPts val="1800"/>
              <a:buChar char="●"/>
            </a:pPr>
            <a:r>
              <a:rPr lang="en"/>
              <a:t>Individually useless, collectively contain a lot of information</a:t>
            </a:r>
            <a:endParaRPr/>
          </a:p>
        </p:txBody>
      </p:sp>
      <p:pic>
        <p:nvPicPr>
          <p:cNvPr id="83" name="Google Shape;83;p15"/>
          <p:cNvPicPr preferRelativeResize="0"/>
          <p:nvPr/>
        </p:nvPicPr>
        <p:blipFill>
          <a:blip r:embed="rId3">
            <a:alphaModFix/>
          </a:blip>
          <a:stretch>
            <a:fillRect/>
          </a:stretch>
        </p:blipFill>
        <p:spPr>
          <a:xfrm>
            <a:off x="4020875" y="1489825"/>
            <a:ext cx="4887624" cy="2433401"/>
          </a:xfrm>
          <a:prstGeom prst="rect">
            <a:avLst/>
          </a:prstGeom>
          <a:noFill/>
          <a:ln>
            <a:noFill/>
          </a:ln>
        </p:spPr>
      </p:pic>
      <p:sp>
        <p:nvSpPr>
          <p:cNvPr id="84" name="Google Shape;8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Why do we care?</a:t>
            </a:r>
            <a:endParaRPr/>
          </a:p>
        </p:txBody>
      </p:sp>
      <p:sp>
        <p:nvSpPr>
          <p:cNvPr id="90" name="Google Shape;90;p16"/>
          <p:cNvSpPr txBox="1"/>
          <p:nvPr>
            <p:ph idx="1" type="body"/>
          </p:nvPr>
        </p:nvSpPr>
        <p:spPr>
          <a:xfrm>
            <a:off x="127975" y="1489825"/>
            <a:ext cx="5637900" cy="345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There are two broad categories of stochastic signals:</a:t>
            </a:r>
            <a:endParaRPr/>
          </a:p>
          <a:p>
            <a:pPr indent="0" lvl="0" marL="0" rtl="0" algn="l">
              <a:spcBef>
                <a:spcPts val="0"/>
              </a:spcBef>
              <a:spcAft>
                <a:spcPts val="0"/>
              </a:spcAft>
              <a:buNone/>
            </a:pPr>
            <a:r>
              <a:rPr lang="en"/>
              <a:t> </a:t>
            </a:r>
            <a:endParaRPr/>
          </a:p>
          <a:p>
            <a:pPr indent="-342900" lvl="0" marL="457200" rtl="0" algn="l">
              <a:spcBef>
                <a:spcPts val="0"/>
              </a:spcBef>
              <a:spcAft>
                <a:spcPts val="0"/>
              </a:spcAft>
              <a:buSzPts val="1800"/>
              <a:buChar char="●"/>
            </a:pPr>
            <a:r>
              <a:rPr lang="en"/>
              <a:t>A low redshift, astrophysical foreground</a:t>
            </a:r>
            <a:endParaRPr/>
          </a:p>
          <a:p>
            <a:pPr indent="-317500" lvl="1" marL="914400" rtl="0" algn="l">
              <a:spcBef>
                <a:spcPts val="0"/>
              </a:spcBef>
              <a:spcAft>
                <a:spcPts val="0"/>
              </a:spcAft>
              <a:buSzPts val="1400"/>
              <a:buChar char="○"/>
            </a:pPr>
            <a:r>
              <a:rPr lang="en"/>
              <a:t>Measure of large-scale structure independent of EM sources</a:t>
            </a:r>
            <a:endParaRPr/>
          </a:p>
          <a:p>
            <a:pPr indent="0" lvl="0" marL="0" rtl="0" algn="l">
              <a:spcBef>
                <a:spcPts val="1200"/>
              </a:spcBef>
              <a:spcAft>
                <a:spcPts val="0"/>
              </a:spcAft>
              <a:buNone/>
            </a:pPr>
            <a:r>
              <a:t/>
            </a:r>
            <a:endParaRPr/>
          </a:p>
          <a:p>
            <a:pPr indent="-342900" lvl="0" marL="457200" rtl="0" algn="l">
              <a:spcBef>
                <a:spcPts val="0"/>
              </a:spcBef>
              <a:spcAft>
                <a:spcPts val="0"/>
              </a:spcAft>
              <a:buSzPts val="1800"/>
              <a:buChar char="●"/>
            </a:pPr>
            <a:r>
              <a:rPr lang="en"/>
              <a:t>A high redshift, cosmological background</a:t>
            </a:r>
            <a:endParaRPr/>
          </a:p>
          <a:p>
            <a:pPr indent="-317500" lvl="1" marL="914400" rtl="0" algn="l">
              <a:spcBef>
                <a:spcPts val="0"/>
              </a:spcBef>
              <a:spcAft>
                <a:spcPts val="0"/>
              </a:spcAft>
              <a:buSzPts val="1400"/>
              <a:buChar char="○"/>
            </a:pPr>
            <a:r>
              <a:rPr lang="en"/>
              <a:t>Evidence for inflation, early-universe phase transitions</a:t>
            </a:r>
            <a:endParaRPr sz="1400"/>
          </a:p>
        </p:txBody>
      </p:sp>
      <p:pic>
        <p:nvPicPr>
          <p:cNvPr id="91" name="Google Shape;91;p16"/>
          <p:cNvPicPr preferRelativeResize="0"/>
          <p:nvPr/>
        </p:nvPicPr>
        <p:blipFill>
          <a:blip r:embed="rId3">
            <a:alphaModFix/>
          </a:blip>
          <a:stretch>
            <a:fillRect/>
          </a:stretch>
        </p:blipFill>
        <p:spPr>
          <a:xfrm>
            <a:off x="5695550" y="1977448"/>
            <a:ext cx="3260000" cy="2220850"/>
          </a:xfrm>
          <a:prstGeom prst="rect">
            <a:avLst/>
          </a:prstGeom>
          <a:noFill/>
          <a:ln>
            <a:noFill/>
          </a:ln>
        </p:spPr>
      </p:pic>
      <p:sp>
        <p:nvSpPr>
          <p:cNvPr id="92" name="Google Shape;9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do we detect weak signals?</a:t>
            </a:r>
            <a:endParaRPr/>
          </a:p>
        </p:txBody>
      </p:sp>
      <p:sp>
        <p:nvSpPr>
          <p:cNvPr id="98" name="Google Shape;98;p17"/>
          <p:cNvSpPr txBox="1"/>
          <p:nvPr>
            <p:ph idx="1" type="body"/>
          </p:nvPr>
        </p:nvSpPr>
        <p:spPr>
          <a:xfrm>
            <a:off x="127975" y="1489825"/>
            <a:ext cx="8426100" cy="34500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
              <a:t>Cross Correlation!</a:t>
            </a:r>
            <a:endParaRPr/>
          </a:p>
          <a:p>
            <a:pPr indent="-342900" lvl="0" marL="457200" rtl="0" algn="l">
              <a:spcBef>
                <a:spcPts val="1000"/>
              </a:spcBef>
              <a:spcAft>
                <a:spcPts val="0"/>
              </a:spcAft>
              <a:buSzPts val="1800"/>
              <a:buChar char="●"/>
            </a:pPr>
            <a:r>
              <a:rPr lang="en"/>
              <a:t>The stochastic signal is </a:t>
            </a:r>
            <a:r>
              <a:rPr lang="en"/>
              <a:t>coherent</a:t>
            </a:r>
            <a:r>
              <a:rPr lang="en"/>
              <a:t> </a:t>
            </a:r>
            <a:r>
              <a:rPr lang="en"/>
              <a:t>between the two detectors, while the noise is uncorrelated </a:t>
            </a:r>
            <a:endParaRPr/>
          </a:p>
          <a:p>
            <a:pPr indent="-342900" lvl="0" marL="457200" rtl="0" algn="l">
              <a:spcBef>
                <a:spcPts val="1000"/>
              </a:spcBef>
              <a:spcAft>
                <a:spcPts val="0"/>
              </a:spcAft>
              <a:buSzPts val="1800"/>
              <a:buChar char="●"/>
            </a:pPr>
            <a:r>
              <a:rPr lang="en"/>
              <a:t>Over time, the noise will be suppressed relative to the signal </a:t>
            </a:r>
            <a:endParaRPr/>
          </a:p>
          <a:p>
            <a:pPr indent="-342900" lvl="0" marL="457200" rtl="0" algn="l">
              <a:spcBef>
                <a:spcPts val="1000"/>
              </a:spcBef>
              <a:spcAft>
                <a:spcPts val="1000"/>
              </a:spcAft>
              <a:buSzPts val="1800"/>
              <a:buChar char="●"/>
            </a:pPr>
            <a:r>
              <a:rPr lang="en"/>
              <a:t>But for such weak signals, we require long stretches of time</a:t>
            </a:r>
            <a:endParaRPr/>
          </a:p>
        </p:txBody>
      </p:sp>
      <p:sp>
        <p:nvSpPr>
          <p:cNvPr id="99" name="Google Shape;9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8"/>
          <p:cNvPicPr preferRelativeResize="0"/>
          <p:nvPr/>
        </p:nvPicPr>
        <p:blipFill>
          <a:blip r:embed="rId3">
            <a:alphaModFix/>
          </a:blip>
          <a:stretch>
            <a:fillRect/>
          </a:stretch>
        </p:blipFill>
        <p:spPr>
          <a:xfrm>
            <a:off x="1095897" y="2226313"/>
            <a:ext cx="6952200" cy="1765875"/>
          </a:xfrm>
          <a:prstGeom prst="rect">
            <a:avLst/>
          </a:prstGeom>
          <a:noFill/>
          <a:ln>
            <a:noFill/>
          </a:ln>
        </p:spPr>
      </p:pic>
      <p:sp>
        <p:nvSpPr>
          <p:cNvPr id="105" name="Google Shape;105;p1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Stochastic Background Detection Statistic</a:t>
            </a:r>
            <a:endParaRPr/>
          </a:p>
        </p:txBody>
      </p:sp>
      <p:sp>
        <p:nvSpPr>
          <p:cNvPr id="106" name="Google Shape;106;p18"/>
          <p:cNvSpPr/>
          <p:nvPr/>
        </p:nvSpPr>
        <p:spPr>
          <a:xfrm>
            <a:off x="4119775" y="1963225"/>
            <a:ext cx="236400" cy="543900"/>
          </a:xfrm>
          <a:prstGeom prst="downArrow">
            <a:avLst>
              <a:gd fmla="val 50000" name="adj1"/>
              <a:gd fmla="val 50000" name="adj2"/>
            </a:avLst>
          </a:prstGeom>
          <a:solidFill>
            <a:srgbClr val="CC0000"/>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txBox="1"/>
          <p:nvPr/>
        </p:nvSpPr>
        <p:spPr>
          <a:xfrm>
            <a:off x="3246175" y="1328075"/>
            <a:ext cx="19836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600">
                <a:solidFill>
                  <a:srgbClr val="FFFFFF"/>
                </a:solidFill>
                <a:latin typeface="Roboto"/>
                <a:ea typeface="Roboto"/>
                <a:cs typeface="Roboto"/>
                <a:sym typeface="Roboto"/>
              </a:rPr>
              <a:t>Assumed frequency distribution</a:t>
            </a:r>
            <a:endParaRPr sz="1200">
              <a:solidFill>
                <a:srgbClr val="FFFFFF"/>
              </a:solidFill>
              <a:latin typeface="Roboto"/>
              <a:ea typeface="Roboto"/>
              <a:cs typeface="Roboto"/>
              <a:sym typeface="Roboto"/>
            </a:endParaRPr>
          </a:p>
        </p:txBody>
      </p:sp>
      <p:sp>
        <p:nvSpPr>
          <p:cNvPr id="108" name="Google Shape;108;p18"/>
          <p:cNvSpPr/>
          <p:nvPr/>
        </p:nvSpPr>
        <p:spPr>
          <a:xfrm rot="1253792">
            <a:off x="5414516" y="2102124"/>
            <a:ext cx="236345" cy="544006"/>
          </a:xfrm>
          <a:prstGeom prst="downArrow">
            <a:avLst>
              <a:gd fmla="val 50000" name="adj1"/>
              <a:gd fmla="val 50000" name="adj2"/>
            </a:avLst>
          </a:prstGeom>
          <a:solidFill>
            <a:srgbClr val="CC0000"/>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txBox="1"/>
          <p:nvPr/>
        </p:nvSpPr>
        <p:spPr>
          <a:xfrm>
            <a:off x="4952600" y="1692925"/>
            <a:ext cx="18042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600">
                <a:solidFill>
                  <a:srgbClr val="FFFFFF"/>
                </a:solidFill>
                <a:latin typeface="Roboto"/>
                <a:ea typeface="Roboto"/>
                <a:cs typeface="Roboto"/>
                <a:sym typeface="Roboto"/>
              </a:rPr>
              <a:t>Overlap function</a:t>
            </a:r>
            <a:endParaRPr sz="1200">
              <a:solidFill>
                <a:srgbClr val="FFFFFF"/>
              </a:solidFill>
              <a:latin typeface="Roboto"/>
              <a:ea typeface="Roboto"/>
              <a:cs typeface="Roboto"/>
              <a:sym typeface="Roboto"/>
            </a:endParaRPr>
          </a:p>
        </p:txBody>
      </p:sp>
      <p:sp>
        <p:nvSpPr>
          <p:cNvPr id="110" name="Google Shape;110;p18"/>
          <p:cNvSpPr/>
          <p:nvPr/>
        </p:nvSpPr>
        <p:spPr>
          <a:xfrm rot="10800000">
            <a:off x="6838050" y="3369101"/>
            <a:ext cx="236400" cy="639600"/>
          </a:xfrm>
          <a:prstGeom prst="downArrow">
            <a:avLst>
              <a:gd fmla="val 50000" name="adj1"/>
              <a:gd fmla="val 50000" name="adj2"/>
            </a:avLst>
          </a:prstGeom>
          <a:solidFill>
            <a:srgbClr val="0277BD"/>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txBox="1"/>
          <p:nvPr/>
        </p:nvSpPr>
        <p:spPr>
          <a:xfrm>
            <a:off x="6663900" y="4094475"/>
            <a:ext cx="5847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600">
                <a:solidFill>
                  <a:srgbClr val="FFFFFF"/>
                </a:solidFill>
                <a:latin typeface="Roboto"/>
                <a:ea typeface="Roboto"/>
                <a:cs typeface="Roboto"/>
                <a:sym typeface="Roboto"/>
              </a:rPr>
              <a:t>CSD</a:t>
            </a:r>
            <a:endParaRPr sz="1200">
              <a:solidFill>
                <a:srgbClr val="FFFFFF"/>
              </a:solidFill>
              <a:latin typeface="Roboto"/>
              <a:ea typeface="Roboto"/>
              <a:cs typeface="Roboto"/>
              <a:sym typeface="Roboto"/>
            </a:endParaRPr>
          </a:p>
        </p:txBody>
      </p:sp>
      <p:sp>
        <p:nvSpPr>
          <p:cNvPr id="112" name="Google Shape;112;p18"/>
          <p:cNvSpPr/>
          <p:nvPr/>
        </p:nvSpPr>
        <p:spPr>
          <a:xfrm rot="10800000">
            <a:off x="4570225" y="3634951"/>
            <a:ext cx="236400" cy="696600"/>
          </a:xfrm>
          <a:prstGeom prst="downArrow">
            <a:avLst>
              <a:gd fmla="val 50000" name="adj1"/>
              <a:gd fmla="val 50000" name="adj2"/>
            </a:avLst>
          </a:prstGeom>
          <a:solidFill>
            <a:srgbClr val="0277BD"/>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txBox="1"/>
          <p:nvPr/>
        </p:nvSpPr>
        <p:spPr>
          <a:xfrm>
            <a:off x="4356175" y="4383350"/>
            <a:ext cx="789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600">
                <a:solidFill>
                  <a:srgbClr val="FFFFFF"/>
                </a:solidFill>
                <a:latin typeface="Roboto"/>
                <a:ea typeface="Roboto"/>
                <a:cs typeface="Roboto"/>
                <a:sym typeface="Roboto"/>
              </a:rPr>
              <a:t>PSDs</a:t>
            </a:r>
            <a:endParaRPr sz="1200">
              <a:solidFill>
                <a:srgbClr val="FFFFFF"/>
              </a:solidFill>
              <a:latin typeface="Roboto"/>
              <a:ea typeface="Roboto"/>
              <a:cs typeface="Roboto"/>
              <a:sym typeface="Roboto"/>
            </a:endParaRPr>
          </a:p>
        </p:txBody>
      </p:sp>
      <p:sp>
        <p:nvSpPr>
          <p:cNvPr id="114" name="Google Shape;114;p18"/>
          <p:cNvSpPr/>
          <p:nvPr/>
        </p:nvSpPr>
        <p:spPr>
          <a:xfrm>
            <a:off x="2166775" y="2030025"/>
            <a:ext cx="236400" cy="543900"/>
          </a:xfrm>
          <a:prstGeom prst="downArrow">
            <a:avLst>
              <a:gd fmla="val 50000" name="adj1"/>
              <a:gd fmla="val 50000" name="adj2"/>
            </a:avLst>
          </a:prstGeom>
          <a:solidFill>
            <a:srgbClr val="CC0000"/>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1293175" y="1485125"/>
            <a:ext cx="19836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600">
                <a:solidFill>
                  <a:srgbClr val="FFFFFF"/>
                </a:solidFill>
                <a:latin typeface="Roboto"/>
                <a:ea typeface="Roboto"/>
                <a:cs typeface="Roboto"/>
                <a:sym typeface="Roboto"/>
              </a:rPr>
              <a:t>Normalization</a:t>
            </a:r>
            <a:endParaRPr sz="1200">
              <a:solidFill>
                <a:srgbClr val="FFFFFF"/>
              </a:solidFill>
              <a:latin typeface="Roboto"/>
              <a:ea typeface="Roboto"/>
              <a:cs typeface="Roboto"/>
              <a:sym typeface="Roboto"/>
            </a:endParaRPr>
          </a:p>
        </p:txBody>
      </p:sp>
      <p:sp>
        <p:nvSpPr>
          <p:cNvPr id="116" name="Google Shape;116;p18"/>
          <p:cNvSpPr/>
          <p:nvPr/>
        </p:nvSpPr>
        <p:spPr>
          <a:xfrm rot="-5076477">
            <a:off x="941300" y="2790656"/>
            <a:ext cx="236245" cy="404100"/>
          </a:xfrm>
          <a:prstGeom prst="downArrow">
            <a:avLst>
              <a:gd fmla="val 50000" name="adj1"/>
              <a:gd fmla="val 50000" name="adj2"/>
            </a:avLst>
          </a:prstGeom>
          <a:solidFill>
            <a:schemeClr val="accent6"/>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nvSpPr>
        <p:spPr>
          <a:xfrm>
            <a:off x="58175" y="2668700"/>
            <a:ext cx="7890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600">
                <a:solidFill>
                  <a:srgbClr val="FFFFFF"/>
                </a:solidFill>
                <a:latin typeface="Roboto"/>
                <a:ea typeface="Roboto"/>
                <a:cs typeface="Roboto"/>
                <a:sym typeface="Roboto"/>
              </a:rPr>
              <a:t>Dirty Map</a:t>
            </a:r>
            <a:endParaRPr sz="1200">
              <a:solidFill>
                <a:srgbClr val="FFFFFF"/>
              </a:solidFill>
              <a:latin typeface="Roboto"/>
              <a:ea typeface="Roboto"/>
              <a:cs typeface="Roboto"/>
              <a:sym typeface="Roboto"/>
            </a:endParaRPr>
          </a:p>
        </p:txBody>
      </p:sp>
      <p:sp>
        <p:nvSpPr>
          <p:cNvPr id="118" name="Google Shape;11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Overlap Function</a:t>
            </a:r>
            <a:endParaRPr/>
          </a:p>
        </p:txBody>
      </p:sp>
      <p:sp>
        <p:nvSpPr>
          <p:cNvPr id="124" name="Google Shape;124;p19"/>
          <p:cNvSpPr txBox="1"/>
          <p:nvPr>
            <p:ph idx="1" type="body"/>
          </p:nvPr>
        </p:nvSpPr>
        <p:spPr>
          <a:xfrm>
            <a:off x="387900" y="1489825"/>
            <a:ext cx="41841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overlap function is a measure of the sensitivity of a pair of detectors to different parts of the sky. </a:t>
            </a:r>
            <a:endParaRPr/>
          </a:p>
          <a:p>
            <a:pPr indent="0" lvl="0" marL="0" rtl="0" algn="l">
              <a:spcBef>
                <a:spcPts val="1200"/>
              </a:spcBef>
              <a:spcAft>
                <a:spcPts val="1200"/>
              </a:spcAft>
              <a:buNone/>
            </a:pPr>
            <a:r>
              <a:rPr lang="en"/>
              <a:t>An anisotropic, stationary background will give the same signal at each part of each sidereal day. </a:t>
            </a:r>
            <a:endParaRPr/>
          </a:p>
        </p:txBody>
      </p:sp>
      <p:grpSp>
        <p:nvGrpSpPr>
          <p:cNvPr id="125" name="Google Shape;125;p19"/>
          <p:cNvGrpSpPr/>
          <p:nvPr/>
        </p:nvGrpSpPr>
        <p:grpSpPr>
          <a:xfrm>
            <a:off x="5053709" y="1462105"/>
            <a:ext cx="3702390" cy="2342923"/>
            <a:chOff x="2223300" y="1089400"/>
            <a:chExt cx="4282200" cy="2488500"/>
          </a:xfrm>
        </p:grpSpPr>
        <p:sp>
          <p:nvSpPr>
            <p:cNvPr id="126" name="Google Shape;126;p19"/>
            <p:cNvSpPr/>
            <p:nvPr/>
          </p:nvSpPr>
          <p:spPr>
            <a:xfrm>
              <a:off x="2223300" y="1089400"/>
              <a:ext cx="4282200" cy="2488500"/>
            </a:xfrm>
            <a:prstGeom prst="rect">
              <a:avLst/>
            </a:prstGeom>
            <a:solidFill>
              <a:srgbClr val="FFFFFF"/>
            </a:solidFill>
            <a:ln cap="flat" cmpd="sng" w="9525">
              <a:solidFill>
                <a:srgbClr val="00406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 name="Google Shape;127;p19"/>
            <p:cNvPicPr preferRelativeResize="0"/>
            <p:nvPr/>
          </p:nvPicPr>
          <p:blipFill>
            <a:blip r:embed="rId3">
              <a:alphaModFix/>
            </a:blip>
            <a:stretch>
              <a:fillRect/>
            </a:stretch>
          </p:blipFill>
          <p:spPr>
            <a:xfrm>
              <a:off x="2435188" y="1116800"/>
              <a:ext cx="3858425" cy="2433700"/>
            </a:xfrm>
            <a:prstGeom prst="rect">
              <a:avLst/>
            </a:prstGeom>
            <a:noFill/>
            <a:ln>
              <a:noFill/>
            </a:ln>
          </p:spPr>
        </p:pic>
      </p:grpSp>
      <p:sp>
        <p:nvSpPr>
          <p:cNvPr id="128" name="Google Shape;12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does folding work?</a:t>
            </a:r>
            <a:endParaRPr/>
          </a:p>
        </p:txBody>
      </p:sp>
      <p:sp>
        <p:nvSpPr>
          <p:cNvPr id="134" name="Google Shape;134;p20"/>
          <p:cNvSpPr txBox="1"/>
          <p:nvPr>
            <p:ph idx="1" type="body"/>
          </p:nvPr>
        </p:nvSpPr>
        <p:spPr>
          <a:xfrm>
            <a:off x="387900" y="1263575"/>
            <a:ext cx="8368200" cy="835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Exploiting the periodic nature of the overlap function, we can re-write these equations as: </a:t>
            </a:r>
            <a:endParaRPr/>
          </a:p>
        </p:txBody>
      </p:sp>
      <p:sp>
        <p:nvSpPr>
          <p:cNvPr id="135" name="Google Shape;135;p20"/>
          <p:cNvSpPr txBox="1"/>
          <p:nvPr>
            <p:ph idx="1" type="body"/>
          </p:nvPr>
        </p:nvSpPr>
        <p:spPr>
          <a:xfrm>
            <a:off x="387900" y="4019050"/>
            <a:ext cx="8368200" cy="6861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a:t>This sum over i</a:t>
            </a:r>
            <a:r>
              <a:rPr lang="en" sz="1000"/>
              <a:t>day</a:t>
            </a:r>
            <a:r>
              <a:rPr lang="en"/>
              <a:t> is our data folding. This sum only needs to be performed once, but will speed up subsequent analysis by a factor of ~N</a:t>
            </a:r>
            <a:r>
              <a:rPr lang="en" sz="1000"/>
              <a:t>day</a:t>
            </a:r>
            <a:r>
              <a:rPr lang="en" sz="1600"/>
              <a:t>.</a:t>
            </a:r>
            <a:endParaRPr sz="1600"/>
          </a:p>
        </p:txBody>
      </p:sp>
      <p:pic>
        <p:nvPicPr>
          <p:cNvPr id="136" name="Google Shape;136;p20"/>
          <p:cNvPicPr preferRelativeResize="0"/>
          <p:nvPr/>
        </p:nvPicPr>
        <p:blipFill>
          <a:blip r:embed="rId3">
            <a:alphaModFix/>
          </a:blip>
          <a:stretch>
            <a:fillRect/>
          </a:stretch>
        </p:blipFill>
        <p:spPr>
          <a:xfrm>
            <a:off x="147600" y="2099375"/>
            <a:ext cx="8700900" cy="1563125"/>
          </a:xfrm>
          <a:prstGeom prst="rect">
            <a:avLst/>
          </a:prstGeom>
          <a:noFill/>
          <a:ln>
            <a:noFill/>
          </a:ln>
        </p:spPr>
      </p:pic>
      <p:sp>
        <p:nvSpPr>
          <p:cNvPr id="137" name="Google Shape;137;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Folding on Simulated Data</a:t>
            </a:r>
            <a:endParaRPr/>
          </a:p>
        </p:txBody>
      </p:sp>
      <p:sp>
        <p:nvSpPr>
          <p:cNvPr id="143" name="Google Shape;143;p21"/>
          <p:cNvSpPr txBox="1"/>
          <p:nvPr>
            <p:ph idx="1" type="body"/>
          </p:nvPr>
        </p:nvSpPr>
        <p:spPr>
          <a:xfrm>
            <a:off x="599850" y="3971125"/>
            <a:ext cx="7944300" cy="101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1600"/>
          </a:p>
        </p:txBody>
      </p:sp>
      <p:pic>
        <p:nvPicPr>
          <p:cNvPr id="144" name="Google Shape;144;p21"/>
          <p:cNvPicPr preferRelativeResize="0"/>
          <p:nvPr/>
        </p:nvPicPr>
        <p:blipFill rotWithShape="1">
          <a:blip r:embed="rId3">
            <a:alphaModFix/>
          </a:blip>
          <a:srcRect b="0" l="3697" r="0" t="0"/>
          <a:stretch/>
        </p:blipFill>
        <p:spPr>
          <a:xfrm>
            <a:off x="83325" y="1574900"/>
            <a:ext cx="4488674" cy="2330700"/>
          </a:xfrm>
          <a:prstGeom prst="rect">
            <a:avLst/>
          </a:prstGeom>
          <a:noFill/>
          <a:ln>
            <a:noFill/>
          </a:ln>
        </p:spPr>
      </p:pic>
      <p:pic>
        <p:nvPicPr>
          <p:cNvPr id="145" name="Google Shape;145;p21"/>
          <p:cNvPicPr preferRelativeResize="0"/>
          <p:nvPr/>
        </p:nvPicPr>
        <p:blipFill rotWithShape="1">
          <a:blip r:embed="rId4">
            <a:alphaModFix/>
          </a:blip>
          <a:srcRect b="0" l="3484" r="0" t="0"/>
          <a:stretch/>
        </p:blipFill>
        <p:spPr>
          <a:xfrm>
            <a:off x="4645039" y="1574900"/>
            <a:ext cx="4498960" cy="2330700"/>
          </a:xfrm>
          <a:prstGeom prst="rect">
            <a:avLst/>
          </a:prstGeom>
          <a:noFill/>
          <a:ln>
            <a:noFill/>
          </a:ln>
        </p:spPr>
      </p:pic>
      <p:sp>
        <p:nvSpPr>
          <p:cNvPr id="146" name="Google Shape;14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