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7" r:id="rId2"/>
    <p:sldId id="279" r:id="rId3"/>
    <p:sldId id="258" r:id="rId4"/>
    <p:sldId id="281" r:id="rId5"/>
    <p:sldId id="282" r:id="rId6"/>
    <p:sldId id="283" r:id="rId7"/>
    <p:sldId id="262" r:id="rId8"/>
    <p:sldId id="264" r:id="rId9"/>
    <p:sldId id="277" r:id="rId10"/>
    <p:sldId id="278" r:id="rId11"/>
    <p:sldId id="28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29893-D00D-7C4E-8F81-2527E66CBA32}" type="datetimeFigureOut">
              <a:rPr lang="en-US" smtClean="0"/>
              <a:t>4/6/21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05C14-3C87-A241-A29E-4F2588849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71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305C14-3C87-A241-A29E-4F25888496B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32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6A90F-FA4D-254B-8B0B-14BAF09C9E32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24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E501-C8AF-BC4A-9071-F196C13AF79D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03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91E-B3D4-CF49-B4CA-94967FF9366D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8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CB6E8-033D-0748-9159-11A8904554FB}" type="datetime1">
              <a:rPr lang="en-US" smtClean="0"/>
              <a:t>4/7/21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Image preview">
            <a:extLst>
              <a:ext uri="{FF2B5EF4-FFF2-40B4-BE49-F238E27FC236}">
                <a16:creationId xmlns:a16="http://schemas.microsoft.com/office/drawing/2014/main" id="{00CC72F0-1DCF-A749-84DF-5417738A59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320" y="21721"/>
            <a:ext cx="1162227" cy="118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IGO-G970307-x0: Official Logo for LSC">
            <a:extLst>
              <a:ext uri="{FF2B5EF4-FFF2-40B4-BE49-F238E27FC236}">
                <a16:creationId xmlns:a16="http://schemas.microsoft.com/office/drawing/2014/main" id="{44694423-11BD-9B4D-9329-4D9737BAB3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" y="314326"/>
            <a:ext cx="1411986" cy="59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4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60CDB-74C0-724D-AD3A-BE6BF8DD27BB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4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31DF1-C24C-9940-97B0-DACA2F916720}" type="datetime1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8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DC76-2FFD-AD40-9B08-B4F42F1E0765}" type="datetime1">
              <a:rPr lang="en-US" smtClean="0"/>
              <a:t>4/6/21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3EC7-C013-F04C-B827-F1AA3FBFCDCE}" type="datetime1">
              <a:rPr lang="en-US" smtClean="0"/>
              <a:t>4/6/21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8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F4A78-47FD-694B-A60C-29CCB9347513}" type="datetime1">
              <a:rPr lang="en-US" smtClean="0"/>
              <a:t>4/6/21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255510" y="6538913"/>
            <a:ext cx="3086100" cy="365125"/>
          </a:xfrm>
        </p:spPr>
        <p:txBody>
          <a:bodyPr/>
          <a:lstStyle/>
          <a:p>
            <a:r>
              <a:rPr lang="en-US" b="1" dirty="0"/>
              <a:t>G2100766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2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272C-E372-8046-81A2-B55581B061D5}" type="datetime1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8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57B4-7617-3440-A6F2-176BB5E2A2B1}" type="datetime1">
              <a:rPr lang="en-US" smtClean="0"/>
              <a:t>4/6/21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62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E1FD-68CF-E748-8D5F-855FBD814A79}" type="datetime1">
              <a:rPr lang="en-US" smtClean="0"/>
              <a:t>4/6/21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52CB4-CEC5-4C42-8BED-262244FD2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0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FCAB4-93A6-B348-BB14-20641D47B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278" y="2542269"/>
            <a:ext cx="7886700" cy="1325563"/>
          </a:xfrm>
        </p:spPr>
        <p:txBody>
          <a:bodyPr/>
          <a:lstStyle/>
          <a:p>
            <a:r>
              <a:rPr lang="en-US" sz="4000" b="1" dirty="0"/>
              <a:t>MATLAB</a:t>
            </a:r>
            <a:r>
              <a:rPr lang="en-US" b="1" dirty="0"/>
              <a:t> suspension model review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2A401D-F5BA-6D48-A8C1-45E9937BBBF2}"/>
              </a:ext>
            </a:extLst>
          </p:cNvPr>
          <p:cNvSpPr txBox="1"/>
          <p:nvPr/>
        </p:nvSpPr>
        <p:spPr>
          <a:xfrm>
            <a:off x="2492829" y="3867832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Edgard Bonilla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FBB26-2A3F-504D-AF08-14751868F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22FAE-A944-3249-B2B8-E8914B34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58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33A9582F-E89B-DE4B-B059-9CFD47364AB5}"/>
              </a:ext>
            </a:extLst>
          </p:cNvPr>
          <p:cNvSpPr txBox="1"/>
          <p:nvPr/>
        </p:nvSpPr>
        <p:spPr>
          <a:xfrm>
            <a:off x="609899" y="2918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Supported features: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81709-404F-7C4C-940C-1603B7BC8D8B}"/>
              </a:ext>
            </a:extLst>
          </p:cNvPr>
          <p:cNvSpPr/>
          <p:nvPr/>
        </p:nvSpPr>
        <p:spPr>
          <a:xfrm>
            <a:off x="628650" y="1433778"/>
            <a:ext cx="78867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Single: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LPY damping.* 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Violin modes (not for OPOS).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Double &amp; Triple: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d.o.f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 SISO damping at the top stage.* 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Violin modes (last stage only).</a:t>
            </a: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Quad:</a:t>
            </a:r>
            <a:endParaRPr lang="en-US" sz="1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d.o.f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. SISO damping at the top stage.*  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Actuation against the reaction chain and OSEM readout output.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Backreaction forces to seismic table.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Violin modes in all stages, with each string modelled independently.** 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ST2-Top mass feedforward.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Direct import of damping filters (using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LiveParts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Radiation pressure coupling of two quads.***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162391-D990-014D-9174-C0CB890B27EA}"/>
              </a:ext>
            </a:extLst>
          </p:cNvPr>
          <p:cNvSpPr txBox="1"/>
          <p:nvPr/>
        </p:nvSpPr>
        <p:spPr>
          <a:xfrm>
            <a:off x="152399" y="5958093"/>
            <a:ext cx="5889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*Includes inputs to analyze OSEM noise coupling.</a:t>
            </a:r>
            <a:br>
              <a:rPr lang="en-US" sz="1600" dirty="0"/>
            </a:br>
            <a:r>
              <a:rPr lang="en-US" sz="1600" dirty="0"/>
              <a:t>** With an option to use measured violin mode frequencies.</a:t>
            </a:r>
            <a:br>
              <a:rPr lang="en-US" sz="1600" dirty="0"/>
            </a:br>
            <a:r>
              <a:rPr lang="en-US" sz="1600" dirty="0"/>
              <a:t>*** Uses a standalone function, not part of the builder function.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0F3793-23CA-B24A-9769-81876D07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44A5A-9787-9E43-9B0E-F6D6A3EB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BC61F406-0C7B-C746-8DBD-ED9AC0AF334D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6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813BF934-6B2A-C94B-B76F-406CBCD1FF04}"/>
              </a:ext>
            </a:extLst>
          </p:cNvPr>
          <p:cNvSpPr txBox="1"/>
          <p:nvPr/>
        </p:nvSpPr>
        <p:spPr>
          <a:xfrm>
            <a:off x="609899" y="2918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Questions, ideas, requests?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221C3-DD72-E841-803C-DA52F0328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8179" y="6675437"/>
            <a:ext cx="3086100" cy="365125"/>
          </a:xfrm>
        </p:spPr>
        <p:txBody>
          <a:bodyPr/>
          <a:lstStyle/>
          <a:p>
            <a:r>
              <a:rPr lang="en-US" b="1" dirty="0"/>
              <a:t>G2100766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DB7909-8C60-C441-B415-B6D9F0DF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09F615-5A8B-9043-A4AB-BBEACADEAE55}"/>
              </a:ext>
            </a:extLst>
          </p:cNvPr>
          <p:cNvSpPr/>
          <p:nvPr/>
        </p:nvSpPr>
        <p:spPr>
          <a:xfrm>
            <a:off x="628649" y="1582341"/>
            <a:ext cx="7886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Include backreaction to sus tables in all models to couple with SEI models.</a:t>
            </a:r>
            <a:b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Python?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Simulink for the non-QUAD suspensions?</a:t>
            </a: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907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85C0AE-FC51-2F4A-832A-8E46066817F3}"/>
              </a:ext>
            </a:extLst>
          </p:cNvPr>
          <p:cNvSpPr/>
          <p:nvPr/>
        </p:nvSpPr>
        <p:spPr>
          <a:xfrm>
            <a:off x="628649" y="1582341"/>
            <a:ext cx="7886700" cy="5829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Overview.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Some things you can do with the models.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Where do the models live?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Example output. 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Summary of currently supported features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8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Where should the suspension modelling go?</a:t>
            </a: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endParaRPr lang="en-US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CECEA7B9-500E-894C-8136-DBD7E6BBA4CB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4FEB5198-287F-8848-AFDA-64FAC1CE0E6D}"/>
              </a:ext>
            </a:extLst>
          </p:cNvPr>
          <p:cNvSpPr txBox="1"/>
          <p:nvPr/>
        </p:nvSpPr>
        <p:spPr>
          <a:xfrm>
            <a:off x="609899" y="2918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Summary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835EF3-1469-644D-B157-1DE3B791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4098" y="6695851"/>
            <a:ext cx="3086100" cy="365125"/>
          </a:xfrm>
        </p:spPr>
        <p:txBody>
          <a:bodyPr/>
          <a:lstStyle/>
          <a:p>
            <a:r>
              <a:rPr lang="en-US" b="1" dirty="0"/>
              <a:t>G2100766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A9E1F-CE6D-014A-959D-14323909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80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85C0AE-FC51-2F4A-832A-8E46066817F3}"/>
              </a:ext>
            </a:extLst>
          </p:cNvPr>
          <p:cNvSpPr/>
          <p:nvPr/>
        </p:nvSpPr>
        <p:spPr>
          <a:xfrm>
            <a:off x="628649" y="1582341"/>
            <a:ext cx="78867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</a:t>
            </a:r>
            <a:r>
              <a:rPr lang="en-US" sz="24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Matlab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models are used to generate first-principles state space models for the  different advanced LIGO suspensions.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They are very useful tools for both commissioning and control design for the suspensions.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It has been used by the collaboration for years. They keep being updated with new hardware additions to the suspensions. </a:t>
            </a: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CECEA7B9-500E-894C-8136-DBD7E6BBA4CB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4FEB5198-287F-8848-AFDA-64FAC1CE0E6D}"/>
              </a:ext>
            </a:extLst>
          </p:cNvPr>
          <p:cNvSpPr txBox="1"/>
          <p:nvPr/>
        </p:nvSpPr>
        <p:spPr>
          <a:xfrm>
            <a:off x="609899" y="2918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Overview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6CDDAE6-32AE-1342-9C29-EEED68ADA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C0562F-EBDA-7D4A-AA72-CB79087E8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3</a:t>
            </a:fld>
            <a:endParaRPr lang="en-US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A3177073-6679-4D4A-8AC5-FE17A83DD2D9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61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A37D8-8C81-574F-A637-0CBF9D97C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4</a:t>
            </a:fld>
            <a:endParaRPr lang="en-US"/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0D9C6F01-B647-7949-A10C-D2CF9935F88F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Features</a:t>
            </a:r>
            <a:endParaRPr lang="en-US" sz="399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F12C61CD-E0D5-CB40-896E-A5D6772D063D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F5E8A-4FE7-8941-98CB-040A3A331E8C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536457"/>
            <a:ext cx="9143107" cy="4933535"/>
          </a:xfrm>
          <a:prstGeom prst="rect">
            <a:avLst/>
          </a:prstGeom>
          <a:ln>
            <a:noFill/>
          </a:ln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C53E95A-063B-B54F-A71C-423D6C6E107B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52CB4-CEC5-4C42-8BED-262244FD2D9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D8801EE5-CFF3-DC4D-8C86-8E6AF22D2919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16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AA9D21-DECA-EF4E-B327-C980ADFCA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24162-94EF-0843-B833-8BA355AC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5</a:t>
            </a:fld>
            <a:endParaRPr lang="en-US"/>
          </a:p>
        </p:txBody>
      </p:sp>
      <p:sp>
        <p:nvSpPr>
          <p:cNvPr id="9" name="TextShape 1">
            <a:extLst>
              <a:ext uri="{FF2B5EF4-FFF2-40B4-BE49-F238E27FC236}">
                <a16:creationId xmlns:a16="http://schemas.microsoft.com/office/drawing/2014/main" id="{C39592FE-14D6-0D41-B984-E06E591675E5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Features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3D4B096B-6C21-844B-B8E3-99C345B53F90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52CB4-CEC5-4C42-8BED-262244FD2D9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56BA93DF-F493-B64D-8B61-4632F3320A58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3930E9-CD13-8249-AB57-EBC72EB2F36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1744470"/>
            <a:ext cx="9143107" cy="472160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984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F749CD-1482-BB42-AA4D-82C91B334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CD870-8274-FF4B-8BFA-60E48F8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6</a:t>
            </a:fld>
            <a:endParaRPr lang="en-US"/>
          </a:p>
        </p:txBody>
      </p:sp>
      <p:sp>
        <p:nvSpPr>
          <p:cNvPr id="6" name="TextShape 1">
            <a:extLst>
              <a:ext uri="{FF2B5EF4-FFF2-40B4-BE49-F238E27FC236}">
                <a16:creationId xmlns:a16="http://schemas.microsoft.com/office/drawing/2014/main" id="{FE6BC1B2-AE59-B649-9476-8E0289E25EDE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Some Features</a:t>
            </a:r>
            <a:endParaRPr lang="en-US" sz="399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TextShape 2">
            <a:extLst>
              <a:ext uri="{FF2B5EF4-FFF2-40B4-BE49-F238E27FC236}">
                <a16:creationId xmlns:a16="http://schemas.microsoft.com/office/drawing/2014/main" id="{70911CDF-C914-354A-BF0F-40EC6C68C5ED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B59B0-4856-C54D-9497-3565E5C5529D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6001" y="1574337"/>
            <a:ext cx="9143107" cy="4933535"/>
          </a:xfrm>
          <a:prstGeom prst="rect">
            <a:avLst/>
          </a:prstGeom>
          <a:ln>
            <a:noFill/>
          </a:ln>
        </p:spPr>
      </p:pic>
      <p:sp>
        <p:nvSpPr>
          <p:cNvPr id="9" name="TextShape 3">
            <a:extLst>
              <a:ext uri="{FF2B5EF4-FFF2-40B4-BE49-F238E27FC236}">
                <a16:creationId xmlns:a16="http://schemas.microsoft.com/office/drawing/2014/main" id="{D8AE66AA-1AF7-B34B-98A5-DA4E7F24A094}"/>
              </a:ext>
            </a:extLst>
          </p:cNvPr>
          <p:cNvSpPr txBox="1"/>
          <p:nvPr/>
        </p:nvSpPr>
        <p:spPr>
          <a:xfrm>
            <a:off x="186135" y="6470319"/>
            <a:ext cx="6944008" cy="32165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/>
          <a:lstStyle/>
          <a:p>
            <a:r>
              <a:rPr lang="en-US" sz="1687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*For a complete feature list of the QUAD Model, check G1401132.</a:t>
            </a:r>
            <a:endParaRPr lang="en-US" sz="1633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C2C756E-617D-E74A-B745-B8A648CDFC20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9A52CB4-CEC5-4C42-8BED-262244FD2D9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D4D105C-FF8E-554D-8118-0A96BE805350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8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33A9582F-E89B-DE4B-B059-9CFD47364AB5}"/>
              </a:ext>
            </a:extLst>
          </p:cNvPr>
          <p:cNvSpPr txBox="1"/>
          <p:nvPr/>
        </p:nvSpPr>
        <p:spPr>
          <a:xfrm>
            <a:off x="609899" y="2918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The builder functions: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81709-404F-7C4C-940C-1603B7BC8D8B}"/>
              </a:ext>
            </a:extLst>
          </p:cNvPr>
          <p:cNvSpPr/>
          <p:nvPr/>
        </p:nvSpPr>
        <p:spPr>
          <a:xfrm>
            <a:off x="628649" y="1582341"/>
            <a:ext cx="78867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 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generate_Single_Model_Production.m</a:t>
            </a:r>
            <a:endParaRPr lang="en-US" sz="24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Double: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generate_Double_Model_Production.m</a:t>
            </a:r>
            <a:endParaRPr lang="en-US" sz="20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Triple: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generate_Triple_Model_Production.m</a:t>
            </a:r>
            <a:endParaRPr lang="en-US" sz="20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Quad: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generate_QUAD_Model_Production.m</a:t>
            </a:r>
            <a:endParaRPr lang="en-US" sz="20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5256C28-FDCA-EC4A-B3EA-F781BF8CD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A25F9EC-9AF8-1445-8B77-D364E6624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2816031A-5300-6643-BF0C-BA5143070DF7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992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33A9582F-E89B-DE4B-B059-9CFD47364AB5}"/>
              </a:ext>
            </a:extLst>
          </p:cNvPr>
          <p:cNvSpPr txBox="1"/>
          <p:nvPr/>
        </p:nvSpPr>
        <p:spPr>
          <a:xfrm>
            <a:off x="286586" y="18610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All functions are in the SUS </a:t>
            </a:r>
            <a:r>
              <a:rPr lang="en-US" sz="3991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svn</a:t>
            </a:r>
            <a:r>
              <a:rPr lang="en-US" sz="32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*</a:t>
            </a: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681709-404F-7C4C-940C-1603B7BC8D8B}"/>
              </a:ext>
            </a:extLst>
          </p:cNvPr>
          <p:cNvSpPr/>
          <p:nvPr/>
        </p:nvSpPr>
        <p:spPr>
          <a:xfrm>
            <a:off x="628649" y="1582341"/>
            <a:ext cx="78867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Single</a:t>
            </a: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:  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generate_Single_Model_Production.m</a:t>
            </a:r>
            <a:endParaRPr lang="en-US" sz="2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cs typeface="Consolas" panose="020B0609020204030204" pitchFamily="49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2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cs typeface="Consolas" panose="020B0609020204030204" pitchFamily="49" charset="0"/>
              </a:rPr>
              <a:t> 	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SVNroot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/sus/trunk/Common/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MatlabTools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SingleModel_Production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 </a:t>
            </a:r>
            <a:endParaRPr lang="en-US" spc="-1" dirty="0">
              <a:solidFill>
                <a:srgbClr val="C00000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Double: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generate_Double_Model_Production.m</a:t>
            </a:r>
            <a:endParaRPr lang="en-US" sz="20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	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SVNroot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/sus/trunk/Common/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MatlabTools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DoubleModel_Production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Triple: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generate_Triple_Model_Production.m</a:t>
            </a:r>
            <a:endParaRPr lang="en-US" sz="20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">
              <a:buClr>
                <a:srgbClr val="000000"/>
              </a:buClr>
            </a:pP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	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SVNroot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/sus/trunk/Common/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MatlabTools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TripleModel_Production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  <a:buClr>
                <a:srgbClr val="000000"/>
              </a:buClr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buClr>
                <a:srgbClr val="000000"/>
              </a:buClr>
              <a:buFont typeface="Arial"/>
              <a:buChar char="•"/>
            </a:pPr>
            <a:r>
              <a:rPr lang="en-US" sz="24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Quad:   </a:t>
            </a:r>
            <a:r>
              <a:rPr lang="en-US" sz="2000" spc="-1" dirty="0" err="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generate_QUAD_Model_Production.m</a:t>
            </a:r>
            <a:endParaRPr lang="en-US" sz="2000" spc="-1" dirty="0">
              <a:solidFill>
                <a:srgbClr val="0000FF"/>
              </a:solidFill>
              <a:uFill>
                <a:solidFill>
                  <a:srgbClr val="FFFFFF"/>
                </a:solidFill>
              </a:u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60">
              <a:buClr>
                <a:srgbClr val="000000"/>
              </a:buClr>
            </a:pP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	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SVNroot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/sus/trunk/QUAD/Common/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MatlabTools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en-US" sz="1600" spc="-1" dirty="0" err="1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QuadModel_Production</a:t>
            </a: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71DBB9-75DC-CD43-BC18-9D100998497C}"/>
              </a:ext>
            </a:extLst>
          </p:cNvPr>
          <p:cNvSpPr/>
          <p:nvPr/>
        </p:nvSpPr>
        <p:spPr>
          <a:xfrm>
            <a:off x="533400" y="1582341"/>
            <a:ext cx="7489371" cy="4206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FA416-E8B2-2642-B2C7-42AC08EFCF78}"/>
              </a:ext>
            </a:extLst>
          </p:cNvPr>
          <p:cNvSpPr/>
          <p:nvPr/>
        </p:nvSpPr>
        <p:spPr>
          <a:xfrm>
            <a:off x="533400" y="2594712"/>
            <a:ext cx="7489371" cy="4206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5E4D1-1864-6D4D-9138-5431AEB8C86B}"/>
              </a:ext>
            </a:extLst>
          </p:cNvPr>
          <p:cNvSpPr/>
          <p:nvPr/>
        </p:nvSpPr>
        <p:spPr>
          <a:xfrm>
            <a:off x="628649" y="3607083"/>
            <a:ext cx="7489371" cy="4206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690F5A-B462-1742-A895-8DF29041272D}"/>
              </a:ext>
            </a:extLst>
          </p:cNvPr>
          <p:cNvSpPr/>
          <p:nvPr/>
        </p:nvSpPr>
        <p:spPr>
          <a:xfrm>
            <a:off x="628649" y="4619454"/>
            <a:ext cx="7489371" cy="42063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DF7F51-20B6-C147-A670-52C87246EBC0}"/>
              </a:ext>
            </a:extLst>
          </p:cNvPr>
          <p:cNvSpPr/>
          <p:nvPr/>
        </p:nvSpPr>
        <p:spPr>
          <a:xfrm>
            <a:off x="-500743" y="6541217"/>
            <a:ext cx="51815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">
              <a:buClr>
                <a:srgbClr val="000000"/>
              </a:buClr>
            </a:pPr>
            <a:r>
              <a:rPr lang="en-US" spc="-1" dirty="0"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	* “/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SVNroot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onsolas" panose="020B0609020204030204" pitchFamily="49" charset="0"/>
                <a:cs typeface="Consolas" panose="020B0609020204030204" pitchFamily="49" charset="0"/>
              </a:rPr>
              <a:t>”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refers to the </a:t>
            </a:r>
            <a:r>
              <a:rPr lang="en-US" spc="-1" dirty="0" err="1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svn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root folder 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2C7BF1B-78E3-ED46-820D-E2715759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F725008-0599-1F4E-985E-88F90A5A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8</a:t>
            </a:fld>
            <a:endParaRPr lang="en-US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451FB51A-1953-E048-99F5-4D53E8095C9E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68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885C0AE-FC51-2F4A-832A-8E46066817F3}"/>
              </a:ext>
            </a:extLst>
          </p:cNvPr>
          <p:cNvSpPr/>
          <p:nvPr/>
        </p:nvSpPr>
        <p:spPr>
          <a:xfrm>
            <a:off x="628649" y="1582341"/>
            <a:ext cx="78867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The output is a struct with fields for the state-space model and other supporting information, which includes: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ss (</a:t>
            </a: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dampedss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):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state-space model for the undamped (damped) suspension. Relates the inputs and outputs of the suspension.</a:t>
            </a:r>
            <a:b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in/out (</a:t>
            </a: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dampedin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/</a:t>
            </a:r>
            <a:r>
              <a:rPr lang="en-US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dampedout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):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structs with indices for the inputs and outputs of ss (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dampedss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). They organize the indices in a hierarchical way.</a:t>
            </a:r>
          </a:p>
          <a:p>
            <a:pPr marL="800280" lvl="1" indent="-342720"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endParaRPr lang="en-US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TextShape 2">
            <a:extLst>
              <a:ext uri="{FF2B5EF4-FFF2-40B4-BE49-F238E27FC236}">
                <a16:creationId xmlns:a16="http://schemas.microsoft.com/office/drawing/2014/main" id="{CECEA7B9-500E-894C-8136-DBD7E6BBA4CB}"/>
              </a:ext>
            </a:extLst>
          </p:cNvPr>
          <p:cNvSpPr txBox="1"/>
          <p:nvPr/>
        </p:nvSpPr>
        <p:spPr>
          <a:xfrm>
            <a:off x="457499" y="1394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TextShape 1">
            <a:extLst>
              <a:ext uri="{FF2B5EF4-FFF2-40B4-BE49-F238E27FC236}">
                <a16:creationId xmlns:a16="http://schemas.microsoft.com/office/drawing/2014/main" id="{4FEB5198-287F-8848-AFDA-64FAC1CE0E6D}"/>
              </a:ext>
            </a:extLst>
          </p:cNvPr>
          <p:cNvSpPr txBox="1"/>
          <p:nvPr/>
        </p:nvSpPr>
        <p:spPr>
          <a:xfrm>
            <a:off x="609899" y="291871"/>
            <a:ext cx="8228763" cy="114260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991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Model output:</a:t>
            </a:r>
            <a:endParaRPr lang="en-US" sz="399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67073D-E7FB-4C4E-8D72-0D6C1CA31AA9}"/>
              </a:ext>
            </a:extLst>
          </p:cNvPr>
          <p:cNvPicPr/>
          <p:nvPr/>
        </p:nvPicPr>
        <p:blipFill>
          <a:blip r:embed="rId2"/>
          <a:srcRect l="25679" t="93193" r="43317" b="5022"/>
          <a:stretch/>
        </p:blipFill>
        <p:spPr>
          <a:xfrm>
            <a:off x="194793" y="4470254"/>
            <a:ext cx="8754413" cy="282150"/>
          </a:xfrm>
          <a:prstGeom prst="rect">
            <a:avLst/>
          </a:prstGeom>
          <a:ln>
            <a:noFill/>
          </a:ln>
        </p:spPr>
      </p:pic>
      <p:sp>
        <p:nvSpPr>
          <p:cNvPr id="7" name="TextShape 3">
            <a:extLst>
              <a:ext uri="{FF2B5EF4-FFF2-40B4-BE49-F238E27FC236}">
                <a16:creationId xmlns:a16="http://schemas.microsoft.com/office/drawing/2014/main" id="{759E7441-E71D-864E-B406-33DF893D7AF5}"/>
              </a:ext>
            </a:extLst>
          </p:cNvPr>
          <p:cNvSpPr txBox="1"/>
          <p:nvPr/>
        </p:nvSpPr>
        <p:spPr>
          <a:xfrm>
            <a:off x="3119906" y="5215116"/>
            <a:ext cx="771525" cy="323325"/>
          </a:xfrm>
          <a:prstGeom prst="rect">
            <a:avLst/>
          </a:prstGeom>
          <a:noFill/>
          <a:ln w="29160">
            <a:solidFill>
              <a:srgbClr val="CC0000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Output</a:t>
            </a:r>
            <a:endParaRPr lang="en-US" sz="16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TextShape 4">
            <a:extLst>
              <a:ext uri="{FF2B5EF4-FFF2-40B4-BE49-F238E27FC236}">
                <a16:creationId xmlns:a16="http://schemas.microsoft.com/office/drawing/2014/main" id="{2CE5DB85-F5AD-3D47-9700-D3A458300F38}"/>
              </a:ext>
            </a:extLst>
          </p:cNvPr>
          <p:cNvSpPr txBox="1"/>
          <p:nvPr/>
        </p:nvSpPr>
        <p:spPr>
          <a:xfrm>
            <a:off x="2891081" y="5596828"/>
            <a:ext cx="1205550" cy="284513"/>
          </a:xfrm>
          <a:prstGeom prst="rect">
            <a:avLst/>
          </a:prstGeom>
          <a:noFill/>
          <a:ln w="29160">
            <a:solidFill>
              <a:srgbClr val="CC0000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2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Test Mass</a:t>
            </a:r>
          </a:p>
        </p:txBody>
      </p:sp>
      <p:sp>
        <p:nvSpPr>
          <p:cNvPr id="9" name="TextShape 5">
            <a:extLst>
              <a:ext uri="{FF2B5EF4-FFF2-40B4-BE49-F238E27FC236}">
                <a16:creationId xmlns:a16="http://schemas.microsoft.com/office/drawing/2014/main" id="{B7CD9C3D-C496-1F43-A749-6D9FA8F854BC}"/>
              </a:ext>
            </a:extLst>
          </p:cNvPr>
          <p:cNvSpPr txBox="1"/>
          <p:nvPr/>
        </p:nvSpPr>
        <p:spPr>
          <a:xfrm>
            <a:off x="2896481" y="5915766"/>
            <a:ext cx="1205550" cy="284513"/>
          </a:xfrm>
          <a:prstGeom prst="rect">
            <a:avLst/>
          </a:prstGeom>
          <a:noFill/>
          <a:ln w="29160">
            <a:solidFill>
              <a:srgbClr val="CC0000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2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</a:p>
        </p:txBody>
      </p:sp>
      <p:sp>
        <p:nvSpPr>
          <p:cNvPr id="12" name="TextShape 6">
            <a:extLst>
              <a:ext uri="{FF2B5EF4-FFF2-40B4-BE49-F238E27FC236}">
                <a16:creationId xmlns:a16="http://schemas.microsoft.com/office/drawing/2014/main" id="{94479D16-D622-8E4A-A6F9-5A480F703517}"/>
              </a:ext>
            </a:extLst>
          </p:cNvPr>
          <p:cNvSpPr txBox="1"/>
          <p:nvPr/>
        </p:nvSpPr>
        <p:spPr>
          <a:xfrm>
            <a:off x="2891081" y="6242804"/>
            <a:ext cx="1205550" cy="323325"/>
          </a:xfrm>
          <a:prstGeom prst="rect">
            <a:avLst/>
          </a:prstGeom>
          <a:noFill/>
          <a:ln w="29160">
            <a:solidFill>
              <a:srgbClr val="CC0000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2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Longitudina</a:t>
            </a:r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lang="en-US" sz="16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TextShape 7">
            <a:extLst>
              <a:ext uri="{FF2B5EF4-FFF2-40B4-BE49-F238E27FC236}">
                <a16:creationId xmlns:a16="http://schemas.microsoft.com/office/drawing/2014/main" id="{98000B16-C173-BE4D-8D76-23F9C2A9D670}"/>
              </a:ext>
            </a:extLst>
          </p:cNvPr>
          <p:cNvSpPr txBox="1"/>
          <p:nvPr/>
        </p:nvSpPr>
        <p:spPr>
          <a:xfrm>
            <a:off x="6056156" y="5181704"/>
            <a:ext cx="771525" cy="323325"/>
          </a:xfrm>
          <a:prstGeom prst="rect">
            <a:avLst/>
          </a:prstGeom>
          <a:noFill/>
          <a:ln w="29160">
            <a:solidFill>
              <a:srgbClr val="0000CC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Input</a:t>
            </a:r>
            <a:endParaRPr lang="en-US" sz="16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TextShape 8">
            <a:extLst>
              <a:ext uri="{FF2B5EF4-FFF2-40B4-BE49-F238E27FC236}">
                <a16:creationId xmlns:a16="http://schemas.microsoft.com/office/drawing/2014/main" id="{36F1825A-05AF-6747-B589-B8616CE276D7}"/>
              </a:ext>
            </a:extLst>
          </p:cNvPr>
          <p:cNvSpPr txBox="1"/>
          <p:nvPr/>
        </p:nvSpPr>
        <p:spPr>
          <a:xfrm>
            <a:off x="5827331" y="5563416"/>
            <a:ext cx="1205550" cy="284513"/>
          </a:xfrm>
          <a:prstGeom prst="rect">
            <a:avLst/>
          </a:prstGeom>
          <a:noFill/>
          <a:ln w="29160">
            <a:solidFill>
              <a:srgbClr val="0000CC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2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SUS point</a:t>
            </a:r>
          </a:p>
        </p:txBody>
      </p:sp>
      <p:sp>
        <p:nvSpPr>
          <p:cNvPr id="15" name="TextShape 9">
            <a:extLst>
              <a:ext uri="{FF2B5EF4-FFF2-40B4-BE49-F238E27FC236}">
                <a16:creationId xmlns:a16="http://schemas.microsoft.com/office/drawing/2014/main" id="{418DA641-E933-C648-8F96-8951E9B4D163}"/>
              </a:ext>
            </a:extLst>
          </p:cNvPr>
          <p:cNvSpPr txBox="1"/>
          <p:nvPr/>
        </p:nvSpPr>
        <p:spPr>
          <a:xfrm>
            <a:off x="5843869" y="5882016"/>
            <a:ext cx="1205550" cy="284513"/>
          </a:xfrm>
          <a:prstGeom prst="rect">
            <a:avLst/>
          </a:prstGeom>
          <a:noFill/>
          <a:ln w="29160">
            <a:solidFill>
              <a:srgbClr val="0000CC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2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Displacement</a:t>
            </a:r>
          </a:p>
        </p:txBody>
      </p:sp>
      <p:sp>
        <p:nvSpPr>
          <p:cNvPr id="16" name="TextShape 10">
            <a:extLst>
              <a:ext uri="{FF2B5EF4-FFF2-40B4-BE49-F238E27FC236}">
                <a16:creationId xmlns:a16="http://schemas.microsoft.com/office/drawing/2014/main" id="{702078A9-8C05-B740-B165-DC2595B89A08}"/>
              </a:ext>
            </a:extLst>
          </p:cNvPr>
          <p:cNvSpPr txBox="1"/>
          <p:nvPr/>
        </p:nvSpPr>
        <p:spPr>
          <a:xfrm>
            <a:off x="5827331" y="6209391"/>
            <a:ext cx="1205550" cy="323325"/>
          </a:xfrm>
          <a:prstGeom prst="rect">
            <a:avLst/>
          </a:prstGeom>
          <a:noFill/>
          <a:ln w="29160">
            <a:solidFill>
              <a:srgbClr val="0000CC"/>
            </a:solidFill>
            <a:round/>
          </a:ln>
        </p:spPr>
        <p:txBody>
          <a:bodyPr lIns="97875" tIns="55688" rIns="97875" bIns="55688"/>
          <a:lstStyle/>
          <a:p>
            <a:pPr algn="ctr"/>
            <a:r>
              <a:rPr lang="en-US" sz="1219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Longitudina</a:t>
            </a:r>
            <a:r>
              <a:rPr lang="en-US" sz="15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</a:t>
            </a:r>
            <a:endParaRPr lang="en-US" sz="1688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Line 11">
            <a:extLst>
              <a:ext uri="{FF2B5EF4-FFF2-40B4-BE49-F238E27FC236}">
                <a16:creationId xmlns:a16="http://schemas.microsoft.com/office/drawing/2014/main" id="{0A7053FE-0EAE-0C43-8D9A-F049CA493413}"/>
              </a:ext>
            </a:extLst>
          </p:cNvPr>
          <p:cNvSpPr/>
          <p:nvPr/>
        </p:nvSpPr>
        <p:spPr>
          <a:xfrm>
            <a:off x="3891431" y="5400741"/>
            <a:ext cx="376650" cy="0"/>
          </a:xfrm>
          <a:prstGeom prst="line">
            <a:avLst/>
          </a:prstGeom>
          <a:ln w="1908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" name="Line 12">
            <a:extLst>
              <a:ext uri="{FF2B5EF4-FFF2-40B4-BE49-F238E27FC236}">
                <a16:creationId xmlns:a16="http://schemas.microsoft.com/office/drawing/2014/main" id="{AD0EC99D-907E-6745-B1BE-023EE495C39A}"/>
              </a:ext>
            </a:extLst>
          </p:cNvPr>
          <p:cNvSpPr/>
          <p:nvPr/>
        </p:nvSpPr>
        <p:spPr>
          <a:xfrm>
            <a:off x="4093931" y="5709891"/>
            <a:ext cx="651375" cy="0"/>
          </a:xfrm>
          <a:prstGeom prst="line">
            <a:avLst/>
          </a:prstGeom>
          <a:ln w="1908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66316E53-9617-9041-8C7D-BBCA2BF357F8}"/>
              </a:ext>
            </a:extLst>
          </p:cNvPr>
          <p:cNvSpPr/>
          <p:nvPr/>
        </p:nvSpPr>
        <p:spPr>
          <a:xfrm>
            <a:off x="4093931" y="6041991"/>
            <a:ext cx="1117125" cy="10800"/>
          </a:xfrm>
          <a:prstGeom prst="line">
            <a:avLst/>
          </a:prstGeom>
          <a:ln w="1908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28AB32B9-0E73-D945-8521-7BD2A33EF0F7}"/>
              </a:ext>
            </a:extLst>
          </p:cNvPr>
          <p:cNvSpPr/>
          <p:nvPr/>
        </p:nvSpPr>
        <p:spPr>
          <a:xfrm>
            <a:off x="4093931" y="6395691"/>
            <a:ext cx="1543050" cy="0"/>
          </a:xfrm>
          <a:prstGeom prst="line">
            <a:avLst/>
          </a:prstGeom>
          <a:ln w="19080">
            <a:solidFill>
              <a:srgbClr val="CC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" name="Line 15">
            <a:extLst>
              <a:ext uri="{FF2B5EF4-FFF2-40B4-BE49-F238E27FC236}">
                <a16:creationId xmlns:a16="http://schemas.microsoft.com/office/drawing/2014/main" id="{43192D69-CC9D-EF47-9FA8-9077469EA7AC}"/>
              </a:ext>
            </a:extLst>
          </p:cNvPr>
          <p:cNvSpPr/>
          <p:nvPr/>
        </p:nvSpPr>
        <p:spPr>
          <a:xfrm flipV="1">
            <a:off x="4268081" y="4681191"/>
            <a:ext cx="0" cy="719550"/>
          </a:xfrm>
          <a:prstGeom prst="line">
            <a:avLst/>
          </a:prstGeom>
          <a:ln w="19080">
            <a:solidFill>
              <a:srgbClr val="CC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" name="Line 16">
            <a:extLst>
              <a:ext uri="{FF2B5EF4-FFF2-40B4-BE49-F238E27FC236}">
                <a16:creationId xmlns:a16="http://schemas.microsoft.com/office/drawing/2014/main" id="{96CD64E3-72E1-2045-A591-D1A1C5386C4F}"/>
              </a:ext>
            </a:extLst>
          </p:cNvPr>
          <p:cNvSpPr/>
          <p:nvPr/>
        </p:nvSpPr>
        <p:spPr>
          <a:xfrm flipV="1">
            <a:off x="4740581" y="4685916"/>
            <a:ext cx="0" cy="1023975"/>
          </a:xfrm>
          <a:prstGeom prst="line">
            <a:avLst/>
          </a:prstGeom>
          <a:ln w="19080">
            <a:solidFill>
              <a:srgbClr val="CC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" name="Line 17">
            <a:extLst>
              <a:ext uri="{FF2B5EF4-FFF2-40B4-BE49-F238E27FC236}">
                <a16:creationId xmlns:a16="http://schemas.microsoft.com/office/drawing/2014/main" id="{867C291A-C275-EF48-9F32-6ECE22A40150}"/>
              </a:ext>
            </a:extLst>
          </p:cNvPr>
          <p:cNvSpPr/>
          <p:nvPr/>
        </p:nvSpPr>
        <p:spPr>
          <a:xfrm flipV="1">
            <a:off x="5211056" y="4690641"/>
            <a:ext cx="2025" cy="1351350"/>
          </a:xfrm>
          <a:prstGeom prst="line">
            <a:avLst/>
          </a:prstGeom>
          <a:ln w="19080">
            <a:solidFill>
              <a:srgbClr val="CC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" name="Line 18">
            <a:extLst>
              <a:ext uri="{FF2B5EF4-FFF2-40B4-BE49-F238E27FC236}">
                <a16:creationId xmlns:a16="http://schemas.microsoft.com/office/drawing/2014/main" id="{DD20ACA1-D4D5-DE4C-B11E-126EB85EA045}"/>
              </a:ext>
            </a:extLst>
          </p:cNvPr>
          <p:cNvSpPr/>
          <p:nvPr/>
        </p:nvSpPr>
        <p:spPr>
          <a:xfrm flipV="1">
            <a:off x="5639681" y="4695366"/>
            <a:ext cx="12150" cy="1700325"/>
          </a:xfrm>
          <a:prstGeom prst="line">
            <a:avLst/>
          </a:prstGeom>
          <a:ln w="19080">
            <a:solidFill>
              <a:srgbClr val="CC0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2CCD29C9-D887-F543-BB58-8B9950D68D45}"/>
              </a:ext>
            </a:extLst>
          </p:cNvPr>
          <p:cNvSpPr/>
          <p:nvPr/>
        </p:nvSpPr>
        <p:spPr>
          <a:xfrm flipV="1">
            <a:off x="7068656" y="4685916"/>
            <a:ext cx="0" cy="719550"/>
          </a:xfrm>
          <a:prstGeom prst="line">
            <a:avLst/>
          </a:prstGeom>
          <a:ln w="19080">
            <a:solidFill>
              <a:srgbClr val="0000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" name="Line 20">
            <a:extLst>
              <a:ext uri="{FF2B5EF4-FFF2-40B4-BE49-F238E27FC236}">
                <a16:creationId xmlns:a16="http://schemas.microsoft.com/office/drawing/2014/main" id="{8F4771AF-5A32-984C-9DFB-E2677D1724D2}"/>
              </a:ext>
            </a:extLst>
          </p:cNvPr>
          <p:cNvSpPr/>
          <p:nvPr/>
        </p:nvSpPr>
        <p:spPr>
          <a:xfrm flipV="1">
            <a:off x="7541156" y="4690641"/>
            <a:ext cx="0" cy="1023975"/>
          </a:xfrm>
          <a:prstGeom prst="line">
            <a:avLst/>
          </a:prstGeom>
          <a:ln w="19080">
            <a:solidFill>
              <a:srgbClr val="0000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" name="Line 21">
            <a:extLst>
              <a:ext uri="{FF2B5EF4-FFF2-40B4-BE49-F238E27FC236}">
                <a16:creationId xmlns:a16="http://schemas.microsoft.com/office/drawing/2014/main" id="{B3F7B940-EFE3-F444-9E53-6B1FC9341673}"/>
              </a:ext>
            </a:extLst>
          </p:cNvPr>
          <p:cNvSpPr/>
          <p:nvPr/>
        </p:nvSpPr>
        <p:spPr>
          <a:xfrm flipV="1">
            <a:off x="8011631" y="4695366"/>
            <a:ext cx="2025" cy="1351350"/>
          </a:xfrm>
          <a:prstGeom prst="line">
            <a:avLst/>
          </a:prstGeom>
          <a:ln w="19080">
            <a:solidFill>
              <a:srgbClr val="0000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" name="Line 22">
            <a:extLst>
              <a:ext uri="{FF2B5EF4-FFF2-40B4-BE49-F238E27FC236}">
                <a16:creationId xmlns:a16="http://schemas.microsoft.com/office/drawing/2014/main" id="{3CF05C62-4D80-3542-B5EF-3D21AD3B2677}"/>
              </a:ext>
            </a:extLst>
          </p:cNvPr>
          <p:cNvSpPr/>
          <p:nvPr/>
        </p:nvSpPr>
        <p:spPr>
          <a:xfrm flipV="1">
            <a:off x="8372756" y="4700091"/>
            <a:ext cx="12150" cy="1700325"/>
          </a:xfrm>
          <a:prstGeom prst="line">
            <a:avLst/>
          </a:prstGeom>
          <a:ln w="19080">
            <a:solidFill>
              <a:srgbClr val="0000CC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" name="Line 23">
            <a:extLst>
              <a:ext uri="{FF2B5EF4-FFF2-40B4-BE49-F238E27FC236}">
                <a16:creationId xmlns:a16="http://schemas.microsoft.com/office/drawing/2014/main" id="{7B59C8B7-CA10-7340-928E-2D33B61E3C88}"/>
              </a:ext>
            </a:extLst>
          </p:cNvPr>
          <p:cNvSpPr/>
          <p:nvPr/>
        </p:nvSpPr>
        <p:spPr>
          <a:xfrm>
            <a:off x="6827681" y="5400741"/>
            <a:ext cx="240975" cy="4725"/>
          </a:xfrm>
          <a:prstGeom prst="line">
            <a:avLst/>
          </a:prstGeom>
          <a:ln w="1908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" name="Line 24">
            <a:extLst>
              <a:ext uri="{FF2B5EF4-FFF2-40B4-BE49-F238E27FC236}">
                <a16:creationId xmlns:a16="http://schemas.microsoft.com/office/drawing/2014/main" id="{024490EC-F1E3-4544-B498-CA9B49F18B2C}"/>
              </a:ext>
            </a:extLst>
          </p:cNvPr>
          <p:cNvSpPr/>
          <p:nvPr/>
        </p:nvSpPr>
        <p:spPr>
          <a:xfrm>
            <a:off x="7030181" y="5709891"/>
            <a:ext cx="510975" cy="0"/>
          </a:xfrm>
          <a:prstGeom prst="line">
            <a:avLst/>
          </a:prstGeom>
          <a:ln w="1908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505FE69A-377E-6F4F-AB14-97D6E3644275}"/>
              </a:ext>
            </a:extLst>
          </p:cNvPr>
          <p:cNvSpPr/>
          <p:nvPr/>
        </p:nvSpPr>
        <p:spPr>
          <a:xfrm>
            <a:off x="7030181" y="6041991"/>
            <a:ext cx="983475" cy="10800"/>
          </a:xfrm>
          <a:prstGeom prst="line">
            <a:avLst/>
          </a:prstGeom>
          <a:ln w="1908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" name="Line 26">
            <a:extLst>
              <a:ext uri="{FF2B5EF4-FFF2-40B4-BE49-F238E27FC236}">
                <a16:creationId xmlns:a16="http://schemas.microsoft.com/office/drawing/2014/main" id="{690FDFF4-6320-1E40-889B-3E8146D9DF6B}"/>
              </a:ext>
            </a:extLst>
          </p:cNvPr>
          <p:cNvSpPr/>
          <p:nvPr/>
        </p:nvSpPr>
        <p:spPr>
          <a:xfrm>
            <a:off x="7030181" y="6395691"/>
            <a:ext cx="1337175" cy="0"/>
          </a:xfrm>
          <a:prstGeom prst="line">
            <a:avLst/>
          </a:prstGeom>
          <a:ln w="1908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3827FC-F774-C045-A363-B8978F515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667712-94EF-3D44-BBA3-BB869D6A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52CB4-CEC5-4C42-8BED-262244FD2D95}" type="slidenum">
              <a:rPr lang="en-US" smtClean="0"/>
              <a:t>9</a:t>
            </a:fld>
            <a:endParaRPr lang="en-US"/>
          </a:p>
        </p:txBody>
      </p:sp>
      <p:sp>
        <p:nvSpPr>
          <p:cNvPr id="33" name="Footer Placeholder 1">
            <a:extLst>
              <a:ext uri="{FF2B5EF4-FFF2-40B4-BE49-F238E27FC236}">
                <a16:creationId xmlns:a16="http://schemas.microsoft.com/office/drawing/2014/main" id="{D8A6938C-56D8-5C48-8C9A-B3B491A6454A}"/>
              </a:ext>
            </a:extLst>
          </p:cNvPr>
          <p:cNvSpPr txBox="1">
            <a:spLocks/>
          </p:cNvSpPr>
          <p:nvPr/>
        </p:nvSpPr>
        <p:spPr>
          <a:xfrm>
            <a:off x="7154098" y="66958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/>
              <a:t>G2100766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02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1719</TotalTime>
  <Words>574</Words>
  <Application>Microsoft Macintosh PowerPoint</Application>
  <PresentationFormat>On-screen Show (4:3)</PresentationFormat>
  <Paragraphs>104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Consolas</vt:lpstr>
      <vt:lpstr>Office Theme</vt:lpstr>
      <vt:lpstr>MATLAB suspension model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Edgard Luis Bonilla</dc:creator>
  <cp:lastModifiedBy>Edgard Luis Bonilla</cp:lastModifiedBy>
  <cp:revision>18</cp:revision>
  <dcterms:created xsi:type="dcterms:W3CDTF">2021-04-06T03:13:48Z</dcterms:created>
  <dcterms:modified xsi:type="dcterms:W3CDTF">2021-04-07T07:53:09Z</dcterms:modified>
</cp:coreProperties>
</file>