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63" r:id="rId2"/>
    <p:sldId id="296" r:id="rId3"/>
    <p:sldId id="388" r:id="rId4"/>
    <p:sldId id="389" r:id="rId5"/>
    <p:sldId id="363" r:id="rId6"/>
    <p:sldId id="390" r:id="rId7"/>
    <p:sldId id="391" r:id="rId8"/>
    <p:sldId id="392" r:id="rId9"/>
    <p:sldId id="393" r:id="rId10"/>
    <p:sldId id="396" r:id="rId11"/>
    <p:sldId id="394" r:id="rId12"/>
    <p:sldId id="395" r:id="rId13"/>
    <p:sldId id="397" r:id="rId14"/>
    <p:sldId id="39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64CB77"/>
    <a:srgbClr val="FEFFD1"/>
    <a:srgbClr val="FFF2FF"/>
    <a:srgbClr val="FFFFFF"/>
    <a:srgbClr val="FFFF00"/>
    <a:srgbClr val="FF7400"/>
    <a:srgbClr val="FFC614"/>
    <a:srgbClr val="F2FF87"/>
    <a:srgbClr val="EDF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79" autoAdjust="0"/>
    <p:restoredTop sz="91834" autoAdjust="0"/>
  </p:normalViewPr>
  <p:slideViewPr>
    <p:cSldViewPr>
      <p:cViewPr varScale="1">
        <p:scale>
          <a:sx n="216" d="100"/>
          <a:sy n="216" d="100"/>
        </p:scale>
        <p:origin x="14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38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33B377A7-942D-424B-BBA5-8600D121D4A2}" type="datetimeFigureOut">
              <a:rPr lang="ja-JP" altLang="en-US"/>
              <a:pPr>
                <a:defRPr/>
              </a:pPr>
              <a:t>2020/5/25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B248EF5E-124D-DC44-918B-09EE20AB62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09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929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990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869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939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689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6691-E28D-C244-815B-1821467185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4477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09EA-BB2A-B949-967F-5810BAD88B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0090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038350" cy="6400800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962650" cy="6400800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5CC1-DF70-9B45-92DB-008A3B3B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297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854-2B37-F34D-B850-E2BACB9FDF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24836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3F57-A3D3-6E46-ACF7-B365B82451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38180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76-C36B-D044-94B6-89AF886D71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4933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C270-5A19-6D48-9582-648B8527D0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88623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8062-3936-4345-AEFE-BA1613D061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90041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1398-FAA9-BE49-A39C-C14F8AC138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3846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0B54-B6CC-654C-8560-AC7903B8E6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75201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6093-201F-B543-A104-C6A4C2782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66760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2133600" y="6467475"/>
            <a:ext cx="5486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 algn="ctr"/>
            <a:r>
              <a:rPr kumimoji="0" lang="en-US" altLang="ja-JP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Hiro Yamamoto      SIS getting started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318250"/>
            <a:ext cx="31273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defRPr>
            </a:lvl1pPr>
          </a:lstStyle>
          <a:p>
            <a:pPr>
              <a:defRPr/>
            </a:pPr>
            <a:fld id="{3C0A972E-EC38-EC42-92F3-EA3CE693F7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2075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Helvetica" charset="0"/>
              </a:rPr>
              <a:t>Second level</a:t>
            </a:r>
          </a:p>
          <a:p>
            <a:pPr lvl="2"/>
            <a:r>
              <a:rPr lang="en-US" altLang="ja-JP">
                <a:sym typeface="Helvetica" charset="0"/>
              </a:rPr>
              <a:t>Third level</a:t>
            </a:r>
          </a:p>
          <a:p>
            <a:pPr lvl="3"/>
            <a:r>
              <a:rPr lang="en-US" altLang="ja-JP">
                <a:sym typeface="Helvetica" charset="0"/>
              </a:rPr>
              <a:t>Fourth level</a:t>
            </a:r>
          </a:p>
          <a:p>
            <a:pPr lvl="4"/>
            <a:r>
              <a:rPr lang="en-US" altLang="ja-JP">
                <a:sym typeface="Helvetica" charset="0"/>
              </a:rPr>
              <a:t>Fifth levell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137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2075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12700">
            <a:solidFill>
              <a:srgbClr val="D49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ja-JP" altLang="en-US"/>
          </a:p>
        </p:txBody>
      </p:sp>
      <p:sp>
        <p:nvSpPr>
          <p:cNvPr id="1032" name="Rectangle 7"/>
          <p:cNvSpPr>
            <a:spLocks/>
          </p:cNvSpPr>
          <p:nvPr/>
        </p:nvSpPr>
        <p:spPr bwMode="auto">
          <a:xfrm>
            <a:off x="304800" y="6394450"/>
            <a:ext cx="1460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/>
            <a:r>
              <a:rPr kumimoji="0" lang="en-US" altLang="ja-JP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LIGO-G2000796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2600" cy="1395991"/>
          </a:xfrm>
          <a:prstGeom prst="rect">
            <a:avLst/>
          </a:prstGeom>
        </p:spPr>
      </p:pic>
      <p:pic>
        <p:nvPicPr>
          <p:cNvPr id="10" name="Picture 2" descr="NSF_LOGO_4-Color_bitmap_Logo.png">
            <a:extLst>
              <a:ext uri="{FF2B5EF4-FFF2-40B4-BE49-F238E27FC236}">
                <a16:creationId xmlns:a16="http://schemas.microsoft.com/office/drawing/2014/main" id="{CAEDC9B4-B6A9-714E-86C4-2FDA127975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306" y="0"/>
            <a:ext cx="1092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2pPr>
      <a:lvl3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3pPr>
      <a:lvl4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4pPr>
      <a:lvl5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5pPr>
      <a:lvl6pPr marL="4984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6pPr>
      <a:lvl7pPr marL="9556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7pPr>
      <a:lvl8pPr marL="14128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8pPr>
      <a:lvl9pPr marL="18700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9pPr>
    </p:titleStyle>
    <p:bodyStyle>
      <a:lvl1pPr marL="384175" indent="-342900" algn="l" rtl="0" eaLnBrk="0" fontAlgn="base" hangingPunct="0">
        <a:spcBef>
          <a:spcPts val="600"/>
        </a:spcBef>
        <a:spcAft>
          <a:spcPct val="0"/>
        </a:spcAft>
        <a:buClr>
          <a:srgbClr val="114FFB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33425" indent="-28575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334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5906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64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78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50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622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94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66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482" y="63500"/>
            <a:ext cx="7467600" cy="1371600"/>
          </a:xfrm>
        </p:spPr>
        <p:txBody>
          <a:bodyPr/>
          <a:lstStyle/>
          <a:p>
            <a:r>
              <a:rPr lang="en-US" dirty="0"/>
              <a:t>SIS20 Primer</a:t>
            </a:r>
            <a:br>
              <a:rPr lang="en-US" sz="3200" dirty="0"/>
            </a:br>
            <a:r>
              <a:rPr lang="en-US" sz="2400" dirty="0"/>
              <a:t>Hiro Yamamoto / LIGO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40" y="1593850"/>
            <a:ext cx="8906760" cy="4425950"/>
          </a:xfrm>
          <a:solidFill>
            <a:schemeClr val="bg1"/>
          </a:solidFill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sz="2800" dirty="0"/>
              <a:t>Introduction</a:t>
            </a:r>
          </a:p>
          <a:p>
            <a:pPr lvl="1">
              <a:buFont typeface="Wingdings" charset="2"/>
              <a:buChar char="Ø"/>
            </a:pPr>
            <a:r>
              <a:rPr lang="en-US" sz="2000" dirty="0"/>
              <a:t>Real world vs simulation</a:t>
            </a:r>
          </a:p>
          <a:p>
            <a:pPr>
              <a:buFont typeface="Wingdings" charset="2"/>
              <a:buChar char="Ø"/>
            </a:pPr>
            <a:r>
              <a:rPr lang="en-US" sz="2600" dirty="0"/>
              <a:t>Simple system</a:t>
            </a:r>
          </a:p>
          <a:p>
            <a:pPr lvl="1">
              <a:buFont typeface="Wingdings" charset="2"/>
              <a:buChar char="Ø"/>
            </a:pPr>
            <a:r>
              <a:rPr lang="en-US" sz="2000" dirty="0"/>
              <a:t>FP</a:t>
            </a:r>
          </a:p>
          <a:p>
            <a:pPr lvl="2">
              <a:buFont typeface="Wingdings" charset="2"/>
              <a:buChar char="Ø"/>
            </a:pPr>
            <a:r>
              <a:rPr lang="en-US" sz="1800" dirty="0"/>
              <a:t>Field, power distribution, </a:t>
            </a:r>
            <a:r>
              <a:rPr lang="en-US" sz="1800" dirty="0" err="1"/>
              <a:t>etc</a:t>
            </a:r>
            <a:endParaRPr lang="en-US" sz="1800"/>
          </a:p>
          <a:p>
            <a:pPr lvl="1">
              <a:buFont typeface="Wingdings" charset="2"/>
              <a:buChar char="Ø"/>
            </a:pPr>
            <a:r>
              <a:rPr lang="en-US" sz="2000"/>
              <a:t>FP with maps and point absorber</a:t>
            </a:r>
          </a:p>
          <a:p>
            <a:pPr lvl="2">
              <a:buFont typeface="Wingdings" charset="2"/>
              <a:buChar char="Ø"/>
            </a:pPr>
            <a:r>
              <a:rPr lang="en-US" sz="1800"/>
              <a:t>Round trip loss, modes, mirror surface, </a:t>
            </a:r>
            <a:r>
              <a:rPr lang="en-US" sz="1800" err="1"/>
              <a:t>etc</a:t>
            </a:r>
            <a:endParaRPr lang="en-US" sz="1800"/>
          </a:p>
          <a:p>
            <a:pPr>
              <a:buFont typeface="Wingdings" charset="2"/>
              <a:buChar char="Ø"/>
            </a:pPr>
            <a:r>
              <a:rPr lang="en-US" sz="2600"/>
              <a:t>LLO</a:t>
            </a:r>
          </a:p>
          <a:p>
            <a:pPr lvl="1">
              <a:buFont typeface="Wingdings" charset="2"/>
              <a:buChar char="Ø"/>
            </a:pPr>
            <a:r>
              <a:rPr lang="en-US" sz="2000"/>
              <a:t>DRFPI with point absorber</a:t>
            </a:r>
          </a:p>
          <a:p>
            <a:pPr lvl="1">
              <a:buFont typeface="Wingdings" charset="2"/>
              <a:buChar char="Ø"/>
            </a:pPr>
            <a:r>
              <a:rPr lang="en-US" sz="2000"/>
              <a:t>Round trip loss, PRG, </a:t>
            </a:r>
            <a:r>
              <a:rPr lang="en-US" sz="2000" err="1"/>
              <a:t>etc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370655" y="6240165"/>
            <a:ext cx="31273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1"/>
                </a:solidFill>
                <a:latin typeface="Helvetica" charset="0"/>
                <a:ea typeface="ヒラギノ明朝 ProN W3" charset="0"/>
                <a:cs typeface="Helvetica" charset="0"/>
                <a:sym typeface="Helvetic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69356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BBF5-DFAE-784A-8B95-217EF5DD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surface aberration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C658B-BC2A-F449-A6F2-0EA964C958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7EC82-1407-6145-AD40-A35ABE3C1E11}"/>
              </a:ext>
            </a:extLst>
          </p:cNvPr>
          <p:cNvSpPr txBox="1"/>
          <p:nvPr/>
        </p:nvSpPr>
        <p:spPr>
          <a:xfrm>
            <a:off x="228600" y="1828800"/>
            <a:ext cx="907171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Monaco" pitchFamily="2" charset="77"/>
              </a:rPr>
              <a:t>% dat = </a:t>
            </a:r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calcThermal</a:t>
            </a:r>
            <a:r>
              <a:rPr lang="en-US" sz="1600">
                <a:solidFill>
                  <a:srgbClr val="000000"/>
                </a:solidFill>
                <a:latin typeface="Monaco" pitchFamily="2" charset="77"/>
              </a:rPr>
              <a:t>( elph, r, Psub, Pcoat, w, thickness, radius ) </a:t>
            </a:r>
          </a:p>
          <a:p>
            <a:r>
              <a:rPr lang="en-US" sz="1600">
                <a:solidFill>
                  <a:srgbClr val="000000"/>
                </a:solidFill>
                <a:latin typeface="Monaco" pitchFamily="2" charset="77"/>
              </a:rPr>
              <a:t>%    thermal deformation by absorption using Hello-Vinet formula</a:t>
            </a:r>
          </a:p>
          <a:p>
            <a:r>
              <a:rPr lang="en-US" sz="1600">
                <a:solidFill>
                  <a:srgbClr val="000000"/>
                </a:solidFill>
                <a:latin typeface="Monaco" pitchFamily="2" charset="77"/>
              </a:rPr>
              <a:t>%</a:t>
            </a:r>
          </a:p>
          <a:p>
            <a:r>
              <a:rPr lang="en-US" sz="1600">
                <a:solidFill>
                  <a:srgbClr val="000000"/>
                </a:solidFill>
                <a:latin typeface="Monaco" pitchFamily="2" charset="77"/>
              </a:rPr>
              <a:t>% del = </a:t>
            </a:r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pointAbs</a:t>
            </a:r>
            <a:r>
              <a:rPr lang="en-US" sz="1600">
                <a:solidFill>
                  <a:srgbClr val="000000"/>
                </a:solidFill>
                <a:latin typeface="Monaco" pitchFamily="2" charset="77"/>
              </a:rPr>
              <a:t>( x, y, x0, y0, Pabs, absRadius )</a:t>
            </a:r>
          </a:p>
          <a:p>
            <a:r>
              <a:rPr lang="en-US" sz="1600">
                <a:solidFill>
                  <a:srgbClr val="000000"/>
                </a:solidFill>
                <a:latin typeface="Monaco" pitchFamily="2" charset="77"/>
              </a:rPr>
              <a:t>%    parametrization of surface aberration by point absorber</a:t>
            </a:r>
          </a:p>
          <a:p>
            <a:r>
              <a:rPr lang="en-US" sz="1600">
                <a:solidFill>
                  <a:srgbClr val="000000"/>
                </a:solidFill>
                <a:latin typeface="Monaco" pitchFamily="2" charset="77"/>
              </a:rPr>
              <a:t>%    (x0, y0) : location of point absorber in m</a:t>
            </a:r>
          </a:p>
          <a:p>
            <a:r>
              <a:rPr lang="en-US" sz="1600">
                <a:solidFill>
                  <a:srgbClr val="000000"/>
                </a:solidFill>
                <a:latin typeface="Monaco" pitchFamily="2" charset="77"/>
              </a:rPr>
              <a:t>%    Pabs : amount of absorption in W</a:t>
            </a:r>
          </a:p>
          <a:p>
            <a:r>
              <a:rPr lang="en-US" sz="1600">
                <a:solidFill>
                  <a:srgbClr val="000000"/>
                </a:solidFill>
                <a:latin typeface="Monaco" pitchFamily="2" charset="77"/>
              </a:rPr>
              <a:t>%    multiple absorbers : x0 = [0.02, 0.03], y0 = [-0.01, 0.02], </a:t>
            </a:r>
          </a:p>
          <a:p>
            <a:r>
              <a:rPr lang="en-US" sz="1600">
                <a:solidFill>
                  <a:srgbClr val="000000"/>
                </a:solidFill>
                <a:latin typeface="Monaco" pitchFamily="2" charset="77"/>
              </a:rPr>
              <a:t>%                         Pabs = [0.04, 0.02]</a:t>
            </a:r>
          </a:p>
          <a:p>
            <a:endParaRPr lang="en-US" sz="160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600">
                <a:solidFill>
                  <a:srgbClr val="000000"/>
                </a:solidFill>
                <a:latin typeface="Monaco" pitchFamily="2" charset="77"/>
              </a:rPr>
              <a:t>% ITM HR surface</a:t>
            </a:r>
          </a:p>
          <a:p>
            <a:endParaRPr lang="en-US" sz="1600">
              <a:latin typeface="Monaco" pitchFamily="2" charset="77"/>
            </a:endParaRPr>
          </a:p>
          <a:p>
            <a:r>
              <a:rPr lang="en-US" sz="1600">
                <a:latin typeface="Monaco" pitchFamily="2" charset="77"/>
              </a:rPr>
              <a:t>obj.setHRfiles( 'ITM', ITMmap, ...</a:t>
            </a:r>
          </a:p>
          <a:p>
            <a:r>
              <a:rPr lang="en-US" sz="1600">
                <a:latin typeface="Monaco" pitchFamily="2" charset="77"/>
              </a:rPr>
              <a:t>   'map + </a:t>
            </a:r>
            <a:r>
              <a:rPr lang="en-US" sz="1600">
                <a:solidFill>
                  <a:srgbClr val="00B050"/>
                </a:solidFill>
                <a:latin typeface="Monaco" pitchFamily="2" charset="77"/>
              </a:rPr>
              <a:t>rsq</a:t>
            </a:r>
            <a:r>
              <a:rPr lang="en-US" sz="1600">
                <a:latin typeface="Monaco" pitchFamily="2" charset="77"/>
              </a:rPr>
              <a:t>*delRoCI/2 + </a:t>
            </a:r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calcThermal</a:t>
            </a:r>
            <a:r>
              <a:rPr lang="en-US" sz="1600">
                <a:latin typeface="Monaco" pitchFamily="2" charset="77"/>
              </a:rPr>
              <a:t>(0, </a:t>
            </a:r>
            <a:r>
              <a:rPr lang="en-US" sz="1600">
                <a:solidFill>
                  <a:srgbClr val="00B050"/>
                </a:solidFill>
                <a:latin typeface="Monaco" pitchFamily="2" charset="77"/>
              </a:rPr>
              <a:t>r</a:t>
            </a:r>
            <a:r>
              <a:rPr lang="en-US" sz="1600">
                <a:latin typeface="Monaco" pitchFamily="2" charset="77"/>
              </a:rPr>
              <a:t>, 0, PcoatI, wI, 0.2, 0.175 ) </a:t>
            </a:r>
          </a:p>
          <a:p>
            <a:r>
              <a:rPr lang="en-US" sz="1600">
                <a:latin typeface="Monaco" pitchFamily="2" charset="77"/>
              </a:rPr>
              <a:t>        + </a:t>
            </a:r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pointAbs</a:t>
            </a:r>
            <a:r>
              <a:rPr lang="en-US" sz="1600">
                <a:latin typeface="Monaco" pitchFamily="2" charset="77"/>
              </a:rPr>
              <a:t>(</a:t>
            </a:r>
            <a:r>
              <a:rPr lang="en-US" sz="1600">
                <a:solidFill>
                  <a:srgbClr val="00B050"/>
                </a:solidFill>
                <a:latin typeface="Monaco" pitchFamily="2" charset="77"/>
              </a:rPr>
              <a:t>x</a:t>
            </a:r>
            <a:r>
              <a:rPr lang="en-US" sz="1600">
                <a:latin typeface="Monaco" pitchFamily="2" charset="77"/>
              </a:rPr>
              <a:t>,</a:t>
            </a:r>
            <a:r>
              <a:rPr lang="en-US" sz="1600">
                <a:solidFill>
                  <a:srgbClr val="00B050"/>
                </a:solidFill>
                <a:latin typeface="Monaco" pitchFamily="2" charset="77"/>
              </a:rPr>
              <a:t>y</a:t>
            </a:r>
            <a:r>
              <a:rPr lang="en-US" sz="1600">
                <a:latin typeface="Monaco" pitchFamily="2" charset="77"/>
              </a:rPr>
              <a:t>,xPoI, yPoI, pointPwrI)', ...</a:t>
            </a:r>
          </a:p>
          <a:p>
            <a:r>
              <a:rPr lang="en-US" sz="1600">
                <a:latin typeface="Monaco" pitchFamily="2" charset="77"/>
              </a:rPr>
              <a:t>   0.16, ITMRoC, 0, ...</a:t>
            </a:r>
          </a:p>
          <a:p>
            <a:r>
              <a:rPr lang="en-US" sz="1600">
                <a:latin typeface="Monaco" pitchFamily="2" charset="77"/>
              </a:rPr>
              <a:t>   'delRoCI', delRoCI, 'PcoatI', PcoatI, 'wI', 0.053, </a:t>
            </a:r>
          </a:p>
          <a:p>
            <a:r>
              <a:rPr lang="en-US" sz="1600">
                <a:latin typeface="Monaco" pitchFamily="2" charset="77"/>
              </a:rPr>
              <a:t>   'xPoI', xPoI, 'yPoI', yPoI, 'pointPwrI', pointPwrI );</a:t>
            </a:r>
          </a:p>
          <a:p>
            <a:br>
              <a:rPr lang="en-US" sz="1600">
                <a:latin typeface="Monaco" pitchFamily="2" charset="77"/>
              </a:rPr>
            </a:br>
            <a:endParaRPr lang="en-US" sz="1600">
              <a:latin typeface="Monaco" pitchFamily="2" charset="77"/>
            </a:endParaRPr>
          </a:p>
          <a:p>
            <a:endParaRPr lang="en-US" sz="1600">
              <a:latin typeface="Monac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79799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7581-4674-4746-8983-FCD0894D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LLO simulation</a:t>
            </a:r>
            <a:br>
              <a:rPr lang="en-US"/>
            </a:br>
            <a:r>
              <a:rPr lang="en-US" sz="2800" err="1">
                <a:solidFill>
                  <a:schemeClr val="tx1"/>
                </a:solidFill>
              </a:rPr>
              <a:t>LLODRFPMAcc.m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BB5ED-7DF1-E44D-93A3-1A7EB391E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Dual recycled FP Michelson with LLO maps</a:t>
            </a:r>
          </a:p>
          <a:p>
            <a:pPr lvl="1"/>
            <a:r>
              <a:rPr lang="en-US"/>
              <a:t>Stable power recycling and signal recycling cavities</a:t>
            </a:r>
          </a:p>
          <a:p>
            <a:r>
              <a:rPr lang="en-US"/>
              <a:t>All the map aberrations in </a:t>
            </a:r>
            <a:r>
              <a:rPr lang="en-US" err="1"/>
              <a:t>FPwMaps</a:t>
            </a:r>
            <a:r>
              <a:rPr lang="en-US"/>
              <a:t> are included for both arms</a:t>
            </a:r>
          </a:p>
          <a:p>
            <a:pPr lvl="1"/>
            <a:r>
              <a:rPr lang="en-US"/>
              <a:t>Effects of point absorbers</a:t>
            </a:r>
          </a:p>
          <a:p>
            <a:r>
              <a:rPr lang="en-US"/>
              <a:t>Beam off-centering in the arm – tricky way</a:t>
            </a:r>
          </a:p>
          <a:p>
            <a:r>
              <a:rPr lang="en-US" err="1"/>
              <a:t>Misc</a:t>
            </a:r>
            <a:endParaRPr lang="en-US"/>
          </a:p>
          <a:p>
            <a:pPr lvl="1"/>
            <a:r>
              <a:rPr lang="en-US"/>
              <a:t>Extra arm loss of 30ppm added by hand to make the PRG to be 50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1533C-56B9-0D42-A54D-7B226C9AD8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339618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5327-699E-DC48-9856-4E11E175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LLO runs with point absorber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F41-5057-2C47-A759-42E259261F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70210-4FDC-1E4A-9074-337248557452}"/>
              </a:ext>
            </a:extLst>
          </p:cNvPr>
          <p:cNvSpPr txBox="1"/>
          <p:nvPr/>
        </p:nvSpPr>
        <p:spPr>
          <a:xfrm>
            <a:off x="590636" y="1628888"/>
            <a:ext cx="7837402" cy="526297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err="1">
                <a:solidFill>
                  <a:srgbClr val="FF0000"/>
                </a:solidFill>
                <a:latin typeface="Monaco" pitchFamily="2" charset="77"/>
              </a:rPr>
              <a:t>llo</a:t>
            </a:r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 = </a:t>
            </a:r>
            <a:r>
              <a:rPr lang="en-US" sz="1600" err="1">
                <a:solidFill>
                  <a:srgbClr val="FF0000"/>
                </a:solidFill>
                <a:latin typeface="Monaco" pitchFamily="2" charset="77"/>
              </a:rPr>
              <a:t>LLODRFPMAcc</a:t>
            </a:r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;  </a:t>
            </a:r>
            <a:r>
              <a:rPr lang="en-US" sz="1600" err="1">
                <a:latin typeface="Monaco" pitchFamily="2" charset="77"/>
              </a:rPr>
              <a:t>llo.lock</a:t>
            </a:r>
            <a:r>
              <a:rPr lang="en-US" sz="1600">
                <a:latin typeface="Monaco" pitchFamily="2" charset="77"/>
              </a:rPr>
              <a:t>(‘errorLimit’,1e-3)</a:t>
            </a:r>
          </a:p>
          <a:p>
            <a:endParaRPr lang="en-US" sz="1600">
              <a:latin typeface="Monaco" pitchFamily="2" charset="77"/>
            </a:endParaRPr>
          </a:p>
          <a:p>
            <a:r>
              <a:rPr lang="en-US" sz="1600">
                <a:latin typeface="Monaco" pitchFamily="2" charset="77"/>
              </a:rPr>
              <a:t>: 'PRM-HR-o' </a:t>
            </a:r>
            <a:r>
              <a:rPr lang="en-US" sz="1600" err="1">
                <a:latin typeface="Monaco" pitchFamily="2" charset="77"/>
              </a:rPr>
              <a:t>Pwr</a:t>
            </a:r>
            <a:r>
              <a:rPr lang="en-US" sz="1600">
                <a:latin typeface="Monaco" pitchFamily="2" charset="77"/>
              </a:rPr>
              <a:t>= </a:t>
            </a:r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5.186e+01</a:t>
            </a:r>
            <a:r>
              <a:rPr lang="en-US" sz="1600">
                <a:latin typeface="Monaco" pitchFamily="2" charset="77"/>
              </a:rPr>
              <a:t>, Err= 2.278e-04, </a:t>
            </a:r>
            <a:r>
              <a:rPr lang="en-US" sz="1600" err="1">
                <a:latin typeface="Monaco" pitchFamily="2" charset="77"/>
              </a:rPr>
              <a:t>delL</a:t>
            </a:r>
            <a:r>
              <a:rPr lang="en-US" sz="1600">
                <a:latin typeface="Monaco" pitchFamily="2" charset="77"/>
              </a:rPr>
              <a:t>=-1.231e-12</a:t>
            </a:r>
          </a:p>
          <a:p>
            <a:r>
              <a:rPr lang="en-US" sz="1600">
                <a:latin typeface="Monaco" pitchFamily="2" charset="77"/>
              </a:rPr>
              <a:t>: 'SRM-HR-o' </a:t>
            </a:r>
            <a:r>
              <a:rPr lang="en-US" sz="1600" err="1">
                <a:latin typeface="Monaco" pitchFamily="2" charset="77"/>
              </a:rPr>
              <a:t>Pwr</a:t>
            </a:r>
            <a:r>
              <a:rPr lang="en-US" sz="1600">
                <a:latin typeface="Monaco" pitchFamily="2" charset="77"/>
              </a:rPr>
              <a:t>= 5.986e-02, Err= 2.950e-04, </a:t>
            </a:r>
            <a:r>
              <a:rPr lang="en-US" sz="1600" err="1">
                <a:latin typeface="Monaco" pitchFamily="2" charset="77"/>
              </a:rPr>
              <a:t>delL</a:t>
            </a:r>
            <a:r>
              <a:rPr lang="en-US" sz="1600">
                <a:latin typeface="Monaco" pitchFamily="2" charset="77"/>
              </a:rPr>
              <a:t>=-1.203e-11</a:t>
            </a:r>
          </a:p>
          <a:p>
            <a:r>
              <a:rPr lang="en-US" sz="1600">
                <a:latin typeface="Monaco" pitchFamily="2" charset="77"/>
              </a:rPr>
              <a:t>: 'ITMX-HR-o' </a:t>
            </a:r>
            <a:r>
              <a:rPr lang="en-US" sz="1600" err="1">
                <a:latin typeface="Monaco" pitchFamily="2" charset="77"/>
              </a:rPr>
              <a:t>Pwr</a:t>
            </a:r>
            <a:r>
              <a:rPr lang="en-US" sz="1600">
                <a:latin typeface="Monaco" pitchFamily="2" charset="77"/>
              </a:rPr>
              <a:t>= 6.948e+03, Err= 7.878e-04, </a:t>
            </a:r>
            <a:r>
              <a:rPr lang="en-US" sz="1600" err="1">
                <a:latin typeface="Monaco" pitchFamily="2" charset="77"/>
              </a:rPr>
              <a:t>delL</a:t>
            </a:r>
            <a:r>
              <a:rPr lang="en-US" sz="1600">
                <a:latin typeface="Monaco" pitchFamily="2" charset="77"/>
              </a:rPr>
              <a:t>= 1.626e-15</a:t>
            </a:r>
          </a:p>
          <a:p>
            <a:r>
              <a:rPr lang="en-US" sz="1600">
                <a:latin typeface="Monaco" pitchFamily="2" charset="77"/>
              </a:rPr>
              <a:t>: 'ITMY-HR-o' </a:t>
            </a:r>
            <a:r>
              <a:rPr lang="en-US" sz="1600" err="1">
                <a:latin typeface="Monaco" pitchFamily="2" charset="77"/>
              </a:rPr>
              <a:t>Pwr</a:t>
            </a:r>
            <a:r>
              <a:rPr lang="en-US" sz="1600">
                <a:latin typeface="Monaco" pitchFamily="2" charset="77"/>
              </a:rPr>
              <a:t>= 6.785e+03, Err= 7.715e-04, </a:t>
            </a:r>
            <a:r>
              <a:rPr lang="en-US" sz="1600" err="1">
                <a:latin typeface="Monaco" pitchFamily="2" charset="77"/>
              </a:rPr>
              <a:t>delL</a:t>
            </a:r>
            <a:r>
              <a:rPr lang="en-US" sz="1600">
                <a:latin typeface="Monaco" pitchFamily="2" charset="77"/>
              </a:rPr>
              <a:t>= 1.577e-15</a:t>
            </a:r>
          </a:p>
          <a:p>
            <a:endParaRPr lang="en-US" sz="1600">
              <a:latin typeface="Monaco" pitchFamily="2" charset="77"/>
            </a:endParaRPr>
          </a:p>
          <a:p>
            <a:r>
              <a:rPr lang="en-US" sz="1600" err="1">
                <a:latin typeface="Monaco" pitchFamily="2" charset="77"/>
              </a:rPr>
              <a:t>llo.roundtripLoss</a:t>
            </a:r>
            <a:r>
              <a:rPr lang="en-US" sz="1600">
                <a:latin typeface="Monaco" pitchFamily="2" charset="77"/>
              </a:rPr>
              <a:t>('ITMX-HR-o’) : 5.315445166031996e-05</a:t>
            </a:r>
          </a:p>
          <a:p>
            <a:r>
              <a:rPr lang="en-US" sz="1600" err="1">
                <a:latin typeface="Monaco" pitchFamily="2" charset="77"/>
              </a:rPr>
              <a:t>llo.roundtripLoss</a:t>
            </a:r>
            <a:r>
              <a:rPr lang="en-US" sz="1600">
                <a:latin typeface="Monaco" pitchFamily="2" charset="77"/>
              </a:rPr>
              <a:t>('ITMY-HR-o’) : </a:t>
            </a:r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5.931360270183816e-05</a:t>
            </a:r>
          </a:p>
          <a:p>
            <a:endParaRPr lang="en-US" sz="1600">
              <a:latin typeface="Monaco" pitchFamily="2" charset="77"/>
            </a:endParaRPr>
          </a:p>
          <a:p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% with point absorber on ETMY</a:t>
            </a:r>
          </a:p>
          <a:p>
            <a:r>
              <a:rPr lang="en-US" sz="1600" err="1">
                <a:solidFill>
                  <a:srgbClr val="FF0000"/>
                </a:solidFill>
                <a:latin typeface="Monaco" pitchFamily="2" charset="77"/>
              </a:rPr>
              <a:t>llo</a:t>
            </a:r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 = </a:t>
            </a:r>
            <a:r>
              <a:rPr lang="en-US" sz="1600" err="1">
                <a:solidFill>
                  <a:srgbClr val="FF0000"/>
                </a:solidFill>
                <a:latin typeface="Monaco" pitchFamily="2" charset="77"/>
              </a:rPr>
              <a:t>LLODRFPMAcc</a:t>
            </a:r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('</a:t>
            </a:r>
            <a:r>
              <a:rPr lang="en-US" sz="1600" err="1">
                <a:solidFill>
                  <a:srgbClr val="FF0000"/>
                </a:solidFill>
                <a:latin typeface="Monaco" pitchFamily="2" charset="77"/>
              </a:rPr>
              <a:t>xPoY</a:t>
            </a:r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', 0.02, '</a:t>
            </a:r>
            <a:r>
              <a:rPr lang="en-US" sz="1600" err="1">
                <a:solidFill>
                  <a:srgbClr val="FF0000"/>
                </a:solidFill>
                <a:latin typeface="Monaco" pitchFamily="2" charset="77"/>
              </a:rPr>
              <a:t>yPoY</a:t>
            </a:r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', 0, '</a:t>
            </a:r>
            <a:r>
              <a:rPr lang="en-US" sz="1600" err="1">
                <a:solidFill>
                  <a:srgbClr val="FF0000"/>
                </a:solidFill>
                <a:latin typeface="Monaco" pitchFamily="2" charset="77"/>
              </a:rPr>
              <a:t>PpointEY</a:t>
            </a:r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', 0.05 );</a:t>
            </a:r>
          </a:p>
          <a:p>
            <a:endParaRPr lang="en-US" sz="1600">
              <a:latin typeface="Monaco" pitchFamily="2" charset="77"/>
            </a:endParaRPr>
          </a:p>
          <a:p>
            <a:r>
              <a:rPr lang="en-US" sz="1600">
                <a:latin typeface="Monaco" pitchFamily="2" charset="77"/>
              </a:rPr>
              <a:t>: 'PRM-HR-o' </a:t>
            </a:r>
            <a:r>
              <a:rPr lang="en-US" sz="1600" err="1">
                <a:latin typeface="Monaco" pitchFamily="2" charset="77"/>
              </a:rPr>
              <a:t>Pwr</a:t>
            </a:r>
            <a:r>
              <a:rPr lang="en-US" sz="1600">
                <a:latin typeface="Monaco" pitchFamily="2" charset="77"/>
              </a:rPr>
              <a:t>= </a:t>
            </a:r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3.013e+01</a:t>
            </a:r>
            <a:r>
              <a:rPr lang="en-US" sz="1600">
                <a:latin typeface="Monaco" pitchFamily="2" charset="77"/>
              </a:rPr>
              <a:t>, Err= 7.783e-05, </a:t>
            </a:r>
            <a:r>
              <a:rPr lang="en-US" sz="1600" err="1">
                <a:latin typeface="Monaco" pitchFamily="2" charset="77"/>
              </a:rPr>
              <a:t>delL</a:t>
            </a:r>
            <a:r>
              <a:rPr lang="en-US" sz="1600">
                <a:latin typeface="Monaco" pitchFamily="2" charset="77"/>
              </a:rPr>
              <a:t>= 2.503e-12</a:t>
            </a:r>
          </a:p>
          <a:p>
            <a:r>
              <a:rPr lang="en-US" sz="1600">
                <a:latin typeface="Monaco" pitchFamily="2" charset="77"/>
              </a:rPr>
              <a:t>: 'SRM-HR-o' </a:t>
            </a:r>
            <a:r>
              <a:rPr lang="en-US" sz="1600" err="1">
                <a:latin typeface="Monaco" pitchFamily="2" charset="77"/>
              </a:rPr>
              <a:t>Pwr</a:t>
            </a:r>
            <a:r>
              <a:rPr lang="en-US" sz="1600">
                <a:latin typeface="Monaco" pitchFamily="2" charset="77"/>
              </a:rPr>
              <a:t>= 9.942e-02, Err= 3.720e-04, </a:t>
            </a:r>
            <a:r>
              <a:rPr lang="en-US" sz="1600" err="1">
                <a:latin typeface="Monaco" pitchFamily="2" charset="77"/>
              </a:rPr>
              <a:t>delL</a:t>
            </a:r>
            <a:r>
              <a:rPr lang="en-US" sz="1600">
                <a:latin typeface="Monaco" pitchFamily="2" charset="77"/>
              </a:rPr>
              <a:t>= 2.699e-11</a:t>
            </a:r>
          </a:p>
          <a:p>
            <a:r>
              <a:rPr lang="en-US" sz="1600">
                <a:latin typeface="Monaco" pitchFamily="2" charset="77"/>
              </a:rPr>
              <a:t>: 'ITMX-HR-o' </a:t>
            </a:r>
            <a:r>
              <a:rPr lang="en-US" sz="1600" err="1">
                <a:latin typeface="Monaco" pitchFamily="2" charset="77"/>
              </a:rPr>
              <a:t>Pwr</a:t>
            </a:r>
            <a:r>
              <a:rPr lang="en-US" sz="1600">
                <a:latin typeface="Monaco" pitchFamily="2" charset="77"/>
              </a:rPr>
              <a:t>= 3.996e+03, Err= 8.830e-04, </a:t>
            </a:r>
            <a:r>
              <a:rPr lang="en-US" sz="1600" err="1">
                <a:latin typeface="Monaco" pitchFamily="2" charset="77"/>
              </a:rPr>
              <a:t>delL</a:t>
            </a:r>
            <a:r>
              <a:rPr lang="en-US" sz="1600">
                <a:latin typeface="Monaco" pitchFamily="2" charset="77"/>
              </a:rPr>
              <a:t>=-3.660e-17</a:t>
            </a:r>
          </a:p>
          <a:p>
            <a:r>
              <a:rPr lang="en-US" sz="1600">
                <a:latin typeface="Monaco" pitchFamily="2" charset="77"/>
              </a:rPr>
              <a:t>: 'ITMY-HR-o' </a:t>
            </a:r>
            <a:r>
              <a:rPr lang="en-US" sz="1600" err="1">
                <a:latin typeface="Monaco" pitchFamily="2" charset="77"/>
              </a:rPr>
              <a:t>Pwr</a:t>
            </a:r>
            <a:r>
              <a:rPr lang="en-US" sz="1600">
                <a:latin typeface="Monaco" pitchFamily="2" charset="77"/>
              </a:rPr>
              <a:t>= 3.932e+03, Err= 9.296e-04, </a:t>
            </a:r>
            <a:r>
              <a:rPr lang="en-US" sz="1600" err="1">
                <a:latin typeface="Monaco" pitchFamily="2" charset="77"/>
              </a:rPr>
              <a:t>delL</a:t>
            </a:r>
            <a:r>
              <a:rPr lang="en-US" sz="1600">
                <a:latin typeface="Monaco" pitchFamily="2" charset="77"/>
              </a:rPr>
              <a:t>=-4.301e-15</a:t>
            </a:r>
          </a:p>
          <a:p>
            <a:endParaRPr lang="en-US" sz="1600">
              <a:latin typeface="Monaco" pitchFamily="2" charset="77"/>
            </a:endParaRPr>
          </a:p>
          <a:p>
            <a:r>
              <a:rPr lang="en-US" sz="1600" err="1">
                <a:latin typeface="Monaco" pitchFamily="2" charset="77"/>
              </a:rPr>
              <a:t>llo.roundtripLoss</a:t>
            </a:r>
            <a:r>
              <a:rPr lang="en-US" sz="1600">
                <a:latin typeface="Monaco" pitchFamily="2" charset="77"/>
              </a:rPr>
              <a:t>('ITMX-HR-o’) : 5.317286612804839e-05</a:t>
            </a:r>
          </a:p>
          <a:p>
            <a:r>
              <a:rPr lang="en-US" sz="1600" err="1">
                <a:latin typeface="Monaco" pitchFamily="2" charset="77"/>
              </a:rPr>
              <a:t>llo.roundtripLoss</a:t>
            </a:r>
            <a:r>
              <a:rPr lang="en-US" sz="1600">
                <a:latin typeface="Monaco" pitchFamily="2" charset="77"/>
              </a:rPr>
              <a:t>('ITMY-HR-o’) : </a:t>
            </a:r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1.597188171539310e-04</a:t>
            </a:r>
          </a:p>
          <a:p>
            <a:endParaRPr lang="en-US" sz="1600">
              <a:latin typeface="Monac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60362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8B90-FC48-C94D-8A7D-E5692F4C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LLO beam tilt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67BB2-36C3-C944-974E-B64BF0168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/>
              <a:pPr>
                <a:defRPr/>
              </a:pPr>
              <a:t>13</a:t>
            </a:fld>
            <a:endParaRPr lang="en-US" altLang="ja-JP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188D4-789D-DB40-981F-41DE4101B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085" y="1828800"/>
            <a:ext cx="1754109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77E34-3617-5748-8B0B-C0321D08C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0"/>
            <a:ext cx="6553200" cy="293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DBA752-EC12-174B-83D8-9543C5401AD4}"/>
              </a:ext>
            </a:extLst>
          </p:cNvPr>
          <p:cNvSpPr txBox="1"/>
          <p:nvPr/>
        </p:nvSpPr>
        <p:spPr>
          <a:xfrm>
            <a:off x="159166" y="4782284"/>
            <a:ext cx="52293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llo = LLODRFPMAcc('res', 2e-3, 'armPower', 0, </a:t>
            </a:r>
          </a:p>
          <a:p>
            <a:r>
              <a:rPr lang="en-US" sz="2000"/>
              <a:t>        'xPoY', 0.02, 'yPoY', 0, 'PpointEY', 0.05, </a:t>
            </a:r>
          </a:p>
          <a:p>
            <a:r>
              <a:rPr lang="en-US" sz="2000"/>
              <a:t>        'posEYX', -0.02);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C025C-E99B-6B4C-AD3A-62000A4E1805}"/>
              </a:ext>
            </a:extLst>
          </p:cNvPr>
          <p:cNvSpPr txBox="1"/>
          <p:nvPr/>
        </p:nvSpPr>
        <p:spPr>
          <a:xfrm>
            <a:off x="5334000" y="5071646"/>
            <a:ext cx="3767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Point absorber on ETMY at (2cm,0) 50mW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A91DDD-8223-354A-9C98-9DAAF8F90A17}"/>
              </a:ext>
            </a:extLst>
          </p:cNvPr>
          <p:cNvSpPr txBox="1"/>
          <p:nvPr/>
        </p:nvSpPr>
        <p:spPr>
          <a:xfrm>
            <a:off x="5328131" y="5363431"/>
            <a:ext cx="2511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Beam on ETMY at (-2cm,0)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74DB03-6F81-5840-8191-9916353BB781}"/>
              </a:ext>
            </a:extLst>
          </p:cNvPr>
          <p:cNvSpPr txBox="1"/>
          <p:nvPr/>
        </p:nvSpPr>
        <p:spPr>
          <a:xfrm>
            <a:off x="5334000" y="4806499"/>
            <a:ext cx="2949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No thermal by coating absorption</a:t>
            </a:r>
          </a:p>
        </p:txBody>
      </p:sp>
    </p:spTree>
    <p:extLst>
      <p:ext uri="{BB962C8B-B14F-4D97-AF65-F5344CB8AC3E}">
        <p14:creationId xmlns:p14="http://schemas.microsoft.com/office/powerpoint/2010/main" val="30148237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6B92-0E39-FD4C-ACB6-C5573F01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PRG and arm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1EBF0-354C-4E40-84C6-88E557B34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/>
              <a:pPr>
                <a:defRPr/>
              </a:pPr>
              <a:t>14</a:t>
            </a:fld>
            <a:endParaRPr lang="en-US" altLang="ja-JP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43D651-403C-A547-B84D-2987C08C7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3198"/>
              </p:ext>
            </p:extLst>
          </p:nvPr>
        </p:nvGraphicFramePr>
        <p:xfrm>
          <a:off x="228600" y="2057400"/>
          <a:ext cx="8610600" cy="3609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417186622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1447336443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763260420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31515909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1752989681"/>
                    </a:ext>
                  </a:extLst>
                </a:gridCol>
              </a:tblGrid>
              <a:tr h="1132514">
                <a:tc>
                  <a:txBody>
                    <a:bodyPr/>
                    <a:lstStyle/>
                    <a:p>
                      <a:r>
                        <a:rPr lang="en-US"/>
                        <a:t>Point absorber on ETMY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Beam center on ETMY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X arm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 arm 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014860"/>
                  </a:ext>
                </a:extLst>
              </a:tr>
              <a:tr h="459297">
                <a:tc>
                  <a:txBody>
                    <a:bodyPr/>
                    <a:lstStyle/>
                    <a:p>
                      <a:r>
                        <a:rPr lang="en-US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(0,0)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53 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59 ppm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231003"/>
                  </a:ext>
                </a:extLst>
              </a:tr>
              <a:tr h="459297">
                <a:tc>
                  <a:txBody>
                    <a:bodyPr/>
                    <a:lstStyle/>
                    <a:p>
                      <a:r>
                        <a:rPr lang="en-US"/>
                        <a:t>(2cm,0) 50mW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(0,0)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53 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160 ppm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46720"/>
                  </a:ext>
                </a:extLst>
              </a:tr>
              <a:tr h="4592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(2cm,0) 50mW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(-2cm,0)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53 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108 ppm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476103"/>
                  </a:ext>
                </a:extLst>
              </a:tr>
              <a:tr h="459297">
                <a:tc>
                  <a:txBody>
                    <a:bodyPr/>
                    <a:lstStyle/>
                    <a:p>
                      <a:r>
                        <a:rPr lang="en-US"/>
                        <a:t>(2cm,0) 50mW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(2cm,0)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53 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141 ppm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7048"/>
                  </a:ext>
                </a:extLst>
              </a:tr>
              <a:tr h="459297">
                <a:tc>
                  <a:txBody>
                    <a:bodyPr/>
                    <a:lstStyle/>
                    <a:p>
                      <a:r>
                        <a:rPr lang="en-US"/>
                        <a:t>(2cm,-1cm) 30mW</a:t>
                      </a:r>
                    </a:p>
                    <a:p>
                      <a:r>
                        <a:rPr lang="en-US"/>
                        <a:t>(0,-1cm) 50mW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(2cm,0)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53 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155 ppm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793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5694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7650E-31FF-6A41-AE90-B808BFAD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hardware vs 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E6C1B-B5CA-4747-B22B-4359F5EA2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7F6824-F16A-5244-83CD-061D2409DE86}"/>
              </a:ext>
            </a:extLst>
          </p:cNvPr>
          <p:cNvGraphicFramePr>
            <a:graphicFrameLocks noGrp="1"/>
          </p:cNvGraphicFramePr>
          <p:nvPr/>
        </p:nvGraphicFramePr>
        <p:xfrm>
          <a:off x="469613" y="1600200"/>
          <a:ext cx="8305798" cy="5110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608">
                  <a:extLst>
                    <a:ext uri="{9D8B030D-6E8A-4147-A177-3AD203B41FA5}">
                      <a16:colId xmlns:a16="http://schemas.microsoft.com/office/drawing/2014/main" val="368109812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100807514"/>
                    </a:ext>
                  </a:extLst>
                </a:gridCol>
                <a:gridCol w="3668590">
                  <a:extLst>
                    <a:ext uri="{9D8B030D-6E8A-4147-A177-3AD203B41FA5}">
                      <a16:colId xmlns:a16="http://schemas.microsoft.com/office/drawing/2014/main" val="440395989"/>
                    </a:ext>
                  </a:extLst>
                </a:gridCol>
              </a:tblGrid>
              <a:tr h="49180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Real HW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792709"/>
                  </a:ext>
                </a:extLst>
              </a:tr>
              <a:tr h="98360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Building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Laser, Mirror, 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rgbClr val="FF0000"/>
                          </a:solidFill>
                        </a:rPr>
                        <a:t>IFOBuilder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 : tool package</a:t>
                      </a:r>
                      <a:br>
                        <a:rPr lang="en-US"/>
                      </a:br>
                      <a:r>
                        <a:rPr lang="en-US"/>
                        <a:t>FFTIFO </a:t>
                      </a:r>
                      <a:r>
                        <a:rPr lang="en-US">
                          <a:solidFill>
                            <a:schemeClr val="tx2"/>
                          </a:solidFill>
                        </a:rPr>
                        <a:t>(base class)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LaserObj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MirrorObj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PropObj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577933"/>
                  </a:ext>
                </a:extLst>
              </a:tr>
              <a:tr h="85246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40m, </a:t>
                      </a:r>
                      <a:r>
                        <a:rPr lang="en-US" err="1"/>
                        <a:t>iLIGO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aLIGO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DRFPM, FP, Mirror</a:t>
                      </a:r>
                    </a:p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    (derived class of FFTIFO using</a:t>
                      </a:r>
                      <a:br>
                        <a:rPr lang="en-US">
                          <a:solidFill>
                            <a:schemeClr val="tx2"/>
                          </a:solidFill>
                        </a:rPr>
                      </a:br>
                      <a:r>
                        <a:rPr lang="en-US">
                          <a:solidFill>
                            <a:schemeClr val="tx2"/>
                          </a:solidFill>
                        </a:rPr>
                        <a:t>      objects defined in </a:t>
                      </a:r>
                      <a:r>
                        <a:rPr lang="en-US" err="1">
                          <a:solidFill>
                            <a:schemeClr val="tx2"/>
                          </a:solidFill>
                        </a:rPr>
                        <a:t>IFOBuilder</a:t>
                      </a:r>
                      <a:r>
                        <a:rPr lang="en-US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273501"/>
                  </a:ext>
                </a:extLst>
              </a:tr>
              <a:tr h="98360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Laser on, 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lock, </a:t>
                      </a:r>
                      <a:r>
                        <a:rPr lang="en-US" err="1"/>
                        <a:t>calc</a:t>
                      </a:r>
                      <a:endParaRPr lang="en-US"/>
                    </a:p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    (calculate fields with / without </a:t>
                      </a:r>
                      <a:br>
                        <a:rPr lang="en-US">
                          <a:solidFill>
                            <a:schemeClr val="tx2"/>
                          </a:solidFill>
                        </a:rPr>
                      </a:br>
                      <a:r>
                        <a:rPr lang="en-US">
                          <a:solidFill>
                            <a:schemeClr val="tx2"/>
                          </a:solidFill>
                        </a:rPr>
                        <a:t>     cavity locking)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573101"/>
                  </a:ext>
                </a:extLst>
              </a:tr>
              <a:tr h="157377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Measure error signal,  modes in cavity, power on baffle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demod</a:t>
                      </a:r>
                      <a:r>
                        <a:rPr lang="en-US"/>
                        <a:t>, power, </a:t>
                      </a:r>
                      <a:r>
                        <a:rPr lang="en-US" err="1"/>
                        <a:t>gaussFit</a:t>
                      </a:r>
                      <a:br>
                        <a:rPr lang="en-US"/>
                      </a:br>
                      <a:r>
                        <a:rPr lang="en-US"/>
                        <a:t>    </a:t>
                      </a:r>
                      <a:r>
                        <a:rPr lang="en-US">
                          <a:solidFill>
                            <a:schemeClr val="tx2"/>
                          </a:solidFill>
                        </a:rPr>
                        <a:t>(FFT fields) </a:t>
                      </a:r>
                      <a:br>
                        <a:rPr lang="en-US"/>
                      </a:br>
                      <a:r>
                        <a:rPr lang="en-US" err="1"/>
                        <a:t>HGPower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mainLGs</a:t>
                      </a:r>
                      <a:r>
                        <a:rPr lang="en-US"/>
                        <a:t> </a:t>
                      </a:r>
                      <a:br>
                        <a:rPr lang="en-US"/>
                      </a:br>
                      <a:r>
                        <a:rPr lang="en-US"/>
                        <a:t>    </a:t>
                      </a:r>
                      <a:r>
                        <a:rPr lang="en-US">
                          <a:solidFill>
                            <a:schemeClr val="tx2"/>
                          </a:solidFill>
                        </a:rPr>
                        <a:t>(HG and LG mode analysis)</a:t>
                      </a:r>
                    </a:p>
                    <a:p>
                      <a:r>
                        <a:rPr lang="en-US" err="1"/>
                        <a:t>PointScatter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getField</a:t>
                      </a:r>
                      <a:endParaRPr lang="en-US"/>
                    </a:p>
                    <a:p>
                      <a:r>
                        <a:rPr lang="en-US"/>
                        <a:t>    </a:t>
                      </a:r>
                      <a:r>
                        <a:rPr lang="en-US">
                          <a:solidFill>
                            <a:schemeClr val="tx2"/>
                          </a:solidFill>
                        </a:rPr>
                        <a:t>(large angle scattering)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641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82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9236-C4FD-7E44-8FB0-B0BBC846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FFT Basic :</a:t>
            </a:r>
            <a:br>
              <a:rPr lang="en-US"/>
            </a:br>
            <a:r>
              <a:rPr lang="en-US"/>
              <a:t>Field on optics + propagation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4B883-B3B8-0749-AD3A-E2D409AEB4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9AF0A-97D5-B54A-BE46-8531C8FF2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63" y="1797756"/>
            <a:ext cx="873707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058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E8BDB8-3ACA-BD49-934B-C97B52F666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454" y="1992086"/>
                <a:ext cx="8428038" cy="4654550"/>
              </a:xfrm>
            </p:spPr>
            <p:txBody>
              <a:bodyPr/>
              <a:lstStyle/>
              <a:p>
                <a:r>
                  <a:rPr lang="en-US"/>
                  <a:t>Transmission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𝑡𝑟𝑎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/>
                  <a:t>)</a:t>
                </a:r>
                <a:r>
                  <a:rPr lang="en-US" sz="24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ik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240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/>
                  <a:t>amplitude transmittance,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/>
                  <a:t>transmission phase, k=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/>
                  <a:t>, </a:t>
                </a:r>
                <a:br>
                  <a:rPr lang="en-US" sz="2000"/>
                </a:br>
                <a:r>
                  <a:rPr lang="en-US" sz="2000"/>
                  <a:t>n = refractive index,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𝑠𝑢𝑟𝑓𝑎𝑐𝑒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h𝑒𝑖𝑔h𝑡</m:t>
                    </m:r>
                  </m:oMath>
                </a14:m>
                <a:r>
                  <a:rPr lang="en-US" sz="2000"/>
                  <a:t>, </a:t>
                </a:r>
                <a:r>
                  <a:rPr lang="en-US" sz="2000" err="1"/>
                  <a:t>RoC</a:t>
                </a:r>
                <a:r>
                  <a:rPr lang="en-US" sz="2000"/>
                  <a:t>=radius of curvature</a:t>
                </a:r>
              </a:p>
              <a:p>
                <a:r>
                  <a:rPr lang="en-US"/>
                  <a:t>Reflection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ik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240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/>
                  <a:t>amplitude reflectance</a:t>
                </a:r>
              </a:p>
              <a:p>
                <a:r>
                  <a:rPr lang="en-US"/>
                  <a:t>Propagation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𝐼𝐹𝐹𝑇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𝑃𝑟𝑜𝑝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𝐹𝐹𝑇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240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/>
                  <a:t>)] 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𝐹𝐹𝑇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𝐼𝐹𝐹𝑇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/>
                  <a:t> (inverse) Fast Fourier Transform,</a:t>
                </a:r>
                <a:br>
                  <a:rPr lang="en-US" sz="2000"/>
                </a:br>
                <a:r>
                  <a:rPr lang="en-US" sz="2000"/>
                  <a:t>L = propagation distance, n</a:t>
                </a:r>
                <a:r>
                  <a:rPr lang="en-US" sz="2000" baseline="-25000"/>
                  <a:t>0</a:t>
                </a:r>
                <a:r>
                  <a:rPr lang="en-US" sz="2000"/>
                  <a:t>=refractive index of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E8BDB8-3ACA-BD49-934B-C97B52F66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454" y="1992086"/>
                <a:ext cx="8428038" cy="4654550"/>
              </a:xfrm>
              <a:blipFill>
                <a:blip r:embed="rId3"/>
                <a:stretch>
                  <a:fillRect l="-301" t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56021-3DD4-6C44-A1C8-7C65087B3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5C903-ABC9-EF47-A4F0-5121C0225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504" y="69850"/>
            <a:ext cx="3152982" cy="260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1D3E7E-7B13-324A-8BAC-DFA0475A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0"/>
            <a:ext cx="5562600" cy="1371600"/>
          </a:xfrm>
        </p:spPr>
        <p:txBody>
          <a:bodyPr/>
          <a:lstStyle/>
          <a:p>
            <a:r>
              <a:rPr lang="en-US"/>
              <a:t>Three basic formulas</a:t>
            </a:r>
          </a:p>
        </p:txBody>
      </p:sp>
    </p:spTree>
    <p:extLst>
      <p:ext uri="{BB962C8B-B14F-4D97-AF65-F5344CB8AC3E}">
        <p14:creationId xmlns:p14="http://schemas.microsoft.com/office/powerpoint/2010/main" val="6541059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406" y="272344"/>
            <a:ext cx="7239000" cy="1066800"/>
          </a:xfrm>
        </p:spPr>
        <p:txBody>
          <a:bodyPr/>
          <a:lstStyle/>
          <a:p>
            <a:r>
              <a:rPr kumimoji="1" lang="en-US" altLang="ja-JP"/>
              <a:t>Simple FP simulation</a:t>
            </a:r>
            <a:br>
              <a:rPr kumimoji="1" lang="en-US" altLang="ja-JP"/>
            </a:br>
            <a:r>
              <a:rPr kumimoji="1" lang="en-US" altLang="ja-JP" sz="2800">
                <a:solidFill>
                  <a:schemeClr val="tx1"/>
                </a:solidFill>
                <a:latin typeface="Monaco" pitchFamily="2" charset="77"/>
              </a:rPr>
              <a:t>FPIFO0.m</a:t>
            </a:r>
            <a:endParaRPr kumimoji="1" lang="ja-JP" altLang="en-US" sz="2800">
              <a:solidFill>
                <a:schemeClr val="tx1"/>
              </a:solidFill>
              <a:latin typeface="Monac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34E355-5EFA-8A46-B450-10C60BAB302D}"/>
              </a:ext>
            </a:extLst>
          </p:cNvPr>
          <p:cNvSpPr/>
          <p:nvPr/>
        </p:nvSpPr>
        <p:spPr>
          <a:xfrm>
            <a:off x="14111" y="1845766"/>
            <a:ext cx="944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err="1">
                <a:solidFill>
                  <a:srgbClr val="000000"/>
                </a:solidFill>
                <a:latin typeface="Monaco" pitchFamily="2" charset="77"/>
              </a:rPr>
              <a:t>classdef</a:t>
            </a:r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 FPIFO0 &lt; </a:t>
            </a:r>
            <a:r>
              <a:rPr lang="en-US" sz="1200" err="1">
                <a:solidFill>
                  <a:srgbClr val="000000"/>
                </a:solidFill>
                <a:latin typeface="Monaco" pitchFamily="2" charset="77"/>
              </a:rPr>
              <a:t>FFTIFOAcc</a:t>
            </a:r>
            <a:endParaRPr lang="en-US" sz="120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   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methods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    function obj = FPIFO0( </a:t>
            </a:r>
            <a:r>
              <a:rPr lang="en-US" sz="1200" err="1">
                <a:solidFill>
                  <a:srgbClr val="000000"/>
                </a:solidFill>
                <a:latin typeface="Monaco" pitchFamily="2" charset="77"/>
              </a:rPr>
              <a:t>varargin</a:t>
            </a:r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 )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        </a:t>
            </a:r>
            <a:r>
              <a:rPr lang="en-US" sz="1200" err="1">
                <a:solidFill>
                  <a:srgbClr val="000000"/>
                </a:solidFill>
                <a:latin typeface="Monaco" pitchFamily="2" charset="77"/>
              </a:rPr>
              <a:t>obj@FFTIFOAcc</a:t>
            </a:r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( </a:t>
            </a:r>
            <a:r>
              <a:rPr lang="en-US" sz="1200" err="1">
                <a:solidFill>
                  <a:srgbClr val="000000"/>
                </a:solidFill>
                <a:latin typeface="Monaco" pitchFamily="2" charset="77"/>
              </a:rPr>
              <a:t>varargin</a:t>
            </a:r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{:} );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    end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    function </a:t>
            </a:r>
            <a:r>
              <a:rPr lang="en-US" sz="1200" err="1">
                <a:solidFill>
                  <a:srgbClr val="000000"/>
                </a:solidFill>
                <a:latin typeface="Monaco" pitchFamily="2" charset="77"/>
              </a:rPr>
              <a:t>defineIFO</a:t>
            </a:r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( obj, </a:t>
            </a:r>
            <a:r>
              <a:rPr lang="en-US" sz="1200" err="1">
                <a:solidFill>
                  <a:srgbClr val="000000"/>
                </a:solidFill>
                <a:latin typeface="Monaco" pitchFamily="2" charset="77"/>
              </a:rPr>
              <a:t>varargin</a:t>
            </a:r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 )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        %% add optics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        % laser source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        </a:t>
            </a:r>
            <a:r>
              <a:rPr lang="en-US" sz="1200" err="1">
                <a:solidFill>
                  <a:srgbClr val="FF0000"/>
                </a:solidFill>
                <a:latin typeface="Monaco" pitchFamily="2" charset="77"/>
              </a:rPr>
              <a:t>obj.addLaser</a:t>
            </a:r>
            <a:r>
              <a:rPr lang="en-US" sz="1200">
                <a:solidFill>
                  <a:srgbClr val="FF0000"/>
                </a:solidFill>
                <a:latin typeface="Monaco" pitchFamily="2" charset="77"/>
              </a:rPr>
              <a:t>( 'laser' );</a:t>
            </a:r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            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        % ITM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        </a:t>
            </a:r>
            <a:r>
              <a:rPr lang="en-US" sz="1200" err="1">
                <a:solidFill>
                  <a:srgbClr val="FF0000"/>
                </a:solidFill>
                <a:latin typeface="Monaco" pitchFamily="2" charset="77"/>
              </a:rPr>
              <a:t>obj.addMirror</a:t>
            </a:r>
            <a:r>
              <a:rPr lang="en-US" sz="1200">
                <a:solidFill>
                  <a:srgbClr val="FF0000"/>
                </a:solidFill>
                <a:latin typeface="Monaco" pitchFamily="2" charset="77"/>
              </a:rPr>
              <a:t>( 'ITM', '</a:t>
            </a:r>
            <a:r>
              <a:rPr lang="en-US" sz="1200" err="1">
                <a:solidFill>
                  <a:srgbClr val="FF0000"/>
                </a:solidFill>
                <a:latin typeface="Monaco" pitchFamily="2" charset="77"/>
              </a:rPr>
              <a:t>invRoC</a:t>
            </a:r>
            <a:r>
              <a:rPr lang="en-US" sz="1200">
                <a:solidFill>
                  <a:srgbClr val="FF0000"/>
                </a:solidFill>
                <a:latin typeface="Monaco" pitchFamily="2" charset="77"/>
              </a:rPr>
              <a:t>', 1/1934, 'Aperture', 0.34, 'T', 0.014, 'Thick', 0.2 );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        % ETM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        </a:t>
            </a:r>
            <a:r>
              <a:rPr lang="en-US" sz="1200" err="1">
                <a:solidFill>
                  <a:srgbClr val="FF0000"/>
                </a:solidFill>
                <a:latin typeface="Monaco" pitchFamily="2" charset="77"/>
              </a:rPr>
              <a:t>obj.addMirror</a:t>
            </a:r>
            <a:r>
              <a:rPr lang="en-US" sz="1200">
                <a:solidFill>
                  <a:srgbClr val="FF0000"/>
                </a:solidFill>
                <a:latin typeface="Monaco" pitchFamily="2" charset="77"/>
              </a:rPr>
              <a:t>( 'ETM', '</a:t>
            </a:r>
            <a:r>
              <a:rPr lang="en-US" sz="1200" err="1">
                <a:solidFill>
                  <a:srgbClr val="FF0000"/>
                </a:solidFill>
                <a:latin typeface="Monaco" pitchFamily="2" charset="77"/>
              </a:rPr>
              <a:t>invRoC</a:t>
            </a:r>
            <a:r>
              <a:rPr lang="en-US" sz="1200">
                <a:solidFill>
                  <a:srgbClr val="FF0000"/>
                </a:solidFill>
                <a:latin typeface="Monaco" pitchFamily="2" charset="77"/>
              </a:rPr>
              <a:t>', 1/2245, 'Aperture', 0.34, 'T', 5e-6 );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           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        %% define connections among optics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        </a:t>
            </a:r>
            <a:r>
              <a:rPr lang="en-US" sz="1200" err="1">
                <a:solidFill>
                  <a:srgbClr val="FF0000"/>
                </a:solidFill>
                <a:latin typeface="Monaco" pitchFamily="2" charset="77"/>
              </a:rPr>
              <a:t>obj.addProp</a:t>
            </a:r>
            <a:r>
              <a:rPr lang="en-US" sz="1200">
                <a:solidFill>
                  <a:srgbClr val="FF0000"/>
                </a:solidFill>
                <a:latin typeface="Monaco" pitchFamily="2" charset="77"/>
              </a:rPr>
              <a:t>( '', 'laser', 'ITM-AR' );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        </a:t>
            </a:r>
            <a:r>
              <a:rPr lang="en-US" sz="1200" err="1">
                <a:solidFill>
                  <a:srgbClr val="FF0000"/>
                </a:solidFill>
                <a:latin typeface="Monaco" pitchFamily="2" charset="77"/>
              </a:rPr>
              <a:t>obj.addProp</a:t>
            </a:r>
            <a:r>
              <a:rPr lang="en-US" sz="1200">
                <a:solidFill>
                  <a:srgbClr val="FF0000"/>
                </a:solidFill>
                <a:latin typeface="Monaco" pitchFamily="2" charset="77"/>
              </a:rPr>
              <a:t>( '</a:t>
            </a:r>
            <a:r>
              <a:rPr lang="en-US" sz="1200" err="1">
                <a:solidFill>
                  <a:srgbClr val="FF0000"/>
                </a:solidFill>
                <a:latin typeface="Monaco" pitchFamily="2" charset="77"/>
              </a:rPr>
              <a:t>FPprop</a:t>
            </a:r>
            <a:r>
              <a:rPr lang="en-US" sz="1200">
                <a:solidFill>
                  <a:srgbClr val="FF0000"/>
                </a:solidFill>
                <a:latin typeface="Monaco" pitchFamily="2" charset="77"/>
              </a:rPr>
              <a:t>', 'ITM-HR', 'ETM-HR', 4000);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    end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    end</a:t>
            </a:r>
          </a:p>
          <a:p>
            <a:r>
              <a:rPr lang="en-US" sz="1200">
                <a:solidFill>
                  <a:srgbClr val="000000"/>
                </a:solidFill>
                <a:latin typeface="Monaco" pitchFamily="2" charset="77"/>
              </a:rPr>
              <a:t>End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D2DAB-2AAE-5745-B632-A939CF51E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76400"/>
            <a:ext cx="45593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754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2BF8C-EE57-4F46-B278-FCDC5B0A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Examine FP cavity</a:t>
            </a:r>
            <a:br>
              <a:rPr lang="en-US"/>
            </a:br>
            <a:r>
              <a:rPr lang="en-US"/>
              <a:t>same procedure for 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3F53C-B128-B545-9E11-B8DE398A8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4F4BD-BC4D-FE49-944F-9631191ED53C}"/>
              </a:ext>
            </a:extLst>
          </p:cNvPr>
          <p:cNvSpPr txBox="1"/>
          <p:nvPr/>
        </p:nvSpPr>
        <p:spPr>
          <a:xfrm>
            <a:off x="72286" y="1905506"/>
            <a:ext cx="9071714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* Build an IFO</a:t>
            </a:r>
          </a:p>
          <a:p>
            <a:r>
              <a:rPr lang="en-US" sz="1600" err="1">
                <a:latin typeface="Monaco" pitchFamily="2" charset="77"/>
              </a:rPr>
              <a:t>fp</a:t>
            </a:r>
            <a:r>
              <a:rPr lang="en-US" sz="1600">
                <a:latin typeface="Monaco" pitchFamily="2" charset="77"/>
              </a:rPr>
              <a:t> = </a:t>
            </a:r>
            <a:r>
              <a:rPr lang="en-US" sz="1600" err="1">
                <a:latin typeface="Monaco" pitchFamily="2" charset="77"/>
              </a:rPr>
              <a:t>FPbasic</a:t>
            </a:r>
            <a:r>
              <a:rPr lang="en-US" sz="1600">
                <a:latin typeface="Monaco" pitchFamily="2" charset="77"/>
              </a:rPr>
              <a:t>;                   % define FP</a:t>
            </a:r>
          </a:p>
          <a:p>
            <a:endParaRPr lang="en-US" sz="1600">
              <a:latin typeface="Monaco" pitchFamily="2" charset="77"/>
            </a:endParaRPr>
          </a:p>
          <a:p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* Lock the cavity</a:t>
            </a:r>
          </a:p>
          <a:p>
            <a:r>
              <a:rPr lang="en-US" sz="1600" err="1">
                <a:latin typeface="Monaco" pitchFamily="2" charset="77"/>
              </a:rPr>
              <a:t>fp.lock</a:t>
            </a:r>
            <a:r>
              <a:rPr lang="en-US" sz="1600">
                <a:latin typeface="Monaco" pitchFamily="2" charset="77"/>
              </a:rPr>
              <a:t>;                        % lock FP</a:t>
            </a:r>
          </a:p>
          <a:p>
            <a:endParaRPr lang="en-US" sz="1600">
              <a:latin typeface="Monaco" pitchFamily="2" charset="77"/>
            </a:endParaRPr>
          </a:p>
          <a:p>
            <a:r>
              <a:rPr lang="en-US" sz="1600">
                <a:solidFill>
                  <a:srgbClr val="FF0000"/>
                </a:solidFill>
                <a:latin typeface="Monaco" pitchFamily="2" charset="77"/>
              </a:rPr>
              <a:t>* Study system</a:t>
            </a:r>
          </a:p>
          <a:p>
            <a:r>
              <a:rPr lang="en-US" sz="1600" err="1">
                <a:latin typeface="Monaco" pitchFamily="2" charset="77"/>
              </a:rPr>
              <a:t>fp.power</a:t>
            </a:r>
            <a:r>
              <a:rPr lang="en-US" sz="1600">
                <a:latin typeface="Monaco" pitchFamily="2" charset="77"/>
              </a:rPr>
              <a:t>('ITM-HR-o');           % power of </a:t>
            </a:r>
            <a:r>
              <a:rPr lang="en-US" sz="1600" err="1">
                <a:latin typeface="Monaco" pitchFamily="2" charset="77"/>
              </a:rPr>
              <a:t>outgioing</a:t>
            </a:r>
            <a:r>
              <a:rPr lang="en-US" sz="1600">
                <a:latin typeface="Monaco" pitchFamily="2" charset="77"/>
              </a:rPr>
              <a:t> field from ITM HR</a:t>
            </a:r>
          </a:p>
          <a:p>
            <a:r>
              <a:rPr lang="en-US" sz="1600" err="1">
                <a:latin typeface="Monaco" pitchFamily="2" charset="77"/>
              </a:rPr>
              <a:t>fp.roundtripLoss(‘ITM-HR-o’);</a:t>
            </a:r>
            <a:r>
              <a:rPr lang="en-US" sz="1600">
                <a:latin typeface="Monaco" pitchFamily="2" charset="77"/>
              </a:rPr>
              <a:t>   % round trip loss</a:t>
            </a:r>
          </a:p>
          <a:p>
            <a:r>
              <a:rPr lang="en-US" sz="1600" err="1">
                <a:latin typeface="Monaco" pitchFamily="2" charset="77"/>
              </a:rPr>
              <a:t>fp.gaussFit</a:t>
            </a:r>
            <a:r>
              <a:rPr lang="en-US" sz="1600">
                <a:latin typeface="Monaco" pitchFamily="2" charset="77"/>
              </a:rPr>
              <a:t>('ITM-HR-o')         % </a:t>
            </a:r>
            <a:r>
              <a:rPr lang="en-US" sz="1600" err="1">
                <a:latin typeface="Monaco" pitchFamily="2" charset="77"/>
              </a:rPr>
              <a:t>gaussfit</a:t>
            </a:r>
            <a:r>
              <a:rPr lang="en-US" sz="1600">
                <a:latin typeface="Monaco" pitchFamily="2" charset="77"/>
              </a:rPr>
              <a:t> of a field</a:t>
            </a:r>
          </a:p>
          <a:p>
            <a:r>
              <a:rPr lang="en-US" sz="1600" err="1">
                <a:latin typeface="Monaco" pitchFamily="2" charset="77"/>
              </a:rPr>
              <a:t>fp.HGCoef</a:t>
            </a:r>
            <a:r>
              <a:rPr lang="en-US" sz="1600">
                <a:latin typeface="Monaco" pitchFamily="2" charset="77"/>
              </a:rPr>
              <a:t>('ITM-HR-o',0:1,0:1)   % HG(0,0), (1,0), (0,1), (1,1) amplitude</a:t>
            </a:r>
          </a:p>
          <a:p>
            <a:endParaRPr lang="en-US" sz="1600">
              <a:latin typeface="Monaco" pitchFamily="2" charset="77"/>
            </a:endParaRPr>
          </a:p>
          <a:p>
            <a:r>
              <a:rPr lang="en-US" sz="1600" err="1">
                <a:latin typeface="Monaco" pitchFamily="2" charset="77"/>
              </a:rPr>
              <a:t>fp.printAll</a:t>
            </a:r>
            <a:r>
              <a:rPr lang="en-US" sz="1600">
                <a:latin typeface="Monaco" pitchFamily="2" charset="77"/>
              </a:rPr>
              <a:t>                     % print all information about </a:t>
            </a:r>
            <a:r>
              <a:rPr lang="en-US" sz="1600" err="1">
                <a:latin typeface="Monaco" pitchFamily="2" charset="77"/>
              </a:rPr>
              <a:t>fp</a:t>
            </a:r>
            <a:endParaRPr lang="en-US" sz="1600">
              <a:latin typeface="Monaco" pitchFamily="2" charset="77"/>
            </a:endParaRPr>
          </a:p>
          <a:p>
            <a:endParaRPr lang="en-US" sz="1600">
              <a:latin typeface="Monaco" pitchFamily="2" charset="77"/>
            </a:endParaRPr>
          </a:p>
          <a:p>
            <a:r>
              <a:rPr lang="en-US" sz="1600">
                <a:latin typeface="Monaco" pitchFamily="2" charset="77"/>
              </a:rPr>
              <a:t>% field of incoming field to ETM HR </a:t>
            </a:r>
          </a:p>
          <a:p>
            <a:r>
              <a:rPr lang="en-US" sz="1600">
                <a:latin typeface="Monaco" pitchFamily="2" charset="77"/>
              </a:rPr>
              <a:t>% E(</a:t>
            </a:r>
            <a:r>
              <a:rPr lang="en-US" sz="1600" err="1">
                <a:latin typeface="Monaco" pitchFamily="2" charset="77"/>
              </a:rPr>
              <a:t>j,i</a:t>
            </a:r>
            <a:r>
              <a:rPr lang="en-US" sz="1600">
                <a:latin typeface="Monaco" pitchFamily="2" charset="77"/>
              </a:rPr>
              <a:t>) is the amplitude of the field at (</a:t>
            </a:r>
            <a:r>
              <a:rPr lang="en-US" sz="1600" err="1">
                <a:latin typeface="Monaco" pitchFamily="2" charset="77"/>
              </a:rPr>
              <a:t>x,y</a:t>
            </a:r>
            <a:r>
              <a:rPr lang="en-US" sz="1600">
                <a:latin typeface="Monaco" pitchFamily="2" charset="77"/>
              </a:rPr>
              <a:t>) = (x(</a:t>
            </a:r>
            <a:r>
              <a:rPr lang="en-US" sz="1600" err="1">
                <a:latin typeface="Monaco" pitchFamily="2" charset="77"/>
              </a:rPr>
              <a:t>i</a:t>
            </a:r>
            <a:r>
              <a:rPr lang="en-US" sz="1600">
                <a:latin typeface="Monaco" pitchFamily="2" charset="77"/>
              </a:rPr>
              <a:t>), x(j))</a:t>
            </a:r>
          </a:p>
          <a:p>
            <a:r>
              <a:rPr lang="en-US" sz="1600">
                <a:latin typeface="Monaco" pitchFamily="2" charset="77"/>
              </a:rPr>
              <a:t>[</a:t>
            </a:r>
            <a:r>
              <a:rPr lang="en-US" sz="1600" err="1">
                <a:latin typeface="Monaco" pitchFamily="2" charset="77"/>
              </a:rPr>
              <a:t>E,x,y</a:t>
            </a:r>
            <a:r>
              <a:rPr lang="en-US" sz="1600">
                <a:latin typeface="Monaco" pitchFamily="2" charset="77"/>
              </a:rPr>
              <a:t>] = </a:t>
            </a:r>
            <a:r>
              <a:rPr lang="en-US" sz="1600" err="1">
                <a:latin typeface="Monaco" pitchFamily="2" charset="77"/>
              </a:rPr>
              <a:t>fp.getField</a:t>
            </a:r>
            <a:r>
              <a:rPr lang="en-US" sz="1600">
                <a:latin typeface="Monaco" pitchFamily="2" charset="77"/>
              </a:rPr>
              <a:t>('ETM-HR-</a:t>
            </a:r>
            <a:r>
              <a:rPr lang="en-US" sz="1600" err="1">
                <a:latin typeface="Monaco" pitchFamily="2" charset="77"/>
              </a:rPr>
              <a:t>i</a:t>
            </a:r>
            <a:r>
              <a:rPr lang="en-US" sz="1600">
                <a:latin typeface="Monaco" pitchFamily="2" charset="77"/>
              </a:rPr>
              <a:t>');</a:t>
            </a:r>
          </a:p>
          <a:p>
            <a:r>
              <a:rPr lang="en-US" sz="1600" err="1">
                <a:latin typeface="Monaco" pitchFamily="2" charset="77"/>
              </a:rPr>
              <a:t>semilogy</a:t>
            </a:r>
            <a:r>
              <a:rPr lang="en-US" sz="1600">
                <a:latin typeface="Monaco" pitchFamily="2" charset="77"/>
              </a:rPr>
              <a:t>( x.^2, abs(E(end/2,:)).^2 )</a:t>
            </a:r>
          </a:p>
          <a:p>
            <a:endParaRPr lang="en-US" sz="1600">
              <a:latin typeface="Monac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365769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86773-7B59-8B47-8777-C7C292CC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ABFCB-3780-484D-9D00-A6EB3EF5B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BA88D-B349-2F45-8605-25122BDF3642}"/>
              </a:ext>
            </a:extLst>
          </p:cNvPr>
          <p:cNvSpPr txBox="1"/>
          <p:nvPr/>
        </p:nvSpPr>
        <p:spPr>
          <a:xfrm>
            <a:off x="304800" y="1874728"/>
            <a:ext cx="86693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B050"/>
                </a:solidFill>
                <a:latin typeface="Monaco" pitchFamily="2" charset="77"/>
              </a:rPr>
              <a:t>fp</a:t>
            </a:r>
            <a:r>
              <a:rPr lang="en-US" sz="1400" dirty="0">
                <a:solidFill>
                  <a:srgbClr val="00B050"/>
                </a:solidFill>
                <a:latin typeface="Monaco" pitchFamily="2" charset="77"/>
              </a:rPr>
              <a:t> = </a:t>
            </a:r>
            <a:r>
              <a:rPr lang="en-US" sz="1400" dirty="0" err="1">
                <a:solidFill>
                  <a:srgbClr val="00B050"/>
                </a:solidFill>
                <a:latin typeface="Monaco" pitchFamily="2" charset="77"/>
              </a:rPr>
              <a:t>FPbasic</a:t>
            </a:r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;     </a:t>
            </a:r>
            <a:r>
              <a:rPr lang="en-US" sz="1400" dirty="0">
                <a:solidFill>
                  <a:srgbClr val="FF0000"/>
                </a:solidFill>
                <a:latin typeface="Monaco" pitchFamily="2" charset="77"/>
              </a:rPr>
              <a:t>(the mode is defined using FP cavity </a:t>
            </a:r>
            <a:r>
              <a:rPr lang="en-US" sz="1400" dirty="0" err="1">
                <a:solidFill>
                  <a:srgbClr val="FF0000"/>
                </a:solidFill>
                <a:latin typeface="Monaco" pitchFamily="2" charset="77"/>
              </a:rPr>
              <a:t>RoCs</a:t>
            </a:r>
            <a:r>
              <a:rPr lang="en-US" sz="1400" dirty="0">
                <a:solidFill>
                  <a:srgbClr val="FF0000"/>
                </a:solidFill>
                <a:latin typeface="Monaco" pitchFamily="2" charset="77"/>
              </a:rPr>
              <a:t> and length)</a:t>
            </a:r>
          </a:p>
          <a:p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Cavity mode defined using field 'ITM-HR-o' with w = 0.0534211, </a:t>
            </a:r>
            <a:r>
              <a:rPr lang="en-US" sz="1400" dirty="0" err="1">
                <a:solidFill>
                  <a:srgbClr val="000000"/>
                </a:solidFill>
                <a:latin typeface="Monaco" pitchFamily="2" charset="77"/>
              </a:rPr>
              <a:t>RoC</a:t>
            </a:r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 = -1934</a:t>
            </a:r>
          </a:p>
          <a:p>
            <a:endParaRPr lang="en-US" sz="1400" dirty="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400" dirty="0" err="1">
                <a:solidFill>
                  <a:srgbClr val="00B050"/>
                </a:solidFill>
                <a:latin typeface="Monaco" pitchFamily="2" charset="77"/>
              </a:rPr>
              <a:t>fp.lock</a:t>
            </a:r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  1 (FFT      8) : 'ITM-HR-o' </a:t>
            </a:r>
            <a:r>
              <a:rPr lang="en-US" sz="1400" dirty="0" err="1">
                <a:solidFill>
                  <a:srgbClr val="000000"/>
                </a:solidFill>
                <a:latin typeface="Monaco" pitchFamily="2" charset="77"/>
              </a:rPr>
              <a:t>Pwr</a:t>
            </a:r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= 2.832e+02, Err= 9.930e-01, …</a:t>
            </a:r>
          </a:p>
          <a:p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  </a:t>
            </a:r>
            <a:r>
              <a:rPr lang="en-US" sz="1400" dirty="0">
                <a:solidFill>
                  <a:srgbClr val="FF0000"/>
                </a:solidFill>
                <a:latin typeface="Monaco" pitchFamily="2" charset="77"/>
              </a:rPr>
              <a:t>(change cavity length until converges)</a:t>
            </a:r>
          </a:p>
          <a:p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  9 (FFT     72) : 'ITM-HR-o' </a:t>
            </a:r>
            <a:r>
              <a:rPr lang="en-US" sz="1400" dirty="0" err="1">
                <a:solidFill>
                  <a:srgbClr val="000000"/>
                </a:solidFill>
                <a:latin typeface="Monaco" pitchFamily="2" charset="77"/>
              </a:rPr>
              <a:t>Pwr</a:t>
            </a:r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= 2.835e+02, </a:t>
            </a:r>
            <a:r>
              <a:rPr lang="en-US" sz="1400" dirty="0">
                <a:solidFill>
                  <a:srgbClr val="0070C0"/>
                </a:solidFill>
                <a:latin typeface="Monaco" pitchFamily="2" charset="77"/>
              </a:rPr>
              <a:t>Err= 8.077e-07</a:t>
            </a:r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, … </a:t>
            </a:r>
            <a:r>
              <a:rPr lang="en-US" sz="1400" dirty="0" err="1">
                <a:solidFill>
                  <a:srgbClr val="0070C0"/>
                </a:solidFill>
                <a:latin typeface="Monaco" pitchFamily="2" charset="77"/>
              </a:rPr>
              <a:t>delL</a:t>
            </a:r>
            <a:r>
              <a:rPr lang="en-US" sz="1400" dirty="0">
                <a:solidFill>
                  <a:srgbClr val="0070C0"/>
                </a:solidFill>
                <a:latin typeface="Monaco" pitchFamily="2" charset="77"/>
              </a:rPr>
              <a:t>=-3.376e-16</a:t>
            </a:r>
          </a:p>
          <a:p>
            <a:endParaRPr lang="en-US" sz="1400" dirty="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400" dirty="0" err="1">
                <a:solidFill>
                  <a:srgbClr val="00B050"/>
                </a:solidFill>
                <a:latin typeface="Monaco" pitchFamily="2" charset="77"/>
              </a:rPr>
              <a:t>fp.roundtripLoss</a:t>
            </a:r>
            <a:r>
              <a:rPr lang="en-US" sz="1400" dirty="0">
                <a:solidFill>
                  <a:srgbClr val="00B050"/>
                </a:solidFill>
                <a:latin typeface="Monaco" pitchFamily="2" charset="77"/>
              </a:rPr>
              <a:t>(‘ITM-HR-o’) </a:t>
            </a:r>
          </a:p>
          <a:p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  6.9348e-07</a:t>
            </a:r>
          </a:p>
          <a:p>
            <a:endParaRPr lang="en-US" sz="1400" dirty="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400" dirty="0" err="1">
                <a:solidFill>
                  <a:srgbClr val="00B050"/>
                </a:solidFill>
                <a:latin typeface="Monaco" pitchFamily="2" charset="77"/>
              </a:rPr>
              <a:t>fp.gaussFit</a:t>
            </a:r>
            <a:r>
              <a:rPr lang="en-US" sz="1400" dirty="0">
                <a:solidFill>
                  <a:srgbClr val="00B050"/>
                </a:solidFill>
                <a:latin typeface="Monaco" pitchFamily="2" charset="77"/>
              </a:rPr>
              <a:t>(‘ITM-HR-o’) </a:t>
            </a:r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: </a:t>
            </a:r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(gauss fit of the field)</a:t>
            </a:r>
          </a:p>
          <a:p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  '(</a:t>
            </a:r>
            <a:r>
              <a:rPr lang="en-US" sz="1400" dirty="0" err="1">
                <a:solidFill>
                  <a:srgbClr val="000000"/>
                </a:solidFill>
                <a:latin typeface="Monaco" pitchFamily="2" charset="77"/>
              </a:rPr>
              <a:t>x,y</a:t>
            </a:r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) = (1.79476e-08, -1.80293e-08), w = 0.05342810192, R = -1934.086631</a:t>
            </a:r>
          </a:p>
          <a:p>
            <a:endParaRPr lang="en-US" sz="1400" dirty="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400" dirty="0" err="1">
                <a:solidFill>
                  <a:srgbClr val="00B050"/>
                </a:solidFill>
                <a:latin typeface="Monaco" pitchFamily="2" charset="77"/>
              </a:rPr>
              <a:t>fp.HGCoef</a:t>
            </a:r>
            <a:r>
              <a:rPr lang="en-US" sz="1400" dirty="0">
                <a:solidFill>
                  <a:srgbClr val="00B050"/>
                </a:solidFill>
                <a:latin typeface="Monaco" pitchFamily="2" charset="77"/>
              </a:rPr>
              <a:t>('ITM-HR-o',0:1,0:1)</a:t>
            </a:r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  % HG(0,0), (0,1); (1,0), (1,1) amplitude</a:t>
            </a:r>
          </a:p>
          <a:p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   1.6837e+01 + 3.1260e-03i   2.7750e-10 - 1.9355e-10i</a:t>
            </a:r>
          </a:p>
          <a:p>
            <a:r>
              <a:rPr lang="en-US" sz="1400" dirty="0">
                <a:solidFill>
                  <a:srgbClr val="000000"/>
                </a:solidFill>
                <a:latin typeface="Monaco" pitchFamily="2" charset="77"/>
              </a:rPr>
              <a:t>   6.3478e-11 + 1.8906e-10i   2.0643e-11 - 1.3251e-11i</a:t>
            </a:r>
          </a:p>
          <a:p>
            <a:endParaRPr lang="en-US" sz="1400" dirty="0">
              <a:solidFill>
                <a:srgbClr val="000000"/>
              </a:solidFill>
              <a:latin typeface="Monac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21319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036D-848A-8E4D-A521-25D6D2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fp.printAll</a:t>
            </a:r>
            <a:r>
              <a:rPr lang="en-US"/>
              <a:t> outputs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A5B0C-CB71-9941-B8BF-FC529D527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F8A29-60D1-364D-B861-85AE0690C5E5}"/>
              </a:ext>
            </a:extLst>
          </p:cNvPr>
          <p:cNvSpPr txBox="1"/>
          <p:nvPr/>
        </p:nvSpPr>
        <p:spPr>
          <a:xfrm>
            <a:off x="76200" y="1894467"/>
            <a:ext cx="920636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Monaco" pitchFamily="2" charset="77"/>
              </a:rPr>
              <a:t>=== Information about fields ===</a:t>
            </a:r>
            <a:endParaRPr lang="en-US" sz="140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3) name: </a:t>
            </a:r>
            <a:r>
              <a:rPr lang="en-US" sz="1400">
                <a:solidFill>
                  <a:srgbClr val="FF0000"/>
                </a:solidFill>
                <a:latin typeface="Monaco" pitchFamily="2" charset="77"/>
              </a:rPr>
              <a:t>ITM-HR-</a:t>
            </a:r>
            <a:r>
              <a:rPr lang="en-US" sz="1400" err="1">
                <a:solidFill>
                  <a:srgbClr val="FF0000"/>
                </a:solidFill>
                <a:latin typeface="Monaco" pitchFamily="2" charset="77"/>
              </a:rPr>
              <a:t>i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   ====   Power = 283.481, E(analytic) = -16.8377, [status = 1024]</a:t>
            </a:r>
          </a:p>
          <a:p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RoC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 = 1934, w = 0.0534211, z = 1837.22, z0 = 421.68, 1/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phiCorr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 = 1844.22</a:t>
            </a:r>
          </a:p>
          <a:p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q = 1837.22 + 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i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 421.68, 1/q = 0.000517063 - 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i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 0.000118677</a:t>
            </a:r>
          </a:p>
          <a:p>
            <a:endParaRPr lang="en-US" sz="140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400">
                <a:solidFill>
                  <a:schemeClr val="tx1"/>
                </a:solidFill>
                <a:latin typeface="Monaco" pitchFamily="2" charset="77"/>
              </a:rPr>
              <a:t>=== Information about optics ===</a:t>
            </a:r>
            <a:endParaRPr lang="en-US" sz="140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2) name: '</a:t>
            </a:r>
            <a:r>
              <a:rPr lang="en-US" sz="1400">
                <a:solidFill>
                  <a:srgbClr val="FF0000"/>
                </a:solidFill>
                <a:latin typeface="Monaco" pitchFamily="2" charset="77"/>
              </a:rPr>
              <a:t>ITM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',  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Wfft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 = 0.854768,  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Nfft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 = 256</a:t>
            </a:r>
          </a:p>
          <a:p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inPorts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  = [ 3 4 ]  loss for each input port = [ 2.10749e-07 1.66283e-09 ]</a:t>
            </a:r>
          </a:p>
          <a:p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outPorts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 = [ 5 6 ]</a:t>
            </a:r>
          </a:p>
          <a:p>
            <a:endParaRPr lang="en-US" sz="140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loss 3.91984e-05 in '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ITM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-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HR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-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i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'+'ITM-AR-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i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'-&gt;'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ITM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-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HR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-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i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'+'ITM-AR-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i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'</a:t>
            </a:r>
          </a:p>
          <a:p>
            <a:endParaRPr lang="en-US" sz="140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R = 0.986, T = 0.014, L = 0</a:t>
            </a:r>
          </a:p>
          <a:p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Roc(HR) = 1934, Aperture = 0.340000, Thickness = 0.200000, n = 1.449630, …</a:t>
            </a:r>
          </a:p>
          <a:p>
            <a:endParaRPr lang="en-US" sz="140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400">
                <a:solidFill>
                  <a:schemeClr val="tx1"/>
                </a:solidFill>
                <a:latin typeface="Monaco" pitchFamily="2" charset="77"/>
              </a:rPr>
              <a:t>=== Information about propagators ===</a:t>
            </a:r>
            <a:endParaRPr lang="en-US" sz="140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3) name: </a:t>
            </a:r>
            <a:r>
              <a:rPr lang="en-US" sz="1400" err="1">
                <a:solidFill>
                  <a:srgbClr val="FF0000"/>
                </a:solidFill>
                <a:latin typeface="Monaco" pitchFamily="2" charset="77"/>
              </a:rPr>
              <a:t>FPprop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   prop loss = 4.85674e-07</a:t>
            </a:r>
          </a:p>
          <a:p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Prop from 'ITM-HR-o'[5] to 'ETM-HR-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i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'[7]</a:t>
            </a:r>
          </a:p>
          <a:p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L0 = 4000, propL0 = 4000, 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delL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 = 4.61187e-07, 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lockPhase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/pi = 0, gouy00 = 2.72342</a:t>
            </a:r>
          </a:p>
          <a:p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nRef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 = 1, ratio = -1.16894, </a:t>
            </a:r>
            <a:r>
              <a:rPr lang="en-US" sz="1400" err="1">
                <a:solidFill>
                  <a:srgbClr val="000000"/>
                </a:solidFill>
                <a:latin typeface="Monaco" pitchFamily="2" charset="77"/>
              </a:rPr>
              <a:t>CLa</a:t>
            </a:r>
            <a:r>
              <a:rPr lang="en-US" sz="1400">
                <a:solidFill>
                  <a:srgbClr val="000000"/>
                </a:solidFill>
                <a:latin typeface="Monaco" pitchFamily="2" charset="77"/>
              </a:rPr>
              <a:t> = -0.00046387, (-k*L+(1+n+m)gouy00)/pi = 1.83876e-08</a:t>
            </a:r>
          </a:p>
        </p:txBody>
      </p:sp>
    </p:spTree>
    <p:extLst>
      <p:ext uri="{BB962C8B-B14F-4D97-AF65-F5344CB8AC3E}">
        <p14:creationId xmlns:p14="http://schemas.microsoft.com/office/powerpoint/2010/main" val="3804567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FE3D4-FF96-4141-86C0-0A1EA471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FP with surface aberration</a:t>
            </a:r>
            <a:br>
              <a:rPr lang="en-US"/>
            </a:br>
            <a:r>
              <a:rPr lang="en-US" sz="2800" err="1">
                <a:solidFill>
                  <a:schemeClr val="tx1"/>
                </a:solidFill>
              </a:rPr>
              <a:t>FPwMaps.m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04212-4DB5-2D4E-898D-51A2888E3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565650"/>
          </a:xfrm>
        </p:spPr>
        <p:txBody>
          <a:bodyPr/>
          <a:lstStyle/>
          <a:p>
            <a:r>
              <a:rPr lang="en-US"/>
              <a:t>Variables can be set at run time</a:t>
            </a:r>
          </a:p>
          <a:p>
            <a:pPr lvl="1"/>
            <a:r>
              <a:rPr lang="en-US" sz="1600" err="1"/>
              <a:t>fp</a:t>
            </a:r>
            <a:r>
              <a:rPr lang="en-US" sz="1600"/>
              <a:t> = </a:t>
            </a:r>
            <a:r>
              <a:rPr lang="en-US" sz="1600" err="1"/>
              <a:t>FPwMaps</a:t>
            </a:r>
            <a:r>
              <a:rPr lang="en-US" sz="1600"/>
              <a:t>('ITMID', 4, 'ETMID', 10, '</a:t>
            </a:r>
            <a:r>
              <a:rPr lang="en-US" sz="1600" err="1"/>
              <a:t>xPoE</a:t>
            </a:r>
            <a:r>
              <a:rPr lang="en-US" sz="1600"/>
              <a:t>', 0.02, '</a:t>
            </a:r>
            <a:r>
              <a:rPr lang="en-US" sz="1600" err="1"/>
              <a:t>pointPwrE</a:t>
            </a:r>
            <a:r>
              <a:rPr lang="en-US" sz="1600"/>
              <a:t>', 0.03); </a:t>
            </a:r>
          </a:p>
          <a:p>
            <a:r>
              <a:rPr lang="en-US" sz="2200"/>
              <a:t>Mirrors can be specified by ID</a:t>
            </a:r>
          </a:p>
          <a:p>
            <a:pPr lvl="1"/>
            <a:r>
              <a:rPr lang="en-US" sz="1600"/>
              <a:t>Data files should be in ./Data0/</a:t>
            </a:r>
          </a:p>
          <a:p>
            <a:r>
              <a:rPr lang="en-US" sz="2200"/>
              <a:t>Simple ring heater</a:t>
            </a:r>
          </a:p>
          <a:p>
            <a:r>
              <a:rPr lang="en-US" sz="2200"/>
              <a:t>Thermal distortions by coating absorption</a:t>
            </a:r>
          </a:p>
          <a:p>
            <a:r>
              <a:rPr lang="en-US" sz="2200"/>
              <a:t>Point absorbers at multiple locations</a:t>
            </a:r>
          </a:p>
          <a:p>
            <a:r>
              <a:rPr lang="en-US" sz="2200"/>
              <a:t>Spatial resolution can be specified if you need fine structure</a:t>
            </a:r>
          </a:p>
          <a:p>
            <a:r>
              <a:rPr lang="en-US" sz="2200" err="1"/>
              <a:t>Poorman’s</a:t>
            </a:r>
            <a:r>
              <a:rPr lang="en-US" sz="2200"/>
              <a:t> WFS</a:t>
            </a:r>
          </a:p>
          <a:p>
            <a:r>
              <a:rPr lang="en-US" sz="2200"/>
              <a:t>Support tools</a:t>
            </a:r>
          </a:p>
          <a:p>
            <a:pPr lvl="1"/>
            <a:r>
              <a:rPr lang="en-US" sz="1600"/>
              <a:t>Mode analysis</a:t>
            </a:r>
          </a:p>
          <a:p>
            <a:pPr lvl="1"/>
            <a:r>
              <a:rPr lang="en-US" sz="1600"/>
              <a:t>Inspection of surface map</a:t>
            </a:r>
          </a:p>
          <a:p>
            <a:endParaRPr lang="en-US" sz="2200"/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5034A-2ADE-0D47-B515-81B9A6A98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292650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114FFB"/>
      </a:dk1>
      <a:lt1>
        <a:srgbClr val="FFFFFF"/>
      </a:lt1>
      <a:dk2>
        <a:srgbClr val="000000"/>
      </a:dk2>
      <a:lt2>
        <a:srgbClr val="808080"/>
      </a:lt2>
      <a:accent1>
        <a:srgbClr val="D49FFF"/>
      </a:accent1>
      <a:accent2>
        <a:srgbClr val="333399"/>
      </a:accent2>
      <a:accent3>
        <a:srgbClr val="FFFFFF"/>
      </a:accent3>
      <a:accent4>
        <a:srgbClr val="0D42D6"/>
      </a:accent4>
      <a:accent5>
        <a:srgbClr val="E6CD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34817</TotalTime>
  <Pages>0</Pages>
  <Words>1895</Words>
  <Characters>0</Characters>
  <Application>Microsoft Macintosh PowerPoint</Application>
  <PresentationFormat>On-screen Show (4:3)</PresentationFormat>
  <Lines>0</Lines>
  <Paragraphs>243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Cambria Math</vt:lpstr>
      <vt:lpstr>Helvetica</vt:lpstr>
      <vt:lpstr>Monaco</vt:lpstr>
      <vt:lpstr>Monotype Sorts</vt:lpstr>
      <vt:lpstr>Times New Roman</vt:lpstr>
      <vt:lpstr>Wingdings</vt:lpstr>
      <vt:lpstr>Title &amp; Bullets</vt:lpstr>
      <vt:lpstr>SIS20 Primer Hiro Yamamoto / LIGO</vt:lpstr>
      <vt:lpstr>real hardware vs SIS</vt:lpstr>
      <vt:lpstr>FFT Basic : Field on optics + propagation </vt:lpstr>
      <vt:lpstr>Three basic formulas</vt:lpstr>
      <vt:lpstr>Simple FP simulation FPIFO0.m</vt:lpstr>
      <vt:lpstr>Examine FP cavity same procedure for any</vt:lpstr>
      <vt:lpstr>Outputs</vt:lpstr>
      <vt:lpstr>fp.printAll outputs</vt:lpstr>
      <vt:lpstr>FP with surface aberration FPwMaps.m</vt:lpstr>
      <vt:lpstr>Implementing surface aberration</vt:lpstr>
      <vt:lpstr>LLO simulation LLODRFPMAcc.m</vt:lpstr>
      <vt:lpstr>LLO runs with point absorber</vt:lpstr>
      <vt:lpstr>LLO beam tilt</vt:lpstr>
      <vt:lpstr>PRG and arm loss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Gary H. Sanders</dc:creator>
  <cp:keywords/>
  <dc:description/>
  <cp:lastModifiedBy>Hiro Yamamoto</cp:lastModifiedBy>
  <cp:revision>788</cp:revision>
  <cp:lastPrinted>2020-05-26T02:16:42Z</cp:lastPrinted>
  <dcterms:created xsi:type="dcterms:W3CDTF">2010-10-20T22:04:27Z</dcterms:created>
  <dcterms:modified xsi:type="dcterms:W3CDTF">2020-05-26T02:16:49Z</dcterms:modified>
</cp:coreProperties>
</file>