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5"/>
  </p:notesMasterIdLst>
  <p:sldIdLst>
    <p:sldId id="256" r:id="rId2"/>
    <p:sldId id="298" r:id="rId3"/>
    <p:sldId id="303" r:id="rId4"/>
    <p:sldId id="295" r:id="rId5"/>
    <p:sldId id="304" r:id="rId6"/>
    <p:sldId id="274" r:id="rId7"/>
    <p:sldId id="300" r:id="rId8"/>
    <p:sldId id="296" r:id="rId9"/>
    <p:sldId id="270" r:id="rId10"/>
    <p:sldId id="299" r:id="rId11"/>
    <p:sldId id="279" r:id="rId12"/>
    <p:sldId id="301" r:id="rId13"/>
    <p:sldId id="276" r:id="rId14"/>
    <p:sldId id="273" r:id="rId15"/>
    <p:sldId id="267" r:id="rId16"/>
    <p:sldId id="258" r:id="rId17"/>
    <p:sldId id="257" r:id="rId18"/>
    <p:sldId id="280" r:id="rId19"/>
    <p:sldId id="261" r:id="rId20"/>
    <p:sldId id="277" r:id="rId21"/>
    <p:sldId id="262" r:id="rId22"/>
    <p:sldId id="293" r:id="rId23"/>
    <p:sldId id="305" r:id="rId24"/>
    <p:sldId id="263" r:id="rId25"/>
    <p:sldId id="290" r:id="rId26"/>
    <p:sldId id="291" r:id="rId27"/>
    <p:sldId id="281" r:id="rId28"/>
    <p:sldId id="259" r:id="rId29"/>
    <p:sldId id="282" r:id="rId30"/>
    <p:sldId id="288" r:id="rId31"/>
    <p:sldId id="294" r:id="rId32"/>
    <p:sldId id="292" r:id="rId33"/>
    <p:sldId id="30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snapToGrid="0">
      <p:cViewPr>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35CE7-B65F-4205-B7FF-4EA557E840A8}"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D2889-C610-495F-A4DC-AA547570EBB1}" type="slidenum">
              <a:rPr lang="en-US" smtClean="0"/>
              <a:t>‹#›</a:t>
            </a:fld>
            <a:endParaRPr lang="en-US"/>
          </a:p>
        </p:txBody>
      </p:sp>
    </p:spTree>
    <p:extLst>
      <p:ext uri="{BB962C8B-B14F-4D97-AF65-F5344CB8AC3E}">
        <p14:creationId xmlns:p14="http://schemas.microsoft.com/office/powerpoint/2010/main" val="354747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d2e659133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d2e659133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 seismometers placed on the slab at different locations of the detector to measure the ground motion of the sites. We typically split the ground motion in separate frequency bands for different type of vibrations source. The first band, below 0.1Hz is sensitive to teleseismic earthquakes. It is also sensitive to wind which tilts the building and create a fake signal in our instruments. </a:t>
            </a:r>
            <a:br>
              <a:rPr lang="en"/>
            </a:br>
            <a:r>
              <a:rPr lang="en"/>
              <a:t>The second band covers the useism frequencies, between 0.1 and 1Hz, where the noise is generated by movement of the ocean waves. </a:t>
            </a:r>
            <a:endParaRPr/>
          </a:p>
          <a:p>
            <a:pPr marL="0" lvl="0" indent="0" algn="l" rtl="0">
              <a:spcBef>
                <a:spcPts val="0"/>
              </a:spcBef>
              <a:spcAft>
                <a:spcPts val="0"/>
              </a:spcAft>
              <a:buNone/>
            </a:pPr>
            <a:r>
              <a:rPr lang="en"/>
              <a:t>The other frequency band, above 1Hz, is dominated by noise caused by human activities : cars, trucks, trains, heavy machinery. </a:t>
            </a:r>
            <a:endParaRPr/>
          </a:p>
          <a:p>
            <a:pPr marL="0" lvl="0" indent="0" algn="l" rtl="0">
              <a:spcBef>
                <a:spcPts val="0"/>
              </a:spcBef>
              <a:spcAft>
                <a:spcPts val="0"/>
              </a:spcAft>
              <a:buNone/>
            </a:pPr>
            <a:r>
              <a:rPr lang="en"/>
              <a:t>This spectra shows the variation of the ground motion over few days in 2015, while a storm was passing in the gulf. We can see the variation of the motion in the useism band, increasing by more than a factor of 10 over a day.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d2e659133_2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d2e659133_2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B03C6B-6325-49CC-9F47-4126776058F8}"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309523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03C6B-6325-49CC-9F47-4126776058F8}"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357785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03C6B-6325-49CC-9F47-4126776058F8}"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82F6A-FD50-47C8-B57D-3518266615C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816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3B03C6B-6325-49CC-9F47-4126776058F8}"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405900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3B03C6B-6325-49CC-9F47-4126776058F8}"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82F6A-FD50-47C8-B57D-3518266615C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938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3B03C6B-6325-49CC-9F47-4126776058F8}"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179290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03C6B-6325-49CC-9F47-4126776058F8}"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410417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03C6B-6325-49CC-9F47-4126776058F8}"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407400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213017"/>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1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03C6B-6325-49CC-9F47-4126776058F8}"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275286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03C6B-6325-49CC-9F47-4126776058F8}"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306178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B03C6B-6325-49CC-9F47-4126776058F8}"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85216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B03C6B-6325-49CC-9F47-4126776058F8}"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14421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03C6B-6325-49CC-9F47-4126776058F8}"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49113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03C6B-6325-49CC-9F47-4126776058F8}"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324876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B03C6B-6325-49CC-9F47-4126776058F8}"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279121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B03C6B-6325-49CC-9F47-4126776058F8}"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82F6A-FD50-47C8-B57D-3518266615C7}" type="slidenum">
              <a:rPr lang="en-US" smtClean="0"/>
              <a:t>‹#›</a:t>
            </a:fld>
            <a:endParaRPr lang="en-US"/>
          </a:p>
        </p:txBody>
      </p:sp>
    </p:spTree>
    <p:extLst>
      <p:ext uri="{BB962C8B-B14F-4D97-AF65-F5344CB8AC3E}">
        <p14:creationId xmlns:p14="http://schemas.microsoft.com/office/powerpoint/2010/main" val="144786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3B03C6B-6325-49CC-9F47-4126776058F8}" type="datetimeFigureOut">
              <a:rPr lang="en-US" smtClean="0"/>
              <a:t>4/8/2020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F82F6A-FD50-47C8-B57D-3518266615C7}" type="slidenum">
              <a:rPr lang="en-US" smtClean="0"/>
              <a:t>‹#›</a:t>
            </a:fld>
            <a:endParaRPr lang="en-US"/>
          </a:p>
        </p:txBody>
      </p:sp>
    </p:spTree>
    <p:extLst>
      <p:ext uri="{BB962C8B-B14F-4D97-AF65-F5344CB8AC3E}">
        <p14:creationId xmlns:p14="http://schemas.microsoft.com/office/powerpoint/2010/main" val="411877447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6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cc.ligo.org/LIGO-P2000072"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9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earth.nullschool.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sv7JwrWURyQ"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03D8E1-BC77-4939-BBC4-3588609659A3}"/>
              </a:ext>
            </a:extLst>
          </p:cNvPr>
          <p:cNvSpPr txBox="1"/>
          <p:nvPr/>
        </p:nvSpPr>
        <p:spPr>
          <a:xfrm>
            <a:off x="252082" y="1973334"/>
            <a:ext cx="12385014" cy="6001643"/>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IFO Performance During Earthquakes</a:t>
            </a:r>
          </a:p>
          <a:p>
            <a:pPr algn="ctr"/>
            <a:endParaRPr lang="en-US" sz="48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Eyal Schwartz </a:t>
            </a:r>
            <a:r>
              <a:rPr lang="he-IL" sz="2400" b="1" dirty="0">
                <a:latin typeface="Times New Roman" panose="02020603050405020304" pitchFamily="18" charset="0"/>
                <a:cs typeface="Times New Roman" panose="02020603050405020304" pitchFamily="18" charset="0"/>
              </a:rPr>
              <a:t>0</a:t>
            </a:r>
            <a:r>
              <a:rPr lang="en-US" sz="2400" b="1" dirty="0">
                <a:latin typeface="Times New Roman" panose="02020603050405020304" pitchFamily="18" charset="0"/>
                <a:cs typeface="Times New Roman" panose="02020603050405020304" pitchFamily="18" charset="0"/>
              </a:rPr>
              <a:t>4/08/20</a:t>
            </a:r>
            <a:r>
              <a:rPr lang="he-IL" sz="2400" b="1" dirty="0">
                <a:latin typeface="Times New Roman" panose="02020603050405020304" pitchFamily="18" charset="0"/>
                <a:cs typeface="Times New Roman" panose="02020603050405020304" pitchFamily="18" charset="0"/>
              </a:rPr>
              <a:t>20</a:t>
            </a: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Arnaud Pele, Jim Warner, Brian Lantz, Kate Dooley</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On behalf of LIGO seismic team and many others at the sites</a:t>
            </a:r>
          </a:p>
          <a:p>
            <a:pPr algn="ctr"/>
            <a:endParaRPr lang="en-US" sz="2400" b="1" dirty="0">
              <a:latin typeface="Times New Roman" panose="02020603050405020304" pitchFamily="18" charset="0"/>
              <a:cs typeface="Times New Roman" panose="02020603050405020304" pitchFamily="18" charset="0"/>
            </a:endParaRPr>
          </a:p>
          <a:p>
            <a:pPr algn="ctr"/>
            <a:endParaRPr lang="en-US" sz="48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sz="48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sz="4800" dirty="0">
              <a:latin typeface="Times New Roman" panose="02020603050405020304" pitchFamily="18" charset="0"/>
              <a:cs typeface="Times New Roman" panose="02020603050405020304" pitchFamily="18" charset="0"/>
            </a:endParaRPr>
          </a:p>
        </p:txBody>
      </p:sp>
      <p:pic>
        <p:nvPicPr>
          <p:cNvPr id="4" name="Google Shape;62;p13">
            <a:extLst>
              <a:ext uri="{FF2B5EF4-FFF2-40B4-BE49-F238E27FC236}">
                <a16:creationId xmlns:a16="http://schemas.microsoft.com/office/drawing/2014/main" id="{B928739E-2DFB-4BF9-A728-18A41FC3675D}"/>
              </a:ext>
            </a:extLst>
          </p:cNvPr>
          <p:cNvPicPr preferRelativeResize="0"/>
          <p:nvPr/>
        </p:nvPicPr>
        <p:blipFill>
          <a:blip r:embed="rId2">
            <a:alphaModFix/>
          </a:blip>
          <a:stretch>
            <a:fillRect/>
          </a:stretch>
        </p:blipFill>
        <p:spPr>
          <a:xfrm>
            <a:off x="-6" y="0"/>
            <a:ext cx="1730332" cy="1280160"/>
          </a:xfrm>
          <a:prstGeom prst="rect">
            <a:avLst/>
          </a:prstGeom>
          <a:noFill/>
          <a:ln>
            <a:noFill/>
          </a:ln>
        </p:spPr>
      </p:pic>
      <p:sp>
        <p:nvSpPr>
          <p:cNvPr id="2" name="TextBox 1">
            <a:extLst>
              <a:ext uri="{FF2B5EF4-FFF2-40B4-BE49-F238E27FC236}">
                <a16:creationId xmlns:a16="http://schemas.microsoft.com/office/drawing/2014/main" id="{33C1C34D-0DA7-4AC1-989B-A1CD83301EAB}"/>
              </a:ext>
            </a:extLst>
          </p:cNvPr>
          <p:cNvSpPr txBox="1"/>
          <p:nvPr/>
        </p:nvSpPr>
        <p:spPr>
          <a:xfrm>
            <a:off x="8623496" y="5613009"/>
            <a:ext cx="3316424" cy="369332"/>
          </a:xfrm>
          <a:prstGeom prst="rect">
            <a:avLst/>
          </a:prstGeom>
          <a:noFill/>
        </p:spPr>
        <p:txBody>
          <a:bodyPr wrap="square" rtlCol="0">
            <a:spAutoFit/>
          </a:bodyPr>
          <a:lstStyle/>
          <a:p>
            <a:r>
              <a:rPr lang="en-US" dirty="0"/>
              <a:t>DCC paper: </a:t>
            </a:r>
            <a:r>
              <a:rPr lang="en-US" dirty="0">
                <a:hlinkClick r:id="rId3"/>
              </a:rPr>
              <a:t>LIGO-P2000072</a:t>
            </a:r>
            <a:endParaRPr lang="en-US" dirty="0"/>
          </a:p>
        </p:txBody>
      </p:sp>
    </p:spTree>
    <p:extLst>
      <p:ext uri="{BB962C8B-B14F-4D97-AF65-F5344CB8AC3E}">
        <p14:creationId xmlns:p14="http://schemas.microsoft.com/office/powerpoint/2010/main" val="12023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967089" y="154745"/>
            <a:ext cx="578182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Sensor correction 101</a:t>
            </a:r>
          </a:p>
        </p:txBody>
      </p:sp>
      <p:pic>
        <p:nvPicPr>
          <p:cNvPr id="6" name="Picture 5" descr="A screenshot of a cell phone&#10;&#10;Description automatically generated">
            <a:extLst>
              <a:ext uri="{FF2B5EF4-FFF2-40B4-BE49-F238E27FC236}">
                <a16:creationId xmlns:a16="http://schemas.microsoft.com/office/drawing/2014/main" id="{220D84BC-90C9-4278-ABAF-48C25893D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70" y="1345769"/>
            <a:ext cx="5657143" cy="4723809"/>
          </a:xfrm>
          <a:prstGeom prst="rect">
            <a:avLst/>
          </a:prstGeom>
        </p:spPr>
      </p:pic>
      <p:pic>
        <p:nvPicPr>
          <p:cNvPr id="8" name="Picture 7" descr="A close up of a map&#10;&#10;Description automatically generated">
            <a:extLst>
              <a:ext uri="{FF2B5EF4-FFF2-40B4-BE49-F238E27FC236}">
                <a16:creationId xmlns:a16="http://schemas.microsoft.com/office/drawing/2014/main" id="{EE8810CD-3FFB-497C-BCCA-B84899A82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59" y="1345768"/>
            <a:ext cx="5657143" cy="4723809"/>
          </a:xfrm>
          <a:prstGeom prst="rect">
            <a:avLst/>
          </a:prstGeom>
        </p:spPr>
      </p:pic>
      <p:pic>
        <p:nvPicPr>
          <p:cNvPr id="10" name="Picture 9">
            <a:extLst>
              <a:ext uri="{FF2B5EF4-FFF2-40B4-BE49-F238E27FC236}">
                <a16:creationId xmlns:a16="http://schemas.microsoft.com/office/drawing/2014/main" id="{7E45EE98-C1DA-427B-BD41-9A09DF2F1CD1}"/>
              </a:ext>
            </a:extLst>
          </p:cNvPr>
          <p:cNvPicPr>
            <a:picLocks noChangeAspect="1"/>
          </p:cNvPicPr>
          <p:nvPr/>
        </p:nvPicPr>
        <p:blipFill>
          <a:blip r:embed="rId4"/>
          <a:stretch>
            <a:fillRect/>
          </a:stretch>
        </p:blipFill>
        <p:spPr>
          <a:xfrm>
            <a:off x="2562661" y="6199813"/>
            <a:ext cx="7488703" cy="658187"/>
          </a:xfrm>
          <a:prstGeom prst="rect">
            <a:avLst/>
          </a:prstGeom>
        </p:spPr>
      </p:pic>
      <p:sp>
        <p:nvSpPr>
          <p:cNvPr id="11" name="TextBox 10">
            <a:extLst>
              <a:ext uri="{FF2B5EF4-FFF2-40B4-BE49-F238E27FC236}">
                <a16:creationId xmlns:a16="http://schemas.microsoft.com/office/drawing/2014/main" id="{2C7E3BF6-03E1-49DD-9B0E-3C1FA080C04F}"/>
              </a:ext>
            </a:extLst>
          </p:cNvPr>
          <p:cNvSpPr txBox="1"/>
          <p:nvPr/>
        </p:nvSpPr>
        <p:spPr>
          <a:xfrm>
            <a:off x="2996417" y="1345768"/>
            <a:ext cx="23352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SC Filter</a:t>
            </a:r>
          </a:p>
        </p:txBody>
      </p:sp>
      <p:sp>
        <p:nvSpPr>
          <p:cNvPr id="14" name="TextBox 13">
            <a:extLst>
              <a:ext uri="{FF2B5EF4-FFF2-40B4-BE49-F238E27FC236}">
                <a16:creationId xmlns:a16="http://schemas.microsoft.com/office/drawing/2014/main" id="{29E46677-90CC-4455-B8B4-E5DAEAFF71C3}"/>
              </a:ext>
            </a:extLst>
          </p:cNvPr>
          <p:cNvSpPr txBox="1"/>
          <p:nvPr/>
        </p:nvSpPr>
        <p:spPr>
          <a:xfrm>
            <a:off x="8321037" y="1345768"/>
            <a:ext cx="23352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Suppression (1-SC)</a:t>
            </a:r>
          </a:p>
        </p:txBody>
      </p:sp>
      <p:cxnSp>
        <p:nvCxnSpPr>
          <p:cNvPr id="16" name="Google Shape;327;p25">
            <a:extLst>
              <a:ext uri="{FF2B5EF4-FFF2-40B4-BE49-F238E27FC236}">
                <a16:creationId xmlns:a16="http://schemas.microsoft.com/office/drawing/2014/main" id="{B3BC9D25-9B8E-47ED-843A-49713E9EC65E}"/>
              </a:ext>
            </a:extLst>
          </p:cNvPr>
          <p:cNvCxnSpPr>
            <a:cxnSpLocks/>
          </p:cNvCxnSpPr>
          <p:nvPr/>
        </p:nvCxnSpPr>
        <p:spPr>
          <a:xfrm flipV="1">
            <a:off x="3239857" y="4001575"/>
            <a:ext cx="1" cy="496595"/>
          </a:xfrm>
          <a:prstGeom prst="straightConnector1">
            <a:avLst/>
          </a:prstGeom>
          <a:noFill/>
          <a:ln w="44450" cap="flat" cmpd="sng">
            <a:solidFill>
              <a:srgbClr val="980000"/>
            </a:solidFill>
            <a:prstDash val="solid"/>
            <a:round/>
            <a:headEnd type="none" w="med" len="med"/>
            <a:tailEnd type="triangle" w="med" len="med"/>
          </a:ln>
        </p:spPr>
      </p:cxnSp>
      <p:cxnSp>
        <p:nvCxnSpPr>
          <p:cNvPr id="17" name="Google Shape;328;p25">
            <a:extLst>
              <a:ext uri="{FF2B5EF4-FFF2-40B4-BE49-F238E27FC236}">
                <a16:creationId xmlns:a16="http://schemas.microsoft.com/office/drawing/2014/main" id="{2676D05B-46F4-4A33-AC2F-46D49FDDB95D}"/>
              </a:ext>
            </a:extLst>
          </p:cNvPr>
          <p:cNvCxnSpPr/>
          <p:nvPr/>
        </p:nvCxnSpPr>
        <p:spPr>
          <a:xfrm flipH="1">
            <a:off x="4164035" y="4498169"/>
            <a:ext cx="4503" cy="496597"/>
          </a:xfrm>
          <a:prstGeom prst="straightConnector1">
            <a:avLst/>
          </a:prstGeom>
          <a:noFill/>
          <a:ln w="41275" cap="flat" cmpd="sng">
            <a:solidFill>
              <a:srgbClr val="38761D"/>
            </a:solidFill>
            <a:prstDash val="solid"/>
            <a:round/>
            <a:headEnd type="none" w="med" len="med"/>
            <a:tailEnd type="triangle" w="med" len="med"/>
          </a:ln>
        </p:spPr>
      </p:cxnSp>
      <p:cxnSp>
        <p:nvCxnSpPr>
          <p:cNvPr id="18" name="Google Shape;329;p25">
            <a:extLst>
              <a:ext uri="{FF2B5EF4-FFF2-40B4-BE49-F238E27FC236}">
                <a16:creationId xmlns:a16="http://schemas.microsoft.com/office/drawing/2014/main" id="{24D498ED-EF78-42A7-8A41-DEECD0D9B7E0}"/>
              </a:ext>
            </a:extLst>
          </p:cNvPr>
          <p:cNvCxnSpPr/>
          <p:nvPr/>
        </p:nvCxnSpPr>
        <p:spPr>
          <a:xfrm flipH="1">
            <a:off x="2584131" y="4249872"/>
            <a:ext cx="4503" cy="496597"/>
          </a:xfrm>
          <a:prstGeom prst="straightConnector1">
            <a:avLst/>
          </a:prstGeom>
          <a:noFill/>
          <a:ln w="44450" cap="flat" cmpd="sng">
            <a:solidFill>
              <a:srgbClr val="38761D"/>
            </a:solidFill>
            <a:prstDash val="solid"/>
            <a:round/>
            <a:headEnd type="none" w="med" len="med"/>
            <a:tailEnd type="triangle" w="med" len="med"/>
          </a:ln>
        </p:spPr>
      </p:cxnSp>
      <p:cxnSp>
        <p:nvCxnSpPr>
          <p:cNvPr id="19" name="Google Shape;327;p25">
            <a:extLst>
              <a:ext uri="{FF2B5EF4-FFF2-40B4-BE49-F238E27FC236}">
                <a16:creationId xmlns:a16="http://schemas.microsoft.com/office/drawing/2014/main" id="{44813E2A-E667-4EC8-8E72-1482B98317DD}"/>
              </a:ext>
            </a:extLst>
          </p:cNvPr>
          <p:cNvCxnSpPr>
            <a:cxnSpLocks/>
          </p:cNvCxnSpPr>
          <p:nvPr/>
        </p:nvCxnSpPr>
        <p:spPr>
          <a:xfrm flipV="1">
            <a:off x="9061167" y="3753276"/>
            <a:ext cx="1" cy="496595"/>
          </a:xfrm>
          <a:prstGeom prst="straightConnector1">
            <a:avLst/>
          </a:prstGeom>
          <a:noFill/>
          <a:ln w="44450" cap="flat" cmpd="sng">
            <a:solidFill>
              <a:srgbClr val="980000"/>
            </a:solidFill>
            <a:prstDash val="solid"/>
            <a:round/>
            <a:headEnd type="none" w="med" len="med"/>
            <a:tailEnd type="triangle" w="med" len="med"/>
          </a:ln>
        </p:spPr>
      </p:cxnSp>
      <p:cxnSp>
        <p:nvCxnSpPr>
          <p:cNvPr id="20" name="Google Shape;328;p25">
            <a:extLst>
              <a:ext uri="{FF2B5EF4-FFF2-40B4-BE49-F238E27FC236}">
                <a16:creationId xmlns:a16="http://schemas.microsoft.com/office/drawing/2014/main" id="{9E679FEB-C3BA-4825-B295-8797BA35C1A5}"/>
              </a:ext>
            </a:extLst>
          </p:cNvPr>
          <p:cNvCxnSpPr/>
          <p:nvPr/>
        </p:nvCxnSpPr>
        <p:spPr>
          <a:xfrm flipH="1">
            <a:off x="9964695" y="4249871"/>
            <a:ext cx="4503" cy="496597"/>
          </a:xfrm>
          <a:prstGeom prst="straightConnector1">
            <a:avLst/>
          </a:prstGeom>
          <a:noFill/>
          <a:ln w="41275" cap="flat" cmpd="sng">
            <a:solidFill>
              <a:srgbClr val="38761D"/>
            </a:solidFill>
            <a:prstDash val="solid"/>
            <a:round/>
            <a:headEnd type="none" w="med" len="med"/>
            <a:tailEnd type="triangle" w="med" len="med"/>
          </a:ln>
        </p:spPr>
      </p:cxnSp>
      <p:cxnSp>
        <p:nvCxnSpPr>
          <p:cNvPr id="21" name="Google Shape;329;p25">
            <a:extLst>
              <a:ext uri="{FF2B5EF4-FFF2-40B4-BE49-F238E27FC236}">
                <a16:creationId xmlns:a16="http://schemas.microsoft.com/office/drawing/2014/main" id="{42D1F918-365E-4C9C-B3C9-54F54275ECBF}"/>
              </a:ext>
            </a:extLst>
          </p:cNvPr>
          <p:cNvCxnSpPr/>
          <p:nvPr/>
        </p:nvCxnSpPr>
        <p:spPr>
          <a:xfrm flipH="1">
            <a:off x="8405441" y="4001573"/>
            <a:ext cx="4503" cy="496597"/>
          </a:xfrm>
          <a:prstGeom prst="straightConnector1">
            <a:avLst/>
          </a:prstGeom>
          <a:noFill/>
          <a:ln w="44450" cap="flat" cmpd="sng">
            <a:solidFill>
              <a:srgbClr val="38761D"/>
            </a:solidFill>
            <a:prstDash val="solid"/>
            <a:round/>
            <a:headEnd type="none" w="med" len="med"/>
            <a:tailEnd type="triangle" w="med" len="med"/>
          </a:ln>
        </p:spPr>
      </p:cxnSp>
    </p:spTree>
    <p:extLst>
      <p:ext uri="{BB962C8B-B14F-4D97-AF65-F5344CB8AC3E}">
        <p14:creationId xmlns:p14="http://schemas.microsoft.com/office/powerpoint/2010/main" val="348233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FC25B-C67A-491A-AB41-1384E654C9F1}"/>
              </a:ext>
            </a:extLst>
          </p:cNvPr>
          <p:cNvSpPr txBox="1"/>
          <p:nvPr/>
        </p:nvSpPr>
        <p:spPr>
          <a:xfrm>
            <a:off x="3010485" y="604911"/>
            <a:ext cx="7751299" cy="4154984"/>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Problem: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We get hit right where it hurts… Gain peaking at 50-80 </a:t>
            </a:r>
            <a:r>
              <a:rPr lang="en-US" sz="3600" dirty="0" err="1">
                <a:latin typeface="Times New Roman" panose="02020603050405020304" pitchFamily="18" charset="0"/>
                <a:cs typeface="Times New Roman" panose="02020603050405020304" pitchFamily="18" charset="0"/>
              </a:rPr>
              <a:t>mHz.</a:t>
            </a: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Why we lose lock??</a:t>
            </a:r>
          </a:p>
        </p:txBody>
      </p:sp>
    </p:spTree>
    <p:extLst>
      <p:ext uri="{BB962C8B-B14F-4D97-AF65-F5344CB8AC3E}">
        <p14:creationId xmlns:p14="http://schemas.microsoft.com/office/powerpoint/2010/main" val="182689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FC25B-C67A-491A-AB41-1384E654C9F1}"/>
              </a:ext>
            </a:extLst>
          </p:cNvPr>
          <p:cNvSpPr txBox="1"/>
          <p:nvPr/>
        </p:nvSpPr>
        <p:spPr>
          <a:xfrm>
            <a:off x="2025748" y="210026"/>
            <a:ext cx="9650437" cy="6647974"/>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What can we do to deal with this?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Better predictions for earthquakes arrival time and magnitude.</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Optimize IFO seismic state for earthquake passing.</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Transition safely between states during lock.</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Understand the local and global behavior.</a:t>
            </a:r>
          </a:p>
        </p:txBody>
      </p:sp>
    </p:spTree>
    <p:extLst>
      <p:ext uri="{BB962C8B-B14F-4D97-AF65-F5344CB8AC3E}">
        <p14:creationId xmlns:p14="http://schemas.microsoft.com/office/powerpoint/2010/main" val="263853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967089" y="154745"/>
            <a:ext cx="578182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Sensor correction 102?</a:t>
            </a:r>
          </a:p>
        </p:txBody>
      </p:sp>
      <p:pic>
        <p:nvPicPr>
          <p:cNvPr id="11" name="Picture 10" descr="A close up of a logo&#10;&#10;Description automatically generated">
            <a:extLst>
              <a:ext uri="{FF2B5EF4-FFF2-40B4-BE49-F238E27FC236}">
                <a16:creationId xmlns:a16="http://schemas.microsoft.com/office/drawing/2014/main" id="{51A65628-73F0-496E-A890-AB71E08F1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94760"/>
            <a:ext cx="6096000" cy="460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188FCC52-5110-4340-8200-A5BAD393E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90" y="1494760"/>
            <a:ext cx="5917810" cy="4600000"/>
          </a:xfrm>
          <a:prstGeom prst="rect">
            <a:avLst/>
          </a:prstGeom>
        </p:spPr>
      </p:pic>
      <p:sp>
        <p:nvSpPr>
          <p:cNvPr id="14" name="TextBox 13">
            <a:extLst>
              <a:ext uri="{FF2B5EF4-FFF2-40B4-BE49-F238E27FC236}">
                <a16:creationId xmlns:a16="http://schemas.microsoft.com/office/drawing/2014/main" id="{0D6F90A0-7881-45B6-B3AD-735EB98BBDC7}"/>
              </a:ext>
            </a:extLst>
          </p:cNvPr>
          <p:cNvSpPr txBox="1"/>
          <p:nvPr/>
        </p:nvSpPr>
        <p:spPr>
          <a:xfrm>
            <a:off x="2450727" y="1494760"/>
            <a:ext cx="23352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SC Filter</a:t>
            </a:r>
          </a:p>
        </p:txBody>
      </p:sp>
      <p:sp>
        <p:nvSpPr>
          <p:cNvPr id="15" name="TextBox 14">
            <a:extLst>
              <a:ext uri="{FF2B5EF4-FFF2-40B4-BE49-F238E27FC236}">
                <a16:creationId xmlns:a16="http://schemas.microsoft.com/office/drawing/2014/main" id="{152795C5-0800-4B2D-B164-21ED6B22BF15}"/>
              </a:ext>
            </a:extLst>
          </p:cNvPr>
          <p:cNvSpPr txBox="1"/>
          <p:nvPr/>
        </p:nvSpPr>
        <p:spPr>
          <a:xfrm>
            <a:off x="8197834" y="1494760"/>
            <a:ext cx="23352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Suppression (1-SC)</a:t>
            </a:r>
          </a:p>
        </p:txBody>
      </p:sp>
      <p:cxnSp>
        <p:nvCxnSpPr>
          <p:cNvPr id="7" name="Google Shape;327;p25">
            <a:extLst>
              <a:ext uri="{FF2B5EF4-FFF2-40B4-BE49-F238E27FC236}">
                <a16:creationId xmlns:a16="http://schemas.microsoft.com/office/drawing/2014/main" id="{6DFADF3F-E41C-463D-865B-989C666B9CCD}"/>
              </a:ext>
            </a:extLst>
          </p:cNvPr>
          <p:cNvCxnSpPr>
            <a:cxnSpLocks/>
          </p:cNvCxnSpPr>
          <p:nvPr/>
        </p:nvCxnSpPr>
        <p:spPr>
          <a:xfrm flipV="1">
            <a:off x="2142577" y="4249015"/>
            <a:ext cx="1" cy="496595"/>
          </a:xfrm>
          <a:prstGeom prst="straightConnector1">
            <a:avLst/>
          </a:prstGeom>
          <a:noFill/>
          <a:ln w="44450" cap="flat" cmpd="sng">
            <a:solidFill>
              <a:srgbClr val="980000"/>
            </a:solidFill>
            <a:prstDash val="solid"/>
            <a:round/>
            <a:headEnd type="none" w="med" len="med"/>
            <a:tailEnd type="triangle" w="med" len="med"/>
          </a:ln>
        </p:spPr>
      </p:cxnSp>
      <p:cxnSp>
        <p:nvCxnSpPr>
          <p:cNvPr id="8" name="Google Shape;328;p25">
            <a:extLst>
              <a:ext uri="{FF2B5EF4-FFF2-40B4-BE49-F238E27FC236}">
                <a16:creationId xmlns:a16="http://schemas.microsoft.com/office/drawing/2014/main" id="{4AE3A38E-8D1C-4D03-AE8E-6126AA57CB96}"/>
              </a:ext>
            </a:extLst>
          </p:cNvPr>
          <p:cNvCxnSpPr/>
          <p:nvPr/>
        </p:nvCxnSpPr>
        <p:spPr>
          <a:xfrm flipH="1">
            <a:off x="3819558" y="4745610"/>
            <a:ext cx="4503" cy="496597"/>
          </a:xfrm>
          <a:prstGeom prst="straightConnector1">
            <a:avLst/>
          </a:prstGeom>
          <a:noFill/>
          <a:ln w="41275" cap="flat" cmpd="sng">
            <a:solidFill>
              <a:srgbClr val="38761D"/>
            </a:solidFill>
            <a:prstDash val="solid"/>
            <a:round/>
            <a:headEnd type="none" w="med" len="med"/>
            <a:tailEnd type="triangle" w="med" len="med"/>
          </a:ln>
        </p:spPr>
      </p:cxnSp>
      <p:cxnSp>
        <p:nvCxnSpPr>
          <p:cNvPr id="10" name="Google Shape;329;p25">
            <a:extLst>
              <a:ext uri="{FF2B5EF4-FFF2-40B4-BE49-F238E27FC236}">
                <a16:creationId xmlns:a16="http://schemas.microsoft.com/office/drawing/2014/main" id="{AD64BAE2-C807-4C5C-AACB-28BA715518A5}"/>
              </a:ext>
            </a:extLst>
          </p:cNvPr>
          <p:cNvCxnSpPr/>
          <p:nvPr/>
        </p:nvCxnSpPr>
        <p:spPr>
          <a:xfrm flipH="1">
            <a:off x="1486851" y="4497312"/>
            <a:ext cx="4503" cy="496597"/>
          </a:xfrm>
          <a:prstGeom prst="straightConnector1">
            <a:avLst/>
          </a:prstGeom>
          <a:noFill/>
          <a:ln w="44450" cap="flat" cmpd="sng">
            <a:solidFill>
              <a:srgbClr val="38761D"/>
            </a:solidFill>
            <a:prstDash val="solid"/>
            <a:round/>
            <a:headEnd type="none" w="med" len="med"/>
            <a:tailEnd type="triangle" w="med" len="med"/>
          </a:ln>
        </p:spPr>
      </p:cxnSp>
      <p:cxnSp>
        <p:nvCxnSpPr>
          <p:cNvPr id="12" name="Google Shape;327;p25">
            <a:extLst>
              <a:ext uri="{FF2B5EF4-FFF2-40B4-BE49-F238E27FC236}">
                <a16:creationId xmlns:a16="http://schemas.microsoft.com/office/drawing/2014/main" id="{FE082847-D85D-4C7A-B0FB-FD5AE96AFCF5}"/>
              </a:ext>
            </a:extLst>
          </p:cNvPr>
          <p:cNvCxnSpPr>
            <a:cxnSpLocks/>
          </p:cNvCxnSpPr>
          <p:nvPr/>
        </p:nvCxnSpPr>
        <p:spPr>
          <a:xfrm flipV="1">
            <a:off x="8072710" y="4000717"/>
            <a:ext cx="1" cy="496595"/>
          </a:xfrm>
          <a:prstGeom prst="straightConnector1">
            <a:avLst/>
          </a:prstGeom>
          <a:noFill/>
          <a:ln w="44450" cap="flat" cmpd="sng">
            <a:solidFill>
              <a:srgbClr val="980000"/>
            </a:solidFill>
            <a:prstDash val="solid"/>
            <a:round/>
            <a:headEnd type="none" w="med" len="med"/>
            <a:tailEnd type="triangle" w="med" len="med"/>
          </a:ln>
        </p:spPr>
      </p:cxnSp>
      <p:cxnSp>
        <p:nvCxnSpPr>
          <p:cNvPr id="13" name="Google Shape;328;p25">
            <a:extLst>
              <a:ext uri="{FF2B5EF4-FFF2-40B4-BE49-F238E27FC236}">
                <a16:creationId xmlns:a16="http://schemas.microsoft.com/office/drawing/2014/main" id="{09AF869D-4A1D-4128-BABB-4194FF4D4589}"/>
              </a:ext>
            </a:extLst>
          </p:cNvPr>
          <p:cNvCxnSpPr/>
          <p:nvPr/>
        </p:nvCxnSpPr>
        <p:spPr>
          <a:xfrm flipH="1">
            <a:off x="9894456" y="4497312"/>
            <a:ext cx="4503" cy="496597"/>
          </a:xfrm>
          <a:prstGeom prst="straightConnector1">
            <a:avLst/>
          </a:prstGeom>
          <a:noFill/>
          <a:ln w="41275" cap="flat" cmpd="sng">
            <a:solidFill>
              <a:srgbClr val="38761D"/>
            </a:solidFill>
            <a:prstDash val="solid"/>
            <a:round/>
            <a:headEnd type="none" w="med" len="med"/>
            <a:tailEnd type="triangle" w="med" len="med"/>
          </a:ln>
        </p:spPr>
      </p:cxnSp>
      <p:cxnSp>
        <p:nvCxnSpPr>
          <p:cNvPr id="16" name="Google Shape;329;p25">
            <a:extLst>
              <a:ext uri="{FF2B5EF4-FFF2-40B4-BE49-F238E27FC236}">
                <a16:creationId xmlns:a16="http://schemas.microsoft.com/office/drawing/2014/main" id="{A3C3DE8D-496E-40AA-80ED-347E71E03A1A}"/>
              </a:ext>
            </a:extLst>
          </p:cNvPr>
          <p:cNvCxnSpPr/>
          <p:nvPr/>
        </p:nvCxnSpPr>
        <p:spPr>
          <a:xfrm flipH="1">
            <a:off x="7561749" y="4249014"/>
            <a:ext cx="4503" cy="496597"/>
          </a:xfrm>
          <a:prstGeom prst="straightConnector1">
            <a:avLst/>
          </a:prstGeom>
          <a:noFill/>
          <a:ln w="44450" cap="flat" cmpd="sng">
            <a:solidFill>
              <a:srgbClr val="38761D"/>
            </a:solidFill>
            <a:prstDash val="solid"/>
            <a:round/>
            <a:headEnd type="none" w="med" len="med"/>
            <a:tailEnd type="triangle" w="med" len="med"/>
          </a:ln>
        </p:spPr>
      </p:cxnSp>
      <p:cxnSp>
        <p:nvCxnSpPr>
          <p:cNvPr id="17" name="Google Shape;327;p25">
            <a:extLst>
              <a:ext uri="{FF2B5EF4-FFF2-40B4-BE49-F238E27FC236}">
                <a16:creationId xmlns:a16="http://schemas.microsoft.com/office/drawing/2014/main" id="{F8DC7E27-1B32-4B4C-9D44-6128701141EF}"/>
              </a:ext>
            </a:extLst>
          </p:cNvPr>
          <p:cNvCxnSpPr>
            <a:cxnSpLocks/>
          </p:cNvCxnSpPr>
          <p:nvPr/>
        </p:nvCxnSpPr>
        <p:spPr>
          <a:xfrm flipV="1">
            <a:off x="2889520" y="4075853"/>
            <a:ext cx="1" cy="496595"/>
          </a:xfrm>
          <a:prstGeom prst="straightConnector1">
            <a:avLst/>
          </a:prstGeom>
          <a:noFill/>
          <a:ln w="44450" cap="flat" cmpd="sng">
            <a:solidFill>
              <a:srgbClr val="980000"/>
            </a:solidFill>
            <a:prstDash val="sysDash"/>
            <a:round/>
            <a:headEnd type="none" w="med" len="med"/>
            <a:tailEnd type="triangle" w="med" len="med"/>
          </a:ln>
        </p:spPr>
      </p:cxnSp>
      <p:cxnSp>
        <p:nvCxnSpPr>
          <p:cNvPr id="18" name="Google Shape;327;p25">
            <a:extLst>
              <a:ext uri="{FF2B5EF4-FFF2-40B4-BE49-F238E27FC236}">
                <a16:creationId xmlns:a16="http://schemas.microsoft.com/office/drawing/2014/main" id="{B327156B-FD21-405C-9A47-E2DE737B7892}"/>
              </a:ext>
            </a:extLst>
          </p:cNvPr>
          <p:cNvCxnSpPr>
            <a:cxnSpLocks/>
          </p:cNvCxnSpPr>
          <p:nvPr/>
        </p:nvCxnSpPr>
        <p:spPr>
          <a:xfrm flipV="1">
            <a:off x="8890356" y="4249014"/>
            <a:ext cx="1" cy="496595"/>
          </a:xfrm>
          <a:prstGeom prst="straightConnector1">
            <a:avLst/>
          </a:prstGeom>
          <a:noFill/>
          <a:ln w="44450" cap="flat" cmpd="sng">
            <a:solidFill>
              <a:srgbClr val="980000"/>
            </a:solidFill>
            <a:prstDash val="sysDash"/>
            <a:round/>
            <a:headEnd type="none" w="med" len="med"/>
            <a:tailEnd type="triangle" w="med" len="med"/>
          </a:ln>
        </p:spPr>
      </p:cxnSp>
      <p:sp>
        <p:nvSpPr>
          <p:cNvPr id="3" name="TextBox 2">
            <a:extLst>
              <a:ext uri="{FF2B5EF4-FFF2-40B4-BE49-F238E27FC236}">
                <a16:creationId xmlns:a16="http://schemas.microsoft.com/office/drawing/2014/main" id="{CDFB9A91-7350-463C-859E-547CF87ADEF0}"/>
              </a:ext>
            </a:extLst>
          </p:cNvPr>
          <p:cNvSpPr txBox="1"/>
          <p:nvPr/>
        </p:nvSpPr>
        <p:spPr>
          <a:xfrm>
            <a:off x="4561180" y="6180035"/>
            <a:ext cx="343452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Seismic Optimization</a:t>
            </a:r>
          </a:p>
        </p:txBody>
      </p:sp>
    </p:spTree>
    <p:extLst>
      <p:ext uri="{BB962C8B-B14F-4D97-AF65-F5344CB8AC3E}">
        <p14:creationId xmlns:p14="http://schemas.microsoft.com/office/powerpoint/2010/main" val="228038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FC25B-C67A-491A-AB41-1384E654C9F1}"/>
              </a:ext>
            </a:extLst>
          </p:cNvPr>
          <p:cNvSpPr txBox="1"/>
          <p:nvPr/>
        </p:nvSpPr>
        <p:spPr>
          <a:xfrm>
            <a:off x="2236761" y="604911"/>
            <a:ext cx="9439423" cy="4708981"/>
          </a:xfrm>
          <a:prstGeom prst="rect">
            <a:avLst/>
          </a:prstGeom>
          <a:noFill/>
        </p:spPr>
        <p:txBody>
          <a:bodyPr wrap="square" rtlCol="0">
            <a:spAutoFit/>
          </a:bodyPr>
          <a:lstStyle/>
          <a:p>
            <a:r>
              <a:rPr lang="en-US" sz="4800" b="1" u="sng" dirty="0">
                <a:latin typeface="Times New Roman" panose="02020603050405020304" pitchFamily="18" charset="0"/>
                <a:cs typeface="Times New Roman" panose="02020603050405020304" pitchFamily="18" charset="0"/>
              </a:rPr>
              <a:t>Goals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REDUCE </a:t>
            </a:r>
            <a:r>
              <a:rPr lang="en-US" sz="3600" dirty="0">
                <a:solidFill>
                  <a:srgbClr val="FF0000"/>
                </a:solidFill>
                <a:latin typeface="Times New Roman" panose="02020603050405020304" pitchFamily="18" charset="0"/>
                <a:cs typeface="Times New Roman" panose="02020603050405020304" pitchFamily="18" charset="0"/>
              </a:rPr>
              <a:t>local</a:t>
            </a:r>
            <a:r>
              <a:rPr lang="en-US" sz="3600" dirty="0">
                <a:latin typeface="Times New Roman" panose="02020603050405020304" pitchFamily="18" charset="0"/>
                <a:cs typeface="Times New Roman" panose="02020603050405020304" pitchFamily="18" charset="0"/>
              </a:rPr>
              <a:t> platform motion &amp; drive - Local</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REDUCE </a:t>
            </a:r>
            <a:r>
              <a:rPr lang="en-US" sz="3600" dirty="0">
                <a:solidFill>
                  <a:srgbClr val="0070C0"/>
                </a:solidFill>
                <a:latin typeface="Times New Roman" panose="02020603050405020304" pitchFamily="18" charset="0"/>
                <a:cs typeface="Times New Roman" panose="02020603050405020304" pitchFamily="18" charset="0"/>
              </a:rPr>
              <a:t>differential</a:t>
            </a:r>
            <a:r>
              <a:rPr lang="en-US" sz="3600" dirty="0">
                <a:latin typeface="Times New Roman" panose="02020603050405020304" pitchFamily="18" charset="0"/>
                <a:cs typeface="Times New Roman" panose="02020603050405020304" pitchFamily="18" charset="0"/>
              </a:rPr>
              <a:t> motion of arm – Global</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Keep stability of IFO lock.</a:t>
            </a:r>
          </a:p>
        </p:txBody>
      </p:sp>
    </p:spTree>
    <p:extLst>
      <p:ext uri="{BB962C8B-B14F-4D97-AF65-F5344CB8AC3E}">
        <p14:creationId xmlns:p14="http://schemas.microsoft.com/office/powerpoint/2010/main" val="4004514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7689BA0-41CA-474A-A393-589927761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54" y="1234096"/>
            <a:ext cx="10707690" cy="5015134"/>
          </a:xfrm>
          <a:prstGeom prst="rect">
            <a:avLst/>
          </a:prstGeom>
        </p:spPr>
      </p:pic>
      <p:sp>
        <p:nvSpPr>
          <p:cNvPr id="5" name="TextBox 4">
            <a:extLst>
              <a:ext uri="{FF2B5EF4-FFF2-40B4-BE49-F238E27FC236}">
                <a16:creationId xmlns:a16="http://schemas.microsoft.com/office/drawing/2014/main" id="{91671794-36D1-44EF-A609-D3A175DBAFC9}"/>
              </a:ext>
            </a:extLst>
          </p:cNvPr>
          <p:cNvSpPr txBox="1"/>
          <p:nvPr/>
        </p:nvSpPr>
        <p:spPr>
          <a:xfrm>
            <a:off x="440344" y="0"/>
            <a:ext cx="12586338"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Lets look at ground motion during earthquake:</a:t>
            </a:r>
          </a:p>
        </p:txBody>
      </p:sp>
    </p:spTree>
    <p:extLst>
      <p:ext uri="{BB962C8B-B14F-4D97-AF65-F5344CB8AC3E}">
        <p14:creationId xmlns:p14="http://schemas.microsoft.com/office/powerpoint/2010/main" val="339218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DB9FE-4A31-4F0C-9F3C-6669E296E02F}"/>
              </a:ext>
            </a:extLst>
          </p:cNvPr>
          <p:cNvSpPr txBox="1"/>
          <p:nvPr/>
        </p:nvSpPr>
        <p:spPr>
          <a:xfrm>
            <a:off x="624112" y="0"/>
            <a:ext cx="1139395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Common mode is dominating – lets take it out!</a:t>
            </a:r>
          </a:p>
        </p:txBody>
      </p:sp>
      <p:pic>
        <p:nvPicPr>
          <p:cNvPr id="5" name="Picture 4">
            <a:extLst>
              <a:ext uri="{FF2B5EF4-FFF2-40B4-BE49-F238E27FC236}">
                <a16:creationId xmlns:a16="http://schemas.microsoft.com/office/drawing/2014/main" id="{3DB24D39-CF9A-4F26-80A1-1743EA91E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837" y="805998"/>
            <a:ext cx="7795318" cy="6052002"/>
          </a:xfrm>
          <a:prstGeom prst="rect">
            <a:avLst/>
          </a:prstGeom>
        </p:spPr>
      </p:pic>
      <p:sp>
        <p:nvSpPr>
          <p:cNvPr id="3" name="TextBox 2">
            <a:extLst>
              <a:ext uri="{FF2B5EF4-FFF2-40B4-BE49-F238E27FC236}">
                <a16:creationId xmlns:a16="http://schemas.microsoft.com/office/drawing/2014/main" id="{04ACE54F-8EBF-4D74-92E8-C186A97F64ED}"/>
              </a:ext>
            </a:extLst>
          </p:cNvPr>
          <p:cNvSpPr txBox="1"/>
          <p:nvPr/>
        </p:nvSpPr>
        <p:spPr>
          <a:xfrm>
            <a:off x="9719416" y="2863541"/>
            <a:ext cx="270099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CM/DM ~ 5-6</a:t>
            </a:r>
          </a:p>
        </p:txBody>
      </p:sp>
    </p:spTree>
    <p:extLst>
      <p:ext uri="{BB962C8B-B14F-4D97-AF65-F5344CB8AC3E}">
        <p14:creationId xmlns:p14="http://schemas.microsoft.com/office/powerpoint/2010/main" val="365444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989F7D-DEB0-4870-B3A4-75B803FC711D}"/>
              </a:ext>
            </a:extLst>
          </p:cNvPr>
          <p:cNvPicPr>
            <a:picLocks noChangeAspect="1"/>
          </p:cNvPicPr>
          <p:nvPr/>
        </p:nvPicPr>
        <p:blipFill>
          <a:blip r:embed="rId2"/>
          <a:stretch>
            <a:fillRect/>
          </a:stretch>
        </p:blipFill>
        <p:spPr>
          <a:xfrm>
            <a:off x="1450341" y="1174656"/>
            <a:ext cx="9467063" cy="5683344"/>
          </a:xfrm>
          <a:prstGeom prst="rect">
            <a:avLst/>
          </a:prstGeom>
          <a:solidFill>
            <a:schemeClr val="bg1"/>
          </a:solidFill>
        </p:spPr>
      </p:pic>
      <p:sp>
        <p:nvSpPr>
          <p:cNvPr id="2" name="TextBox 1">
            <a:extLst>
              <a:ext uri="{FF2B5EF4-FFF2-40B4-BE49-F238E27FC236}">
                <a16:creationId xmlns:a16="http://schemas.microsoft.com/office/drawing/2014/main" id="{2E133E05-3744-4936-9188-29E6D73712D7}"/>
              </a:ext>
            </a:extLst>
          </p:cNvPr>
          <p:cNvSpPr txBox="1"/>
          <p:nvPr/>
        </p:nvSpPr>
        <p:spPr>
          <a:xfrm>
            <a:off x="2096084" y="0"/>
            <a:ext cx="9833317"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 new control scheme for earthquakes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6E7409-7F30-4419-969A-E647F85A7C85}"/>
                  </a:ext>
                </a:extLst>
              </p:cNvPr>
              <p:cNvSpPr txBox="1"/>
              <p:nvPr/>
            </p:nvSpPr>
            <p:spPr>
              <a:xfrm>
                <a:off x="9865261" y="2873327"/>
                <a:ext cx="2321282" cy="609526"/>
              </a:xfrm>
              <a:prstGeom prst="rect">
                <a:avLst/>
              </a:prstGeom>
              <a:solidFill>
                <a:schemeClr val="bg1"/>
              </a:solidFill>
            </p:spPr>
            <p:txBody>
              <a:bodyPr wrap="square" lIns="0" tIns="0" rIns="0" bIns="0" rtlCol="0">
                <a:spAutoFit/>
              </a:bodyPr>
              <a:lstStyle/>
              <a:p>
                <a:r>
                  <a:rPr lang="en-US" sz="2800" dirty="0">
                    <a:latin typeface="Times New Roman" panose="02020603050405020304" pitchFamily="18" charset="0"/>
                    <a:cs typeface="Times New Roman" panose="02020603050405020304" pitchFamily="18" charset="0"/>
                  </a:rPr>
                  <a:t>CM</a:t>
                </a:r>
                <a14:m>
                  <m:oMath xmlns:m="http://schemas.openxmlformats.org/officeDocument/2006/math">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𝐼𝑇𝑀</m:t>
                        </m:r>
                        <m:r>
                          <a:rPr lang="en-US" sz="2800" b="0" i="1" smtClean="0">
                            <a:latin typeface="Cambria Math" panose="02040503050406030204" pitchFamily="18" charset="0"/>
                          </a:rPr>
                          <m:t>+</m:t>
                        </m:r>
                        <m:r>
                          <a:rPr lang="en-US" sz="2800" b="0" i="1" smtClean="0">
                            <a:latin typeface="Cambria Math" panose="02040503050406030204" pitchFamily="18" charset="0"/>
                          </a:rPr>
                          <m:t>𝐸𝑇𝑀</m:t>
                        </m:r>
                      </m:num>
                      <m:den>
                        <m:r>
                          <a:rPr lang="en-US" sz="2800" b="0" i="1" smtClean="0">
                            <a:latin typeface="Cambria Math" panose="02040503050406030204" pitchFamily="18" charset="0"/>
                          </a:rPr>
                          <m:t>2</m:t>
                        </m:r>
                      </m:den>
                    </m:f>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36E7409-7F30-4419-969A-E647F85A7C85}"/>
                  </a:ext>
                </a:extLst>
              </p:cNvPr>
              <p:cNvSpPr txBox="1">
                <a:spLocks noRot="1" noChangeAspect="1" noMove="1" noResize="1" noEditPoints="1" noAdjustHandles="1" noChangeArrowheads="1" noChangeShapeType="1" noTextEdit="1"/>
              </p:cNvSpPr>
              <p:nvPr/>
            </p:nvSpPr>
            <p:spPr>
              <a:xfrm>
                <a:off x="9865261" y="2873327"/>
                <a:ext cx="2321282" cy="609526"/>
              </a:xfrm>
              <a:prstGeom prst="rect">
                <a:avLst/>
              </a:prstGeom>
              <a:blipFill>
                <a:blip r:embed="rId3"/>
                <a:stretch>
                  <a:fillRect l="-9186"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BB9FF2-7A5F-437E-B89B-A3ABE5223FD6}"/>
                  </a:ext>
                </a:extLst>
              </p:cNvPr>
              <p:cNvSpPr txBox="1"/>
              <p:nvPr/>
            </p:nvSpPr>
            <p:spPr>
              <a:xfrm>
                <a:off x="9876981" y="3602502"/>
                <a:ext cx="2321282" cy="609526"/>
              </a:xfrm>
              <a:prstGeom prst="rect">
                <a:avLst/>
              </a:prstGeom>
              <a:solidFill>
                <a:schemeClr val="bg1"/>
              </a:solidFill>
            </p:spPr>
            <p:txBody>
              <a:bodyPr wrap="square" lIns="0" tIns="0" rIns="0" bIns="0" rtlCol="0">
                <a:spAutoFit/>
              </a:bodyPr>
              <a:lstStyle/>
              <a:p>
                <a:r>
                  <a:rPr lang="en-US" sz="2800" dirty="0">
                    <a:latin typeface="Times New Roman" panose="02020603050405020304" pitchFamily="18" charset="0"/>
                    <a:cs typeface="Times New Roman" panose="02020603050405020304" pitchFamily="18" charset="0"/>
                  </a:rPr>
                  <a:t>DM</a:t>
                </a:r>
                <a14:m>
                  <m:oMath xmlns:m="http://schemas.openxmlformats.org/officeDocument/2006/math">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𝐼𝑇𝑀</m:t>
                        </m:r>
                        <m:r>
                          <a:rPr lang="en-US" sz="2800" b="0" i="1" smtClean="0">
                            <a:latin typeface="Cambria Math" panose="02040503050406030204" pitchFamily="18" charset="0"/>
                          </a:rPr>
                          <m:t>−</m:t>
                        </m:r>
                        <m:r>
                          <a:rPr lang="en-US" sz="2800" b="0" i="1" smtClean="0">
                            <a:latin typeface="Cambria Math" panose="02040503050406030204" pitchFamily="18" charset="0"/>
                          </a:rPr>
                          <m:t>𝐸𝑇𝑀</m:t>
                        </m:r>
                      </m:num>
                      <m:den>
                        <m:r>
                          <a:rPr lang="en-US" sz="2800" b="0" i="1" smtClean="0">
                            <a:latin typeface="Cambria Math" panose="02040503050406030204" pitchFamily="18" charset="0"/>
                          </a:rPr>
                          <m:t>2</m:t>
                        </m:r>
                      </m:den>
                    </m:f>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87BB9FF2-7A5F-437E-B89B-A3ABE5223FD6}"/>
                  </a:ext>
                </a:extLst>
              </p:cNvPr>
              <p:cNvSpPr txBox="1">
                <a:spLocks noRot="1" noChangeAspect="1" noMove="1" noResize="1" noEditPoints="1" noAdjustHandles="1" noChangeArrowheads="1" noChangeShapeType="1" noTextEdit="1"/>
              </p:cNvSpPr>
              <p:nvPr/>
            </p:nvSpPr>
            <p:spPr>
              <a:xfrm>
                <a:off x="9876981" y="3602502"/>
                <a:ext cx="2321282" cy="609526"/>
              </a:xfrm>
              <a:prstGeom prst="rect">
                <a:avLst/>
              </a:prstGeom>
              <a:blipFill>
                <a:blip r:embed="rId4"/>
                <a:stretch>
                  <a:fillRect l="-9186" t="-4000" b="-1900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691CC9A-B42D-4E06-9CBE-476256749F34}"/>
              </a:ext>
            </a:extLst>
          </p:cNvPr>
          <p:cNvSpPr/>
          <p:nvPr/>
        </p:nvSpPr>
        <p:spPr>
          <a:xfrm>
            <a:off x="10028673" y="6363827"/>
            <a:ext cx="1994457" cy="369332"/>
          </a:xfrm>
          <a:prstGeom prst="rect">
            <a:avLst/>
          </a:prstGeom>
        </p:spPr>
        <p:txBody>
          <a:bodyPr wrap="none">
            <a:spAutoFit/>
          </a:bodyPr>
          <a:lstStyle/>
          <a:p>
            <a:r>
              <a:rPr lang="en-US" dirty="0"/>
              <a:t>Lantz</a:t>
            </a:r>
            <a:r>
              <a:rPr lang="en" dirty="0"/>
              <a:t>, </a:t>
            </a:r>
            <a:r>
              <a:rPr lang="en-US" dirty="0"/>
              <a:t>G1800399</a:t>
            </a:r>
          </a:p>
        </p:txBody>
      </p:sp>
    </p:spTree>
    <p:extLst>
      <p:ext uri="{BB962C8B-B14F-4D97-AF65-F5344CB8AC3E}">
        <p14:creationId xmlns:p14="http://schemas.microsoft.com/office/powerpoint/2010/main" val="410308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FC25B-C67A-491A-AB41-1384E654C9F1}"/>
              </a:ext>
            </a:extLst>
          </p:cNvPr>
          <p:cNvSpPr txBox="1"/>
          <p:nvPr/>
        </p:nvSpPr>
        <p:spPr>
          <a:xfrm>
            <a:off x="3010485" y="351691"/>
            <a:ext cx="8496887" cy="6863417"/>
          </a:xfrm>
          <a:prstGeom prst="rect">
            <a:avLst/>
          </a:prstGeom>
          <a:noFill/>
        </p:spPr>
        <p:txBody>
          <a:bodyPr wrap="square" rtlCol="0">
            <a:spAutoFit/>
          </a:bodyPr>
          <a:lstStyle/>
          <a:p>
            <a:r>
              <a:rPr lang="en-US" sz="4000" b="1" u="sng" dirty="0">
                <a:latin typeface="Times New Roman" panose="02020603050405020304" pitchFamily="18" charset="0"/>
                <a:cs typeface="Times New Roman" panose="02020603050405020304" pitchFamily="18" charset="0"/>
              </a:rPr>
              <a:t>Goals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REDUCE </a:t>
            </a:r>
            <a:r>
              <a:rPr lang="en-US" sz="2800" dirty="0">
                <a:solidFill>
                  <a:srgbClr val="FF0000"/>
                </a:solidFill>
                <a:latin typeface="Times New Roman" panose="02020603050405020304" pitchFamily="18" charset="0"/>
                <a:cs typeface="Times New Roman" panose="02020603050405020304" pitchFamily="18" charset="0"/>
              </a:rPr>
              <a:t>local</a:t>
            </a:r>
            <a:r>
              <a:rPr lang="en-US" sz="2800" dirty="0">
                <a:latin typeface="Times New Roman" panose="02020603050405020304" pitchFamily="18" charset="0"/>
                <a:cs typeface="Times New Roman" panose="02020603050405020304" pitchFamily="18" charset="0"/>
              </a:rPr>
              <a:t> platform motion and drive</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REDUCE </a:t>
            </a:r>
            <a:r>
              <a:rPr lang="en-US" sz="2800" dirty="0">
                <a:solidFill>
                  <a:srgbClr val="0070C0"/>
                </a:solidFill>
                <a:latin typeface="Times New Roman" panose="02020603050405020304" pitchFamily="18" charset="0"/>
                <a:cs typeface="Times New Roman" panose="02020603050405020304" pitchFamily="18" charset="0"/>
              </a:rPr>
              <a:t>differential</a:t>
            </a:r>
            <a:r>
              <a:rPr lang="en-US" sz="2800" dirty="0">
                <a:latin typeface="Times New Roman" panose="02020603050405020304" pitchFamily="18" charset="0"/>
                <a:cs typeface="Times New Roman" panose="02020603050405020304" pitchFamily="18" charset="0"/>
              </a:rPr>
              <a:t> motion of arm</a:t>
            </a:r>
          </a:p>
          <a:p>
            <a:endParaRPr lang="en-US" sz="3600" dirty="0">
              <a:latin typeface="Times New Roman" panose="02020603050405020304" pitchFamily="18" charset="0"/>
              <a:cs typeface="Times New Roman" panose="02020603050405020304" pitchFamily="18" charset="0"/>
            </a:endParaRPr>
          </a:p>
          <a:p>
            <a:r>
              <a:rPr lang="en-US" sz="3600" b="1" u="sng" dirty="0">
                <a:latin typeface="Times New Roman" panose="02020603050405020304" pitchFamily="18" charset="0"/>
                <a:cs typeface="Times New Roman" panose="02020603050405020304" pitchFamily="18" charset="0"/>
              </a:rPr>
              <a:t>How?</a:t>
            </a: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Remove Common motion at earthquake band. </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Design different sensor correction filter.</a:t>
            </a:r>
          </a:p>
          <a:p>
            <a:r>
              <a:rPr lang="en-US" sz="3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6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128B4-2BC9-454D-A9EE-B42C48105994}"/>
              </a:ext>
            </a:extLst>
          </p:cNvPr>
          <p:cNvSpPr txBox="1"/>
          <p:nvPr/>
        </p:nvSpPr>
        <p:spPr>
          <a:xfrm>
            <a:off x="3756982" y="194090"/>
            <a:ext cx="578182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Sensor correction 102?</a:t>
            </a:r>
          </a:p>
        </p:txBody>
      </p:sp>
      <p:pic>
        <p:nvPicPr>
          <p:cNvPr id="3" name="Picture 2" descr="A close up of a logo&#10;&#10;Description automatically generated">
            <a:extLst>
              <a:ext uri="{FF2B5EF4-FFF2-40B4-BE49-F238E27FC236}">
                <a16:creationId xmlns:a16="http://schemas.microsoft.com/office/drawing/2014/main" id="{6CC17A55-3927-40A6-A0C0-ADD5C59E7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911" y="1868288"/>
            <a:ext cx="7315834" cy="3121423"/>
          </a:xfrm>
          <a:prstGeom prst="rect">
            <a:avLst/>
          </a:prstGeom>
        </p:spPr>
      </p:pic>
      <p:pic>
        <p:nvPicPr>
          <p:cNvPr id="7" name="Picture 6">
            <a:extLst>
              <a:ext uri="{FF2B5EF4-FFF2-40B4-BE49-F238E27FC236}">
                <a16:creationId xmlns:a16="http://schemas.microsoft.com/office/drawing/2014/main" id="{EF14ED9E-8704-4468-9A55-2A9609D61B73}"/>
              </a:ext>
            </a:extLst>
          </p:cNvPr>
          <p:cNvPicPr>
            <a:picLocks noChangeAspect="1"/>
          </p:cNvPicPr>
          <p:nvPr/>
        </p:nvPicPr>
        <p:blipFill>
          <a:blip r:embed="rId3"/>
          <a:stretch>
            <a:fillRect/>
          </a:stretch>
        </p:blipFill>
        <p:spPr>
          <a:xfrm>
            <a:off x="2222970" y="5604573"/>
            <a:ext cx="7315834" cy="943057"/>
          </a:xfrm>
          <a:prstGeom prst="rect">
            <a:avLst/>
          </a:prstGeom>
        </p:spPr>
      </p:pic>
    </p:spTree>
    <p:extLst>
      <p:ext uri="{BB962C8B-B14F-4D97-AF65-F5344CB8AC3E}">
        <p14:creationId xmlns:p14="http://schemas.microsoft.com/office/powerpoint/2010/main" val="168678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 dirty="0">
                <a:latin typeface="Times New Roman" panose="02020603050405020304" pitchFamily="18" charset="0"/>
                <a:cs typeface="Times New Roman" panose="02020603050405020304" pitchFamily="18" charset="0"/>
              </a:rPr>
              <a:t>Why seismic isolation: </a:t>
            </a:r>
            <a:r>
              <a:rPr lang="en-US" dirty="0">
                <a:latin typeface="Times New Roman" panose="02020603050405020304" pitchFamily="18" charset="0"/>
                <a:cs typeface="Times New Roman" panose="02020603050405020304" pitchFamily="18" charset="0"/>
              </a:rPr>
              <a:t>sensitivity and </a:t>
            </a:r>
            <a:r>
              <a:rPr lang="en" dirty="0">
                <a:latin typeface="Times New Roman" panose="02020603050405020304" pitchFamily="18" charset="0"/>
                <a:cs typeface="Times New Roman" panose="02020603050405020304" pitchFamily="18" charset="0"/>
              </a:rPr>
              <a:t>duty cycle </a:t>
            </a:r>
            <a:endParaRPr dirty="0">
              <a:latin typeface="Times New Roman" panose="02020603050405020304" pitchFamily="18" charset="0"/>
              <a:cs typeface="Times New Roman" panose="02020603050405020304" pitchFamily="18" charset="0"/>
            </a:endParaRPr>
          </a:p>
          <a:p>
            <a:pPr algn="ctr"/>
            <a:endParaRPr dirty="0">
              <a:latin typeface="Times New Roman" panose="02020603050405020304" pitchFamily="18" charset="0"/>
              <a:cs typeface="Times New Roman" panose="02020603050405020304" pitchFamily="18" charset="0"/>
            </a:endParaRPr>
          </a:p>
        </p:txBody>
      </p:sp>
      <p:sp>
        <p:nvSpPr>
          <p:cNvPr id="78" name="Google Shape;78;p1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grpSp>
        <p:nvGrpSpPr>
          <p:cNvPr id="90" name="Google Shape;90;p16"/>
          <p:cNvGrpSpPr/>
          <p:nvPr/>
        </p:nvGrpSpPr>
        <p:grpSpPr>
          <a:xfrm>
            <a:off x="327667" y="2075720"/>
            <a:ext cx="6099097" cy="4782280"/>
            <a:chOff x="4668150" y="985725"/>
            <a:chExt cx="4574323" cy="3586710"/>
          </a:xfrm>
        </p:grpSpPr>
        <p:pic>
          <p:nvPicPr>
            <p:cNvPr id="91" name="Google Shape;91;p16"/>
            <p:cNvPicPr preferRelativeResize="0"/>
            <p:nvPr/>
          </p:nvPicPr>
          <p:blipFill>
            <a:blip r:embed="rId3">
              <a:alphaModFix/>
            </a:blip>
            <a:stretch>
              <a:fillRect/>
            </a:stretch>
          </p:blipFill>
          <p:spPr>
            <a:xfrm>
              <a:off x="4668150" y="985725"/>
              <a:ext cx="4352998" cy="3376950"/>
            </a:xfrm>
            <a:prstGeom prst="rect">
              <a:avLst/>
            </a:prstGeom>
            <a:noFill/>
            <a:ln>
              <a:noFill/>
            </a:ln>
          </p:spPr>
        </p:pic>
        <p:sp>
          <p:nvSpPr>
            <p:cNvPr id="92" name="Google Shape;92;p16"/>
            <p:cNvSpPr txBox="1"/>
            <p:nvPr/>
          </p:nvSpPr>
          <p:spPr>
            <a:xfrm>
              <a:off x="7043291" y="4305600"/>
              <a:ext cx="2199182" cy="266835"/>
            </a:xfrm>
            <a:prstGeom prst="rect">
              <a:avLst/>
            </a:prstGeom>
            <a:noFill/>
            <a:ln>
              <a:noFill/>
            </a:ln>
          </p:spPr>
          <p:txBody>
            <a:bodyPr spcFirstLastPara="1" wrap="square" lIns="121900" tIns="121900" rIns="121900" bIns="121900" anchor="t" anchorCtr="0">
              <a:noAutofit/>
            </a:bodyPr>
            <a:lstStyle/>
            <a:p>
              <a:r>
                <a:rPr lang="en" sz="1467" u="sng" dirty="0">
                  <a:solidFill>
                    <a:schemeClr val="hlink"/>
                  </a:solidFill>
                  <a:hlinkClick r:id="rId4"/>
                </a:rPr>
                <a:t>https://earth.nullschool.net/</a:t>
              </a:r>
              <a:endParaRPr sz="2400" dirty="0"/>
            </a:p>
          </p:txBody>
        </p:sp>
      </p:grpSp>
      <p:grpSp>
        <p:nvGrpSpPr>
          <p:cNvPr id="93" name="Google Shape;93;p16"/>
          <p:cNvGrpSpPr/>
          <p:nvPr/>
        </p:nvGrpSpPr>
        <p:grpSpPr>
          <a:xfrm>
            <a:off x="327667" y="756703"/>
            <a:ext cx="5392802" cy="2638034"/>
            <a:chOff x="4592000" y="730321"/>
            <a:chExt cx="2532576" cy="1266279"/>
          </a:xfrm>
          <a:solidFill>
            <a:schemeClr val="tx2"/>
          </a:solidFill>
        </p:grpSpPr>
        <p:sp>
          <p:nvSpPr>
            <p:cNvPr id="94" name="Google Shape;94;p16"/>
            <p:cNvSpPr/>
            <p:nvPr/>
          </p:nvSpPr>
          <p:spPr>
            <a:xfrm>
              <a:off x="4658576" y="843400"/>
              <a:ext cx="2466000" cy="1153200"/>
            </a:xfrm>
            <a:prstGeom prst="rect">
              <a:avLst/>
            </a:prstGeom>
            <a:grpFill/>
            <a:ln>
              <a:noFill/>
            </a:ln>
          </p:spPr>
          <p:txBody>
            <a:bodyPr spcFirstLastPara="1" wrap="square" lIns="121900" tIns="121900" rIns="121900" bIns="121900" anchor="ctr" anchorCtr="0">
              <a:noAutofit/>
            </a:bodyPr>
            <a:lstStyle/>
            <a:p>
              <a:endParaRPr sz="2400"/>
            </a:p>
          </p:txBody>
        </p:sp>
        <p:pic>
          <p:nvPicPr>
            <p:cNvPr id="95" name="Google Shape;95;p16"/>
            <p:cNvPicPr preferRelativeResize="0"/>
            <p:nvPr/>
          </p:nvPicPr>
          <p:blipFill>
            <a:blip r:embed="rId5">
              <a:alphaModFix/>
              <a:extLst>
                <a:ext uri="{BEBA8EAE-BF5A-486C-A8C5-ECC9F3942E4B}">
                  <a14:imgProps xmlns:a14="http://schemas.microsoft.com/office/drawing/2010/main">
                    <a14:imgLayer r:embed="rId6">
                      <a14:imgEffect>
                        <a14:saturation sat="92000"/>
                      </a14:imgEffect>
                    </a14:imgLayer>
                  </a14:imgProps>
                </a:ext>
              </a:extLst>
            </a:blip>
            <a:stretch>
              <a:fillRect/>
            </a:stretch>
          </p:blipFill>
          <p:spPr>
            <a:xfrm>
              <a:off x="4592000" y="730321"/>
              <a:ext cx="2532576" cy="1266279"/>
            </a:xfrm>
            <a:prstGeom prst="rect">
              <a:avLst/>
            </a:prstGeom>
            <a:grpFill/>
            <a:ln>
              <a:noFill/>
            </a:ln>
          </p:spPr>
        </p:pic>
      </p:grpSp>
      <p:grpSp>
        <p:nvGrpSpPr>
          <p:cNvPr id="22" name="Google Shape;68;p15">
            <a:extLst>
              <a:ext uri="{FF2B5EF4-FFF2-40B4-BE49-F238E27FC236}">
                <a16:creationId xmlns:a16="http://schemas.microsoft.com/office/drawing/2014/main" id="{AFCF1B25-FB7C-4736-BB6D-1A9C334265FD}"/>
              </a:ext>
            </a:extLst>
          </p:cNvPr>
          <p:cNvGrpSpPr/>
          <p:nvPr/>
        </p:nvGrpSpPr>
        <p:grpSpPr>
          <a:xfrm>
            <a:off x="6125048" y="1805716"/>
            <a:ext cx="6661131" cy="4936707"/>
            <a:chOff x="981928" y="641096"/>
            <a:chExt cx="6773950" cy="5020319"/>
          </a:xfrm>
          <a:solidFill>
            <a:schemeClr val="tx1"/>
          </a:solidFill>
        </p:grpSpPr>
        <p:pic>
          <p:nvPicPr>
            <p:cNvPr id="23" name="Google Shape;69;p15">
              <a:extLst>
                <a:ext uri="{FF2B5EF4-FFF2-40B4-BE49-F238E27FC236}">
                  <a16:creationId xmlns:a16="http://schemas.microsoft.com/office/drawing/2014/main" id="{FE2B269E-3F17-47F7-95C1-1DD3EA34039A}"/>
                </a:ext>
              </a:extLst>
            </p:cNvPr>
            <p:cNvPicPr preferRelativeResize="0"/>
            <p:nvPr/>
          </p:nvPicPr>
          <p:blipFill>
            <a:blip r:embed="rId7">
              <a:alphaModFix/>
            </a:blip>
            <a:stretch>
              <a:fillRect/>
            </a:stretch>
          </p:blipFill>
          <p:spPr>
            <a:xfrm>
              <a:off x="981928" y="641096"/>
              <a:ext cx="6773950" cy="4064370"/>
            </a:xfrm>
            <a:prstGeom prst="rect">
              <a:avLst/>
            </a:prstGeom>
            <a:grpFill/>
            <a:ln>
              <a:noFill/>
            </a:ln>
          </p:spPr>
        </p:pic>
        <p:cxnSp>
          <p:nvCxnSpPr>
            <p:cNvPr id="24" name="Google Shape;70;p15">
              <a:extLst>
                <a:ext uri="{FF2B5EF4-FFF2-40B4-BE49-F238E27FC236}">
                  <a16:creationId xmlns:a16="http://schemas.microsoft.com/office/drawing/2014/main" id="{2A03F330-BA3A-422F-AC7D-902C6ED81255}"/>
                </a:ext>
              </a:extLst>
            </p:cNvPr>
            <p:cNvCxnSpPr/>
            <p:nvPr/>
          </p:nvCxnSpPr>
          <p:spPr>
            <a:xfrm flipH="1">
              <a:off x="5058613" y="2098200"/>
              <a:ext cx="10800" cy="1921200"/>
            </a:xfrm>
            <a:prstGeom prst="straightConnector1">
              <a:avLst/>
            </a:prstGeom>
            <a:grpFill/>
            <a:ln w="19050" cap="flat" cmpd="sng">
              <a:solidFill>
                <a:srgbClr val="FF0000"/>
              </a:solidFill>
              <a:prstDash val="solid"/>
              <a:round/>
              <a:headEnd type="none" w="med" len="med"/>
              <a:tailEnd type="triangle" w="med" len="med"/>
            </a:ln>
          </p:spPr>
        </p:cxnSp>
        <p:sp>
          <p:nvSpPr>
            <p:cNvPr id="25" name="Google Shape;71;p15">
              <a:extLst>
                <a:ext uri="{FF2B5EF4-FFF2-40B4-BE49-F238E27FC236}">
                  <a16:creationId xmlns:a16="http://schemas.microsoft.com/office/drawing/2014/main" id="{4C3F7CA1-3E7B-4833-A31A-2BAFCCCDDA87}"/>
                </a:ext>
              </a:extLst>
            </p:cNvPr>
            <p:cNvSpPr txBox="1"/>
            <p:nvPr/>
          </p:nvSpPr>
          <p:spPr>
            <a:xfrm>
              <a:off x="3349262" y="4705466"/>
              <a:ext cx="3202505" cy="955949"/>
            </a:xfrm>
            <a:prstGeom prst="rect">
              <a:avLst/>
            </a:prstGeom>
            <a:noFill/>
            <a:ln>
              <a:noFill/>
            </a:ln>
          </p:spPr>
          <p:txBody>
            <a:bodyPr spcFirstLastPara="1" wrap="square" lIns="121900" tIns="121900" rIns="121900" bIns="121900" anchor="t" anchorCtr="0">
              <a:noAutofit/>
            </a:bodyPr>
            <a:lstStyle/>
            <a:p>
              <a:r>
                <a:rPr lang="en" sz="2400" dirty="0">
                  <a:latin typeface="Times New Roman" panose="02020603050405020304" pitchFamily="18" charset="0"/>
                  <a:cs typeface="Times New Roman" panose="02020603050405020304" pitchFamily="18" charset="0"/>
                </a:rPr>
                <a:t>Vajente, G1900851</a:t>
              </a:r>
            </a:p>
            <a:p>
              <a:r>
                <a:rPr lang="en" sz="2400" dirty="0">
                  <a:latin typeface="Times New Roman" panose="02020603050405020304" pitchFamily="18" charset="0"/>
                  <a:cs typeface="Times New Roman" panose="02020603050405020304" pitchFamily="18" charset="0"/>
                </a:rPr>
                <a:t>Pele, </a:t>
              </a:r>
              <a:r>
                <a:rPr lang="en-US" sz="2400" dirty="0">
                  <a:latin typeface="Times New Roman" panose="02020603050405020304" pitchFamily="18" charset="0"/>
                  <a:cs typeface="Times New Roman" panose="02020603050405020304" pitchFamily="18" charset="0"/>
                </a:rPr>
                <a:t>G2000186</a:t>
              </a:r>
              <a:endParaRPr sz="2400" dirty="0">
                <a:latin typeface="Times New Roman" panose="02020603050405020304" pitchFamily="18" charset="0"/>
                <a:cs typeface="Times New Roman" panose="02020603050405020304" pitchFamily="18" charset="0"/>
              </a:endParaRPr>
            </a:p>
          </p:txBody>
        </p:sp>
        <p:sp>
          <p:nvSpPr>
            <p:cNvPr id="26" name="Google Shape;72;p15">
              <a:extLst>
                <a:ext uri="{FF2B5EF4-FFF2-40B4-BE49-F238E27FC236}">
                  <a16:creationId xmlns:a16="http://schemas.microsoft.com/office/drawing/2014/main" id="{D65E43E3-7B9F-4D14-A55B-01D9D90E1FD7}"/>
                </a:ext>
              </a:extLst>
            </p:cNvPr>
            <p:cNvSpPr txBox="1"/>
            <p:nvPr/>
          </p:nvSpPr>
          <p:spPr>
            <a:xfrm>
              <a:off x="5091796" y="2974205"/>
              <a:ext cx="1991877" cy="660300"/>
            </a:xfrm>
            <a:prstGeom prst="rect">
              <a:avLst/>
            </a:prstGeom>
            <a:grpFill/>
            <a:ln>
              <a:noFill/>
            </a:ln>
          </p:spPr>
          <p:txBody>
            <a:bodyPr spcFirstLastPara="1" wrap="square" lIns="121900" tIns="121900" rIns="121900" bIns="121900" anchor="t" anchorCtr="0">
              <a:noAutofit/>
            </a:bodyPr>
            <a:lstStyle/>
            <a:p>
              <a:r>
                <a:rPr lang="en" sz="2400" dirty="0">
                  <a:solidFill>
                    <a:srgbClr val="FF0000"/>
                  </a:solidFill>
                </a:rPr>
                <a:t>10 orders of magnitude</a:t>
              </a:r>
              <a:endParaRPr sz="2400" dirty="0">
                <a:solidFill>
                  <a:srgbClr val="FF0000"/>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0676C93-86FB-4F80-B0BB-E408F61FC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781" y="1130609"/>
            <a:ext cx="5961219" cy="4313588"/>
          </a:xfrm>
          <a:prstGeom prst="rect">
            <a:avLst/>
          </a:prstGeom>
        </p:spPr>
      </p:pic>
      <p:pic>
        <p:nvPicPr>
          <p:cNvPr id="5" name="Picture 4" descr="A close up of a map&#10;&#10;Description automatically generated">
            <a:extLst>
              <a:ext uri="{FF2B5EF4-FFF2-40B4-BE49-F238E27FC236}">
                <a16:creationId xmlns:a16="http://schemas.microsoft.com/office/drawing/2014/main" id="{96322A74-0921-4F5F-97EB-1A72B4A81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6" y="1130609"/>
            <a:ext cx="5961220" cy="4316745"/>
          </a:xfrm>
          <a:prstGeom prst="rect">
            <a:avLst/>
          </a:prstGeom>
        </p:spPr>
      </p:pic>
      <p:sp>
        <p:nvSpPr>
          <p:cNvPr id="11" name="TextBox 10">
            <a:extLst>
              <a:ext uri="{FF2B5EF4-FFF2-40B4-BE49-F238E27FC236}">
                <a16:creationId xmlns:a16="http://schemas.microsoft.com/office/drawing/2014/main" id="{870ECE45-E026-4307-899F-99FABB275C99}"/>
              </a:ext>
            </a:extLst>
          </p:cNvPr>
          <p:cNvSpPr txBox="1"/>
          <p:nvPr/>
        </p:nvSpPr>
        <p:spPr>
          <a:xfrm>
            <a:off x="5262225" y="137819"/>
            <a:ext cx="2339018"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CM filter</a:t>
            </a:r>
          </a:p>
        </p:txBody>
      </p:sp>
      <p:sp>
        <p:nvSpPr>
          <p:cNvPr id="17" name="TextBox 16">
            <a:extLst>
              <a:ext uri="{FF2B5EF4-FFF2-40B4-BE49-F238E27FC236}">
                <a16:creationId xmlns:a16="http://schemas.microsoft.com/office/drawing/2014/main" id="{00218DD5-9B90-4BF7-814E-9D60DBD93D19}"/>
              </a:ext>
            </a:extLst>
          </p:cNvPr>
          <p:cNvSpPr txBox="1"/>
          <p:nvPr/>
        </p:nvSpPr>
        <p:spPr>
          <a:xfrm>
            <a:off x="4561180" y="6180035"/>
            <a:ext cx="343452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Seismic Optimization</a:t>
            </a:r>
          </a:p>
        </p:txBody>
      </p:sp>
    </p:spTree>
    <p:extLst>
      <p:ext uri="{BB962C8B-B14F-4D97-AF65-F5344CB8AC3E}">
        <p14:creationId xmlns:p14="http://schemas.microsoft.com/office/powerpoint/2010/main" val="225273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2A403-40FA-4CF3-8F24-6F825E674ADF}"/>
              </a:ext>
            </a:extLst>
          </p:cNvPr>
          <p:cNvSpPr/>
          <p:nvPr/>
        </p:nvSpPr>
        <p:spPr>
          <a:xfrm>
            <a:off x="1591289" y="-112541"/>
            <a:ext cx="2544286" cy="830997"/>
          </a:xfrm>
          <a:prstGeom prst="rect">
            <a:avLst/>
          </a:prstGeom>
        </p:spPr>
        <p:txBody>
          <a:bodyPr wrap="none">
            <a:spAutoFit/>
          </a:bodyPr>
          <a:lstStyle/>
          <a:p>
            <a:r>
              <a:rPr lang="en-US" sz="4800">
                <a:latin typeface="Times New Roman" panose="02020603050405020304" pitchFamily="18" charset="0"/>
                <a:cs typeface="Times New Roman" panose="02020603050405020304" pitchFamily="18" charset="0"/>
              </a:rPr>
              <a:t>coupling!</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C46231-3783-435A-BEF8-05F1952B703B}"/>
              </a:ext>
            </a:extLst>
          </p:cNvPr>
          <p:cNvSpPr txBox="1"/>
          <p:nvPr/>
        </p:nvSpPr>
        <p:spPr>
          <a:xfrm>
            <a:off x="4121832" y="0"/>
            <a:ext cx="7484013"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Differential platforms motion </a:t>
            </a:r>
          </a:p>
          <a:p>
            <a:r>
              <a:rPr lang="en-US" sz="2800">
                <a:latin typeface="Times New Roman" panose="02020603050405020304" pitchFamily="18" charset="0"/>
                <a:cs typeface="Times New Roman" panose="02020603050405020304" pitchFamily="18" charset="0"/>
              </a:rPr>
              <a:t>Coupling to other DOF – this is just weird…</a:t>
            </a:r>
            <a:endParaRPr lang="en-US" sz="2800" dirty="0">
              <a:latin typeface="Times New Roman" panose="02020603050405020304" pitchFamily="18" charset="0"/>
              <a:cs typeface="Times New Roman" panose="02020603050405020304" pitchFamily="18" charset="0"/>
            </a:endParaRPr>
          </a:p>
        </p:txBody>
      </p:sp>
      <p:pic>
        <p:nvPicPr>
          <p:cNvPr id="3" name="Picture 2" descr="A picture containing object, clock&#10;&#10;Description automatically generated">
            <a:extLst>
              <a:ext uri="{FF2B5EF4-FFF2-40B4-BE49-F238E27FC236}">
                <a16:creationId xmlns:a16="http://schemas.microsoft.com/office/drawing/2014/main" id="{64074AE1-A929-47FC-BFDA-A4B8C6A75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911" y="1966922"/>
            <a:ext cx="8657070" cy="2054530"/>
          </a:xfrm>
          <a:prstGeom prst="rect">
            <a:avLst/>
          </a:prstGeom>
        </p:spPr>
      </p:pic>
      <p:pic>
        <p:nvPicPr>
          <p:cNvPr id="7" name="Picture 6">
            <a:extLst>
              <a:ext uri="{FF2B5EF4-FFF2-40B4-BE49-F238E27FC236}">
                <a16:creationId xmlns:a16="http://schemas.microsoft.com/office/drawing/2014/main" id="{E6363175-07D4-4A87-9383-DB8ED559498B}"/>
              </a:ext>
            </a:extLst>
          </p:cNvPr>
          <p:cNvPicPr>
            <a:picLocks noChangeAspect="1"/>
          </p:cNvPicPr>
          <p:nvPr/>
        </p:nvPicPr>
        <p:blipFill>
          <a:blip r:embed="rId3"/>
          <a:stretch>
            <a:fillRect/>
          </a:stretch>
        </p:blipFill>
        <p:spPr>
          <a:xfrm>
            <a:off x="2344615" y="4449005"/>
            <a:ext cx="7305822" cy="1020247"/>
          </a:xfrm>
          <a:prstGeom prst="rect">
            <a:avLst/>
          </a:prstGeom>
        </p:spPr>
      </p:pic>
      <p:pic>
        <p:nvPicPr>
          <p:cNvPr id="8" name="Picture 7">
            <a:extLst>
              <a:ext uri="{FF2B5EF4-FFF2-40B4-BE49-F238E27FC236}">
                <a16:creationId xmlns:a16="http://schemas.microsoft.com/office/drawing/2014/main" id="{28F54ECC-5BFE-4C3B-A0AF-C3A4E9C08C68}"/>
              </a:ext>
            </a:extLst>
          </p:cNvPr>
          <p:cNvPicPr>
            <a:picLocks noChangeAspect="1"/>
          </p:cNvPicPr>
          <p:nvPr/>
        </p:nvPicPr>
        <p:blipFill>
          <a:blip r:embed="rId4"/>
          <a:stretch>
            <a:fillRect/>
          </a:stretch>
        </p:blipFill>
        <p:spPr>
          <a:xfrm>
            <a:off x="1591289" y="5896805"/>
            <a:ext cx="8491154" cy="480944"/>
          </a:xfrm>
          <a:prstGeom prst="rect">
            <a:avLst/>
          </a:prstGeom>
        </p:spPr>
      </p:pic>
      <p:sp>
        <p:nvSpPr>
          <p:cNvPr id="10" name="Rectangle 9">
            <a:extLst>
              <a:ext uri="{FF2B5EF4-FFF2-40B4-BE49-F238E27FC236}">
                <a16:creationId xmlns:a16="http://schemas.microsoft.com/office/drawing/2014/main" id="{E6A65325-2B3E-411B-968E-2A09A97A8624}"/>
              </a:ext>
            </a:extLst>
          </p:cNvPr>
          <p:cNvSpPr/>
          <p:nvPr/>
        </p:nvSpPr>
        <p:spPr>
          <a:xfrm>
            <a:off x="1242475" y="1782256"/>
            <a:ext cx="1569660" cy="369332"/>
          </a:xfrm>
          <a:prstGeom prst="rect">
            <a:avLst/>
          </a:prstGeom>
        </p:spPr>
        <p:txBody>
          <a:bodyPr wrap="none">
            <a:spAutoFit/>
          </a:bodyPr>
          <a:lstStyle/>
          <a:p>
            <a:r>
              <a:rPr lang="en-US" dirty="0">
                <a:solidFill>
                  <a:srgbClr val="000000"/>
                </a:solidFill>
                <a:latin typeface="Helvetica" panose="020B0604020202020204" pitchFamily="34" charset="0"/>
              </a:rPr>
              <a:t>SEI log: 1568</a:t>
            </a:r>
            <a:endParaRPr lang="en-US" dirty="0"/>
          </a:p>
        </p:txBody>
      </p:sp>
    </p:spTree>
    <p:extLst>
      <p:ext uri="{BB962C8B-B14F-4D97-AF65-F5344CB8AC3E}">
        <p14:creationId xmlns:p14="http://schemas.microsoft.com/office/powerpoint/2010/main" val="3458020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249636" y="317857"/>
            <a:ext cx="620385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Global controls - Automation</a:t>
            </a:r>
          </a:p>
        </p:txBody>
      </p:sp>
      <p:grpSp>
        <p:nvGrpSpPr>
          <p:cNvPr id="50" name="Group 49">
            <a:extLst>
              <a:ext uri="{FF2B5EF4-FFF2-40B4-BE49-F238E27FC236}">
                <a16:creationId xmlns:a16="http://schemas.microsoft.com/office/drawing/2014/main" id="{177E527D-2918-467D-B0D1-D4E5D8B2F2AF}"/>
              </a:ext>
            </a:extLst>
          </p:cNvPr>
          <p:cNvGrpSpPr/>
          <p:nvPr/>
        </p:nvGrpSpPr>
        <p:grpSpPr>
          <a:xfrm>
            <a:off x="2701336" y="1809560"/>
            <a:ext cx="7300452" cy="3499844"/>
            <a:chOff x="3097161" y="1352360"/>
            <a:chExt cx="7300452" cy="3499844"/>
          </a:xfrm>
        </p:grpSpPr>
        <p:grpSp>
          <p:nvGrpSpPr>
            <p:cNvPr id="39" name="Group 38">
              <a:extLst>
                <a:ext uri="{FF2B5EF4-FFF2-40B4-BE49-F238E27FC236}">
                  <a16:creationId xmlns:a16="http://schemas.microsoft.com/office/drawing/2014/main" id="{3295B0EF-34DB-4F8F-B2D6-08B76A466192}"/>
                </a:ext>
              </a:extLst>
            </p:cNvPr>
            <p:cNvGrpSpPr/>
            <p:nvPr/>
          </p:nvGrpSpPr>
          <p:grpSpPr>
            <a:xfrm>
              <a:off x="3263120" y="1909687"/>
              <a:ext cx="7013289" cy="2637192"/>
              <a:chOff x="1082629" y="1501724"/>
              <a:chExt cx="7013289" cy="2637192"/>
            </a:xfrm>
          </p:grpSpPr>
          <p:sp>
            <p:nvSpPr>
              <p:cNvPr id="3" name="TextBox 2">
                <a:extLst>
                  <a:ext uri="{FF2B5EF4-FFF2-40B4-BE49-F238E27FC236}">
                    <a16:creationId xmlns:a16="http://schemas.microsoft.com/office/drawing/2014/main" id="{B5C62492-C050-4DBF-BB9F-608F9799344C}"/>
                  </a:ext>
                </a:extLst>
              </p:cNvPr>
              <p:cNvSpPr txBox="1"/>
              <p:nvPr/>
            </p:nvSpPr>
            <p:spPr>
              <a:xfrm>
                <a:off x="3071445" y="1501725"/>
                <a:ext cx="1477108" cy="408623"/>
              </a:xfrm>
              <a:prstGeom prst="roundRect">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controls</a:t>
                </a:r>
              </a:p>
            </p:txBody>
          </p:sp>
          <p:sp>
            <p:nvSpPr>
              <p:cNvPr id="9" name="TextBox 8">
                <a:extLst>
                  <a:ext uri="{FF2B5EF4-FFF2-40B4-BE49-F238E27FC236}">
                    <a16:creationId xmlns:a16="http://schemas.microsoft.com/office/drawing/2014/main" id="{53CE83AF-018F-4873-8936-F23C4682996A}"/>
                  </a:ext>
                </a:extLst>
              </p:cNvPr>
              <p:cNvSpPr txBox="1"/>
              <p:nvPr/>
            </p:nvSpPr>
            <p:spPr>
              <a:xfrm>
                <a:off x="6081894" y="1501724"/>
                <a:ext cx="2014024" cy="408623"/>
              </a:xfrm>
              <a:prstGeom prst="roundRect">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Seismic controls</a:t>
                </a:r>
              </a:p>
            </p:txBody>
          </p:sp>
          <p:cxnSp>
            <p:nvCxnSpPr>
              <p:cNvPr id="10" name="Straight Arrow Connector 9">
                <a:extLst>
                  <a:ext uri="{FF2B5EF4-FFF2-40B4-BE49-F238E27FC236}">
                    <a16:creationId xmlns:a16="http://schemas.microsoft.com/office/drawing/2014/main" id="{42F834EE-0E27-44C4-8FDC-752F33CB5A22}"/>
                  </a:ext>
                </a:extLst>
              </p:cNvPr>
              <p:cNvCxnSpPr>
                <a:cxnSpLocks/>
              </p:cNvCxnSpPr>
              <p:nvPr/>
            </p:nvCxnSpPr>
            <p:spPr>
              <a:xfrm flipV="1">
                <a:off x="4724398" y="1706035"/>
                <a:ext cx="1166562" cy="768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0797D96-7A12-4E7C-99A3-D3D68385B66A}"/>
                  </a:ext>
                </a:extLst>
              </p:cNvPr>
              <p:cNvSpPr txBox="1"/>
              <p:nvPr/>
            </p:nvSpPr>
            <p:spPr>
              <a:xfrm>
                <a:off x="3205088" y="2172722"/>
                <a:ext cx="1181686"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Alerts</a:t>
                </a:r>
              </a:p>
            </p:txBody>
          </p:sp>
          <p:cxnSp>
            <p:nvCxnSpPr>
              <p:cNvPr id="17" name="Straight Arrow Connector 16">
                <a:extLst>
                  <a:ext uri="{FF2B5EF4-FFF2-40B4-BE49-F238E27FC236}">
                    <a16:creationId xmlns:a16="http://schemas.microsoft.com/office/drawing/2014/main" id="{C0824CD4-9DB2-49FC-8AEB-6D00E4D4DCF4}"/>
                  </a:ext>
                </a:extLst>
              </p:cNvPr>
              <p:cNvCxnSpPr>
                <a:cxnSpLocks/>
              </p:cNvCxnSpPr>
              <p:nvPr/>
            </p:nvCxnSpPr>
            <p:spPr>
              <a:xfrm>
                <a:off x="4779614" y="2432399"/>
                <a:ext cx="1111346" cy="0"/>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E7904AE-F130-4B92-A73E-386C976A30EB}"/>
                  </a:ext>
                </a:extLst>
              </p:cNvPr>
              <p:cNvSpPr txBox="1"/>
              <p:nvPr/>
            </p:nvSpPr>
            <p:spPr>
              <a:xfrm>
                <a:off x="6318738" y="2172723"/>
                <a:ext cx="1380978"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Prepare</a:t>
                </a:r>
              </a:p>
            </p:txBody>
          </p:sp>
          <p:sp>
            <p:nvSpPr>
              <p:cNvPr id="20" name="TextBox 19">
                <a:extLst>
                  <a:ext uri="{FF2B5EF4-FFF2-40B4-BE49-F238E27FC236}">
                    <a16:creationId xmlns:a16="http://schemas.microsoft.com/office/drawing/2014/main" id="{6888AA86-F035-4613-A204-255C9C43E41D}"/>
                  </a:ext>
                </a:extLst>
              </p:cNvPr>
              <p:cNvSpPr txBox="1"/>
              <p:nvPr/>
            </p:nvSpPr>
            <p:spPr>
              <a:xfrm>
                <a:off x="1331738" y="2416549"/>
                <a:ext cx="1181686" cy="369332"/>
              </a:xfrm>
              <a:prstGeom prst="rect">
                <a:avLst/>
              </a:prstGeom>
              <a:noFill/>
              <a:ln>
                <a:solidFill>
                  <a:schemeClr val="tx1"/>
                </a:solidFill>
              </a:ln>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Seismon</a:t>
                </a:r>
                <a:endParaRPr lang="en-US" dirty="0">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BCD08255-D016-4C82-9FBC-62331C8C42E7}"/>
                  </a:ext>
                </a:extLst>
              </p:cNvPr>
              <p:cNvCxnSpPr>
                <a:cxnSpLocks/>
              </p:cNvCxnSpPr>
              <p:nvPr/>
            </p:nvCxnSpPr>
            <p:spPr>
              <a:xfrm flipV="1">
                <a:off x="2588453" y="1946700"/>
                <a:ext cx="618979" cy="561400"/>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7B1F83-5756-4B1F-8916-26783BB550DC}"/>
                  </a:ext>
                </a:extLst>
              </p:cNvPr>
              <p:cNvSpPr txBox="1"/>
              <p:nvPr/>
            </p:nvSpPr>
            <p:spPr>
              <a:xfrm>
                <a:off x="1082629" y="1526391"/>
                <a:ext cx="1444279" cy="646331"/>
              </a:xfrm>
              <a:prstGeom prst="rect">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Ground seismometers</a:t>
                </a:r>
              </a:p>
            </p:txBody>
          </p:sp>
          <p:cxnSp>
            <p:nvCxnSpPr>
              <p:cNvPr id="25" name="Straight Arrow Connector 24">
                <a:extLst>
                  <a:ext uri="{FF2B5EF4-FFF2-40B4-BE49-F238E27FC236}">
                    <a16:creationId xmlns:a16="http://schemas.microsoft.com/office/drawing/2014/main" id="{B38B894A-8AD8-4BA3-9FB2-BAB66F5A2E97}"/>
                  </a:ext>
                </a:extLst>
              </p:cNvPr>
              <p:cNvCxnSpPr>
                <a:cxnSpLocks/>
                <a:endCxn id="3" idx="1"/>
              </p:cNvCxnSpPr>
              <p:nvPr/>
            </p:nvCxnSpPr>
            <p:spPr>
              <a:xfrm flipV="1">
                <a:off x="2548010" y="1706037"/>
                <a:ext cx="523435" cy="148721"/>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E441915-A275-4132-B64E-C385F3FAA9FF}"/>
                  </a:ext>
                </a:extLst>
              </p:cNvPr>
              <p:cNvSpPr txBox="1"/>
              <p:nvPr/>
            </p:nvSpPr>
            <p:spPr>
              <a:xfrm>
                <a:off x="3103094" y="2909649"/>
                <a:ext cx="1380979"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here</a:t>
                </a:r>
              </a:p>
            </p:txBody>
          </p:sp>
          <p:cxnSp>
            <p:nvCxnSpPr>
              <p:cNvPr id="33" name="Straight Arrow Connector 32">
                <a:extLst>
                  <a:ext uri="{FF2B5EF4-FFF2-40B4-BE49-F238E27FC236}">
                    <a16:creationId xmlns:a16="http://schemas.microsoft.com/office/drawing/2014/main" id="{88890156-3FFD-4F48-87F7-70CD0156FFE2}"/>
                  </a:ext>
                </a:extLst>
              </p:cNvPr>
              <p:cNvCxnSpPr>
                <a:cxnSpLocks/>
              </p:cNvCxnSpPr>
              <p:nvPr/>
            </p:nvCxnSpPr>
            <p:spPr>
              <a:xfrm>
                <a:off x="4794362" y="3161574"/>
                <a:ext cx="1109002" cy="0"/>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9F49086-7E1D-4A36-B9CA-27521FCA9402}"/>
                  </a:ext>
                </a:extLst>
              </p:cNvPr>
              <p:cNvSpPr txBox="1"/>
              <p:nvPr/>
            </p:nvSpPr>
            <p:spPr>
              <a:xfrm>
                <a:off x="6351562" y="2909649"/>
                <a:ext cx="1380978"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ON</a:t>
                </a:r>
              </a:p>
            </p:txBody>
          </p:sp>
          <p:sp>
            <p:nvSpPr>
              <p:cNvPr id="35" name="TextBox 34">
                <a:extLst>
                  <a:ext uri="{FF2B5EF4-FFF2-40B4-BE49-F238E27FC236}">
                    <a16:creationId xmlns:a16="http://schemas.microsoft.com/office/drawing/2014/main" id="{12E4D25F-78BD-4D97-B013-9BA80B2BE95D}"/>
                  </a:ext>
                </a:extLst>
              </p:cNvPr>
              <p:cNvSpPr txBox="1"/>
              <p:nvPr/>
            </p:nvSpPr>
            <p:spPr>
              <a:xfrm>
                <a:off x="2915524" y="3619565"/>
                <a:ext cx="1756117"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Passed</a:t>
                </a:r>
              </a:p>
            </p:txBody>
          </p:sp>
          <p:cxnSp>
            <p:nvCxnSpPr>
              <p:cNvPr id="36" name="Straight Arrow Connector 35">
                <a:extLst>
                  <a:ext uri="{FF2B5EF4-FFF2-40B4-BE49-F238E27FC236}">
                    <a16:creationId xmlns:a16="http://schemas.microsoft.com/office/drawing/2014/main" id="{F087D6C5-5756-4EDD-BCB6-BF4890735A63}"/>
                  </a:ext>
                </a:extLst>
              </p:cNvPr>
              <p:cNvCxnSpPr>
                <a:cxnSpLocks/>
              </p:cNvCxnSpPr>
              <p:nvPr/>
            </p:nvCxnSpPr>
            <p:spPr>
              <a:xfrm>
                <a:off x="4809110" y="3879240"/>
                <a:ext cx="1109002" cy="3"/>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50E2E23-7731-4839-B69C-32C5F29BB107}"/>
                  </a:ext>
                </a:extLst>
              </p:cNvPr>
              <p:cNvSpPr txBox="1"/>
              <p:nvPr/>
            </p:nvSpPr>
            <p:spPr>
              <a:xfrm>
                <a:off x="6163992" y="3619565"/>
                <a:ext cx="1756117"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OFF</a:t>
                </a:r>
              </a:p>
            </p:txBody>
          </p:sp>
        </p:grpSp>
        <p:sp>
          <p:nvSpPr>
            <p:cNvPr id="43" name="Rectangle 42">
              <a:extLst>
                <a:ext uri="{FF2B5EF4-FFF2-40B4-BE49-F238E27FC236}">
                  <a16:creationId xmlns:a16="http://schemas.microsoft.com/office/drawing/2014/main" id="{954E2F06-E57F-4489-BA55-8FBEB0BAFC5F}"/>
                </a:ext>
              </a:extLst>
            </p:cNvPr>
            <p:cNvSpPr/>
            <p:nvPr/>
          </p:nvSpPr>
          <p:spPr>
            <a:xfrm>
              <a:off x="3097161" y="1356852"/>
              <a:ext cx="3754971" cy="349535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806E245-F0F2-4C90-9AA1-EBA681074169}"/>
                </a:ext>
              </a:extLst>
            </p:cNvPr>
            <p:cNvSpPr/>
            <p:nvPr/>
          </p:nvSpPr>
          <p:spPr>
            <a:xfrm>
              <a:off x="8179424" y="1352360"/>
              <a:ext cx="2218189" cy="349535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F28B0C4-B05B-4BA6-B837-B3121002C32D}"/>
                </a:ext>
              </a:extLst>
            </p:cNvPr>
            <p:cNvSpPr txBox="1"/>
            <p:nvPr/>
          </p:nvSpPr>
          <p:spPr>
            <a:xfrm>
              <a:off x="4345230" y="1381227"/>
              <a:ext cx="165276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EQ Guardian</a:t>
              </a:r>
            </a:p>
          </p:txBody>
        </p:sp>
        <p:sp>
          <p:nvSpPr>
            <p:cNvPr id="49" name="TextBox 48">
              <a:extLst>
                <a:ext uri="{FF2B5EF4-FFF2-40B4-BE49-F238E27FC236}">
                  <a16:creationId xmlns:a16="http://schemas.microsoft.com/office/drawing/2014/main" id="{ADC4D928-8E97-4607-B600-8F93E7D43651}"/>
                </a:ext>
              </a:extLst>
            </p:cNvPr>
            <p:cNvSpPr txBox="1"/>
            <p:nvPr/>
          </p:nvSpPr>
          <p:spPr>
            <a:xfrm>
              <a:off x="8532053" y="1420858"/>
              <a:ext cx="165276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SEI Guardian</a:t>
              </a:r>
            </a:p>
          </p:txBody>
        </p:sp>
      </p:grpSp>
    </p:spTree>
    <p:extLst>
      <p:ext uri="{BB962C8B-B14F-4D97-AF65-F5344CB8AC3E}">
        <p14:creationId xmlns:p14="http://schemas.microsoft.com/office/powerpoint/2010/main" val="259078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249636" y="317857"/>
            <a:ext cx="620385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Global controls - Automation</a:t>
            </a:r>
          </a:p>
        </p:txBody>
      </p:sp>
      <p:grpSp>
        <p:nvGrpSpPr>
          <p:cNvPr id="50" name="Group 49">
            <a:extLst>
              <a:ext uri="{FF2B5EF4-FFF2-40B4-BE49-F238E27FC236}">
                <a16:creationId xmlns:a16="http://schemas.microsoft.com/office/drawing/2014/main" id="{177E527D-2918-467D-B0D1-D4E5D8B2F2AF}"/>
              </a:ext>
            </a:extLst>
          </p:cNvPr>
          <p:cNvGrpSpPr/>
          <p:nvPr/>
        </p:nvGrpSpPr>
        <p:grpSpPr>
          <a:xfrm>
            <a:off x="2701336" y="1809560"/>
            <a:ext cx="7300452" cy="3499844"/>
            <a:chOff x="3097161" y="1352360"/>
            <a:chExt cx="7300452" cy="3499844"/>
          </a:xfrm>
        </p:grpSpPr>
        <p:grpSp>
          <p:nvGrpSpPr>
            <p:cNvPr id="39" name="Group 38">
              <a:extLst>
                <a:ext uri="{FF2B5EF4-FFF2-40B4-BE49-F238E27FC236}">
                  <a16:creationId xmlns:a16="http://schemas.microsoft.com/office/drawing/2014/main" id="{3295B0EF-34DB-4F8F-B2D6-08B76A466192}"/>
                </a:ext>
              </a:extLst>
            </p:cNvPr>
            <p:cNvGrpSpPr/>
            <p:nvPr/>
          </p:nvGrpSpPr>
          <p:grpSpPr>
            <a:xfrm>
              <a:off x="3263120" y="1909687"/>
              <a:ext cx="7013289" cy="2637192"/>
              <a:chOff x="1082629" y="1501724"/>
              <a:chExt cx="7013289" cy="2637192"/>
            </a:xfrm>
          </p:grpSpPr>
          <p:sp>
            <p:nvSpPr>
              <p:cNvPr id="3" name="TextBox 2">
                <a:extLst>
                  <a:ext uri="{FF2B5EF4-FFF2-40B4-BE49-F238E27FC236}">
                    <a16:creationId xmlns:a16="http://schemas.microsoft.com/office/drawing/2014/main" id="{B5C62492-C050-4DBF-BB9F-608F9799344C}"/>
                  </a:ext>
                </a:extLst>
              </p:cNvPr>
              <p:cNvSpPr txBox="1"/>
              <p:nvPr/>
            </p:nvSpPr>
            <p:spPr>
              <a:xfrm>
                <a:off x="3071445" y="1501725"/>
                <a:ext cx="1477108" cy="408623"/>
              </a:xfrm>
              <a:prstGeom prst="roundRect">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controls</a:t>
                </a:r>
              </a:p>
            </p:txBody>
          </p:sp>
          <p:sp>
            <p:nvSpPr>
              <p:cNvPr id="9" name="TextBox 8">
                <a:extLst>
                  <a:ext uri="{FF2B5EF4-FFF2-40B4-BE49-F238E27FC236}">
                    <a16:creationId xmlns:a16="http://schemas.microsoft.com/office/drawing/2014/main" id="{53CE83AF-018F-4873-8936-F23C4682996A}"/>
                  </a:ext>
                </a:extLst>
              </p:cNvPr>
              <p:cNvSpPr txBox="1"/>
              <p:nvPr/>
            </p:nvSpPr>
            <p:spPr>
              <a:xfrm>
                <a:off x="6081894" y="1501724"/>
                <a:ext cx="2014024" cy="408623"/>
              </a:xfrm>
              <a:prstGeom prst="roundRect">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Seismic controls</a:t>
                </a:r>
              </a:p>
            </p:txBody>
          </p:sp>
          <p:cxnSp>
            <p:nvCxnSpPr>
              <p:cNvPr id="10" name="Straight Arrow Connector 9">
                <a:extLst>
                  <a:ext uri="{FF2B5EF4-FFF2-40B4-BE49-F238E27FC236}">
                    <a16:creationId xmlns:a16="http://schemas.microsoft.com/office/drawing/2014/main" id="{42F834EE-0E27-44C4-8FDC-752F33CB5A22}"/>
                  </a:ext>
                </a:extLst>
              </p:cNvPr>
              <p:cNvCxnSpPr>
                <a:cxnSpLocks/>
              </p:cNvCxnSpPr>
              <p:nvPr/>
            </p:nvCxnSpPr>
            <p:spPr>
              <a:xfrm flipV="1">
                <a:off x="4724398" y="1706035"/>
                <a:ext cx="1166562" cy="768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0797D96-7A12-4E7C-99A3-D3D68385B66A}"/>
                  </a:ext>
                </a:extLst>
              </p:cNvPr>
              <p:cNvSpPr txBox="1"/>
              <p:nvPr/>
            </p:nvSpPr>
            <p:spPr>
              <a:xfrm>
                <a:off x="3205088" y="2172722"/>
                <a:ext cx="1181686"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Alerts</a:t>
                </a:r>
              </a:p>
            </p:txBody>
          </p:sp>
          <p:cxnSp>
            <p:nvCxnSpPr>
              <p:cNvPr id="17" name="Straight Arrow Connector 16">
                <a:extLst>
                  <a:ext uri="{FF2B5EF4-FFF2-40B4-BE49-F238E27FC236}">
                    <a16:creationId xmlns:a16="http://schemas.microsoft.com/office/drawing/2014/main" id="{C0824CD4-9DB2-49FC-8AEB-6D00E4D4DCF4}"/>
                  </a:ext>
                </a:extLst>
              </p:cNvPr>
              <p:cNvCxnSpPr>
                <a:cxnSpLocks/>
              </p:cNvCxnSpPr>
              <p:nvPr/>
            </p:nvCxnSpPr>
            <p:spPr>
              <a:xfrm>
                <a:off x="4779614" y="2432399"/>
                <a:ext cx="1111346" cy="0"/>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E7904AE-F130-4B92-A73E-386C976A30EB}"/>
                  </a:ext>
                </a:extLst>
              </p:cNvPr>
              <p:cNvSpPr txBox="1"/>
              <p:nvPr/>
            </p:nvSpPr>
            <p:spPr>
              <a:xfrm>
                <a:off x="6318738" y="2172723"/>
                <a:ext cx="1380978"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Prepare</a:t>
                </a:r>
              </a:p>
            </p:txBody>
          </p:sp>
          <p:sp>
            <p:nvSpPr>
              <p:cNvPr id="20" name="TextBox 19">
                <a:extLst>
                  <a:ext uri="{FF2B5EF4-FFF2-40B4-BE49-F238E27FC236}">
                    <a16:creationId xmlns:a16="http://schemas.microsoft.com/office/drawing/2014/main" id="{6888AA86-F035-4613-A204-255C9C43E41D}"/>
                  </a:ext>
                </a:extLst>
              </p:cNvPr>
              <p:cNvSpPr txBox="1"/>
              <p:nvPr/>
            </p:nvSpPr>
            <p:spPr>
              <a:xfrm>
                <a:off x="1331738" y="2416549"/>
                <a:ext cx="1181686" cy="369332"/>
              </a:xfrm>
              <a:prstGeom prst="rect">
                <a:avLst/>
              </a:prstGeom>
              <a:noFill/>
              <a:ln>
                <a:solidFill>
                  <a:schemeClr val="tx1"/>
                </a:solidFill>
              </a:ln>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Seismon</a:t>
                </a:r>
                <a:endParaRPr lang="en-US" dirty="0">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BCD08255-D016-4C82-9FBC-62331C8C42E7}"/>
                  </a:ext>
                </a:extLst>
              </p:cNvPr>
              <p:cNvCxnSpPr>
                <a:cxnSpLocks/>
              </p:cNvCxnSpPr>
              <p:nvPr/>
            </p:nvCxnSpPr>
            <p:spPr>
              <a:xfrm flipV="1">
                <a:off x="2588453" y="1946700"/>
                <a:ext cx="618979" cy="561400"/>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7B1F83-5756-4B1F-8916-26783BB550DC}"/>
                  </a:ext>
                </a:extLst>
              </p:cNvPr>
              <p:cNvSpPr txBox="1"/>
              <p:nvPr/>
            </p:nvSpPr>
            <p:spPr>
              <a:xfrm>
                <a:off x="1082629" y="1526391"/>
                <a:ext cx="1444279" cy="646331"/>
              </a:xfrm>
              <a:prstGeom prst="rect">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Ground seismometers</a:t>
                </a:r>
              </a:p>
            </p:txBody>
          </p:sp>
          <p:cxnSp>
            <p:nvCxnSpPr>
              <p:cNvPr id="25" name="Straight Arrow Connector 24">
                <a:extLst>
                  <a:ext uri="{FF2B5EF4-FFF2-40B4-BE49-F238E27FC236}">
                    <a16:creationId xmlns:a16="http://schemas.microsoft.com/office/drawing/2014/main" id="{B38B894A-8AD8-4BA3-9FB2-BAB66F5A2E97}"/>
                  </a:ext>
                </a:extLst>
              </p:cNvPr>
              <p:cNvCxnSpPr>
                <a:cxnSpLocks/>
                <a:endCxn id="3" idx="1"/>
              </p:cNvCxnSpPr>
              <p:nvPr/>
            </p:nvCxnSpPr>
            <p:spPr>
              <a:xfrm flipV="1">
                <a:off x="2548010" y="1706037"/>
                <a:ext cx="523435" cy="148721"/>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E441915-A275-4132-B64E-C385F3FAA9FF}"/>
                  </a:ext>
                </a:extLst>
              </p:cNvPr>
              <p:cNvSpPr txBox="1"/>
              <p:nvPr/>
            </p:nvSpPr>
            <p:spPr>
              <a:xfrm>
                <a:off x="3103094" y="2909649"/>
                <a:ext cx="1380979"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here</a:t>
                </a:r>
              </a:p>
            </p:txBody>
          </p:sp>
          <p:cxnSp>
            <p:nvCxnSpPr>
              <p:cNvPr id="33" name="Straight Arrow Connector 32">
                <a:extLst>
                  <a:ext uri="{FF2B5EF4-FFF2-40B4-BE49-F238E27FC236}">
                    <a16:creationId xmlns:a16="http://schemas.microsoft.com/office/drawing/2014/main" id="{88890156-3FFD-4F48-87F7-70CD0156FFE2}"/>
                  </a:ext>
                </a:extLst>
              </p:cNvPr>
              <p:cNvCxnSpPr>
                <a:cxnSpLocks/>
              </p:cNvCxnSpPr>
              <p:nvPr/>
            </p:nvCxnSpPr>
            <p:spPr>
              <a:xfrm>
                <a:off x="4794362" y="3161574"/>
                <a:ext cx="1109002" cy="0"/>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9F49086-7E1D-4A36-B9CA-27521FCA9402}"/>
                  </a:ext>
                </a:extLst>
              </p:cNvPr>
              <p:cNvSpPr txBox="1"/>
              <p:nvPr/>
            </p:nvSpPr>
            <p:spPr>
              <a:xfrm>
                <a:off x="6351562" y="2909649"/>
                <a:ext cx="1380978"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ON</a:t>
                </a:r>
              </a:p>
            </p:txBody>
          </p:sp>
          <p:sp>
            <p:nvSpPr>
              <p:cNvPr id="35" name="TextBox 34">
                <a:extLst>
                  <a:ext uri="{FF2B5EF4-FFF2-40B4-BE49-F238E27FC236}">
                    <a16:creationId xmlns:a16="http://schemas.microsoft.com/office/drawing/2014/main" id="{12E4D25F-78BD-4D97-B013-9BA80B2BE95D}"/>
                  </a:ext>
                </a:extLst>
              </p:cNvPr>
              <p:cNvSpPr txBox="1"/>
              <p:nvPr/>
            </p:nvSpPr>
            <p:spPr>
              <a:xfrm>
                <a:off x="2915524" y="3619565"/>
                <a:ext cx="1756117"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Passed</a:t>
                </a:r>
              </a:p>
            </p:txBody>
          </p:sp>
          <p:cxnSp>
            <p:nvCxnSpPr>
              <p:cNvPr id="36" name="Straight Arrow Connector 35">
                <a:extLst>
                  <a:ext uri="{FF2B5EF4-FFF2-40B4-BE49-F238E27FC236}">
                    <a16:creationId xmlns:a16="http://schemas.microsoft.com/office/drawing/2014/main" id="{F087D6C5-5756-4EDD-BCB6-BF4890735A63}"/>
                  </a:ext>
                </a:extLst>
              </p:cNvPr>
              <p:cNvCxnSpPr>
                <a:cxnSpLocks/>
              </p:cNvCxnSpPr>
              <p:nvPr/>
            </p:nvCxnSpPr>
            <p:spPr>
              <a:xfrm>
                <a:off x="4809110" y="3879240"/>
                <a:ext cx="1109002" cy="3"/>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50E2E23-7731-4839-B69C-32C5F29BB107}"/>
                  </a:ext>
                </a:extLst>
              </p:cNvPr>
              <p:cNvSpPr txBox="1"/>
              <p:nvPr/>
            </p:nvSpPr>
            <p:spPr>
              <a:xfrm>
                <a:off x="6163992" y="3619565"/>
                <a:ext cx="1756117" cy="519351"/>
              </a:xfrm>
              <a:prstGeom prst="ellipse">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EQ OFF</a:t>
                </a:r>
              </a:p>
            </p:txBody>
          </p:sp>
        </p:grpSp>
        <p:sp>
          <p:nvSpPr>
            <p:cNvPr id="43" name="Rectangle 42">
              <a:extLst>
                <a:ext uri="{FF2B5EF4-FFF2-40B4-BE49-F238E27FC236}">
                  <a16:creationId xmlns:a16="http://schemas.microsoft.com/office/drawing/2014/main" id="{954E2F06-E57F-4489-BA55-8FBEB0BAFC5F}"/>
                </a:ext>
              </a:extLst>
            </p:cNvPr>
            <p:cNvSpPr/>
            <p:nvPr/>
          </p:nvSpPr>
          <p:spPr>
            <a:xfrm>
              <a:off x="3097161" y="1356852"/>
              <a:ext cx="3754971" cy="349535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806E245-F0F2-4C90-9AA1-EBA681074169}"/>
                </a:ext>
              </a:extLst>
            </p:cNvPr>
            <p:cNvSpPr/>
            <p:nvPr/>
          </p:nvSpPr>
          <p:spPr>
            <a:xfrm>
              <a:off x="8179424" y="1352360"/>
              <a:ext cx="2218189" cy="349535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F28B0C4-B05B-4BA6-B837-B3121002C32D}"/>
                </a:ext>
              </a:extLst>
            </p:cNvPr>
            <p:cNvSpPr txBox="1"/>
            <p:nvPr/>
          </p:nvSpPr>
          <p:spPr>
            <a:xfrm>
              <a:off x="4345230" y="1381227"/>
              <a:ext cx="165276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EQ Guardian</a:t>
              </a:r>
            </a:p>
          </p:txBody>
        </p:sp>
        <p:sp>
          <p:nvSpPr>
            <p:cNvPr id="49" name="TextBox 48">
              <a:extLst>
                <a:ext uri="{FF2B5EF4-FFF2-40B4-BE49-F238E27FC236}">
                  <a16:creationId xmlns:a16="http://schemas.microsoft.com/office/drawing/2014/main" id="{ADC4D928-8E97-4607-B600-8F93E7D43651}"/>
                </a:ext>
              </a:extLst>
            </p:cNvPr>
            <p:cNvSpPr txBox="1"/>
            <p:nvPr/>
          </p:nvSpPr>
          <p:spPr>
            <a:xfrm>
              <a:off x="8532053" y="1420858"/>
              <a:ext cx="165276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SEI Guardian</a:t>
              </a:r>
            </a:p>
          </p:txBody>
        </p:sp>
      </p:grpSp>
      <p:grpSp>
        <p:nvGrpSpPr>
          <p:cNvPr id="6" name="Group 5">
            <a:extLst>
              <a:ext uri="{FF2B5EF4-FFF2-40B4-BE49-F238E27FC236}">
                <a16:creationId xmlns:a16="http://schemas.microsoft.com/office/drawing/2014/main" id="{D0CAB8E5-41FB-4F20-97DE-48E9A986FBA8}"/>
              </a:ext>
            </a:extLst>
          </p:cNvPr>
          <p:cNvGrpSpPr/>
          <p:nvPr/>
        </p:nvGrpSpPr>
        <p:grpSpPr>
          <a:xfrm>
            <a:off x="0" y="1273288"/>
            <a:ext cx="12192000" cy="5522398"/>
            <a:chOff x="0" y="1273288"/>
            <a:chExt cx="12192000" cy="5522398"/>
          </a:xfrm>
        </p:grpSpPr>
        <p:pic>
          <p:nvPicPr>
            <p:cNvPr id="40" name="Picture 39">
              <a:extLst>
                <a:ext uri="{FF2B5EF4-FFF2-40B4-BE49-F238E27FC236}">
                  <a16:creationId xmlns:a16="http://schemas.microsoft.com/office/drawing/2014/main" id="{C907E40E-192C-4E8B-9FA9-4DE0C3B36815}"/>
                </a:ext>
              </a:extLst>
            </p:cNvPr>
            <p:cNvPicPr>
              <a:picLocks noChangeAspect="1"/>
            </p:cNvPicPr>
            <p:nvPr/>
          </p:nvPicPr>
          <p:blipFill>
            <a:blip r:embed="rId2"/>
            <a:stretch>
              <a:fillRect/>
            </a:stretch>
          </p:blipFill>
          <p:spPr>
            <a:xfrm>
              <a:off x="0" y="1273288"/>
              <a:ext cx="12192000" cy="5522398"/>
            </a:xfrm>
            <a:prstGeom prst="rect">
              <a:avLst/>
            </a:prstGeom>
          </p:spPr>
        </p:pic>
        <p:sp>
          <p:nvSpPr>
            <p:cNvPr id="4" name="Rectangle 3">
              <a:extLst>
                <a:ext uri="{FF2B5EF4-FFF2-40B4-BE49-F238E27FC236}">
                  <a16:creationId xmlns:a16="http://schemas.microsoft.com/office/drawing/2014/main" id="{2F5FBF67-FCE4-4279-AB58-93DF220E195D}"/>
                </a:ext>
              </a:extLst>
            </p:cNvPr>
            <p:cNvSpPr/>
            <p:nvPr/>
          </p:nvSpPr>
          <p:spPr>
            <a:xfrm>
              <a:off x="1120014" y="6426354"/>
              <a:ext cx="2193742" cy="369332"/>
            </a:xfrm>
            <a:prstGeom prst="rect">
              <a:avLst/>
            </a:prstGeom>
            <a:solidFill>
              <a:schemeClr val="bg1"/>
            </a:solidFill>
          </p:spPr>
          <p:txBody>
            <a:bodyPr wrap="none">
              <a:spAutoFit/>
            </a:bodyPr>
            <a:lstStyle/>
            <a:p>
              <a:r>
                <a:rPr lang="en-US" dirty="0">
                  <a:latin typeface="arial" panose="020B0604020202020204" pitchFamily="34" charset="0"/>
                </a:rPr>
                <a:t>Mukund G1800118 </a:t>
              </a:r>
              <a:endParaRPr lang="en-US" dirty="0"/>
            </a:p>
          </p:txBody>
        </p:sp>
      </p:grpSp>
    </p:spTree>
    <p:extLst>
      <p:ext uri="{BB962C8B-B14F-4D97-AF65-F5344CB8AC3E}">
        <p14:creationId xmlns:p14="http://schemas.microsoft.com/office/powerpoint/2010/main" val="332885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2613E2-8994-4362-B3D2-7B552ECD183E}"/>
              </a:ext>
            </a:extLst>
          </p:cNvPr>
          <p:cNvSpPr/>
          <p:nvPr/>
        </p:nvSpPr>
        <p:spPr>
          <a:xfrm>
            <a:off x="1591289" y="-112541"/>
            <a:ext cx="2201244" cy="830997"/>
          </a:xfrm>
          <a:prstGeom prst="rect">
            <a:avLst/>
          </a:prstGeom>
        </p:spPr>
        <p:txBody>
          <a:bodyPr wrap="none">
            <a:spAutoFit/>
          </a:bodyPr>
          <a:lstStyle/>
          <a:p>
            <a:r>
              <a:rPr lang="en-US" sz="4800">
                <a:latin typeface="Times New Roman" panose="02020603050405020304" pitchFamily="18" charset="0"/>
                <a:cs typeface="Times New Roman" panose="02020603050405020304" pitchFamily="18" charset="0"/>
              </a:rPr>
              <a:t>Results!</a:t>
            </a: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9D5A090-3EF3-49C7-8A5B-4C3C4BF145F7}"/>
              </a:ext>
            </a:extLst>
          </p:cNvPr>
          <p:cNvSpPr txBox="1"/>
          <p:nvPr/>
        </p:nvSpPr>
        <p:spPr>
          <a:xfrm>
            <a:off x="4248443" y="317025"/>
            <a:ext cx="558487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Local platform motion and drive</a:t>
            </a:r>
          </a:p>
        </p:txBody>
      </p:sp>
      <p:pic>
        <p:nvPicPr>
          <p:cNvPr id="8" name="Picture 7">
            <a:extLst>
              <a:ext uri="{FF2B5EF4-FFF2-40B4-BE49-F238E27FC236}">
                <a16:creationId xmlns:a16="http://schemas.microsoft.com/office/drawing/2014/main" id="{B6FD4B9C-B263-4933-97AB-8A4E96A62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571" y="1228999"/>
            <a:ext cx="10733244" cy="4749769"/>
          </a:xfrm>
          <a:prstGeom prst="rect">
            <a:avLst/>
          </a:prstGeom>
        </p:spPr>
      </p:pic>
      <p:cxnSp>
        <p:nvCxnSpPr>
          <p:cNvPr id="5" name="Straight Arrow Connector 4">
            <a:extLst>
              <a:ext uri="{FF2B5EF4-FFF2-40B4-BE49-F238E27FC236}">
                <a16:creationId xmlns:a16="http://schemas.microsoft.com/office/drawing/2014/main" id="{90BE324F-08D4-4D1F-9B45-AF6F56CEFBB8}"/>
              </a:ext>
            </a:extLst>
          </p:cNvPr>
          <p:cNvCxnSpPr/>
          <p:nvPr/>
        </p:nvCxnSpPr>
        <p:spPr>
          <a:xfrm>
            <a:off x="4178103" y="2644728"/>
            <a:ext cx="0" cy="29542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4A70A0-83CB-4B26-995E-E637249BCA51}"/>
              </a:ext>
            </a:extLst>
          </p:cNvPr>
          <p:cNvCxnSpPr/>
          <p:nvPr/>
        </p:nvCxnSpPr>
        <p:spPr>
          <a:xfrm>
            <a:off x="9535550" y="2644728"/>
            <a:ext cx="0" cy="29542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13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2A403-40FA-4CF3-8F24-6F825E674ADF}"/>
              </a:ext>
            </a:extLst>
          </p:cNvPr>
          <p:cNvSpPr/>
          <p:nvPr/>
        </p:nvSpPr>
        <p:spPr>
          <a:xfrm>
            <a:off x="1591289" y="-112541"/>
            <a:ext cx="2201244"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Results!</a:t>
            </a:r>
          </a:p>
        </p:txBody>
      </p:sp>
      <p:sp>
        <p:nvSpPr>
          <p:cNvPr id="5" name="TextBox 4">
            <a:extLst>
              <a:ext uri="{FF2B5EF4-FFF2-40B4-BE49-F238E27FC236}">
                <a16:creationId xmlns:a16="http://schemas.microsoft.com/office/drawing/2014/main" id="{F6C46231-3783-435A-BEF8-05F1952B703B}"/>
              </a:ext>
            </a:extLst>
          </p:cNvPr>
          <p:cNvSpPr txBox="1"/>
          <p:nvPr/>
        </p:nvSpPr>
        <p:spPr>
          <a:xfrm>
            <a:off x="4090067" y="-20209"/>
            <a:ext cx="620430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Differential platforms motion</a:t>
            </a:r>
          </a:p>
        </p:txBody>
      </p:sp>
      <p:pic>
        <p:nvPicPr>
          <p:cNvPr id="6" name="Picture 5" descr="A close up of a map&#10;&#10;Description automatically generated">
            <a:extLst>
              <a:ext uri="{FF2B5EF4-FFF2-40B4-BE49-F238E27FC236}">
                <a16:creationId xmlns:a16="http://schemas.microsoft.com/office/drawing/2014/main" id="{B8076824-2620-4ED7-A3F6-D1A92EC34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932" y="1011013"/>
            <a:ext cx="7080958" cy="5127590"/>
          </a:xfrm>
          <a:prstGeom prst="rect">
            <a:avLst/>
          </a:prstGeom>
        </p:spPr>
      </p:pic>
      <p:pic>
        <p:nvPicPr>
          <p:cNvPr id="7" name="Picture 6">
            <a:extLst>
              <a:ext uri="{FF2B5EF4-FFF2-40B4-BE49-F238E27FC236}">
                <a16:creationId xmlns:a16="http://schemas.microsoft.com/office/drawing/2014/main" id="{E0C820E3-91E7-419D-81D7-FE4B8BC32BB8}"/>
              </a:ext>
            </a:extLst>
          </p:cNvPr>
          <p:cNvPicPr>
            <a:picLocks noChangeAspect="1"/>
          </p:cNvPicPr>
          <p:nvPr/>
        </p:nvPicPr>
        <p:blipFill>
          <a:blip r:embed="rId3"/>
          <a:stretch>
            <a:fillRect/>
          </a:stretch>
        </p:blipFill>
        <p:spPr>
          <a:xfrm>
            <a:off x="3479390" y="6188272"/>
            <a:ext cx="6667500" cy="485775"/>
          </a:xfrm>
          <a:prstGeom prst="rect">
            <a:avLst/>
          </a:prstGeom>
        </p:spPr>
      </p:pic>
      <p:cxnSp>
        <p:nvCxnSpPr>
          <p:cNvPr id="8" name="Straight Arrow Connector 7">
            <a:extLst>
              <a:ext uri="{FF2B5EF4-FFF2-40B4-BE49-F238E27FC236}">
                <a16:creationId xmlns:a16="http://schemas.microsoft.com/office/drawing/2014/main" id="{1CECB85E-94AF-4B08-8DB6-D7F0D767A8B1}"/>
              </a:ext>
            </a:extLst>
          </p:cNvPr>
          <p:cNvCxnSpPr/>
          <p:nvPr/>
        </p:nvCxnSpPr>
        <p:spPr>
          <a:xfrm>
            <a:off x="7090116" y="2546253"/>
            <a:ext cx="0" cy="29542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2BC8ABB-004E-4B60-A48B-24F931521460}"/>
                  </a:ext>
                </a:extLst>
              </p:cNvPr>
              <p:cNvSpPr txBox="1"/>
              <p:nvPr/>
            </p:nvSpPr>
            <p:spPr>
              <a:xfrm>
                <a:off x="10146890" y="6278591"/>
                <a:ext cx="1814599" cy="276999"/>
              </a:xfrm>
              <a:prstGeom prst="rect">
                <a:avLst/>
              </a:prstGeom>
              <a:solidFill>
                <a:schemeClr val="bg1"/>
              </a:solid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O(Sensor noises)</a:t>
                </a:r>
              </a:p>
            </p:txBody>
          </p:sp>
        </mc:Choice>
        <mc:Fallback>
          <p:sp>
            <p:nvSpPr>
              <p:cNvPr id="2" name="TextBox 1">
                <a:extLst>
                  <a:ext uri="{FF2B5EF4-FFF2-40B4-BE49-F238E27FC236}">
                    <a16:creationId xmlns:a16="http://schemas.microsoft.com/office/drawing/2014/main" id="{B2BC8ABB-004E-4B60-A48B-24F931521460}"/>
                  </a:ext>
                </a:extLst>
              </p:cNvPr>
              <p:cNvSpPr txBox="1">
                <a:spLocks noRot="1" noChangeAspect="1" noMove="1" noResize="1" noEditPoints="1" noAdjustHandles="1" noChangeArrowheads="1" noChangeShapeType="1" noTextEdit="1"/>
              </p:cNvSpPr>
              <p:nvPr/>
            </p:nvSpPr>
            <p:spPr>
              <a:xfrm>
                <a:off x="10146890" y="6278591"/>
                <a:ext cx="1814599" cy="276999"/>
              </a:xfrm>
              <a:prstGeom prst="rect">
                <a:avLst/>
              </a:prstGeom>
              <a:blipFill>
                <a:blip r:embed="rId4"/>
                <a:stretch>
                  <a:fillRect l="-4377" t="-28889" r="-7407" b="-51111"/>
                </a:stretch>
              </a:blipFill>
            </p:spPr>
            <p:txBody>
              <a:bodyPr/>
              <a:lstStyle/>
              <a:p>
                <a:r>
                  <a:rPr lang="en-US">
                    <a:noFill/>
                  </a:rPr>
                  <a:t> </a:t>
                </a:r>
              </a:p>
            </p:txBody>
          </p:sp>
        </mc:Fallback>
      </mc:AlternateContent>
    </p:spTree>
    <p:extLst>
      <p:ext uri="{BB962C8B-B14F-4D97-AF65-F5344CB8AC3E}">
        <p14:creationId xmlns:p14="http://schemas.microsoft.com/office/powerpoint/2010/main" val="953516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2A403-40FA-4CF3-8F24-6F825E674ADF}"/>
              </a:ext>
            </a:extLst>
          </p:cNvPr>
          <p:cNvSpPr/>
          <p:nvPr/>
        </p:nvSpPr>
        <p:spPr>
          <a:xfrm>
            <a:off x="1591289" y="-112541"/>
            <a:ext cx="2201244"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Results!</a:t>
            </a:r>
          </a:p>
        </p:txBody>
      </p:sp>
      <p:sp>
        <p:nvSpPr>
          <p:cNvPr id="5" name="TextBox 4">
            <a:extLst>
              <a:ext uri="{FF2B5EF4-FFF2-40B4-BE49-F238E27FC236}">
                <a16:creationId xmlns:a16="http://schemas.microsoft.com/office/drawing/2014/main" id="{F6C46231-3783-435A-BEF8-05F1952B703B}"/>
              </a:ext>
            </a:extLst>
          </p:cNvPr>
          <p:cNvSpPr txBox="1"/>
          <p:nvPr/>
        </p:nvSpPr>
        <p:spPr>
          <a:xfrm>
            <a:off x="5297316" y="-28266"/>
            <a:ext cx="328624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DARM controls</a:t>
            </a:r>
          </a:p>
        </p:txBody>
      </p:sp>
      <p:pic>
        <p:nvPicPr>
          <p:cNvPr id="7" name="Picture 6" descr="A close up of a map&#10;&#10;Description automatically generated">
            <a:extLst>
              <a:ext uri="{FF2B5EF4-FFF2-40B4-BE49-F238E27FC236}">
                <a16:creationId xmlns:a16="http://schemas.microsoft.com/office/drawing/2014/main" id="{68F675EA-12BD-4991-86BD-25BC8B2ED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14" y="1064332"/>
            <a:ext cx="10009524" cy="4590476"/>
          </a:xfrm>
          <a:prstGeom prst="rect">
            <a:avLst/>
          </a:prstGeom>
        </p:spPr>
      </p:pic>
      <p:pic>
        <p:nvPicPr>
          <p:cNvPr id="2" name="Picture 1">
            <a:extLst>
              <a:ext uri="{FF2B5EF4-FFF2-40B4-BE49-F238E27FC236}">
                <a16:creationId xmlns:a16="http://schemas.microsoft.com/office/drawing/2014/main" id="{DE6F8DC8-25EB-4ACB-AD77-1B2159AE0F0C}"/>
              </a:ext>
            </a:extLst>
          </p:cNvPr>
          <p:cNvPicPr>
            <a:picLocks noChangeAspect="1"/>
          </p:cNvPicPr>
          <p:nvPr/>
        </p:nvPicPr>
        <p:blipFill>
          <a:blip r:embed="rId3"/>
          <a:stretch>
            <a:fillRect/>
          </a:stretch>
        </p:blipFill>
        <p:spPr>
          <a:xfrm>
            <a:off x="2885040" y="5852974"/>
            <a:ext cx="7567256" cy="1005026"/>
          </a:xfrm>
          <a:prstGeom prst="rect">
            <a:avLst/>
          </a:prstGeom>
        </p:spPr>
      </p:pic>
      <p:sp>
        <p:nvSpPr>
          <p:cNvPr id="6" name="TextBox 5">
            <a:extLst>
              <a:ext uri="{FF2B5EF4-FFF2-40B4-BE49-F238E27FC236}">
                <a16:creationId xmlns:a16="http://schemas.microsoft.com/office/drawing/2014/main" id="{B9B60FF8-E5FA-4DE0-9541-F42C6E758732}"/>
              </a:ext>
            </a:extLst>
          </p:cNvPr>
          <p:cNvSpPr txBox="1"/>
          <p:nvPr/>
        </p:nvSpPr>
        <p:spPr>
          <a:xfrm>
            <a:off x="5247620" y="5336294"/>
            <a:ext cx="2842095" cy="523220"/>
          </a:xfrm>
          <a:prstGeom prst="rect">
            <a:avLst/>
          </a:prstGeom>
          <a:solidFill>
            <a:schemeClr val="bg1"/>
          </a:solid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IFO Optimization!</a:t>
            </a:r>
          </a:p>
        </p:txBody>
      </p:sp>
    </p:spTree>
    <p:extLst>
      <p:ext uri="{BB962C8B-B14F-4D97-AF65-F5344CB8AC3E}">
        <p14:creationId xmlns:p14="http://schemas.microsoft.com/office/powerpoint/2010/main" val="23882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8"/>
          <p:cNvSpPr txBox="1">
            <a:spLocks noGrp="1"/>
          </p:cNvSpPr>
          <p:nvPr>
            <p:ph type="sldNum" idx="12"/>
          </p:nvPr>
        </p:nvSpPr>
        <p:spPr>
          <a:xfrm>
            <a:off x="11296610" y="6217622"/>
            <a:ext cx="832023" cy="596837"/>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27</a:t>
            </a:fld>
            <a:endParaRPr/>
          </a:p>
        </p:txBody>
      </p:sp>
      <p:pic>
        <p:nvPicPr>
          <p:cNvPr id="476" name="Google Shape;476;p38"/>
          <p:cNvPicPr preferRelativeResize="0"/>
          <p:nvPr/>
        </p:nvPicPr>
        <p:blipFill>
          <a:blip r:embed="rId3">
            <a:alphaModFix/>
          </a:blip>
          <a:stretch>
            <a:fillRect/>
          </a:stretch>
        </p:blipFill>
        <p:spPr>
          <a:xfrm rot="5400000">
            <a:off x="3569705" y="-108970"/>
            <a:ext cx="5993954" cy="7799362"/>
          </a:xfrm>
          <a:prstGeom prst="rect">
            <a:avLst/>
          </a:prstGeom>
          <a:noFill/>
          <a:ln>
            <a:noFill/>
          </a:ln>
        </p:spPr>
      </p:pic>
      <p:sp>
        <p:nvSpPr>
          <p:cNvPr id="480" name="Google Shape;480;p38"/>
          <p:cNvSpPr txBox="1"/>
          <p:nvPr/>
        </p:nvSpPr>
        <p:spPr>
          <a:xfrm>
            <a:off x="4514541" y="3346961"/>
            <a:ext cx="2371037" cy="954848"/>
          </a:xfrm>
          <a:prstGeom prst="rect">
            <a:avLst/>
          </a:prstGeom>
          <a:noFill/>
          <a:ln>
            <a:noFill/>
          </a:ln>
        </p:spPr>
        <p:txBody>
          <a:bodyPr spcFirstLastPara="1" wrap="square" lIns="121900" tIns="121900" rIns="121900" bIns="121900" anchor="t" anchorCtr="0">
            <a:noAutofit/>
          </a:bodyPr>
          <a:lstStyle/>
          <a:p>
            <a:r>
              <a:rPr lang="en" sz="2400" dirty="0"/>
              <a:t>High Q resonances</a:t>
            </a:r>
            <a:endParaRPr sz="2400" dirty="0"/>
          </a:p>
        </p:txBody>
      </p:sp>
      <p:cxnSp>
        <p:nvCxnSpPr>
          <p:cNvPr id="481" name="Google Shape;481;p38"/>
          <p:cNvCxnSpPr>
            <a:cxnSpLocks/>
          </p:cNvCxnSpPr>
          <p:nvPr/>
        </p:nvCxnSpPr>
        <p:spPr>
          <a:xfrm flipV="1">
            <a:off x="5769533" y="3346961"/>
            <a:ext cx="1658209" cy="77472"/>
          </a:xfrm>
          <a:prstGeom prst="straightConnector1">
            <a:avLst/>
          </a:prstGeom>
          <a:noFill/>
          <a:ln w="38100" cap="flat" cmpd="sng">
            <a:solidFill>
              <a:schemeClr val="tx1"/>
            </a:solidFill>
            <a:prstDash val="solid"/>
            <a:round/>
            <a:headEnd type="none" w="med" len="med"/>
            <a:tailEnd type="triangle" w="med" len="med"/>
          </a:ln>
        </p:spPr>
      </p:cxnSp>
      <p:cxnSp>
        <p:nvCxnSpPr>
          <p:cNvPr id="482" name="Google Shape;482;p38"/>
          <p:cNvCxnSpPr>
            <a:cxnSpLocks/>
          </p:cNvCxnSpPr>
          <p:nvPr/>
        </p:nvCxnSpPr>
        <p:spPr>
          <a:xfrm flipV="1">
            <a:off x="5796200" y="2887094"/>
            <a:ext cx="1316032" cy="524006"/>
          </a:xfrm>
          <a:prstGeom prst="straightConnector1">
            <a:avLst/>
          </a:prstGeom>
          <a:noFill/>
          <a:ln w="38100" cap="flat" cmpd="sng">
            <a:solidFill>
              <a:schemeClr val="tx1"/>
            </a:solidFill>
            <a:prstDash val="solid"/>
            <a:round/>
            <a:headEnd type="none" w="med" len="med"/>
            <a:tailEnd type="triangle" w="med" len="med"/>
          </a:ln>
        </p:spPr>
      </p:cxnSp>
      <p:cxnSp>
        <p:nvCxnSpPr>
          <p:cNvPr id="483" name="Google Shape;483;p38"/>
          <p:cNvCxnSpPr>
            <a:cxnSpLocks/>
          </p:cNvCxnSpPr>
          <p:nvPr/>
        </p:nvCxnSpPr>
        <p:spPr>
          <a:xfrm flipV="1">
            <a:off x="5796200" y="2771335"/>
            <a:ext cx="871886" cy="639768"/>
          </a:xfrm>
          <a:prstGeom prst="straightConnector1">
            <a:avLst/>
          </a:prstGeom>
          <a:noFill/>
          <a:ln w="38100" cap="flat" cmpd="sng">
            <a:solidFill>
              <a:schemeClr val="tx1"/>
            </a:solidFill>
            <a:prstDash val="solid"/>
            <a:round/>
            <a:headEnd type="none" w="med" len="med"/>
            <a:tailEnd type="triangle" w="med" len="med"/>
          </a:ln>
        </p:spPr>
      </p:cxnSp>
      <p:cxnSp>
        <p:nvCxnSpPr>
          <p:cNvPr id="484" name="Google Shape;484;p38"/>
          <p:cNvCxnSpPr>
            <a:cxnSpLocks/>
          </p:cNvCxnSpPr>
          <p:nvPr/>
        </p:nvCxnSpPr>
        <p:spPr>
          <a:xfrm flipV="1">
            <a:off x="5782876" y="2236763"/>
            <a:ext cx="361691" cy="1187661"/>
          </a:xfrm>
          <a:prstGeom prst="straightConnector1">
            <a:avLst/>
          </a:prstGeom>
          <a:noFill/>
          <a:ln w="38100" cap="flat" cmpd="sng">
            <a:solidFill>
              <a:schemeClr val="tx1"/>
            </a:solidFill>
            <a:prstDash val="solid"/>
            <a:round/>
            <a:headEnd type="none" w="med" len="med"/>
            <a:tailEnd type="triangle" w="med" len="med"/>
          </a:ln>
        </p:spPr>
      </p:cxnSp>
      <p:sp>
        <p:nvSpPr>
          <p:cNvPr id="2" name="Oval 1">
            <a:extLst>
              <a:ext uri="{FF2B5EF4-FFF2-40B4-BE49-F238E27FC236}">
                <a16:creationId xmlns:a16="http://schemas.microsoft.com/office/drawing/2014/main" id="{7E5E4A19-7981-458B-A7CB-F836FB41C098}"/>
              </a:ext>
            </a:extLst>
          </p:cNvPr>
          <p:cNvSpPr/>
          <p:nvPr/>
        </p:nvSpPr>
        <p:spPr>
          <a:xfrm>
            <a:off x="5848593" y="1727102"/>
            <a:ext cx="645281" cy="7359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FED1052-E9B3-49BC-9947-36B2F462C507}"/>
              </a:ext>
            </a:extLst>
          </p:cNvPr>
          <p:cNvSpPr/>
          <p:nvPr/>
        </p:nvSpPr>
        <p:spPr>
          <a:xfrm>
            <a:off x="3705647" y="1223467"/>
            <a:ext cx="1505243" cy="735940"/>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0EAFA2B-AADA-4247-8240-4DC22DB45DEF}"/>
              </a:ext>
            </a:extLst>
          </p:cNvPr>
          <p:cNvSpPr txBox="1"/>
          <p:nvPr/>
        </p:nvSpPr>
        <p:spPr>
          <a:xfrm>
            <a:off x="4955514" y="-33842"/>
            <a:ext cx="328624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Optical controls</a:t>
            </a:r>
          </a:p>
        </p:txBody>
      </p:sp>
      <p:sp>
        <p:nvSpPr>
          <p:cNvPr id="20" name="Rectangle 19">
            <a:extLst>
              <a:ext uri="{FF2B5EF4-FFF2-40B4-BE49-F238E27FC236}">
                <a16:creationId xmlns:a16="http://schemas.microsoft.com/office/drawing/2014/main" id="{A489A9DB-0A5B-42EB-AE93-F4A33609414F}"/>
              </a:ext>
            </a:extLst>
          </p:cNvPr>
          <p:cNvSpPr/>
          <p:nvPr/>
        </p:nvSpPr>
        <p:spPr>
          <a:xfrm>
            <a:off x="10559020" y="5876127"/>
            <a:ext cx="1614545" cy="369332"/>
          </a:xfrm>
          <a:prstGeom prst="rect">
            <a:avLst/>
          </a:prstGeom>
        </p:spPr>
        <p:txBody>
          <a:bodyPr wrap="none">
            <a:spAutoFit/>
          </a:bodyPr>
          <a:lstStyle/>
          <a:p>
            <a:pPr algn="ctr"/>
            <a:r>
              <a:rPr lang="en-US" dirty="0">
                <a:solidFill>
                  <a:srgbClr val="000000"/>
                </a:solidFill>
                <a:latin typeface="Times New Roman" panose="02020603050405020304" pitchFamily="18" charset="0"/>
                <a:cs typeface="Times New Roman" panose="02020603050405020304" pitchFamily="18" charset="0"/>
              </a:rPr>
              <a:t>Pele G2000186</a:t>
            </a:r>
            <a:endParaRPr lang="en-US"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F6E3A-E29E-49C4-A194-43A0425E16DD}"/>
              </a:ext>
            </a:extLst>
          </p:cNvPr>
          <p:cNvSpPr/>
          <p:nvPr/>
        </p:nvSpPr>
        <p:spPr>
          <a:xfrm>
            <a:off x="3058762" y="202978"/>
            <a:ext cx="4732386"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Results - Statistics</a:t>
            </a:r>
          </a:p>
        </p:txBody>
      </p:sp>
      <p:pic>
        <p:nvPicPr>
          <p:cNvPr id="5" name="Picture 4" descr="A close up of a map&#10;&#10;Description automatically generated">
            <a:extLst>
              <a:ext uri="{FF2B5EF4-FFF2-40B4-BE49-F238E27FC236}">
                <a16:creationId xmlns:a16="http://schemas.microsoft.com/office/drawing/2014/main" id="{AA106B74-2422-4239-9AB4-5A1653F9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89" y="1386634"/>
            <a:ext cx="10204646" cy="4320992"/>
          </a:xfrm>
          <a:prstGeom prst="rect">
            <a:avLst/>
          </a:prstGeom>
        </p:spPr>
      </p:pic>
    </p:spTree>
    <p:extLst>
      <p:ext uri="{BB962C8B-B14F-4D97-AF65-F5344CB8AC3E}">
        <p14:creationId xmlns:p14="http://schemas.microsoft.com/office/powerpoint/2010/main" val="1824639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7BE94-4D3F-43CE-A9E3-A8D00FD5D6B1}"/>
              </a:ext>
            </a:extLst>
          </p:cNvPr>
          <p:cNvPicPr>
            <a:picLocks noChangeAspect="1"/>
          </p:cNvPicPr>
          <p:nvPr/>
        </p:nvPicPr>
        <p:blipFill>
          <a:blip r:embed="rId2"/>
          <a:stretch>
            <a:fillRect/>
          </a:stretch>
        </p:blipFill>
        <p:spPr>
          <a:xfrm>
            <a:off x="0" y="1033975"/>
            <a:ext cx="12192000" cy="6214599"/>
          </a:xfrm>
          <a:prstGeom prst="rect">
            <a:avLst/>
          </a:prstGeom>
        </p:spPr>
      </p:pic>
      <p:sp>
        <p:nvSpPr>
          <p:cNvPr id="2" name="Rectangle 1">
            <a:extLst>
              <a:ext uri="{FF2B5EF4-FFF2-40B4-BE49-F238E27FC236}">
                <a16:creationId xmlns:a16="http://schemas.microsoft.com/office/drawing/2014/main" id="{B6DF6E3A-E29E-49C4-A194-43A0425E16DD}"/>
              </a:ext>
            </a:extLst>
          </p:cNvPr>
          <p:cNvSpPr/>
          <p:nvPr/>
        </p:nvSpPr>
        <p:spPr>
          <a:xfrm>
            <a:off x="3058762" y="202978"/>
            <a:ext cx="6574236"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Earthquakes are annoying</a:t>
            </a:r>
          </a:p>
        </p:txBody>
      </p:sp>
      <p:grpSp>
        <p:nvGrpSpPr>
          <p:cNvPr id="4" name="Group 3">
            <a:extLst>
              <a:ext uri="{FF2B5EF4-FFF2-40B4-BE49-F238E27FC236}">
                <a16:creationId xmlns:a16="http://schemas.microsoft.com/office/drawing/2014/main" id="{F78D2D20-DF1F-4F4A-9F39-19E9190522A3}"/>
              </a:ext>
            </a:extLst>
          </p:cNvPr>
          <p:cNvGrpSpPr/>
          <p:nvPr/>
        </p:nvGrpSpPr>
        <p:grpSpPr>
          <a:xfrm>
            <a:off x="186781" y="2299020"/>
            <a:ext cx="11642847" cy="5467350"/>
            <a:chOff x="186781" y="2299020"/>
            <a:chExt cx="11642847" cy="5467350"/>
          </a:xfrm>
        </p:grpSpPr>
        <p:pic>
          <p:nvPicPr>
            <p:cNvPr id="3" name="Picture 2">
              <a:extLst>
                <a:ext uri="{FF2B5EF4-FFF2-40B4-BE49-F238E27FC236}">
                  <a16:creationId xmlns:a16="http://schemas.microsoft.com/office/drawing/2014/main" id="{52BA8F94-2316-4436-9FC6-B1367F313D4F}"/>
                </a:ext>
              </a:extLst>
            </p:cNvPr>
            <p:cNvPicPr>
              <a:picLocks noChangeAspect="1"/>
            </p:cNvPicPr>
            <p:nvPr/>
          </p:nvPicPr>
          <p:blipFill>
            <a:blip r:embed="rId3"/>
            <a:stretch>
              <a:fillRect/>
            </a:stretch>
          </p:blipFill>
          <p:spPr>
            <a:xfrm>
              <a:off x="313903" y="2299020"/>
              <a:ext cx="11515725" cy="5467350"/>
            </a:xfrm>
            <a:prstGeom prst="rect">
              <a:avLst/>
            </a:prstGeom>
          </p:spPr>
        </p:pic>
        <p:sp>
          <p:nvSpPr>
            <p:cNvPr id="6" name="Rectangle 5">
              <a:extLst>
                <a:ext uri="{FF2B5EF4-FFF2-40B4-BE49-F238E27FC236}">
                  <a16:creationId xmlns:a16="http://schemas.microsoft.com/office/drawing/2014/main" id="{DD4FC51F-CD18-487F-AE15-F2A1F93078C1}"/>
                </a:ext>
              </a:extLst>
            </p:cNvPr>
            <p:cNvSpPr/>
            <p:nvPr/>
          </p:nvSpPr>
          <p:spPr>
            <a:xfrm>
              <a:off x="186781" y="5219114"/>
              <a:ext cx="11642847" cy="25321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224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F6E3A-E29E-49C4-A194-43A0425E16DD}"/>
              </a:ext>
            </a:extLst>
          </p:cNvPr>
          <p:cNvSpPr/>
          <p:nvPr/>
        </p:nvSpPr>
        <p:spPr>
          <a:xfrm>
            <a:off x="3082995" y="0"/>
            <a:ext cx="6678431"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So what is the problem???</a:t>
            </a:r>
          </a:p>
        </p:txBody>
      </p:sp>
      <p:sp>
        <p:nvSpPr>
          <p:cNvPr id="4" name="TextBox 3">
            <a:extLst>
              <a:ext uri="{FF2B5EF4-FFF2-40B4-BE49-F238E27FC236}">
                <a16:creationId xmlns:a16="http://schemas.microsoft.com/office/drawing/2014/main" id="{6C94F932-0C92-446A-B56B-8D5B962CEE09}"/>
              </a:ext>
            </a:extLst>
          </p:cNvPr>
          <p:cNvSpPr txBox="1"/>
          <p:nvPr/>
        </p:nvSpPr>
        <p:spPr>
          <a:xfrm>
            <a:off x="3082995" y="1041009"/>
            <a:ext cx="667843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Well…. One of many….</a:t>
            </a:r>
          </a:p>
        </p:txBody>
      </p:sp>
      <p:pic>
        <p:nvPicPr>
          <p:cNvPr id="6" name="Picture 5">
            <a:extLst>
              <a:ext uri="{FF2B5EF4-FFF2-40B4-BE49-F238E27FC236}">
                <a16:creationId xmlns:a16="http://schemas.microsoft.com/office/drawing/2014/main" id="{B1B89D6C-5B8C-4C41-B4B8-0080106EF1A6}"/>
              </a:ext>
            </a:extLst>
          </p:cNvPr>
          <p:cNvPicPr>
            <a:picLocks noChangeAspect="1"/>
          </p:cNvPicPr>
          <p:nvPr/>
        </p:nvPicPr>
        <p:blipFill>
          <a:blip r:embed="rId2"/>
          <a:stretch>
            <a:fillRect/>
          </a:stretch>
        </p:blipFill>
        <p:spPr>
          <a:xfrm>
            <a:off x="2332099" y="1667023"/>
            <a:ext cx="8696971" cy="4480875"/>
          </a:xfrm>
          <a:prstGeom prst="rect">
            <a:avLst/>
          </a:prstGeom>
        </p:spPr>
      </p:pic>
      <p:sp>
        <p:nvSpPr>
          <p:cNvPr id="7" name="Rectangle 6">
            <a:extLst>
              <a:ext uri="{FF2B5EF4-FFF2-40B4-BE49-F238E27FC236}">
                <a16:creationId xmlns:a16="http://schemas.microsoft.com/office/drawing/2014/main" id="{85A014D8-B8B1-4E6F-8C50-4996565B33C1}"/>
              </a:ext>
            </a:extLst>
          </p:cNvPr>
          <p:cNvSpPr/>
          <p:nvPr/>
        </p:nvSpPr>
        <p:spPr>
          <a:xfrm>
            <a:off x="4593825" y="6404580"/>
            <a:ext cx="3656770" cy="369332"/>
          </a:xfrm>
          <a:prstGeom prst="rect">
            <a:avLst/>
          </a:prstGeom>
        </p:spPr>
        <p:txBody>
          <a:bodyPr wrap="none">
            <a:spAutoFit/>
          </a:bodyPr>
          <a:lstStyle/>
          <a:p>
            <a:r>
              <a:rPr lang="en-US" dirty="0">
                <a:hlinkClick r:id="rId3"/>
              </a:rPr>
              <a:t>https://youtu.be/sv7JwrWURyQ</a:t>
            </a:r>
            <a:endParaRPr lang="en-US" dirty="0"/>
          </a:p>
        </p:txBody>
      </p:sp>
    </p:spTree>
    <p:extLst>
      <p:ext uri="{BB962C8B-B14F-4D97-AF65-F5344CB8AC3E}">
        <p14:creationId xmlns:p14="http://schemas.microsoft.com/office/powerpoint/2010/main" val="2213019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7BE94-4D3F-43CE-A9E3-A8D00FD5D6B1}"/>
              </a:ext>
            </a:extLst>
          </p:cNvPr>
          <p:cNvPicPr>
            <a:picLocks noChangeAspect="1"/>
          </p:cNvPicPr>
          <p:nvPr/>
        </p:nvPicPr>
        <p:blipFill>
          <a:blip r:embed="rId2"/>
          <a:stretch>
            <a:fillRect/>
          </a:stretch>
        </p:blipFill>
        <p:spPr>
          <a:xfrm>
            <a:off x="0" y="1033975"/>
            <a:ext cx="12192000" cy="6214599"/>
          </a:xfrm>
          <a:prstGeom prst="rect">
            <a:avLst/>
          </a:prstGeom>
        </p:spPr>
      </p:pic>
      <p:sp>
        <p:nvSpPr>
          <p:cNvPr id="2" name="Rectangle 1">
            <a:extLst>
              <a:ext uri="{FF2B5EF4-FFF2-40B4-BE49-F238E27FC236}">
                <a16:creationId xmlns:a16="http://schemas.microsoft.com/office/drawing/2014/main" id="{B6DF6E3A-E29E-49C4-A194-43A0425E16DD}"/>
              </a:ext>
            </a:extLst>
          </p:cNvPr>
          <p:cNvSpPr/>
          <p:nvPr/>
        </p:nvSpPr>
        <p:spPr>
          <a:xfrm>
            <a:off x="2144362" y="188882"/>
            <a:ext cx="8880957"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Earthquakes are a bit less annoying</a:t>
            </a:r>
          </a:p>
        </p:txBody>
      </p:sp>
      <p:pic>
        <p:nvPicPr>
          <p:cNvPr id="4" name="Picture 3">
            <a:extLst>
              <a:ext uri="{FF2B5EF4-FFF2-40B4-BE49-F238E27FC236}">
                <a16:creationId xmlns:a16="http://schemas.microsoft.com/office/drawing/2014/main" id="{F21C89B2-1D07-4524-B5B2-28C36B5DF8FD}"/>
              </a:ext>
            </a:extLst>
          </p:cNvPr>
          <p:cNvPicPr>
            <a:picLocks noChangeAspect="1"/>
          </p:cNvPicPr>
          <p:nvPr/>
        </p:nvPicPr>
        <p:blipFill>
          <a:blip r:embed="rId3"/>
          <a:stretch>
            <a:fillRect/>
          </a:stretch>
        </p:blipFill>
        <p:spPr>
          <a:xfrm>
            <a:off x="0" y="2388943"/>
            <a:ext cx="12192000" cy="5120095"/>
          </a:xfrm>
          <a:prstGeom prst="rect">
            <a:avLst/>
          </a:prstGeom>
        </p:spPr>
      </p:pic>
      <p:sp>
        <p:nvSpPr>
          <p:cNvPr id="6" name="Rectangle 5">
            <a:extLst>
              <a:ext uri="{FF2B5EF4-FFF2-40B4-BE49-F238E27FC236}">
                <a16:creationId xmlns:a16="http://schemas.microsoft.com/office/drawing/2014/main" id="{0714546E-255C-4503-85FE-42A2E5578ED9}"/>
              </a:ext>
            </a:extLst>
          </p:cNvPr>
          <p:cNvSpPr/>
          <p:nvPr/>
        </p:nvSpPr>
        <p:spPr>
          <a:xfrm>
            <a:off x="211015" y="5978769"/>
            <a:ext cx="11282290" cy="2532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41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F6E3A-E29E-49C4-A194-43A0425E16DD}"/>
              </a:ext>
            </a:extLst>
          </p:cNvPr>
          <p:cNvSpPr/>
          <p:nvPr/>
        </p:nvSpPr>
        <p:spPr>
          <a:xfrm>
            <a:off x="3663673" y="0"/>
            <a:ext cx="5774338"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In action during O3a/b</a:t>
            </a:r>
          </a:p>
        </p:txBody>
      </p:sp>
      <p:pic>
        <p:nvPicPr>
          <p:cNvPr id="4" name="Picture 3" descr="A screenshot of a cell phone&#10;&#10;Description automatically generated">
            <a:extLst>
              <a:ext uri="{FF2B5EF4-FFF2-40B4-BE49-F238E27FC236}">
                <a16:creationId xmlns:a16="http://schemas.microsoft.com/office/drawing/2014/main" id="{954CDBD0-375B-459F-9EC6-F1911D286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666" y="830997"/>
            <a:ext cx="7296519" cy="5962298"/>
          </a:xfrm>
          <a:prstGeom prst="rect">
            <a:avLst/>
          </a:prstGeom>
        </p:spPr>
      </p:pic>
    </p:spTree>
    <p:extLst>
      <p:ext uri="{BB962C8B-B14F-4D97-AF65-F5344CB8AC3E}">
        <p14:creationId xmlns:p14="http://schemas.microsoft.com/office/powerpoint/2010/main" val="3496532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9A6FCA-5865-4605-BC20-610E34146E20}"/>
              </a:ext>
            </a:extLst>
          </p:cNvPr>
          <p:cNvSpPr/>
          <p:nvPr/>
        </p:nvSpPr>
        <p:spPr>
          <a:xfrm>
            <a:off x="3152805" y="140677"/>
            <a:ext cx="6867265"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Summary and what’s next?</a:t>
            </a:r>
          </a:p>
        </p:txBody>
      </p:sp>
      <p:sp>
        <p:nvSpPr>
          <p:cNvPr id="2" name="TextBox 1">
            <a:extLst>
              <a:ext uri="{FF2B5EF4-FFF2-40B4-BE49-F238E27FC236}">
                <a16:creationId xmlns:a16="http://schemas.microsoft.com/office/drawing/2014/main" id="{01082851-E511-4151-B3B8-5DDC8D247A7B}"/>
              </a:ext>
            </a:extLst>
          </p:cNvPr>
          <p:cNvSpPr txBox="1"/>
          <p:nvPr/>
        </p:nvSpPr>
        <p:spPr>
          <a:xfrm>
            <a:off x="2686928" y="1199546"/>
            <a:ext cx="9369083"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 are getting a suppression factor of 3-4 for differential motion and 2-3 for platform motion and drive at EQ band.</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 reduce optical control signals during EQ and can use CPS to optimize the performance in low frequencies.</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Increased duty cycle of interferometers.</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86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9A6FCA-5865-4605-BC20-610E34146E20}"/>
              </a:ext>
            </a:extLst>
          </p:cNvPr>
          <p:cNvSpPr/>
          <p:nvPr/>
        </p:nvSpPr>
        <p:spPr>
          <a:xfrm>
            <a:off x="3152805" y="140677"/>
            <a:ext cx="6867265"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Summary and what’s next?</a:t>
            </a:r>
          </a:p>
        </p:txBody>
      </p:sp>
      <p:sp>
        <p:nvSpPr>
          <p:cNvPr id="2" name="TextBox 1">
            <a:extLst>
              <a:ext uri="{FF2B5EF4-FFF2-40B4-BE49-F238E27FC236}">
                <a16:creationId xmlns:a16="http://schemas.microsoft.com/office/drawing/2014/main" id="{01082851-E511-4151-B3B8-5DDC8D247A7B}"/>
              </a:ext>
            </a:extLst>
          </p:cNvPr>
          <p:cNvSpPr txBox="1"/>
          <p:nvPr/>
        </p:nvSpPr>
        <p:spPr>
          <a:xfrm>
            <a:off x="2940146" y="1424629"/>
            <a:ext cx="8482819"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Earthquakes predictions. </a:t>
            </a:r>
            <a:r>
              <a:rPr lang="en-US" sz="2800" dirty="0" err="1">
                <a:latin typeface="Times New Roman" panose="02020603050405020304" pitchFamily="18" charset="0"/>
                <a:cs typeface="Times New Roman" panose="02020603050405020304" pitchFamily="18" charset="0"/>
              </a:rPr>
              <a:t>Seismon</a:t>
            </a:r>
            <a:r>
              <a:rPr lang="en-US" sz="2800" dirty="0">
                <a:latin typeface="Times New Roman" panose="02020603050405020304" pitchFamily="18" charset="0"/>
                <a:cs typeface="Times New Roman" panose="02020603050405020304" pitchFamily="18" charset="0"/>
              </a:rPr>
              <a:t>, picket fence.</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Multi-scenario optimization – SC &amp; CM filters, blends.</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Optimize for multi-frequency band excitations.</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Understand cross-couplings from all DOF - Tilt.</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Optimize performance of IFO based on seismic at low frequencies.</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Automation, automation, automation….</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89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F6E3A-E29E-49C4-A194-43A0425E16DD}"/>
              </a:ext>
            </a:extLst>
          </p:cNvPr>
          <p:cNvSpPr/>
          <p:nvPr/>
        </p:nvSpPr>
        <p:spPr>
          <a:xfrm>
            <a:off x="3082995" y="0"/>
            <a:ext cx="6678431"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So what is the problem???</a:t>
            </a:r>
          </a:p>
        </p:txBody>
      </p:sp>
      <p:grpSp>
        <p:nvGrpSpPr>
          <p:cNvPr id="3" name="Group 2">
            <a:extLst>
              <a:ext uri="{FF2B5EF4-FFF2-40B4-BE49-F238E27FC236}">
                <a16:creationId xmlns:a16="http://schemas.microsoft.com/office/drawing/2014/main" id="{D4637A33-7E20-4FAC-8028-0B4276EF4EA0}"/>
              </a:ext>
            </a:extLst>
          </p:cNvPr>
          <p:cNvGrpSpPr/>
          <p:nvPr/>
        </p:nvGrpSpPr>
        <p:grpSpPr>
          <a:xfrm>
            <a:off x="2820001" y="1220191"/>
            <a:ext cx="7429500" cy="5000625"/>
            <a:chOff x="2707460" y="1853237"/>
            <a:chExt cx="7429500" cy="5000625"/>
          </a:xfrm>
        </p:grpSpPr>
        <p:pic>
          <p:nvPicPr>
            <p:cNvPr id="38" name="Picture 37">
              <a:extLst>
                <a:ext uri="{FF2B5EF4-FFF2-40B4-BE49-F238E27FC236}">
                  <a16:creationId xmlns:a16="http://schemas.microsoft.com/office/drawing/2014/main" id="{9E8363B0-BCD4-4D2C-8E02-AA406E5616F7}"/>
                </a:ext>
              </a:extLst>
            </p:cNvPr>
            <p:cNvPicPr>
              <a:picLocks noChangeAspect="1"/>
            </p:cNvPicPr>
            <p:nvPr/>
          </p:nvPicPr>
          <p:blipFill>
            <a:blip r:embed="rId2"/>
            <a:stretch>
              <a:fillRect/>
            </a:stretch>
          </p:blipFill>
          <p:spPr>
            <a:xfrm>
              <a:off x="2707460" y="1853237"/>
              <a:ext cx="7429500" cy="5000625"/>
            </a:xfrm>
            <a:prstGeom prst="rect">
              <a:avLst/>
            </a:prstGeom>
          </p:spPr>
        </p:pic>
        <p:cxnSp>
          <p:nvCxnSpPr>
            <p:cNvPr id="9" name="Google Shape;71;p14">
              <a:extLst>
                <a:ext uri="{FF2B5EF4-FFF2-40B4-BE49-F238E27FC236}">
                  <a16:creationId xmlns:a16="http://schemas.microsoft.com/office/drawing/2014/main" id="{5866D64E-A6B7-471F-AFAA-FC4CE6DCF72E}"/>
                </a:ext>
              </a:extLst>
            </p:cNvPr>
            <p:cNvCxnSpPr>
              <a:cxnSpLocks/>
            </p:cNvCxnSpPr>
            <p:nvPr/>
          </p:nvCxnSpPr>
          <p:spPr>
            <a:xfrm>
              <a:off x="6544072" y="3239438"/>
              <a:ext cx="0" cy="2785924"/>
            </a:xfrm>
            <a:prstGeom prst="straightConnector1">
              <a:avLst/>
            </a:prstGeom>
            <a:noFill/>
            <a:ln w="9525" cap="flat" cmpd="sng">
              <a:solidFill>
                <a:schemeClr val="dk2"/>
              </a:solidFill>
              <a:prstDash val="dash"/>
              <a:round/>
              <a:headEnd type="none" w="med" len="med"/>
              <a:tailEnd type="none" w="med" len="med"/>
            </a:ln>
          </p:spPr>
        </p:cxnSp>
        <p:cxnSp>
          <p:nvCxnSpPr>
            <p:cNvPr id="10" name="Google Shape;72;p14">
              <a:extLst>
                <a:ext uri="{FF2B5EF4-FFF2-40B4-BE49-F238E27FC236}">
                  <a16:creationId xmlns:a16="http://schemas.microsoft.com/office/drawing/2014/main" id="{31097A3A-7C13-45AC-83DF-027B519E3E6E}"/>
                </a:ext>
              </a:extLst>
            </p:cNvPr>
            <p:cNvCxnSpPr>
              <a:cxnSpLocks/>
            </p:cNvCxnSpPr>
            <p:nvPr/>
          </p:nvCxnSpPr>
          <p:spPr>
            <a:xfrm>
              <a:off x="7968613" y="3271486"/>
              <a:ext cx="0" cy="2753876"/>
            </a:xfrm>
            <a:prstGeom prst="straightConnector1">
              <a:avLst/>
            </a:prstGeom>
            <a:noFill/>
            <a:ln w="9525" cap="flat" cmpd="sng">
              <a:solidFill>
                <a:schemeClr val="dk2"/>
              </a:solidFill>
              <a:prstDash val="dash"/>
              <a:round/>
              <a:headEnd type="none" w="med" len="med"/>
              <a:tailEnd type="none" w="med" len="med"/>
            </a:ln>
          </p:spPr>
        </p:cxnSp>
        <p:cxnSp>
          <p:nvCxnSpPr>
            <p:cNvPr id="12" name="Google Shape;74;p14">
              <a:extLst>
                <a:ext uri="{FF2B5EF4-FFF2-40B4-BE49-F238E27FC236}">
                  <a16:creationId xmlns:a16="http://schemas.microsoft.com/office/drawing/2014/main" id="{F01B10A9-944F-4491-8A88-6663A4853BE6}"/>
                </a:ext>
              </a:extLst>
            </p:cNvPr>
            <p:cNvCxnSpPr>
              <a:cxnSpLocks/>
            </p:cNvCxnSpPr>
            <p:nvPr/>
          </p:nvCxnSpPr>
          <p:spPr>
            <a:xfrm>
              <a:off x="5107228" y="3215507"/>
              <a:ext cx="0" cy="2785924"/>
            </a:xfrm>
            <a:prstGeom prst="straightConnector1">
              <a:avLst/>
            </a:prstGeom>
            <a:noFill/>
            <a:ln w="9525" cap="flat" cmpd="sng">
              <a:solidFill>
                <a:schemeClr val="dk2"/>
              </a:solidFill>
              <a:prstDash val="dash"/>
              <a:round/>
              <a:headEnd type="none" w="med" len="med"/>
              <a:tailEnd type="none" w="med" len="med"/>
            </a:ln>
          </p:spPr>
        </p:cxnSp>
        <p:cxnSp>
          <p:nvCxnSpPr>
            <p:cNvPr id="13" name="Google Shape;75;p14">
              <a:extLst>
                <a:ext uri="{FF2B5EF4-FFF2-40B4-BE49-F238E27FC236}">
                  <a16:creationId xmlns:a16="http://schemas.microsoft.com/office/drawing/2014/main" id="{FB9B44AD-47E1-4EDC-9C1E-14FE6BD951CA}"/>
                </a:ext>
              </a:extLst>
            </p:cNvPr>
            <p:cNvCxnSpPr>
              <a:cxnSpLocks/>
            </p:cNvCxnSpPr>
            <p:nvPr/>
          </p:nvCxnSpPr>
          <p:spPr>
            <a:xfrm>
              <a:off x="5361998" y="4479288"/>
              <a:ext cx="994759" cy="10683"/>
            </a:xfrm>
            <a:prstGeom prst="straightConnector1">
              <a:avLst/>
            </a:prstGeom>
            <a:noFill/>
            <a:ln w="9525" cap="flat" cmpd="sng">
              <a:solidFill>
                <a:schemeClr val="dk2"/>
              </a:solidFill>
              <a:prstDash val="solid"/>
              <a:round/>
              <a:headEnd type="triangle" w="med" len="med"/>
              <a:tailEnd type="triangle" w="med" len="med"/>
            </a:ln>
          </p:spPr>
        </p:cxnSp>
        <p:cxnSp>
          <p:nvCxnSpPr>
            <p:cNvPr id="14" name="Google Shape;76;p14">
              <a:extLst>
                <a:ext uri="{FF2B5EF4-FFF2-40B4-BE49-F238E27FC236}">
                  <a16:creationId xmlns:a16="http://schemas.microsoft.com/office/drawing/2014/main" id="{0A5A2F97-0046-4E77-BB6F-5868C05047FD}"/>
                </a:ext>
              </a:extLst>
            </p:cNvPr>
            <p:cNvCxnSpPr>
              <a:cxnSpLocks/>
            </p:cNvCxnSpPr>
            <p:nvPr/>
          </p:nvCxnSpPr>
          <p:spPr>
            <a:xfrm>
              <a:off x="6814125" y="5184450"/>
              <a:ext cx="993444" cy="0"/>
            </a:xfrm>
            <a:prstGeom prst="straightConnector1">
              <a:avLst/>
            </a:prstGeom>
            <a:noFill/>
            <a:ln w="9525" cap="flat" cmpd="sng">
              <a:solidFill>
                <a:schemeClr val="dk2"/>
              </a:solidFill>
              <a:prstDash val="solid"/>
              <a:round/>
              <a:headEnd type="triangle" w="med" len="med"/>
              <a:tailEnd type="triangle" w="med" len="med"/>
            </a:ln>
          </p:spPr>
        </p:cxnSp>
        <p:cxnSp>
          <p:nvCxnSpPr>
            <p:cNvPr id="15" name="Google Shape;77;p14">
              <a:extLst>
                <a:ext uri="{FF2B5EF4-FFF2-40B4-BE49-F238E27FC236}">
                  <a16:creationId xmlns:a16="http://schemas.microsoft.com/office/drawing/2014/main" id="{86CAB6A6-1789-4C9A-846B-CCE0CD1E38A5}"/>
                </a:ext>
              </a:extLst>
            </p:cNvPr>
            <p:cNvCxnSpPr>
              <a:cxnSpLocks/>
            </p:cNvCxnSpPr>
            <p:nvPr/>
          </p:nvCxnSpPr>
          <p:spPr>
            <a:xfrm>
              <a:off x="8076332" y="4339482"/>
              <a:ext cx="1127078" cy="5341"/>
            </a:xfrm>
            <a:prstGeom prst="straightConnector1">
              <a:avLst/>
            </a:prstGeom>
            <a:noFill/>
            <a:ln w="9525" cap="flat" cmpd="sng">
              <a:solidFill>
                <a:schemeClr val="dk2"/>
              </a:solidFill>
              <a:prstDash val="solid"/>
              <a:round/>
              <a:headEnd type="triangle" w="med" len="med"/>
              <a:tailEnd type="triangle" w="med" len="med"/>
            </a:ln>
          </p:spPr>
        </p:cxnSp>
        <p:sp>
          <p:nvSpPr>
            <p:cNvPr id="16" name="Google Shape;78;p14">
              <a:extLst>
                <a:ext uri="{FF2B5EF4-FFF2-40B4-BE49-F238E27FC236}">
                  <a16:creationId xmlns:a16="http://schemas.microsoft.com/office/drawing/2014/main" id="{8F33D1A1-222E-4B35-A712-AA9EFC810919}"/>
                </a:ext>
              </a:extLst>
            </p:cNvPr>
            <p:cNvSpPr txBox="1"/>
            <p:nvPr/>
          </p:nvSpPr>
          <p:spPr>
            <a:xfrm>
              <a:off x="5038701" y="4423948"/>
              <a:ext cx="1648812"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Earthquake</a:t>
              </a:r>
              <a:endParaRPr sz="2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Wind</a:t>
              </a:r>
              <a:endParaRPr sz="2400" dirty="0">
                <a:latin typeface="Times New Roman" panose="02020603050405020304" pitchFamily="18" charset="0"/>
                <a:cs typeface="Times New Roman" panose="02020603050405020304" pitchFamily="18" charset="0"/>
              </a:endParaRPr>
            </a:p>
          </p:txBody>
        </p:sp>
        <p:sp>
          <p:nvSpPr>
            <p:cNvPr id="17" name="Google Shape;79;p14">
              <a:extLst>
                <a:ext uri="{FF2B5EF4-FFF2-40B4-BE49-F238E27FC236}">
                  <a16:creationId xmlns:a16="http://schemas.microsoft.com/office/drawing/2014/main" id="{5DDDDDB3-EB26-450B-B58B-B898F4FE820A}"/>
                </a:ext>
              </a:extLst>
            </p:cNvPr>
            <p:cNvSpPr txBox="1"/>
            <p:nvPr/>
          </p:nvSpPr>
          <p:spPr>
            <a:xfrm>
              <a:off x="6814125" y="5225178"/>
              <a:ext cx="1294782"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useism</a:t>
              </a:r>
              <a:endParaRPr sz="2400" dirty="0">
                <a:latin typeface="Times New Roman" panose="02020603050405020304" pitchFamily="18" charset="0"/>
                <a:cs typeface="Times New Roman" panose="02020603050405020304" pitchFamily="18" charset="0"/>
              </a:endParaRPr>
            </a:p>
          </p:txBody>
        </p:sp>
        <p:sp>
          <p:nvSpPr>
            <p:cNvPr id="18" name="Google Shape;80;p14">
              <a:extLst>
                <a:ext uri="{FF2B5EF4-FFF2-40B4-BE49-F238E27FC236}">
                  <a16:creationId xmlns:a16="http://schemas.microsoft.com/office/drawing/2014/main" id="{6E802815-6947-46AF-B17F-F798E3DDEBC6}"/>
                </a:ext>
              </a:extLst>
            </p:cNvPr>
            <p:cNvSpPr txBox="1"/>
            <p:nvPr/>
          </p:nvSpPr>
          <p:spPr>
            <a:xfrm>
              <a:off x="7931823" y="3753986"/>
              <a:ext cx="2036206"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anthropogenic</a:t>
              </a:r>
              <a:endParaRPr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9718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F6E3A-E29E-49C4-A194-43A0425E16DD}"/>
              </a:ext>
            </a:extLst>
          </p:cNvPr>
          <p:cNvSpPr/>
          <p:nvPr/>
        </p:nvSpPr>
        <p:spPr>
          <a:xfrm>
            <a:off x="3082995" y="0"/>
            <a:ext cx="6678431"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So what is the problem???</a:t>
            </a:r>
          </a:p>
        </p:txBody>
      </p:sp>
      <p:grpSp>
        <p:nvGrpSpPr>
          <p:cNvPr id="3" name="Group 2">
            <a:extLst>
              <a:ext uri="{FF2B5EF4-FFF2-40B4-BE49-F238E27FC236}">
                <a16:creationId xmlns:a16="http://schemas.microsoft.com/office/drawing/2014/main" id="{D4637A33-7E20-4FAC-8028-0B4276EF4EA0}"/>
              </a:ext>
            </a:extLst>
          </p:cNvPr>
          <p:cNvGrpSpPr/>
          <p:nvPr/>
        </p:nvGrpSpPr>
        <p:grpSpPr>
          <a:xfrm>
            <a:off x="2820001" y="1220191"/>
            <a:ext cx="7429500" cy="5000625"/>
            <a:chOff x="2707460" y="1853237"/>
            <a:chExt cx="7429500" cy="5000625"/>
          </a:xfrm>
        </p:grpSpPr>
        <p:pic>
          <p:nvPicPr>
            <p:cNvPr id="38" name="Picture 37">
              <a:extLst>
                <a:ext uri="{FF2B5EF4-FFF2-40B4-BE49-F238E27FC236}">
                  <a16:creationId xmlns:a16="http://schemas.microsoft.com/office/drawing/2014/main" id="{9E8363B0-BCD4-4D2C-8E02-AA406E5616F7}"/>
                </a:ext>
              </a:extLst>
            </p:cNvPr>
            <p:cNvPicPr>
              <a:picLocks noChangeAspect="1"/>
            </p:cNvPicPr>
            <p:nvPr/>
          </p:nvPicPr>
          <p:blipFill>
            <a:blip r:embed="rId2"/>
            <a:stretch>
              <a:fillRect/>
            </a:stretch>
          </p:blipFill>
          <p:spPr>
            <a:xfrm>
              <a:off x="2707460" y="1853237"/>
              <a:ext cx="7429500" cy="5000625"/>
            </a:xfrm>
            <a:prstGeom prst="rect">
              <a:avLst/>
            </a:prstGeom>
          </p:spPr>
        </p:pic>
        <p:cxnSp>
          <p:nvCxnSpPr>
            <p:cNvPr id="9" name="Google Shape;71;p14">
              <a:extLst>
                <a:ext uri="{FF2B5EF4-FFF2-40B4-BE49-F238E27FC236}">
                  <a16:creationId xmlns:a16="http://schemas.microsoft.com/office/drawing/2014/main" id="{5866D64E-A6B7-471F-AFAA-FC4CE6DCF72E}"/>
                </a:ext>
              </a:extLst>
            </p:cNvPr>
            <p:cNvCxnSpPr>
              <a:cxnSpLocks/>
            </p:cNvCxnSpPr>
            <p:nvPr/>
          </p:nvCxnSpPr>
          <p:spPr>
            <a:xfrm>
              <a:off x="6544072" y="3239438"/>
              <a:ext cx="0" cy="2785924"/>
            </a:xfrm>
            <a:prstGeom prst="straightConnector1">
              <a:avLst/>
            </a:prstGeom>
            <a:noFill/>
            <a:ln w="9525" cap="flat" cmpd="sng">
              <a:solidFill>
                <a:schemeClr val="dk2"/>
              </a:solidFill>
              <a:prstDash val="dash"/>
              <a:round/>
              <a:headEnd type="none" w="med" len="med"/>
              <a:tailEnd type="none" w="med" len="med"/>
            </a:ln>
          </p:spPr>
        </p:cxnSp>
        <p:cxnSp>
          <p:nvCxnSpPr>
            <p:cNvPr id="10" name="Google Shape;72;p14">
              <a:extLst>
                <a:ext uri="{FF2B5EF4-FFF2-40B4-BE49-F238E27FC236}">
                  <a16:creationId xmlns:a16="http://schemas.microsoft.com/office/drawing/2014/main" id="{31097A3A-7C13-45AC-83DF-027B519E3E6E}"/>
                </a:ext>
              </a:extLst>
            </p:cNvPr>
            <p:cNvCxnSpPr>
              <a:cxnSpLocks/>
            </p:cNvCxnSpPr>
            <p:nvPr/>
          </p:nvCxnSpPr>
          <p:spPr>
            <a:xfrm>
              <a:off x="7968613" y="3271486"/>
              <a:ext cx="0" cy="2753876"/>
            </a:xfrm>
            <a:prstGeom prst="straightConnector1">
              <a:avLst/>
            </a:prstGeom>
            <a:noFill/>
            <a:ln w="9525" cap="flat" cmpd="sng">
              <a:solidFill>
                <a:schemeClr val="dk2"/>
              </a:solidFill>
              <a:prstDash val="dash"/>
              <a:round/>
              <a:headEnd type="none" w="med" len="med"/>
              <a:tailEnd type="none" w="med" len="med"/>
            </a:ln>
          </p:spPr>
        </p:cxnSp>
        <p:cxnSp>
          <p:nvCxnSpPr>
            <p:cNvPr id="12" name="Google Shape;74;p14">
              <a:extLst>
                <a:ext uri="{FF2B5EF4-FFF2-40B4-BE49-F238E27FC236}">
                  <a16:creationId xmlns:a16="http://schemas.microsoft.com/office/drawing/2014/main" id="{F01B10A9-944F-4491-8A88-6663A4853BE6}"/>
                </a:ext>
              </a:extLst>
            </p:cNvPr>
            <p:cNvCxnSpPr>
              <a:cxnSpLocks/>
            </p:cNvCxnSpPr>
            <p:nvPr/>
          </p:nvCxnSpPr>
          <p:spPr>
            <a:xfrm>
              <a:off x="5107228" y="3215507"/>
              <a:ext cx="0" cy="2785924"/>
            </a:xfrm>
            <a:prstGeom prst="straightConnector1">
              <a:avLst/>
            </a:prstGeom>
            <a:noFill/>
            <a:ln w="9525" cap="flat" cmpd="sng">
              <a:solidFill>
                <a:schemeClr val="dk2"/>
              </a:solidFill>
              <a:prstDash val="dash"/>
              <a:round/>
              <a:headEnd type="none" w="med" len="med"/>
              <a:tailEnd type="none" w="med" len="med"/>
            </a:ln>
          </p:spPr>
        </p:cxnSp>
        <p:cxnSp>
          <p:nvCxnSpPr>
            <p:cNvPr id="13" name="Google Shape;75;p14">
              <a:extLst>
                <a:ext uri="{FF2B5EF4-FFF2-40B4-BE49-F238E27FC236}">
                  <a16:creationId xmlns:a16="http://schemas.microsoft.com/office/drawing/2014/main" id="{FB9B44AD-47E1-4EDC-9C1E-14FE6BD951CA}"/>
                </a:ext>
              </a:extLst>
            </p:cNvPr>
            <p:cNvCxnSpPr>
              <a:cxnSpLocks/>
            </p:cNvCxnSpPr>
            <p:nvPr/>
          </p:nvCxnSpPr>
          <p:spPr>
            <a:xfrm>
              <a:off x="5361998" y="4479288"/>
              <a:ext cx="994759" cy="10683"/>
            </a:xfrm>
            <a:prstGeom prst="straightConnector1">
              <a:avLst/>
            </a:prstGeom>
            <a:noFill/>
            <a:ln w="9525" cap="flat" cmpd="sng">
              <a:solidFill>
                <a:schemeClr val="dk2"/>
              </a:solidFill>
              <a:prstDash val="solid"/>
              <a:round/>
              <a:headEnd type="triangle" w="med" len="med"/>
              <a:tailEnd type="triangle" w="med" len="med"/>
            </a:ln>
          </p:spPr>
        </p:cxnSp>
        <p:cxnSp>
          <p:nvCxnSpPr>
            <p:cNvPr id="14" name="Google Shape;76;p14">
              <a:extLst>
                <a:ext uri="{FF2B5EF4-FFF2-40B4-BE49-F238E27FC236}">
                  <a16:creationId xmlns:a16="http://schemas.microsoft.com/office/drawing/2014/main" id="{0A5A2F97-0046-4E77-BB6F-5868C05047FD}"/>
                </a:ext>
              </a:extLst>
            </p:cNvPr>
            <p:cNvCxnSpPr>
              <a:cxnSpLocks/>
            </p:cNvCxnSpPr>
            <p:nvPr/>
          </p:nvCxnSpPr>
          <p:spPr>
            <a:xfrm>
              <a:off x="6814125" y="5184450"/>
              <a:ext cx="993444" cy="0"/>
            </a:xfrm>
            <a:prstGeom prst="straightConnector1">
              <a:avLst/>
            </a:prstGeom>
            <a:noFill/>
            <a:ln w="9525" cap="flat" cmpd="sng">
              <a:solidFill>
                <a:schemeClr val="dk2"/>
              </a:solidFill>
              <a:prstDash val="solid"/>
              <a:round/>
              <a:headEnd type="triangle" w="med" len="med"/>
              <a:tailEnd type="triangle" w="med" len="med"/>
            </a:ln>
          </p:spPr>
        </p:cxnSp>
        <p:cxnSp>
          <p:nvCxnSpPr>
            <p:cNvPr id="15" name="Google Shape;77;p14">
              <a:extLst>
                <a:ext uri="{FF2B5EF4-FFF2-40B4-BE49-F238E27FC236}">
                  <a16:creationId xmlns:a16="http://schemas.microsoft.com/office/drawing/2014/main" id="{86CAB6A6-1789-4C9A-846B-CCE0CD1E38A5}"/>
                </a:ext>
              </a:extLst>
            </p:cNvPr>
            <p:cNvCxnSpPr>
              <a:cxnSpLocks/>
            </p:cNvCxnSpPr>
            <p:nvPr/>
          </p:nvCxnSpPr>
          <p:spPr>
            <a:xfrm>
              <a:off x="8076332" y="4339482"/>
              <a:ext cx="1127078" cy="5341"/>
            </a:xfrm>
            <a:prstGeom prst="straightConnector1">
              <a:avLst/>
            </a:prstGeom>
            <a:noFill/>
            <a:ln w="9525" cap="flat" cmpd="sng">
              <a:solidFill>
                <a:schemeClr val="dk2"/>
              </a:solidFill>
              <a:prstDash val="solid"/>
              <a:round/>
              <a:headEnd type="triangle" w="med" len="med"/>
              <a:tailEnd type="triangle" w="med" len="med"/>
            </a:ln>
          </p:spPr>
        </p:cxnSp>
        <p:sp>
          <p:nvSpPr>
            <p:cNvPr id="16" name="Google Shape;78;p14">
              <a:extLst>
                <a:ext uri="{FF2B5EF4-FFF2-40B4-BE49-F238E27FC236}">
                  <a16:creationId xmlns:a16="http://schemas.microsoft.com/office/drawing/2014/main" id="{8F33D1A1-222E-4B35-A712-AA9EFC810919}"/>
                </a:ext>
              </a:extLst>
            </p:cNvPr>
            <p:cNvSpPr txBox="1"/>
            <p:nvPr/>
          </p:nvSpPr>
          <p:spPr>
            <a:xfrm>
              <a:off x="5038701" y="4423948"/>
              <a:ext cx="1648812"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Earthquake</a:t>
              </a:r>
              <a:endParaRPr sz="2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Wind</a:t>
              </a:r>
              <a:endParaRPr sz="2400" dirty="0">
                <a:latin typeface="Times New Roman" panose="02020603050405020304" pitchFamily="18" charset="0"/>
                <a:cs typeface="Times New Roman" panose="02020603050405020304" pitchFamily="18" charset="0"/>
              </a:endParaRPr>
            </a:p>
          </p:txBody>
        </p:sp>
        <p:sp>
          <p:nvSpPr>
            <p:cNvPr id="17" name="Google Shape;79;p14">
              <a:extLst>
                <a:ext uri="{FF2B5EF4-FFF2-40B4-BE49-F238E27FC236}">
                  <a16:creationId xmlns:a16="http://schemas.microsoft.com/office/drawing/2014/main" id="{5DDDDDB3-EB26-450B-B58B-B898F4FE820A}"/>
                </a:ext>
              </a:extLst>
            </p:cNvPr>
            <p:cNvSpPr txBox="1"/>
            <p:nvPr/>
          </p:nvSpPr>
          <p:spPr>
            <a:xfrm>
              <a:off x="6814125" y="5225178"/>
              <a:ext cx="1294782"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useism</a:t>
              </a:r>
              <a:endParaRPr sz="2400" dirty="0">
                <a:latin typeface="Times New Roman" panose="02020603050405020304" pitchFamily="18" charset="0"/>
                <a:cs typeface="Times New Roman" panose="02020603050405020304" pitchFamily="18" charset="0"/>
              </a:endParaRPr>
            </a:p>
          </p:txBody>
        </p:sp>
        <p:sp>
          <p:nvSpPr>
            <p:cNvPr id="18" name="Google Shape;80;p14">
              <a:extLst>
                <a:ext uri="{FF2B5EF4-FFF2-40B4-BE49-F238E27FC236}">
                  <a16:creationId xmlns:a16="http://schemas.microsoft.com/office/drawing/2014/main" id="{6E802815-6947-46AF-B17F-F798E3DDEBC6}"/>
                </a:ext>
              </a:extLst>
            </p:cNvPr>
            <p:cNvSpPr txBox="1"/>
            <p:nvPr/>
          </p:nvSpPr>
          <p:spPr>
            <a:xfrm>
              <a:off x="7931823" y="3753986"/>
              <a:ext cx="2036206"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anthropogenic</a:t>
              </a:r>
              <a:endParaRPr sz="2400" dirty="0">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6B320779-7257-41BF-8EBC-07EF8F49E60D}"/>
              </a:ext>
            </a:extLst>
          </p:cNvPr>
          <p:cNvGrpSpPr/>
          <p:nvPr/>
        </p:nvGrpSpPr>
        <p:grpSpPr>
          <a:xfrm>
            <a:off x="2820001" y="1224060"/>
            <a:ext cx="7429500" cy="5000625"/>
            <a:chOff x="2707460" y="1857375"/>
            <a:chExt cx="7429500" cy="5000625"/>
          </a:xfrm>
        </p:grpSpPr>
        <p:pic>
          <p:nvPicPr>
            <p:cNvPr id="20" name="Picture 19">
              <a:extLst>
                <a:ext uri="{FF2B5EF4-FFF2-40B4-BE49-F238E27FC236}">
                  <a16:creationId xmlns:a16="http://schemas.microsoft.com/office/drawing/2014/main" id="{55863E67-7BF8-4A8F-8219-9F86FAE71C1B}"/>
                </a:ext>
              </a:extLst>
            </p:cNvPr>
            <p:cNvPicPr>
              <a:picLocks noChangeAspect="1"/>
            </p:cNvPicPr>
            <p:nvPr/>
          </p:nvPicPr>
          <p:blipFill>
            <a:blip r:embed="rId3"/>
            <a:stretch>
              <a:fillRect/>
            </a:stretch>
          </p:blipFill>
          <p:spPr>
            <a:xfrm>
              <a:off x="2707460" y="1857375"/>
              <a:ext cx="7429500" cy="5000625"/>
            </a:xfrm>
            <a:prstGeom prst="rect">
              <a:avLst/>
            </a:prstGeom>
          </p:spPr>
        </p:pic>
        <p:cxnSp>
          <p:nvCxnSpPr>
            <p:cNvPr id="21" name="Google Shape;71;p14">
              <a:extLst>
                <a:ext uri="{FF2B5EF4-FFF2-40B4-BE49-F238E27FC236}">
                  <a16:creationId xmlns:a16="http://schemas.microsoft.com/office/drawing/2014/main" id="{280238BC-11F6-4203-9922-DEE43B803C12}"/>
                </a:ext>
              </a:extLst>
            </p:cNvPr>
            <p:cNvCxnSpPr>
              <a:cxnSpLocks/>
            </p:cNvCxnSpPr>
            <p:nvPr/>
          </p:nvCxnSpPr>
          <p:spPr>
            <a:xfrm>
              <a:off x="6544072" y="3239438"/>
              <a:ext cx="0" cy="2785924"/>
            </a:xfrm>
            <a:prstGeom prst="straightConnector1">
              <a:avLst/>
            </a:prstGeom>
            <a:noFill/>
            <a:ln w="9525" cap="flat" cmpd="sng">
              <a:solidFill>
                <a:schemeClr val="dk2"/>
              </a:solidFill>
              <a:prstDash val="dash"/>
              <a:round/>
              <a:headEnd type="none" w="med" len="med"/>
              <a:tailEnd type="none" w="med" len="med"/>
            </a:ln>
          </p:spPr>
        </p:cxnSp>
        <p:cxnSp>
          <p:nvCxnSpPr>
            <p:cNvPr id="22" name="Google Shape;72;p14">
              <a:extLst>
                <a:ext uri="{FF2B5EF4-FFF2-40B4-BE49-F238E27FC236}">
                  <a16:creationId xmlns:a16="http://schemas.microsoft.com/office/drawing/2014/main" id="{ED44F27C-D12F-4352-A721-89EB975C9D8B}"/>
                </a:ext>
              </a:extLst>
            </p:cNvPr>
            <p:cNvCxnSpPr>
              <a:cxnSpLocks/>
            </p:cNvCxnSpPr>
            <p:nvPr/>
          </p:nvCxnSpPr>
          <p:spPr>
            <a:xfrm>
              <a:off x="7968613" y="3271486"/>
              <a:ext cx="0" cy="2753876"/>
            </a:xfrm>
            <a:prstGeom prst="straightConnector1">
              <a:avLst/>
            </a:prstGeom>
            <a:noFill/>
            <a:ln w="9525" cap="flat" cmpd="sng">
              <a:solidFill>
                <a:schemeClr val="dk2"/>
              </a:solidFill>
              <a:prstDash val="dash"/>
              <a:round/>
              <a:headEnd type="none" w="med" len="med"/>
              <a:tailEnd type="none" w="med" len="med"/>
            </a:ln>
          </p:spPr>
        </p:cxnSp>
        <p:cxnSp>
          <p:nvCxnSpPr>
            <p:cNvPr id="23" name="Google Shape;74;p14">
              <a:extLst>
                <a:ext uri="{FF2B5EF4-FFF2-40B4-BE49-F238E27FC236}">
                  <a16:creationId xmlns:a16="http://schemas.microsoft.com/office/drawing/2014/main" id="{C137967F-9B5A-460C-B8A3-C9B83F27AC71}"/>
                </a:ext>
              </a:extLst>
            </p:cNvPr>
            <p:cNvCxnSpPr>
              <a:cxnSpLocks/>
            </p:cNvCxnSpPr>
            <p:nvPr/>
          </p:nvCxnSpPr>
          <p:spPr>
            <a:xfrm>
              <a:off x="5107228" y="3215507"/>
              <a:ext cx="0" cy="2785924"/>
            </a:xfrm>
            <a:prstGeom prst="straightConnector1">
              <a:avLst/>
            </a:prstGeom>
            <a:noFill/>
            <a:ln w="9525" cap="flat" cmpd="sng">
              <a:solidFill>
                <a:schemeClr val="dk2"/>
              </a:solidFill>
              <a:prstDash val="dash"/>
              <a:round/>
              <a:headEnd type="none" w="med" len="med"/>
              <a:tailEnd type="none" w="med" len="med"/>
            </a:ln>
          </p:spPr>
        </p:cxnSp>
        <p:cxnSp>
          <p:nvCxnSpPr>
            <p:cNvPr id="24" name="Google Shape;75;p14">
              <a:extLst>
                <a:ext uri="{FF2B5EF4-FFF2-40B4-BE49-F238E27FC236}">
                  <a16:creationId xmlns:a16="http://schemas.microsoft.com/office/drawing/2014/main" id="{05C03178-F8B6-451B-B2CA-453D84046B7F}"/>
                </a:ext>
              </a:extLst>
            </p:cNvPr>
            <p:cNvCxnSpPr>
              <a:cxnSpLocks/>
            </p:cNvCxnSpPr>
            <p:nvPr/>
          </p:nvCxnSpPr>
          <p:spPr>
            <a:xfrm>
              <a:off x="5361998" y="4479288"/>
              <a:ext cx="994759" cy="10683"/>
            </a:xfrm>
            <a:prstGeom prst="straightConnector1">
              <a:avLst/>
            </a:prstGeom>
            <a:noFill/>
            <a:ln w="9525" cap="flat" cmpd="sng">
              <a:solidFill>
                <a:schemeClr val="dk2"/>
              </a:solidFill>
              <a:prstDash val="solid"/>
              <a:round/>
              <a:headEnd type="triangle" w="med" len="med"/>
              <a:tailEnd type="triangle" w="med" len="med"/>
            </a:ln>
          </p:spPr>
        </p:cxnSp>
        <p:cxnSp>
          <p:nvCxnSpPr>
            <p:cNvPr id="25" name="Google Shape;76;p14">
              <a:extLst>
                <a:ext uri="{FF2B5EF4-FFF2-40B4-BE49-F238E27FC236}">
                  <a16:creationId xmlns:a16="http://schemas.microsoft.com/office/drawing/2014/main" id="{8F60EDE3-F13B-461A-A7B7-8627A3C9168F}"/>
                </a:ext>
              </a:extLst>
            </p:cNvPr>
            <p:cNvCxnSpPr>
              <a:cxnSpLocks/>
            </p:cNvCxnSpPr>
            <p:nvPr/>
          </p:nvCxnSpPr>
          <p:spPr>
            <a:xfrm>
              <a:off x="6814125" y="5184450"/>
              <a:ext cx="993444" cy="0"/>
            </a:xfrm>
            <a:prstGeom prst="straightConnector1">
              <a:avLst/>
            </a:prstGeom>
            <a:noFill/>
            <a:ln w="9525" cap="flat" cmpd="sng">
              <a:solidFill>
                <a:schemeClr val="dk2"/>
              </a:solidFill>
              <a:prstDash val="solid"/>
              <a:round/>
              <a:headEnd type="triangle" w="med" len="med"/>
              <a:tailEnd type="triangle" w="med" len="med"/>
            </a:ln>
          </p:spPr>
        </p:cxnSp>
        <p:cxnSp>
          <p:nvCxnSpPr>
            <p:cNvPr id="26" name="Google Shape;77;p14">
              <a:extLst>
                <a:ext uri="{FF2B5EF4-FFF2-40B4-BE49-F238E27FC236}">
                  <a16:creationId xmlns:a16="http://schemas.microsoft.com/office/drawing/2014/main" id="{3EA9DAB1-9E89-4096-98A5-8547E3E6A552}"/>
                </a:ext>
              </a:extLst>
            </p:cNvPr>
            <p:cNvCxnSpPr>
              <a:cxnSpLocks/>
            </p:cNvCxnSpPr>
            <p:nvPr/>
          </p:nvCxnSpPr>
          <p:spPr>
            <a:xfrm>
              <a:off x="8076332" y="4339482"/>
              <a:ext cx="1127078" cy="5341"/>
            </a:xfrm>
            <a:prstGeom prst="straightConnector1">
              <a:avLst/>
            </a:prstGeom>
            <a:noFill/>
            <a:ln w="9525" cap="flat" cmpd="sng">
              <a:solidFill>
                <a:schemeClr val="dk2"/>
              </a:solidFill>
              <a:prstDash val="solid"/>
              <a:round/>
              <a:headEnd type="triangle" w="med" len="med"/>
              <a:tailEnd type="triangle" w="med" len="med"/>
            </a:ln>
          </p:spPr>
        </p:cxnSp>
        <p:sp>
          <p:nvSpPr>
            <p:cNvPr id="27" name="Google Shape;78;p14">
              <a:extLst>
                <a:ext uri="{FF2B5EF4-FFF2-40B4-BE49-F238E27FC236}">
                  <a16:creationId xmlns:a16="http://schemas.microsoft.com/office/drawing/2014/main" id="{ABEA1D08-7403-46EE-89B1-D335841143E5}"/>
                </a:ext>
              </a:extLst>
            </p:cNvPr>
            <p:cNvSpPr txBox="1"/>
            <p:nvPr/>
          </p:nvSpPr>
          <p:spPr>
            <a:xfrm>
              <a:off x="5038701" y="4423948"/>
              <a:ext cx="1648812"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Earthquake</a:t>
              </a:r>
              <a:endParaRPr sz="2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Wind</a:t>
              </a:r>
              <a:endParaRPr sz="2400" dirty="0">
                <a:latin typeface="Times New Roman" panose="02020603050405020304" pitchFamily="18" charset="0"/>
                <a:cs typeface="Times New Roman" panose="02020603050405020304" pitchFamily="18" charset="0"/>
              </a:endParaRPr>
            </a:p>
          </p:txBody>
        </p:sp>
        <p:sp>
          <p:nvSpPr>
            <p:cNvPr id="28" name="Google Shape;79;p14">
              <a:extLst>
                <a:ext uri="{FF2B5EF4-FFF2-40B4-BE49-F238E27FC236}">
                  <a16:creationId xmlns:a16="http://schemas.microsoft.com/office/drawing/2014/main" id="{7B1C738E-8FBA-4329-8F47-F60FB5D92C50}"/>
                </a:ext>
              </a:extLst>
            </p:cNvPr>
            <p:cNvSpPr txBox="1"/>
            <p:nvPr/>
          </p:nvSpPr>
          <p:spPr>
            <a:xfrm>
              <a:off x="6814125" y="5225178"/>
              <a:ext cx="1294782"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useism</a:t>
              </a:r>
              <a:endParaRPr sz="2400" dirty="0">
                <a:latin typeface="Times New Roman" panose="02020603050405020304" pitchFamily="18" charset="0"/>
                <a:cs typeface="Times New Roman" panose="02020603050405020304" pitchFamily="18" charset="0"/>
              </a:endParaRPr>
            </a:p>
          </p:txBody>
        </p:sp>
        <p:sp>
          <p:nvSpPr>
            <p:cNvPr id="29" name="Google Shape;80;p14">
              <a:extLst>
                <a:ext uri="{FF2B5EF4-FFF2-40B4-BE49-F238E27FC236}">
                  <a16:creationId xmlns:a16="http://schemas.microsoft.com/office/drawing/2014/main" id="{84350806-E735-4CB7-BE5C-4CFE2C72B4A0}"/>
                </a:ext>
              </a:extLst>
            </p:cNvPr>
            <p:cNvSpPr txBox="1"/>
            <p:nvPr/>
          </p:nvSpPr>
          <p:spPr>
            <a:xfrm>
              <a:off x="7931823" y="3753986"/>
              <a:ext cx="2036206" cy="448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anthropogenic</a:t>
              </a:r>
              <a:endParaRPr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1201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742914" y="0"/>
            <a:ext cx="578182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Sensor correction 101</a:t>
            </a:r>
          </a:p>
        </p:txBody>
      </p:sp>
      <p:sp>
        <p:nvSpPr>
          <p:cNvPr id="7" name="Google Shape;266;p25">
            <a:extLst>
              <a:ext uri="{FF2B5EF4-FFF2-40B4-BE49-F238E27FC236}">
                <a16:creationId xmlns:a16="http://schemas.microsoft.com/office/drawing/2014/main" id="{860A3221-A967-46B9-8B17-26A5B6BC942A}"/>
              </a:ext>
            </a:extLst>
          </p:cNvPr>
          <p:cNvSpPr txBox="1">
            <a:spLocks noGrp="1"/>
          </p:cNvSpPr>
          <p:nvPr>
            <p:ph type="title"/>
          </p:nvPr>
        </p:nvSpPr>
        <p:spPr>
          <a:xfrm>
            <a:off x="3296801" y="430214"/>
            <a:ext cx="9338463"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Times New Roman" panose="02020603050405020304" pitchFamily="18" charset="0"/>
                <a:cs typeface="Times New Roman" panose="02020603050405020304" pitchFamily="18" charset="0"/>
              </a:rPr>
              <a:t>Active isolation, general control scheme</a:t>
            </a:r>
            <a:endParaRPr sz="2800" dirty="0">
              <a:latin typeface="Times New Roman" panose="02020603050405020304" pitchFamily="18" charset="0"/>
              <a:cs typeface="Times New Roman" panose="02020603050405020304" pitchFamily="18" charset="0"/>
            </a:endParaRPr>
          </a:p>
          <a:p>
            <a:pPr marL="0" lvl="0" indent="0"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pic>
        <p:nvPicPr>
          <p:cNvPr id="5" name="Picture 4" descr="A close up of text on a white background&#10;&#10;Description automatically generated">
            <a:extLst>
              <a:ext uri="{FF2B5EF4-FFF2-40B4-BE49-F238E27FC236}">
                <a16:creationId xmlns:a16="http://schemas.microsoft.com/office/drawing/2014/main" id="{EAF45BC7-8663-405B-935E-5D7F8FBA2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751" y="938583"/>
            <a:ext cx="8708716" cy="5991887"/>
          </a:xfrm>
          <a:prstGeom prst="rect">
            <a:avLst/>
          </a:prstGeom>
        </p:spPr>
      </p:pic>
      <p:sp>
        <p:nvSpPr>
          <p:cNvPr id="106" name="Google Shape;365;p25">
            <a:extLst>
              <a:ext uri="{FF2B5EF4-FFF2-40B4-BE49-F238E27FC236}">
                <a16:creationId xmlns:a16="http://schemas.microsoft.com/office/drawing/2014/main" id="{6E6CAE56-D5D9-4C82-9129-AC34212F91C4}"/>
              </a:ext>
            </a:extLst>
          </p:cNvPr>
          <p:cNvSpPr txBox="1"/>
          <p:nvPr/>
        </p:nvSpPr>
        <p:spPr>
          <a:xfrm>
            <a:off x="9494442" y="3044163"/>
            <a:ext cx="2667264" cy="1387159"/>
          </a:xfrm>
          <a:prstGeom prst="rect">
            <a:avLst/>
          </a:prstGeom>
          <a:solidFill>
            <a:schemeClr val="bg1"/>
          </a:solid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2"/>
              </a:buClr>
              <a:buSzPts val="1800"/>
              <a:buChar char="●"/>
            </a:pPr>
            <a:r>
              <a:rPr lang="en" sz="1800" dirty="0">
                <a:solidFill>
                  <a:schemeClr val="dk2"/>
                </a:solidFill>
              </a:rPr>
              <a:t>Feedforward: </a:t>
            </a:r>
          </a:p>
          <a:p>
            <a:pPr marL="114300" lvl="0" rtl="0">
              <a:lnSpc>
                <a:spcPct val="115000"/>
              </a:lnSpc>
              <a:spcBef>
                <a:spcPts val="0"/>
              </a:spcBef>
              <a:spcAft>
                <a:spcPts val="0"/>
              </a:spcAft>
              <a:buClr>
                <a:schemeClr val="dk2"/>
              </a:buClr>
              <a:buSzPts val="1800"/>
            </a:pPr>
            <a:r>
              <a:rPr lang="en" sz="1800" dirty="0">
                <a:solidFill>
                  <a:schemeClr val="dk2"/>
                </a:solidFill>
              </a:rPr>
              <a:t>Ground seismometer </a:t>
            </a:r>
          </a:p>
          <a:p>
            <a:pPr marL="114300" lvl="0" rtl="0">
              <a:lnSpc>
                <a:spcPct val="115000"/>
              </a:lnSpc>
              <a:spcBef>
                <a:spcPts val="0"/>
              </a:spcBef>
              <a:spcAft>
                <a:spcPts val="0"/>
              </a:spcAft>
              <a:buClr>
                <a:schemeClr val="dk2"/>
              </a:buClr>
              <a:buSzPts val="1800"/>
            </a:pPr>
            <a:r>
              <a:rPr lang="en" sz="1800" dirty="0">
                <a:solidFill>
                  <a:schemeClr val="dk2"/>
                </a:solidFill>
              </a:rPr>
              <a:t>feeds to CPS path to </a:t>
            </a:r>
          </a:p>
          <a:p>
            <a:pPr marL="114300" lvl="0" rtl="0">
              <a:lnSpc>
                <a:spcPct val="115000"/>
              </a:lnSpc>
              <a:spcBef>
                <a:spcPts val="0"/>
              </a:spcBef>
              <a:spcAft>
                <a:spcPts val="0"/>
              </a:spcAft>
              <a:buClr>
                <a:schemeClr val="dk2"/>
              </a:buClr>
              <a:buSzPts val="1800"/>
            </a:pPr>
            <a:r>
              <a:rPr lang="en" sz="1800" dirty="0">
                <a:solidFill>
                  <a:schemeClr val="dk2"/>
                </a:solidFill>
              </a:rPr>
              <a:t>make it "inertial" </a:t>
            </a:r>
            <a:endParaRPr sz="1800" dirty="0">
              <a:solidFill>
                <a:schemeClr val="dk2"/>
              </a:solidFill>
            </a:endParaRPr>
          </a:p>
          <a:p>
            <a:pPr marL="0" lvl="0" indent="0">
              <a:spcBef>
                <a:spcPts val="1600"/>
              </a:spcBef>
              <a:spcAft>
                <a:spcPts val="0"/>
              </a:spcAft>
              <a:buNone/>
            </a:pPr>
            <a:endParaRPr dirty="0"/>
          </a:p>
        </p:txBody>
      </p:sp>
    </p:spTree>
    <p:extLst>
      <p:ext uri="{BB962C8B-B14F-4D97-AF65-F5344CB8AC3E}">
        <p14:creationId xmlns:p14="http://schemas.microsoft.com/office/powerpoint/2010/main" val="186824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048001" y="280560"/>
            <a:ext cx="665401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Blend for virtual inertial sensor</a:t>
            </a:r>
          </a:p>
        </p:txBody>
      </p:sp>
      <p:pic>
        <p:nvPicPr>
          <p:cNvPr id="17" name="Google Shape;360;p28">
            <a:extLst>
              <a:ext uri="{FF2B5EF4-FFF2-40B4-BE49-F238E27FC236}">
                <a16:creationId xmlns:a16="http://schemas.microsoft.com/office/drawing/2014/main" id="{8BE3906D-066D-4B82-BE0B-E455819365D3}"/>
              </a:ext>
            </a:extLst>
          </p:cNvPr>
          <p:cNvPicPr preferRelativeResize="0"/>
          <p:nvPr/>
        </p:nvPicPr>
        <p:blipFill>
          <a:blip r:embed="rId2">
            <a:alphaModFix/>
          </a:blip>
          <a:stretch>
            <a:fillRect/>
          </a:stretch>
        </p:blipFill>
        <p:spPr>
          <a:xfrm rot="5400000">
            <a:off x="6720303" y="718086"/>
            <a:ext cx="4847393" cy="6096000"/>
          </a:xfrm>
          <a:prstGeom prst="rect">
            <a:avLst/>
          </a:prstGeom>
          <a:noFill/>
          <a:ln>
            <a:noFill/>
          </a:ln>
        </p:spPr>
      </p:pic>
      <p:pic>
        <p:nvPicPr>
          <p:cNvPr id="18" name="Google Shape;359;p28">
            <a:extLst>
              <a:ext uri="{FF2B5EF4-FFF2-40B4-BE49-F238E27FC236}">
                <a16:creationId xmlns:a16="http://schemas.microsoft.com/office/drawing/2014/main" id="{9C0D44BE-83CF-4850-AE0B-B556DA127526}"/>
              </a:ext>
            </a:extLst>
          </p:cNvPr>
          <p:cNvPicPr preferRelativeResize="0"/>
          <p:nvPr/>
        </p:nvPicPr>
        <p:blipFill>
          <a:blip r:embed="rId3">
            <a:alphaModFix/>
          </a:blip>
          <a:stretch>
            <a:fillRect/>
          </a:stretch>
        </p:blipFill>
        <p:spPr>
          <a:xfrm rot="5400000">
            <a:off x="624304" y="718087"/>
            <a:ext cx="4847394" cy="6096000"/>
          </a:xfrm>
          <a:prstGeom prst="rect">
            <a:avLst/>
          </a:prstGeom>
          <a:noFill/>
          <a:ln>
            <a:noFill/>
          </a:ln>
        </p:spPr>
      </p:pic>
      <p:sp>
        <p:nvSpPr>
          <p:cNvPr id="3" name="Rectangle 2">
            <a:extLst>
              <a:ext uri="{FF2B5EF4-FFF2-40B4-BE49-F238E27FC236}">
                <a16:creationId xmlns:a16="http://schemas.microsoft.com/office/drawing/2014/main" id="{4FFA9676-7221-4E45-8236-A4117D8C99E3}"/>
              </a:ext>
            </a:extLst>
          </p:cNvPr>
          <p:cNvSpPr/>
          <p:nvPr/>
        </p:nvSpPr>
        <p:spPr>
          <a:xfrm>
            <a:off x="5259872" y="6392774"/>
            <a:ext cx="167225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Pele, G2000186</a:t>
            </a:r>
          </a:p>
        </p:txBody>
      </p:sp>
    </p:spTree>
    <p:extLst>
      <p:ext uri="{BB962C8B-B14F-4D97-AF65-F5344CB8AC3E}">
        <p14:creationId xmlns:p14="http://schemas.microsoft.com/office/powerpoint/2010/main" val="63549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742914" y="0"/>
            <a:ext cx="578182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Sensor correction 101</a:t>
            </a:r>
          </a:p>
        </p:txBody>
      </p:sp>
      <p:pic>
        <p:nvPicPr>
          <p:cNvPr id="7" name="Picture 6" descr="A picture containing clock&#10;&#10;Description automatically generated">
            <a:extLst>
              <a:ext uri="{FF2B5EF4-FFF2-40B4-BE49-F238E27FC236}">
                <a16:creationId xmlns:a16="http://schemas.microsoft.com/office/drawing/2014/main" id="{21940D1B-E3E9-423E-89CB-6CA4145C5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3" y="637546"/>
            <a:ext cx="12058933" cy="5694158"/>
          </a:xfrm>
          <a:prstGeom prst="rect">
            <a:avLst/>
          </a:prstGeom>
          <a:solidFill>
            <a:schemeClr val="bg1"/>
          </a:solidFill>
        </p:spPr>
      </p:pic>
      <p:sp>
        <p:nvSpPr>
          <p:cNvPr id="9" name="Rectangle 8">
            <a:extLst>
              <a:ext uri="{FF2B5EF4-FFF2-40B4-BE49-F238E27FC236}">
                <a16:creationId xmlns:a16="http://schemas.microsoft.com/office/drawing/2014/main" id="{D1341667-4D76-427A-9E1C-AAA087CA57BF}"/>
              </a:ext>
            </a:extLst>
          </p:cNvPr>
          <p:cNvSpPr/>
          <p:nvPr/>
        </p:nvSpPr>
        <p:spPr>
          <a:xfrm>
            <a:off x="9224521" y="6472384"/>
            <a:ext cx="2967479" cy="369332"/>
          </a:xfrm>
          <a:prstGeom prst="rect">
            <a:avLst/>
          </a:prstGeom>
        </p:spPr>
        <p:txBody>
          <a:bodyPr wrap="none">
            <a:spAutoFit/>
          </a:bodyPr>
          <a:lstStyle/>
          <a:p>
            <a:r>
              <a:rPr lang="en" dirty="0"/>
              <a:t>Venkateswara, P1800038</a:t>
            </a:r>
            <a:endParaRPr lang="en-US"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6657BFE-8694-4150-8477-20B19AE41B28}"/>
                  </a:ext>
                </a:extLst>
              </p:cNvPr>
              <p:cNvSpPr txBox="1"/>
              <p:nvPr/>
            </p:nvSpPr>
            <p:spPr>
              <a:xfrm>
                <a:off x="2767869" y="6417356"/>
                <a:ext cx="6121688" cy="411844"/>
              </a:xfrm>
              <a:prstGeom prst="rect">
                <a:avLst/>
              </a:prstGeom>
              <a:noFill/>
            </p:spPr>
            <p:txBody>
              <a:bodyPr wrap="square" lIns="0" tIns="0" rIns="0" bIns="0" rtlCol="0">
                <a:spAutoFit/>
              </a:bodyPr>
              <a:lstStyle/>
              <a:p>
                <a:r>
                  <a:rPr lang="en-US" sz="2000" dirty="0"/>
                  <a:t>Ground </a:t>
                </a:r>
                <a14:m>
                  <m:oMath xmlns:m="http://schemas.openxmlformats.org/officeDocument/2006/math">
                    <m:r>
                      <a:rPr lang="en-US" sz="2000" i="1" smtClean="0">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𝑋</m:t>
                        </m:r>
                      </m:e>
                      <m:sub>
                        <m:r>
                          <a:rPr lang="en-US" sz="2000" b="0" i="1" smtClean="0">
                            <a:latin typeface="Cambria Math" panose="02040503050406030204" pitchFamily="18" charset="0"/>
                          </a:rPr>
                          <m:t>𝑆𝑇𝑆</m:t>
                        </m:r>
                      </m:sub>
                      <m:sup>
                        <m:r>
                          <a:rPr lang="en-US" sz="2000" b="0" i="1" smtClean="0">
                            <a:latin typeface="Cambria Math" panose="02040503050406030204" pitchFamily="18" charset="0"/>
                          </a:rPr>
                          <m:t>𝐺</m:t>
                        </m:r>
                      </m:sup>
                    </m:sSub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𝑔</m:t>
                        </m:r>
                      </m:num>
                      <m:den>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𝜔</m:t>
                            </m:r>
                          </m:e>
                          <m:sup>
                            <m:r>
                              <a:rPr lang="en-US" sz="2000" b="0" i="1" smtClean="0">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rPr>
                      <m:t>∗</m:t>
                    </m:r>
                    <m:r>
                      <a:rPr lang="en-US" sz="2000" b="0" i="1" smtClean="0">
                        <a:latin typeface="Cambria Math" panose="02040503050406030204" pitchFamily="18" charset="0"/>
                      </a:rPr>
                      <m:t>𝑡𝑖𝑙𝑡</m:t>
                    </m:r>
                    <m:r>
                      <a:rPr lang="en-US" sz="2000" b="0" i="1" smtClean="0">
                        <a:latin typeface="Cambria Math" panose="02040503050406030204" pitchFamily="18" charset="0"/>
                      </a:rPr>
                      <m:t> −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sym typeface="Symbol" panose="05050102010706020507" pitchFamily="18" charset="2"/>
                          </a:rPr>
                          <m:t></m:t>
                        </m:r>
                      </m:e>
                      <m:sub>
                        <m:r>
                          <a:rPr lang="en-US" sz="2000" b="0" i="1" smtClean="0">
                            <a:latin typeface="Cambria Math" panose="02040503050406030204" pitchFamily="18" charset="0"/>
                          </a:rPr>
                          <m:t>𝐵𝑅𝑆</m:t>
                        </m:r>
                      </m:sub>
                      <m:sup>
                        <m:r>
                          <a:rPr lang="en-US" sz="2000" b="0" i="1" smtClean="0">
                            <a:latin typeface="Cambria Math" panose="02040503050406030204" pitchFamily="18" charset="0"/>
                          </a:rPr>
                          <m:t>𝐺</m:t>
                        </m:r>
                      </m:sup>
                    </m:sSubSup>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𝑔</m:t>
                        </m:r>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𝜔</m:t>
                            </m:r>
                          </m:e>
                          <m:sup>
                            <m:r>
                              <a:rPr lang="en-US" sz="2000" i="1">
                                <a:latin typeface="Cambria Math" panose="02040503050406030204" pitchFamily="18" charset="0"/>
                                <a:ea typeface="Cambria Math" panose="02040503050406030204" pitchFamily="18" charset="0"/>
                              </a:rPr>
                              <m:t>2</m:t>
                            </m:r>
                          </m:sup>
                        </m:sSup>
                      </m:den>
                    </m:f>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sym typeface="Symbol" panose="05050102010706020507" pitchFamily="18" charset="2"/>
                          </a:rPr>
                          <m:t></m:t>
                        </m:r>
                      </m:e>
                      <m:sub>
                        <m:r>
                          <a:rPr lang="en-US" sz="2000" b="0" i="1" smtClean="0">
                            <a:latin typeface="Cambria Math" panose="02040503050406030204" pitchFamily="18" charset="0"/>
                          </a:rPr>
                          <m:t>𝑆𝑇𝑆</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sym typeface="Symbol" panose="05050102010706020507" pitchFamily="18" charset="2"/>
                          </a:rPr>
                          <m:t></m:t>
                        </m:r>
                      </m:e>
                      <m:sub>
                        <m:r>
                          <a:rPr lang="en-US" sz="2000" b="0" i="1" smtClean="0">
                            <a:latin typeface="Cambria Math" panose="02040503050406030204" pitchFamily="18" charset="0"/>
                            <a:sym typeface="Symbol" panose="05050102010706020507" pitchFamily="18" charset="2"/>
                          </a:rPr>
                          <m:t>𝐵𝑅𝑆</m:t>
                        </m:r>
                      </m:sub>
                    </m:sSub>
                  </m:oMath>
                </a14:m>
                <a:endParaRPr lang="en-US" sz="2000" dirty="0"/>
              </a:p>
            </p:txBody>
          </p:sp>
        </mc:Choice>
        <mc:Fallback>
          <p:sp>
            <p:nvSpPr>
              <p:cNvPr id="10" name="TextBox 9">
                <a:extLst>
                  <a:ext uri="{FF2B5EF4-FFF2-40B4-BE49-F238E27FC236}">
                    <a16:creationId xmlns:a16="http://schemas.microsoft.com/office/drawing/2014/main" id="{96657BFE-8694-4150-8477-20B19AE41B28}"/>
                  </a:ext>
                </a:extLst>
              </p:cNvPr>
              <p:cNvSpPr txBox="1">
                <a:spLocks noRot="1" noChangeAspect="1" noMove="1" noResize="1" noEditPoints="1" noAdjustHandles="1" noChangeArrowheads="1" noChangeShapeType="1" noTextEdit="1"/>
              </p:cNvSpPr>
              <p:nvPr/>
            </p:nvSpPr>
            <p:spPr>
              <a:xfrm>
                <a:off x="2767869" y="6417356"/>
                <a:ext cx="6121688" cy="411844"/>
              </a:xfrm>
              <a:prstGeom prst="rect">
                <a:avLst/>
              </a:prstGeom>
              <a:blipFill>
                <a:blip r:embed="rId3"/>
                <a:stretch>
                  <a:fillRect l="-2490" t="-11940" b="-19403"/>
                </a:stretch>
              </a:blipFill>
            </p:spPr>
            <p:txBody>
              <a:bodyPr/>
              <a:lstStyle/>
              <a:p>
                <a:r>
                  <a:rPr lang="en-US">
                    <a:noFill/>
                  </a:rPr>
                  <a:t> </a:t>
                </a:r>
              </a:p>
            </p:txBody>
          </p:sp>
        </mc:Fallback>
      </mc:AlternateContent>
    </p:spTree>
    <p:extLst>
      <p:ext uri="{BB962C8B-B14F-4D97-AF65-F5344CB8AC3E}">
        <p14:creationId xmlns:p14="http://schemas.microsoft.com/office/powerpoint/2010/main" val="381818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C0C8B-3469-443B-B403-E146120C2C06}"/>
              </a:ext>
            </a:extLst>
          </p:cNvPr>
          <p:cNvSpPr txBox="1"/>
          <p:nvPr/>
        </p:nvSpPr>
        <p:spPr>
          <a:xfrm>
            <a:off x="3967089" y="154745"/>
            <a:ext cx="578182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Sensor correction 101</a:t>
            </a:r>
          </a:p>
        </p:txBody>
      </p:sp>
      <p:pic>
        <p:nvPicPr>
          <p:cNvPr id="10" name="Picture 9">
            <a:extLst>
              <a:ext uri="{FF2B5EF4-FFF2-40B4-BE49-F238E27FC236}">
                <a16:creationId xmlns:a16="http://schemas.microsoft.com/office/drawing/2014/main" id="{7E45EE98-C1DA-427B-BD41-9A09DF2F1CD1}"/>
              </a:ext>
            </a:extLst>
          </p:cNvPr>
          <p:cNvPicPr>
            <a:picLocks noChangeAspect="1"/>
          </p:cNvPicPr>
          <p:nvPr/>
        </p:nvPicPr>
        <p:blipFill>
          <a:blip r:embed="rId2"/>
          <a:stretch>
            <a:fillRect/>
          </a:stretch>
        </p:blipFill>
        <p:spPr>
          <a:xfrm>
            <a:off x="2562661" y="6199813"/>
            <a:ext cx="7488703" cy="658187"/>
          </a:xfrm>
          <a:prstGeom prst="rect">
            <a:avLst/>
          </a:prstGeom>
        </p:spPr>
      </p:pic>
      <p:grpSp>
        <p:nvGrpSpPr>
          <p:cNvPr id="21" name="Group 20">
            <a:extLst>
              <a:ext uri="{FF2B5EF4-FFF2-40B4-BE49-F238E27FC236}">
                <a16:creationId xmlns:a16="http://schemas.microsoft.com/office/drawing/2014/main" id="{82AFB024-6470-4B5C-87BE-D4C5FAB671D1}"/>
              </a:ext>
            </a:extLst>
          </p:cNvPr>
          <p:cNvGrpSpPr/>
          <p:nvPr/>
        </p:nvGrpSpPr>
        <p:grpSpPr>
          <a:xfrm>
            <a:off x="1273607" y="728567"/>
            <a:ext cx="9644786" cy="5605310"/>
            <a:chOff x="1384284" y="705122"/>
            <a:chExt cx="9423433" cy="5476665"/>
          </a:xfrm>
        </p:grpSpPr>
        <p:pic>
          <p:nvPicPr>
            <p:cNvPr id="22" name="Google Shape;326;p25">
              <a:extLst>
                <a:ext uri="{FF2B5EF4-FFF2-40B4-BE49-F238E27FC236}">
                  <a16:creationId xmlns:a16="http://schemas.microsoft.com/office/drawing/2014/main" id="{185AAE7A-1995-43DD-8BCD-29F2FF4A1417}"/>
                </a:ext>
              </a:extLst>
            </p:cNvPr>
            <p:cNvPicPr preferRelativeResize="0"/>
            <p:nvPr/>
          </p:nvPicPr>
          <p:blipFill>
            <a:blip r:embed="rId3">
              <a:alphaModFix/>
            </a:blip>
            <a:stretch>
              <a:fillRect/>
            </a:stretch>
          </p:blipFill>
          <p:spPr>
            <a:xfrm>
              <a:off x="1384284" y="705122"/>
              <a:ext cx="9423433" cy="5476665"/>
            </a:xfrm>
            <a:prstGeom prst="rect">
              <a:avLst/>
            </a:prstGeom>
            <a:noFill/>
            <a:ln>
              <a:noFill/>
            </a:ln>
          </p:spPr>
        </p:pic>
        <p:cxnSp>
          <p:nvCxnSpPr>
            <p:cNvPr id="23" name="Google Shape;327;p25">
              <a:extLst>
                <a:ext uri="{FF2B5EF4-FFF2-40B4-BE49-F238E27FC236}">
                  <a16:creationId xmlns:a16="http://schemas.microsoft.com/office/drawing/2014/main" id="{3D133009-BD37-46DA-AD38-5636F40FC920}"/>
                </a:ext>
              </a:extLst>
            </p:cNvPr>
            <p:cNvCxnSpPr/>
            <p:nvPr/>
          </p:nvCxnSpPr>
          <p:spPr>
            <a:xfrm rot="10800000">
              <a:off x="5490836" y="1459509"/>
              <a:ext cx="4800" cy="320800"/>
            </a:xfrm>
            <a:prstGeom prst="straightConnector1">
              <a:avLst/>
            </a:prstGeom>
            <a:noFill/>
            <a:ln w="9525" cap="flat" cmpd="sng">
              <a:solidFill>
                <a:srgbClr val="980000"/>
              </a:solidFill>
              <a:prstDash val="solid"/>
              <a:round/>
              <a:headEnd type="none" w="med" len="med"/>
              <a:tailEnd type="triangle" w="med" len="med"/>
            </a:ln>
          </p:spPr>
        </p:cxnSp>
        <p:cxnSp>
          <p:nvCxnSpPr>
            <p:cNvPr id="24" name="Google Shape;328;p25">
              <a:extLst>
                <a:ext uri="{FF2B5EF4-FFF2-40B4-BE49-F238E27FC236}">
                  <a16:creationId xmlns:a16="http://schemas.microsoft.com/office/drawing/2014/main" id="{86F7CDE0-B5EC-470E-A1BA-58C1017F0003}"/>
                </a:ext>
              </a:extLst>
            </p:cNvPr>
            <p:cNvCxnSpPr/>
            <p:nvPr/>
          </p:nvCxnSpPr>
          <p:spPr>
            <a:xfrm flipH="1">
              <a:off x="6680419" y="1704109"/>
              <a:ext cx="4400" cy="485200"/>
            </a:xfrm>
            <a:prstGeom prst="straightConnector1">
              <a:avLst/>
            </a:prstGeom>
            <a:noFill/>
            <a:ln w="9525" cap="flat" cmpd="sng">
              <a:solidFill>
                <a:srgbClr val="38761D"/>
              </a:solidFill>
              <a:prstDash val="solid"/>
              <a:round/>
              <a:headEnd type="none" w="med" len="med"/>
              <a:tailEnd type="triangle" w="med" len="med"/>
            </a:ln>
          </p:spPr>
        </p:cxnSp>
        <p:cxnSp>
          <p:nvCxnSpPr>
            <p:cNvPr id="25" name="Google Shape;329;p25">
              <a:extLst>
                <a:ext uri="{FF2B5EF4-FFF2-40B4-BE49-F238E27FC236}">
                  <a16:creationId xmlns:a16="http://schemas.microsoft.com/office/drawing/2014/main" id="{86A54A6F-B206-430B-8EE9-9CFB116D1FE5}"/>
                </a:ext>
              </a:extLst>
            </p:cNvPr>
            <p:cNvCxnSpPr/>
            <p:nvPr/>
          </p:nvCxnSpPr>
          <p:spPr>
            <a:xfrm flipH="1">
              <a:off x="4140419" y="1745673"/>
              <a:ext cx="4400" cy="485200"/>
            </a:xfrm>
            <a:prstGeom prst="straightConnector1">
              <a:avLst/>
            </a:prstGeom>
            <a:noFill/>
            <a:ln w="9525" cap="flat" cmpd="sng">
              <a:solidFill>
                <a:srgbClr val="38761D"/>
              </a:solidFill>
              <a:prstDash val="solid"/>
              <a:round/>
              <a:headEnd type="none" w="med" len="med"/>
              <a:tailEnd type="triangle" w="med" len="med"/>
            </a:ln>
          </p:spPr>
        </p:cxnSp>
        <p:sp>
          <p:nvSpPr>
            <p:cNvPr id="26" name="Google Shape;330;p25">
              <a:extLst>
                <a:ext uri="{FF2B5EF4-FFF2-40B4-BE49-F238E27FC236}">
                  <a16:creationId xmlns:a16="http://schemas.microsoft.com/office/drawing/2014/main" id="{0FFAF276-8BC9-47DF-A707-3A7F67EFE65C}"/>
                </a:ext>
              </a:extLst>
            </p:cNvPr>
            <p:cNvSpPr txBox="1"/>
            <p:nvPr/>
          </p:nvSpPr>
          <p:spPr>
            <a:xfrm>
              <a:off x="6680419" y="1863932"/>
              <a:ext cx="1404000" cy="792400"/>
            </a:xfrm>
            <a:prstGeom prst="rect">
              <a:avLst/>
            </a:prstGeom>
            <a:noFill/>
            <a:ln>
              <a:noFill/>
            </a:ln>
          </p:spPr>
          <p:txBody>
            <a:bodyPr spcFirstLastPara="1" wrap="square" lIns="121900" tIns="121900" rIns="121900" bIns="121900" anchor="t" anchorCtr="0">
              <a:noAutofit/>
            </a:bodyPr>
            <a:lstStyle/>
            <a:p>
              <a:r>
                <a:rPr lang="en" sz="1067" dirty="0"/>
                <a:t>GROUND REJECTION</a:t>
              </a:r>
              <a:endParaRPr sz="1067" dirty="0"/>
            </a:p>
          </p:txBody>
        </p:sp>
        <p:sp>
          <p:nvSpPr>
            <p:cNvPr id="27" name="Google Shape;331;p25">
              <a:extLst>
                <a:ext uri="{FF2B5EF4-FFF2-40B4-BE49-F238E27FC236}">
                  <a16:creationId xmlns:a16="http://schemas.microsoft.com/office/drawing/2014/main" id="{7B098121-46E1-4736-9CB1-83F2D90092E9}"/>
                </a:ext>
              </a:extLst>
            </p:cNvPr>
            <p:cNvSpPr txBox="1"/>
            <p:nvPr/>
          </p:nvSpPr>
          <p:spPr>
            <a:xfrm>
              <a:off x="5076968" y="1745673"/>
              <a:ext cx="1294800" cy="692400"/>
            </a:xfrm>
            <a:prstGeom prst="rect">
              <a:avLst/>
            </a:prstGeom>
            <a:noFill/>
            <a:ln>
              <a:noFill/>
            </a:ln>
          </p:spPr>
          <p:txBody>
            <a:bodyPr spcFirstLastPara="1" wrap="square" lIns="121900" tIns="121900" rIns="121900" bIns="121900" anchor="t" anchorCtr="0">
              <a:noAutofit/>
            </a:bodyPr>
            <a:lstStyle/>
            <a:p>
              <a:r>
                <a:rPr lang="en" sz="1067" dirty="0"/>
                <a:t>GROUND AMPLIFICATION</a:t>
              </a:r>
              <a:endParaRPr sz="1067" dirty="0"/>
            </a:p>
          </p:txBody>
        </p:sp>
        <p:sp>
          <p:nvSpPr>
            <p:cNvPr id="28" name="Google Shape;332;p25">
              <a:extLst>
                <a:ext uri="{FF2B5EF4-FFF2-40B4-BE49-F238E27FC236}">
                  <a16:creationId xmlns:a16="http://schemas.microsoft.com/office/drawing/2014/main" id="{76856D0E-0F6E-4A47-9EB3-457BCEC0E3C5}"/>
                </a:ext>
              </a:extLst>
            </p:cNvPr>
            <p:cNvSpPr txBox="1"/>
            <p:nvPr/>
          </p:nvSpPr>
          <p:spPr>
            <a:xfrm>
              <a:off x="3677368" y="2189309"/>
              <a:ext cx="1611600" cy="792400"/>
            </a:xfrm>
            <a:prstGeom prst="rect">
              <a:avLst/>
            </a:prstGeom>
            <a:noFill/>
            <a:ln>
              <a:noFill/>
            </a:ln>
          </p:spPr>
          <p:txBody>
            <a:bodyPr spcFirstLastPara="1" wrap="square" lIns="121900" tIns="121900" rIns="121900" bIns="121900" anchor="t" anchorCtr="0">
              <a:noAutofit/>
            </a:bodyPr>
            <a:lstStyle/>
            <a:p>
              <a:r>
                <a:rPr lang="en" sz="1067" dirty="0"/>
                <a:t>GROUND TILT REJECTION</a:t>
              </a:r>
              <a:endParaRPr sz="1067" dirty="0"/>
            </a:p>
          </p:txBody>
        </p:sp>
        <p:cxnSp>
          <p:nvCxnSpPr>
            <p:cNvPr id="29" name="Google Shape;333;p25">
              <a:extLst>
                <a:ext uri="{FF2B5EF4-FFF2-40B4-BE49-F238E27FC236}">
                  <a16:creationId xmlns:a16="http://schemas.microsoft.com/office/drawing/2014/main" id="{8561691C-A197-4416-868F-281C2BF37051}"/>
                </a:ext>
              </a:extLst>
            </p:cNvPr>
            <p:cNvCxnSpPr/>
            <p:nvPr/>
          </p:nvCxnSpPr>
          <p:spPr>
            <a:xfrm flipH="1">
              <a:off x="6601845" y="4528533"/>
              <a:ext cx="354400" cy="500800"/>
            </a:xfrm>
            <a:prstGeom prst="straightConnector1">
              <a:avLst/>
            </a:prstGeom>
            <a:noFill/>
            <a:ln w="9525" cap="flat" cmpd="sng">
              <a:solidFill>
                <a:srgbClr val="000000"/>
              </a:solidFill>
              <a:prstDash val="solid"/>
              <a:round/>
              <a:headEnd type="none" w="med" len="med"/>
              <a:tailEnd type="triangle" w="med" len="med"/>
            </a:ln>
          </p:spPr>
        </p:cxnSp>
        <p:sp>
          <p:nvSpPr>
            <p:cNvPr id="30" name="Google Shape;334;p25">
              <a:extLst>
                <a:ext uri="{FF2B5EF4-FFF2-40B4-BE49-F238E27FC236}">
                  <a16:creationId xmlns:a16="http://schemas.microsoft.com/office/drawing/2014/main" id="{5F867307-9800-4B00-B895-476673BCA9D7}"/>
                </a:ext>
              </a:extLst>
            </p:cNvPr>
            <p:cNvSpPr txBox="1"/>
            <p:nvPr/>
          </p:nvSpPr>
          <p:spPr>
            <a:xfrm>
              <a:off x="6680419" y="3970862"/>
              <a:ext cx="2026800" cy="792400"/>
            </a:xfrm>
            <a:prstGeom prst="rect">
              <a:avLst/>
            </a:prstGeom>
            <a:noFill/>
            <a:ln>
              <a:noFill/>
            </a:ln>
          </p:spPr>
          <p:txBody>
            <a:bodyPr spcFirstLastPara="1" wrap="square" lIns="121900" tIns="121900" rIns="121900" bIns="121900" anchor="t" anchorCtr="0">
              <a:noAutofit/>
            </a:bodyPr>
            <a:lstStyle/>
            <a:p>
              <a:r>
                <a:rPr lang="en" sz="1067" dirty="0"/>
                <a:t>MAXIMUM GROUND REJECTION WHEN GAIN = 1 AND PHASE =0</a:t>
              </a:r>
              <a:endParaRPr sz="1067" dirty="0"/>
            </a:p>
          </p:txBody>
        </p:sp>
      </p:grpSp>
      <p:sp>
        <p:nvSpPr>
          <p:cNvPr id="31" name="Rectangle 30">
            <a:extLst>
              <a:ext uri="{FF2B5EF4-FFF2-40B4-BE49-F238E27FC236}">
                <a16:creationId xmlns:a16="http://schemas.microsoft.com/office/drawing/2014/main" id="{890BDA6E-2850-4B15-A823-EAA0F193906B}"/>
              </a:ext>
            </a:extLst>
          </p:cNvPr>
          <p:cNvSpPr/>
          <p:nvPr/>
        </p:nvSpPr>
        <p:spPr>
          <a:xfrm>
            <a:off x="10464108" y="2041858"/>
            <a:ext cx="167225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Pele, G2000186</a:t>
            </a:r>
          </a:p>
        </p:txBody>
      </p:sp>
    </p:spTree>
    <p:extLst>
      <p:ext uri="{BB962C8B-B14F-4D97-AF65-F5344CB8AC3E}">
        <p14:creationId xmlns:p14="http://schemas.microsoft.com/office/powerpoint/2010/main" val="24872422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4528</TotalTime>
  <Words>759</Words>
  <Application>Microsoft Office PowerPoint</Application>
  <PresentationFormat>Widescreen</PresentationFormat>
  <Paragraphs>175</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vt:lpstr>
      <vt:lpstr>Calibri</vt:lpstr>
      <vt:lpstr>Cambria Math</vt:lpstr>
      <vt:lpstr>Century Gothic</vt:lpstr>
      <vt:lpstr>Helvetica</vt:lpstr>
      <vt:lpstr>Times New Roman</vt:lpstr>
      <vt:lpstr>Wingdings 3</vt:lpstr>
      <vt:lpstr>Wisp</vt:lpstr>
      <vt:lpstr>PowerPoint Presentation</vt:lpstr>
      <vt:lpstr>Why seismic isolation: sensitivity and duty cycle  </vt:lpstr>
      <vt:lpstr>PowerPoint Presentation</vt:lpstr>
      <vt:lpstr>PowerPoint Presentation</vt:lpstr>
      <vt:lpstr>PowerPoint Presentation</vt:lpstr>
      <vt:lpstr>Active isolation, general control scheme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 Schwartz</dc:creator>
  <cp:lastModifiedBy>Eyal Schwartz</cp:lastModifiedBy>
  <cp:revision>131</cp:revision>
  <dcterms:created xsi:type="dcterms:W3CDTF">2019-10-24T21:59:38Z</dcterms:created>
  <dcterms:modified xsi:type="dcterms:W3CDTF">2020-04-08T21:38:54Z</dcterms:modified>
</cp:coreProperties>
</file>