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81" r:id="rId3"/>
    <p:sldId id="287" r:id="rId4"/>
    <p:sldId id="257" r:id="rId5"/>
    <p:sldId id="299" r:id="rId6"/>
    <p:sldId id="283" r:id="rId7"/>
    <p:sldId id="304" r:id="rId8"/>
    <p:sldId id="293" r:id="rId9"/>
    <p:sldId id="290" r:id="rId10"/>
    <p:sldId id="288" r:id="rId11"/>
    <p:sldId id="301" r:id="rId12"/>
    <p:sldId id="300" r:id="rId13"/>
    <p:sldId id="302" r:id="rId14"/>
    <p:sldId id="303" r:id="rId15"/>
    <p:sldId id="29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/>
    <p:restoredTop sz="94631"/>
  </p:normalViewPr>
  <p:slideViewPr>
    <p:cSldViewPr snapToGrid="0" snapToObjects="1">
      <p:cViewPr varScale="1">
        <p:scale>
          <a:sx n="127" d="100"/>
          <a:sy n="127" d="100"/>
        </p:scale>
        <p:origin x="216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D224A-0ACC-A844-8EC0-7651D11BA430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AAE78-22DF-E048-A545-B4E18FA88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C963A-6E0C-4940-8EE1-E748E3043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906E98-0197-924B-B6F8-6EC9B1B48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DA5DC-51F2-7E4F-BB2D-F8933AC9C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2AC3-2DE9-074B-B9D7-8467DDB1ACB9}" type="datetime1">
              <a:rPr lang="en-US" smtClean="0"/>
              <a:t>10/23/19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7D35A-6EBD-B94C-938A-605CB63BD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1B4B4-F32B-DD40-AC99-C2E646A9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597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452B0-AA32-7741-B2EE-C43C23F3D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E15E7-D489-7945-B873-57BB91E97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6CEFF-4CCE-E047-BF96-83170C936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FD8E-7528-5144-85E8-5160C1D28A90}" type="datetime1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5DC0B-5659-5440-9511-9844501B5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B0E79-47B1-9241-8B70-E7924D96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10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EC2987-0022-E844-9D4E-162AEF2391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017561-5396-5C4E-99A7-27179321A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145DB-40A1-A547-8815-2F3D4FD00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C2F26-4AE7-0644-94DF-EC53D7C6FE94}" type="datetime1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10CF7-7657-6043-8027-38051EAB4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3CE69-F810-3748-801D-81851AA9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51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6574E-B43B-BA49-85B5-96F9BF3F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ED8D0-E19A-A24E-9C3D-B439A6582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6A312-24D4-EB43-9BBC-3242E7339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998C-8988-454B-8F38-9782BA933C1B}" type="datetime1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209ED-99D0-E641-85FB-8C8A92370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0A4DD-CA88-9D40-A72D-99B29133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74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B7038-DB1A-D540-84E9-246727AC7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8AA9E-C84A-E946-B6A7-4BB352C06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77228-626E-9249-945A-B0D21D61B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1094-21F1-F948-B07E-EC13A00EBCAD}" type="datetime1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56349-BDEE-9F44-A4DD-1EFC40F3F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5FB43-1F03-BB4C-ACD3-42F8E261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1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02FB2-F60F-4F4F-AEA3-43FEFFFEC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0B595-A803-BA43-AE0F-DE58238E0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98F46-DD63-2D46-94B1-CB70902E4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384815-6737-5B45-9B38-737FAAE6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5CF1-4BA7-DA43-95B4-6B653DC815C0}" type="datetime1">
              <a:rPr lang="en-US" smtClean="0"/>
              <a:t>10/23/19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9188A-7BC0-8C49-BD29-1963F9286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4FCBA-FFA4-7B45-92A1-5C024ABA0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02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A6447-A5FE-1245-99A0-824E2497C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0C2CF-E70A-E84A-BC15-4F77B6D67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B4A65-6D00-E142-AA63-779BF5C21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85F4D2-9E7F-3B4F-8F48-9A83AF703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56E87A-DDBD-1C4D-B1F5-C2DD002716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9DB63B-36E0-FD4D-A350-10A244FF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C5E5F-CAD2-4646-BA25-F725F66195AA}" type="datetime1">
              <a:rPr lang="en-US" smtClean="0"/>
              <a:t>10/23/19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E48BEC-C0B2-9947-9C2C-4B23710E5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BF6B94-6B04-2347-ADA2-B2C5396E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73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ED69B-7645-1946-82D3-4D6C683CC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C80878-46AC-304A-B8E8-428C8519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DC29-8DDF-4C4B-B509-0CD770C84F93}" type="datetime1">
              <a:rPr lang="en-US" smtClean="0"/>
              <a:t>10/23/19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F2003-D87C-EA40-A58A-444473B22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67560-D18B-FB41-AFBF-E76DEA70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96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94CCA7-592B-2C44-B5E9-F281E9F91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04F4-1B83-D245-92B9-5344A00A4A13}" type="datetime1">
              <a:rPr lang="en-US" smtClean="0"/>
              <a:t>10/23/19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16368F-C3A2-1949-B0F6-8A9AD088B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8FF4A-84E7-B243-B02B-60AAD0EB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33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1CE3C-A83C-F04D-8587-2D913AF81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385E-A2A9-6949-B365-658A7D720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A926E5-FED3-354B-9F6F-3A59FD67B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2DC334-F8EF-F940-9722-D4BA4DAFA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A233B-6AB8-DC4D-A9C6-B56E7DAD03C1}" type="datetime1">
              <a:rPr lang="en-US" smtClean="0"/>
              <a:t>10/23/19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9E2D0-386F-EE46-860F-9E60F6EF5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E4112F-AA49-0546-921E-E4FD3A118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2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9830B-93DD-EC4A-B970-A1D6266CF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AA408E-E025-6941-A035-F5CC5A35FA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2A8D3-1C68-4145-B679-9E991095F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CE5B9B-0B4E-7948-8F00-416844B27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DCE1-4013-A441-A2EF-DEB8A0BCD4CB}" type="datetime1">
              <a:rPr lang="en-US" smtClean="0"/>
              <a:t>10/23/19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0339C-DD3A-9D4D-A60C-3590C724D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BE3A8-E7AC-D247-9BCF-08C16C64B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57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EFCFCF-F2BF-2646-AF83-65ECC94A1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0B4A93-309A-4C4F-8F5F-8AF2EB8DD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E458F-349D-074F-BCC4-21BA0C4E9C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E5E8C-2801-B147-977A-B6606B5C1EC7}" type="datetime1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EF911-6136-444D-BC40-61EAE77EB8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G1902055-v2, OpenLVEM, 24 Octobert 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79BFF-1FB5-AE40-B423-7F6F5E7E3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7F0D3-C9D8-0D48-AE04-FBEDE8539D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14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logbook.virgo-gw.eu/virgo/?r=4708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6C80E-50EF-7A45-81EA-594EE72A3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O3 October Commissioning Break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0802DB-8821-0247-BE4D-2353A08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1435"/>
            <a:ext cx="9144000" cy="1655762"/>
          </a:xfrm>
        </p:spPr>
        <p:txBody>
          <a:bodyPr/>
          <a:lstStyle/>
          <a:p>
            <a:r>
              <a:rPr lang="en-US" dirty="0"/>
              <a:t>Keita Kawabe, Brian O’Reilly, Alessio </a:t>
            </a:r>
            <a:r>
              <a:rPr lang="en-US" dirty="0" err="1"/>
              <a:t>Rocchi</a:t>
            </a:r>
            <a:r>
              <a:rPr lang="en-US" dirty="0"/>
              <a:t>, Matteo </a:t>
            </a:r>
            <a:r>
              <a:rPr lang="en-US" dirty="0" err="1"/>
              <a:t>Tacca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992B7-923A-B144-990E-84D0AC6CF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11C21-D7AE-AD48-98D5-AC6A8597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019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73FF988-42BD-DA40-874D-A8BEC0BB6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165"/>
            <a:ext cx="10515600" cy="1325563"/>
          </a:xfrm>
        </p:spPr>
        <p:txBody>
          <a:bodyPr/>
          <a:lstStyle/>
          <a:p>
            <a:r>
              <a:rPr lang="en-US" dirty="0"/>
              <a:t>Virgo commissioning break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698AF06-60F8-084A-AA5C-9E76A0114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80B388-A04F-9445-ACBD-2422FBFB2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F1720-3E7A-DF40-8DE4-23E6BA55C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A585F7A8-22C4-D84B-993F-7AC3194957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3843221"/>
              </p:ext>
            </p:extLst>
          </p:nvPr>
        </p:nvGraphicFramePr>
        <p:xfrm>
          <a:off x="838200" y="1267263"/>
          <a:ext cx="10515600" cy="5468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96438530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75730314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276655504"/>
                    </a:ext>
                  </a:extLst>
                </a:gridCol>
              </a:tblGrid>
              <a:tr h="519544">
                <a:tc>
                  <a:txBody>
                    <a:bodyPr/>
                    <a:lstStyle/>
                    <a:p>
                      <a:r>
                        <a:rPr lang="en-US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Specific task(s)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Motivation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96296"/>
                  </a:ext>
                </a:extLst>
              </a:tr>
              <a:tr h="1473798">
                <a:tc>
                  <a:txBody>
                    <a:bodyPr/>
                    <a:lstStyle/>
                    <a:p>
                      <a:r>
                        <a:rPr lang="en-US" dirty="0"/>
                        <a:t>Increase Power to 25W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Retune all the interferometer at higher power (ISC working points and loops, TCS working points, </a:t>
                      </a:r>
                      <a:r>
                        <a:rPr lang="en-US" dirty="0" err="1"/>
                        <a:t>etc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Small increase in the sensitivity, learn how to handle higher 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13938"/>
                  </a:ext>
                </a:extLst>
              </a:tr>
              <a:tr h="1473798">
                <a:tc>
                  <a:txBody>
                    <a:bodyPr/>
                    <a:lstStyle/>
                    <a:p>
                      <a:r>
                        <a:rPr lang="en-US" dirty="0"/>
                        <a:t>Scattered light investigation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Cure the scattered light on the external input optics bench (known issue).</a:t>
                      </a:r>
                    </a:p>
                    <a:p>
                      <a:r>
                        <a:rPr lang="en-US" dirty="0"/>
                        <a:t>Tests along in-vacuum beam path to better identify the source of scattering (and possibly cure them)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Better sensitivity</a:t>
                      </a:r>
                    </a:p>
                    <a:p>
                      <a:r>
                        <a:rPr lang="en-US" dirty="0"/>
                        <a:t>Better control signals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831999"/>
                  </a:ext>
                </a:extLst>
              </a:tr>
              <a:tr h="1030207">
                <a:tc>
                  <a:txBody>
                    <a:bodyPr/>
                    <a:lstStyle/>
                    <a:p>
                      <a:r>
                        <a:rPr lang="en-US" dirty="0"/>
                        <a:t>“Flat noise” investigation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Sensitivity in the mid-frequency range is limited by the unknown “flat noise”. Test the hypothesis that it’s RFAM for sidebands picked up and imprinted on the carrier by ISS as per </a:t>
                      </a:r>
                      <a:r>
                        <a:rPr lang="en-US" dirty="0">
                          <a:hlinkClick r:id="rId2"/>
                        </a:rPr>
                        <a:t>Virgo log 47080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Better sensitivity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35703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87B89B2-DFE0-E442-A0BE-782056344E34}"/>
              </a:ext>
            </a:extLst>
          </p:cNvPr>
          <p:cNvSpPr txBox="1"/>
          <p:nvPr/>
        </p:nvSpPr>
        <p:spPr>
          <a:xfrm rot="16200000">
            <a:off x="-2700983" y="3424743"/>
            <a:ext cx="615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Virgo activities, no significant delay as of now.</a:t>
            </a:r>
          </a:p>
        </p:txBody>
      </p:sp>
    </p:spTree>
    <p:extLst>
      <p:ext uri="{BB962C8B-B14F-4D97-AF65-F5344CB8AC3E}">
        <p14:creationId xmlns:p14="http://schemas.microsoft.com/office/powerpoint/2010/main" val="1066115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774FD-A6A0-6A4F-B73E-08A6CD99A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50AF3D-0E6C-3A45-8C4F-79D136813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5662" y="-8246"/>
            <a:ext cx="9322130" cy="688226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6EC3D1-CFBC-714C-BED4-8141A6BC5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6E663-2FD1-9E46-BA0C-2F0C3DE10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11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5B2F09-8150-D74C-9883-06851FD588D2}"/>
              </a:ext>
            </a:extLst>
          </p:cNvPr>
          <p:cNvSpPr/>
          <p:nvPr/>
        </p:nvSpPr>
        <p:spPr>
          <a:xfrm>
            <a:off x="9915896" y="6139543"/>
            <a:ext cx="475013" cy="451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08BA0A-4483-C044-941F-5DF0525C63F9}"/>
              </a:ext>
            </a:extLst>
          </p:cNvPr>
          <p:cNvCxnSpPr/>
          <p:nvPr/>
        </p:nvCxnSpPr>
        <p:spPr>
          <a:xfrm flipV="1">
            <a:off x="2059912" y="1949380"/>
            <a:ext cx="5275385" cy="1306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247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6B46D-3830-1843-A0C2-392F522FE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FC99EA-DA30-854B-800E-6E790DED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9F47F-D859-BF49-AB0D-0B49D0D2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12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AD959F1-A248-5B4C-B1CE-FD19E9553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9413" y="-16949"/>
            <a:ext cx="9215252" cy="6863148"/>
          </a:xfrm>
        </p:spPr>
      </p:pic>
    </p:spTree>
    <p:extLst>
      <p:ext uri="{BB962C8B-B14F-4D97-AF65-F5344CB8AC3E}">
        <p14:creationId xmlns:p14="http://schemas.microsoft.com/office/powerpoint/2010/main" val="483492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0459F-14AC-ED43-84F2-F0E498A32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A6E64-2CF9-C048-8EF5-9D4DAF2BA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BA050-D147-7345-94D0-A2B2BE1B1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13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C7BB351-0C8B-0C4D-9150-50C39F4E7B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7223" y="0"/>
            <a:ext cx="9227541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DDDADA-C4FE-5B44-ADA4-199127E97AA2}"/>
              </a:ext>
            </a:extLst>
          </p:cNvPr>
          <p:cNvSpPr txBox="1"/>
          <p:nvPr/>
        </p:nvSpPr>
        <p:spPr>
          <a:xfrm>
            <a:off x="3543718" y="4722725"/>
            <a:ext cx="2552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(Working on temp. stabilization)</a:t>
            </a:r>
          </a:p>
        </p:txBody>
      </p:sp>
    </p:spTree>
    <p:extLst>
      <p:ext uri="{BB962C8B-B14F-4D97-AF65-F5344CB8AC3E}">
        <p14:creationId xmlns:p14="http://schemas.microsoft.com/office/powerpoint/2010/main" val="734045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641DD-3D71-CA4A-945E-00C6DECD0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Relocked with 26W on Oct 22!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08492E-2A6D-4E4E-B96E-4D1437FF5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35503" y="1825625"/>
            <a:ext cx="2990440" cy="4351338"/>
          </a:xfrm>
        </p:spPr>
        <p:txBody>
          <a:bodyPr/>
          <a:lstStyle/>
          <a:p>
            <a:r>
              <a:rPr lang="en-US" dirty="0"/>
              <a:t>Stable operation.</a:t>
            </a:r>
          </a:p>
          <a:p>
            <a:r>
              <a:rPr lang="en-US" dirty="0"/>
              <a:t>No SQZ, no fine tuning of things (yet).</a:t>
            </a:r>
          </a:p>
          <a:p>
            <a:r>
              <a:rPr lang="en-US" dirty="0"/>
              <a:t>But you can already see an improvement between 50 and 80 Hz!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8D56-D13C-C247-99C4-BC8B9E556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F57673-8C02-314B-B1C0-299F3A1D3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14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89C5A3-0437-D147-889E-12C46F26F0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617784"/>
            <a:ext cx="8635504" cy="5240216"/>
          </a:xfr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F78FDC0-E95A-5D4A-B3E6-9703F12BAC46}"/>
              </a:ext>
            </a:extLst>
          </p:cNvPr>
          <p:cNvSpPr/>
          <p:nvPr/>
        </p:nvSpPr>
        <p:spPr>
          <a:xfrm>
            <a:off x="2280975" y="5433593"/>
            <a:ext cx="803868" cy="11053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03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D7DDF-3AA7-9143-8870-5CDCCB5BF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D02BE-D39D-6040-B53E-5CEAD1913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Relocking, retuning, characterization in the last week of this month.</a:t>
            </a:r>
          </a:p>
          <a:p>
            <a:pPr lvl="1"/>
            <a:r>
              <a:rPr lang="en-US" dirty="0"/>
              <a:t>No known delay (yet).</a:t>
            </a:r>
          </a:p>
          <a:p>
            <a:r>
              <a:rPr lang="en-US" dirty="0"/>
              <a:t>Nov 01 1500 UTC: Nominal start of O2b. Back to regular observation schedule.</a:t>
            </a:r>
          </a:p>
          <a:p>
            <a:r>
              <a:rPr lang="en-US" dirty="0"/>
              <a:t>LHO wind fence installation continues in Nov, but they’re mostly quiet background work (e.g. waiting for the concrete to cure). Projected impact on the observation is less than 8 hours. </a:t>
            </a:r>
          </a:p>
          <a:p>
            <a:pPr lvl="1"/>
            <a:r>
              <a:rPr lang="en-US" dirty="0"/>
              <a:t>Will be functional in mid-Nov, observe w/o wind </a:t>
            </a:r>
            <a:r>
              <a:rPr lang="en-US"/>
              <a:t>fence until then.</a:t>
            </a:r>
            <a:endParaRPr lang="en-US" dirty="0"/>
          </a:p>
          <a:p>
            <a:r>
              <a:rPr lang="en-US" dirty="0"/>
              <a:t>No planned break during holidays.</a:t>
            </a:r>
          </a:p>
          <a:p>
            <a:r>
              <a:rPr lang="en-US" dirty="0"/>
              <a:t>End of the run is shifted by a month due to this. Committed to one year of observation.</a:t>
            </a:r>
          </a:p>
          <a:p>
            <a:r>
              <a:rPr lang="en-US" dirty="0"/>
              <a:t>Eagerly waiting to see the benefits of the commissioning break as well as welcoming KAGRA later this year for O3b!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7EDA40-3C6C-FD46-AB8C-8D0321DD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C7AA63-2EAA-A940-81C7-C37D40824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81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BCBDF-7C2F-6341-90E9-E7FBA9C85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October 2019 Commissioning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0BA78-9A65-3147-BF12-0827DFB17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Oct. 1 2019 15:00:00 UTC to Nov. 1 2019 15:00:00 UTC.</a:t>
            </a:r>
          </a:p>
          <a:p>
            <a:r>
              <a:rPr lang="en-US" dirty="0"/>
              <a:t>Both LHO and LLO are done with installations essential for the rest of O3 except for LHO’s wind fence. </a:t>
            </a:r>
          </a:p>
          <a:p>
            <a:pPr lvl="1"/>
            <a:r>
              <a:rPr lang="en-US" dirty="0"/>
              <a:t>We’ve been pumping down the “corner” volume, but we plan to open the gate valve today to start relocking the detectors. </a:t>
            </a:r>
          </a:p>
          <a:p>
            <a:pPr lvl="1"/>
            <a:r>
              <a:rPr lang="en-US" dirty="0"/>
              <a:t>Retuning, noise mitigation, calibration etc. until we resume the observation in November.</a:t>
            </a:r>
          </a:p>
          <a:p>
            <a:pPr lvl="1"/>
            <a:r>
              <a:rPr lang="en-US" dirty="0"/>
              <a:t>No delays except H1 wind fence which won’t be available until mid-Nov. Impact on the observation projected to be less than 8 hours.</a:t>
            </a:r>
          </a:p>
          <a:p>
            <a:r>
              <a:rPr lang="en-US" dirty="0"/>
              <a:t>Virgo already locked their instrument with higher power stably, fine tuning is ongoing.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D8469E-0B60-AD49-9D71-84D48BAF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E595A4-8C6C-5245-8890-8950FD8A9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83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75D7D-2827-8F41-9527-C9098895E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LIGO Commissioning break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D7C0CB-8638-E14F-BBA5-8B376C4C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697982"/>
            <a:ext cx="4114800" cy="365125"/>
          </a:xfrm>
        </p:spPr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E4C2F2-F3F0-9C4E-BEC0-69947C20F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97982"/>
            <a:ext cx="2743200" cy="365125"/>
          </a:xfrm>
        </p:spPr>
        <p:txBody>
          <a:bodyPr/>
          <a:lstStyle/>
          <a:p>
            <a:fld id="{E747F0D3-C9D8-0D48-AE04-FBEDE8539DE3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A94270D-77FF-1448-B48E-75F8EBBA84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5744990"/>
              </p:ext>
            </p:extLst>
          </p:nvPr>
        </p:nvGraphicFramePr>
        <p:xfrm>
          <a:off x="838200" y="1806346"/>
          <a:ext cx="10515600" cy="4301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43393436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72314666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16648331"/>
                    </a:ext>
                  </a:extLst>
                </a:gridCol>
              </a:tblGrid>
              <a:tr h="462472">
                <a:tc>
                  <a:txBody>
                    <a:bodyPr/>
                    <a:lstStyle/>
                    <a:p>
                      <a:r>
                        <a:rPr lang="en-US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Specific task(s)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Motivation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68847"/>
                  </a:ext>
                </a:extLst>
              </a:tr>
              <a:tr h="798240">
                <a:tc>
                  <a:txBody>
                    <a:bodyPr/>
                    <a:lstStyle/>
                    <a:p>
                      <a:r>
                        <a:rPr lang="en-US" dirty="0"/>
                        <a:t>In-</a:t>
                      </a:r>
                      <a:r>
                        <a:rPr lang="en-US" dirty="0" err="1"/>
                        <a:t>vac</a:t>
                      </a:r>
                      <a:r>
                        <a:rPr lang="en-US" dirty="0"/>
                        <a:t> scattering mitigation (both)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H1: In-</a:t>
                      </a:r>
                      <a:r>
                        <a:rPr lang="en-US" dirty="0" err="1"/>
                        <a:t>vac</a:t>
                      </a:r>
                      <a:r>
                        <a:rPr lang="en-US" dirty="0"/>
                        <a:t> window swap. </a:t>
                      </a:r>
                      <a:br>
                        <a:rPr lang="en-US" dirty="0"/>
                      </a:br>
                      <a:r>
                        <a:rPr lang="en-US" dirty="0"/>
                        <a:t>L1: More in-</a:t>
                      </a:r>
                      <a:r>
                        <a:rPr lang="en-US" dirty="0" err="1"/>
                        <a:t>vac</a:t>
                      </a:r>
                      <a:r>
                        <a:rPr lang="en-US" dirty="0"/>
                        <a:t> baffles.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Smaller scattered light noise.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599144"/>
                  </a:ext>
                </a:extLst>
              </a:tr>
              <a:tr h="462472">
                <a:tc>
                  <a:txBody>
                    <a:bodyPr/>
                    <a:lstStyle/>
                    <a:p>
                      <a:r>
                        <a:rPr lang="en-US" dirty="0"/>
                        <a:t>Squeezing improvement (H1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Replace damaged fiber.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Smaller shot noise via more pump power into in-</a:t>
                      </a:r>
                      <a:r>
                        <a:rPr lang="en-US" dirty="0" err="1"/>
                        <a:t>vac</a:t>
                      </a:r>
                      <a:r>
                        <a:rPr lang="en-US" dirty="0"/>
                        <a:t> squeezer.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634320"/>
                  </a:ext>
                </a:extLst>
              </a:tr>
              <a:tr h="1140342">
                <a:tc>
                  <a:txBody>
                    <a:bodyPr/>
                    <a:lstStyle/>
                    <a:p>
                      <a:r>
                        <a:rPr lang="en-US" dirty="0"/>
                        <a:t>Vacuum (both)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L1: X-arm accumulation test, identify (and fix) the leak.</a:t>
                      </a:r>
                      <a:br>
                        <a:rPr lang="en-US" dirty="0"/>
                      </a:br>
                      <a:r>
                        <a:rPr lang="en-US" dirty="0"/>
                        <a:t>H1: Swap aging </a:t>
                      </a:r>
                      <a:r>
                        <a:rPr lang="en-US" dirty="0" err="1"/>
                        <a:t>equipments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Reduced residual gas effect for L1. </a:t>
                      </a:r>
                      <a:br>
                        <a:rPr lang="en-US" dirty="0"/>
                      </a:br>
                      <a:r>
                        <a:rPr lang="en-US" dirty="0"/>
                        <a:t>Risk mitigation for H1.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970756"/>
                  </a:ext>
                </a:extLst>
              </a:tr>
              <a:tr h="798240">
                <a:tc>
                  <a:txBody>
                    <a:bodyPr/>
                    <a:lstStyle/>
                    <a:p>
                      <a:r>
                        <a:rPr lang="en-US" dirty="0"/>
                        <a:t>Environment (H1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Wind fence.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Better duty factor, possibly reduced glitches, when windy.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3109927"/>
                  </a:ext>
                </a:extLst>
              </a:tr>
              <a:tr h="462472">
                <a:tc>
                  <a:txBody>
                    <a:bodyPr/>
                    <a:lstStyle/>
                    <a:p>
                      <a:r>
                        <a:rPr lang="en-US" dirty="0"/>
                        <a:t>Seismic isolation (H1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Thermal control of tilt sensor.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More robust control.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77042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ECA12E7-13DD-7E48-9BD1-5EFFB893241E}"/>
              </a:ext>
            </a:extLst>
          </p:cNvPr>
          <p:cNvSpPr txBox="1"/>
          <p:nvPr/>
        </p:nvSpPr>
        <p:spPr>
          <a:xfrm rot="16200000">
            <a:off x="-2700983" y="3410893"/>
            <a:ext cx="615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LIGO activities, no significant delay as of now.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F37F6D-1E96-9546-B912-43ED9CEB680E}"/>
              </a:ext>
            </a:extLst>
          </p:cNvPr>
          <p:cNvSpPr txBox="1"/>
          <p:nvPr/>
        </p:nvSpPr>
        <p:spPr>
          <a:xfrm>
            <a:off x="985520" y="6289040"/>
            <a:ext cx="1024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other “me too” activities that are not essential for O3b (but may be essential for O4).</a:t>
            </a:r>
          </a:p>
        </p:txBody>
      </p:sp>
    </p:spTree>
    <p:extLst>
      <p:ext uri="{BB962C8B-B14F-4D97-AF65-F5344CB8AC3E}">
        <p14:creationId xmlns:p14="http://schemas.microsoft.com/office/powerpoint/2010/main" val="3228373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523FEB-DFF6-ED48-8595-CCC6CA19C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C4E17-9B2D-A743-82E2-2D6D8A4D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52633" y="932246"/>
            <a:ext cx="11664711" cy="5925754"/>
            <a:chOff x="251257" y="877912"/>
            <a:chExt cx="11689486" cy="58447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E5CDD6-0D47-0F49-9250-6C02E6B41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257" y="877912"/>
              <a:ext cx="11689486" cy="5844743"/>
            </a:xfrm>
            <a:prstGeom prst="rect">
              <a:avLst/>
            </a:prstGeom>
          </p:spPr>
        </p:pic>
        <p:sp>
          <p:nvSpPr>
            <p:cNvPr id="10" name="Left Bracket 9">
              <a:extLst>
                <a:ext uri="{FF2B5EF4-FFF2-40B4-BE49-F238E27FC236}">
                  <a16:creationId xmlns:a16="http://schemas.microsoft.com/office/drawing/2014/main" id="{9EE9B47A-AF4E-C04D-9B14-9661018BD786}"/>
                </a:ext>
              </a:extLst>
            </p:cNvPr>
            <p:cNvSpPr/>
            <p:nvPr/>
          </p:nvSpPr>
          <p:spPr>
            <a:xfrm rot="5400000" flipH="1">
              <a:off x="7802886" y="388892"/>
              <a:ext cx="463639" cy="4701196"/>
            </a:xfrm>
            <a:prstGeom prst="leftBracket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BE54C1-9277-F24D-A35C-25624A0EF9A6}"/>
                </a:ext>
              </a:extLst>
            </p:cNvPr>
            <p:cNvSpPr txBox="1"/>
            <p:nvPr/>
          </p:nvSpPr>
          <p:spPr>
            <a:xfrm>
              <a:off x="5794769" y="3425453"/>
              <a:ext cx="4510217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Range varies when anthropogenic ground motion increase during the day (0600 – 1700 local time)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261872" y="347472"/>
            <a:ext cx="10252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j-lt"/>
              </a:rPr>
              <a:t>L1 Scattering Mitigation: A focus in this commissioning break.</a:t>
            </a:r>
          </a:p>
        </p:txBody>
      </p:sp>
    </p:spTree>
    <p:extLst>
      <p:ext uri="{BB962C8B-B14F-4D97-AF65-F5344CB8AC3E}">
        <p14:creationId xmlns:p14="http://schemas.microsoft.com/office/powerpoint/2010/main" val="3543384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84169C-5262-3C43-B4BC-A77FBE044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CB891A-470E-B548-BDBF-4C758C283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2" descr="https://alog.ligo-la.caltech.edu/aLOG/uploads/49091_20191011165154_IMG_2248.jpg">
            <a:extLst>
              <a:ext uri="{FF2B5EF4-FFF2-40B4-BE49-F238E27FC236}">
                <a16:creationId xmlns:a16="http://schemas.microsoft.com/office/drawing/2014/main" id="{6FEA89C2-3819-7E4A-8AD2-88CF352AA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5503" y="3972591"/>
            <a:ext cx="3847213" cy="288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alog.ligo-la.caltech.edu/aLOG/uploads/48973_20191007143233_DSCF4037.jpg">
            <a:extLst>
              <a:ext uri="{FF2B5EF4-FFF2-40B4-BE49-F238E27FC236}">
                <a16:creationId xmlns:a16="http://schemas.microsoft.com/office/drawing/2014/main" id="{0B640EE6-69F7-7D40-B010-59B8C714C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639" y="3972426"/>
            <a:ext cx="3724102" cy="279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alog.ligo-la.caltech.edu/aLOG/uploads/48930_20191004070723_DSCF3950.jpg">
            <a:extLst>
              <a:ext uri="{FF2B5EF4-FFF2-40B4-BE49-F238E27FC236}">
                <a16:creationId xmlns:a16="http://schemas.microsoft.com/office/drawing/2014/main" id="{DEAB804D-5FF6-BC4E-A50B-DEE09AF81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0465" y="544051"/>
            <a:ext cx="3320913" cy="251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log.ligo-la.caltech.edu/aLOG/uploads/48960_20191005201310_ETMY_VP1_Nozzle_Baffle_Installed.jpg">
            <a:extLst>
              <a:ext uri="{FF2B5EF4-FFF2-40B4-BE49-F238E27FC236}">
                <a16:creationId xmlns:a16="http://schemas.microsoft.com/office/drawing/2014/main" id="{CE3CCA4F-F57F-EC40-BB68-B425FE064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106292" y="590816"/>
            <a:ext cx="3069972" cy="234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log.ligo-la.caltech.edu/aLOG/uploads/49072_20191010164033_DSCF4379.jpg">
            <a:extLst>
              <a:ext uri="{FF2B5EF4-FFF2-40B4-BE49-F238E27FC236}">
                <a16:creationId xmlns:a16="http://schemas.microsoft.com/office/drawing/2014/main" id="{5A20A867-3B03-084D-AC20-BA1571F3C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925" y="312694"/>
            <a:ext cx="3802475" cy="285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FC34DE-B95B-024F-A841-C247DCE47AD7}"/>
              </a:ext>
            </a:extLst>
          </p:cNvPr>
          <p:cNvSpPr txBox="1"/>
          <p:nvPr/>
        </p:nvSpPr>
        <p:spPr>
          <a:xfrm rot="16200000">
            <a:off x="-1010591" y="1331043"/>
            <a:ext cx="3022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Installing big (and small) ones near ETM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F404B8-CC14-474B-8F4F-6BF34C81B241}"/>
              </a:ext>
            </a:extLst>
          </p:cNvPr>
          <p:cNvSpPr txBox="1"/>
          <p:nvPr/>
        </p:nvSpPr>
        <p:spPr>
          <a:xfrm>
            <a:off x="4722725" y="-8497"/>
            <a:ext cx="4374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 from ETM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ECA021-33D8-9646-87DE-65A5DCF83379}"/>
              </a:ext>
            </a:extLst>
          </p:cNvPr>
          <p:cNvSpPr txBox="1"/>
          <p:nvPr/>
        </p:nvSpPr>
        <p:spPr>
          <a:xfrm rot="16200000">
            <a:off x="7733110" y="1372094"/>
            <a:ext cx="2934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Looking at the small one on the viewport from outside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C9CCC0-3C0F-AD43-A5A8-6D6E0C04EB82}"/>
              </a:ext>
            </a:extLst>
          </p:cNvPr>
          <p:cNvSpPr txBox="1"/>
          <p:nvPr/>
        </p:nvSpPr>
        <p:spPr>
          <a:xfrm>
            <a:off x="3320142" y="3674179"/>
            <a:ext cx="580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ETM transmission monitor before (left), after (right)</a:t>
            </a:r>
          </a:p>
        </p:txBody>
      </p:sp>
    </p:spTree>
    <p:extLst>
      <p:ext uri="{BB962C8B-B14F-4D97-AF65-F5344CB8AC3E}">
        <p14:creationId xmlns:p14="http://schemas.microsoft.com/office/powerpoint/2010/main" val="2125105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9358A-A418-6840-9E57-F4E7BA1A7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H1 scattering mitigation: Targeting corner station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934420-89EE-7844-87DF-2028D90F1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36F03-470E-2047-AF82-FBAD3660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C083E9-37A2-5C48-8FF2-7770D2E12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44" y="2864636"/>
            <a:ext cx="3313886" cy="385683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AD9742A-9465-8246-88DE-9C913A7378C1}"/>
              </a:ext>
            </a:extLst>
          </p:cNvPr>
          <p:cNvSpPr txBox="1">
            <a:spLocks/>
          </p:cNvSpPr>
          <p:nvPr/>
        </p:nvSpPr>
        <p:spPr>
          <a:xfrm>
            <a:off x="317044" y="1669245"/>
            <a:ext cx="3378200" cy="12853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H1 scattering in the input chain causing non-stationary 48Hz bump (mitigated/eliminated during O3a).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00C586-A62F-0C4B-83FB-78FE05C6CCA7}"/>
              </a:ext>
            </a:extLst>
          </p:cNvPr>
          <p:cNvSpPr txBox="1"/>
          <p:nvPr/>
        </p:nvSpPr>
        <p:spPr>
          <a:xfrm>
            <a:off x="6472740" y="5325738"/>
            <a:ext cx="4645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H1 in-</a:t>
            </a:r>
            <a:r>
              <a:rPr lang="en-US" dirty="0" err="1"/>
              <a:t>vac</a:t>
            </a:r>
            <a:r>
              <a:rPr lang="en-US" dirty="0"/>
              <a:t> viewport with</a:t>
            </a:r>
          </a:p>
          <a:p>
            <a:r>
              <a:rPr lang="en-US" dirty="0"/>
              <a:t>a larger incident angle in the output chain</a:t>
            </a:r>
          </a:p>
        </p:txBody>
      </p:sp>
      <p:pic>
        <p:nvPicPr>
          <p:cNvPr id="18" name="Picture 10" descr="https://alog.ligo-wa.caltech.edu/aLOG/uploads/52418_20191011100428_2.jpg">
            <a:extLst>
              <a:ext uri="{FF2B5EF4-FFF2-40B4-BE49-F238E27FC236}">
                <a16:creationId xmlns:a16="http://schemas.microsoft.com/office/drawing/2014/main" id="{7578CC3D-ADA7-4A4F-B5D9-4DB36A069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635" y="2074969"/>
            <a:ext cx="4805165" cy="320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533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E743C-7A98-A443-9857-F09A9AC4F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H1: Swapping degraded in-</a:t>
            </a:r>
            <a:r>
              <a:rPr lang="en-US" dirty="0" err="1"/>
              <a:t>vac</a:t>
            </a:r>
            <a:r>
              <a:rPr lang="en-US" dirty="0"/>
              <a:t> fiber for SQZ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0EA51-B77B-B04A-85DB-A7033FAA8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FFFC3D-1D93-C24C-87EB-C61C54972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371D87-2EE4-6349-918A-7C2635FDF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335" y="3440165"/>
            <a:ext cx="5118537" cy="3417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648BC8-6171-C14D-BFC7-1EED95A70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606" y="1176372"/>
            <a:ext cx="4207957" cy="2818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614055-BFD3-D24A-BF73-803808FB1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8" y="4051809"/>
            <a:ext cx="4178858" cy="280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95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9B2D1-4E90-CB48-B7F0-0DD7CF445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B6B11-C63E-1945-BFB6-8583A251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8</a:t>
            </a:fld>
            <a:endParaRPr lang="en-US"/>
          </a:p>
        </p:txBody>
      </p:sp>
      <p:pic>
        <p:nvPicPr>
          <p:cNvPr id="4110" name="Picture 14" descr="https://alog.ligo-la.caltech.edu/aLOG/uploads/49035_20191009114411_L1ETMX_pt_abs_locations.png">
            <a:extLst>
              <a:ext uri="{FF2B5EF4-FFF2-40B4-BE49-F238E27FC236}">
                <a16:creationId xmlns:a16="http://schemas.microsoft.com/office/drawing/2014/main" id="{85A9087B-DD27-3744-985D-7F5DBC052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38" y="1243939"/>
            <a:ext cx="7267089" cy="561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alog.ligo-la.caltech.edu/aLOG/uploads/48994_20191007205823_POINTAIMAGE005.jpg">
            <a:extLst>
              <a:ext uri="{FF2B5EF4-FFF2-40B4-BE49-F238E27FC236}">
                <a16:creationId xmlns:a16="http://schemas.microsoft.com/office/drawing/2014/main" id="{4C07A4BC-09B8-6549-8D92-ACC733692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886" y="5039673"/>
            <a:ext cx="2423594" cy="181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alog.ligo-la.caltech.edu/aLOG/uploads/48996_20191007223828_POINTDIMAGE212.jpg">
            <a:extLst>
              <a:ext uri="{FF2B5EF4-FFF2-40B4-BE49-F238E27FC236}">
                <a16:creationId xmlns:a16="http://schemas.microsoft.com/office/drawing/2014/main" id="{CB2DA983-AC66-7F41-9B12-5C7A52B93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908" y="1012776"/>
            <a:ext cx="2405926" cy="18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alog.ligo-la.caltech.edu/aLOG/uploads/48996_20191007223845_POINTGIMAGE201.jpg">
            <a:extLst>
              <a:ext uri="{FF2B5EF4-FFF2-40B4-BE49-F238E27FC236}">
                <a16:creationId xmlns:a16="http://schemas.microsoft.com/office/drawing/2014/main" id="{C5F83E97-2341-F344-8735-D79021E37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907" y="3018763"/>
            <a:ext cx="2459573" cy="184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199377-91CC-3F48-8C00-FFA8CB7DD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888"/>
            <a:ext cx="10515600" cy="1325563"/>
          </a:xfrm>
        </p:spPr>
        <p:txBody>
          <a:bodyPr/>
          <a:lstStyle/>
          <a:p>
            <a:r>
              <a:rPr lang="en-US" dirty="0"/>
              <a:t>During the break: L1 EX spot absorbers in-situ pictures</a:t>
            </a:r>
          </a:p>
        </p:txBody>
      </p:sp>
    </p:spTree>
    <p:extLst>
      <p:ext uri="{BB962C8B-B14F-4D97-AF65-F5344CB8AC3E}">
        <p14:creationId xmlns:p14="http://schemas.microsoft.com/office/powerpoint/2010/main" val="285494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9B388-C7A9-DD41-8853-A786A5ECC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H1 Wind Fence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650EDB-0516-7B40-94FD-C3929057C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G1902055-v2, OpenLVEM, 24 Octobert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D1ACFB-9564-4944-8BE0-1B828A78A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F0D3-C9D8-0D48-AE04-FBEDE8539DE3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9B4B6B-A3F8-0247-A4D4-6F8561C93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185" y="3236976"/>
            <a:ext cx="4707440" cy="364097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53AAE9-E730-2141-B28E-B92A0CD6A9A2}"/>
              </a:ext>
            </a:extLst>
          </p:cNvPr>
          <p:cNvSpPr txBox="1">
            <a:spLocks/>
          </p:cNvSpPr>
          <p:nvPr/>
        </p:nvSpPr>
        <p:spPr>
          <a:xfrm>
            <a:off x="838200" y="1485314"/>
            <a:ext cx="63489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Wind has an impact on duty factor as well as noise at Hanford.</a:t>
            </a:r>
          </a:p>
          <a:p>
            <a:r>
              <a:rPr lang="en-US" dirty="0"/>
              <a:t>“Baseball net”-type  wind mitigation.</a:t>
            </a:r>
          </a:p>
          <a:p>
            <a:r>
              <a:rPr lang="en-US" dirty="0"/>
              <a:t>Installation ongoing.</a:t>
            </a:r>
          </a:p>
          <a:p>
            <a:r>
              <a:rPr lang="en-US" dirty="0"/>
              <a:t>Not operational until mid-Nov.</a:t>
            </a:r>
          </a:p>
          <a:p>
            <a:pPr lvl="1"/>
            <a:r>
              <a:rPr lang="en-US" dirty="0"/>
              <a:t>Minimal (projected less than 8 hours) of impact on the run.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24AED3-685E-004A-9D14-BEF47791A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57170" y="80685"/>
            <a:ext cx="4837455" cy="3489879"/>
          </a:xfrm>
        </p:spPr>
      </p:pic>
      <p:pic>
        <p:nvPicPr>
          <p:cNvPr id="8" name="Picture 8" descr="https://alog.ligo-wa.caltech.edu/aLOG/uploads/52486_20191015141943_ReadyForPole.jpg">
            <a:extLst>
              <a:ext uri="{FF2B5EF4-FFF2-40B4-BE49-F238E27FC236}">
                <a16:creationId xmlns:a16="http://schemas.microsoft.com/office/drawing/2014/main" id="{813B42B7-FD53-1B48-8E0B-F05DFC8CE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043" y="4896327"/>
            <a:ext cx="3241703" cy="198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B16EDE-F38A-6148-B2FC-CD093D5B4C1C}"/>
              </a:ext>
            </a:extLst>
          </p:cNvPr>
          <p:cNvSpPr txBox="1"/>
          <p:nvPr/>
        </p:nvSpPr>
        <p:spPr>
          <a:xfrm>
            <a:off x="188820" y="6430383"/>
            <a:ext cx="3849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Hole for one of H1 wind-fence posts.</a:t>
            </a:r>
          </a:p>
        </p:txBody>
      </p:sp>
    </p:spTree>
    <p:extLst>
      <p:ext uri="{BB962C8B-B14F-4D97-AF65-F5344CB8AC3E}">
        <p14:creationId xmlns:p14="http://schemas.microsoft.com/office/powerpoint/2010/main" val="1359375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4561</TotalTime>
  <Words>883</Words>
  <Application>Microsoft Macintosh PowerPoint</Application>
  <PresentationFormat>Widescreen</PresentationFormat>
  <Paragraphs>109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O3 October Commissioning Break Update</vt:lpstr>
      <vt:lpstr>October 2019 Commissioning Break</vt:lpstr>
      <vt:lpstr>LIGO Commissioning break</vt:lpstr>
      <vt:lpstr>PowerPoint Presentation</vt:lpstr>
      <vt:lpstr>PowerPoint Presentation</vt:lpstr>
      <vt:lpstr>H1 scattering mitigation: Targeting corner station</vt:lpstr>
      <vt:lpstr>H1: Swapping degraded in-vac fiber for SQZ system</vt:lpstr>
      <vt:lpstr>During the break: L1 EX spot absorbers in-situ pictures</vt:lpstr>
      <vt:lpstr>H1 Wind Fence</vt:lpstr>
      <vt:lpstr>Virgo commissioning break</vt:lpstr>
      <vt:lpstr>PowerPoint Presentation</vt:lpstr>
      <vt:lpstr>PowerPoint Presentation</vt:lpstr>
      <vt:lpstr>PowerPoint Presentation</vt:lpstr>
      <vt:lpstr>Relocked with 26W on Oct 22!</vt:lpstr>
      <vt:lpstr>Schedule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O3 Update: The First 6 Months</dc:title>
  <dc:creator>Keita Kawabe</dc:creator>
  <cp:lastModifiedBy>Keita Kawabe</cp:lastModifiedBy>
  <cp:revision>78</cp:revision>
  <cp:lastPrinted>2019-10-23T05:09:39Z</cp:lastPrinted>
  <dcterms:created xsi:type="dcterms:W3CDTF">2019-10-14T17:51:24Z</dcterms:created>
  <dcterms:modified xsi:type="dcterms:W3CDTF">2019-10-23T23:46:32Z</dcterms:modified>
</cp:coreProperties>
</file>