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5"/>
  </p:notesMasterIdLst>
  <p:sldIdLst>
    <p:sldId id="643" r:id="rId2"/>
    <p:sldId id="738" r:id="rId3"/>
    <p:sldId id="578" r:id="rId4"/>
    <p:sldId id="739" r:id="rId5"/>
    <p:sldId id="727" r:id="rId6"/>
    <p:sldId id="582" r:id="rId7"/>
    <p:sldId id="728" r:id="rId8"/>
    <p:sldId id="672" r:id="rId9"/>
    <p:sldId id="673" r:id="rId10"/>
    <p:sldId id="740" r:id="rId11"/>
    <p:sldId id="676" r:id="rId12"/>
    <p:sldId id="742" r:id="rId13"/>
    <p:sldId id="744" r:id="rId14"/>
    <p:sldId id="741" r:id="rId15"/>
    <p:sldId id="755" r:id="rId16"/>
    <p:sldId id="678" r:id="rId17"/>
    <p:sldId id="679" r:id="rId18"/>
    <p:sldId id="745" r:id="rId19"/>
    <p:sldId id="709" r:id="rId20"/>
    <p:sldId id="711" r:id="rId21"/>
    <p:sldId id="756" r:id="rId22"/>
    <p:sldId id="757" r:id="rId23"/>
    <p:sldId id="712" r:id="rId24"/>
    <p:sldId id="710" r:id="rId25"/>
    <p:sldId id="746" r:id="rId26"/>
    <p:sldId id="683" r:id="rId27"/>
    <p:sldId id="684" r:id="rId28"/>
    <p:sldId id="685" r:id="rId29"/>
    <p:sldId id="747" r:id="rId30"/>
    <p:sldId id="694" r:id="rId31"/>
    <p:sldId id="695" r:id="rId32"/>
    <p:sldId id="696" r:id="rId33"/>
    <p:sldId id="697" r:id="rId34"/>
    <p:sldId id="698" r:id="rId35"/>
    <p:sldId id="748" r:id="rId36"/>
    <p:sldId id="593" r:id="rId37"/>
    <p:sldId id="762" r:id="rId38"/>
    <p:sldId id="713" r:id="rId39"/>
    <p:sldId id="583" r:id="rId40"/>
    <p:sldId id="749" r:id="rId41"/>
    <p:sldId id="700" r:id="rId42"/>
    <p:sldId id="702" r:id="rId43"/>
    <p:sldId id="705" r:id="rId44"/>
    <p:sldId id="703" r:id="rId45"/>
    <p:sldId id="704" r:id="rId46"/>
    <p:sldId id="751" r:id="rId47"/>
    <p:sldId id="725" r:id="rId48"/>
    <p:sldId id="602" r:id="rId49"/>
    <p:sldId id="726" r:id="rId50"/>
    <p:sldId id="706" r:id="rId51"/>
    <p:sldId id="708" r:id="rId52"/>
    <p:sldId id="752" r:id="rId53"/>
    <p:sldId id="616" r:id="rId54"/>
    <p:sldId id="717" r:id="rId55"/>
    <p:sldId id="760" r:id="rId56"/>
    <p:sldId id="753" r:id="rId57"/>
    <p:sldId id="754" r:id="rId58"/>
    <p:sldId id="715" r:id="rId59"/>
    <p:sldId id="612" r:id="rId60"/>
    <p:sldId id="642" r:id="rId61"/>
    <p:sldId id="617" r:id="rId62"/>
    <p:sldId id="618" r:id="rId63"/>
    <p:sldId id="761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04FF"/>
    <a:srgbClr val="C0C5C9"/>
    <a:srgbClr val="5F5DCD"/>
    <a:srgbClr val="1103DF"/>
    <a:srgbClr val="FFFFFF"/>
    <a:srgbClr val="0711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68"/>
    <p:restoredTop sz="94682"/>
  </p:normalViewPr>
  <p:slideViewPr>
    <p:cSldViewPr snapToGrid="0" snapToObjects="1">
      <p:cViewPr varScale="1">
        <p:scale>
          <a:sx n="110" d="100"/>
          <a:sy n="110" d="100"/>
        </p:scale>
        <p:origin x="192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70434-94A2-AD42-9703-3541DB6C318F}" type="datetimeFigureOut">
              <a:rPr lang="en-US" smtClean="0"/>
              <a:t>8/24/19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BCB603-3D22-4C48-B315-E0C993D0A7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38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58F1B-7BFB-FB42-B535-5E1D655381ED}" type="slidenum">
              <a:r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760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58F1B-7BFB-FB42-B535-5E1D655381ED}" type="slidenum">
              <a:r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659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433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58F1B-7BFB-FB42-B535-5E1D655381ED}" type="slidenum">
              <a:r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291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2336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2878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329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895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060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563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58F1B-7BFB-FB42-B535-5E1D655381ED}" type="slidenum">
              <a:r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565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58F1B-7BFB-FB42-B535-5E1D655381ED}" type="slidenum">
              <a:r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9103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1114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58F1B-7BFB-FB42-B535-5E1D655381ED}" type="slidenum">
              <a:r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818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8546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7892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5638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6964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58F1B-7BFB-FB42-B535-5E1D655381ED}" type="slidenum">
              <a:r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1688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6012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2161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718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755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58F1B-7BFB-FB42-B535-5E1D655381ED}" type="slidenum">
              <a:r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7047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001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678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4551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58F1B-7BFB-FB42-B535-5E1D655381ED}" type="slidenum">
              <a:r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4973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8E20C-4298-D948-8DAA-6340D1D1B813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3112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984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4033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58F1B-7BFB-FB42-B535-5E1D655381ED}" type="slidenum">
              <a:r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3539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455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58F1B-7BFB-FB42-B535-5E1D655381ED}" type="slidenum">
              <a:r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3946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1250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3046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58F1B-7BFB-FB42-B535-5E1D655381ED}" type="slidenum">
              <a:r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7847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7138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784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59</a:t>
            </a:fld>
            <a:endParaRPr lang="en-US" dirty="0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8162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60</a:t>
            </a:fld>
            <a:endParaRPr lang="en-US" dirty="0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8536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58F1B-7BFB-FB42-B535-5E1D655381ED}" type="slidenum">
              <a:r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518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59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058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399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58F1B-7BFB-FB42-B535-5E1D655381ED}" type="slidenum">
              <a:r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473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58F1B-7BFB-FB42-B535-5E1D655381ED}" type="slidenum">
              <a:r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134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4E36-2C64-0945-B180-248431111F49}" type="datetimeFigureOut">
              <a:rPr lang="en-US" smtClean="0"/>
              <a:t>8/24/19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4E36-2C64-0945-B180-248431111F49}" type="datetimeFigureOut">
              <a:rPr lang="en-US" smtClean="0"/>
              <a:t>8/24/19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4E36-2C64-0945-B180-248431111F49}" type="datetimeFigureOut">
              <a:rPr lang="en-US" smtClean="0"/>
              <a:t>8/24/19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4E36-2C64-0945-B180-248431111F49}" type="datetimeFigureOut">
              <a:rPr lang="en-US" smtClean="0"/>
              <a:t>8/24/19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4E36-2C64-0945-B180-248431111F49}" type="datetimeFigureOut">
              <a:rPr lang="en-US" smtClean="0"/>
              <a:t>8/24/19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4E36-2C64-0945-B180-248431111F49}" type="datetimeFigureOut">
              <a:rPr lang="en-US" smtClean="0"/>
              <a:t>8/24/19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4E36-2C64-0945-B180-248431111F49}" type="datetimeFigureOut">
              <a:rPr lang="en-US" smtClean="0"/>
              <a:t>8/24/19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4E36-2C64-0945-B180-248431111F49}" type="datetimeFigureOut">
              <a:rPr lang="en-US" smtClean="0"/>
              <a:t>8/24/19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4E36-2C64-0945-B180-248431111F49}" type="datetimeFigureOut">
              <a:rPr lang="en-US" smtClean="0"/>
              <a:t>8/24/19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4E36-2C64-0945-B180-248431111F49}" type="datetimeFigureOut">
              <a:rPr lang="en-US" smtClean="0"/>
              <a:t>8/24/19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4E36-2C64-0945-B180-248431111F49}" type="datetimeFigureOut">
              <a:rPr lang="en-US" smtClean="0"/>
              <a:t>8/24/19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34E36-2C64-0945-B180-248431111F49}" type="datetimeFigureOut">
              <a:rPr lang="en-US" smtClean="0"/>
              <a:t>8/24/19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F0C7A-D35C-B549-B88A-2150C96279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9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32.jpeg"/><Relationship Id="rId5" Type="http://schemas.microsoft.com/office/2007/relationships/hdphoto" Target="../media/hdphoto2.wdp"/><Relationship Id="rId6" Type="http://schemas.openxmlformats.org/officeDocument/2006/relationships/image" Target="../media/image33.jpeg"/><Relationship Id="rId7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34.jpeg"/><Relationship Id="rId5" Type="http://schemas.microsoft.com/office/2007/relationships/hdphoto" Target="../media/hdphoto4.wdp"/><Relationship Id="rId6" Type="http://schemas.openxmlformats.org/officeDocument/2006/relationships/image" Target="../media/image35.jpeg"/><Relationship Id="rId7" Type="http://schemas.microsoft.com/office/2007/relationships/hdphoto" Target="../media/hdphoto5.wdp"/><Relationship Id="rId8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jpeg"/><Relationship Id="rId10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11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2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43.png"/><Relationship Id="rId8" Type="http://schemas.openxmlformats.org/officeDocument/2006/relationships/image" Target="../media/image11.png"/><Relationship Id="rId9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43.png"/><Relationship Id="rId7" Type="http://schemas.openxmlformats.org/officeDocument/2006/relationships/image" Target="../media/image11.png"/><Relationship Id="rId8" Type="http://schemas.openxmlformats.org/officeDocument/2006/relationships/image" Target="../media/image58.jpeg"/><Relationship Id="rId9" Type="http://schemas.microsoft.com/office/2007/relationships/hdphoto" Target="../media/hdphoto7.wdp"/><Relationship Id="rId10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74.png"/><Relationship Id="rId5" Type="http://schemas.openxmlformats.org/officeDocument/2006/relationships/image" Target="../media/image75.jpeg"/><Relationship Id="rId6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71.pn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2.png"/><Relationship Id="rId5" Type="http://schemas.openxmlformats.org/officeDocument/2006/relationships/image" Target="../media/image88.png"/><Relationship Id="rId6" Type="http://schemas.openxmlformats.org/officeDocument/2006/relationships/image" Target="../media/image53.png"/><Relationship Id="rId7" Type="http://schemas.openxmlformats.org/officeDocument/2006/relationships/image" Target="../media/image89.png"/><Relationship Id="rId8" Type="http://schemas.openxmlformats.org/officeDocument/2006/relationships/image" Target="../media/image51.png"/><Relationship Id="rId9" Type="http://schemas.openxmlformats.org/officeDocument/2006/relationships/image" Target="../media/image90.png"/><Relationship Id="rId10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0.png"/><Relationship Id="rId12" Type="http://schemas.openxmlformats.org/officeDocument/2006/relationships/image" Target="../media/image101.png"/><Relationship Id="rId13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96.png"/><Relationship Id="rId8" Type="http://schemas.openxmlformats.org/officeDocument/2006/relationships/image" Target="../media/image97.png"/><Relationship Id="rId9" Type="http://schemas.openxmlformats.org/officeDocument/2006/relationships/image" Target="../media/image98.png"/><Relationship Id="rId10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0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43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7.png"/><Relationship Id="rId5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0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5919" y="287058"/>
            <a:ext cx="5953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 Neue" charset="0"/>
                <a:ea typeface="Helvetica Neue" charset="0"/>
                <a:cs typeface="Helvetica Neue" charset="0"/>
              </a:rPr>
              <a:t>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61" y="11388"/>
            <a:ext cx="5933607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2251" cy="3162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" y="2801360"/>
            <a:ext cx="3769360" cy="2935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534" y="20532"/>
            <a:ext cx="3677466" cy="27786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6241" y="2775086"/>
            <a:ext cx="2797759" cy="29351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980" y="2124255"/>
            <a:ext cx="9010039" cy="1549142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August 2019 PEM update and new techniques for localizing scattering</a:t>
            </a:r>
          </a:p>
          <a:p>
            <a:pPr algn="ctr"/>
            <a:r>
              <a:rPr lang="en-US" sz="1400" b="1" dirty="0">
                <a:latin typeface="Helvetica Neue" charset="0"/>
                <a:ea typeface="Helvetica Neue" charset="0"/>
                <a:cs typeface="Helvetica Neue" charset="0"/>
              </a:rPr>
              <a:t>Robert Schofield</a:t>
            </a: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, Philippe Nguyen, Sharan </a:t>
            </a: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Banagiri</a:t>
            </a: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, Corey Austin, Kara </a:t>
            </a: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Merfeld</a:t>
            </a: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Anamaria</a:t>
            </a: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Effler</a:t>
            </a: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, David Shoemaker, </a:t>
            </a: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Siddharth</a:t>
            </a: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Soni</a:t>
            </a: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, Adrian </a:t>
            </a: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Helmling</a:t>
            </a: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-Cornell, Matthew Ball, </a:t>
            </a: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DetChar</a:t>
            </a:r>
            <a:endParaRPr lang="en-US" sz="1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06F4-13D7-4548-915C-9ACB1B72C1D7}" type="slidenum">
              <a:rPr lang="en-US" smtClean="0"/>
              <a:t>1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-29122" y="5710242"/>
            <a:ext cx="9173122" cy="1200500"/>
            <a:chOff x="1013419" y="3998158"/>
            <a:chExt cx="7967885" cy="12005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/>
            <a:srcRect l="7537" t="36045" r="14775" b="54219"/>
            <a:stretch/>
          </p:blipFill>
          <p:spPr>
            <a:xfrm>
              <a:off x="1038715" y="4249226"/>
              <a:ext cx="7942589" cy="59591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/>
            <a:srcRect l="7599" t="37840" r="14676" b="54475"/>
            <a:stretch/>
          </p:blipFill>
          <p:spPr>
            <a:xfrm>
              <a:off x="1044248" y="3998158"/>
              <a:ext cx="7937056" cy="4703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0"/>
            <a:srcRect l="7285" t="37593" r="14823" b="55242"/>
            <a:stretch/>
          </p:blipFill>
          <p:spPr>
            <a:xfrm>
              <a:off x="1013419" y="4760148"/>
              <a:ext cx="7967885" cy="438510"/>
            </a:xfrm>
            <a:prstGeom prst="rect">
              <a:avLst/>
            </a:prstGeom>
          </p:spPr>
        </p:pic>
      </p:grp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942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5919" y="287058"/>
            <a:ext cx="5953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 Neue" charset="0"/>
                <a:ea typeface="Helvetica Neue" charset="0"/>
                <a:cs typeface="Helvetica Neue" charset="0"/>
              </a:rPr>
              <a:t>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61" y="11388"/>
            <a:ext cx="5933607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2251" cy="3162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" y="2801360"/>
            <a:ext cx="3769360" cy="2935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534" y="20532"/>
            <a:ext cx="3677466" cy="27786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6241" y="2775086"/>
            <a:ext cx="2797759" cy="2935156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06F4-13D7-4548-915C-9ACB1B72C1D7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-29122" y="5710242"/>
            <a:ext cx="9173122" cy="1200500"/>
            <a:chOff x="1013419" y="3998158"/>
            <a:chExt cx="7967885" cy="12005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/>
            <a:srcRect l="7537" t="36045" r="14775" b="54219"/>
            <a:stretch/>
          </p:blipFill>
          <p:spPr>
            <a:xfrm>
              <a:off x="1038715" y="4249226"/>
              <a:ext cx="7942589" cy="59591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/>
            <a:srcRect l="7599" t="37840" r="14676" b="54475"/>
            <a:stretch/>
          </p:blipFill>
          <p:spPr>
            <a:xfrm>
              <a:off x="1044248" y="3998158"/>
              <a:ext cx="7937056" cy="4703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0"/>
            <a:srcRect l="7285" t="37593" r="14823" b="55242"/>
            <a:stretch/>
          </p:blipFill>
          <p:spPr>
            <a:xfrm>
              <a:off x="1013419" y="4760148"/>
              <a:ext cx="7967885" cy="438510"/>
            </a:xfrm>
            <a:prstGeom prst="rect">
              <a:avLst/>
            </a:prstGeom>
          </p:spPr>
        </p:pic>
      </p:grp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9054" y="311375"/>
            <a:ext cx="8616769" cy="5201424"/>
          </a:xfrm>
          <a:prstGeom prst="rect">
            <a:avLst/>
          </a:prstGeom>
          <a:solidFill>
            <a:schemeClr val="bg1">
              <a:alpha val="75000"/>
            </a:schemeClr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Results from the pre-run PEM injection program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Vibration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3200" b="1" dirty="0">
                <a:ln w="3175">
                  <a:noFill/>
                </a:ln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RF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Site activities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Magnetic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Big coils and magnetic monitoring program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Tests of coupling factors for thunder coupling etc.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Two new techniques for localizing vacuum enclosure coupling sites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Impulse propagation delay, amplitude, &amp; frequency structure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Beating injections with location-dependent phase of envelope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Worst coupling sites and mitigation plans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TMSX, LLO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EY, LLO</a:t>
            </a:r>
            <a:endParaRPr lang="en-US" sz="2000" b="1" dirty="0">
              <a:ln w="3175">
                <a:noFill/>
              </a:ln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HAM5,6 LHO, LLO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48 Hz LHO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IO Jitter, LHO, LLO</a:t>
            </a:r>
          </a:p>
        </p:txBody>
      </p:sp>
    </p:spTree>
    <p:extLst>
      <p:ext uri="{BB962C8B-B14F-4D97-AF65-F5344CB8AC3E}">
        <p14:creationId xmlns:p14="http://schemas.microsoft.com/office/powerpoint/2010/main" val="227391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-9512" y="194899"/>
            <a:ext cx="9088857" cy="838838"/>
          </a:xfrm>
          <a:prstGeom prst="rect">
            <a:avLst/>
          </a:prstGeom>
          <a:solidFill>
            <a:schemeClr val="bg1">
              <a:alpha val="64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Radio channels detect external 9 &amp; 45 MHz RF with at least 100 times SNR of DARM </a:t>
            </a:r>
            <a:endParaRPr lang="en-US" sz="32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386" y="1253035"/>
            <a:ext cx="3785873" cy="2328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934" y="2176964"/>
            <a:ext cx="5565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Neue" charset="0"/>
                <a:ea typeface="Helvetica Neue" charset="0"/>
                <a:cs typeface="Helvetica Neue" charset="0"/>
              </a:rPr>
              <a:t>9 MHz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385" y="3822368"/>
            <a:ext cx="3930162" cy="24087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4697082"/>
            <a:ext cx="6270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Neue" charset="0"/>
                <a:ea typeface="Helvetica Neue" charset="0"/>
                <a:cs typeface="Helvetica Neue" charset="0"/>
              </a:rPr>
              <a:t>45 MHz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428" y="1253035"/>
            <a:ext cx="3631843" cy="23288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4428" y="3822368"/>
            <a:ext cx="3721995" cy="24087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98501" y="893473"/>
            <a:ext cx="4459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Neue" charset="0"/>
                <a:ea typeface="Helvetica Neue" charset="0"/>
                <a:cs typeface="Helvetica Neue" charset="0"/>
              </a:rPr>
              <a:t>LHO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42468" y="957867"/>
            <a:ext cx="4235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Neue" charset="0"/>
                <a:ea typeface="Helvetica Neue" charset="0"/>
                <a:cs typeface="Helvetica Neue" charset="0"/>
              </a:rPr>
              <a:t>LLO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06F4-13D7-4548-915C-9ACB1B72C1D7}" type="slidenum">
              <a:rPr lang="en-US" smtClean="0"/>
              <a:t>11</a:t>
            </a:fld>
            <a:endParaRPr lang="en-US" dirty="0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40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5919" y="287058"/>
            <a:ext cx="5953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 Neue" charset="0"/>
                <a:ea typeface="Helvetica Neue" charset="0"/>
                <a:cs typeface="Helvetica Neue" charset="0"/>
              </a:rPr>
              <a:t>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61" y="11388"/>
            <a:ext cx="5933607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2251" cy="3162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" y="2801360"/>
            <a:ext cx="3769360" cy="2935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534" y="20532"/>
            <a:ext cx="3677466" cy="27786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6241" y="2775086"/>
            <a:ext cx="2797759" cy="2935156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06F4-13D7-4548-915C-9ACB1B72C1D7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-29122" y="5710242"/>
            <a:ext cx="9173122" cy="1200500"/>
            <a:chOff x="1013419" y="3998158"/>
            <a:chExt cx="7967885" cy="12005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/>
            <a:srcRect l="7537" t="36045" r="14775" b="54219"/>
            <a:stretch/>
          </p:blipFill>
          <p:spPr>
            <a:xfrm>
              <a:off x="1038715" y="4249226"/>
              <a:ext cx="7942589" cy="59591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/>
            <a:srcRect l="7599" t="37840" r="14676" b="54475"/>
            <a:stretch/>
          </p:blipFill>
          <p:spPr>
            <a:xfrm>
              <a:off x="1044248" y="3998158"/>
              <a:ext cx="7937056" cy="4703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0"/>
            <a:srcRect l="7285" t="37593" r="14823" b="55242"/>
            <a:stretch/>
          </p:blipFill>
          <p:spPr>
            <a:xfrm>
              <a:off x="1013419" y="4760148"/>
              <a:ext cx="7967885" cy="438510"/>
            </a:xfrm>
            <a:prstGeom prst="rect">
              <a:avLst/>
            </a:prstGeom>
          </p:spPr>
        </p:pic>
      </p:grp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6370" y="11388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9054" y="311375"/>
            <a:ext cx="8616769" cy="5201424"/>
          </a:xfrm>
          <a:prstGeom prst="rect">
            <a:avLst/>
          </a:prstGeom>
          <a:solidFill>
            <a:schemeClr val="bg1">
              <a:alpha val="75000"/>
            </a:schemeClr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Results from the pre-run PEM injection program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Vibration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RF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3200" b="1" dirty="0">
                <a:ln w="3175">
                  <a:noFill/>
                </a:ln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Site activities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Magnetic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Big coils and magnetic monitoring program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Tests of coupling factors for thunder coupling etc.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Two new techniques for localizing vacuum enclosure coupling sites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Impulse propagation delay, amplitude, &amp; frequency structure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Beating injections with location-dependent phase of envelope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Worst coupling sites and mitigation plans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TMSX, LLO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EY, LLO</a:t>
            </a:r>
            <a:endParaRPr lang="en-US" sz="2000" b="1" dirty="0">
              <a:ln w="3175">
                <a:noFill/>
              </a:ln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HAM5,6 LHO, LLO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48 Hz LHO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IO Jitter, LHO, LLO</a:t>
            </a:r>
          </a:p>
        </p:txBody>
      </p:sp>
    </p:spTree>
    <p:extLst>
      <p:ext uri="{BB962C8B-B14F-4D97-AF65-F5344CB8AC3E}">
        <p14:creationId xmlns:p14="http://schemas.microsoft.com/office/powerpoint/2010/main" val="1324596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28377" y="215548"/>
            <a:ext cx="9088857" cy="838838"/>
          </a:xfrm>
          <a:prstGeom prst="rect">
            <a:avLst/>
          </a:prstGeom>
          <a:solidFill>
            <a:schemeClr val="bg1">
              <a:alpha val="64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Heavy stepping tours, rolling chairs in control room, dropping a few pounds, show in H1 DARM</a:t>
            </a: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57" y="3978276"/>
            <a:ext cx="4584079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922" y="1195779"/>
            <a:ext cx="4575600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57" y="1181540"/>
            <a:ext cx="4519061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6870" y="3899681"/>
            <a:ext cx="45612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83588" y="1393339"/>
            <a:ext cx="817684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rPr>
              <a:t>chair with person rolling across control room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36332" y="1393337"/>
            <a:ext cx="3464958" cy="1419715"/>
            <a:chOff x="536332" y="386861"/>
            <a:chExt cx="3464958" cy="1419715"/>
          </a:xfrm>
        </p:grpSpPr>
        <p:sp>
          <p:nvSpPr>
            <p:cNvPr id="7" name="TextBox 6"/>
            <p:cNvSpPr txBox="1"/>
            <p:nvPr/>
          </p:nvSpPr>
          <p:spPr>
            <a:xfrm>
              <a:off x="536332" y="386862"/>
              <a:ext cx="817684" cy="70788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FFFF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Mass (large super ball) dropped from  about 4 ft. in control room</a:t>
              </a:r>
            </a:p>
          </p:txBody>
        </p:sp>
        <p:cxnSp>
          <p:nvCxnSpPr>
            <p:cNvPr id="10" name="Straight Arrow Connector 9"/>
            <p:cNvCxnSpPr>
              <a:stCxn id="8" idx="2"/>
            </p:cNvCxnSpPr>
            <p:nvPr/>
          </p:nvCxnSpPr>
          <p:spPr>
            <a:xfrm flipH="1">
              <a:off x="1459524" y="1406613"/>
              <a:ext cx="332906" cy="39996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7" idx="2"/>
            </p:cNvCxnSpPr>
            <p:nvPr/>
          </p:nvCxnSpPr>
          <p:spPr>
            <a:xfrm flipH="1">
              <a:off x="870438" y="1094748"/>
              <a:ext cx="74736" cy="27685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359626" y="386861"/>
              <a:ext cx="1641664" cy="830997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FFFF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4 people walking to imitate animated crowd  (not jumping).</a:t>
              </a:r>
            </a:p>
            <a:p>
              <a:endParaRPr lang="en-US" sz="800" dirty="0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  <a:p>
              <a:r>
                <a:rPr lang="en-US" sz="800" dirty="0">
                  <a:solidFill>
                    <a:srgbClr val="FFFF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hallway outside control room</a:t>
              </a:r>
            </a:p>
            <a:p>
              <a:endParaRPr lang="en-US" sz="800" dirty="0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  <a:p>
              <a:r>
                <a:rPr lang="en-US" sz="800" dirty="0">
                  <a:solidFill>
                    <a:srgbClr val="FFFF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control room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2134030" y="916519"/>
              <a:ext cx="267242" cy="33355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2302334" y="1170827"/>
              <a:ext cx="197876" cy="21034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820839" y="2782149"/>
            <a:ext cx="879894" cy="33855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rPr>
              <a:t>PSL accelerometer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77693" y="1454473"/>
            <a:ext cx="879894" cy="33855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rPr>
              <a:t>HAM5/6 area accelerometer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77693" y="4151506"/>
            <a:ext cx="879894" cy="21544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rPr>
              <a:t>DARM (copy)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40082" y="4219036"/>
            <a:ext cx="507298" cy="21544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rPr>
              <a:t>DARM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06F4-13D7-4548-915C-9ACB1B72C1D7}" type="slidenum">
              <a:rPr lang="en-US" smtClean="0"/>
              <a:t>13</a:t>
            </a:fld>
            <a:endParaRPr lang="en-US" dirty="0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6370" y="11388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86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5919" y="287058"/>
            <a:ext cx="5953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 Neue" charset="0"/>
                <a:ea typeface="Helvetica Neue" charset="0"/>
                <a:cs typeface="Helvetica Neue" charset="0"/>
              </a:rPr>
              <a:t>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61" y="11388"/>
            <a:ext cx="5933607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2251" cy="3162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" y="2801360"/>
            <a:ext cx="3769360" cy="2935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534" y="20532"/>
            <a:ext cx="3677466" cy="27786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6241" y="2775086"/>
            <a:ext cx="2797759" cy="2935156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06F4-13D7-4548-915C-9ACB1B72C1D7}" type="slidenum">
              <a:rPr lang="en-US" smtClean="0"/>
              <a:t>14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-29122" y="5710242"/>
            <a:ext cx="9173122" cy="1200500"/>
            <a:chOff x="1013419" y="3998158"/>
            <a:chExt cx="7967885" cy="12005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/>
            <a:srcRect l="7537" t="36045" r="14775" b="54219"/>
            <a:stretch/>
          </p:blipFill>
          <p:spPr>
            <a:xfrm>
              <a:off x="1038715" y="4249226"/>
              <a:ext cx="7942589" cy="59591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/>
            <a:srcRect l="7599" t="37840" r="14676" b="54475"/>
            <a:stretch/>
          </p:blipFill>
          <p:spPr>
            <a:xfrm>
              <a:off x="1044248" y="3998158"/>
              <a:ext cx="7937056" cy="4703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0"/>
            <a:srcRect l="7285" t="37593" r="14823" b="55242"/>
            <a:stretch/>
          </p:blipFill>
          <p:spPr>
            <a:xfrm>
              <a:off x="1013419" y="4760148"/>
              <a:ext cx="7967885" cy="438510"/>
            </a:xfrm>
            <a:prstGeom prst="rect">
              <a:avLst/>
            </a:prstGeom>
          </p:spPr>
        </p:pic>
      </p:grp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9054" y="311375"/>
            <a:ext cx="8616769" cy="5201424"/>
          </a:xfrm>
          <a:prstGeom prst="rect">
            <a:avLst/>
          </a:prstGeom>
          <a:solidFill>
            <a:schemeClr val="bg1">
              <a:alpha val="75000"/>
            </a:schemeClr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Results from the pre-run PEM injection program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Vibration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RF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Site activities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3200" b="1" dirty="0">
                <a:ln w="3175">
                  <a:noFill/>
                </a:ln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Magnetic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Big coils and magnetic monitoring program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Tests of coupling factors for thunder coupling etc.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Two new techniques for localizing vacuum enclosure coupling sites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Impulse propagation delay, amplitude, &amp; frequency structure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Beating injections with location-dependent phase of envelope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Worst coupling sites and mitigation plans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TMSX, LLO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EY, LLO</a:t>
            </a:r>
            <a:endParaRPr lang="en-US" sz="2000" b="1" dirty="0">
              <a:ln w="3175">
                <a:noFill/>
              </a:ln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HAM5,6 LHO, LLO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48 Hz LHO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IO Jitter, LHO, LLO</a:t>
            </a:r>
          </a:p>
        </p:txBody>
      </p:sp>
    </p:spTree>
    <p:extLst>
      <p:ext uri="{BB962C8B-B14F-4D97-AF65-F5344CB8AC3E}">
        <p14:creationId xmlns:p14="http://schemas.microsoft.com/office/powerpoint/2010/main" val="1063143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97" y="1572289"/>
            <a:ext cx="8958805" cy="371342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1180619" y="2728517"/>
            <a:ext cx="833376" cy="700482"/>
          </a:xfrm>
          <a:prstGeom prst="line">
            <a:avLst/>
          </a:prstGeom>
          <a:ln w="762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231758" y="2728517"/>
            <a:ext cx="833376" cy="700482"/>
          </a:xfrm>
          <a:prstGeom prst="line">
            <a:avLst/>
          </a:prstGeom>
          <a:ln w="762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00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08" y="571500"/>
            <a:ext cx="8568784" cy="5715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06F4-13D7-4548-915C-9ACB1B72C1D7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914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57" y="571500"/>
            <a:ext cx="8535486" cy="5715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06F4-13D7-4548-915C-9ACB1B72C1D7}" type="slidenum">
              <a:rPr lang="en-US" smtClean="0"/>
              <a:t>17</a:t>
            </a:fld>
            <a:endParaRPr lang="en-US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511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5919" y="287058"/>
            <a:ext cx="5953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 Neue" charset="0"/>
                <a:ea typeface="Helvetica Neue" charset="0"/>
                <a:cs typeface="Helvetica Neue" charset="0"/>
              </a:rPr>
              <a:t>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61" y="11388"/>
            <a:ext cx="5933607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2251" cy="3162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" y="2801360"/>
            <a:ext cx="3769360" cy="2935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534" y="20532"/>
            <a:ext cx="3677466" cy="27786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6241" y="2775086"/>
            <a:ext cx="2797759" cy="2935156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06F4-13D7-4548-915C-9ACB1B72C1D7}" type="slidenum">
              <a:rPr lang="en-US" smtClean="0"/>
              <a:t>18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-29122" y="5710242"/>
            <a:ext cx="9173122" cy="1200500"/>
            <a:chOff x="1013419" y="3998158"/>
            <a:chExt cx="7967885" cy="12005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/>
            <a:srcRect l="7537" t="36045" r="14775" b="54219"/>
            <a:stretch/>
          </p:blipFill>
          <p:spPr>
            <a:xfrm>
              <a:off x="1038715" y="4249226"/>
              <a:ext cx="7942589" cy="59591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/>
            <a:srcRect l="7599" t="37840" r="14676" b="54475"/>
            <a:stretch/>
          </p:blipFill>
          <p:spPr>
            <a:xfrm>
              <a:off x="1044248" y="3998158"/>
              <a:ext cx="7937056" cy="4703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0"/>
            <a:srcRect l="7285" t="37593" r="14823" b="55242"/>
            <a:stretch/>
          </p:blipFill>
          <p:spPr>
            <a:xfrm>
              <a:off x="1013419" y="4760148"/>
              <a:ext cx="7967885" cy="438510"/>
            </a:xfrm>
            <a:prstGeom prst="rect">
              <a:avLst/>
            </a:prstGeom>
          </p:spPr>
        </p:pic>
      </p:grp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9054" y="311375"/>
            <a:ext cx="8616769" cy="5693866"/>
          </a:xfrm>
          <a:prstGeom prst="rect">
            <a:avLst/>
          </a:prstGeom>
          <a:solidFill>
            <a:schemeClr val="bg1">
              <a:alpha val="75000"/>
            </a:schemeClr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Results from the pre-run PEM injection program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Vibration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RF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Site activities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Magnetic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b="1" dirty="0">
                <a:ln w="3175">
                  <a:noFill/>
                </a:ln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Big coils and magnetic monitoring program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Tests of coupling factors for thunder coupling etc.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Two new techniques for localizing vacuum enclosure coupling sites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Impulse propagation delay, amplitude, &amp; frequency structure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Beating injections with location-dependent phase of envelope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Worst coupling sites and mitigation plans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TMSX, LLO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EY, LLO</a:t>
            </a:r>
            <a:endParaRPr lang="en-US" sz="2000" b="1" dirty="0">
              <a:ln w="3175">
                <a:noFill/>
              </a:ln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HAM5,6 LHO, LLO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48 Hz LHO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IO Jitter, LHO, LLO</a:t>
            </a:r>
          </a:p>
        </p:txBody>
      </p:sp>
    </p:spTree>
    <p:extLst>
      <p:ext uri="{BB962C8B-B14F-4D97-AF65-F5344CB8AC3E}">
        <p14:creationId xmlns:p14="http://schemas.microsoft.com/office/powerpoint/2010/main" val="72262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alphaModFix am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" y="39319"/>
            <a:ext cx="9110472" cy="682931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-57222" y="601524"/>
            <a:ext cx="9088857" cy="454451"/>
          </a:xfrm>
          <a:solidFill>
            <a:schemeClr val="bg1">
              <a:alpha val="64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First coils at LHO &amp; LLO</a:t>
            </a:r>
            <a: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/>
            </a:r>
            <a:b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6115" r="-699"/>
          <a:stretch/>
        </p:blipFill>
        <p:spPr>
          <a:xfrm>
            <a:off x="4552777" y="1802583"/>
            <a:ext cx="4536080" cy="4639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506"/>
          <a:stretch/>
        </p:blipFill>
        <p:spPr>
          <a:xfrm>
            <a:off x="127322" y="1802583"/>
            <a:ext cx="4385608" cy="47246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66754" y="1422617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LHO 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57950" y="1386758"/>
            <a:ext cx="81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LLO EX</a:t>
            </a:r>
          </a:p>
        </p:txBody>
      </p:sp>
    </p:spTree>
    <p:extLst>
      <p:ext uri="{BB962C8B-B14F-4D97-AF65-F5344CB8AC3E}">
        <p14:creationId xmlns:p14="http://schemas.microsoft.com/office/powerpoint/2010/main" val="146144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5919" y="287058"/>
            <a:ext cx="5953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 Neue" charset="0"/>
                <a:ea typeface="Helvetica Neue" charset="0"/>
                <a:cs typeface="Helvetica Neue" charset="0"/>
              </a:rPr>
              <a:t>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61" y="11388"/>
            <a:ext cx="5933607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2251" cy="3162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" y="2801360"/>
            <a:ext cx="3769360" cy="2935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534" y="20532"/>
            <a:ext cx="3677466" cy="27786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6241" y="2775086"/>
            <a:ext cx="2797759" cy="2935156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06F4-13D7-4548-915C-9ACB1B72C1D7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-29122" y="5710242"/>
            <a:ext cx="9173122" cy="1200500"/>
            <a:chOff x="1013419" y="3998158"/>
            <a:chExt cx="7967885" cy="12005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/>
            <a:srcRect l="7537" t="36045" r="14775" b="54219"/>
            <a:stretch/>
          </p:blipFill>
          <p:spPr>
            <a:xfrm>
              <a:off x="1038715" y="4249226"/>
              <a:ext cx="7942589" cy="59591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/>
            <a:srcRect l="7599" t="37840" r="14676" b="54475"/>
            <a:stretch/>
          </p:blipFill>
          <p:spPr>
            <a:xfrm>
              <a:off x="1044248" y="3998158"/>
              <a:ext cx="7937056" cy="4703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0"/>
            <a:srcRect l="7285" t="37593" r="14823" b="55242"/>
            <a:stretch/>
          </p:blipFill>
          <p:spPr>
            <a:xfrm>
              <a:off x="1013419" y="4760148"/>
              <a:ext cx="7967885" cy="438510"/>
            </a:xfrm>
            <a:prstGeom prst="rect">
              <a:avLst/>
            </a:prstGeom>
          </p:spPr>
        </p:pic>
      </p:grp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9054" y="311375"/>
            <a:ext cx="8616769" cy="5016758"/>
          </a:xfrm>
          <a:prstGeom prst="rect">
            <a:avLst/>
          </a:prstGeom>
          <a:solidFill>
            <a:schemeClr val="bg1">
              <a:alpha val="75000"/>
            </a:schemeClr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Results from the pre-run PEM injection program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Vibration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RF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Site activities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Magnetic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Big coils and magnetic monitoring program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Tests of coupling factors for thunder coupling etc.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Two new techniques for localizing vacuum enclosure coupling sites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Impulse propagation delay, amplitude, &amp; frequency structure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Beating injections with location-dependent phase of envelope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Worst coupling sites and mitigation plans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TMSX, LLO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EY, LLO</a:t>
            </a:r>
            <a:endParaRPr lang="en-US" sz="2000" b="1" dirty="0">
              <a:ln w="3175">
                <a:noFill/>
              </a:ln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HAM5,6 LHO, LLO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48 Hz LHO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IO Jitter, LHO, LLO</a:t>
            </a:r>
          </a:p>
        </p:txBody>
      </p:sp>
    </p:spTree>
    <p:extLst>
      <p:ext uri="{BB962C8B-B14F-4D97-AF65-F5344CB8AC3E}">
        <p14:creationId xmlns:p14="http://schemas.microsoft.com/office/powerpoint/2010/main" val="1721230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alphaModFix am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" y="28685"/>
            <a:ext cx="9110472" cy="682931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8005"/>
          <a:stretch/>
        </p:blipFill>
        <p:spPr>
          <a:xfrm>
            <a:off x="138402" y="1117173"/>
            <a:ext cx="5770212" cy="5561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r="47623"/>
          <a:stretch/>
        </p:blipFill>
        <p:spPr>
          <a:xfrm>
            <a:off x="5787342" y="3422974"/>
            <a:ext cx="3013462" cy="33510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53139" t="15260"/>
          <a:stretch/>
        </p:blipFill>
        <p:spPr>
          <a:xfrm>
            <a:off x="5839228" y="938060"/>
            <a:ext cx="2933466" cy="3089661"/>
          </a:xfrm>
          <a:prstGeom prst="rect">
            <a:avLst/>
          </a:prstGeom>
        </p:spPr>
      </p:pic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79319" y="0"/>
            <a:ext cx="9088857" cy="763329"/>
          </a:xfrm>
          <a:noFill/>
          <a:effectLst/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Proposed coil locations</a:t>
            </a: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7038" y="837364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99013" y="769375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72497" y="3827074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EX</a:t>
            </a:r>
          </a:p>
        </p:txBody>
      </p:sp>
    </p:spTree>
    <p:extLst>
      <p:ext uri="{BB962C8B-B14F-4D97-AF65-F5344CB8AC3E}">
        <p14:creationId xmlns:p14="http://schemas.microsoft.com/office/powerpoint/2010/main" val="132084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alphaModFix am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" y="39319"/>
            <a:ext cx="9110472" cy="682931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7335" t="19148" r="8612" b="12797"/>
          <a:stretch/>
        </p:blipFill>
        <p:spPr>
          <a:xfrm>
            <a:off x="236682" y="1319514"/>
            <a:ext cx="8704162" cy="5453431"/>
          </a:xfrm>
          <a:prstGeom prst="rect">
            <a:avLst/>
          </a:prstGeom>
        </p:spPr>
      </p:pic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-613458" y="39319"/>
            <a:ext cx="10370916" cy="1605515"/>
          </a:xfrm>
          <a:noFill/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Broad band injection shows magnetic resonances</a:t>
            </a:r>
            <a: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/>
            </a:r>
            <a:b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5812" y="1448160"/>
            <a:ext cx="910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Franklin Gothic Heavy" charset="0"/>
                <a:ea typeface="Franklin Gothic Heavy" charset="0"/>
                <a:cs typeface="Franklin Gothic Heavy" charset="0"/>
              </a:rPr>
              <a:t>DARM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29012" y="4285887"/>
            <a:ext cx="1959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Franklin Gothic Heavy" charset="0"/>
                <a:ea typeface="Franklin Gothic Heavy" charset="0"/>
                <a:cs typeface="Franklin Gothic Heavy" charset="0"/>
              </a:rPr>
              <a:t>Magnetometer</a:t>
            </a:r>
          </a:p>
        </p:txBody>
      </p:sp>
    </p:spTree>
    <p:extLst>
      <p:ext uri="{BB962C8B-B14F-4D97-AF65-F5344CB8AC3E}">
        <p14:creationId xmlns:p14="http://schemas.microsoft.com/office/powerpoint/2010/main" val="75420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5790"/>
            <a:ext cx="9144000" cy="4166419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335" y="309479"/>
            <a:ext cx="9088857" cy="838838"/>
          </a:xfrm>
          <a:solidFill>
            <a:schemeClr val="bg1">
              <a:alpha val="64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Weekly magnetic injection results</a:t>
            </a:r>
            <a:br>
              <a:rPr lang="en-US" sz="4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r>
              <a:rPr lang="en-US" sz="2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(</a:t>
            </a:r>
            <a:r>
              <a:rPr lang="en-US" sz="2000" b="1" dirty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Philippe N.)</a:t>
            </a:r>
            <a: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/>
            </a:r>
            <a:b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6457950" y="1163578"/>
            <a:ext cx="358814" cy="828881"/>
          </a:xfrm>
          <a:prstGeom prst="line">
            <a:avLst/>
          </a:prstGeom>
          <a:ln w="76200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010887" y="1148317"/>
            <a:ext cx="358814" cy="828881"/>
          </a:xfrm>
          <a:prstGeom prst="line">
            <a:avLst/>
          </a:prstGeom>
          <a:ln w="76200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4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alphaModFix am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" y="28685"/>
            <a:ext cx="9110472" cy="682931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88671" y="254097"/>
            <a:ext cx="9088857" cy="712095"/>
          </a:xfrm>
          <a:solidFill>
            <a:schemeClr val="bg1">
              <a:alpha val="64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Weekly magnetic injection </a:t>
            </a:r>
            <a: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/>
            </a:r>
            <a:b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35" y="1220289"/>
            <a:ext cx="8977330" cy="518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9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alphaModFix am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" y="39319"/>
            <a:ext cx="9110472" cy="682931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335" y="309478"/>
            <a:ext cx="9088857" cy="1605515"/>
          </a:xfrm>
          <a:solidFill>
            <a:schemeClr val="bg1">
              <a:alpha val="64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48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I. </a:t>
            </a:r>
            <a: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/>
            </a:r>
            <a:b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7369" y="3772130"/>
            <a:ext cx="52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LLO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5" y="563192"/>
            <a:ext cx="8993529" cy="559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9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5919" y="287058"/>
            <a:ext cx="5953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 Neue" charset="0"/>
                <a:ea typeface="Helvetica Neue" charset="0"/>
                <a:cs typeface="Helvetica Neue" charset="0"/>
              </a:rPr>
              <a:t>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61" y="11388"/>
            <a:ext cx="5933607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2251" cy="3162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" y="2801360"/>
            <a:ext cx="3769360" cy="2935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534" y="20532"/>
            <a:ext cx="3677466" cy="27786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6241" y="2775086"/>
            <a:ext cx="2797759" cy="2935156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06F4-13D7-4548-915C-9ACB1B72C1D7}" type="slidenum">
              <a:rPr lang="en-US" smtClean="0"/>
              <a:t>25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-29122" y="5710242"/>
            <a:ext cx="9173122" cy="1200500"/>
            <a:chOff x="1013419" y="3998158"/>
            <a:chExt cx="7967885" cy="12005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/>
            <a:srcRect l="7537" t="36045" r="14775" b="54219"/>
            <a:stretch/>
          </p:blipFill>
          <p:spPr>
            <a:xfrm>
              <a:off x="1038715" y="4249226"/>
              <a:ext cx="7942589" cy="59591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/>
            <a:srcRect l="7599" t="37840" r="14676" b="54475"/>
            <a:stretch/>
          </p:blipFill>
          <p:spPr>
            <a:xfrm>
              <a:off x="1044248" y="3998158"/>
              <a:ext cx="7937056" cy="4703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0"/>
            <a:srcRect l="7285" t="37593" r="14823" b="55242"/>
            <a:stretch/>
          </p:blipFill>
          <p:spPr>
            <a:xfrm>
              <a:off x="1013419" y="4760148"/>
              <a:ext cx="7967885" cy="438510"/>
            </a:xfrm>
            <a:prstGeom prst="rect">
              <a:avLst/>
            </a:prstGeom>
          </p:spPr>
        </p:pic>
      </p:grp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9054" y="311375"/>
            <a:ext cx="8616769" cy="5693866"/>
          </a:xfrm>
          <a:prstGeom prst="rect">
            <a:avLst/>
          </a:prstGeom>
          <a:solidFill>
            <a:schemeClr val="bg1">
              <a:alpha val="75000"/>
            </a:schemeClr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Results from the pre-run PEM injection program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Vibration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RF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Site activities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Magnetic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Big coils and magnetic monitoring program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b="1" dirty="0">
                <a:ln w="3175">
                  <a:noFill/>
                </a:ln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Tests of coupling factors for thunder coupling etc.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Two new techniques for localizing vacuum enclosure coupling sites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Impulse propagation delay, amplitude, &amp; frequency structure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Beating injections with location-dependent phase of envelope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Worst coupling sites and mitigation plans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TMSX, LLO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EY, LLO</a:t>
            </a:r>
            <a:endParaRPr lang="en-US" sz="2000" b="1" dirty="0">
              <a:ln w="3175">
                <a:noFill/>
              </a:ln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HAM5,6 LHO, LLO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48 Hz LHO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IO Jitter, LHO, LLO</a:t>
            </a:r>
          </a:p>
        </p:txBody>
      </p:sp>
    </p:spTree>
    <p:extLst>
      <p:ext uri="{BB962C8B-B14F-4D97-AF65-F5344CB8AC3E}">
        <p14:creationId xmlns:p14="http://schemas.microsoft.com/office/powerpoint/2010/main" val="1699819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alphaModFix am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" y="39319"/>
            <a:ext cx="9110472" cy="682931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7571" y="743304"/>
            <a:ext cx="9088857" cy="766968"/>
          </a:xfrm>
          <a:solidFill>
            <a:schemeClr val="bg1">
              <a:alpha val="64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Effects of environment on DARM are consistent with PEM coupling functions</a:t>
            </a:r>
            <a: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/>
            </a:r>
            <a:b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5915" y="1644974"/>
            <a:ext cx="888051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48640">
              <a:buFont typeface="+mj-lt"/>
              <a:buAutoNum type="arabicPeriod"/>
            </a:pPr>
            <a:endParaRPr lang="en-US" sz="2400" b="1" dirty="0"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 indent="-548640">
              <a:buFont typeface="+mj-lt"/>
              <a:buAutoNum type="arabicPeriod"/>
            </a:pPr>
            <a:r>
              <a:rPr lang="en-US" sz="2400" b="1" dirty="0">
                <a:latin typeface="Franklin Gothic Heavy" charset="0"/>
                <a:ea typeface="Franklin Gothic Heavy" charset="0"/>
                <a:cs typeface="Franklin Gothic Heavy" charset="0"/>
              </a:rPr>
              <a:t>Range reduction from LHO HVAC is roughly predicted from estimates for HAM5/6.</a:t>
            </a:r>
          </a:p>
          <a:p>
            <a:pPr indent="-548640">
              <a:buFont typeface="+mj-lt"/>
              <a:buAutoNum type="arabicPeriod"/>
            </a:pPr>
            <a:endParaRPr lang="en-US" sz="2400" b="1" dirty="0"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 indent="-548640">
              <a:buFont typeface="+mj-lt"/>
              <a:buAutoNum type="arabicPeriod"/>
            </a:pPr>
            <a:r>
              <a:rPr lang="en-US" sz="2400" b="1" dirty="0">
                <a:latin typeface="Franklin Gothic Heavy" charset="0"/>
                <a:ea typeface="Franklin Gothic Heavy" charset="0"/>
                <a:cs typeface="Franklin Gothic Heavy" charset="0"/>
              </a:rPr>
              <a:t>Range reduction from rain at LHO is roughly consistent with PEM coupling functions, though underestimated by 2 at 48 Hz</a:t>
            </a:r>
          </a:p>
          <a:p>
            <a:pPr indent="-548640">
              <a:buFont typeface="+mj-lt"/>
              <a:buAutoNum type="arabicPeriod"/>
            </a:pPr>
            <a:endParaRPr lang="en-US" sz="2400" b="1" dirty="0"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 indent="-548640">
              <a:buFont typeface="+mj-lt"/>
              <a:buAutoNum type="arabicPeriod"/>
            </a:pPr>
            <a:r>
              <a:rPr lang="en-US" sz="2400" b="1" dirty="0">
                <a:latin typeface="Franklin Gothic Heavy" charset="0"/>
                <a:ea typeface="Franklin Gothic Heavy" charset="0"/>
                <a:cs typeface="Franklin Gothic Heavy" charset="0"/>
              </a:rPr>
              <a:t>Range reduction from wind at LHO is roughly consistent with PEM coupling functions.</a:t>
            </a:r>
          </a:p>
          <a:p>
            <a:pPr indent="-548640">
              <a:buFont typeface="+mj-lt"/>
              <a:buAutoNum type="arabicPeriod"/>
            </a:pPr>
            <a:endParaRPr lang="en-US" sz="2400" b="1" dirty="0"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 indent="-548640">
              <a:buFont typeface="+mj-lt"/>
              <a:buAutoNum type="arabicPeriod"/>
            </a:pPr>
            <a:r>
              <a:rPr lang="en-US" sz="2400" b="1" dirty="0">
                <a:latin typeface="Franklin Gothic Heavy" charset="0"/>
                <a:ea typeface="Franklin Gothic Heavy" charset="0"/>
                <a:cs typeface="Franklin Gothic Heavy" charset="0"/>
              </a:rPr>
              <a:t>LLO DARM glitch from thunder near S190510g is correctly predicted from PEM injection coupling functions.</a:t>
            </a:r>
          </a:p>
          <a:p>
            <a:pPr indent="-548640">
              <a:buFont typeface="+mj-lt"/>
              <a:buAutoNum type="arabicPeriod"/>
            </a:pPr>
            <a:endParaRPr lang="en-US" sz="2400" b="1" dirty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46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77" y="3856245"/>
            <a:ext cx="8595534" cy="28621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3266" r="1206"/>
          <a:stretch/>
        </p:blipFill>
        <p:spPr>
          <a:xfrm>
            <a:off x="227877" y="1092042"/>
            <a:ext cx="8287473" cy="287078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06F4-13D7-4548-915C-9ACB1B72C1D7}" type="slidenum">
              <a:rPr lang="en-US" smtClean="0"/>
              <a:t>27</a:t>
            </a:fld>
            <a:endParaRPr 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18785" y="777671"/>
            <a:ext cx="9088857" cy="766968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Thunder associated with S190510g in DARM and accelerometer</a:t>
            </a:r>
            <a:r>
              <a:rPr lang="en-US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/>
            </a:r>
            <a:br>
              <a:rPr lang="en-US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44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44" y="1590270"/>
            <a:ext cx="9039828" cy="380693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06F4-13D7-4548-915C-9ACB1B72C1D7}" type="slidenum">
              <a:rPr lang="en-US" smtClean="0"/>
              <a:t>28</a:t>
            </a:fld>
            <a:endParaRPr 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8335943" y="1135451"/>
            <a:ext cx="358814" cy="828881"/>
          </a:xfrm>
          <a:prstGeom prst="line">
            <a:avLst/>
          </a:prstGeom>
          <a:ln w="76200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04172" y="266831"/>
            <a:ext cx="94565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Automated DQR results: signal in DARM is well predicted</a:t>
            </a:r>
            <a:endParaRPr lang="en-US" sz="4000"/>
          </a:p>
        </p:txBody>
      </p:sp>
      <p:sp>
        <p:nvSpPr>
          <p:cNvPr id="10" name="Rectangle 9"/>
          <p:cNvSpPr/>
          <p:nvPr/>
        </p:nvSpPr>
        <p:spPr>
          <a:xfrm>
            <a:off x="221848" y="5534561"/>
            <a:ext cx="94565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Similar automated calculations are made for every PEM trigger around candidates 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4315113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5919" y="287058"/>
            <a:ext cx="5953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 Neue" charset="0"/>
                <a:ea typeface="Helvetica Neue" charset="0"/>
                <a:cs typeface="Helvetica Neue" charset="0"/>
              </a:rPr>
              <a:t>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61" y="11388"/>
            <a:ext cx="5933607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2251" cy="3162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" y="2801360"/>
            <a:ext cx="3769360" cy="2935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534" y="20532"/>
            <a:ext cx="3677466" cy="27786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6241" y="2775086"/>
            <a:ext cx="2797759" cy="2935156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06F4-13D7-4548-915C-9ACB1B72C1D7}" type="slidenum">
              <a:rPr lang="en-US" smtClean="0"/>
              <a:t>29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-29122" y="5710242"/>
            <a:ext cx="9173122" cy="1200500"/>
            <a:chOff x="1013419" y="3998158"/>
            <a:chExt cx="7967885" cy="12005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/>
            <a:srcRect l="7537" t="36045" r="14775" b="54219"/>
            <a:stretch/>
          </p:blipFill>
          <p:spPr>
            <a:xfrm>
              <a:off x="1038715" y="4249226"/>
              <a:ext cx="7942589" cy="59591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/>
            <a:srcRect l="7599" t="37840" r="14676" b="54475"/>
            <a:stretch/>
          </p:blipFill>
          <p:spPr>
            <a:xfrm>
              <a:off x="1044248" y="3998158"/>
              <a:ext cx="7937056" cy="4703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0"/>
            <a:srcRect l="7285" t="37593" r="14823" b="55242"/>
            <a:stretch/>
          </p:blipFill>
          <p:spPr>
            <a:xfrm>
              <a:off x="1013419" y="4760148"/>
              <a:ext cx="7967885" cy="438510"/>
            </a:xfrm>
            <a:prstGeom prst="rect">
              <a:avLst/>
            </a:prstGeom>
          </p:spPr>
        </p:pic>
      </p:grp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9054" y="311375"/>
            <a:ext cx="8616769" cy="5693866"/>
          </a:xfrm>
          <a:prstGeom prst="rect">
            <a:avLst/>
          </a:prstGeom>
          <a:solidFill>
            <a:schemeClr val="bg1">
              <a:alpha val="75000"/>
            </a:schemeClr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Results from the pre-run PEM injection program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Vibration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RF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Site activities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Magnetic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Big coils and magnetic monitoring program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Tests of coupling factors for thunder coupling etc.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b="1" dirty="0">
                <a:ln w="3175">
                  <a:noFill/>
                </a:ln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New techniques for localizing vacuum enclosure coupling sites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Impulse propagation delay, amplitude, &amp; frequency structure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Beating injections with location-dependent phase of envelope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Worst coupling sites and mitigation plans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TMSX, LLO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EY, LLO</a:t>
            </a:r>
            <a:endParaRPr lang="en-US" sz="2000" b="1" dirty="0">
              <a:ln w="3175">
                <a:noFill/>
              </a:ln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HAM5,6 LHO, LLO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48 Hz LHO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IO Jitter, LHO, LLO</a:t>
            </a:r>
          </a:p>
        </p:txBody>
      </p:sp>
    </p:spTree>
    <p:extLst>
      <p:ext uri="{BB962C8B-B14F-4D97-AF65-F5344CB8AC3E}">
        <p14:creationId xmlns:p14="http://schemas.microsoft.com/office/powerpoint/2010/main" val="1457129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alphaModFix am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" y="309478"/>
            <a:ext cx="9110472" cy="682931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7571" y="-138910"/>
            <a:ext cx="9088857" cy="1605515"/>
          </a:xfrm>
          <a:solidFill>
            <a:schemeClr val="bg1">
              <a:alpha val="64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PEM Injection Program</a:t>
            </a:r>
            <a:r>
              <a:rPr lang="en-US" sz="48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 </a:t>
            </a:r>
            <a: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/>
            </a:r>
            <a:b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539237" y="68440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73171" y="1124234"/>
            <a:ext cx="3620316" cy="3313240"/>
            <a:chOff x="64622" y="2523284"/>
            <a:chExt cx="4388163" cy="4272748"/>
          </a:xfrm>
        </p:grpSpPr>
        <p:grpSp>
          <p:nvGrpSpPr>
            <p:cNvPr id="9" name="Group 8"/>
            <p:cNvGrpSpPr/>
            <p:nvPr/>
          </p:nvGrpSpPr>
          <p:grpSpPr>
            <a:xfrm>
              <a:off x="64622" y="2523284"/>
              <a:ext cx="4388163" cy="4272748"/>
              <a:chOff x="66668" y="2585252"/>
              <a:chExt cx="4388163" cy="4272748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66668" y="6246719"/>
                <a:ext cx="4388163" cy="6112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70" dirty="0"/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70940" y="2585252"/>
                <a:ext cx="4383891" cy="4154199"/>
                <a:chOff x="3003592" y="451945"/>
                <a:chExt cx="6425252" cy="5874144"/>
              </a:xfrm>
            </p:grpSpPr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03592" y="451945"/>
                  <a:ext cx="6425252" cy="5289171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5057928">
                  <a:off x="6041915" y="5741116"/>
                  <a:ext cx="600854" cy="569091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1896916">
                  <a:off x="7120697" y="4510437"/>
                  <a:ext cx="600854" cy="569091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5757800">
                  <a:off x="4812550" y="4464109"/>
                  <a:ext cx="600854" cy="569091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0029366">
                  <a:off x="6168270" y="4464110"/>
                  <a:ext cx="600854" cy="569091"/>
                </a:xfrm>
                <a:prstGeom prst="rect">
                  <a:avLst/>
                </a:prstGeom>
              </p:spPr>
            </p:pic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3834799">
                  <a:off x="4739836" y="2391997"/>
                  <a:ext cx="600854" cy="569091"/>
                </a:xfrm>
                <a:prstGeom prst="rect">
                  <a:avLst/>
                </a:prstGeom>
              </p:spPr>
            </p:pic>
          </p:grp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7575258">
                <a:off x="713135" y="5781278"/>
                <a:ext cx="424924" cy="388286"/>
              </a:xfrm>
              <a:prstGeom prst="rect">
                <a:avLst/>
              </a:prstGeom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375423">
              <a:off x="1335246" y="2847497"/>
              <a:ext cx="424924" cy="3882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8858">
              <a:off x="1350633" y="3491316"/>
              <a:ext cx="424924" cy="38828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265544">
              <a:off x="3938748" y="5415577"/>
              <a:ext cx="424924" cy="38828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9302983">
              <a:off x="2739755" y="2938391"/>
              <a:ext cx="424924" cy="38828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911769">
              <a:off x="3322420" y="5365611"/>
              <a:ext cx="424924" cy="38828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723303">
              <a:off x="3670023" y="5822892"/>
              <a:ext cx="424924" cy="388286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1296744" y="1023499"/>
            <a:ext cx="1000099" cy="348878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67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Acoustic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0553" y="1023499"/>
            <a:ext cx="3696357" cy="331414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95" y="4625768"/>
            <a:ext cx="2872158" cy="21702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366106" y="4280467"/>
            <a:ext cx="1000099" cy="348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67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Shaker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9840" y="4611914"/>
            <a:ext cx="2901184" cy="21622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3411" y="4611914"/>
            <a:ext cx="2808836" cy="216226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7441786" y="4263035"/>
            <a:ext cx="1000099" cy="348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67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Impulse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217489" y="4245275"/>
            <a:ext cx="1000099" cy="348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67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Radio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903481" y="1071287"/>
            <a:ext cx="1166337" cy="348878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67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Magnetic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92372" y="834659"/>
            <a:ext cx="2670147" cy="207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5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alphaModFix am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20" y="28685"/>
            <a:ext cx="9110472" cy="682931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9990"/>
            <a:ext cx="9088857" cy="1476792"/>
          </a:xfrm>
          <a:solidFill>
            <a:schemeClr val="bg1">
              <a:alpha val="64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I. New techniques for localizing vacuum enclosure coupling</a:t>
            </a:r>
            <a: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/>
            </a:r>
            <a:b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3774" y="2939276"/>
            <a:ext cx="5952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Heavy" charset="0"/>
                <a:ea typeface="Franklin Gothic Heavy" charset="0"/>
                <a:cs typeface="Franklin Gothic Heavy" charset="0"/>
              </a:rPr>
              <a:t>1. Impulse injections at multiple sites, monitor DARM and accelerometers for consistency of propagation delays, amplitude ratios, and resonance structure. </a:t>
            </a:r>
          </a:p>
          <a:p>
            <a:endParaRPr lang="en-US" dirty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5134" y="4497274"/>
            <a:ext cx="55527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Heavy" charset="0"/>
                <a:ea typeface="Franklin Gothic Heavy" charset="0"/>
                <a:cs typeface="Franklin Gothic Heavy" charset="0"/>
              </a:rPr>
              <a:t>2. Beating injections producing location-dependent phase of beat-envelope. Coupling site is near accelerometer that best matches phase of beat-envelope in DARM. </a:t>
            </a:r>
            <a:r>
              <a:rPr lang="en-US" dirty="0">
                <a:solidFill>
                  <a:srgbClr val="1404FF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Better for narrow-band coupling</a:t>
            </a:r>
          </a:p>
          <a:p>
            <a:endParaRPr lang="en-US" dirty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3030" y="1321608"/>
            <a:ext cx="2337396" cy="303914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457950" y="4497274"/>
            <a:ext cx="2175626" cy="2074865"/>
            <a:chOff x="3345776" y="5148278"/>
            <a:chExt cx="1371600" cy="138376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l="13299" t="34563" r="36708" b="7879"/>
            <a:stretch/>
          </p:blipFill>
          <p:spPr>
            <a:xfrm>
              <a:off x="3345776" y="5148278"/>
              <a:ext cx="1371600" cy="1383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3908403" y="5941161"/>
              <a:ext cx="290255" cy="24928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852215">
              <a:off x="3844187" y="5394761"/>
              <a:ext cx="290255" cy="24928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30988" t="17368"/>
          <a:stretch/>
        </p:blipFill>
        <p:spPr>
          <a:xfrm>
            <a:off x="6208556" y="4445396"/>
            <a:ext cx="1105450" cy="1143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r="10156"/>
          <a:stretch/>
        </p:blipFill>
        <p:spPr>
          <a:xfrm>
            <a:off x="7928952" y="5503401"/>
            <a:ext cx="1159905" cy="11734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40214" y="1151872"/>
            <a:ext cx="59528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endParaRPr lang="en-US" dirty="0"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r>
              <a:rPr lang="en-US" dirty="0">
                <a:latin typeface="Franklin Gothic Heavy" charset="0"/>
                <a:ea typeface="Franklin Gothic Heavy" charset="0"/>
                <a:cs typeface="Franklin Gothic Heavy" charset="0"/>
              </a:rPr>
              <a:t>When you shake HAM5, HAM6 and other places shake also, so other techniques are needed to narrow potential coupling sites </a:t>
            </a:r>
          </a:p>
        </p:txBody>
      </p:sp>
    </p:spTree>
    <p:extLst>
      <p:ext uri="{BB962C8B-B14F-4D97-AF65-F5344CB8AC3E}">
        <p14:creationId xmlns:p14="http://schemas.microsoft.com/office/powerpoint/2010/main" val="9975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06F4-13D7-4548-915C-9ACB1B72C1D7}" type="slidenum">
              <a:rPr lang="en-US" smtClean="0"/>
              <a:t>31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236" y="4131373"/>
            <a:ext cx="6740122" cy="2726627"/>
          </a:xfrm>
          <a:prstGeom prst="rect">
            <a:avLst/>
          </a:prstGeom>
        </p:spPr>
      </p:pic>
      <p:sp>
        <p:nvSpPr>
          <p:cNvPr id="3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7612912" y="3658735"/>
            <a:ext cx="552893" cy="1657544"/>
          </a:xfrm>
          <a:prstGeom prst="line">
            <a:avLst/>
          </a:prstGeom>
          <a:ln w="984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030819" y="3870285"/>
            <a:ext cx="1892595" cy="1573585"/>
          </a:xfrm>
          <a:prstGeom prst="line">
            <a:avLst/>
          </a:prstGeom>
          <a:ln w="984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176" y="1763899"/>
            <a:ext cx="4133611" cy="25822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6677" y="1365958"/>
            <a:ext cx="35686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Neue" charset="0"/>
                <a:ea typeface="Helvetica Neue" charset="0"/>
                <a:cs typeface="Helvetica Neue" charset="0"/>
              </a:rPr>
              <a:t>Soft hammer strike on -Y reduction flange, 70-200 Hz band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2580" y="1374452"/>
            <a:ext cx="29386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Neue" charset="0"/>
                <a:ea typeface="Helvetica Neue" charset="0"/>
                <a:cs typeface="Helvetica Neue" charset="0"/>
              </a:rPr>
              <a:t>Soft hammer strike on end cap, 70-200 Hz band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2076" y="2098550"/>
            <a:ext cx="5581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Neue" charset="0"/>
                <a:ea typeface="Helvetica Neue" charset="0"/>
                <a:cs typeface="Helvetica Neue" charset="0"/>
              </a:rPr>
              <a:t>DARM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807" y="2764356"/>
            <a:ext cx="10766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 Neue" charset="0"/>
                <a:ea typeface="Helvetica Neue" charset="0"/>
                <a:cs typeface="Helvetica Neue" charset="0"/>
              </a:rPr>
              <a:t>Red and Blue: manifold accelerometers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700570"/>
            <a:ext cx="1076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 Neue" charset="0"/>
                <a:ea typeface="Helvetica Neue" charset="0"/>
                <a:cs typeface="Helvetica Neue" charset="0"/>
              </a:rPr>
              <a:t>BSC 5 accelerometers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41242" y="2270480"/>
            <a:ext cx="213441" cy="24622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49009" y="3033730"/>
            <a:ext cx="213441" cy="24622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995173" y="2773130"/>
            <a:ext cx="213441" cy="24622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2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682" y="1763901"/>
            <a:ext cx="4100980" cy="2582295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82076" y="128028"/>
            <a:ext cx="8863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Heavy" charset="0"/>
                <a:ea typeface="Franklin Gothic Heavy" charset="0"/>
                <a:cs typeface="Franklin Gothic Heavy" charset="0"/>
              </a:rPr>
              <a:t>1. Impulse injected onto vacuum enclosure at multiple sites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consistency between accelerometer and DARM arrival times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consistency between accelerometer/DARM amplitude ratios </a:t>
            </a:r>
            <a:endParaRPr lang="en-US" dirty="0">
              <a:solidFill>
                <a:srgbClr val="FF000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Franklin Gothic Heavy" charset="0"/>
                <a:ea typeface="Franklin Gothic Heavy" charset="0"/>
                <a:cs typeface="Franklin Gothic Heavy" charset="0"/>
              </a:rPr>
              <a:t>consistency between accelerometer and DARM frequency structure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81619" y="6346672"/>
            <a:ext cx="8133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Heavy" charset="0"/>
                <a:ea typeface="Franklin Gothic Heavy" charset="0"/>
                <a:cs typeface="Franklin Gothic Heavy" charset="0"/>
              </a:rPr>
              <a:t>Impulses propagate at 100s of meters per second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68" y="4434143"/>
            <a:ext cx="1305730" cy="16977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6612" y="5223070"/>
            <a:ext cx="1137475" cy="97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145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alphaModFix am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" y="39319"/>
            <a:ext cx="9110472" cy="682931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231" y="414767"/>
            <a:ext cx="71014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Heavy" charset="0"/>
                <a:ea typeface="Franklin Gothic Heavy" charset="0"/>
                <a:cs typeface="Franklin Gothic Heavy" charset="0"/>
              </a:rPr>
              <a:t>1. Impulse injected onto vacuum enclosure at multiple sites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Franklin Gothic Heavy" charset="0"/>
                <a:ea typeface="Franklin Gothic Heavy" charset="0"/>
                <a:cs typeface="Franklin Gothic Heavy" charset="0"/>
              </a:rPr>
              <a:t>consistency between accelerometer and DARM arrival times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Franklin Gothic Heavy" charset="0"/>
                <a:ea typeface="Franklin Gothic Heavy" charset="0"/>
                <a:cs typeface="Franklin Gothic Heavy" charset="0"/>
              </a:rPr>
              <a:t>consistency between accelerometer/DARM amplitude ratios </a:t>
            </a:r>
            <a:endParaRPr lang="en-US" dirty="0"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consistency between accelerometer and DARM frequency structure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3528" y="2944455"/>
            <a:ext cx="8601740" cy="3053373"/>
            <a:chOff x="139905" y="3683435"/>
            <a:chExt cx="8601740" cy="3053373"/>
          </a:xfrm>
        </p:grpSpPr>
        <p:grpSp>
          <p:nvGrpSpPr>
            <p:cNvPr id="13" name="Group 12"/>
            <p:cNvGrpSpPr/>
            <p:nvPr/>
          </p:nvGrpSpPr>
          <p:grpSpPr>
            <a:xfrm>
              <a:off x="139905" y="3683435"/>
              <a:ext cx="8601740" cy="3053373"/>
              <a:chOff x="258744" y="3609249"/>
              <a:chExt cx="4020327" cy="1752409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258744" y="3618048"/>
                <a:ext cx="3064321" cy="1713702"/>
                <a:chOff x="-114173" y="3611079"/>
                <a:chExt cx="3064321" cy="1713702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6293"/>
                <a:stretch/>
              </p:blipFill>
              <p:spPr>
                <a:xfrm>
                  <a:off x="-91460" y="3611079"/>
                  <a:ext cx="3041608" cy="1713702"/>
                </a:xfrm>
                <a:prstGeom prst="rect">
                  <a:avLst/>
                </a:prstGeom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114173" y="3676249"/>
                  <a:ext cx="0" cy="0"/>
                </a:xfrm>
                <a:prstGeom prst="rect">
                  <a:avLst/>
                </a:prstGeom>
              </p:spPr>
            </p:pic>
            <p:grpSp>
              <p:nvGrpSpPr>
                <p:cNvPr id="32" name="Group 31"/>
                <p:cNvGrpSpPr/>
                <p:nvPr/>
              </p:nvGrpSpPr>
              <p:grpSpPr>
                <a:xfrm>
                  <a:off x="477418" y="4208607"/>
                  <a:ext cx="186627" cy="373853"/>
                  <a:chOff x="3258491" y="2509981"/>
                  <a:chExt cx="186627" cy="373853"/>
                </a:xfrm>
              </p:grpSpPr>
              <p:cxnSp>
                <p:nvCxnSpPr>
                  <p:cNvPr id="33" name="Straight Connector 32"/>
                  <p:cNvCxnSpPr/>
                  <p:nvPr/>
                </p:nvCxnSpPr>
                <p:spPr>
                  <a:xfrm flipH="1">
                    <a:off x="3258491" y="2509981"/>
                    <a:ext cx="184120" cy="1951"/>
                  </a:xfrm>
                  <a:prstGeom prst="line">
                    <a:avLst/>
                  </a:prstGeom>
                  <a:ln w="31750">
                    <a:solidFill>
                      <a:srgbClr val="FFFF00"/>
                    </a:solidFill>
                    <a:head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/>
                  <p:cNvCxnSpPr/>
                  <p:nvPr/>
                </p:nvCxnSpPr>
                <p:spPr>
                  <a:xfrm flipH="1" flipV="1">
                    <a:off x="3258491" y="2664925"/>
                    <a:ext cx="186627" cy="4027"/>
                  </a:xfrm>
                  <a:prstGeom prst="line">
                    <a:avLst/>
                  </a:prstGeom>
                  <a:ln w="31750">
                    <a:solidFill>
                      <a:srgbClr val="FFFF00"/>
                    </a:solidFill>
                    <a:head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/>
                  <p:cNvCxnSpPr/>
                  <p:nvPr/>
                </p:nvCxnSpPr>
                <p:spPr>
                  <a:xfrm flipH="1" flipV="1">
                    <a:off x="3258491" y="2881961"/>
                    <a:ext cx="180091" cy="1873"/>
                  </a:xfrm>
                  <a:prstGeom prst="line">
                    <a:avLst/>
                  </a:prstGeom>
                  <a:ln w="31750">
                    <a:solidFill>
                      <a:srgbClr val="FFFF00"/>
                    </a:solidFill>
                    <a:head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8" name="Group 17"/>
              <p:cNvGrpSpPr/>
              <p:nvPr/>
            </p:nvGrpSpPr>
            <p:grpSpPr>
              <a:xfrm>
                <a:off x="1609698" y="3609249"/>
                <a:ext cx="1768036" cy="1714146"/>
                <a:chOff x="2720455" y="3686385"/>
                <a:chExt cx="1768036" cy="1714146"/>
              </a:xfrm>
            </p:grpSpPr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41917" b="6269"/>
                <a:stretch/>
              </p:blipFill>
              <p:spPr>
                <a:xfrm>
                  <a:off x="2720455" y="3686385"/>
                  <a:ext cx="1768036" cy="1714146"/>
                </a:xfrm>
                <a:prstGeom prst="rect">
                  <a:avLst/>
                </a:prstGeom>
              </p:spPr>
            </p:pic>
            <p:grpSp>
              <p:nvGrpSpPr>
                <p:cNvPr id="26" name="Group 25"/>
                <p:cNvGrpSpPr/>
                <p:nvPr/>
              </p:nvGrpSpPr>
              <p:grpSpPr>
                <a:xfrm>
                  <a:off x="3279757" y="4282040"/>
                  <a:ext cx="186627" cy="373853"/>
                  <a:chOff x="3588100" y="2509060"/>
                  <a:chExt cx="186627" cy="373853"/>
                </a:xfrm>
              </p:grpSpPr>
              <p:cxnSp>
                <p:nvCxnSpPr>
                  <p:cNvPr id="27" name="Straight Connector 26"/>
                  <p:cNvCxnSpPr/>
                  <p:nvPr/>
                </p:nvCxnSpPr>
                <p:spPr>
                  <a:xfrm flipH="1">
                    <a:off x="3588100" y="2509060"/>
                    <a:ext cx="184120" cy="1951"/>
                  </a:xfrm>
                  <a:prstGeom prst="line">
                    <a:avLst/>
                  </a:prstGeom>
                  <a:ln w="31750">
                    <a:solidFill>
                      <a:srgbClr val="FFFF00"/>
                    </a:solidFill>
                    <a:head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/>
                  <p:cNvCxnSpPr/>
                  <p:nvPr/>
                </p:nvCxnSpPr>
                <p:spPr>
                  <a:xfrm flipH="1" flipV="1">
                    <a:off x="3588100" y="2664004"/>
                    <a:ext cx="186627" cy="4027"/>
                  </a:xfrm>
                  <a:prstGeom prst="line">
                    <a:avLst/>
                  </a:prstGeom>
                  <a:ln w="31750">
                    <a:solidFill>
                      <a:srgbClr val="FFFF00"/>
                    </a:solidFill>
                    <a:head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/>
                  <p:cNvCxnSpPr/>
                  <p:nvPr/>
                </p:nvCxnSpPr>
                <p:spPr>
                  <a:xfrm flipH="1" flipV="1">
                    <a:off x="3588100" y="2881040"/>
                    <a:ext cx="180091" cy="1873"/>
                  </a:xfrm>
                  <a:prstGeom prst="line">
                    <a:avLst/>
                  </a:prstGeom>
                  <a:ln w="31750">
                    <a:solidFill>
                      <a:srgbClr val="FFFF00"/>
                    </a:solidFill>
                    <a:head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9" name="Group 18"/>
              <p:cNvGrpSpPr/>
              <p:nvPr/>
            </p:nvGrpSpPr>
            <p:grpSpPr>
              <a:xfrm>
                <a:off x="2931544" y="3609249"/>
                <a:ext cx="1347527" cy="1752409"/>
                <a:chOff x="2632817" y="1838105"/>
                <a:chExt cx="1347527" cy="1752409"/>
              </a:xfrm>
            </p:grpSpPr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55825" b="4177"/>
                <a:stretch/>
              </p:blipFill>
              <p:spPr>
                <a:xfrm>
                  <a:off x="2632817" y="1838105"/>
                  <a:ext cx="1347527" cy="1752409"/>
                </a:xfrm>
                <a:prstGeom prst="rect">
                  <a:avLst/>
                </a:prstGeom>
              </p:spPr>
            </p:pic>
            <p:grpSp>
              <p:nvGrpSpPr>
                <p:cNvPr id="21" name="Group 20"/>
                <p:cNvGrpSpPr/>
                <p:nvPr/>
              </p:nvGrpSpPr>
              <p:grpSpPr>
                <a:xfrm>
                  <a:off x="3198025" y="2434297"/>
                  <a:ext cx="186627" cy="373853"/>
                  <a:chOff x="3598735" y="2509981"/>
                  <a:chExt cx="186627" cy="373853"/>
                </a:xfrm>
              </p:grpSpPr>
              <p:cxnSp>
                <p:nvCxnSpPr>
                  <p:cNvPr id="22" name="Straight Connector 21"/>
                  <p:cNvCxnSpPr/>
                  <p:nvPr/>
                </p:nvCxnSpPr>
                <p:spPr>
                  <a:xfrm flipH="1">
                    <a:off x="3598735" y="2509981"/>
                    <a:ext cx="184120" cy="1951"/>
                  </a:xfrm>
                  <a:prstGeom prst="line">
                    <a:avLst/>
                  </a:prstGeom>
                  <a:ln w="31750">
                    <a:solidFill>
                      <a:srgbClr val="FFFF00"/>
                    </a:solidFill>
                    <a:head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/>
                  <p:cNvCxnSpPr/>
                  <p:nvPr/>
                </p:nvCxnSpPr>
                <p:spPr>
                  <a:xfrm flipH="1" flipV="1">
                    <a:off x="3598735" y="2664925"/>
                    <a:ext cx="186627" cy="4027"/>
                  </a:xfrm>
                  <a:prstGeom prst="line">
                    <a:avLst/>
                  </a:prstGeom>
                  <a:ln w="31750">
                    <a:solidFill>
                      <a:srgbClr val="FFFF00"/>
                    </a:solidFill>
                    <a:head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/>
                  <p:cNvCxnSpPr/>
                  <p:nvPr/>
                </p:nvCxnSpPr>
                <p:spPr>
                  <a:xfrm flipH="1" flipV="1">
                    <a:off x="3598735" y="2881961"/>
                    <a:ext cx="180091" cy="1873"/>
                  </a:xfrm>
                  <a:prstGeom prst="line">
                    <a:avLst/>
                  </a:prstGeom>
                  <a:ln w="31750">
                    <a:solidFill>
                      <a:srgbClr val="FFFF00"/>
                    </a:solidFill>
                    <a:head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4" name="TextBox 13"/>
            <p:cNvSpPr txBox="1"/>
            <p:nvPr/>
          </p:nvSpPr>
          <p:spPr>
            <a:xfrm>
              <a:off x="1406365" y="4082245"/>
              <a:ext cx="7495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Helvetica Neue Condensed" charset="0"/>
                  <a:ea typeface="Helvetica Neue Condensed" charset="0"/>
                  <a:cs typeface="Helvetica Neue Condensed" charset="0"/>
                </a:rPr>
                <a:t>DARM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85429" y="4019999"/>
              <a:ext cx="22072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Helvetica Neue Condensed" charset="0"/>
                  <a:ea typeface="Helvetica Neue Condensed" charset="0"/>
                  <a:cs typeface="Helvetica Neue Condensed" charset="0"/>
                </a:rPr>
                <a:t>Good Accelerometer match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35846" y="4034162"/>
              <a:ext cx="1483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Helvetica Neue Condensed" charset="0"/>
                  <a:ea typeface="Helvetica Neue Condensed" charset="0"/>
                  <a:cs typeface="Helvetica Neue Condensed" charset="0"/>
                </a:rPr>
                <a:t>Poor match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3709" y="366378"/>
            <a:ext cx="1636717" cy="212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8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alphaModFix am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" y="103114"/>
            <a:ext cx="9110472" cy="682931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2396" y="327691"/>
            <a:ext cx="83252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Heavy" charset="0"/>
                <a:ea typeface="Franklin Gothic Heavy" charset="0"/>
                <a:cs typeface="Franklin Gothic Heavy" charset="0"/>
              </a:rPr>
              <a:t>2. Separated beating injections to produce location-dependent beat-envelope phase 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Accelerometer and DARM consistency for acoustic injections</a:t>
            </a:r>
            <a:r>
              <a:rPr lang="en-US" dirty="0">
                <a:latin typeface="Franklin Gothic Heavy" charset="0"/>
                <a:ea typeface="Franklin Gothic Heavy" charset="0"/>
                <a:cs typeface="Franklin Gothic Heavy" charset="0"/>
              </a:rPr>
              <a:t> 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Franklin Gothic Heavy" charset="0"/>
                <a:ea typeface="Franklin Gothic Heavy" charset="0"/>
                <a:cs typeface="Franklin Gothic Heavy" charset="0"/>
              </a:rPr>
              <a:t>Accelerometer and DARM consistency for vacuum enclosure shaking</a:t>
            </a:r>
          </a:p>
          <a:p>
            <a:endParaRPr lang="en-US" dirty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417" y="3991684"/>
            <a:ext cx="9136694" cy="2729792"/>
            <a:chOff x="7306" y="1431444"/>
            <a:chExt cx="9136694" cy="2729792"/>
          </a:xfrm>
        </p:grpSpPr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870543" y="2093589"/>
              <a:ext cx="8167133" cy="1200500"/>
              <a:chOff x="4818991" y="2051958"/>
              <a:chExt cx="2440267" cy="358699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/>
              <a:srcRect l="5820" t="36045" r="14295" b="54219"/>
              <a:stretch/>
            </p:blipFill>
            <p:spPr>
              <a:xfrm>
                <a:off x="4818991" y="2126975"/>
                <a:ext cx="2440267" cy="178053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5"/>
              <a:srcRect l="7297" t="37840" r="14196" b="54475"/>
              <a:stretch/>
            </p:blipFill>
            <p:spPr>
              <a:xfrm>
                <a:off x="4863864" y="2051958"/>
                <a:ext cx="2395394" cy="14053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7285" t="37593" r="14343" b="55242"/>
              <a:stretch/>
            </p:blipFill>
            <p:spPr>
              <a:xfrm>
                <a:off x="4863864" y="2279634"/>
                <a:ext cx="2395394" cy="131023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7306" y="2508386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Helvetica Neue" charset="0"/>
                  <a:ea typeface="Helvetica Neue" charset="0"/>
                  <a:cs typeface="Helvetica Neue" charset="0"/>
                </a:rPr>
                <a:t>DARM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06" y="2899030"/>
              <a:ext cx="1066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Helvetica Neue" charset="0"/>
                  <a:ea typeface="Helvetica Neue" charset="0"/>
                  <a:cs typeface="Helvetica Neue" charset="0"/>
                </a:rPr>
                <a:t>HAM6 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06" y="2140223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Helvetica Neue" charset="0"/>
                  <a:ea typeface="Helvetica Neue" charset="0"/>
                  <a:cs typeface="Helvetica Neue" charset="0"/>
                </a:rPr>
                <a:t>BSC3 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1140" y="3791904"/>
              <a:ext cx="85728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Helvetica Neue" charset="0"/>
                  <a:ea typeface="Helvetica Neue" charset="0"/>
                  <a:cs typeface="Helvetica Neue" charset="0"/>
                </a:rPr>
                <a:t>BSC3 accelerometer doesn’t match DARM envelope but HAM6 septum does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0725" y="1431444"/>
              <a:ext cx="79318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Helvetica Neue" charset="0"/>
                  <a:ea typeface="Helvetica Neue" charset="0"/>
                  <a:cs typeface="Helvetica Neue" charset="0"/>
                </a:rPr>
                <a:t>Strips of spectrograms with 20s 50, 50.05 Hz beats followed by 50, 50.01 Hz 100s beats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890438" y="2125216"/>
              <a:ext cx="10632" cy="159172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5337544" y="3530009"/>
              <a:ext cx="552894" cy="186932"/>
            </a:xfrm>
            <a:prstGeom prst="line">
              <a:avLst/>
            </a:prstGeom>
            <a:ln w="6350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172335" y="1470236"/>
            <a:ext cx="2339163" cy="2515089"/>
            <a:chOff x="3394407" y="5087055"/>
            <a:chExt cx="1329070" cy="142902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/>
            <a:srcRect l="15072" t="32016" r="36486" b="8543"/>
            <a:stretch/>
          </p:blipFill>
          <p:spPr>
            <a:xfrm>
              <a:off x="3394407" y="5087055"/>
              <a:ext cx="1329070" cy="142902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3908403" y="5941161"/>
              <a:ext cx="290255" cy="24928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852215">
              <a:off x="3844187" y="5394761"/>
              <a:ext cx="290255" cy="249288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l="14578" r="9942" b="50421"/>
          <a:stretch/>
        </p:blipFill>
        <p:spPr>
          <a:xfrm>
            <a:off x="2235186" y="1426955"/>
            <a:ext cx="3376340" cy="225930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10945" t="53005" r="10722"/>
          <a:stretch/>
        </p:blipFill>
        <p:spPr>
          <a:xfrm>
            <a:off x="5671556" y="1613906"/>
            <a:ext cx="3304248" cy="201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0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92830" y="2966886"/>
            <a:ext cx="4572892" cy="3200400"/>
            <a:chOff x="2760121" y="2185152"/>
            <a:chExt cx="2896264" cy="202698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b="12690"/>
            <a:stretch/>
          </p:blipFill>
          <p:spPr>
            <a:xfrm>
              <a:off x="2760121" y="2185152"/>
              <a:ext cx="2861721" cy="151689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alphaModFix amt="69000"/>
            </a:blip>
            <a:stretch>
              <a:fillRect/>
            </a:stretch>
          </p:blipFill>
          <p:spPr>
            <a:xfrm>
              <a:off x="2760121" y="2475750"/>
              <a:ext cx="2896264" cy="1736391"/>
            </a:xfrm>
            <a:prstGeom prst="rect">
              <a:avLst/>
            </a:prstGeom>
          </p:spPr>
        </p:pic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476879" y="2966886"/>
            <a:ext cx="4644953" cy="3200400"/>
            <a:chOff x="699458" y="4257277"/>
            <a:chExt cx="2896264" cy="199554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b="12623"/>
            <a:stretch/>
          </p:blipFill>
          <p:spPr>
            <a:xfrm>
              <a:off x="705808" y="4257277"/>
              <a:ext cx="2846988" cy="151804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alphaModFix amt="53000"/>
            </a:blip>
            <a:stretch>
              <a:fillRect/>
            </a:stretch>
          </p:blipFill>
          <p:spPr>
            <a:xfrm>
              <a:off x="699458" y="4516429"/>
              <a:ext cx="2896264" cy="1736391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6007100" y="129154"/>
            <a:ext cx="2628900" cy="2743200"/>
            <a:chOff x="4298693" y="3247156"/>
            <a:chExt cx="1752600" cy="181549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6"/>
            <a:srcRect l="13210" t="32545" r="37238" b="8876"/>
            <a:stretch/>
          </p:blipFill>
          <p:spPr>
            <a:xfrm>
              <a:off x="4298693" y="3247156"/>
              <a:ext cx="1752600" cy="1815493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 rot="5400000">
              <a:off x="4853900" y="4035159"/>
              <a:ext cx="196566" cy="234225"/>
              <a:chOff x="3237751" y="327604"/>
              <a:chExt cx="2080073" cy="3531846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32189" r="45489" b="30985"/>
              <a:stretch/>
            </p:blipFill>
            <p:spPr>
              <a:xfrm rot="16200000">
                <a:off x="3615796" y="1850275"/>
                <a:ext cx="1313636" cy="762185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5027"/>
              <a:stretch/>
            </p:blipFill>
            <p:spPr>
              <a:xfrm rot="5400000">
                <a:off x="3741076" y="2282702"/>
                <a:ext cx="1083772" cy="2069724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0645"/>
              <a:stretch/>
            </p:blipFill>
            <p:spPr>
              <a:xfrm rot="16200000">
                <a:off x="3798414" y="-233059"/>
                <a:ext cx="948398" cy="2069724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 rot="-2700000">
              <a:off x="5156849" y="3823325"/>
              <a:ext cx="196566" cy="234225"/>
              <a:chOff x="3237751" y="327604"/>
              <a:chExt cx="2080073" cy="3531846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32189" r="45489" b="30985"/>
              <a:stretch/>
            </p:blipFill>
            <p:spPr>
              <a:xfrm rot="16200000">
                <a:off x="3615796" y="1850275"/>
                <a:ext cx="1313636" cy="76218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5027"/>
              <a:stretch/>
            </p:blipFill>
            <p:spPr>
              <a:xfrm rot="5400000">
                <a:off x="3741076" y="2282702"/>
                <a:ext cx="1083772" cy="2069724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0645"/>
              <a:stretch/>
            </p:blipFill>
            <p:spPr>
              <a:xfrm rot="16200000">
                <a:off x="3798414" y="-233059"/>
                <a:ext cx="948398" cy="2069724"/>
              </a:xfrm>
              <a:prstGeom prst="rect">
                <a:avLst/>
              </a:prstGeom>
            </p:spPr>
          </p:pic>
        </p:grpSp>
      </p:grpSp>
      <p:sp>
        <p:nvSpPr>
          <p:cNvPr id="17" name="TextBox 16"/>
          <p:cNvSpPr txBox="1"/>
          <p:nvPr/>
        </p:nvSpPr>
        <p:spPr>
          <a:xfrm>
            <a:off x="391404" y="6319878"/>
            <a:ext cx="8245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 sweep to reduce chance of accidental alignment for non-coupling locations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8783" y="467781"/>
            <a:ext cx="58197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Heavy" charset="0"/>
                <a:ea typeface="Franklin Gothic Heavy" charset="0"/>
                <a:cs typeface="Franklin Gothic Heavy" charset="0"/>
              </a:rPr>
              <a:t>2. Double injections to produce location-dependent beat-envelope phase 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Franklin Gothic Heavy" charset="0"/>
                <a:ea typeface="Franklin Gothic Heavy" charset="0"/>
                <a:cs typeface="Franklin Gothic Heavy" charset="0"/>
              </a:rPr>
              <a:t>Accelerometer and DARM consistency for acoustic injections 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Accelerometer and DARM consistency for vacuum enclosure shaking</a:t>
            </a:r>
          </a:p>
          <a:p>
            <a:endParaRPr lang="en-US" dirty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0048" t="16856" r="18363" b="33056"/>
          <a:stretch/>
        </p:blipFill>
        <p:spPr>
          <a:xfrm rot="5400000">
            <a:off x="5883212" y="1724605"/>
            <a:ext cx="1228547" cy="1160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63324" y="129153"/>
            <a:ext cx="1077345" cy="283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0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5919" y="287058"/>
            <a:ext cx="5953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 Neue" charset="0"/>
                <a:ea typeface="Helvetica Neue" charset="0"/>
                <a:cs typeface="Helvetica Neue" charset="0"/>
              </a:rPr>
              <a:t>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61" y="11388"/>
            <a:ext cx="5933607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2251" cy="3162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" y="2801360"/>
            <a:ext cx="3769360" cy="2935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534" y="20532"/>
            <a:ext cx="3677466" cy="27786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6241" y="2775086"/>
            <a:ext cx="2797759" cy="2935156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06F4-13D7-4548-915C-9ACB1B72C1D7}" type="slidenum">
              <a:rPr lang="en-US" smtClean="0"/>
              <a:t>35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-29122" y="5710242"/>
            <a:ext cx="9173122" cy="1200500"/>
            <a:chOff x="1013419" y="3998158"/>
            <a:chExt cx="7967885" cy="12005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/>
            <a:srcRect l="7537" t="36045" r="14775" b="54219"/>
            <a:stretch/>
          </p:blipFill>
          <p:spPr>
            <a:xfrm>
              <a:off x="1038715" y="4249226"/>
              <a:ext cx="7942589" cy="59591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/>
            <a:srcRect l="7599" t="37840" r="14676" b="54475"/>
            <a:stretch/>
          </p:blipFill>
          <p:spPr>
            <a:xfrm>
              <a:off x="1044248" y="3998158"/>
              <a:ext cx="7937056" cy="4703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0"/>
            <a:srcRect l="7285" t="37593" r="14823" b="55242"/>
            <a:stretch/>
          </p:blipFill>
          <p:spPr>
            <a:xfrm>
              <a:off x="1013419" y="4760148"/>
              <a:ext cx="7967885" cy="438510"/>
            </a:xfrm>
            <a:prstGeom prst="rect">
              <a:avLst/>
            </a:prstGeom>
          </p:spPr>
        </p:pic>
      </p:grp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9054" y="311375"/>
            <a:ext cx="8616769" cy="5386090"/>
          </a:xfrm>
          <a:prstGeom prst="rect">
            <a:avLst/>
          </a:prstGeom>
          <a:solidFill>
            <a:schemeClr val="bg1">
              <a:alpha val="75000"/>
            </a:schemeClr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Results from the pre-run PEM injection program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Vibration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RF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Site activities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Magnetic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Big coils and magnetic monitoring program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Tests of coupling factors for thunder coupling etc.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Two new techniques for localizing vacuum enclosure coupling sites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Impulse propagation delay, amplitude, &amp; frequency structure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Beating injections with location-dependent phase of envelope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b="1" dirty="0">
                <a:ln w="3175">
                  <a:noFill/>
                </a:ln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Worst coupling sites and mitigation plans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3200" b="1" dirty="0">
                <a:ln w="3175">
                  <a:noFill/>
                </a:ln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TMSX, LLO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EY, LLO</a:t>
            </a:r>
            <a:endParaRPr lang="en-US" sz="2000" b="1" dirty="0">
              <a:ln w="3175">
                <a:noFill/>
              </a:ln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HAM5,6 LHO, LLO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48 Hz LHO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IO Jitter, LHO, LLO</a:t>
            </a:r>
          </a:p>
        </p:txBody>
      </p:sp>
    </p:spTree>
    <p:extLst>
      <p:ext uri="{BB962C8B-B14F-4D97-AF65-F5344CB8AC3E}">
        <p14:creationId xmlns:p14="http://schemas.microsoft.com/office/powerpoint/2010/main" val="895421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17" y="3788405"/>
            <a:ext cx="4099474" cy="24688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516" y="1291613"/>
            <a:ext cx="4118348" cy="2468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438" y="5290891"/>
            <a:ext cx="3330129" cy="11471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854" y="2342762"/>
            <a:ext cx="87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Helvetica Neue" charset="0"/>
                <a:ea typeface="Helvetica Neue" charset="0"/>
                <a:cs typeface="Helvetica Neue" charset="0"/>
              </a:rPr>
              <a:t>L1 DARM</a:t>
            </a:r>
          </a:p>
          <a:p>
            <a:r>
              <a:rPr lang="en-US" sz="1200" b="1" dirty="0">
                <a:latin typeface="Helvetica Neue" charset="0"/>
                <a:ea typeface="Helvetica Neue" charset="0"/>
                <a:cs typeface="Helvetica Neue" charset="0"/>
              </a:rPr>
              <a:t>4 hours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949322"/>
            <a:ext cx="1315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Helvetica Neue" charset="0"/>
                <a:ea typeface="Helvetica Neue" charset="0"/>
                <a:cs typeface="Helvetica Neue" charset="0"/>
              </a:rPr>
              <a:t>TMX noise: L1 X_TR_A_NSUM</a:t>
            </a:r>
          </a:p>
          <a:p>
            <a:r>
              <a:rPr lang="en-US" sz="1200" b="1" dirty="0">
                <a:latin typeface="Helvetica Neue" charset="0"/>
                <a:ea typeface="Helvetica Neue" charset="0"/>
                <a:cs typeface="Helvetica Neue" charset="0"/>
              </a:rPr>
              <a:t>signal from transmission monitor  quad photodiode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144" y="5907421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Helvetica Neue" charset="0"/>
                <a:ea typeface="Helvetica Neue" charset="0"/>
                <a:cs typeface="Helvetica Neue" charset="0"/>
              </a:rPr>
              <a:t>L1 range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12838" y="1433306"/>
            <a:ext cx="15587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TMX noise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108893" y="1507420"/>
            <a:ext cx="42639" cy="253803"/>
          </a:xfrm>
          <a:prstGeom prst="line">
            <a:avLst/>
          </a:prstGeom>
          <a:ln>
            <a:solidFill>
              <a:schemeClr val="bg1"/>
            </a:solidFill>
            <a:headEnd type="non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781384" y="1504848"/>
            <a:ext cx="52754" cy="227423"/>
          </a:xfrm>
          <a:prstGeom prst="line">
            <a:avLst/>
          </a:prstGeom>
          <a:ln>
            <a:solidFill>
              <a:schemeClr val="bg1"/>
            </a:solidFill>
            <a:headEnd type="non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519510" y="1485437"/>
            <a:ext cx="52754" cy="227423"/>
          </a:xfrm>
          <a:prstGeom prst="line">
            <a:avLst/>
          </a:prstGeom>
          <a:ln>
            <a:solidFill>
              <a:schemeClr val="bg1"/>
            </a:solidFill>
            <a:headEnd type="non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946876" y="1489175"/>
            <a:ext cx="52754" cy="227423"/>
          </a:xfrm>
          <a:prstGeom prst="line">
            <a:avLst/>
          </a:prstGeom>
          <a:ln>
            <a:solidFill>
              <a:schemeClr val="bg1"/>
            </a:solidFill>
            <a:headEnd type="non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750655" y="1507420"/>
            <a:ext cx="52754" cy="227423"/>
          </a:xfrm>
          <a:prstGeom prst="line">
            <a:avLst/>
          </a:prstGeom>
          <a:ln>
            <a:solidFill>
              <a:schemeClr val="bg1"/>
            </a:solidFill>
            <a:headEnd type="non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04010" y="2977448"/>
            <a:ext cx="1558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Arch scattering noise, possibly from EY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 flipV="1">
            <a:off x="2108893" y="2804427"/>
            <a:ext cx="295117" cy="252539"/>
          </a:xfrm>
          <a:prstGeom prst="line">
            <a:avLst/>
          </a:prstGeom>
          <a:ln>
            <a:solidFill>
              <a:schemeClr val="bg1"/>
            </a:solidFill>
            <a:headEnd type="non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9797" y="1291613"/>
            <a:ext cx="4104203" cy="24688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7555" y="3788405"/>
            <a:ext cx="4118348" cy="24688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2969" y="5290891"/>
            <a:ext cx="3257633" cy="100867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307039" y="1388100"/>
            <a:ext cx="15587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TMX noise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5815807" y="1599149"/>
            <a:ext cx="42639" cy="253803"/>
          </a:xfrm>
          <a:prstGeom prst="line">
            <a:avLst/>
          </a:prstGeom>
          <a:ln>
            <a:solidFill>
              <a:schemeClr val="bg1"/>
            </a:solidFill>
            <a:headEnd type="non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091399" y="1533800"/>
            <a:ext cx="2314127" cy="96125"/>
          </a:xfrm>
          <a:prstGeom prst="line">
            <a:avLst/>
          </a:prstGeom>
          <a:ln>
            <a:solidFill>
              <a:schemeClr val="bg1"/>
            </a:solidFill>
            <a:headEnd type="non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405442" y="1485437"/>
            <a:ext cx="52754" cy="227423"/>
          </a:xfrm>
          <a:prstGeom prst="line">
            <a:avLst/>
          </a:prstGeom>
          <a:ln>
            <a:solidFill>
              <a:schemeClr val="bg1"/>
            </a:solidFill>
            <a:headEnd type="non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394290" y="2936426"/>
            <a:ext cx="1558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Arch scattering noise, possibly from EY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5557652" y="2804427"/>
            <a:ext cx="836639" cy="252539"/>
          </a:xfrm>
          <a:prstGeom prst="line">
            <a:avLst/>
          </a:prstGeom>
          <a:ln>
            <a:solidFill>
              <a:schemeClr val="bg1"/>
            </a:solidFill>
            <a:headEnd type="non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7728437" y="2804427"/>
            <a:ext cx="133384" cy="192269"/>
          </a:xfrm>
          <a:prstGeom prst="line">
            <a:avLst/>
          </a:prstGeom>
          <a:ln>
            <a:solidFill>
              <a:schemeClr val="bg1"/>
            </a:solidFill>
            <a:headEnd type="non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563648" y="1102786"/>
            <a:ext cx="926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Helvetica Neue" charset="0"/>
                <a:ea typeface="Helvetica Neue" charset="0"/>
                <a:cs typeface="Helvetica Neue" charset="0"/>
              </a:rPr>
              <a:t>May 15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662387" y="1109332"/>
            <a:ext cx="926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Helvetica Neue" charset="0"/>
                <a:ea typeface="Helvetica Neue" charset="0"/>
                <a:cs typeface="Helvetica Neue" charset="0"/>
              </a:rPr>
              <a:t>May 3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06F4-13D7-4548-915C-9ACB1B72C1D7}" type="slidenum">
              <a:rPr lang="en-US" smtClean="0"/>
              <a:t>36</a:t>
            </a:fld>
            <a:endParaRPr lang="en-US" dirty="0"/>
          </a:p>
        </p:txBody>
      </p:sp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32" name="Rectangle 2"/>
          <p:cNvSpPr txBox="1">
            <a:spLocks noChangeArrowheads="1"/>
          </p:cNvSpPr>
          <p:nvPr/>
        </p:nvSpPr>
        <p:spPr>
          <a:xfrm>
            <a:off x="27571" y="995375"/>
            <a:ext cx="9088857" cy="62604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Worst source of range drops: TMSX noise at EX at LLO</a:t>
            </a:r>
            <a:r>
              <a:rPr lang="en-US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/>
            </a:r>
            <a:br>
              <a:rPr lang="en-US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8469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521068" y="932036"/>
            <a:ext cx="3554779" cy="5945623"/>
            <a:chOff x="5222401" y="798653"/>
            <a:chExt cx="3554779" cy="594562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33506" t="729" r="5046"/>
            <a:stretch/>
          </p:blipFill>
          <p:spPr>
            <a:xfrm>
              <a:off x="5222401" y="798653"/>
              <a:ext cx="3554779" cy="59456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597463" y="1008488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chemeClr val="bg1">
                      <a:lumMod val="95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DARM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85836" y="2983318"/>
              <a:ext cx="1002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chemeClr val="bg1">
                      <a:lumMod val="95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overlap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585836" y="5190444"/>
              <a:ext cx="1374477" cy="92333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Helvetica Neue" charset="0"/>
                  <a:ea typeface="Helvetica Neue" charset="0"/>
                  <a:cs typeface="Helvetica Neue" charset="0"/>
                </a:rPr>
                <a:t>TMSX beam-axis OSEM (SD</a:t>
              </a:r>
              <a:r>
                <a:rPr lang="en-US" sz="1800" dirty="0" smtClean="0">
                  <a:latin typeface="Helvetica Neue" charset="0"/>
                  <a:ea typeface="Helvetica Neue" charset="0"/>
                  <a:cs typeface="Helvetica Neue" charset="0"/>
                </a:rPr>
                <a:t>)</a:t>
              </a:r>
            </a:p>
          </p:txBody>
        </p:sp>
      </p:grp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0657" y="6470581"/>
            <a:ext cx="2057400" cy="365125"/>
          </a:xfrm>
        </p:spPr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089" y="5891514"/>
            <a:ext cx="1096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Test Mass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70156" y="6527987"/>
            <a:ext cx="1634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Anamaria Effler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-184536" y="884877"/>
            <a:ext cx="9088857" cy="62604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Noise in DARM modulated at TMSX suspension frequencies</a:t>
            </a:r>
            <a:r>
              <a:rPr lang="en-US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/>
            </a:r>
            <a:br>
              <a:rPr lang="en-US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424" y="1122122"/>
            <a:ext cx="4603531" cy="276357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72991" y="1421321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3.8 Hz</a:t>
            </a:r>
            <a:endParaRPr lang="en-US" b="1" dirty="0" smtClean="0">
              <a:solidFill>
                <a:schemeClr val="bg1">
                  <a:lumMod val="9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51716" y="2363687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0.48 Hz</a:t>
            </a:r>
            <a:endParaRPr lang="en-US" b="1" dirty="0" smtClean="0">
              <a:solidFill>
                <a:schemeClr val="bg1">
                  <a:lumMod val="9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82620" y="3073177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0.48 Hz</a:t>
            </a:r>
            <a:endParaRPr lang="en-US" b="1" dirty="0" smtClean="0">
              <a:solidFill>
                <a:schemeClr val="bg1">
                  <a:lumMod val="9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1384" y="4402351"/>
            <a:ext cx="4739127" cy="224676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 Neue" charset="0"/>
                <a:ea typeface="Helvetica Neue" charset="0"/>
                <a:cs typeface="Helvetica Neue" charset="0"/>
              </a:rPr>
              <a:t>Angular motion of the TMSX could produce high frequencies in DARM if the scattered light only couples back into the arm cavity over a couple of percent of the angular range (i.e. intensity noise from varying mode matching).</a:t>
            </a:r>
            <a:endParaRPr lang="en-US" sz="2000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99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6206"/>
          <a:stretch/>
        </p:blipFill>
        <p:spPr>
          <a:xfrm>
            <a:off x="16764" y="1134319"/>
            <a:ext cx="9110472" cy="5723681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089" y="5891514"/>
            <a:ext cx="1096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Test Mass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74557" y="5782694"/>
            <a:ext cx="220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Transmission monitor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70156" y="6527987"/>
            <a:ext cx="1634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Anamaria Effler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6764" y="613411"/>
            <a:ext cx="9088857" cy="62604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Transmission monitor during lock</a:t>
            </a:r>
            <a:r>
              <a:rPr lang="en-US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/>
            </a:r>
            <a:br>
              <a:rPr lang="en-US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37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alphaModFix am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137" y="-107839"/>
            <a:ext cx="9110472" cy="682931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483" t="161" r="224" b="10942"/>
          <a:stretch/>
        </p:blipFill>
        <p:spPr>
          <a:xfrm>
            <a:off x="1701906" y="755982"/>
            <a:ext cx="5740188" cy="58772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143" y="6031021"/>
            <a:ext cx="297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Alena Ananyeva, Eduardo Sanchez and the SLiC group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55143" y="531210"/>
            <a:ext cx="9088857" cy="62604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TMS shroud</a:t>
            </a:r>
            <a:r>
              <a:rPr lang="en-US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/>
            </a:r>
            <a:br>
              <a:rPr lang="en-US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47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5919" y="287058"/>
            <a:ext cx="5953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 Neue" charset="0"/>
                <a:ea typeface="Helvetica Neue" charset="0"/>
                <a:cs typeface="Helvetica Neue" charset="0"/>
              </a:rPr>
              <a:t>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61" y="11388"/>
            <a:ext cx="5933607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2251" cy="3162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" y="2801360"/>
            <a:ext cx="3769360" cy="2935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534" y="20532"/>
            <a:ext cx="3677466" cy="27786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6241" y="2775086"/>
            <a:ext cx="2797759" cy="2935156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06F4-13D7-4548-915C-9ACB1B72C1D7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-29122" y="5710242"/>
            <a:ext cx="9173122" cy="1200500"/>
            <a:chOff x="1013419" y="3998158"/>
            <a:chExt cx="7967885" cy="12005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/>
            <a:srcRect l="7537" t="36045" r="14775" b="54219"/>
            <a:stretch/>
          </p:blipFill>
          <p:spPr>
            <a:xfrm>
              <a:off x="1038715" y="4249226"/>
              <a:ext cx="7942589" cy="59591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/>
            <a:srcRect l="7599" t="37840" r="14676" b="54475"/>
            <a:stretch/>
          </p:blipFill>
          <p:spPr>
            <a:xfrm>
              <a:off x="1044248" y="3998158"/>
              <a:ext cx="7937056" cy="4703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0"/>
            <a:srcRect l="7285" t="37593" r="14823" b="55242"/>
            <a:stretch/>
          </p:blipFill>
          <p:spPr>
            <a:xfrm>
              <a:off x="1013419" y="4760148"/>
              <a:ext cx="7967885" cy="438510"/>
            </a:xfrm>
            <a:prstGeom prst="rect">
              <a:avLst/>
            </a:prstGeom>
          </p:spPr>
        </p:pic>
      </p:grp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9054" y="311375"/>
            <a:ext cx="8616769" cy="5324535"/>
          </a:xfrm>
          <a:prstGeom prst="rect">
            <a:avLst/>
          </a:prstGeom>
          <a:solidFill>
            <a:schemeClr val="bg1">
              <a:alpha val="75000"/>
            </a:schemeClr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Results from the pre-run PEM injection program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3200" b="1" dirty="0">
                <a:ln w="3175">
                  <a:noFill/>
                </a:ln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Vibration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RF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Site activities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Magnetic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Big coils and magnetic monitoring program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Tests of coupling factors for thunder coupling etc.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Two new techniques for localizing vacuum enclosure coupling sites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Impulse propagation delay, amplitude, &amp; frequency structure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Beating injections with location-dependent phase of envelope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Worst coupling sites and mitigation plans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TMSX, LLO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EY, LLO</a:t>
            </a:r>
            <a:endParaRPr lang="en-US" sz="2000" b="1" dirty="0">
              <a:ln w="3175">
                <a:noFill/>
              </a:ln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HAM5,6 LHO, LLO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48 Hz LHO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IO Jitter, LHO, LLO</a:t>
            </a:r>
          </a:p>
        </p:txBody>
      </p:sp>
    </p:spTree>
    <p:extLst>
      <p:ext uri="{BB962C8B-B14F-4D97-AF65-F5344CB8AC3E}">
        <p14:creationId xmlns:p14="http://schemas.microsoft.com/office/powerpoint/2010/main" val="5657118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5919" y="287058"/>
            <a:ext cx="5953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 Neue" charset="0"/>
                <a:ea typeface="Helvetica Neue" charset="0"/>
                <a:cs typeface="Helvetica Neue" charset="0"/>
              </a:rPr>
              <a:t>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61" y="11388"/>
            <a:ext cx="5933607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2251" cy="3162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" y="2801360"/>
            <a:ext cx="3769360" cy="2935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534" y="20532"/>
            <a:ext cx="3677466" cy="27786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6241" y="2775086"/>
            <a:ext cx="2797759" cy="2935156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06F4-13D7-4548-915C-9ACB1B72C1D7}" type="slidenum">
              <a:rPr lang="en-US" smtClean="0"/>
              <a:t>40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-29122" y="5710242"/>
            <a:ext cx="9173122" cy="1200500"/>
            <a:chOff x="1013419" y="3998158"/>
            <a:chExt cx="7967885" cy="12005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/>
            <a:srcRect l="7537" t="36045" r="14775" b="54219"/>
            <a:stretch/>
          </p:blipFill>
          <p:spPr>
            <a:xfrm>
              <a:off x="1038715" y="4249226"/>
              <a:ext cx="7942589" cy="59591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/>
            <a:srcRect l="7599" t="37840" r="14676" b="54475"/>
            <a:stretch/>
          </p:blipFill>
          <p:spPr>
            <a:xfrm>
              <a:off x="1044248" y="3998158"/>
              <a:ext cx="7937056" cy="4703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0"/>
            <a:srcRect l="7285" t="37593" r="14823" b="55242"/>
            <a:stretch/>
          </p:blipFill>
          <p:spPr>
            <a:xfrm>
              <a:off x="1013419" y="4760148"/>
              <a:ext cx="7967885" cy="438510"/>
            </a:xfrm>
            <a:prstGeom prst="rect">
              <a:avLst/>
            </a:prstGeom>
          </p:spPr>
        </p:pic>
      </p:grp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9054" y="311375"/>
            <a:ext cx="8616769" cy="5201424"/>
          </a:xfrm>
          <a:prstGeom prst="rect">
            <a:avLst/>
          </a:prstGeom>
          <a:solidFill>
            <a:schemeClr val="bg1">
              <a:alpha val="75000"/>
            </a:schemeClr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Results from the pre-run PEM injection program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Vibration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RF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Site activities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Magnetic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Big coils and magnetic monitoring program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Tests of coupling factors for thunder coupling etc.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Two new techniques for localizing vacuum enclosure coupling sites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Impulse propagation delay, amplitude, &amp; frequency structure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Beating injections with location-dependent phase of envelope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Worst coupling sites and mitigation plans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TMSX, LLO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3200" b="1" dirty="0">
                <a:ln w="3175">
                  <a:noFill/>
                </a:ln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EY, LLO</a:t>
            </a:r>
            <a:endParaRPr lang="en-US" sz="3200" b="1" dirty="0">
              <a:ln w="3175">
                <a:noFill/>
              </a:ln>
              <a:solidFill>
                <a:srgbClr val="C0000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HAM5,6 LHO, LLO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48 Hz LHO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IO Jitter, LHO, LLO</a:t>
            </a:r>
          </a:p>
        </p:txBody>
      </p:sp>
    </p:spTree>
    <p:extLst>
      <p:ext uri="{BB962C8B-B14F-4D97-AF65-F5344CB8AC3E}">
        <p14:creationId xmlns:p14="http://schemas.microsoft.com/office/powerpoint/2010/main" val="21446389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0" y="1561425"/>
            <a:ext cx="9140336" cy="5296575"/>
            <a:chOff x="-88933" y="1006119"/>
            <a:chExt cx="9232933" cy="535023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4902" y="4682226"/>
              <a:ext cx="4469098" cy="150107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6036867" y="5033589"/>
              <a:ext cx="215900" cy="221826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8874897" y="5359886"/>
              <a:ext cx="142140" cy="19252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93610" y="5385078"/>
              <a:ext cx="161676" cy="18034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25385" y="5400895"/>
              <a:ext cx="161676" cy="18034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8204066" y="6132414"/>
              <a:ext cx="215900" cy="223937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7327" y="1782148"/>
              <a:ext cx="4133611" cy="258229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39828" y="1384207"/>
              <a:ext cx="35686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Helvetica Neue" charset="0"/>
                  <a:ea typeface="Helvetica Neue" charset="0"/>
                  <a:cs typeface="Helvetica Neue" charset="0"/>
                </a:rPr>
                <a:t>Soft hammer strike on -Y reduction flange, 70-200 Hz band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695731" y="1392701"/>
              <a:ext cx="293862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Helvetica Neue" charset="0"/>
                  <a:ea typeface="Helvetica Neue" charset="0"/>
                  <a:cs typeface="Helvetica Neue" charset="0"/>
                </a:rPr>
                <a:t>Soft hammer strike on end cap, 70-200 Hz band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1434" y="4865500"/>
              <a:ext cx="39624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Helvetica Neue" charset="0"/>
                  <a:ea typeface="Helvetica Neue" charset="0"/>
                  <a:cs typeface="Helvetica Neue" charset="0"/>
                </a:rPr>
                <a:t>DARM time and amplitude are consistent with red and blue manifold accelerometers: DARM crosses 1 about the same time red or blue cross 8000 for these and other impulses</a:t>
              </a:r>
            </a:p>
            <a:p>
              <a:endParaRPr lang="en-US" sz="1000" dirty="0">
                <a:latin typeface="Helvetica Neue" charset="0"/>
                <a:ea typeface="Helvetica Neue" charset="0"/>
                <a:cs typeface="Helvetica Neue" charset="0"/>
              </a:endParaRPr>
            </a:p>
            <a:p>
              <a:endParaRPr lang="en-US" sz="1000" dirty="0">
                <a:latin typeface="Helvetica Neue" charset="0"/>
                <a:ea typeface="Helvetica Neue" charset="0"/>
                <a:cs typeface="Helvetica Neue" charset="0"/>
              </a:endParaRPr>
            </a:p>
            <a:p>
              <a:r>
                <a:rPr lang="en-US" sz="1000" dirty="0">
                  <a:latin typeface="Helvetica Neue" charset="0"/>
                  <a:ea typeface="Helvetica Neue" charset="0"/>
                  <a:cs typeface="Helvetica Neue" charset="0"/>
                </a:rPr>
                <a:t>Green BSC chamber accelerometers are not consistent in time or amplitude with DARM signal</a:t>
              </a:r>
            </a:p>
            <a:p>
              <a:endParaRPr lang="en-US" sz="10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64629" y="1988329"/>
              <a:ext cx="5581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Helvetica Neue" charset="0"/>
                  <a:ea typeface="Helvetica Neue" charset="0"/>
                  <a:cs typeface="Helvetica Neue" charset="0"/>
                </a:rPr>
                <a:t>DARM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88932" y="2774979"/>
              <a:ext cx="107667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Helvetica Neue" charset="0"/>
                  <a:ea typeface="Helvetica Neue" charset="0"/>
                  <a:cs typeface="Helvetica Neue" charset="0"/>
                </a:rPr>
                <a:t>Red and Blue: manifold accelerometers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88933" y="3726681"/>
              <a:ext cx="10766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Helvetica Neue" charset="0"/>
                  <a:ea typeface="Helvetica Neue" charset="0"/>
                  <a:cs typeface="Helvetica Neue" charset="0"/>
                </a:rPr>
                <a:t>BSC 5 accelerometers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9390" y="4913443"/>
              <a:ext cx="213441" cy="246221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1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504393" y="2288729"/>
              <a:ext cx="213441" cy="246221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1354" y="5721094"/>
              <a:ext cx="213441" cy="246221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2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812160" y="3051979"/>
              <a:ext cx="213441" cy="246221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-64629" y="1006119"/>
              <a:ext cx="6906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Helvetica Neue" charset="0"/>
                  <a:ea typeface="Helvetica Neue" charset="0"/>
                  <a:cs typeface="Helvetica Neue" charset="0"/>
                </a:rPr>
                <a:t>Figure 1b. </a:t>
              </a:r>
              <a:r>
                <a:rPr lang="en-US" sz="1200" b="1" u="sng" dirty="0">
                  <a:latin typeface="Helvetica Neue" charset="0"/>
                  <a:ea typeface="Helvetica Neue" charset="0"/>
                  <a:cs typeface="Helvetica Neue" charset="0"/>
                </a:rPr>
                <a:t>LLO EY</a:t>
              </a:r>
              <a:r>
                <a:rPr lang="en-US" sz="1200" b="1" dirty="0">
                  <a:latin typeface="Helvetica Neue" charset="0"/>
                  <a:ea typeface="Helvetica Neue" charset="0"/>
                  <a:cs typeface="Helvetica Neue" charset="0"/>
                </a:rPr>
                <a:t>: accelerometer signals are most consistent with coupling site in manifold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351960" y="2380824"/>
              <a:ext cx="213441" cy="246221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1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058324" y="2791379"/>
              <a:ext cx="213441" cy="246221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2</a:t>
              </a: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7833" y="1782150"/>
              <a:ext cx="4100980" cy="258229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6394786" y="5327974"/>
              <a:ext cx="68159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Helvetica Neue" charset="0"/>
                  <a:ea typeface="Helvetica Neue" charset="0"/>
                  <a:cs typeface="Helvetica Neue" charset="0"/>
                </a:rPr>
                <a:t>Manifold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012357" y="5529346"/>
              <a:ext cx="6219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Helvetica Neue" charset="0"/>
                  <a:ea typeface="Helvetica Neue" charset="0"/>
                  <a:cs typeface="Helvetica Neue" charset="0"/>
                </a:rPr>
                <a:t>BSC5 </a:t>
              </a:r>
              <a:r>
                <a:rPr lang="mr-IN" sz="1000" dirty="0">
                  <a:latin typeface="Helvetica Neue" charset="0"/>
                  <a:ea typeface="Helvetica Neue" charset="0"/>
                  <a:cs typeface="Helvetica Neue" charset="0"/>
                </a:rPr>
                <a:t>–</a:t>
              </a:r>
              <a:r>
                <a:rPr lang="en-US" sz="1000" dirty="0">
                  <a:latin typeface="Helvetica Neue" charset="0"/>
                  <a:ea typeface="Helvetica Neue" charset="0"/>
                  <a:cs typeface="Helvetica Neue" charset="0"/>
                </a:rPr>
                <a:t>ETMY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7485571" y="4318712"/>
              <a:ext cx="1364135" cy="956786"/>
            </a:xfrm>
            <a:prstGeom prst="line">
              <a:avLst/>
            </a:prstGeom>
            <a:ln w="444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341584" y="4364445"/>
              <a:ext cx="1931043" cy="963529"/>
            </a:xfrm>
            <a:prstGeom prst="line">
              <a:avLst/>
            </a:prstGeom>
            <a:ln w="444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7485571" y="2358649"/>
              <a:ext cx="213441" cy="246221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1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565401" y="3495993"/>
              <a:ext cx="213441" cy="246221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2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812159" y="3495993"/>
              <a:ext cx="213441" cy="246221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05997" y="5104919"/>
              <a:ext cx="5806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Helvetica Neue" charset="0"/>
                  <a:ea typeface="Helvetica Neue" charset="0"/>
                  <a:cs typeface="Helvetica Neue" charset="0"/>
                </a:rPr>
                <a:t>Impact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269097" y="5159664"/>
              <a:ext cx="5806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Helvetica Neue" charset="0"/>
                  <a:ea typeface="Helvetica Neue" charset="0"/>
                  <a:cs typeface="Helvetica Neue" charset="0"/>
                </a:rPr>
                <a:t>Impact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06F4-13D7-4548-915C-9ACB1B72C1D7}" type="slidenum">
              <a:rPr lang="en-US" smtClean="0"/>
              <a:t>41</a:t>
            </a:fld>
            <a:endParaRPr lang="en-US" dirty="0"/>
          </a:p>
        </p:txBody>
      </p:sp>
      <p:sp>
        <p:nvSpPr>
          <p:cNvPr id="3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38" name="Rectangle 2"/>
          <p:cNvSpPr txBox="1">
            <a:spLocks noChangeArrowheads="1"/>
          </p:cNvSpPr>
          <p:nvPr/>
        </p:nvSpPr>
        <p:spPr>
          <a:xfrm>
            <a:off x="-1" y="55944"/>
            <a:ext cx="9088857" cy="160551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Impulse injections suggest EY coupling site is in manifold near P-cal periscope</a:t>
            </a:r>
            <a:r>
              <a:rPr lang="en-US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/>
            </a:r>
            <a:br>
              <a:rPr lang="en-US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0975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alphaModFix am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" y="39319"/>
            <a:ext cx="9110472" cy="682931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28" y="348019"/>
            <a:ext cx="9110472" cy="1650585"/>
          </a:xfrm>
          <a:solidFill>
            <a:schemeClr val="bg1">
              <a:alpha val="64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Plans: complete P-cal periscope baffling</a:t>
            </a:r>
            <a: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/>
            </a:r>
            <a:b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6764" y="10634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567" r="1135" b="12595"/>
          <a:stretch/>
        </p:blipFill>
        <p:spPr>
          <a:xfrm>
            <a:off x="115747" y="1657987"/>
            <a:ext cx="8924081" cy="44854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7216" y="6211669"/>
            <a:ext cx="297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Alena Ananyeva, Eduardo Sanchez and the SLiC group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2288" t="16413" r="20688" b="28505"/>
          <a:stretch/>
        </p:blipFill>
        <p:spPr>
          <a:xfrm>
            <a:off x="4748528" y="2339221"/>
            <a:ext cx="4190034" cy="380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9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alphaModFix am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" y="39319"/>
            <a:ext cx="9110472" cy="682931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335" y="309478"/>
            <a:ext cx="9088857" cy="1605515"/>
          </a:xfrm>
          <a:solidFill>
            <a:schemeClr val="bg1">
              <a:alpha val="64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Nozzle baffles</a:t>
            </a:r>
            <a:r>
              <a:rPr lang="en-US" sz="4800" b="1" dirty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/>
            </a:r>
            <a:br>
              <a:rPr lang="en-US" sz="4800" b="1" dirty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/>
            </a:r>
            <a:b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44" y="1029588"/>
            <a:ext cx="8527312" cy="5148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9665" y="6033185"/>
            <a:ext cx="297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Alena Ananyeva, Eduardo Sanchez and the SLiC group</a:t>
            </a:r>
          </a:p>
        </p:txBody>
      </p:sp>
    </p:spTree>
    <p:extLst>
      <p:ext uri="{BB962C8B-B14F-4D97-AF65-F5344CB8AC3E}">
        <p14:creationId xmlns:p14="http://schemas.microsoft.com/office/powerpoint/2010/main" val="143721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" y="1889451"/>
            <a:ext cx="3004843" cy="22752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0260" y="1032085"/>
            <a:ext cx="2223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Helvetica Neue" charset="0"/>
                <a:ea typeface="Helvetica Neue" charset="0"/>
                <a:cs typeface="Helvetica Neue" charset="0"/>
              </a:rPr>
              <a:t>LLO EY (2 views)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" y="4252596"/>
            <a:ext cx="3004843" cy="22485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7087" y="1889449"/>
            <a:ext cx="2849180" cy="22752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7087" y="4252596"/>
            <a:ext cx="2864396" cy="22485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8717" y="1889450"/>
            <a:ext cx="2935391" cy="22752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80528" y="1032085"/>
            <a:ext cx="226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Helvetica Neue" charset="0"/>
                <a:ea typeface="Helvetica Neue" charset="0"/>
                <a:cs typeface="Helvetica Neue" charset="0"/>
              </a:rPr>
              <a:t>LHO EX (2 views)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8717" y="4252596"/>
            <a:ext cx="2995123" cy="22485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70598" y="1032085"/>
            <a:ext cx="226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Helvetica Neue" charset="0"/>
                <a:ea typeface="Helvetica Neue" charset="0"/>
                <a:cs typeface="Helvetica Neue" charset="0"/>
              </a:rPr>
              <a:t>LHO EY (2 views)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907150" y="3272372"/>
            <a:ext cx="314461" cy="142495"/>
          </a:xfrm>
          <a:prstGeom prst="line">
            <a:avLst/>
          </a:prstGeom>
          <a:ln w="38100">
            <a:solidFill>
              <a:srgbClr val="FFFF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757680" y="4962312"/>
            <a:ext cx="306700" cy="141790"/>
          </a:xfrm>
          <a:prstGeom prst="line">
            <a:avLst/>
          </a:prstGeom>
          <a:ln w="38100">
            <a:solidFill>
              <a:srgbClr val="FFFF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836812" y="5547595"/>
            <a:ext cx="254267" cy="135687"/>
          </a:xfrm>
          <a:prstGeom prst="line">
            <a:avLst/>
          </a:prstGeom>
          <a:ln w="38100">
            <a:solidFill>
              <a:srgbClr val="FFFF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2315" y="1471288"/>
            <a:ext cx="2807284" cy="738664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 Neue" charset="0"/>
                <a:ea typeface="Helvetica Neue" charset="0"/>
                <a:cs typeface="Helvetica Neue" charset="0"/>
              </a:rPr>
              <a:t>Fairly bright retro reflections from back ring of periscope at LLO-EY (yellow arrows)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8318101" y="2527058"/>
            <a:ext cx="319203" cy="108281"/>
          </a:xfrm>
          <a:prstGeom prst="line">
            <a:avLst/>
          </a:prstGeom>
          <a:ln w="38100">
            <a:solidFill>
              <a:srgbClr val="FFFF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8318101" y="5006388"/>
            <a:ext cx="319203" cy="108281"/>
          </a:xfrm>
          <a:prstGeom prst="line">
            <a:avLst/>
          </a:prstGeom>
          <a:ln w="38100">
            <a:solidFill>
              <a:srgbClr val="FFFF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161167" y="1471288"/>
            <a:ext cx="3100933" cy="523220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 Neue" charset="0"/>
                <a:ea typeface="Helvetica Neue" charset="0"/>
                <a:cs typeface="Helvetica Neue" charset="0"/>
              </a:rPr>
              <a:t>LHO EX has similar glints, without the coupling to DARM.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757893" y="2723693"/>
            <a:ext cx="257804" cy="22131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677172" y="2323582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gate valve </a:t>
            </a:r>
          </a:p>
          <a:p>
            <a:r>
              <a:rPr lang="en-US" sz="1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(gets pulled up)</a:t>
            </a:r>
            <a:r>
              <a:rPr lang="en-US" sz="1000" dirty="0">
                <a:latin typeface="Helvetica Neue" charset="0"/>
                <a:ea typeface="Helvetica Neue" charset="0"/>
                <a:cs typeface="Helvetica Neue" charset="0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74513" y="1471288"/>
            <a:ext cx="3100933" cy="523220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 Neue" charset="0"/>
                <a:ea typeface="Helvetica Neue" charset="0"/>
                <a:cs typeface="Helvetica Neue" charset="0"/>
              </a:rPr>
              <a:t>Similar glints can be seen at LHO EY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595" y="6523055"/>
            <a:ext cx="2057400" cy="365125"/>
          </a:xfrm>
        </p:spPr>
        <p:txBody>
          <a:bodyPr/>
          <a:lstStyle/>
          <a:p>
            <a:fld id="{8F0506F4-13D7-4548-915C-9ACB1B72C1D7}" type="slidenum">
              <a:rPr lang="en-US" smtClean="0"/>
              <a:t>44</a:t>
            </a:fld>
            <a:endParaRPr lang="en-US" dirty="0"/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16764" y="10634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330262" y="359243"/>
            <a:ext cx="8517004" cy="117534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But reflections from LLO EY periscope are not unique</a:t>
            </a:r>
            <a:r>
              <a:rPr lang="en-US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/>
            </a:r>
            <a:br>
              <a:rPr lang="en-US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5146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alphaModFix am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" y="39319"/>
            <a:ext cx="9110472" cy="682931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9319"/>
            <a:ext cx="9088857" cy="1605515"/>
          </a:xfrm>
          <a:solidFill>
            <a:schemeClr val="bg1">
              <a:alpha val="64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Angle P-cal beam windows so they won’t retro-reflect</a:t>
            </a:r>
            <a: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/>
            </a:r>
            <a:b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73" y="1252997"/>
            <a:ext cx="8798156" cy="5463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9665" y="6033185"/>
            <a:ext cx="297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Alena Ananyeva, Eduardo Sanchez and the SLiC group</a:t>
            </a:r>
          </a:p>
        </p:txBody>
      </p:sp>
    </p:spTree>
    <p:extLst>
      <p:ext uri="{BB962C8B-B14F-4D97-AF65-F5344CB8AC3E}">
        <p14:creationId xmlns:p14="http://schemas.microsoft.com/office/powerpoint/2010/main" val="7811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5919" y="287058"/>
            <a:ext cx="5953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 Neue" charset="0"/>
                <a:ea typeface="Helvetica Neue" charset="0"/>
                <a:cs typeface="Helvetica Neue" charset="0"/>
              </a:rPr>
              <a:t>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61" y="11388"/>
            <a:ext cx="5933607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2251" cy="3162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" y="2801360"/>
            <a:ext cx="3769360" cy="2935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534" y="20532"/>
            <a:ext cx="3677466" cy="27786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6241" y="2775086"/>
            <a:ext cx="2797759" cy="2935156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06F4-13D7-4548-915C-9ACB1B72C1D7}" type="slidenum">
              <a:rPr lang="en-US" smtClean="0"/>
              <a:t>46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-29122" y="5710242"/>
            <a:ext cx="9173122" cy="1200500"/>
            <a:chOff x="1013419" y="3998158"/>
            <a:chExt cx="7967885" cy="12005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/>
            <a:srcRect l="7537" t="36045" r="14775" b="54219"/>
            <a:stretch/>
          </p:blipFill>
          <p:spPr>
            <a:xfrm>
              <a:off x="1038715" y="4249226"/>
              <a:ext cx="7942589" cy="59591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/>
            <a:srcRect l="7599" t="37840" r="14676" b="54475"/>
            <a:stretch/>
          </p:blipFill>
          <p:spPr>
            <a:xfrm>
              <a:off x="1044248" y="3998158"/>
              <a:ext cx="7937056" cy="4703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0"/>
            <a:srcRect l="7285" t="37593" r="14823" b="55242"/>
            <a:stretch/>
          </p:blipFill>
          <p:spPr>
            <a:xfrm>
              <a:off x="1013419" y="4760148"/>
              <a:ext cx="7967885" cy="438510"/>
            </a:xfrm>
            <a:prstGeom prst="rect">
              <a:avLst/>
            </a:prstGeom>
          </p:spPr>
        </p:pic>
      </p:grp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9054" y="311375"/>
            <a:ext cx="8616769" cy="5201424"/>
          </a:xfrm>
          <a:prstGeom prst="rect">
            <a:avLst/>
          </a:prstGeom>
          <a:solidFill>
            <a:schemeClr val="bg1">
              <a:alpha val="75000"/>
            </a:schemeClr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Results from the pre-run PEM injection program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Vibration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RF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Site activities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Magnetic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Big coils and magnetic monitoring program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Tests of coupling factors for thunder coupling etc.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Two new techniques for localizing vacuum enclosure coupling sites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Impulse propagation delay, amplitude, &amp; frequency structure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Beating injections with location-dependent phase of envelope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Worst coupling sites and mitigation plans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TMSX, LLO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EY, LLO</a:t>
            </a:r>
            <a:endParaRPr lang="en-US" sz="2000" b="1" dirty="0">
              <a:ln w="3175">
                <a:noFill/>
              </a:ln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3200" b="1" dirty="0">
                <a:ln w="3175">
                  <a:noFill/>
                </a:ln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HAM5,6 LHO, LLO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48 Hz LHO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IO Jitter, LHO, LLO</a:t>
            </a:r>
          </a:p>
        </p:txBody>
      </p:sp>
    </p:spTree>
    <p:extLst>
      <p:ext uri="{BB962C8B-B14F-4D97-AF65-F5344CB8AC3E}">
        <p14:creationId xmlns:p14="http://schemas.microsoft.com/office/powerpoint/2010/main" val="7586435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06F4-13D7-4548-915C-9ACB1B72C1D7}" type="slidenum">
              <a:rPr lang="en-US" smtClean="0"/>
              <a:t>47</a:t>
            </a:fld>
            <a:endParaRPr lang="en-US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52385" y="1018358"/>
            <a:ext cx="9039229" cy="5446127"/>
            <a:chOff x="-75982" y="606923"/>
            <a:chExt cx="9210838" cy="55495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2825" y="1042988"/>
              <a:ext cx="4556407" cy="291592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17982" y="1042988"/>
              <a:ext cx="4516874" cy="291592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415416" y="838436"/>
              <a:ext cx="3606954" cy="250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Helvetica Neue" charset="0"/>
                  <a:ea typeface="Helvetica Neue" charset="0"/>
                  <a:cs typeface="Helvetica Neue" charset="0"/>
                </a:rPr>
                <a:t>Soft hammer strike on </a:t>
              </a:r>
              <a:r>
                <a:rPr lang="en-US" sz="1000" dirty="0">
                  <a:latin typeface="Helvetica Neue" charset="0"/>
                  <a:ea typeface="Helvetica Neue" charset="0"/>
                  <a:cs typeface="Helvetica Neue" charset="0"/>
                </a:rPr>
                <a:t>SRTube</a:t>
              </a:r>
              <a:r>
                <a:rPr lang="en-US" sz="1000" dirty="0">
                  <a:latin typeface="Helvetica Neue" charset="0"/>
                  <a:ea typeface="Helvetica Neue" charset="0"/>
                  <a:cs typeface="Helvetica Neue" charset="0"/>
                </a:rPr>
                <a:t> by HAM5, 70-200 Hz band 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83277" y="837370"/>
              <a:ext cx="34179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Helvetica Neue" charset="0"/>
                  <a:ea typeface="Helvetica Neue" charset="0"/>
                  <a:cs typeface="Helvetica Neue" charset="0"/>
                </a:rPr>
                <a:t>Soft hammer strike on HAM6 end cap, 70 </a:t>
              </a:r>
              <a:r>
                <a:rPr lang="mr-IN" sz="1000" dirty="0">
                  <a:latin typeface="Helvetica Neue" charset="0"/>
                  <a:ea typeface="Helvetica Neue" charset="0"/>
                  <a:cs typeface="Helvetica Neue" charset="0"/>
                </a:rPr>
                <a:t>–</a:t>
              </a:r>
              <a:r>
                <a:rPr lang="en-US" sz="1000" dirty="0">
                  <a:latin typeface="Helvetica Neue" charset="0"/>
                  <a:ea typeface="Helvetica Neue" charset="0"/>
                  <a:cs typeface="Helvetica Neue" charset="0"/>
                </a:rPr>
                <a:t> 200 Hz band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763972" y="2931111"/>
              <a:ext cx="1935479" cy="444691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45854" y="4371340"/>
              <a:ext cx="3962400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Helvetica Neue" charset="0"/>
                  <a:ea typeface="Helvetica Neue" charset="0"/>
                  <a:cs typeface="Helvetica Neue" charset="0"/>
                </a:rPr>
                <a:t>Blue HAM 6 accelerometers are not consistent in amplitude or  time with effect in DARM, while HAM5 and septum accelerometers are.</a:t>
              </a:r>
            </a:p>
            <a:p>
              <a:endParaRPr lang="en-US" sz="1000" dirty="0">
                <a:latin typeface="Helvetica Neue" charset="0"/>
                <a:ea typeface="Helvetica Neue" charset="0"/>
                <a:cs typeface="Helvetica Neue" charset="0"/>
              </a:endParaRPr>
            </a:p>
            <a:p>
              <a:r>
                <a:rPr lang="en-US" sz="1000" dirty="0">
                  <a:latin typeface="Helvetica Neue" charset="0"/>
                  <a:ea typeface="Helvetica Neue" charset="0"/>
                  <a:cs typeface="Helvetica Neue" charset="0"/>
                </a:rPr>
                <a:t>For example, DARM (top trace) crosses 1 about the same time as The green septum accelerometers cross 15 for these and other impulses. </a:t>
              </a:r>
            </a:p>
            <a:p>
              <a:endParaRPr lang="en-US" sz="1000" dirty="0">
                <a:latin typeface="Helvetica Neue" charset="0"/>
                <a:ea typeface="Helvetica Neue" charset="0"/>
                <a:cs typeface="Helvetica Neue" charset="0"/>
              </a:endParaRPr>
            </a:p>
            <a:p>
              <a:r>
                <a:rPr lang="en-US" sz="1000" dirty="0">
                  <a:latin typeface="Helvetica Neue" charset="0"/>
                  <a:ea typeface="Helvetica Neue" charset="0"/>
                  <a:cs typeface="Helvetica Neue" charset="0"/>
                </a:rPr>
                <a:t>Late arrival of signal on ISI GS13s indicates that the effect in DARM is associated with the vacuum enclosure, not motion of table.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52549" y="1262064"/>
              <a:ext cx="5581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Helvetica Neue" charset="0"/>
                  <a:ea typeface="Helvetica Neue" charset="0"/>
                  <a:cs typeface="Helvetica Neue" charset="0"/>
                </a:rPr>
                <a:t>DARM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75982" y="1965582"/>
              <a:ext cx="1193367" cy="564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Helvetica Neue" charset="0"/>
                  <a:ea typeface="Helvetica Neue" charset="0"/>
                  <a:cs typeface="Helvetica Neue" charset="0"/>
                </a:rPr>
                <a:t>HAM5 (Red)</a:t>
              </a:r>
            </a:p>
            <a:p>
              <a:r>
                <a:rPr lang="en-US" sz="1000" dirty="0">
                  <a:latin typeface="Helvetica Neue" charset="0"/>
                  <a:ea typeface="Helvetica Neue" charset="0"/>
                  <a:cs typeface="Helvetica Neue" charset="0"/>
                </a:rPr>
                <a:t>HAM6 (Blue) accelerometers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75982" y="2846527"/>
              <a:ext cx="1280042" cy="40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Helvetica Neue" charset="0"/>
                  <a:ea typeface="Helvetica Neue" charset="0"/>
                  <a:cs typeface="Helvetica Neue" charset="0"/>
                </a:rPr>
                <a:t>Septum accelerometers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7287768" y="3859520"/>
              <a:ext cx="731520" cy="1687137"/>
            </a:xfrm>
            <a:prstGeom prst="line">
              <a:avLst/>
            </a:prstGeom>
            <a:ln w="444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332844" y="4819765"/>
              <a:ext cx="54373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Helvetica Neue" charset="0"/>
                  <a:ea typeface="Helvetica Neue" charset="0"/>
                  <a:cs typeface="Helvetica Neue" charset="0"/>
                </a:rPr>
                <a:t>HAM6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604550" y="4819765"/>
              <a:ext cx="54373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Helvetica Neue" charset="0"/>
                  <a:ea typeface="Helvetica Neue" charset="0"/>
                  <a:cs typeface="Helvetica Neue" charset="0"/>
                </a:rPr>
                <a:t>HAM5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06851" y="4662518"/>
              <a:ext cx="6319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Helvetica Neue" charset="0"/>
                  <a:ea typeface="Helvetica Neue" charset="0"/>
                  <a:cs typeface="Helvetica Neue" charset="0"/>
                </a:rPr>
                <a:t>Septum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72349" y="4419284"/>
              <a:ext cx="213441" cy="246221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98152" y="1791445"/>
              <a:ext cx="255198" cy="246221"/>
            </a:xfrm>
            <a:prstGeom prst="rect">
              <a:avLst/>
            </a:prstGeom>
            <a:solidFill>
              <a:srgbClr val="00B0F0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1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528813" y="1794570"/>
              <a:ext cx="213441" cy="246221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72348" y="5054215"/>
              <a:ext cx="213441" cy="246221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72347" y="5689146"/>
              <a:ext cx="213441" cy="246221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3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836580" y="2557820"/>
              <a:ext cx="213441" cy="246221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2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20866" y="2504834"/>
              <a:ext cx="213441" cy="246221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937143" y="3262938"/>
              <a:ext cx="213441" cy="246221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3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-75982" y="3613299"/>
              <a:ext cx="7569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Helvetica Neue" charset="0"/>
                  <a:ea typeface="Helvetica Neue" charset="0"/>
                  <a:cs typeface="Helvetica Neue" charset="0"/>
                </a:rPr>
                <a:t>ISI GS13s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28215" y="606923"/>
              <a:ext cx="82834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Helvetica Neue" charset="0"/>
                  <a:ea typeface="Helvetica Neue" charset="0"/>
                  <a:cs typeface="Helvetica Neue" charset="0"/>
                </a:rPr>
                <a:t>Figure 1a. L1 coupling time and amplitude consistent with septum or HAM5 walls, not HAM6 walls or ISI tables</a:t>
              </a:r>
            </a:p>
          </p:txBody>
        </p:sp>
        <p:cxnSp>
          <p:nvCxnSpPr>
            <p:cNvPr id="36" name="Straight Connector 35"/>
            <p:cNvCxnSpPr/>
            <p:nvPr/>
          </p:nvCxnSpPr>
          <p:spPr>
            <a:xfrm flipH="1">
              <a:off x="6314347" y="4839904"/>
              <a:ext cx="214466" cy="255971"/>
            </a:xfrm>
            <a:prstGeom prst="line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5466476" y="5300436"/>
              <a:ext cx="63511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Helvetica Neue" charset="0"/>
                  <a:ea typeface="Helvetica Neue" charset="0"/>
                  <a:cs typeface="Helvetica Neue" charset="0"/>
                </a:rPr>
                <a:t>Bellows</a:t>
              </a:r>
            </a:p>
          </p:txBody>
        </p:sp>
        <p:cxnSp>
          <p:nvCxnSpPr>
            <p:cNvPr id="41" name="Straight Connector 40"/>
            <p:cNvCxnSpPr/>
            <p:nvPr/>
          </p:nvCxnSpPr>
          <p:spPr>
            <a:xfrm flipV="1">
              <a:off x="6045999" y="5263954"/>
              <a:ext cx="111838" cy="205816"/>
            </a:xfrm>
            <a:prstGeom prst="line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6327482" y="5202037"/>
              <a:ext cx="215900" cy="223937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4651752" y="5030287"/>
              <a:ext cx="215900" cy="223937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4114800" y="3958909"/>
              <a:ext cx="813333" cy="1291297"/>
            </a:xfrm>
            <a:prstGeom prst="line">
              <a:avLst/>
            </a:prstGeom>
            <a:ln w="444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59542" y="4259371"/>
              <a:ext cx="215900" cy="223937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7062" y="4263131"/>
              <a:ext cx="215900" cy="223937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545577" y="4731341"/>
              <a:ext cx="215900" cy="223937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32792" y="5087155"/>
              <a:ext cx="161676" cy="18034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16150" y="5075330"/>
              <a:ext cx="161676" cy="180340"/>
            </a:xfrm>
            <a:prstGeom prst="rect">
              <a:avLst/>
            </a:prstGeom>
          </p:spPr>
        </p:pic>
      </p:grpSp>
      <p:sp>
        <p:nvSpPr>
          <p:cNvPr id="4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45" name="Rectangle 2"/>
          <p:cNvSpPr txBox="1">
            <a:spLocks noChangeArrowheads="1"/>
          </p:cNvSpPr>
          <p:nvPr/>
        </p:nvSpPr>
        <p:spPr>
          <a:xfrm>
            <a:off x="55143" y="841915"/>
            <a:ext cx="9088857" cy="639646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Impulse injections suggest coupling at LLO &amp; LHO HAM5/6 septum</a:t>
            </a:r>
            <a:r>
              <a:rPr lang="en-US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/>
            </a:r>
            <a:br>
              <a:rPr lang="en-US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0439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8271" y="1171409"/>
            <a:ext cx="3039211" cy="1828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13" y="1167738"/>
            <a:ext cx="3041608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1599" y="3039947"/>
            <a:ext cx="3044005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7218" y="1168902"/>
            <a:ext cx="394901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3961" y="1191667"/>
            <a:ext cx="305040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4056" y="1193879"/>
            <a:ext cx="394901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3" y="3044396"/>
            <a:ext cx="3044809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373" y="3047692"/>
            <a:ext cx="394901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00" y="1232908"/>
            <a:ext cx="0" cy="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9623" y="3044396"/>
            <a:ext cx="394901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8299" y="3063876"/>
            <a:ext cx="3052005" cy="182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8975" y="3063876"/>
            <a:ext cx="394901" cy="182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92676"/>
            <a:ext cx="3054408" cy="1828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650" y="4892676"/>
            <a:ext cx="394901" cy="1828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46393" y="1296560"/>
            <a:ext cx="1588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Impulse signal in H1 DARM generated by tapping HAM 5 +X reduction flange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830334" y="1336397"/>
            <a:ext cx="2686" cy="238285"/>
          </a:xfrm>
          <a:prstGeom prst="line">
            <a:avLst/>
          </a:prstGeom>
          <a:ln w="31750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94509" y="1386664"/>
            <a:ext cx="17526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For comparison, impulse signal in DARM (first white arrow) is pasted just before signal in accelerometer  (second white arrow). This HAM5 accelerometer is not a good match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 flipV="1">
            <a:off x="3420015" y="1373079"/>
            <a:ext cx="2796" cy="246222"/>
          </a:xfrm>
          <a:prstGeom prst="line">
            <a:avLst/>
          </a:prstGeom>
          <a:ln w="31750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3749953" y="1362083"/>
            <a:ext cx="2796" cy="246222"/>
          </a:xfrm>
          <a:prstGeom prst="line">
            <a:avLst/>
          </a:prstGeom>
          <a:ln w="31750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6355074" y="1284211"/>
            <a:ext cx="2796" cy="246222"/>
          </a:xfrm>
          <a:prstGeom prst="line">
            <a:avLst/>
          </a:prstGeom>
          <a:ln w="31750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6760179" y="1296560"/>
            <a:ext cx="2796" cy="246222"/>
          </a:xfrm>
          <a:prstGeom prst="line">
            <a:avLst/>
          </a:prstGeom>
          <a:ln w="31750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493866" y="3219817"/>
            <a:ext cx="2796" cy="246222"/>
          </a:xfrm>
          <a:prstGeom prst="line">
            <a:avLst/>
          </a:prstGeom>
          <a:ln w="31750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805755" y="3219817"/>
            <a:ext cx="2796" cy="246222"/>
          </a:xfrm>
          <a:prstGeom prst="line">
            <a:avLst/>
          </a:prstGeom>
          <a:ln w="31750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3525829" y="3216594"/>
            <a:ext cx="2796" cy="246222"/>
          </a:xfrm>
          <a:prstGeom prst="line">
            <a:avLst/>
          </a:prstGeom>
          <a:ln w="31750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3835247" y="3226228"/>
            <a:ext cx="2796" cy="246222"/>
          </a:xfrm>
          <a:prstGeom prst="line">
            <a:avLst/>
          </a:prstGeom>
          <a:ln w="31750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6422734" y="3226228"/>
            <a:ext cx="2796" cy="246222"/>
          </a:xfrm>
          <a:prstGeom prst="line">
            <a:avLst/>
          </a:prstGeom>
          <a:ln w="31750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6787788" y="3226228"/>
            <a:ext cx="2796" cy="246222"/>
          </a:xfrm>
          <a:prstGeom prst="line">
            <a:avLst/>
          </a:prstGeom>
          <a:ln w="31750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514072" y="5126148"/>
            <a:ext cx="2796" cy="246222"/>
          </a:xfrm>
          <a:prstGeom prst="line">
            <a:avLst/>
          </a:prstGeom>
          <a:ln w="31750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794064" y="5126148"/>
            <a:ext cx="2796" cy="246222"/>
          </a:xfrm>
          <a:prstGeom prst="line">
            <a:avLst/>
          </a:prstGeom>
          <a:ln w="31750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030614" y="3199404"/>
            <a:ext cx="1710299" cy="1323439"/>
          </a:xfrm>
          <a:prstGeom prst="rect">
            <a:avLst/>
          </a:prstGeom>
          <a:solidFill>
            <a:schemeClr val="tx1">
              <a:alpha val="14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The best match to the resonance structure in H1 DARM is with this beam-line axis HAM5/6 septum accelerometer, suggesting that the septum vibration is the source of the DARM noise.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42636" y="1419672"/>
            <a:ext cx="11911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Not best match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450655" y="2004446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H1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3271292" y="3636523"/>
            <a:ext cx="186627" cy="373853"/>
            <a:chOff x="3258491" y="2509981"/>
            <a:chExt cx="186627" cy="373853"/>
          </a:xfrm>
        </p:grpSpPr>
        <p:cxnSp>
          <p:nvCxnSpPr>
            <p:cNvPr id="42" name="Straight Connector 41"/>
            <p:cNvCxnSpPr/>
            <p:nvPr/>
          </p:nvCxnSpPr>
          <p:spPr>
            <a:xfrm flipH="1">
              <a:off x="3258491" y="2509981"/>
              <a:ext cx="184120" cy="1951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 flipV="1">
              <a:off x="3258491" y="2664925"/>
              <a:ext cx="186627" cy="4027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 flipV="1">
              <a:off x="3258491" y="2881961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/>
          <p:cNvSpPr txBox="1"/>
          <p:nvPr/>
        </p:nvSpPr>
        <p:spPr>
          <a:xfrm>
            <a:off x="7271510" y="3216595"/>
            <a:ext cx="11911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Not best match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207402" y="3216594"/>
            <a:ext cx="11911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Not best match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227984" y="5003039"/>
            <a:ext cx="11911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Not best match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6230545" y="3658012"/>
            <a:ext cx="186627" cy="373853"/>
            <a:chOff x="3258491" y="2509981"/>
            <a:chExt cx="186627" cy="373853"/>
          </a:xfrm>
        </p:grpSpPr>
        <p:cxnSp>
          <p:nvCxnSpPr>
            <p:cNvPr id="58" name="Straight Connector 57"/>
            <p:cNvCxnSpPr/>
            <p:nvPr/>
          </p:nvCxnSpPr>
          <p:spPr>
            <a:xfrm flipH="1">
              <a:off x="3258491" y="2509981"/>
              <a:ext cx="184120" cy="1951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 flipV="1">
              <a:off x="3258491" y="2664925"/>
              <a:ext cx="186627" cy="4027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 flipV="1">
              <a:off x="3258491" y="2881961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6164567" y="1759827"/>
            <a:ext cx="186627" cy="373853"/>
            <a:chOff x="3258491" y="2509981"/>
            <a:chExt cx="186627" cy="373853"/>
          </a:xfrm>
        </p:grpSpPr>
        <p:cxnSp>
          <p:nvCxnSpPr>
            <p:cNvPr id="62" name="Straight Connector 61"/>
            <p:cNvCxnSpPr/>
            <p:nvPr/>
          </p:nvCxnSpPr>
          <p:spPr>
            <a:xfrm flipH="1">
              <a:off x="3258491" y="2509981"/>
              <a:ext cx="184120" cy="1951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 flipV="1">
              <a:off x="3258491" y="2664925"/>
              <a:ext cx="186627" cy="4027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 flipV="1">
              <a:off x="3258491" y="2881961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3178925" y="1787859"/>
            <a:ext cx="186627" cy="373853"/>
            <a:chOff x="3258491" y="2509981"/>
            <a:chExt cx="186627" cy="373853"/>
          </a:xfrm>
        </p:grpSpPr>
        <p:cxnSp>
          <p:nvCxnSpPr>
            <p:cNvPr id="67" name="Straight Connector 66"/>
            <p:cNvCxnSpPr/>
            <p:nvPr/>
          </p:nvCxnSpPr>
          <p:spPr>
            <a:xfrm flipH="1">
              <a:off x="3258491" y="2509981"/>
              <a:ext cx="184120" cy="1951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 flipV="1">
              <a:off x="3258491" y="2664925"/>
              <a:ext cx="186627" cy="4027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 flipV="1">
              <a:off x="3258491" y="2881961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604391" y="1765266"/>
            <a:ext cx="186627" cy="373853"/>
            <a:chOff x="3258491" y="2509981"/>
            <a:chExt cx="186627" cy="373853"/>
          </a:xfrm>
        </p:grpSpPr>
        <p:cxnSp>
          <p:nvCxnSpPr>
            <p:cNvPr id="71" name="Straight Connector 70"/>
            <p:cNvCxnSpPr/>
            <p:nvPr/>
          </p:nvCxnSpPr>
          <p:spPr>
            <a:xfrm flipH="1">
              <a:off x="3258491" y="2509981"/>
              <a:ext cx="184120" cy="1951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 flipV="1">
              <a:off x="3258491" y="2664925"/>
              <a:ext cx="186627" cy="4027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 flipV="1">
              <a:off x="3258491" y="2881961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257649" y="3646337"/>
            <a:ext cx="186627" cy="373853"/>
            <a:chOff x="3258491" y="2509981"/>
            <a:chExt cx="186627" cy="373853"/>
          </a:xfrm>
        </p:grpSpPr>
        <p:cxnSp>
          <p:nvCxnSpPr>
            <p:cNvPr id="75" name="Straight Connector 74"/>
            <p:cNvCxnSpPr/>
            <p:nvPr/>
          </p:nvCxnSpPr>
          <p:spPr>
            <a:xfrm flipH="1">
              <a:off x="3258491" y="2509981"/>
              <a:ext cx="184120" cy="1951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 flipV="1">
              <a:off x="3258491" y="2664925"/>
              <a:ext cx="186627" cy="4027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 flipV="1">
              <a:off x="3258491" y="2881961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229474" y="5478402"/>
            <a:ext cx="186627" cy="373853"/>
            <a:chOff x="3258491" y="2509981"/>
            <a:chExt cx="186627" cy="373853"/>
          </a:xfrm>
        </p:grpSpPr>
        <p:cxnSp>
          <p:nvCxnSpPr>
            <p:cNvPr id="79" name="Straight Connector 78"/>
            <p:cNvCxnSpPr/>
            <p:nvPr/>
          </p:nvCxnSpPr>
          <p:spPr>
            <a:xfrm flipH="1">
              <a:off x="3258491" y="2509981"/>
              <a:ext cx="184120" cy="1951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 flipV="1">
              <a:off x="3258491" y="2664925"/>
              <a:ext cx="186627" cy="4027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 flipV="1">
              <a:off x="3258491" y="2881961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06F4-13D7-4548-915C-9ACB1B72C1D7}" type="slidenum">
              <a:rPr lang="en-US" smtClean="0"/>
              <a:t>48</a:t>
            </a:fld>
            <a:endParaRPr lang="en-US" dirty="0"/>
          </a:p>
        </p:txBody>
      </p:sp>
      <p:sp>
        <p:nvSpPr>
          <p:cNvPr id="82" name="Rectangle 3"/>
          <p:cNvSpPr>
            <a:spLocks noChangeArrowheads="1"/>
          </p:cNvSpPr>
          <p:nvPr/>
        </p:nvSpPr>
        <p:spPr bwMode="auto">
          <a:xfrm>
            <a:off x="0" y="33815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83" name="Rectangle 2"/>
          <p:cNvSpPr txBox="1">
            <a:spLocks noChangeArrowheads="1"/>
          </p:cNvSpPr>
          <p:nvPr/>
        </p:nvSpPr>
        <p:spPr>
          <a:xfrm>
            <a:off x="55143" y="841915"/>
            <a:ext cx="9088857" cy="639646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Impulse injection resonance structure suggest coupling at LHO HAM5/6 septum</a:t>
            </a:r>
            <a:r>
              <a:rPr lang="en-US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/>
            </a:r>
            <a:br>
              <a:rPr lang="en-US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234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1635" y="1054355"/>
            <a:ext cx="3225800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48" y="3001156"/>
            <a:ext cx="3229691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659" y="3001156"/>
            <a:ext cx="3229691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80755"/>
            <a:ext cx="3236747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063" y="4880755"/>
            <a:ext cx="3230287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6257" y="1054355"/>
            <a:ext cx="3227743" cy="182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6256" y="3001156"/>
            <a:ext cx="3227743" cy="182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28" y="1054355"/>
            <a:ext cx="3236746" cy="1828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7571" y="3001156"/>
            <a:ext cx="162045" cy="1828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822" y="3001156"/>
            <a:ext cx="162045" cy="1828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0615" y="1054355"/>
            <a:ext cx="162045" cy="1828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132" y="1054355"/>
            <a:ext cx="162045" cy="1828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133" y="3001156"/>
            <a:ext cx="162045" cy="1828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1260" y="4880756"/>
            <a:ext cx="161400" cy="18215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447" y="4880755"/>
            <a:ext cx="162045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6255" y="4829956"/>
            <a:ext cx="3227144" cy="1828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8116" y="4829956"/>
            <a:ext cx="162045" cy="18288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08764" y="1177784"/>
            <a:ext cx="17604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Impulse signal in  L1 DARM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633083" y="1160319"/>
            <a:ext cx="2324" cy="361397"/>
          </a:xfrm>
          <a:prstGeom prst="line">
            <a:avLst/>
          </a:prstGeom>
          <a:ln w="31750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956370" y="1291223"/>
            <a:ext cx="17526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For comparison, impulse signal in DARM (first white arrow) is pasted just before signal in accelerometer  (second white arrow). This HAM6 accelerometer is not a good match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418464" y="1177783"/>
            <a:ext cx="2796" cy="246222"/>
          </a:xfrm>
          <a:prstGeom prst="line">
            <a:avLst/>
          </a:prstGeom>
          <a:ln w="31750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3570864" y="1177783"/>
            <a:ext cx="2796" cy="246222"/>
          </a:xfrm>
          <a:prstGeom prst="line">
            <a:avLst/>
          </a:prstGeom>
          <a:ln w="31750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6412729" y="1199767"/>
            <a:ext cx="2796" cy="246222"/>
          </a:xfrm>
          <a:prstGeom prst="line">
            <a:avLst/>
          </a:prstGeom>
          <a:ln w="31750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6565129" y="1199767"/>
            <a:ext cx="2796" cy="246222"/>
          </a:xfrm>
          <a:prstGeom prst="line">
            <a:avLst/>
          </a:prstGeom>
          <a:ln w="31750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481065" y="3147631"/>
            <a:ext cx="2796" cy="246222"/>
          </a:xfrm>
          <a:prstGeom prst="line">
            <a:avLst/>
          </a:prstGeom>
          <a:ln w="31750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 flipV="1">
            <a:off x="633465" y="3147631"/>
            <a:ext cx="2796" cy="246222"/>
          </a:xfrm>
          <a:prstGeom prst="line">
            <a:avLst/>
          </a:prstGeom>
          <a:ln w="31750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3513028" y="3144408"/>
            <a:ext cx="2796" cy="246222"/>
          </a:xfrm>
          <a:prstGeom prst="line">
            <a:avLst/>
          </a:prstGeom>
          <a:ln w="31750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3665428" y="3144408"/>
            <a:ext cx="2796" cy="246222"/>
          </a:xfrm>
          <a:prstGeom prst="line">
            <a:avLst/>
          </a:prstGeom>
          <a:ln w="31750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 flipV="1">
            <a:off x="6409933" y="3154042"/>
            <a:ext cx="2796" cy="246222"/>
          </a:xfrm>
          <a:prstGeom prst="line">
            <a:avLst/>
          </a:prstGeom>
          <a:ln w="31750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 flipV="1">
            <a:off x="6562333" y="3154042"/>
            <a:ext cx="2796" cy="246222"/>
          </a:xfrm>
          <a:prstGeom prst="line">
            <a:avLst/>
          </a:prstGeom>
          <a:ln w="31750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 flipV="1">
            <a:off x="501271" y="5053962"/>
            <a:ext cx="2796" cy="246222"/>
          </a:xfrm>
          <a:prstGeom prst="line">
            <a:avLst/>
          </a:prstGeom>
          <a:ln w="31750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 flipV="1">
            <a:off x="653671" y="5053962"/>
            <a:ext cx="2796" cy="246222"/>
          </a:xfrm>
          <a:prstGeom prst="line">
            <a:avLst/>
          </a:prstGeom>
          <a:ln w="31750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 flipV="1">
            <a:off x="3510232" y="5052911"/>
            <a:ext cx="2796" cy="246222"/>
          </a:xfrm>
          <a:prstGeom prst="line">
            <a:avLst/>
          </a:prstGeom>
          <a:ln w="31750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3662632" y="5052911"/>
            <a:ext cx="2796" cy="246222"/>
          </a:xfrm>
          <a:prstGeom prst="line">
            <a:avLst/>
          </a:prstGeom>
          <a:ln w="31750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 flipV="1">
            <a:off x="6416625" y="5001059"/>
            <a:ext cx="2796" cy="246222"/>
          </a:xfrm>
          <a:prstGeom prst="line">
            <a:avLst/>
          </a:prstGeom>
          <a:ln w="31750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 flipV="1">
            <a:off x="6569025" y="5001059"/>
            <a:ext cx="2796" cy="246222"/>
          </a:xfrm>
          <a:prstGeom prst="line">
            <a:avLst/>
          </a:prstGeom>
          <a:ln w="31750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3956370" y="3179090"/>
            <a:ext cx="1752622" cy="132343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The best match to the resonance structure in L1 DARM is with this beam-line axis HAM5/6 septum accelerometer, suggesting that the septum beam-line motion is the source of the DARM noise.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292547" y="1669680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271190" y="3636469"/>
            <a:ext cx="183266" cy="411448"/>
            <a:chOff x="3271191" y="2586686"/>
            <a:chExt cx="183266" cy="411448"/>
          </a:xfrm>
        </p:grpSpPr>
        <p:cxnSp>
          <p:nvCxnSpPr>
            <p:cNvPr id="60" name="Straight Connector 59"/>
            <p:cNvCxnSpPr/>
            <p:nvPr/>
          </p:nvCxnSpPr>
          <p:spPr>
            <a:xfrm flipH="1" flipV="1">
              <a:off x="3271191" y="2996261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 flipV="1">
              <a:off x="3274366" y="2815286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 flipV="1">
              <a:off x="3274366" y="2729561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 flipV="1">
              <a:off x="3274366" y="2586686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3219250" y="1690737"/>
            <a:ext cx="183266" cy="411448"/>
            <a:chOff x="3271191" y="2586686"/>
            <a:chExt cx="183266" cy="411448"/>
          </a:xfrm>
        </p:grpSpPr>
        <p:cxnSp>
          <p:nvCxnSpPr>
            <p:cNvPr id="70" name="Straight Connector 69"/>
            <p:cNvCxnSpPr/>
            <p:nvPr/>
          </p:nvCxnSpPr>
          <p:spPr>
            <a:xfrm flipH="1" flipV="1">
              <a:off x="3271191" y="2996261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 flipV="1">
              <a:off x="3274366" y="2815286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 flipV="1">
              <a:off x="3274366" y="2729561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 flipV="1">
              <a:off x="3274366" y="2586686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6168381" y="1695309"/>
            <a:ext cx="183266" cy="411448"/>
            <a:chOff x="3271191" y="2586686"/>
            <a:chExt cx="183266" cy="411448"/>
          </a:xfrm>
        </p:grpSpPr>
        <p:cxnSp>
          <p:nvCxnSpPr>
            <p:cNvPr id="75" name="Straight Connector 74"/>
            <p:cNvCxnSpPr/>
            <p:nvPr/>
          </p:nvCxnSpPr>
          <p:spPr>
            <a:xfrm flipH="1" flipV="1">
              <a:off x="3271191" y="2996261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 flipV="1">
              <a:off x="3274366" y="2815286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 flipV="1">
              <a:off x="3274366" y="2729561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 flipV="1">
              <a:off x="3274366" y="2586686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373891" y="1688445"/>
            <a:ext cx="183266" cy="411448"/>
            <a:chOff x="3271191" y="2586686"/>
            <a:chExt cx="183266" cy="411448"/>
          </a:xfrm>
        </p:grpSpPr>
        <p:cxnSp>
          <p:nvCxnSpPr>
            <p:cNvPr id="81" name="Straight Connector 80"/>
            <p:cNvCxnSpPr/>
            <p:nvPr/>
          </p:nvCxnSpPr>
          <p:spPr>
            <a:xfrm flipH="1" flipV="1">
              <a:off x="3271191" y="2996261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 flipV="1">
              <a:off x="3274366" y="2815286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 flipV="1">
              <a:off x="3274366" y="2729561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 flipV="1">
              <a:off x="3274366" y="2586686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/>
          <p:cNvGrpSpPr/>
          <p:nvPr/>
        </p:nvGrpSpPr>
        <p:grpSpPr>
          <a:xfrm>
            <a:off x="250297" y="3646016"/>
            <a:ext cx="183266" cy="411448"/>
            <a:chOff x="3271191" y="2586686"/>
            <a:chExt cx="183266" cy="411448"/>
          </a:xfrm>
        </p:grpSpPr>
        <p:cxnSp>
          <p:nvCxnSpPr>
            <p:cNvPr id="86" name="Straight Connector 85"/>
            <p:cNvCxnSpPr/>
            <p:nvPr/>
          </p:nvCxnSpPr>
          <p:spPr>
            <a:xfrm flipH="1" flipV="1">
              <a:off x="3271191" y="2996261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 flipV="1">
              <a:off x="3274366" y="2815286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 flipV="1">
              <a:off x="3274366" y="2729561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H="1" flipV="1">
              <a:off x="3274366" y="2586686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/>
          <p:cNvGrpSpPr/>
          <p:nvPr/>
        </p:nvGrpSpPr>
        <p:grpSpPr>
          <a:xfrm>
            <a:off x="252933" y="5518855"/>
            <a:ext cx="183266" cy="411448"/>
            <a:chOff x="3271191" y="2586686"/>
            <a:chExt cx="183266" cy="411448"/>
          </a:xfrm>
        </p:grpSpPr>
        <p:cxnSp>
          <p:nvCxnSpPr>
            <p:cNvPr id="91" name="Straight Connector 90"/>
            <p:cNvCxnSpPr/>
            <p:nvPr/>
          </p:nvCxnSpPr>
          <p:spPr>
            <a:xfrm flipH="1" flipV="1">
              <a:off x="3271191" y="2996261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3274366" y="2815286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H="1" flipV="1">
              <a:off x="3274366" y="2729561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H="1" flipV="1">
              <a:off x="3274366" y="2586686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3287000" y="5520911"/>
            <a:ext cx="183266" cy="411448"/>
            <a:chOff x="3271191" y="2586686"/>
            <a:chExt cx="183266" cy="411448"/>
          </a:xfrm>
        </p:grpSpPr>
        <p:cxnSp>
          <p:nvCxnSpPr>
            <p:cNvPr id="96" name="Straight Connector 95"/>
            <p:cNvCxnSpPr/>
            <p:nvPr/>
          </p:nvCxnSpPr>
          <p:spPr>
            <a:xfrm flipH="1" flipV="1">
              <a:off x="3271191" y="2996261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H="1" flipV="1">
              <a:off x="3274366" y="2815286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 flipV="1">
              <a:off x="3274366" y="2729561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 flipV="1">
              <a:off x="3274366" y="2586686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6168844" y="5460578"/>
            <a:ext cx="183266" cy="411448"/>
            <a:chOff x="3271191" y="2586686"/>
            <a:chExt cx="183266" cy="411448"/>
          </a:xfrm>
        </p:grpSpPr>
        <p:cxnSp>
          <p:nvCxnSpPr>
            <p:cNvPr id="101" name="Straight Connector 100"/>
            <p:cNvCxnSpPr/>
            <p:nvPr/>
          </p:nvCxnSpPr>
          <p:spPr>
            <a:xfrm flipH="1" flipV="1">
              <a:off x="3271191" y="2996261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 flipV="1">
              <a:off x="3274366" y="2815286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H="1" flipV="1">
              <a:off x="3274366" y="2729561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H="1" flipV="1">
              <a:off x="3274366" y="2586686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/>
          <p:cNvGrpSpPr/>
          <p:nvPr/>
        </p:nvGrpSpPr>
        <p:grpSpPr>
          <a:xfrm>
            <a:off x="6185683" y="3636667"/>
            <a:ext cx="183266" cy="411448"/>
            <a:chOff x="3271191" y="2586686"/>
            <a:chExt cx="183266" cy="411448"/>
          </a:xfrm>
        </p:grpSpPr>
        <p:cxnSp>
          <p:nvCxnSpPr>
            <p:cNvPr id="106" name="Straight Connector 105"/>
            <p:cNvCxnSpPr/>
            <p:nvPr/>
          </p:nvCxnSpPr>
          <p:spPr>
            <a:xfrm flipH="1" flipV="1">
              <a:off x="3271191" y="2996261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H="1" flipV="1">
              <a:off x="3274366" y="2815286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H="1" flipV="1">
              <a:off x="3274366" y="2729561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H="1" flipV="1">
              <a:off x="3274366" y="2586686"/>
              <a:ext cx="180091" cy="1873"/>
            </a:xfrm>
            <a:prstGeom prst="line">
              <a:avLst/>
            </a:prstGeom>
            <a:ln w="3175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5" name="TextBox 114"/>
          <p:cNvSpPr txBox="1"/>
          <p:nvPr/>
        </p:nvSpPr>
        <p:spPr>
          <a:xfrm>
            <a:off x="7258709" y="3144409"/>
            <a:ext cx="11911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Not best match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7258708" y="1217906"/>
            <a:ext cx="11911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Not best match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7231242" y="5011823"/>
            <a:ext cx="11911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Not best match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4142351" y="5052912"/>
            <a:ext cx="11911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Not best match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1170434" y="5040633"/>
            <a:ext cx="11911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Not best match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228163" y="3179090"/>
            <a:ext cx="11911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Not best match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526690"/>
            <a:ext cx="2057400" cy="365125"/>
          </a:xfrm>
        </p:spPr>
        <p:txBody>
          <a:bodyPr/>
          <a:lstStyle/>
          <a:p>
            <a:fld id="{8F0506F4-13D7-4548-915C-9ACB1B72C1D7}" type="slidenum">
              <a:rPr lang="en-US" smtClean="0"/>
              <a:t>49</a:t>
            </a:fld>
            <a:endParaRPr lang="en-US" dirty="0"/>
          </a:p>
        </p:txBody>
      </p:sp>
      <p:sp>
        <p:nvSpPr>
          <p:cNvPr id="110" name="Rectangle 3"/>
          <p:cNvSpPr>
            <a:spLocks noChangeArrowheads="1"/>
          </p:cNvSpPr>
          <p:nvPr/>
        </p:nvSpPr>
        <p:spPr bwMode="auto">
          <a:xfrm>
            <a:off x="0" y="33815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11" name="Rectangle 2"/>
          <p:cNvSpPr txBox="1">
            <a:spLocks noChangeArrowheads="1"/>
          </p:cNvSpPr>
          <p:nvPr/>
        </p:nvSpPr>
        <p:spPr>
          <a:xfrm>
            <a:off x="55143" y="841915"/>
            <a:ext cx="9088857" cy="639646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Impulse injection resonance structure suggest coupling at LLO HAM5/6 septum</a:t>
            </a:r>
            <a:r>
              <a:rPr lang="en-US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/>
            </a:r>
            <a:br>
              <a:rPr lang="en-US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82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5790"/>
            <a:ext cx="9144000" cy="4166419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335" y="309479"/>
            <a:ext cx="9088857" cy="838838"/>
          </a:xfrm>
          <a:solidFill>
            <a:schemeClr val="bg1">
              <a:alpha val="64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Results at: PEM.LIGO.ORG</a:t>
            </a:r>
            <a: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/>
            </a:r>
            <a:b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7127836" y="2396287"/>
            <a:ext cx="358814" cy="828881"/>
          </a:xfrm>
          <a:prstGeom prst="line">
            <a:avLst/>
          </a:prstGeom>
          <a:ln w="76200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54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alphaModFix am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" y="39319"/>
            <a:ext cx="9110472" cy="682931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88671" y="309478"/>
            <a:ext cx="9088857" cy="1605515"/>
          </a:xfrm>
          <a:solidFill>
            <a:schemeClr val="bg1">
              <a:alpha val="64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HAM5/6 coupling at the septum window? Scatter from beam spot seen at LHO but not LLO</a:t>
            </a:r>
            <a: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/>
            </a:r>
            <a:b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032" y="1914993"/>
            <a:ext cx="7028121" cy="482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3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alphaModFix am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" y="103114"/>
            <a:ext cx="9110472" cy="682931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-2146" y="144799"/>
            <a:ext cx="9088857" cy="1605515"/>
          </a:xfrm>
          <a:solidFill>
            <a:schemeClr val="bg1">
              <a:alpha val="64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Angled septum ports to be installed in October vent</a:t>
            </a:r>
            <a: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/>
            </a:r>
            <a:b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03" y="1585731"/>
            <a:ext cx="8714560" cy="46340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2896" y="6075145"/>
            <a:ext cx="297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Alena Ananyeva, Eduardo Sanchez and the SLiC group</a:t>
            </a:r>
          </a:p>
        </p:txBody>
      </p:sp>
    </p:spTree>
    <p:extLst>
      <p:ext uri="{BB962C8B-B14F-4D97-AF65-F5344CB8AC3E}">
        <p14:creationId xmlns:p14="http://schemas.microsoft.com/office/powerpoint/2010/main" val="48865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5919" y="287058"/>
            <a:ext cx="5953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 Neue" charset="0"/>
                <a:ea typeface="Helvetica Neue" charset="0"/>
                <a:cs typeface="Helvetica Neue" charset="0"/>
              </a:rPr>
              <a:t>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61" y="11388"/>
            <a:ext cx="5933607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2251" cy="3162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" y="2801360"/>
            <a:ext cx="3769360" cy="2935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534" y="20532"/>
            <a:ext cx="3677466" cy="27786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6241" y="2775086"/>
            <a:ext cx="2797759" cy="2935156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06F4-13D7-4548-915C-9ACB1B72C1D7}" type="slidenum">
              <a:rPr lang="en-US" smtClean="0"/>
              <a:t>52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-29122" y="5710242"/>
            <a:ext cx="9173122" cy="1200500"/>
            <a:chOff x="1013419" y="3998158"/>
            <a:chExt cx="7967885" cy="12005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/>
            <a:srcRect l="7537" t="36045" r="14775" b="54219"/>
            <a:stretch/>
          </p:blipFill>
          <p:spPr>
            <a:xfrm>
              <a:off x="1038715" y="4249226"/>
              <a:ext cx="7942589" cy="59591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/>
            <a:srcRect l="7599" t="37840" r="14676" b="54475"/>
            <a:stretch/>
          </p:blipFill>
          <p:spPr>
            <a:xfrm>
              <a:off x="1044248" y="3998158"/>
              <a:ext cx="7937056" cy="4703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0"/>
            <a:srcRect l="7285" t="37593" r="14823" b="55242"/>
            <a:stretch/>
          </p:blipFill>
          <p:spPr>
            <a:xfrm>
              <a:off x="1013419" y="4760148"/>
              <a:ext cx="7967885" cy="438510"/>
            </a:xfrm>
            <a:prstGeom prst="rect">
              <a:avLst/>
            </a:prstGeom>
          </p:spPr>
        </p:pic>
      </p:grp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9054" y="311375"/>
            <a:ext cx="8616769" cy="5201424"/>
          </a:xfrm>
          <a:prstGeom prst="rect">
            <a:avLst/>
          </a:prstGeom>
          <a:solidFill>
            <a:schemeClr val="bg1">
              <a:alpha val="75000"/>
            </a:schemeClr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Results from the pre-run PEM injection program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Vibration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RF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Site activities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Magnetic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Big coils and magnetic monitoring program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Tests of coupling factors for thunder coupling etc.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Two new techniques for localizing vacuum enclosure coupling sites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Impulse propagation delay, amplitude, &amp; frequency structure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Beating injections with location-dependent phase of envelope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Worst coupling sites and mitigation plans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TMSX, LLO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EY, LLO</a:t>
            </a:r>
            <a:endParaRPr lang="en-US" sz="2000" b="1" dirty="0">
              <a:ln w="3175">
                <a:noFill/>
              </a:ln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HAM5,6 LHO, LLO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3200" b="1" dirty="0">
                <a:ln w="3175">
                  <a:noFill/>
                </a:ln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48 Hz LHO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IO Jitter, LHO, LLO</a:t>
            </a:r>
          </a:p>
        </p:txBody>
      </p:sp>
    </p:spTree>
    <p:extLst>
      <p:ext uri="{BB962C8B-B14F-4D97-AF65-F5344CB8AC3E}">
        <p14:creationId xmlns:p14="http://schemas.microsoft.com/office/powerpoint/2010/main" val="15344855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335" y="309478"/>
            <a:ext cx="9088857" cy="824841"/>
          </a:xfrm>
          <a:solidFill>
            <a:schemeClr val="bg1">
              <a:alpha val="64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LHO 48 Hz peak</a:t>
            </a: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09" r="9796"/>
          <a:stretch/>
        </p:blipFill>
        <p:spPr>
          <a:xfrm>
            <a:off x="173620" y="1562583"/>
            <a:ext cx="8921546" cy="515889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3138911" y="4273071"/>
            <a:ext cx="358814" cy="828881"/>
          </a:xfrm>
          <a:prstGeom prst="line">
            <a:avLst/>
          </a:prstGeom>
          <a:ln w="76200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58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92830" y="2966886"/>
            <a:ext cx="4572892" cy="3200400"/>
            <a:chOff x="2760121" y="2185152"/>
            <a:chExt cx="2896264" cy="202698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b="12690"/>
            <a:stretch/>
          </p:blipFill>
          <p:spPr>
            <a:xfrm>
              <a:off x="2760121" y="2185152"/>
              <a:ext cx="2861721" cy="151689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alphaModFix amt="69000"/>
            </a:blip>
            <a:stretch>
              <a:fillRect/>
            </a:stretch>
          </p:blipFill>
          <p:spPr>
            <a:xfrm>
              <a:off x="2760121" y="2475750"/>
              <a:ext cx="2896264" cy="1736391"/>
            </a:xfrm>
            <a:prstGeom prst="rect">
              <a:avLst/>
            </a:prstGeom>
          </p:spPr>
        </p:pic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476879" y="2966886"/>
            <a:ext cx="4644953" cy="3200400"/>
            <a:chOff x="699458" y="4257277"/>
            <a:chExt cx="2896264" cy="199554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b="12623"/>
            <a:stretch/>
          </p:blipFill>
          <p:spPr>
            <a:xfrm>
              <a:off x="705808" y="4257277"/>
              <a:ext cx="2846988" cy="151804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alphaModFix amt="53000"/>
            </a:blip>
            <a:stretch>
              <a:fillRect/>
            </a:stretch>
          </p:blipFill>
          <p:spPr>
            <a:xfrm>
              <a:off x="699458" y="4516429"/>
              <a:ext cx="2896264" cy="1736391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6007100" y="129154"/>
            <a:ext cx="2628900" cy="2743200"/>
            <a:chOff x="4298693" y="3247156"/>
            <a:chExt cx="1752600" cy="181549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6"/>
            <a:srcRect l="13210" t="32545" r="37238" b="8876"/>
            <a:stretch/>
          </p:blipFill>
          <p:spPr>
            <a:xfrm>
              <a:off x="4298693" y="3247156"/>
              <a:ext cx="1752600" cy="1815493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 rot="5400000">
              <a:off x="4853900" y="4035159"/>
              <a:ext cx="196566" cy="234225"/>
              <a:chOff x="3237751" y="327604"/>
              <a:chExt cx="2080073" cy="3531846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32189" r="45489" b="30985"/>
              <a:stretch/>
            </p:blipFill>
            <p:spPr>
              <a:xfrm rot="16200000">
                <a:off x="3615796" y="1850275"/>
                <a:ext cx="1313636" cy="762185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5027"/>
              <a:stretch/>
            </p:blipFill>
            <p:spPr>
              <a:xfrm rot="5400000">
                <a:off x="3741076" y="2282702"/>
                <a:ext cx="1083772" cy="2069724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0645"/>
              <a:stretch/>
            </p:blipFill>
            <p:spPr>
              <a:xfrm rot="16200000">
                <a:off x="3798414" y="-233059"/>
                <a:ext cx="948398" cy="2069724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 rot="-2700000">
              <a:off x="5156849" y="3823325"/>
              <a:ext cx="196566" cy="234225"/>
              <a:chOff x="3237751" y="327604"/>
              <a:chExt cx="2080073" cy="3531846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32189" r="45489" b="30985"/>
              <a:stretch/>
            </p:blipFill>
            <p:spPr>
              <a:xfrm rot="16200000">
                <a:off x="3615796" y="1850275"/>
                <a:ext cx="1313636" cy="76218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5027"/>
              <a:stretch/>
            </p:blipFill>
            <p:spPr>
              <a:xfrm rot="5400000">
                <a:off x="3741076" y="2282702"/>
                <a:ext cx="1083772" cy="2069724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0645"/>
              <a:stretch/>
            </p:blipFill>
            <p:spPr>
              <a:xfrm rot="16200000">
                <a:off x="3798414" y="-233059"/>
                <a:ext cx="948398" cy="2069724"/>
              </a:xfrm>
              <a:prstGeom prst="rect">
                <a:avLst/>
              </a:prstGeom>
            </p:spPr>
          </p:pic>
        </p:grpSp>
      </p:grpSp>
      <p:sp>
        <p:nvSpPr>
          <p:cNvPr id="17" name="TextBox 16"/>
          <p:cNvSpPr txBox="1"/>
          <p:nvPr/>
        </p:nvSpPr>
        <p:spPr>
          <a:xfrm>
            <a:off x="391404" y="6319878"/>
            <a:ext cx="8245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 sweep to reduce chance of accidental alignment for non-coupling locations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3689" y="1225594"/>
            <a:ext cx="58197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Franklin Gothic Heavy" charset="0"/>
                <a:ea typeface="Franklin Gothic Heavy" charset="0"/>
                <a:cs typeface="Franklin Gothic Heavy" charset="0"/>
              </a:rPr>
              <a:t>Shaker injections: some sensitivity at BSC2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Franklin Gothic Heavy" charset="0"/>
                <a:ea typeface="Franklin Gothic Heavy" charset="0"/>
                <a:cs typeface="Franklin Gothic Heavy" charset="0"/>
              </a:rPr>
              <a:t>Impulse injections: point towards vertex, but hard to tell because too short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Franklin Gothic Heavy" charset="0"/>
                <a:ea typeface="Franklin Gothic Heavy" charset="0"/>
                <a:cs typeface="Franklin Gothic Heavy" charset="0"/>
              </a:rPr>
              <a:t>Beating shaker injections: HAM3 area most consistent with DARM</a:t>
            </a:r>
          </a:p>
          <a:p>
            <a:endParaRPr lang="en-US" dirty="0">
              <a:solidFill>
                <a:srgbClr val="FF000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endParaRPr lang="en-US" dirty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44335" y="309478"/>
            <a:ext cx="9088857" cy="824841"/>
          </a:xfrm>
          <a:noFill/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LHO 48 Hz peak</a:t>
            </a: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27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alphaModFix am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" y="39319"/>
            <a:ext cx="9110472" cy="682931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335" y="309478"/>
            <a:ext cx="9088857" cy="666959"/>
          </a:xfrm>
          <a:noFill/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48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Scattering from HAM3?</a:t>
            </a:r>
            <a: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/>
            </a:r>
            <a:b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23" y="930399"/>
            <a:ext cx="7660053" cy="574503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333509" y="1203767"/>
            <a:ext cx="473127" cy="387833"/>
          </a:xfrm>
          <a:prstGeom prst="line">
            <a:avLst/>
          </a:prstGeom>
          <a:ln w="76200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11149" y="1246596"/>
            <a:ext cx="398132" cy="456011"/>
          </a:xfrm>
          <a:prstGeom prst="line">
            <a:avLst/>
          </a:prstGeom>
          <a:ln w="76200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558987" y="2865401"/>
            <a:ext cx="304800" cy="523918"/>
          </a:xfrm>
          <a:prstGeom prst="line">
            <a:avLst/>
          </a:prstGeom>
          <a:ln w="76200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397423" y="857605"/>
            <a:ext cx="1156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Bellows?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6078" y="1702607"/>
            <a:ext cx="1875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Door nozzles and windows (door removed here)?</a:t>
            </a: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88671" y="6326120"/>
            <a:ext cx="9088857" cy="666959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Looking into HAM3 from Beamsplitter</a:t>
            </a:r>
            <a: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/>
            </a:r>
            <a:b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59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5919" y="287058"/>
            <a:ext cx="5953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 Neue" charset="0"/>
                <a:ea typeface="Helvetica Neue" charset="0"/>
                <a:cs typeface="Helvetica Neue" charset="0"/>
              </a:rPr>
              <a:t>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61" y="11388"/>
            <a:ext cx="5933607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2251" cy="3162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" y="2801360"/>
            <a:ext cx="3769360" cy="2935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534" y="20532"/>
            <a:ext cx="3677466" cy="27786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6241" y="2775086"/>
            <a:ext cx="2797759" cy="2935156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06F4-13D7-4548-915C-9ACB1B72C1D7}" type="slidenum">
              <a:rPr lang="en-US" smtClean="0"/>
              <a:t>56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-29122" y="5710242"/>
            <a:ext cx="9173122" cy="1200500"/>
            <a:chOff x="1013419" y="3998158"/>
            <a:chExt cx="7967885" cy="12005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/>
            <a:srcRect l="7537" t="36045" r="14775" b="54219"/>
            <a:stretch/>
          </p:blipFill>
          <p:spPr>
            <a:xfrm>
              <a:off x="1038715" y="4249226"/>
              <a:ext cx="7942589" cy="59591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/>
            <a:srcRect l="7599" t="37840" r="14676" b="54475"/>
            <a:stretch/>
          </p:blipFill>
          <p:spPr>
            <a:xfrm>
              <a:off x="1044248" y="3998158"/>
              <a:ext cx="7937056" cy="4703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0"/>
            <a:srcRect l="7285" t="37593" r="14823" b="55242"/>
            <a:stretch/>
          </p:blipFill>
          <p:spPr>
            <a:xfrm>
              <a:off x="1013419" y="4760148"/>
              <a:ext cx="7967885" cy="438510"/>
            </a:xfrm>
            <a:prstGeom prst="rect">
              <a:avLst/>
            </a:prstGeom>
          </p:spPr>
        </p:pic>
      </p:grp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9054" y="311375"/>
            <a:ext cx="8616769" cy="5201424"/>
          </a:xfrm>
          <a:prstGeom prst="rect">
            <a:avLst/>
          </a:prstGeom>
          <a:solidFill>
            <a:schemeClr val="bg1">
              <a:alpha val="75000"/>
            </a:schemeClr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Results from the pre-run PEM injection program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Vibration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RF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Site activities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Magnetic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Big coils and magnetic monitoring program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Tests of coupling factors for thunder coupling etc.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Two new techniques for localizing vacuum enclosure coupling sites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Impulse propagation delay, amplitude, &amp; frequency structure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Beating injections with location-dependent phase of envelope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Worst coupling sites and mitigation plans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TMSX, LLO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EY, LLO</a:t>
            </a:r>
            <a:endParaRPr lang="en-US" sz="2000" b="1" dirty="0">
              <a:ln w="3175">
                <a:noFill/>
              </a:ln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HAM5,6 LHO, LLO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48 Hz LHO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3200" b="1" dirty="0">
                <a:ln w="3175">
                  <a:noFill/>
                </a:ln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IO Jitter, LHO, LLO</a:t>
            </a:r>
          </a:p>
        </p:txBody>
      </p:sp>
    </p:spTree>
    <p:extLst>
      <p:ext uri="{BB962C8B-B14F-4D97-AF65-F5344CB8AC3E}">
        <p14:creationId xmlns:p14="http://schemas.microsoft.com/office/powerpoint/2010/main" val="18667475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alphaModFix am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" y="39319"/>
            <a:ext cx="9110472" cy="682931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7570" y="-10634"/>
            <a:ext cx="9088857" cy="1605515"/>
          </a:xfrm>
          <a:solidFill>
            <a:schemeClr val="bg1">
              <a:alpha val="64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36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Reduction in jitter mainly due to reduced cooling water, some from optic damping</a:t>
            </a:r>
            <a: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/>
            </a:r>
            <a:b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70608" y="1157468"/>
            <a:ext cx="6802783" cy="5580917"/>
            <a:chOff x="1117724" y="823422"/>
            <a:chExt cx="6802783" cy="55809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t="5019"/>
            <a:stretch/>
          </p:blipFill>
          <p:spPr>
            <a:xfrm>
              <a:off x="1117724" y="823422"/>
              <a:ext cx="6802783" cy="329716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1809" t="10571" r="9796" b="3273"/>
            <a:stretch/>
          </p:blipFill>
          <p:spPr>
            <a:xfrm>
              <a:off x="1674838" y="3764394"/>
              <a:ext cx="5298969" cy="2639945"/>
            </a:xfrm>
            <a:prstGeom prst="rect">
              <a:avLst/>
            </a:prstGeom>
          </p:spPr>
        </p:pic>
      </p:grpSp>
      <p:cxnSp>
        <p:nvCxnSpPr>
          <p:cNvPr id="9" name="Straight Connector 8"/>
          <p:cNvCxnSpPr/>
          <p:nvPr/>
        </p:nvCxnSpPr>
        <p:spPr>
          <a:xfrm flipH="1">
            <a:off x="5002436" y="2432220"/>
            <a:ext cx="358814" cy="828881"/>
          </a:xfrm>
          <a:prstGeom prst="line">
            <a:avLst/>
          </a:prstGeom>
          <a:ln w="76200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361250" y="2432220"/>
            <a:ext cx="358814" cy="828881"/>
          </a:xfrm>
          <a:prstGeom prst="line">
            <a:avLst/>
          </a:prstGeom>
          <a:ln w="76200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377206" y="2610316"/>
            <a:ext cx="358814" cy="828881"/>
          </a:xfrm>
          <a:prstGeom prst="line">
            <a:avLst/>
          </a:prstGeom>
          <a:ln w="76200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011234" y="2610316"/>
            <a:ext cx="358814" cy="828881"/>
          </a:xfrm>
          <a:prstGeom prst="line">
            <a:avLst/>
          </a:prstGeom>
          <a:ln w="76200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078597" y="1558990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Franklin Gothic Heavy" charset="0"/>
                <a:ea typeface="Franklin Gothic Heavy" charset="0"/>
                <a:cs typeface="Franklin Gothic Heavy" charset="0"/>
              </a:rPr>
              <a:t>O2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9062" y="4465266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Franklin Gothic Heavy" charset="0"/>
                <a:ea typeface="Franklin Gothic Heavy" charset="0"/>
                <a:cs typeface="Franklin Gothic Heavy" charset="0"/>
              </a:rPr>
              <a:t>O3</a:t>
            </a:r>
          </a:p>
        </p:txBody>
      </p:sp>
    </p:spTree>
    <p:extLst>
      <p:ext uri="{BB962C8B-B14F-4D97-AF65-F5344CB8AC3E}">
        <p14:creationId xmlns:p14="http://schemas.microsoft.com/office/powerpoint/2010/main" val="9994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626" y="815950"/>
            <a:ext cx="5082954" cy="5994896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7571" y="169175"/>
            <a:ext cx="9088857" cy="477600"/>
          </a:xfrm>
          <a:noFill/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Identifying sources of jitter peaks</a:t>
            </a: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99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3" y="1110058"/>
            <a:ext cx="9144000" cy="55374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alphaModFix am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" y="39319"/>
            <a:ext cx="9110472" cy="682931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59</a:t>
            </a:fld>
            <a:endParaRPr lang="en-US" dirty="0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33316" y="233329"/>
            <a:ext cx="8366038" cy="802758"/>
          </a:xfrm>
          <a:solidFill>
            <a:schemeClr val="bg1">
              <a:alpha val="64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5 minute o</a:t>
            </a:r>
            <a:r>
              <a:rPr lang="en-US" sz="4000" b="1" dirty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ptic damping system</a:t>
            </a:r>
            <a:r>
              <a:rPr lang="en-US" sz="48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 </a:t>
            </a:r>
            <a: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/>
            </a:r>
            <a:b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5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79" y="748350"/>
            <a:ext cx="8860642" cy="560800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2419110" y="3680749"/>
            <a:ext cx="833376" cy="700482"/>
          </a:xfrm>
          <a:prstGeom prst="line">
            <a:avLst/>
          </a:prstGeom>
          <a:ln w="762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720052" y="914400"/>
            <a:ext cx="717629" cy="285722"/>
          </a:xfrm>
          <a:prstGeom prst="line">
            <a:avLst/>
          </a:prstGeom>
          <a:ln w="762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437681" y="481450"/>
            <a:ext cx="359972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Count coupling functions for easy estimate of signal in DARM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3854371" y="1466370"/>
            <a:ext cx="717629" cy="285722"/>
          </a:xfrm>
          <a:prstGeom prst="line">
            <a:avLst/>
          </a:prstGeom>
          <a:ln w="762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09730" y="1179856"/>
            <a:ext cx="35997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Physics units coupling functions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77140" y="3398771"/>
            <a:ext cx="22527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Site-wide summary</a:t>
            </a:r>
          </a:p>
        </p:txBody>
      </p:sp>
    </p:spTree>
    <p:extLst>
      <p:ext uri="{BB962C8B-B14F-4D97-AF65-F5344CB8AC3E}">
        <p14:creationId xmlns:p14="http://schemas.microsoft.com/office/powerpoint/2010/main" val="167309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alphaModFix am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" y="39319"/>
            <a:ext cx="9110472" cy="682931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60</a:t>
            </a:fld>
            <a:endParaRPr lang="en-US" dirty="0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55143" y="381510"/>
            <a:ext cx="9088857" cy="419727"/>
          </a:xfrm>
          <a:solidFill>
            <a:schemeClr val="bg1">
              <a:alpha val="64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Optic damping difference</a:t>
            </a:r>
            <a: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/>
            </a:r>
            <a:br>
              <a:rPr lang="en-US" sz="6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6814" r="49550" b="4183"/>
          <a:stretch/>
        </p:blipFill>
        <p:spPr>
          <a:xfrm>
            <a:off x="1197379" y="749493"/>
            <a:ext cx="6394567" cy="28039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0633" t="8205"/>
          <a:stretch/>
        </p:blipFill>
        <p:spPr>
          <a:xfrm>
            <a:off x="1197379" y="3789477"/>
            <a:ext cx="6484517" cy="299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37" y="1005953"/>
            <a:ext cx="8587383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1256" y="126644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L1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06F4-13D7-4548-915C-9ACB1B72C1D7}" type="slidenum">
              <a:rPr lang="en-US" smtClean="0"/>
              <a:t>61</a:t>
            </a:fld>
            <a:endParaRPr 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5143" y="206777"/>
            <a:ext cx="9088857" cy="83181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Current LLO jitter noise</a:t>
            </a:r>
            <a:r>
              <a:rPr lang="en-US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/>
            </a:r>
            <a:br>
              <a:rPr lang="en-US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7261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24" y="1038587"/>
            <a:ext cx="8583561" cy="5715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06F4-13D7-4548-915C-9ACB1B72C1D7}" type="slidenum">
              <a:rPr lang="en-US" smtClean="0"/>
              <a:t>62</a:t>
            </a:fld>
            <a:endParaRPr 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5143" y="206777"/>
            <a:ext cx="9088857" cy="83181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Current LHO jitter noise</a:t>
            </a:r>
            <a:r>
              <a:rPr lang="en-US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/>
            </a:r>
            <a:br>
              <a:rPr lang="en-US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049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5919" y="287058"/>
            <a:ext cx="5953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 Neue" charset="0"/>
                <a:ea typeface="Helvetica Neue" charset="0"/>
                <a:cs typeface="Helvetica Neue" charset="0"/>
              </a:rPr>
              <a:t>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61" y="11388"/>
            <a:ext cx="5933607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2251" cy="3162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" y="2801360"/>
            <a:ext cx="3769360" cy="2935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534" y="20532"/>
            <a:ext cx="3677466" cy="27786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6241" y="2775086"/>
            <a:ext cx="2797759" cy="2935156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06F4-13D7-4548-915C-9ACB1B72C1D7}" type="slidenum">
              <a:rPr lang="en-US" smtClean="0"/>
              <a:t>63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-29122" y="5710242"/>
            <a:ext cx="9173122" cy="1200500"/>
            <a:chOff x="1013419" y="3998158"/>
            <a:chExt cx="7967885" cy="12005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/>
            <a:srcRect l="7537" t="36045" r="14775" b="54219"/>
            <a:stretch/>
          </p:blipFill>
          <p:spPr>
            <a:xfrm>
              <a:off x="1038715" y="4249226"/>
              <a:ext cx="7942589" cy="59591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/>
            <a:srcRect l="7599" t="37840" r="14676" b="54475"/>
            <a:stretch/>
          </p:blipFill>
          <p:spPr>
            <a:xfrm>
              <a:off x="1044248" y="3998158"/>
              <a:ext cx="7937056" cy="4703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0"/>
            <a:srcRect l="7285" t="37593" r="14823" b="55242"/>
            <a:stretch/>
          </p:blipFill>
          <p:spPr>
            <a:xfrm>
              <a:off x="1013419" y="4760148"/>
              <a:ext cx="7967885" cy="438510"/>
            </a:xfrm>
            <a:prstGeom prst="rect">
              <a:avLst/>
            </a:prstGeom>
          </p:spPr>
        </p:pic>
      </p:grp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9054" y="311375"/>
            <a:ext cx="8616769" cy="5016758"/>
          </a:xfrm>
          <a:prstGeom prst="rect">
            <a:avLst/>
          </a:prstGeom>
          <a:solidFill>
            <a:schemeClr val="bg1">
              <a:alpha val="75000"/>
            </a:schemeClr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Results from the pre-run PEM injection program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Vibration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RF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Site activities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Magnetic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Big coils and magnetic monitoring program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Tests of coupling factors for thunder coupling etc.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Two new techniques for localizing vacuum enclosure coupling sites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Impulse propagation delay, amplitude, &amp; frequency structure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Beating injections with location-dependent phase of envelope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Worst coupling sites and mitigation plans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TMSX, LLO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EY, LLO</a:t>
            </a:r>
            <a:endParaRPr lang="en-US" sz="2000" b="1" dirty="0">
              <a:ln w="3175">
                <a:noFill/>
              </a:ln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HAM5,6 LHO, LLO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48 Hz LHO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ln w="3175">
                  <a:noFill/>
                </a:ln>
                <a:latin typeface="Franklin Gothic Heavy" charset="0"/>
                <a:ea typeface="Franklin Gothic Heavy" charset="0"/>
                <a:cs typeface="Franklin Gothic Heavy" charset="0"/>
              </a:rPr>
              <a:t>IO Jitter, LHO, LLO</a:t>
            </a:r>
          </a:p>
        </p:txBody>
      </p:sp>
    </p:spTree>
    <p:extLst>
      <p:ext uri="{BB962C8B-B14F-4D97-AF65-F5344CB8AC3E}">
        <p14:creationId xmlns:p14="http://schemas.microsoft.com/office/powerpoint/2010/main" val="1960227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97" y="1572289"/>
            <a:ext cx="8958805" cy="371342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1122745" y="3599726"/>
            <a:ext cx="833376" cy="700482"/>
          </a:xfrm>
          <a:prstGeom prst="line">
            <a:avLst/>
          </a:prstGeom>
          <a:ln w="762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254908" y="3599726"/>
            <a:ext cx="833376" cy="700482"/>
          </a:xfrm>
          <a:prstGeom prst="line">
            <a:avLst/>
          </a:prstGeom>
          <a:ln w="762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99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28" y="571500"/>
            <a:ext cx="8539144" cy="5715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06F4-13D7-4548-915C-9ACB1B72C1D7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924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92" y="571500"/>
            <a:ext cx="8576216" cy="5715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06F4-13D7-4548-915C-9ACB1B72C1D7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723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60791</TotalTime>
  <Words>2654</Words>
  <Application>Microsoft Macintosh PowerPoint</Application>
  <PresentationFormat>On-screen Show (4:3)</PresentationFormat>
  <Paragraphs>578</Paragraphs>
  <Slides>63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Calibri</vt:lpstr>
      <vt:lpstr>Calibri Light</vt:lpstr>
      <vt:lpstr>Franklin Gothic Heavy</vt:lpstr>
      <vt:lpstr>Helvetica Neue</vt:lpstr>
      <vt:lpstr>Helvetica Neue Condensed</vt:lpstr>
      <vt:lpstr>Helvetica Neue Condensed Black</vt:lpstr>
      <vt:lpstr>Arial</vt:lpstr>
      <vt:lpstr>Office Theme</vt:lpstr>
      <vt:lpstr>PowerPoint Presentation</vt:lpstr>
      <vt:lpstr>PowerPoint Presentation</vt:lpstr>
      <vt:lpstr>PEM Injection Program  </vt:lpstr>
      <vt:lpstr>PowerPoint Presentation</vt:lpstr>
      <vt:lpstr>Results at: PEM.LIGO.ORG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 coils at LHO &amp; LLO </vt:lpstr>
      <vt:lpstr>Proposed coil locations</vt:lpstr>
      <vt:lpstr>Broad band injection shows magnetic resonances </vt:lpstr>
      <vt:lpstr>Weekly magnetic injection results (Philippe N.) </vt:lpstr>
      <vt:lpstr>Weekly magnetic injection  </vt:lpstr>
      <vt:lpstr>I.  </vt:lpstr>
      <vt:lpstr>PowerPoint Presentation</vt:lpstr>
      <vt:lpstr>Effects of environment on DARM are consistent with PEM coupling functions </vt:lpstr>
      <vt:lpstr>PowerPoint Presentation</vt:lpstr>
      <vt:lpstr>PowerPoint Presentation</vt:lpstr>
      <vt:lpstr>PowerPoint Presentation</vt:lpstr>
      <vt:lpstr>I. New techniques for localizing vacuum enclosure coupling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Plans: complete P-cal periscope baffling </vt:lpstr>
      <vt:lpstr>Nozzle baffles  </vt:lpstr>
      <vt:lpstr>PowerPoint Presentation</vt:lpstr>
      <vt:lpstr>Angle P-cal beam windows so they won’t retro-reflect </vt:lpstr>
      <vt:lpstr>PowerPoint Presentation</vt:lpstr>
      <vt:lpstr>PowerPoint Presentation</vt:lpstr>
      <vt:lpstr>PowerPoint Presentation</vt:lpstr>
      <vt:lpstr>PowerPoint Presentation</vt:lpstr>
      <vt:lpstr>HAM5/6 coupling at the septum window? Scatter from beam spot seen at LHO but not LLO </vt:lpstr>
      <vt:lpstr>Angled septum ports to be installed in October vent </vt:lpstr>
      <vt:lpstr>PowerPoint Presentation</vt:lpstr>
      <vt:lpstr>LHO 48 Hz peak</vt:lpstr>
      <vt:lpstr>LHO 48 Hz peak</vt:lpstr>
      <vt:lpstr>Scattering from HAM3? </vt:lpstr>
      <vt:lpstr>PowerPoint Presentation</vt:lpstr>
      <vt:lpstr>Reduction in jitter mainly due to reduced cooling water, some from optic damping </vt:lpstr>
      <vt:lpstr>Identifying sources of jitter peaks</vt:lpstr>
      <vt:lpstr>5 minute optic damping system  </vt:lpstr>
      <vt:lpstr>Optic damping difference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Schofield</dc:creator>
  <cp:lastModifiedBy>Microsoft Office User</cp:lastModifiedBy>
  <cp:revision>728</cp:revision>
  <cp:lastPrinted>2019-09-02T18:22:32Z</cp:lastPrinted>
  <dcterms:created xsi:type="dcterms:W3CDTF">2017-08-09T00:11:33Z</dcterms:created>
  <dcterms:modified xsi:type="dcterms:W3CDTF">2019-09-03T06:45:48Z</dcterms:modified>
</cp:coreProperties>
</file>