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sldIdLst>
    <p:sldId id="256" r:id="rId2"/>
    <p:sldId id="260" r:id="rId3"/>
    <p:sldId id="261" r:id="rId4"/>
    <p:sldId id="275" r:id="rId5"/>
    <p:sldId id="276" r:id="rId6"/>
    <p:sldId id="263" r:id="rId7"/>
    <p:sldId id="278" r:id="rId8"/>
    <p:sldId id="27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9C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33"/>
    <p:restoredTop sz="94745"/>
  </p:normalViewPr>
  <p:slideViewPr>
    <p:cSldViewPr snapToGrid="0" snapToObjects="1">
      <p:cViewPr varScale="1">
        <p:scale>
          <a:sx n="102" d="100"/>
          <a:sy n="102" d="100"/>
        </p:scale>
        <p:origin x="3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3ED86-9618-DF4A-B1B3-366974D310ED}" type="datetimeFigureOut">
              <a:rPr lang="en-US" smtClean="0"/>
              <a:t>8/15/19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5C34C5-72A4-514A-A899-160DDB176DD4}" type="slidenum">
              <a:rPr lang="en-US" smtClean="0"/>
              <a:t>‹#›</a:t>
            </a:fld>
            <a:endParaRPr lang="en-US"/>
          </a:p>
        </p:txBody>
      </p:sp>
    </p:spTree>
    <p:extLst>
      <p:ext uri="{BB962C8B-B14F-4D97-AF65-F5344CB8AC3E}">
        <p14:creationId xmlns:p14="http://schemas.microsoft.com/office/powerpoint/2010/main" val="175197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5C34C5-72A4-514A-A899-160DDB176DD4}" type="slidenum">
              <a:rPr lang="en-US" smtClean="0"/>
              <a:t>1</a:t>
            </a:fld>
            <a:endParaRPr lang="en-US"/>
          </a:p>
        </p:txBody>
      </p:sp>
    </p:spTree>
    <p:extLst>
      <p:ext uri="{BB962C8B-B14F-4D97-AF65-F5344CB8AC3E}">
        <p14:creationId xmlns:p14="http://schemas.microsoft.com/office/powerpoint/2010/main" val="1689367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t>This slide shows outline of 2019 schedules. Upper panel shows schedule plan presented in the last PAB. Lower panel shows the current plan. I like to explain important difference between them.</a:t>
            </a:r>
          </a:p>
          <a:p>
            <a:endParaRPr/>
          </a:p>
          <a:p>
            <a:endParaRPr/>
          </a:p>
          <a:p>
            <a:endParaRPr/>
          </a:p>
          <a:p>
            <a:r>
              <a:t>This slide shows the schedule outline based on the Gantt chart. </a:t>
            </a:r>
          </a:p>
          <a:p>
            <a:r>
              <a:t>Installation works, such as ...</a:t>
            </a:r>
          </a:p>
          <a:p>
            <a:r>
              <a:t>ETMX WAB means installation of baffles in Xend. During this periods, we can not use ETMX. Major installation works complete in the next March. </a:t>
            </a:r>
          </a:p>
          <a:p>
            <a:r>
              <a:t>We start beam alignment works for Xarm commissioning from September. The Xarm commissioning continues early December. From the end of November, we start beam alignment works for Yarm and DRMI commissioning. When ETMX is ready, we start commissioning of full interferometer. In this periods the full interferometer is FPMI.</a:t>
            </a:r>
          </a:p>
          <a:p>
            <a:r>
              <a:t>After FPMI, we will proceed DRFPMI or FPMI. </a:t>
            </a:r>
          </a:p>
          <a:p>
            <a:r>
              <a:t>In the case of DRFPMI, we start commissioning with low laser power. After then we construct alignment sensing control system with laser power increase. Then we do post commissioning and installation of baffles. I will explain later.</a:t>
            </a:r>
          </a:p>
          <a:p>
            <a:r>
              <a:t>In the case of FPMI, we construct ASC system and then we do post com and baffle installation.</a:t>
            </a:r>
          </a:p>
        </p:txBody>
      </p:sp>
    </p:spTree>
    <p:extLst>
      <p:ext uri="{BB962C8B-B14F-4D97-AF65-F5344CB8AC3E}">
        <p14:creationId xmlns:p14="http://schemas.microsoft.com/office/powerpoint/2010/main" val="945169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8B4552-A862-CF4D-9390-8BF489BF58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2C9E1B8-087A-3C4C-A590-F6FF5904EE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799726-2D0A-264F-8D3D-353527A022EA}"/>
              </a:ext>
            </a:extLst>
          </p:cNvPr>
          <p:cNvSpPr>
            <a:spLocks noGrp="1"/>
          </p:cNvSpPr>
          <p:nvPr>
            <p:ph type="dt" sz="half" idx="10"/>
          </p:nvPr>
        </p:nvSpPr>
        <p:spPr/>
        <p:txBody>
          <a:bodyPr/>
          <a:lstStyle/>
          <a:p>
            <a:r>
              <a:rPr lang="en-US" smtClean="0"/>
              <a:t>8/15/19</a:t>
            </a:r>
            <a:endParaRPr lang="en-US" dirty="0"/>
          </a:p>
        </p:txBody>
      </p:sp>
      <p:sp>
        <p:nvSpPr>
          <p:cNvPr id="5" name="Footer Placeholder 4">
            <a:extLst>
              <a:ext uri="{FF2B5EF4-FFF2-40B4-BE49-F238E27FC236}">
                <a16:creationId xmlns="" xmlns:a16="http://schemas.microsoft.com/office/drawing/2014/main" id="{6966051B-A2F9-A64C-9CEE-5F2B7795ECA6}"/>
              </a:ext>
            </a:extLst>
          </p:cNvPr>
          <p:cNvSpPr>
            <a:spLocks noGrp="1"/>
          </p:cNvSpPr>
          <p:nvPr>
            <p:ph type="ftr" sz="quarter" idx="11"/>
          </p:nvPr>
        </p:nvSpPr>
        <p:spPr/>
        <p:txBody>
          <a:bodyPr/>
          <a:lstStyle/>
          <a:p>
            <a:r>
              <a:rPr lang="en-US" smtClean="0"/>
              <a:t>G1901482 Open LVEM Forum</a:t>
            </a:r>
            <a:endParaRPr lang="en-US" dirty="0"/>
          </a:p>
        </p:txBody>
      </p:sp>
      <p:sp>
        <p:nvSpPr>
          <p:cNvPr id="7" name="Slide Number Placeholder 6">
            <a:extLst>
              <a:ext uri="{FF2B5EF4-FFF2-40B4-BE49-F238E27FC236}">
                <a16:creationId xmlns="" xmlns:a16="http://schemas.microsoft.com/office/drawing/2014/main" id="{A0AB2830-88E7-374B-94A0-91023576D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124231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7E07A5-911C-0E4F-9AE2-8AB207EC59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31EAC975-47A3-7D49-A5B1-F5AF52A4897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91A2AAE-BE92-7146-83EE-079B5F6B5C0A}"/>
              </a:ext>
            </a:extLst>
          </p:cNvPr>
          <p:cNvSpPr>
            <a:spLocks noGrp="1"/>
          </p:cNvSpPr>
          <p:nvPr>
            <p:ph type="dt" sz="half" idx="10"/>
          </p:nvPr>
        </p:nvSpPr>
        <p:spPr/>
        <p:txBody>
          <a:bodyPr/>
          <a:lstStyle/>
          <a:p>
            <a:r>
              <a:rPr lang="en-US" smtClean="0"/>
              <a:t>8/15/19</a:t>
            </a:r>
            <a:endParaRPr lang="en-US"/>
          </a:p>
        </p:txBody>
      </p:sp>
      <p:sp>
        <p:nvSpPr>
          <p:cNvPr id="5" name="Footer Placeholder 4">
            <a:extLst>
              <a:ext uri="{FF2B5EF4-FFF2-40B4-BE49-F238E27FC236}">
                <a16:creationId xmlns="" xmlns:a16="http://schemas.microsoft.com/office/drawing/2014/main" id="{BB16CB66-C93B-0C47-9E33-A93B05996E9D}"/>
              </a:ext>
            </a:extLst>
          </p:cNvPr>
          <p:cNvSpPr>
            <a:spLocks noGrp="1"/>
          </p:cNvSpPr>
          <p:nvPr>
            <p:ph type="ftr" sz="quarter" idx="11"/>
          </p:nvPr>
        </p:nvSpPr>
        <p:spPr/>
        <p:txBody>
          <a:bodyPr/>
          <a:lstStyle/>
          <a:p>
            <a:r>
              <a:rPr lang="en-US" smtClean="0"/>
              <a:t>G1901482 Open LVEM Forum</a:t>
            </a:r>
            <a:endParaRPr lang="en-US"/>
          </a:p>
        </p:txBody>
      </p:sp>
      <p:sp>
        <p:nvSpPr>
          <p:cNvPr id="6" name="Slide Number Placeholder 5">
            <a:extLst>
              <a:ext uri="{FF2B5EF4-FFF2-40B4-BE49-F238E27FC236}">
                <a16:creationId xmlns="" xmlns:a16="http://schemas.microsoft.com/office/drawing/2014/main" id="{74ADCC4F-84FF-2A47-AA2F-9AD1A8058867}"/>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7300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51A5368-6BDA-C449-BD17-DE90AC5835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2617E63-281A-6E4A-8BF7-7815174697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23FC935-560B-5C48-96D0-3E0EEB50FC19}"/>
              </a:ext>
            </a:extLst>
          </p:cNvPr>
          <p:cNvSpPr>
            <a:spLocks noGrp="1"/>
          </p:cNvSpPr>
          <p:nvPr>
            <p:ph type="dt" sz="half" idx="10"/>
          </p:nvPr>
        </p:nvSpPr>
        <p:spPr/>
        <p:txBody>
          <a:bodyPr/>
          <a:lstStyle/>
          <a:p>
            <a:r>
              <a:rPr lang="en-US" smtClean="0"/>
              <a:t>8/15/19</a:t>
            </a:r>
            <a:endParaRPr lang="en-US"/>
          </a:p>
        </p:txBody>
      </p:sp>
      <p:sp>
        <p:nvSpPr>
          <p:cNvPr id="5" name="Footer Placeholder 4">
            <a:extLst>
              <a:ext uri="{FF2B5EF4-FFF2-40B4-BE49-F238E27FC236}">
                <a16:creationId xmlns="" xmlns:a16="http://schemas.microsoft.com/office/drawing/2014/main" id="{B0193F03-9F92-B045-9E18-F1935C453B13}"/>
              </a:ext>
            </a:extLst>
          </p:cNvPr>
          <p:cNvSpPr>
            <a:spLocks noGrp="1"/>
          </p:cNvSpPr>
          <p:nvPr>
            <p:ph type="ftr" sz="quarter" idx="11"/>
          </p:nvPr>
        </p:nvSpPr>
        <p:spPr/>
        <p:txBody>
          <a:bodyPr/>
          <a:lstStyle/>
          <a:p>
            <a:r>
              <a:rPr lang="en-US" smtClean="0"/>
              <a:t>G1901482 Open LVEM Forum</a:t>
            </a:r>
            <a:endParaRPr lang="en-US"/>
          </a:p>
        </p:txBody>
      </p:sp>
      <p:sp>
        <p:nvSpPr>
          <p:cNvPr id="6" name="Slide Number Placeholder 5">
            <a:extLst>
              <a:ext uri="{FF2B5EF4-FFF2-40B4-BE49-F238E27FC236}">
                <a16:creationId xmlns="" xmlns:a16="http://schemas.microsoft.com/office/drawing/2014/main" id="{282DA55C-DFD7-1E40-B15B-6BE3A1F301B9}"/>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344949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2567066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C7D7A3-9AC1-C847-B03F-4CCCCB9047F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DDA3107C-33FC-5141-92D2-81F575E03C83}"/>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063DAEE4-05BC-F047-B17D-EFD821492B61}"/>
              </a:ext>
            </a:extLst>
          </p:cNvPr>
          <p:cNvSpPr>
            <a:spLocks noGrp="1"/>
          </p:cNvSpPr>
          <p:nvPr>
            <p:ph type="dt" sz="half" idx="10"/>
          </p:nvPr>
        </p:nvSpPr>
        <p:spPr/>
        <p:txBody>
          <a:bodyPr/>
          <a:lstStyle/>
          <a:p>
            <a:r>
              <a:rPr lang="en-US" smtClean="0"/>
              <a:t>8/15/19</a:t>
            </a:r>
            <a:endParaRPr lang="en-US"/>
          </a:p>
        </p:txBody>
      </p:sp>
      <p:sp>
        <p:nvSpPr>
          <p:cNvPr id="5" name="Footer Placeholder 4">
            <a:extLst>
              <a:ext uri="{FF2B5EF4-FFF2-40B4-BE49-F238E27FC236}">
                <a16:creationId xmlns="" xmlns:a16="http://schemas.microsoft.com/office/drawing/2014/main" id="{A2C313AB-B439-C149-85CF-BB66A769C339}"/>
              </a:ext>
            </a:extLst>
          </p:cNvPr>
          <p:cNvSpPr>
            <a:spLocks noGrp="1"/>
          </p:cNvSpPr>
          <p:nvPr>
            <p:ph type="ftr" sz="quarter" idx="11"/>
          </p:nvPr>
        </p:nvSpPr>
        <p:spPr/>
        <p:txBody>
          <a:bodyPr/>
          <a:lstStyle/>
          <a:p>
            <a:r>
              <a:rPr lang="en-US" smtClean="0"/>
              <a:t>G1901482 Open LVEM Forum</a:t>
            </a:r>
            <a:endParaRPr lang="en-US" dirty="0"/>
          </a:p>
        </p:txBody>
      </p:sp>
      <p:sp>
        <p:nvSpPr>
          <p:cNvPr id="7" name="Slide Number Placeholder 6">
            <a:extLst>
              <a:ext uri="{FF2B5EF4-FFF2-40B4-BE49-F238E27FC236}">
                <a16:creationId xmlns="" xmlns:a16="http://schemas.microsoft.com/office/drawing/2014/main" id="{D43292F5-BA44-4C41-A1BA-6B67166595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17058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2EF9AA-190C-F044-92F1-EAEF2A49BF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B2A9C34-7622-E94C-96CC-F517B7914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F046F402-073E-4541-809C-75CD0C9BC4A2}"/>
              </a:ext>
            </a:extLst>
          </p:cNvPr>
          <p:cNvSpPr>
            <a:spLocks noGrp="1"/>
          </p:cNvSpPr>
          <p:nvPr>
            <p:ph type="dt" sz="half" idx="10"/>
          </p:nvPr>
        </p:nvSpPr>
        <p:spPr/>
        <p:txBody>
          <a:bodyPr/>
          <a:lstStyle/>
          <a:p>
            <a:r>
              <a:rPr lang="en-US" smtClean="0"/>
              <a:t>8/15/19</a:t>
            </a:r>
            <a:endParaRPr lang="en-US"/>
          </a:p>
        </p:txBody>
      </p:sp>
      <p:sp>
        <p:nvSpPr>
          <p:cNvPr id="5" name="Footer Placeholder 4">
            <a:extLst>
              <a:ext uri="{FF2B5EF4-FFF2-40B4-BE49-F238E27FC236}">
                <a16:creationId xmlns="" xmlns:a16="http://schemas.microsoft.com/office/drawing/2014/main" id="{F57DBD9D-438A-844A-B3C2-20AEB7A7024E}"/>
              </a:ext>
            </a:extLst>
          </p:cNvPr>
          <p:cNvSpPr>
            <a:spLocks noGrp="1"/>
          </p:cNvSpPr>
          <p:nvPr>
            <p:ph type="ftr" sz="quarter" idx="11"/>
          </p:nvPr>
        </p:nvSpPr>
        <p:spPr/>
        <p:txBody>
          <a:bodyPr/>
          <a:lstStyle/>
          <a:p>
            <a:r>
              <a:rPr lang="en-US" smtClean="0"/>
              <a:t>G1901482 Open LVEM Forum</a:t>
            </a:r>
            <a:endParaRPr lang="en-US" dirty="0"/>
          </a:p>
        </p:txBody>
      </p:sp>
      <p:sp>
        <p:nvSpPr>
          <p:cNvPr id="7" name="Slide Number Placeholder 6">
            <a:extLst>
              <a:ext uri="{FF2B5EF4-FFF2-40B4-BE49-F238E27FC236}">
                <a16:creationId xmlns="" xmlns:a16="http://schemas.microsoft.com/office/drawing/2014/main" id="{7155429F-C136-9141-8E80-A40CE8FFDC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39021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FEEAF1-AAF2-8740-9DBB-95F485AA08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F3C2FBD-32B0-564A-AE94-423FC96F49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11B5C5F-4608-1646-ADD9-C767F3F2287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72A4DD0-FFA1-2643-8984-FFB824603B3F}"/>
              </a:ext>
            </a:extLst>
          </p:cNvPr>
          <p:cNvSpPr>
            <a:spLocks noGrp="1"/>
          </p:cNvSpPr>
          <p:nvPr>
            <p:ph type="dt" sz="half" idx="10"/>
          </p:nvPr>
        </p:nvSpPr>
        <p:spPr/>
        <p:txBody>
          <a:bodyPr/>
          <a:lstStyle/>
          <a:p>
            <a:r>
              <a:rPr lang="en-US" smtClean="0"/>
              <a:t>8/15/19</a:t>
            </a:r>
            <a:endParaRPr lang="en-US"/>
          </a:p>
        </p:txBody>
      </p:sp>
      <p:sp>
        <p:nvSpPr>
          <p:cNvPr id="6" name="Footer Placeholder 5">
            <a:extLst>
              <a:ext uri="{FF2B5EF4-FFF2-40B4-BE49-F238E27FC236}">
                <a16:creationId xmlns="" xmlns:a16="http://schemas.microsoft.com/office/drawing/2014/main" id="{8A8F61AA-CC06-4342-B76B-2347445753EC}"/>
              </a:ext>
            </a:extLst>
          </p:cNvPr>
          <p:cNvSpPr>
            <a:spLocks noGrp="1"/>
          </p:cNvSpPr>
          <p:nvPr>
            <p:ph type="ftr" sz="quarter" idx="11"/>
          </p:nvPr>
        </p:nvSpPr>
        <p:spPr/>
        <p:txBody>
          <a:bodyPr/>
          <a:lstStyle/>
          <a:p>
            <a:r>
              <a:rPr lang="en-US" smtClean="0"/>
              <a:t>G1901482 Open LVEM Forum</a:t>
            </a:r>
            <a:endParaRPr lang="en-US" dirty="0"/>
          </a:p>
        </p:txBody>
      </p:sp>
      <p:sp>
        <p:nvSpPr>
          <p:cNvPr id="8" name="Slide Number Placeholder 6">
            <a:extLst>
              <a:ext uri="{FF2B5EF4-FFF2-40B4-BE49-F238E27FC236}">
                <a16:creationId xmlns="" xmlns:a16="http://schemas.microsoft.com/office/drawing/2014/main" id="{3C98E45C-C129-B548-B38D-F8DA1369FF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83814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D60A52-898D-6D43-B1ED-26690CFBA0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AE282E7-2794-E143-96DA-A150318AE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27693E0-DFD9-FE4C-B517-3C7F55581D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A8CF53A9-716B-5341-9FCF-E89B8F1460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43D89D2E-61AC-0845-9D56-2043818901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D894EAC-36B5-A949-AE33-5D7FB969D199}"/>
              </a:ext>
            </a:extLst>
          </p:cNvPr>
          <p:cNvSpPr>
            <a:spLocks noGrp="1"/>
          </p:cNvSpPr>
          <p:nvPr>
            <p:ph type="dt" sz="half" idx="10"/>
          </p:nvPr>
        </p:nvSpPr>
        <p:spPr/>
        <p:txBody>
          <a:bodyPr/>
          <a:lstStyle/>
          <a:p>
            <a:r>
              <a:rPr lang="en-US" smtClean="0"/>
              <a:t>8/15/19</a:t>
            </a:r>
            <a:endParaRPr lang="en-US"/>
          </a:p>
        </p:txBody>
      </p:sp>
      <p:sp>
        <p:nvSpPr>
          <p:cNvPr id="8" name="Footer Placeholder 7">
            <a:extLst>
              <a:ext uri="{FF2B5EF4-FFF2-40B4-BE49-F238E27FC236}">
                <a16:creationId xmlns="" xmlns:a16="http://schemas.microsoft.com/office/drawing/2014/main" id="{8B64075D-403F-0947-BCE4-2D3EBCAA302F}"/>
              </a:ext>
            </a:extLst>
          </p:cNvPr>
          <p:cNvSpPr>
            <a:spLocks noGrp="1"/>
          </p:cNvSpPr>
          <p:nvPr>
            <p:ph type="ftr" sz="quarter" idx="11"/>
          </p:nvPr>
        </p:nvSpPr>
        <p:spPr/>
        <p:txBody>
          <a:bodyPr/>
          <a:lstStyle/>
          <a:p>
            <a:r>
              <a:rPr lang="en-US" smtClean="0"/>
              <a:t>G1901482 Open LVEM Forum</a:t>
            </a:r>
            <a:endParaRPr lang="en-US"/>
          </a:p>
        </p:txBody>
      </p:sp>
      <p:sp>
        <p:nvSpPr>
          <p:cNvPr id="10" name="Slide Number Placeholder 6">
            <a:extLst>
              <a:ext uri="{FF2B5EF4-FFF2-40B4-BE49-F238E27FC236}">
                <a16:creationId xmlns="" xmlns:a16="http://schemas.microsoft.com/office/drawing/2014/main" id="{AE3A804C-F6AE-A34F-B5B6-E50423E881F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31441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3DE907-92D4-8E45-853F-48127D1A92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6508CF3-2C2E-624A-8EEC-99B1120508D8}"/>
              </a:ext>
            </a:extLst>
          </p:cNvPr>
          <p:cNvSpPr>
            <a:spLocks noGrp="1"/>
          </p:cNvSpPr>
          <p:nvPr>
            <p:ph type="dt" sz="half" idx="10"/>
          </p:nvPr>
        </p:nvSpPr>
        <p:spPr/>
        <p:txBody>
          <a:bodyPr/>
          <a:lstStyle/>
          <a:p>
            <a:r>
              <a:rPr lang="en-US" smtClean="0"/>
              <a:t>8/15/19</a:t>
            </a:r>
            <a:endParaRPr lang="en-US"/>
          </a:p>
        </p:txBody>
      </p:sp>
      <p:sp>
        <p:nvSpPr>
          <p:cNvPr id="4" name="Footer Placeholder 3">
            <a:extLst>
              <a:ext uri="{FF2B5EF4-FFF2-40B4-BE49-F238E27FC236}">
                <a16:creationId xmlns="" xmlns:a16="http://schemas.microsoft.com/office/drawing/2014/main" id="{D05661ED-711C-C646-B361-8F09644785D1}"/>
              </a:ext>
            </a:extLst>
          </p:cNvPr>
          <p:cNvSpPr>
            <a:spLocks noGrp="1"/>
          </p:cNvSpPr>
          <p:nvPr>
            <p:ph type="ftr" sz="quarter" idx="11"/>
          </p:nvPr>
        </p:nvSpPr>
        <p:spPr/>
        <p:txBody>
          <a:bodyPr/>
          <a:lstStyle/>
          <a:p>
            <a:r>
              <a:rPr lang="en-US" smtClean="0"/>
              <a:t>G1901482 Open LVEM Forum</a:t>
            </a:r>
            <a:endParaRPr lang="en-US"/>
          </a:p>
        </p:txBody>
      </p:sp>
      <p:sp>
        <p:nvSpPr>
          <p:cNvPr id="6" name="Slide Number Placeholder 6">
            <a:extLst>
              <a:ext uri="{FF2B5EF4-FFF2-40B4-BE49-F238E27FC236}">
                <a16:creationId xmlns="" xmlns:a16="http://schemas.microsoft.com/office/drawing/2014/main" id="{3BEC004B-186D-4844-B1B4-A5A068964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261356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30C486D-B8B1-BC45-BEA5-7B994DF1313A}"/>
              </a:ext>
            </a:extLst>
          </p:cNvPr>
          <p:cNvSpPr>
            <a:spLocks noGrp="1"/>
          </p:cNvSpPr>
          <p:nvPr>
            <p:ph type="dt" sz="half" idx="10"/>
          </p:nvPr>
        </p:nvSpPr>
        <p:spPr/>
        <p:txBody>
          <a:bodyPr/>
          <a:lstStyle/>
          <a:p>
            <a:r>
              <a:rPr lang="en-US" smtClean="0"/>
              <a:t>8/15/19</a:t>
            </a:r>
            <a:endParaRPr lang="en-US"/>
          </a:p>
        </p:txBody>
      </p:sp>
      <p:sp>
        <p:nvSpPr>
          <p:cNvPr id="3" name="Footer Placeholder 2">
            <a:extLst>
              <a:ext uri="{FF2B5EF4-FFF2-40B4-BE49-F238E27FC236}">
                <a16:creationId xmlns="" xmlns:a16="http://schemas.microsoft.com/office/drawing/2014/main" id="{CCDA9591-3634-6447-B8D0-1A75DBCEFD19}"/>
              </a:ext>
            </a:extLst>
          </p:cNvPr>
          <p:cNvSpPr>
            <a:spLocks noGrp="1"/>
          </p:cNvSpPr>
          <p:nvPr>
            <p:ph type="ftr" sz="quarter" idx="11"/>
          </p:nvPr>
        </p:nvSpPr>
        <p:spPr/>
        <p:txBody>
          <a:bodyPr/>
          <a:lstStyle/>
          <a:p>
            <a:r>
              <a:rPr lang="en-US" smtClean="0"/>
              <a:t>G1901482 Open LVEM Forum</a:t>
            </a:r>
            <a:endParaRPr lang="en-US"/>
          </a:p>
        </p:txBody>
      </p:sp>
      <p:sp>
        <p:nvSpPr>
          <p:cNvPr id="4" name="Slide Number Placeholder 3">
            <a:extLst>
              <a:ext uri="{FF2B5EF4-FFF2-40B4-BE49-F238E27FC236}">
                <a16:creationId xmlns="" xmlns:a16="http://schemas.microsoft.com/office/drawing/2014/main" id="{928FD069-06CA-234C-929A-EF548A1A3177}"/>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2971484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A8F7F-51EF-8C42-84FE-3E89E494FE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A79BBEE-51D8-0549-A967-9D091FC3C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60F049F-FE24-554F-9BFC-6F4F40DA48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DBD3A4A-3192-9B44-93E5-7230E33D48CA}"/>
              </a:ext>
            </a:extLst>
          </p:cNvPr>
          <p:cNvSpPr>
            <a:spLocks noGrp="1"/>
          </p:cNvSpPr>
          <p:nvPr>
            <p:ph type="dt" sz="half" idx="10"/>
          </p:nvPr>
        </p:nvSpPr>
        <p:spPr/>
        <p:txBody>
          <a:bodyPr/>
          <a:lstStyle/>
          <a:p>
            <a:r>
              <a:rPr lang="en-US" smtClean="0"/>
              <a:t>8/15/19</a:t>
            </a:r>
            <a:endParaRPr lang="en-US"/>
          </a:p>
        </p:txBody>
      </p:sp>
      <p:sp>
        <p:nvSpPr>
          <p:cNvPr id="6" name="Footer Placeholder 5">
            <a:extLst>
              <a:ext uri="{FF2B5EF4-FFF2-40B4-BE49-F238E27FC236}">
                <a16:creationId xmlns="" xmlns:a16="http://schemas.microsoft.com/office/drawing/2014/main" id="{F58EB2C1-2E0C-0F47-89EB-224C2FD4323C}"/>
              </a:ext>
            </a:extLst>
          </p:cNvPr>
          <p:cNvSpPr>
            <a:spLocks noGrp="1"/>
          </p:cNvSpPr>
          <p:nvPr>
            <p:ph type="ftr" sz="quarter" idx="11"/>
          </p:nvPr>
        </p:nvSpPr>
        <p:spPr/>
        <p:txBody>
          <a:bodyPr/>
          <a:lstStyle/>
          <a:p>
            <a:r>
              <a:rPr lang="en-US" smtClean="0"/>
              <a:t>G1901482 Open LVEM Forum</a:t>
            </a:r>
            <a:endParaRPr lang="en-US"/>
          </a:p>
        </p:txBody>
      </p:sp>
      <p:sp>
        <p:nvSpPr>
          <p:cNvPr id="7" name="Slide Number Placeholder 6">
            <a:extLst>
              <a:ext uri="{FF2B5EF4-FFF2-40B4-BE49-F238E27FC236}">
                <a16:creationId xmlns="" xmlns:a16="http://schemas.microsoft.com/office/drawing/2014/main" id="{4FEE30B5-149A-6549-A714-ED79E118EC36}"/>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2603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F46927-7378-3847-9F17-D5CCBC551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65BD5946-2DF6-7D4E-A902-F6EC6A78C4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B5D21E2-6B5F-684D-8D29-F7F4D5A74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74314D5-334D-AA4F-9D55-7AAFDF4AF912}"/>
              </a:ext>
            </a:extLst>
          </p:cNvPr>
          <p:cNvSpPr>
            <a:spLocks noGrp="1"/>
          </p:cNvSpPr>
          <p:nvPr>
            <p:ph type="dt" sz="half" idx="10"/>
          </p:nvPr>
        </p:nvSpPr>
        <p:spPr/>
        <p:txBody>
          <a:bodyPr/>
          <a:lstStyle/>
          <a:p>
            <a:r>
              <a:rPr lang="en-US" smtClean="0"/>
              <a:t>8/15/19</a:t>
            </a:r>
            <a:endParaRPr lang="en-US"/>
          </a:p>
        </p:txBody>
      </p:sp>
      <p:sp>
        <p:nvSpPr>
          <p:cNvPr id="6" name="Footer Placeholder 5">
            <a:extLst>
              <a:ext uri="{FF2B5EF4-FFF2-40B4-BE49-F238E27FC236}">
                <a16:creationId xmlns="" xmlns:a16="http://schemas.microsoft.com/office/drawing/2014/main" id="{B68AFD6C-DD8E-DF4E-9476-3780DBA866EB}"/>
              </a:ext>
            </a:extLst>
          </p:cNvPr>
          <p:cNvSpPr>
            <a:spLocks noGrp="1"/>
          </p:cNvSpPr>
          <p:nvPr>
            <p:ph type="ftr" sz="quarter" idx="11"/>
          </p:nvPr>
        </p:nvSpPr>
        <p:spPr/>
        <p:txBody>
          <a:bodyPr/>
          <a:lstStyle/>
          <a:p>
            <a:r>
              <a:rPr lang="en-US" smtClean="0"/>
              <a:t>G1901482 Open LVEM Forum</a:t>
            </a:r>
            <a:endParaRPr lang="en-US"/>
          </a:p>
        </p:txBody>
      </p:sp>
      <p:sp>
        <p:nvSpPr>
          <p:cNvPr id="7" name="Slide Number Placeholder 6">
            <a:extLst>
              <a:ext uri="{FF2B5EF4-FFF2-40B4-BE49-F238E27FC236}">
                <a16:creationId xmlns="" xmlns:a16="http://schemas.microsoft.com/office/drawing/2014/main" id="{0F3EFF99-6F88-764F-A0E7-56B381C9807D}"/>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605177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BCE75C8-3B59-644F-ACF3-3E3238A327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01E8D83F-2493-444C-B271-A615691E42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DB23436-AD89-B146-8996-00CE7BC70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8/15/19</a:t>
            </a:r>
            <a:endParaRPr lang="en-US" dirty="0"/>
          </a:p>
        </p:txBody>
      </p:sp>
      <p:sp>
        <p:nvSpPr>
          <p:cNvPr id="5" name="Footer Placeholder 4">
            <a:extLst>
              <a:ext uri="{FF2B5EF4-FFF2-40B4-BE49-F238E27FC236}">
                <a16:creationId xmlns="" xmlns:a16="http://schemas.microsoft.com/office/drawing/2014/main" id="{2B7B4377-461E-8944-B03E-BA7D4AC88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G1901482 Open LVEM Forum</a:t>
            </a:r>
            <a:endParaRPr lang="en-US" dirty="0"/>
          </a:p>
        </p:txBody>
      </p:sp>
      <p:sp>
        <p:nvSpPr>
          <p:cNvPr id="7" name="Slide Number Placeholder 6">
            <a:extLst>
              <a:ext uri="{FF2B5EF4-FFF2-40B4-BE49-F238E27FC236}">
                <a16:creationId xmlns="" xmlns:a16="http://schemas.microsoft.com/office/drawing/2014/main" id="{F28EAA88-55C3-F843-A0DD-EC03BC5844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1535042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s://gracedb.ligo.org/superevents/S190720a/view/" TargetMode="External"/><Relationship Id="rId4" Type="http://schemas.openxmlformats.org/officeDocument/2006/relationships/hyperlink" Target="https://gracedb.ligo.org/superevents/S190727h/view/" TargetMode="External"/><Relationship Id="rId5" Type="http://schemas.openxmlformats.org/officeDocument/2006/relationships/hyperlink" Target="https://gracedb.ligo.org/superevents/S190728q/view/" TargetMode="External"/><Relationship Id="rId6" Type="http://schemas.openxmlformats.org/officeDocument/2006/relationships/hyperlink" Target="https://gracedb.ligo.org/superevents/S190808ae/view/" TargetMode="External"/><Relationship Id="rId7" Type="http://schemas.openxmlformats.org/officeDocument/2006/relationships/hyperlink" Target="https://gracedb.ligo.org/superevents/S190814bv/view/" TargetMode="External"/><Relationship Id="rId1" Type="http://schemas.openxmlformats.org/officeDocument/2006/relationships/slideLayout" Target="../slideLayouts/slideLayout2.xml"/><Relationship Id="rId2" Type="http://schemas.openxmlformats.org/officeDocument/2006/relationships/hyperlink" Target="https://gracedb.ligo.org/superevents/S190718y/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cc.ligo.org/public/0161/P1900218/002/SummaryForObservers.pdf" TargetMode="Externa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A9B1C8-47BD-8547-9C6A-501000D70881}"/>
              </a:ext>
            </a:extLst>
          </p:cNvPr>
          <p:cNvSpPr>
            <a:spLocks noGrp="1"/>
          </p:cNvSpPr>
          <p:nvPr>
            <p:ph type="ctrTitle"/>
          </p:nvPr>
        </p:nvSpPr>
        <p:spPr/>
        <p:txBody>
          <a:bodyPr>
            <a:normAutofit fontScale="90000"/>
          </a:bodyPr>
          <a:lstStyle/>
          <a:p>
            <a:r>
              <a:rPr lang="en-US" dirty="0"/>
              <a:t>O3 LIGO-Virgo-KAGRA update,</a:t>
            </a:r>
            <a:br>
              <a:rPr lang="en-US" dirty="0"/>
            </a:br>
            <a:r>
              <a:rPr lang="en-US" dirty="0"/>
              <a:t>July 18 2019</a:t>
            </a:r>
          </a:p>
        </p:txBody>
      </p:sp>
      <p:sp>
        <p:nvSpPr>
          <p:cNvPr id="3" name="Subtitle 2">
            <a:extLst>
              <a:ext uri="{FF2B5EF4-FFF2-40B4-BE49-F238E27FC236}">
                <a16:creationId xmlns="" xmlns:a16="http://schemas.microsoft.com/office/drawing/2014/main" id="{2D464824-2698-064F-9BBA-606F43268075}"/>
              </a:ext>
            </a:extLst>
          </p:cNvPr>
          <p:cNvSpPr>
            <a:spLocks noGrp="1"/>
          </p:cNvSpPr>
          <p:nvPr>
            <p:ph type="subTitle" idx="1"/>
          </p:nvPr>
        </p:nvSpPr>
        <p:spPr>
          <a:xfrm>
            <a:off x="1524000" y="3987208"/>
            <a:ext cx="9144000" cy="1270591"/>
          </a:xfrm>
        </p:spPr>
        <p:txBody>
          <a:bodyPr/>
          <a:lstStyle/>
          <a:p>
            <a:r>
              <a:rPr lang="en-US" dirty="0" smtClean="0"/>
              <a:t>Keita </a:t>
            </a:r>
            <a:r>
              <a:rPr lang="en-US" dirty="0"/>
              <a:t>Kawabe, </a:t>
            </a:r>
            <a:r>
              <a:rPr lang="en-US" dirty="0" smtClean="0"/>
              <a:t>Shinji </a:t>
            </a:r>
            <a:r>
              <a:rPr lang="en-US" dirty="0" err="1"/>
              <a:t>Miyoki</a:t>
            </a:r>
            <a:r>
              <a:rPr lang="en-US" dirty="0"/>
              <a:t>, </a:t>
            </a:r>
          </a:p>
          <a:p>
            <a:r>
              <a:rPr lang="en-US" u="sng" dirty="0"/>
              <a:t>Brian O’Reilly</a:t>
            </a:r>
            <a:r>
              <a:rPr lang="en-US" dirty="0"/>
              <a:t>, </a:t>
            </a:r>
            <a:r>
              <a:rPr lang="en-US" dirty="0" smtClean="0"/>
              <a:t>Matteo </a:t>
            </a:r>
            <a:r>
              <a:rPr lang="en-US" dirty="0" err="1"/>
              <a:t>Tacca</a:t>
            </a:r>
            <a:endParaRPr lang="en-US" dirty="0"/>
          </a:p>
        </p:txBody>
      </p:sp>
    </p:spTree>
    <p:extLst>
      <p:ext uri="{BB962C8B-B14F-4D97-AF65-F5344CB8AC3E}">
        <p14:creationId xmlns:p14="http://schemas.microsoft.com/office/powerpoint/2010/main" val="3850312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2508" y="3578860"/>
            <a:ext cx="8046720" cy="2838704"/>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4" y="0"/>
            <a:ext cx="5049520" cy="3787140"/>
          </a:xfrm>
          <a:prstGeom prst="rect">
            <a:avLst/>
          </a:prstGeom>
        </p:spPr>
      </p:pic>
      <p:sp>
        <p:nvSpPr>
          <p:cNvPr id="5" name="Footer Placeholder 4">
            <a:extLst>
              <a:ext uri="{FF2B5EF4-FFF2-40B4-BE49-F238E27FC236}">
                <a16:creationId xmlns="" xmlns:a16="http://schemas.microsoft.com/office/drawing/2014/main" id="{15F9C17A-A662-8A49-8FFF-6CDEF81070C3}"/>
              </a:ext>
            </a:extLst>
          </p:cNvPr>
          <p:cNvSpPr>
            <a:spLocks noGrp="1"/>
          </p:cNvSpPr>
          <p:nvPr>
            <p:ph type="ftr" sz="quarter" idx="11"/>
          </p:nvPr>
        </p:nvSpPr>
        <p:spPr/>
        <p:txBody>
          <a:bodyPr/>
          <a:lstStyle/>
          <a:p>
            <a:r>
              <a:rPr lang="en-US" smtClean="0"/>
              <a:t>G1901482 Open LVEM Forum</a:t>
            </a:r>
            <a:endParaRPr lang="en-US" dirty="0"/>
          </a:p>
        </p:txBody>
      </p:sp>
      <p:sp>
        <p:nvSpPr>
          <p:cNvPr id="4" name="Date Placeholder 3">
            <a:extLst>
              <a:ext uri="{FF2B5EF4-FFF2-40B4-BE49-F238E27FC236}">
                <a16:creationId xmlns="" xmlns:a16="http://schemas.microsoft.com/office/drawing/2014/main" id="{5F726331-5893-014E-BB84-2A7A49B6F1F4}"/>
              </a:ext>
            </a:extLst>
          </p:cNvPr>
          <p:cNvSpPr>
            <a:spLocks noGrp="1"/>
          </p:cNvSpPr>
          <p:nvPr>
            <p:ph type="dt" sz="half" idx="10"/>
          </p:nvPr>
        </p:nvSpPr>
        <p:spPr/>
        <p:txBody>
          <a:bodyPr/>
          <a:lstStyle/>
          <a:p>
            <a:r>
              <a:rPr lang="en-US" smtClean="0"/>
              <a:t>8/15/19</a:t>
            </a:r>
            <a:endParaRPr lang="en-US"/>
          </a:p>
        </p:txBody>
      </p:sp>
      <p:sp>
        <p:nvSpPr>
          <p:cNvPr id="8" name="Slide Number Placeholder 7">
            <a:extLst>
              <a:ext uri="{FF2B5EF4-FFF2-40B4-BE49-F238E27FC236}">
                <a16:creationId xmlns="" xmlns:a16="http://schemas.microsoft.com/office/drawing/2014/main" id="{E9E2658B-0CFA-2F47-A489-B209A94FA550}"/>
              </a:ext>
            </a:extLst>
          </p:cNvPr>
          <p:cNvSpPr>
            <a:spLocks noGrp="1"/>
          </p:cNvSpPr>
          <p:nvPr>
            <p:ph type="sldNum" sz="quarter" idx="4"/>
          </p:nvPr>
        </p:nvSpPr>
        <p:spPr/>
        <p:txBody>
          <a:bodyPr/>
          <a:lstStyle/>
          <a:p>
            <a:fld id="{3ACA191A-F76D-2940-87A3-1A88433B01F7}" type="slidenum">
              <a:rPr lang="en-US" smtClean="0"/>
              <a:t>2</a:t>
            </a:fld>
            <a:endParaRPr lang="en-US"/>
          </a:p>
        </p:txBody>
      </p:sp>
      <p:sp>
        <p:nvSpPr>
          <p:cNvPr id="13" name="TextBox 12"/>
          <p:cNvSpPr txBox="1"/>
          <p:nvPr/>
        </p:nvSpPr>
        <p:spPr>
          <a:xfrm>
            <a:off x="5649685" y="2253343"/>
            <a:ext cx="6139543" cy="584775"/>
          </a:xfrm>
          <a:prstGeom prst="rect">
            <a:avLst/>
          </a:prstGeom>
          <a:noFill/>
        </p:spPr>
        <p:txBody>
          <a:bodyPr wrap="square" rtlCol="0">
            <a:spAutoFit/>
          </a:bodyPr>
          <a:lstStyle/>
          <a:p>
            <a:r>
              <a:rPr lang="en-US" sz="3200" dirty="0" smtClean="0">
                <a:solidFill>
                  <a:srgbClr val="00B050"/>
                </a:solidFill>
              </a:rPr>
              <a:t>27</a:t>
            </a:r>
            <a:r>
              <a:rPr lang="en-US" sz="3200" dirty="0" smtClean="0"/>
              <a:t> </a:t>
            </a:r>
            <a:r>
              <a:rPr lang="en-US" sz="3200" dirty="0"/>
              <a:t>Alerts so far in O3, </a:t>
            </a:r>
            <a:r>
              <a:rPr lang="en-US" sz="3200" dirty="0" smtClean="0">
                <a:solidFill>
                  <a:srgbClr val="FF0000"/>
                </a:solidFill>
              </a:rPr>
              <a:t>5</a:t>
            </a:r>
            <a:r>
              <a:rPr lang="en-US" sz="3200" dirty="0" smtClean="0"/>
              <a:t> </a:t>
            </a:r>
            <a:r>
              <a:rPr lang="en-US" sz="3200" dirty="0"/>
              <a:t>retractions.</a:t>
            </a:r>
          </a:p>
        </p:txBody>
      </p:sp>
    </p:spTree>
    <p:extLst>
      <p:ext uri="{BB962C8B-B14F-4D97-AF65-F5344CB8AC3E}">
        <p14:creationId xmlns:p14="http://schemas.microsoft.com/office/powerpoint/2010/main" val="2629842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326" y="4559742"/>
            <a:ext cx="4389120" cy="219456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76578" y="2632896"/>
            <a:ext cx="4425696" cy="2212848"/>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76578" y="730957"/>
            <a:ext cx="4430040" cy="2215020"/>
          </a:xfrm>
          <a:prstGeom prst="rect">
            <a:avLst/>
          </a:prstGeom>
        </p:spPr>
      </p:pic>
      <p:sp>
        <p:nvSpPr>
          <p:cNvPr id="2" name="Title 1">
            <a:extLst>
              <a:ext uri="{FF2B5EF4-FFF2-40B4-BE49-F238E27FC236}">
                <a16:creationId xmlns="" xmlns:a16="http://schemas.microsoft.com/office/drawing/2014/main" id="{9E867427-AF8E-A348-B3E3-E2E6321C2683}"/>
              </a:ext>
            </a:extLst>
          </p:cNvPr>
          <p:cNvSpPr>
            <a:spLocks noGrp="1"/>
          </p:cNvSpPr>
          <p:nvPr>
            <p:ph type="title"/>
          </p:nvPr>
        </p:nvSpPr>
        <p:spPr>
          <a:xfrm>
            <a:off x="838200" y="58526"/>
            <a:ext cx="10515600" cy="1325563"/>
          </a:xfrm>
        </p:spPr>
        <p:txBody>
          <a:bodyPr>
            <a:normAutofit/>
          </a:bodyPr>
          <a:lstStyle/>
          <a:p>
            <a:r>
              <a:rPr lang="en-US" sz="3600" dirty="0"/>
              <a:t>Detector Performance: O3 Cumulative Duty Factor</a:t>
            </a:r>
          </a:p>
        </p:txBody>
      </p:sp>
      <p:sp>
        <p:nvSpPr>
          <p:cNvPr id="15" name="Content Placeholder 14">
            <a:extLst>
              <a:ext uri="{FF2B5EF4-FFF2-40B4-BE49-F238E27FC236}">
                <a16:creationId xmlns="" xmlns:a16="http://schemas.microsoft.com/office/drawing/2014/main" id="{2AA3FF5F-4FFE-7142-913F-86BC90C20263}"/>
              </a:ext>
            </a:extLst>
          </p:cNvPr>
          <p:cNvSpPr>
            <a:spLocks noGrp="1"/>
          </p:cNvSpPr>
          <p:nvPr>
            <p:ph idx="1"/>
          </p:nvPr>
        </p:nvSpPr>
        <p:spPr>
          <a:xfrm>
            <a:off x="486986" y="4142650"/>
            <a:ext cx="6828340" cy="3109629"/>
          </a:xfrm>
        </p:spPr>
        <p:txBody>
          <a:bodyPr>
            <a:normAutofit/>
          </a:bodyPr>
          <a:lstStyle/>
          <a:p>
            <a:r>
              <a:rPr lang="en-US" dirty="0" smtClean="0"/>
              <a:t>Numbers essentially the same as July.</a:t>
            </a:r>
            <a:endParaRPr lang="en-US" dirty="0"/>
          </a:p>
          <a:p>
            <a:r>
              <a:rPr lang="en-US" dirty="0" smtClean="0"/>
              <a:t>Downtime </a:t>
            </a:r>
            <a:r>
              <a:rPr lang="en-US" dirty="0"/>
              <a:t>includes </a:t>
            </a:r>
            <a:r>
              <a:rPr lang="en-US" dirty="0" smtClean="0"/>
              <a:t>everything, </a:t>
            </a:r>
            <a:r>
              <a:rPr lang="en-US" dirty="0"/>
              <a:t>including but not limited to </a:t>
            </a:r>
            <a:r>
              <a:rPr lang="en-US" dirty="0" smtClean="0"/>
              <a:t>maintenance.</a:t>
            </a:r>
            <a:endParaRPr lang="en-US" dirty="0"/>
          </a:p>
        </p:txBody>
      </p:sp>
      <p:sp>
        <p:nvSpPr>
          <p:cNvPr id="17" name="Footer Placeholder 16">
            <a:extLst>
              <a:ext uri="{FF2B5EF4-FFF2-40B4-BE49-F238E27FC236}">
                <a16:creationId xmlns="" xmlns:a16="http://schemas.microsoft.com/office/drawing/2014/main" id="{E3506556-9EE2-3E4B-B35A-2852416551BE}"/>
              </a:ext>
            </a:extLst>
          </p:cNvPr>
          <p:cNvSpPr>
            <a:spLocks noGrp="1"/>
          </p:cNvSpPr>
          <p:nvPr>
            <p:ph type="ftr" sz="quarter" idx="11"/>
          </p:nvPr>
        </p:nvSpPr>
        <p:spPr/>
        <p:txBody>
          <a:bodyPr/>
          <a:lstStyle/>
          <a:p>
            <a:r>
              <a:rPr lang="en-US" smtClean="0"/>
              <a:t>G1901482 Open LVEM Forum</a:t>
            </a:r>
            <a:endParaRPr lang="en-US" dirty="0"/>
          </a:p>
        </p:txBody>
      </p:sp>
      <p:sp>
        <p:nvSpPr>
          <p:cNvPr id="3" name="Date Placeholder 2">
            <a:extLst>
              <a:ext uri="{FF2B5EF4-FFF2-40B4-BE49-F238E27FC236}">
                <a16:creationId xmlns="" xmlns:a16="http://schemas.microsoft.com/office/drawing/2014/main" id="{FD857F57-5C42-8640-AC36-8C268D25044E}"/>
              </a:ext>
            </a:extLst>
          </p:cNvPr>
          <p:cNvSpPr>
            <a:spLocks noGrp="1"/>
          </p:cNvSpPr>
          <p:nvPr>
            <p:ph type="dt" sz="half" idx="10"/>
          </p:nvPr>
        </p:nvSpPr>
        <p:spPr/>
        <p:txBody>
          <a:bodyPr/>
          <a:lstStyle/>
          <a:p>
            <a:r>
              <a:rPr lang="en-US" smtClean="0"/>
              <a:t>8/15/19</a:t>
            </a:r>
            <a:endParaRPr lang="en-US"/>
          </a:p>
        </p:txBody>
      </p:sp>
      <p:sp>
        <p:nvSpPr>
          <p:cNvPr id="5" name="Slide Number Placeholder 4">
            <a:extLst>
              <a:ext uri="{FF2B5EF4-FFF2-40B4-BE49-F238E27FC236}">
                <a16:creationId xmlns="" xmlns:a16="http://schemas.microsoft.com/office/drawing/2014/main" id="{5E734891-DE6B-874E-AB45-FF7E9E91AD79}"/>
              </a:ext>
            </a:extLst>
          </p:cNvPr>
          <p:cNvSpPr>
            <a:spLocks noGrp="1"/>
          </p:cNvSpPr>
          <p:nvPr>
            <p:ph type="sldNum" sz="quarter" idx="4"/>
          </p:nvPr>
        </p:nvSpPr>
        <p:spPr/>
        <p:txBody>
          <a:bodyPr/>
          <a:lstStyle/>
          <a:p>
            <a:fld id="{3ACA191A-F76D-2940-87A3-1A88433B01F7}" type="slidenum">
              <a:rPr lang="en-US" smtClean="0"/>
              <a:t>3</a:t>
            </a:fld>
            <a:endParaRPr lang="en-US"/>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923461"/>
            <a:ext cx="6438378" cy="3219189"/>
          </a:xfrm>
          <a:prstGeom prst="rect">
            <a:avLst/>
          </a:prstGeom>
        </p:spPr>
      </p:pic>
    </p:spTree>
    <p:extLst>
      <p:ext uri="{BB962C8B-B14F-4D97-AF65-F5344CB8AC3E}">
        <p14:creationId xmlns:p14="http://schemas.microsoft.com/office/powerpoint/2010/main" val="1307377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4319" y="228599"/>
            <a:ext cx="11038114" cy="5519057"/>
          </a:xfrm>
        </p:spPr>
      </p:pic>
      <p:sp>
        <p:nvSpPr>
          <p:cNvPr id="4" name="Date Placeholder 3"/>
          <p:cNvSpPr>
            <a:spLocks noGrp="1"/>
          </p:cNvSpPr>
          <p:nvPr>
            <p:ph type="dt" sz="half" idx="10"/>
          </p:nvPr>
        </p:nvSpPr>
        <p:spPr/>
        <p:txBody>
          <a:bodyPr/>
          <a:lstStyle/>
          <a:p>
            <a:r>
              <a:rPr lang="en-US" smtClean="0"/>
              <a:t>8/15/19</a:t>
            </a:r>
            <a:endParaRPr lang="en-US"/>
          </a:p>
        </p:txBody>
      </p:sp>
      <p:sp>
        <p:nvSpPr>
          <p:cNvPr id="5" name="Footer Placeholder 4"/>
          <p:cNvSpPr>
            <a:spLocks noGrp="1"/>
          </p:cNvSpPr>
          <p:nvPr>
            <p:ph type="ftr" sz="quarter" idx="11"/>
          </p:nvPr>
        </p:nvSpPr>
        <p:spPr/>
        <p:txBody>
          <a:bodyPr/>
          <a:lstStyle/>
          <a:p>
            <a:r>
              <a:rPr lang="en-US" smtClean="0"/>
              <a:t>G1901482 Open LVEM Forum</a:t>
            </a:r>
            <a:endParaRPr lang="en-US" dirty="0"/>
          </a:p>
        </p:txBody>
      </p:sp>
      <p:sp>
        <p:nvSpPr>
          <p:cNvPr id="6" name="Slide Number Placeholder 5"/>
          <p:cNvSpPr>
            <a:spLocks noGrp="1"/>
          </p:cNvSpPr>
          <p:nvPr>
            <p:ph type="sldNum" sz="quarter" idx="4"/>
          </p:nvPr>
        </p:nvSpPr>
        <p:spPr/>
        <p:txBody>
          <a:bodyPr/>
          <a:lstStyle/>
          <a:p>
            <a:fld id="{3ACA191A-F76D-2940-87A3-1A88433B01F7}" type="slidenum">
              <a:rPr lang="en-US" smtClean="0"/>
              <a:t>4</a:t>
            </a:fld>
            <a:endParaRPr lang="en-US"/>
          </a:p>
        </p:txBody>
      </p:sp>
    </p:spTree>
    <p:extLst>
      <p:ext uri="{BB962C8B-B14F-4D97-AF65-F5344CB8AC3E}">
        <p14:creationId xmlns:p14="http://schemas.microsoft.com/office/powerpoint/2010/main" val="1744006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6554" y="1825625"/>
            <a:ext cx="10918371" cy="4351338"/>
          </a:xfrm>
        </p:spPr>
        <p:txBody>
          <a:bodyPr>
            <a:normAutofit lnSpcReduction="10000"/>
          </a:bodyPr>
          <a:lstStyle/>
          <a:p>
            <a:r>
              <a:rPr lang="en-US" dirty="0" smtClean="0">
                <a:hlinkClick r:id="rId2"/>
              </a:rPr>
              <a:t>S190718y </a:t>
            </a:r>
            <a:r>
              <a:rPr lang="en-US" dirty="0" smtClean="0"/>
              <a:t>: </a:t>
            </a:r>
            <a:r>
              <a:rPr lang="en-US" dirty="0" smtClean="0"/>
              <a:t>FAR = 1/10 months, </a:t>
            </a:r>
            <a:r>
              <a:rPr lang="en-US" dirty="0" err="1" smtClean="0"/>
              <a:t>P</a:t>
            </a:r>
            <a:r>
              <a:rPr lang="en-US" baseline="-25000" dirty="0" err="1" smtClean="0"/>
              <a:t>terrestrial</a:t>
            </a:r>
            <a:r>
              <a:rPr lang="en-US" baseline="-25000" dirty="0" smtClean="0"/>
              <a:t> </a:t>
            </a:r>
            <a:r>
              <a:rPr lang="en-US" dirty="0" smtClean="0"/>
              <a:t>= 98%, </a:t>
            </a:r>
            <a:r>
              <a:rPr lang="en-US" dirty="0" err="1" smtClean="0"/>
              <a:t>HasNS</a:t>
            </a:r>
            <a:r>
              <a:rPr lang="en-US" dirty="0" err="1"/>
              <a:t>,</a:t>
            </a:r>
            <a:r>
              <a:rPr lang="en-US" dirty="0" err="1" smtClean="0"/>
              <a:t>HasRemnant</a:t>
            </a:r>
            <a:r>
              <a:rPr lang="en-US" dirty="0" smtClean="0"/>
              <a:t>&gt;99% </a:t>
            </a:r>
          </a:p>
          <a:p>
            <a:r>
              <a:rPr lang="en-US" dirty="0" smtClean="0">
                <a:hlinkClick r:id="rId3"/>
              </a:rPr>
              <a:t>S190720a</a:t>
            </a:r>
            <a:r>
              <a:rPr lang="en-US" dirty="0" smtClean="0"/>
              <a:t> : FAR = 1/8 </a:t>
            </a:r>
            <a:r>
              <a:rPr lang="en-US" dirty="0" err="1" smtClean="0"/>
              <a:t>yrs</a:t>
            </a:r>
            <a:r>
              <a:rPr lang="en-US" dirty="0" smtClean="0"/>
              <a:t>, P</a:t>
            </a:r>
            <a:r>
              <a:rPr lang="en-US" baseline="-25000" dirty="0" smtClean="0"/>
              <a:t>BBH</a:t>
            </a:r>
            <a:r>
              <a:rPr lang="en-US" dirty="0" smtClean="0"/>
              <a:t> = 99%   </a:t>
            </a:r>
          </a:p>
          <a:p>
            <a:r>
              <a:rPr lang="en-US" dirty="0" smtClean="0">
                <a:hlinkClick r:id="rId4"/>
              </a:rPr>
              <a:t>S190727h</a:t>
            </a:r>
            <a:r>
              <a:rPr lang="en-US" dirty="0"/>
              <a:t> </a:t>
            </a:r>
            <a:r>
              <a:rPr lang="en-US" dirty="0" smtClean="0"/>
              <a:t>: FAR = 1/100 </a:t>
            </a:r>
            <a:r>
              <a:rPr lang="en-US" dirty="0" err="1" smtClean="0"/>
              <a:t>yrs</a:t>
            </a:r>
            <a:r>
              <a:rPr lang="en-US" dirty="0" smtClean="0"/>
              <a:t>, P</a:t>
            </a:r>
            <a:r>
              <a:rPr lang="en-US" baseline="-25000" dirty="0" smtClean="0"/>
              <a:t>BBH</a:t>
            </a:r>
            <a:r>
              <a:rPr lang="en-US" dirty="0" smtClean="0"/>
              <a:t>=92% (initial </a:t>
            </a:r>
            <a:r>
              <a:rPr lang="en-US" dirty="0" err="1" smtClean="0"/>
              <a:t>skymap</a:t>
            </a:r>
            <a:r>
              <a:rPr lang="en-US" dirty="0" smtClean="0"/>
              <a:t> and </a:t>
            </a:r>
            <a:r>
              <a:rPr lang="en-US" dirty="0" err="1" smtClean="0"/>
              <a:t>P_astro</a:t>
            </a:r>
            <a:r>
              <a:rPr lang="en-US" dirty="0" smtClean="0"/>
              <a:t> were corrected)</a:t>
            </a:r>
          </a:p>
          <a:p>
            <a:r>
              <a:rPr lang="en-US" dirty="0" smtClean="0">
                <a:hlinkClick r:id="rId5"/>
              </a:rPr>
              <a:t>S190728q</a:t>
            </a:r>
            <a:r>
              <a:rPr lang="en-US" dirty="0"/>
              <a:t> </a:t>
            </a:r>
            <a:r>
              <a:rPr lang="en-US" dirty="0" smtClean="0"/>
              <a:t>: FAR = 1/1e15 </a:t>
            </a:r>
            <a:r>
              <a:rPr lang="en-US" dirty="0" err="1" smtClean="0"/>
              <a:t>yrs</a:t>
            </a:r>
            <a:r>
              <a:rPr lang="en-US" dirty="0" smtClean="0"/>
              <a:t>, P</a:t>
            </a:r>
            <a:r>
              <a:rPr lang="en-US" baseline="-25000" dirty="0" smtClean="0"/>
              <a:t>BBH </a:t>
            </a:r>
            <a:r>
              <a:rPr lang="en-US" dirty="0" smtClean="0"/>
              <a:t>= 34%, </a:t>
            </a:r>
            <a:r>
              <a:rPr lang="en-US" dirty="0" err="1" smtClean="0"/>
              <a:t>P</a:t>
            </a:r>
            <a:r>
              <a:rPr lang="en-US" baseline="-25000" dirty="0" err="1" smtClean="0"/>
              <a:t>massgap</a:t>
            </a:r>
            <a:r>
              <a:rPr lang="en-US" baseline="-25000" dirty="0" smtClean="0"/>
              <a:t> </a:t>
            </a:r>
            <a:r>
              <a:rPr lang="en-US" dirty="0" smtClean="0"/>
              <a:t>= 52%, P</a:t>
            </a:r>
            <a:r>
              <a:rPr lang="en-US" baseline="-25000" dirty="0" smtClean="0"/>
              <a:t>NSBH</a:t>
            </a:r>
            <a:r>
              <a:rPr lang="en-US" dirty="0" smtClean="0"/>
              <a:t> = 15%</a:t>
            </a:r>
            <a:endParaRPr lang="en-US" baseline="-25000" dirty="0" smtClean="0"/>
          </a:p>
          <a:p>
            <a:r>
              <a:rPr lang="en-US" dirty="0" smtClean="0">
                <a:hlinkClick r:id="rId6"/>
              </a:rPr>
              <a:t>S190808ae</a:t>
            </a:r>
            <a:r>
              <a:rPr lang="en-US" dirty="0" smtClean="0"/>
              <a:t>: FAR = 1/1 </a:t>
            </a:r>
            <a:r>
              <a:rPr lang="en-US" dirty="0" err="1" smtClean="0"/>
              <a:t>yrs</a:t>
            </a:r>
            <a:r>
              <a:rPr lang="en-US" dirty="0" smtClean="0"/>
              <a:t>, </a:t>
            </a:r>
            <a:r>
              <a:rPr lang="en-US" dirty="0" err="1" smtClean="0"/>
              <a:t>P</a:t>
            </a:r>
            <a:r>
              <a:rPr lang="en-US" baseline="-25000" dirty="0" err="1" smtClean="0"/>
              <a:t>terrestrial</a:t>
            </a:r>
            <a:r>
              <a:rPr lang="en-US" dirty="0" smtClean="0"/>
              <a:t> = 57%, P</a:t>
            </a:r>
            <a:r>
              <a:rPr lang="en-US" baseline="-25000" dirty="0" smtClean="0"/>
              <a:t>BNS</a:t>
            </a:r>
            <a:r>
              <a:rPr lang="en-US" dirty="0" smtClean="0"/>
              <a:t> = 43%</a:t>
            </a:r>
          </a:p>
          <a:p>
            <a:pPr lvl="1"/>
            <a:r>
              <a:rPr lang="en-US" dirty="0" smtClean="0"/>
              <a:t>After removing some instrumental artifacts and reanalysis the FAR for this candidate increased above our threshold for public alerts. The candidate was </a:t>
            </a:r>
            <a:r>
              <a:rPr lang="en-US" dirty="0" smtClean="0">
                <a:solidFill>
                  <a:srgbClr val="FF0000"/>
                </a:solidFill>
              </a:rPr>
              <a:t>retracted.</a:t>
            </a:r>
            <a:endParaRPr lang="en-US" dirty="0" smtClean="0"/>
          </a:p>
          <a:p>
            <a:r>
              <a:rPr lang="en-US" dirty="0" smtClean="0">
                <a:hlinkClick r:id="rId7"/>
              </a:rPr>
              <a:t>S190814bv</a:t>
            </a:r>
            <a:r>
              <a:rPr lang="en-US" dirty="0" smtClean="0"/>
              <a:t>: FAR = 1/1e+25 </a:t>
            </a:r>
            <a:r>
              <a:rPr lang="en-US" dirty="0" err="1" smtClean="0"/>
              <a:t>yrs</a:t>
            </a:r>
            <a:r>
              <a:rPr lang="en-US" dirty="0" smtClean="0"/>
              <a:t>, </a:t>
            </a:r>
            <a:r>
              <a:rPr lang="en-US" dirty="0" err="1" smtClean="0"/>
              <a:t>P</a:t>
            </a:r>
            <a:r>
              <a:rPr lang="en-US" baseline="-25000" dirty="0" err="1" smtClean="0"/>
              <a:t>massgap</a:t>
            </a:r>
            <a:r>
              <a:rPr lang="en-US" dirty="0" smtClean="0"/>
              <a:t>=100%</a:t>
            </a:r>
            <a:endParaRPr lang="en-US" dirty="0"/>
          </a:p>
        </p:txBody>
      </p:sp>
      <p:sp>
        <p:nvSpPr>
          <p:cNvPr id="4" name="Date Placeholder 3"/>
          <p:cNvSpPr>
            <a:spLocks noGrp="1"/>
          </p:cNvSpPr>
          <p:nvPr>
            <p:ph type="dt" sz="half" idx="10"/>
          </p:nvPr>
        </p:nvSpPr>
        <p:spPr/>
        <p:txBody>
          <a:bodyPr/>
          <a:lstStyle/>
          <a:p>
            <a:r>
              <a:rPr lang="en-US" smtClean="0"/>
              <a:t>8/15/19</a:t>
            </a:r>
            <a:endParaRPr lang="en-US"/>
          </a:p>
        </p:txBody>
      </p:sp>
      <p:sp>
        <p:nvSpPr>
          <p:cNvPr id="5" name="Footer Placeholder 4"/>
          <p:cNvSpPr>
            <a:spLocks noGrp="1"/>
          </p:cNvSpPr>
          <p:nvPr>
            <p:ph type="ftr" sz="quarter" idx="11"/>
          </p:nvPr>
        </p:nvSpPr>
        <p:spPr/>
        <p:txBody>
          <a:bodyPr/>
          <a:lstStyle/>
          <a:p>
            <a:r>
              <a:rPr lang="en-US" smtClean="0"/>
              <a:t>G1901482 Open LVEM Forum</a:t>
            </a:r>
            <a:endParaRPr lang="en-US" dirty="0"/>
          </a:p>
        </p:txBody>
      </p:sp>
      <p:sp>
        <p:nvSpPr>
          <p:cNvPr id="6" name="Slide Number Placeholder 5"/>
          <p:cNvSpPr>
            <a:spLocks noGrp="1"/>
          </p:cNvSpPr>
          <p:nvPr>
            <p:ph type="sldNum" sz="quarter" idx="4"/>
          </p:nvPr>
        </p:nvSpPr>
        <p:spPr/>
        <p:txBody>
          <a:bodyPr/>
          <a:lstStyle/>
          <a:p>
            <a:fld id="{3ACA191A-F76D-2940-87A3-1A88433B01F7}" type="slidenum">
              <a:rPr lang="en-US" smtClean="0"/>
              <a:t>5</a:t>
            </a:fld>
            <a:endParaRPr lang="en-US"/>
          </a:p>
        </p:txBody>
      </p:sp>
      <p:sp>
        <p:nvSpPr>
          <p:cNvPr id="7" name="Title 1">
            <a:extLst>
              <a:ext uri="{FF2B5EF4-FFF2-40B4-BE49-F238E27FC236}">
                <a16:creationId xmlns="" xmlns:a16="http://schemas.microsoft.com/office/drawing/2014/main" id="{4EEAE879-4EB9-5649-B3C5-60F5425330AE}"/>
              </a:ext>
            </a:extLst>
          </p:cNvPr>
          <p:cNvSpPr>
            <a:spLocks noGrp="1"/>
          </p:cNvSpPr>
          <p:nvPr>
            <p:ph type="title"/>
          </p:nvPr>
        </p:nvSpPr>
        <p:spPr/>
        <p:txBody>
          <a:bodyPr>
            <a:normAutofit/>
          </a:bodyPr>
          <a:lstStyle/>
          <a:p>
            <a:r>
              <a:rPr lang="en-US" dirty="0" smtClean="0">
                <a:solidFill>
                  <a:srgbClr val="00B050"/>
                </a:solidFill>
              </a:rPr>
              <a:t>26</a:t>
            </a:r>
            <a:r>
              <a:rPr lang="en-US" dirty="0" smtClean="0"/>
              <a:t> Alerts so far in O3, </a:t>
            </a:r>
            <a:r>
              <a:rPr lang="en-US" dirty="0" smtClean="0">
                <a:solidFill>
                  <a:srgbClr val="FF0000"/>
                </a:solidFill>
              </a:rPr>
              <a:t>4</a:t>
            </a:r>
            <a:r>
              <a:rPr lang="en-US" dirty="0" smtClean="0"/>
              <a:t> retractions.</a:t>
            </a:r>
            <a:endParaRPr lang="en-US" dirty="0"/>
          </a:p>
        </p:txBody>
      </p:sp>
    </p:spTree>
    <p:extLst>
      <p:ext uri="{BB962C8B-B14F-4D97-AF65-F5344CB8AC3E}">
        <p14:creationId xmlns:p14="http://schemas.microsoft.com/office/powerpoint/2010/main" val="141382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9A6BF3-984C-E442-AAA1-50985DC32F72}"/>
              </a:ext>
            </a:extLst>
          </p:cNvPr>
          <p:cNvSpPr>
            <a:spLocks noGrp="1"/>
          </p:cNvSpPr>
          <p:nvPr>
            <p:ph type="title"/>
          </p:nvPr>
        </p:nvSpPr>
        <p:spPr/>
        <p:txBody>
          <a:bodyPr/>
          <a:lstStyle/>
          <a:p>
            <a:r>
              <a:rPr lang="en-US" dirty="0"/>
              <a:t>Commissioning Break 1</a:t>
            </a:r>
            <a:r>
              <a:rPr lang="en-US" baseline="30000" dirty="0"/>
              <a:t>st</a:t>
            </a:r>
            <a:r>
              <a:rPr lang="en-US" dirty="0"/>
              <a:t> to 31</a:t>
            </a:r>
            <a:r>
              <a:rPr lang="en-US" baseline="30000" dirty="0"/>
              <a:t>st</a:t>
            </a:r>
            <a:r>
              <a:rPr lang="en-US" dirty="0"/>
              <a:t> Oct 2019</a:t>
            </a:r>
          </a:p>
        </p:txBody>
      </p:sp>
      <p:sp>
        <p:nvSpPr>
          <p:cNvPr id="3" name="Content Placeholder 2">
            <a:extLst>
              <a:ext uri="{FF2B5EF4-FFF2-40B4-BE49-F238E27FC236}">
                <a16:creationId xmlns="" xmlns:a16="http://schemas.microsoft.com/office/drawing/2014/main" id="{DB61722E-FE54-5E47-B716-F3AD4141C665}"/>
              </a:ext>
            </a:extLst>
          </p:cNvPr>
          <p:cNvSpPr>
            <a:spLocks noGrp="1"/>
          </p:cNvSpPr>
          <p:nvPr>
            <p:ph idx="1"/>
          </p:nvPr>
        </p:nvSpPr>
        <p:spPr/>
        <p:txBody>
          <a:bodyPr>
            <a:normAutofit/>
          </a:bodyPr>
          <a:lstStyle/>
          <a:p>
            <a:r>
              <a:rPr lang="en-US" dirty="0"/>
              <a:t>Expect no observation by LIGO/Virgo: 1/Oct/2019 1500 UTC - 1/Nov/2019 1500 UTC.</a:t>
            </a:r>
          </a:p>
          <a:p>
            <a:r>
              <a:rPr lang="en-US" dirty="0"/>
              <a:t>New end date planned to be April 30 2020 to preserve 1 year observation.</a:t>
            </a:r>
          </a:p>
          <a:p>
            <a:endParaRPr lang="en-US" dirty="0"/>
          </a:p>
        </p:txBody>
      </p:sp>
      <p:sp>
        <p:nvSpPr>
          <p:cNvPr id="5" name="Footer Placeholder 4">
            <a:extLst>
              <a:ext uri="{FF2B5EF4-FFF2-40B4-BE49-F238E27FC236}">
                <a16:creationId xmlns="" xmlns:a16="http://schemas.microsoft.com/office/drawing/2014/main" id="{836F639C-BC16-264E-95A5-B544789873DC}"/>
              </a:ext>
            </a:extLst>
          </p:cNvPr>
          <p:cNvSpPr>
            <a:spLocks noGrp="1"/>
          </p:cNvSpPr>
          <p:nvPr>
            <p:ph type="ftr" sz="quarter" idx="11"/>
          </p:nvPr>
        </p:nvSpPr>
        <p:spPr/>
        <p:txBody>
          <a:bodyPr/>
          <a:lstStyle/>
          <a:p>
            <a:r>
              <a:rPr lang="en-US" smtClean="0"/>
              <a:t>G1901482 Open LVEM Forum</a:t>
            </a:r>
            <a:endParaRPr lang="en-US" dirty="0"/>
          </a:p>
        </p:txBody>
      </p:sp>
      <p:sp>
        <p:nvSpPr>
          <p:cNvPr id="4" name="Date Placeholder 3">
            <a:extLst>
              <a:ext uri="{FF2B5EF4-FFF2-40B4-BE49-F238E27FC236}">
                <a16:creationId xmlns="" xmlns:a16="http://schemas.microsoft.com/office/drawing/2014/main" id="{C3A25321-AE43-9140-8E1D-D56BE9B31902}"/>
              </a:ext>
            </a:extLst>
          </p:cNvPr>
          <p:cNvSpPr>
            <a:spLocks noGrp="1"/>
          </p:cNvSpPr>
          <p:nvPr>
            <p:ph type="dt" sz="half" idx="10"/>
          </p:nvPr>
        </p:nvSpPr>
        <p:spPr/>
        <p:txBody>
          <a:bodyPr/>
          <a:lstStyle/>
          <a:p>
            <a:r>
              <a:rPr lang="en-US" smtClean="0"/>
              <a:t>8/15/19</a:t>
            </a:r>
            <a:endParaRPr lang="en-US"/>
          </a:p>
        </p:txBody>
      </p:sp>
      <p:sp>
        <p:nvSpPr>
          <p:cNvPr id="7" name="Slide Number Placeholder 6">
            <a:extLst>
              <a:ext uri="{FF2B5EF4-FFF2-40B4-BE49-F238E27FC236}">
                <a16:creationId xmlns="" xmlns:a16="http://schemas.microsoft.com/office/drawing/2014/main" id="{D885899A-24A2-9242-9D49-82AC15884F05}"/>
              </a:ext>
            </a:extLst>
          </p:cNvPr>
          <p:cNvSpPr>
            <a:spLocks noGrp="1"/>
          </p:cNvSpPr>
          <p:nvPr>
            <p:ph type="sldNum" sz="quarter" idx="4"/>
          </p:nvPr>
        </p:nvSpPr>
        <p:spPr/>
        <p:txBody>
          <a:bodyPr/>
          <a:lstStyle/>
          <a:p>
            <a:fld id="{3ACA191A-F76D-2940-87A3-1A88433B01F7}" type="slidenum">
              <a:rPr lang="en-US" smtClean="0"/>
              <a:t>6</a:t>
            </a:fld>
            <a:endParaRPr lang="en-US"/>
          </a:p>
        </p:txBody>
      </p:sp>
    </p:spTree>
    <p:extLst>
      <p:ext uri="{BB962C8B-B14F-4D97-AF65-F5344CB8AC3E}">
        <p14:creationId xmlns:p14="http://schemas.microsoft.com/office/powerpoint/2010/main" val="121424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星: 10 pt 49">
            <a:extLst>
              <a:ext uri="{FF2B5EF4-FFF2-40B4-BE49-F238E27FC236}">
                <a16:creationId xmlns="" xmlns:a16="http://schemas.microsoft.com/office/drawing/2014/main" id="{F2974A26-5C9D-4903-80E8-41BF522CFDD5}"/>
              </a:ext>
            </a:extLst>
          </p:cNvPr>
          <p:cNvSpPr/>
          <p:nvPr/>
        </p:nvSpPr>
        <p:spPr>
          <a:xfrm>
            <a:off x="3679138" y="170428"/>
            <a:ext cx="458969"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endParaRPr lang="ja-JP" altLang="en-US" sz="703" kern="0" dirty="0">
              <a:solidFill>
                <a:srgbClr val="000000"/>
              </a:solidFill>
              <a:latin typeface="ヒラギノ角ゴ ProN W3"/>
              <a:sym typeface="ヒラギノ角ゴ ProN W3"/>
            </a:endParaRPr>
          </a:p>
        </p:txBody>
      </p:sp>
      <p:graphicFrame>
        <p:nvGraphicFramePr>
          <p:cNvPr id="125" name="表"/>
          <p:cNvGraphicFramePr/>
          <p:nvPr>
            <p:extLst/>
          </p:nvPr>
        </p:nvGraphicFramePr>
        <p:xfrm>
          <a:off x="2024906" y="980344"/>
          <a:ext cx="7804537" cy="2222350"/>
        </p:xfrm>
        <a:graphic>
          <a:graphicData uri="http://schemas.openxmlformats.org/drawingml/2006/table">
            <a:tbl>
              <a:tblPr/>
              <a:tblGrid>
                <a:gridCol w="600349">
                  <a:extLst>
                    <a:ext uri="{9D8B030D-6E8A-4147-A177-3AD203B41FA5}">
                      <a16:colId xmlns="" xmlns:a16="http://schemas.microsoft.com/office/drawing/2014/main" val="20000"/>
                    </a:ext>
                  </a:extLst>
                </a:gridCol>
                <a:gridCol w="600349">
                  <a:extLst>
                    <a:ext uri="{9D8B030D-6E8A-4147-A177-3AD203B41FA5}">
                      <a16:colId xmlns="" xmlns:a16="http://schemas.microsoft.com/office/drawing/2014/main" val="20001"/>
                    </a:ext>
                  </a:extLst>
                </a:gridCol>
                <a:gridCol w="600349">
                  <a:extLst>
                    <a:ext uri="{9D8B030D-6E8A-4147-A177-3AD203B41FA5}">
                      <a16:colId xmlns="" xmlns:a16="http://schemas.microsoft.com/office/drawing/2014/main" val="20002"/>
                    </a:ext>
                  </a:extLst>
                </a:gridCol>
                <a:gridCol w="600349">
                  <a:extLst>
                    <a:ext uri="{9D8B030D-6E8A-4147-A177-3AD203B41FA5}">
                      <a16:colId xmlns="" xmlns:a16="http://schemas.microsoft.com/office/drawing/2014/main" val="20003"/>
                    </a:ext>
                  </a:extLst>
                </a:gridCol>
                <a:gridCol w="600349">
                  <a:extLst>
                    <a:ext uri="{9D8B030D-6E8A-4147-A177-3AD203B41FA5}">
                      <a16:colId xmlns="" xmlns:a16="http://schemas.microsoft.com/office/drawing/2014/main" val="20004"/>
                    </a:ext>
                  </a:extLst>
                </a:gridCol>
                <a:gridCol w="600349">
                  <a:extLst>
                    <a:ext uri="{9D8B030D-6E8A-4147-A177-3AD203B41FA5}">
                      <a16:colId xmlns="" xmlns:a16="http://schemas.microsoft.com/office/drawing/2014/main" val="20005"/>
                    </a:ext>
                  </a:extLst>
                </a:gridCol>
                <a:gridCol w="600349">
                  <a:extLst>
                    <a:ext uri="{9D8B030D-6E8A-4147-A177-3AD203B41FA5}">
                      <a16:colId xmlns="" xmlns:a16="http://schemas.microsoft.com/office/drawing/2014/main" val="20006"/>
                    </a:ext>
                  </a:extLst>
                </a:gridCol>
                <a:gridCol w="600349">
                  <a:extLst>
                    <a:ext uri="{9D8B030D-6E8A-4147-A177-3AD203B41FA5}">
                      <a16:colId xmlns="" xmlns:a16="http://schemas.microsoft.com/office/drawing/2014/main" val="20007"/>
                    </a:ext>
                  </a:extLst>
                </a:gridCol>
                <a:gridCol w="600349">
                  <a:extLst>
                    <a:ext uri="{9D8B030D-6E8A-4147-A177-3AD203B41FA5}">
                      <a16:colId xmlns="" xmlns:a16="http://schemas.microsoft.com/office/drawing/2014/main" val="20008"/>
                    </a:ext>
                  </a:extLst>
                </a:gridCol>
                <a:gridCol w="600349">
                  <a:extLst>
                    <a:ext uri="{9D8B030D-6E8A-4147-A177-3AD203B41FA5}">
                      <a16:colId xmlns="" xmlns:a16="http://schemas.microsoft.com/office/drawing/2014/main" val="20009"/>
                    </a:ext>
                  </a:extLst>
                </a:gridCol>
                <a:gridCol w="600349">
                  <a:extLst>
                    <a:ext uri="{9D8B030D-6E8A-4147-A177-3AD203B41FA5}">
                      <a16:colId xmlns="" xmlns:a16="http://schemas.microsoft.com/office/drawing/2014/main" val="20010"/>
                    </a:ext>
                  </a:extLst>
                </a:gridCol>
                <a:gridCol w="600349">
                  <a:extLst>
                    <a:ext uri="{9D8B030D-6E8A-4147-A177-3AD203B41FA5}">
                      <a16:colId xmlns="" xmlns:a16="http://schemas.microsoft.com/office/drawing/2014/main" val="20011"/>
                    </a:ext>
                  </a:extLst>
                </a:gridCol>
                <a:gridCol w="600349">
                  <a:extLst>
                    <a:ext uri="{9D8B030D-6E8A-4147-A177-3AD203B41FA5}">
                      <a16:colId xmlns="" xmlns:a16="http://schemas.microsoft.com/office/drawing/2014/main" val="20012"/>
                    </a:ext>
                  </a:extLst>
                </a:gridCol>
              </a:tblGrid>
              <a:tr h="458910">
                <a:tc>
                  <a:txBody>
                    <a:bodyPr/>
                    <a:lstStyle/>
                    <a:p>
                      <a:pPr defTabSz="914400">
                        <a:defRPr sz="1800"/>
                      </a:pPr>
                      <a:r>
                        <a:rPr sz="1500" dirty="0">
                          <a:sym typeface="ヒラギノ角ゴ ProN W3"/>
                        </a:rPr>
                        <a:t>2019</a:t>
                      </a:r>
                    </a:p>
                  </a:txBody>
                  <a:tcPr marL="35719" marR="35719" marT="35719" marB="35719" anchor="ctr" horzOverflow="overflow">
                    <a:lnL w="0">
                      <a:miter lim="400000"/>
                    </a:lnL>
                    <a:lnR w="12700">
                      <a:solidFill>
                        <a:schemeClr val="accent1"/>
                      </a:solidFill>
                      <a:miter lim="400000"/>
                    </a:lnR>
                    <a:lnT w="0">
                      <a:miter lim="400000"/>
                    </a:lnT>
                    <a:lnB w="0">
                      <a:miter lim="400000"/>
                    </a:lnB>
                  </a:tcPr>
                </a:tc>
                <a:tc>
                  <a:txBody>
                    <a:bodyPr/>
                    <a:lstStyle/>
                    <a:p>
                      <a:pPr defTabSz="914400">
                        <a:defRPr sz="1800"/>
                      </a:pPr>
                      <a:r>
                        <a:rPr sz="1500">
                          <a:sym typeface="ヒラギノ角ゴ ProN W3"/>
                        </a:rPr>
                        <a:t>Jan</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a:sym typeface="ヒラギノ角ゴ ProN W3"/>
                        </a:rPr>
                        <a:t>Feb</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dirty="0">
                          <a:sym typeface="ヒラギノ角ゴ ProN W3"/>
                        </a:rPr>
                        <a:t>Mar</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a:sym typeface="ヒラギノ角ゴ ProN W3"/>
                        </a:rPr>
                        <a:t>Apr</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May</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Jun</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Jul</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Aug</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Sep</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Oct</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Nov</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Dec</a:t>
                      </a:r>
                    </a:p>
                  </a:txBody>
                  <a:tcPr marL="35719" marR="35719" marT="35719" marB="35719" anchor="ctr" horzOverflow="overflow">
                    <a:lnL w="12700">
                      <a:solidFill>
                        <a:schemeClr val="accent1"/>
                      </a:solidFill>
                      <a:miter lim="400000"/>
                    </a:lnL>
                    <a:lnR w="0">
                      <a:miter lim="400000"/>
                    </a:lnR>
                    <a:lnT w="0">
                      <a:miter lim="400000"/>
                    </a:lnT>
                    <a:lnB w="0">
                      <a:miter lim="400000"/>
                    </a:lnB>
                    <a:solidFill>
                      <a:schemeClr val="accent6">
                        <a:satOff val="18029"/>
                        <a:lumOff val="12067"/>
                      </a:schemeClr>
                    </a:solidFill>
                  </a:tcPr>
                </a:tc>
                <a:extLst>
                  <a:ext uri="{0D108BD9-81ED-4DB2-BD59-A6C34878D82A}">
                    <a16:rowId xmlns="" xmlns:a16="http://schemas.microsoft.com/office/drawing/2014/main" val="10000"/>
                  </a:ext>
                </a:extLst>
              </a:tr>
              <a:tr h="1763440">
                <a:tc>
                  <a:txBody>
                    <a:bodyPr/>
                    <a:lstStyle/>
                    <a:p>
                      <a:pPr defTabSz="914400">
                        <a:defRPr sz="2200">
                          <a:sym typeface="ヒラギノ角ゴ ProN W3"/>
                        </a:defRPr>
                      </a:pPr>
                      <a:endParaRPr sz="1500" dirty="0"/>
                    </a:p>
                  </a:txBody>
                  <a:tcPr marL="35719" marR="35719" marT="35719" marB="35719" anchor="ctr" horzOverflow="overflow">
                    <a:lnL w="0">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dirty="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dirty="0"/>
                    </a:p>
                  </a:txBody>
                  <a:tcPr marL="35719" marR="35719" marT="35719" marB="35719" anchor="ctr" horzOverflow="overflow">
                    <a:lnL w="12700">
                      <a:solidFill>
                        <a:schemeClr val="accent1"/>
                      </a:solidFill>
                      <a:miter lim="400000"/>
                    </a:lnL>
                    <a:lnR w="0">
                      <a:miter lim="400000"/>
                    </a:lnR>
                    <a:lnT w="0">
                      <a:miter lim="400000"/>
                    </a:lnT>
                    <a:lnB w="0">
                      <a:miter lim="400000"/>
                    </a:lnB>
                  </a:tcPr>
                </a:tc>
                <a:extLst>
                  <a:ext uri="{0D108BD9-81ED-4DB2-BD59-A6C34878D82A}">
                    <a16:rowId xmlns="" xmlns:a16="http://schemas.microsoft.com/office/drawing/2014/main" val="10001"/>
                  </a:ext>
                </a:extLst>
              </a:tr>
            </a:tbl>
          </a:graphicData>
        </a:graphic>
      </p:graphicFrame>
      <p:sp>
        <p:nvSpPr>
          <p:cNvPr id="126" name="O3start"/>
          <p:cNvSpPr txBox="1"/>
          <p:nvPr/>
        </p:nvSpPr>
        <p:spPr>
          <a:xfrm>
            <a:off x="4325916" y="1247194"/>
            <a:ext cx="817533" cy="2884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lvl1pPr>
              <a:defRPr>
                <a:solidFill>
                  <a:schemeClr val="accent6">
                    <a:satOff val="-15808"/>
                    <a:lumOff val="-17557"/>
                  </a:schemeClr>
                </a:solidFill>
              </a:defRPr>
            </a:lvl1pPr>
          </a:lstStyle>
          <a:p>
            <a:pPr algn="ctr" defTabSz="410751" hangingPunct="0"/>
            <a:r>
              <a:rPr sz="1406" kern="0" dirty="0">
                <a:solidFill>
                  <a:srgbClr val="EF5FA7">
                    <a:satOff val="-15808"/>
                    <a:lumOff val="-17557"/>
                  </a:srgbClr>
                </a:solidFill>
                <a:latin typeface="ヒラギノ角ゴ ProN W6"/>
                <a:sym typeface="ヒラギノ角ゴ ProN W6"/>
              </a:rPr>
              <a:t>O3start</a:t>
            </a:r>
          </a:p>
        </p:txBody>
      </p:sp>
      <p:sp>
        <p:nvSpPr>
          <p:cNvPr id="129" name="線"/>
          <p:cNvSpPr/>
          <p:nvPr/>
        </p:nvSpPr>
        <p:spPr>
          <a:xfrm>
            <a:off x="8250610" y="1915259"/>
            <a:ext cx="1708968" cy="1"/>
          </a:xfrm>
          <a:prstGeom prst="line">
            <a:avLst/>
          </a:prstGeom>
          <a:noFill/>
          <a:ln w="76200" cap="flat">
            <a:solidFill>
              <a:schemeClr val="accent5">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30" name="ETMX WAB"/>
          <p:cNvSpPr txBox="1"/>
          <p:nvPr/>
        </p:nvSpPr>
        <p:spPr>
          <a:xfrm>
            <a:off x="2742692" y="2352022"/>
            <a:ext cx="1368960" cy="245260"/>
          </a:xfrm>
          <a:prstGeom prst="rect">
            <a:avLst/>
          </a:prstGeom>
          <a:noFill/>
          <a:ln w="25400" cap="flat">
            <a:solidFill>
              <a:schemeClr val="accent5"/>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lnSpc>
                <a:spcPct val="40000"/>
              </a:lnSpc>
            </a:lvl1pPr>
          </a:lstStyle>
          <a:p>
            <a:pPr algn="ctr" defTabSz="410751" hangingPunct="0">
              <a:lnSpc>
                <a:spcPct val="100000"/>
              </a:lnSpc>
            </a:pPr>
            <a:r>
              <a:rPr sz="1125" kern="0" dirty="0">
                <a:solidFill>
                  <a:srgbClr val="000000"/>
                </a:solidFill>
                <a:latin typeface="ヒラギノ角ゴ ProN W6"/>
                <a:sym typeface="ヒラギノ角ゴ ProN W6"/>
              </a:rPr>
              <a:t>ETMX WAB</a:t>
            </a:r>
          </a:p>
        </p:txBody>
      </p:sp>
      <p:sp>
        <p:nvSpPr>
          <p:cNvPr id="131" name="DPR with IFO"/>
          <p:cNvSpPr txBox="1"/>
          <p:nvPr/>
        </p:nvSpPr>
        <p:spPr>
          <a:xfrm>
            <a:off x="5901976" y="2727319"/>
            <a:ext cx="3424774" cy="5048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a:solidFill>
                  <a:schemeClr val="accent6">
                    <a:hueOff val="-146070"/>
                    <a:satOff val="-10048"/>
                    <a:lumOff val="-30626"/>
                  </a:schemeClr>
                </a:solidFill>
              </a:defRPr>
            </a:lvl1pPr>
          </a:lstStyle>
          <a:p>
            <a:pPr algn="ctr" defTabSz="410751" hangingPunct="0"/>
            <a:r>
              <a:rPr sz="1406" kern="0" dirty="0">
                <a:solidFill>
                  <a:srgbClr val="EF5FA7">
                    <a:hueOff val="-146070"/>
                    <a:satOff val="-10048"/>
                    <a:lumOff val="-30626"/>
                  </a:srgbClr>
                </a:solidFill>
                <a:latin typeface="ヒラギノ角ゴ ProN W6"/>
                <a:sym typeface="ヒラギノ角ゴ ProN W6"/>
              </a:rPr>
              <a:t>D</a:t>
            </a:r>
            <a:r>
              <a:rPr lang="en-US" sz="1406" kern="0" dirty="0">
                <a:solidFill>
                  <a:srgbClr val="EF5FA7">
                    <a:hueOff val="-146070"/>
                    <a:satOff val="-10048"/>
                    <a:lumOff val="-30626"/>
                  </a:srgbClr>
                </a:solidFill>
                <a:latin typeface="ヒラギノ角ゴ ProN W6"/>
                <a:sym typeface="ヒラギノ角ゴ ProN W6"/>
              </a:rPr>
              <a:t>ata </a:t>
            </a:r>
            <a:r>
              <a:rPr sz="1406" kern="0" dirty="0">
                <a:solidFill>
                  <a:srgbClr val="EF5FA7">
                    <a:hueOff val="-146070"/>
                    <a:satOff val="-10048"/>
                    <a:lumOff val="-30626"/>
                  </a:srgbClr>
                </a:solidFill>
                <a:latin typeface="ヒラギノ角ゴ ProN W6"/>
                <a:sym typeface="ヒラギノ角ゴ ProN W6"/>
              </a:rPr>
              <a:t>P</a:t>
            </a:r>
            <a:r>
              <a:rPr lang="en-US" sz="1406" kern="0" dirty="0">
                <a:solidFill>
                  <a:srgbClr val="EF5FA7">
                    <a:hueOff val="-146070"/>
                    <a:satOff val="-10048"/>
                    <a:lumOff val="-30626"/>
                  </a:srgbClr>
                </a:solidFill>
                <a:latin typeface="ヒラギノ角ゴ ProN W6"/>
                <a:sym typeface="ヒラギノ角ゴ ProN W6"/>
              </a:rPr>
              <a:t>rocess </a:t>
            </a:r>
            <a:r>
              <a:rPr sz="1406" kern="0" dirty="0">
                <a:solidFill>
                  <a:srgbClr val="EF5FA7">
                    <a:hueOff val="-146070"/>
                    <a:satOff val="-10048"/>
                    <a:lumOff val="-30626"/>
                  </a:srgbClr>
                </a:solidFill>
                <a:latin typeface="ヒラギノ角ゴ ProN W6"/>
                <a:sym typeface="ヒラギノ角ゴ ProN W6"/>
              </a:rPr>
              <a:t>R</a:t>
            </a:r>
            <a:r>
              <a:rPr lang="en-US" sz="1406" kern="0" dirty="0">
                <a:solidFill>
                  <a:srgbClr val="EF5FA7">
                    <a:hueOff val="-146070"/>
                    <a:satOff val="-10048"/>
                    <a:lumOff val="-30626"/>
                  </a:srgbClr>
                </a:solidFill>
                <a:latin typeface="ヒラギノ角ゴ ProN W6"/>
                <a:sym typeface="ヒラギノ角ゴ ProN W6"/>
              </a:rPr>
              <a:t>ehearsal (DPR)</a:t>
            </a:r>
            <a:r>
              <a:rPr sz="1406" kern="0" dirty="0">
                <a:solidFill>
                  <a:srgbClr val="EF5FA7">
                    <a:hueOff val="-146070"/>
                    <a:satOff val="-10048"/>
                    <a:lumOff val="-30626"/>
                  </a:srgbClr>
                </a:solidFill>
                <a:latin typeface="ヒラギノ角ゴ ProN W6"/>
                <a:sym typeface="ヒラギノ角ゴ ProN W6"/>
              </a:rPr>
              <a:t> with IFO</a:t>
            </a:r>
          </a:p>
        </p:txBody>
      </p:sp>
      <p:sp>
        <p:nvSpPr>
          <p:cNvPr id="132" name="Noise hunting"/>
          <p:cNvSpPr txBox="1"/>
          <p:nvPr/>
        </p:nvSpPr>
        <p:spPr>
          <a:xfrm>
            <a:off x="8214455" y="1561578"/>
            <a:ext cx="1678346" cy="3317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lvl1pPr>
              <a:defRPr>
                <a:solidFill>
                  <a:schemeClr val="accent5"/>
                </a:solidFill>
              </a:defRPr>
            </a:lvl1pPr>
          </a:lstStyle>
          <a:p>
            <a:pPr algn="ctr" defTabSz="410751" hangingPunct="0"/>
            <a:r>
              <a:rPr sz="1687" kern="0">
                <a:solidFill>
                  <a:srgbClr val="FF644E"/>
                </a:solidFill>
                <a:latin typeface="ヒラギノ角ゴ ProN W6"/>
                <a:sym typeface="ヒラギノ角ゴ ProN W6"/>
              </a:rPr>
              <a:t>Noise hunting</a:t>
            </a:r>
          </a:p>
        </p:txBody>
      </p:sp>
      <p:sp>
        <p:nvSpPr>
          <p:cNvPr id="133" name="DPR: Data Process Rehearsal…"/>
          <p:cNvSpPr txBox="1"/>
          <p:nvPr/>
        </p:nvSpPr>
        <p:spPr>
          <a:xfrm>
            <a:off x="2005851" y="2937190"/>
            <a:ext cx="2564806" cy="2452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p>
            <a:pPr defTabSz="410751" hangingPunct="0">
              <a:defRPr sz="1400">
                <a:solidFill>
                  <a:srgbClr val="61D836">
                    <a:hueOff val="362282"/>
                    <a:satOff val="31803"/>
                    <a:lumOff val="-18242"/>
                  </a:srgbClr>
                </a:solidFill>
              </a:defRPr>
            </a:pPr>
            <a:r>
              <a:rPr sz="1125" kern="0" dirty="0">
                <a:solidFill>
                  <a:srgbClr val="61D836">
                    <a:hueOff val="362282"/>
                    <a:satOff val="31803"/>
                    <a:lumOff val="-18242"/>
                  </a:srgbClr>
                </a:solidFill>
                <a:latin typeface="ヒラギノ角ゴ ProN W6"/>
                <a:sym typeface="ヒラギノ角ゴ ProN W6"/>
              </a:rPr>
              <a:t>ASC: Alignment Sensing Control</a:t>
            </a:r>
          </a:p>
        </p:txBody>
      </p:sp>
      <p:sp>
        <p:nvSpPr>
          <p:cNvPr id="134" name="Beam align…"/>
          <p:cNvSpPr txBox="1"/>
          <p:nvPr/>
        </p:nvSpPr>
        <p:spPr>
          <a:xfrm>
            <a:off x="2742692" y="1527315"/>
            <a:ext cx="815562" cy="59150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400"/>
            </a:pPr>
            <a:r>
              <a:rPr sz="1125" kern="0" dirty="0">
                <a:solidFill>
                  <a:srgbClr val="000000"/>
                </a:solidFill>
                <a:latin typeface="ヒラギノ角ゴ ProN W6"/>
                <a:sym typeface="ヒラギノ角ゴ ProN W6"/>
              </a:rPr>
              <a:t>Beam align</a:t>
            </a:r>
          </a:p>
          <a:p>
            <a:pPr algn="ctr" defTabSz="410751" hangingPunct="0">
              <a:defRPr sz="1400"/>
            </a:pPr>
            <a:r>
              <a:rPr sz="1125" kern="0" dirty="0">
                <a:solidFill>
                  <a:srgbClr val="000000"/>
                </a:solidFill>
                <a:latin typeface="ヒラギノ角ゴ ProN W6"/>
                <a:sym typeface="ヒラギノ角ゴ ProN W6"/>
              </a:rPr>
              <a:t>Pumping</a:t>
            </a:r>
          </a:p>
        </p:txBody>
      </p:sp>
      <p:sp>
        <p:nvSpPr>
          <p:cNvPr id="135" name="DRMI…"/>
          <p:cNvSpPr txBox="1"/>
          <p:nvPr/>
        </p:nvSpPr>
        <p:spPr>
          <a:xfrm>
            <a:off x="5646736" y="1613844"/>
            <a:ext cx="1157359" cy="46172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DRMI</a:t>
            </a:r>
          </a:p>
          <a:p>
            <a:pPr algn="ctr" defTabSz="410751" hangingPunct="0">
              <a:defRPr sz="1800"/>
            </a:pPr>
            <a:r>
              <a:rPr sz="1266" kern="0" dirty="0">
                <a:solidFill>
                  <a:srgbClr val="00A2FF">
                    <a:lumOff val="-13575"/>
                  </a:srgbClr>
                </a:solidFill>
                <a:latin typeface="ヒラギノ角ゴ ProN W6"/>
                <a:sym typeface="ヒラギノ角ゴ ProN W6"/>
              </a:rPr>
              <a:t>DRFPMI</a:t>
            </a:r>
          </a:p>
        </p:txBody>
      </p:sp>
      <p:sp>
        <p:nvSpPr>
          <p:cNvPr id="136" name="Post COM."/>
          <p:cNvSpPr txBox="1"/>
          <p:nvPr/>
        </p:nvSpPr>
        <p:spPr>
          <a:xfrm>
            <a:off x="7476141" y="1538166"/>
            <a:ext cx="742847" cy="37503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1200"/>
            </a:lvl1pPr>
          </a:lstStyle>
          <a:p>
            <a:pPr algn="ctr" defTabSz="410751" hangingPunct="0"/>
            <a:r>
              <a:rPr sz="984" kern="0" dirty="0">
                <a:solidFill>
                  <a:srgbClr val="000000"/>
                </a:solidFill>
                <a:latin typeface="ヒラギノ角ゴ ProN W6"/>
                <a:sym typeface="ヒラギノ角ゴ ProN W6"/>
              </a:rPr>
              <a:t>Post COM.</a:t>
            </a:r>
          </a:p>
        </p:txBody>
      </p:sp>
      <p:sp>
        <p:nvSpPr>
          <p:cNvPr id="137" name="Mid-size Baffle"/>
          <p:cNvSpPr txBox="1"/>
          <p:nvPr/>
        </p:nvSpPr>
        <p:spPr>
          <a:xfrm>
            <a:off x="7476141" y="1864379"/>
            <a:ext cx="742847" cy="37503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1200"/>
            </a:lvl1pPr>
          </a:lstStyle>
          <a:p>
            <a:pPr algn="ctr" defTabSz="410751" hangingPunct="0"/>
            <a:r>
              <a:rPr sz="984" kern="0" dirty="0">
                <a:solidFill>
                  <a:srgbClr val="000000"/>
                </a:solidFill>
                <a:latin typeface="ヒラギノ角ゴ ProN W6"/>
                <a:sym typeface="ヒラギノ角ゴ ProN W6"/>
              </a:rPr>
              <a:t>Mid-size</a:t>
            </a:r>
            <a:endParaRPr lang="en-US" altLang="ja-JP" sz="984" kern="0" dirty="0">
              <a:solidFill>
                <a:srgbClr val="000000"/>
              </a:solidFill>
              <a:latin typeface="ヒラギノ角ゴ ProN W6"/>
              <a:sym typeface="ヒラギノ角ゴ ProN W6"/>
            </a:endParaRPr>
          </a:p>
          <a:p>
            <a:pPr algn="ctr" defTabSz="410751" hangingPunct="0"/>
            <a:r>
              <a:rPr sz="984" kern="0" dirty="0">
                <a:solidFill>
                  <a:srgbClr val="000000"/>
                </a:solidFill>
                <a:latin typeface="ヒラギノ角ゴ ProN W6"/>
                <a:sym typeface="ヒラギノ角ゴ ProN W6"/>
              </a:rPr>
              <a:t>Baffle</a:t>
            </a:r>
          </a:p>
        </p:txBody>
      </p:sp>
      <p:sp>
        <p:nvSpPr>
          <p:cNvPr id="138" name="DRFPMI ASC/Laser power up"/>
          <p:cNvSpPr txBox="1"/>
          <p:nvPr/>
        </p:nvSpPr>
        <p:spPr>
          <a:xfrm>
            <a:off x="6844646" y="1462472"/>
            <a:ext cx="599872" cy="829394"/>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984" kern="0" dirty="0">
                <a:solidFill>
                  <a:srgbClr val="00A2FF">
                    <a:lumOff val="-13575"/>
                  </a:srgbClr>
                </a:solidFill>
                <a:latin typeface="ヒラギノ角ゴ ProN W6"/>
                <a:sym typeface="ヒラギノ角ゴ ProN W6"/>
              </a:rPr>
              <a:t>DRFPMI</a:t>
            </a:r>
            <a:r>
              <a:rPr sz="984" kern="0" dirty="0">
                <a:solidFill>
                  <a:srgbClr val="000000"/>
                </a:solidFill>
                <a:latin typeface="ヒラギノ角ゴ ProN W6"/>
                <a:sym typeface="ヒラギノ角ゴ ProN W6"/>
              </a:rPr>
              <a:t> ASC/Laser power up</a:t>
            </a:r>
          </a:p>
        </p:txBody>
      </p:sp>
      <p:sp>
        <p:nvSpPr>
          <p:cNvPr id="139" name="Machine health check…"/>
          <p:cNvSpPr txBox="1"/>
          <p:nvPr/>
        </p:nvSpPr>
        <p:spPr>
          <a:xfrm>
            <a:off x="3800098" y="1527313"/>
            <a:ext cx="866398" cy="764633"/>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700"/>
            </a:pPr>
            <a:r>
              <a:rPr sz="1125" kern="0" dirty="0">
                <a:solidFill>
                  <a:srgbClr val="000000"/>
                </a:solidFill>
                <a:latin typeface="ヒラギノ角ゴ ProN W6"/>
                <a:sym typeface="ヒラギノ角ゴ ProN W6"/>
              </a:rPr>
              <a:t>Machine health check</a:t>
            </a:r>
          </a:p>
          <a:p>
            <a:pPr algn="ctr" defTabSz="410751" hangingPunct="0">
              <a:defRPr sz="1700"/>
            </a:pPr>
            <a:r>
              <a:rPr sz="1125" kern="0" dirty="0">
                <a:solidFill>
                  <a:srgbClr val="000000"/>
                </a:solidFill>
                <a:latin typeface="ヒラギノ角ゴ ProN W6"/>
                <a:sym typeface="ヒラギノ角ゴ ProN W6"/>
              </a:rPr>
              <a:t>Pumping</a:t>
            </a:r>
          </a:p>
        </p:txBody>
      </p:sp>
      <p:sp>
        <p:nvSpPr>
          <p:cNvPr id="141" name="Cooling 3 TMs"/>
          <p:cNvSpPr txBox="1"/>
          <p:nvPr/>
        </p:nvSpPr>
        <p:spPr>
          <a:xfrm>
            <a:off x="3781245" y="2629510"/>
            <a:ext cx="1358030" cy="245260"/>
          </a:xfrm>
          <a:prstGeom prst="rect">
            <a:avLst/>
          </a:prstGeom>
          <a:noFill/>
          <a:ln w="25400" cap="flat">
            <a:solidFill>
              <a:schemeClr val="accent1">
                <a:lumOff val="-13575"/>
              </a:schemeClr>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lnSpc>
                <a:spcPct val="40000"/>
              </a:lnSpc>
              <a:defRPr sz="1200"/>
            </a:lvl1pPr>
          </a:lstStyle>
          <a:p>
            <a:pPr algn="ctr" defTabSz="410751" hangingPunct="0">
              <a:lnSpc>
                <a:spcPct val="100000"/>
              </a:lnSpc>
            </a:pPr>
            <a:r>
              <a:rPr sz="1125" kern="0" dirty="0">
                <a:solidFill>
                  <a:srgbClr val="000000"/>
                </a:solidFill>
                <a:latin typeface="ヒラギノ角ゴ ProN W6"/>
                <a:sym typeface="ヒラギノ角ゴ ProN W6"/>
              </a:rPr>
              <a:t>Cooling 3 TMs</a:t>
            </a:r>
          </a:p>
        </p:txBody>
      </p:sp>
      <p:sp>
        <p:nvSpPr>
          <p:cNvPr id="143" name="Weekend…"/>
          <p:cNvSpPr txBox="1"/>
          <p:nvPr/>
        </p:nvSpPr>
        <p:spPr>
          <a:xfrm>
            <a:off x="5643563" y="2468946"/>
            <a:ext cx="560389" cy="27784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p>
            <a:pPr algn="ctr" defTabSz="410751" hangingPunct="0">
              <a:defRPr sz="1200"/>
            </a:pPr>
            <a:r>
              <a:rPr sz="844" kern="0" dirty="0">
                <a:solidFill>
                  <a:srgbClr val="000000"/>
                </a:solidFill>
                <a:latin typeface="ヒラギノ角ゴ ProN W6"/>
                <a:sym typeface="ヒラギノ角ゴ ProN W6"/>
              </a:rPr>
              <a:t>Weekend</a:t>
            </a:r>
          </a:p>
          <a:p>
            <a:pPr algn="ctr" defTabSz="410751" hangingPunct="0">
              <a:defRPr sz="1200"/>
            </a:pPr>
            <a:r>
              <a:rPr sz="844" kern="0" dirty="0">
                <a:solidFill>
                  <a:srgbClr val="000000"/>
                </a:solidFill>
                <a:latin typeface="ヒラギノ角ゴ ProN W6"/>
                <a:sym typeface="ヒラギノ角ゴ ProN W6"/>
              </a:rPr>
              <a:t>FPMI run</a:t>
            </a:r>
          </a:p>
        </p:txBody>
      </p:sp>
      <p:sp>
        <p:nvSpPr>
          <p:cNvPr id="144" name="Weekend run"/>
          <p:cNvSpPr txBox="1"/>
          <p:nvPr/>
        </p:nvSpPr>
        <p:spPr>
          <a:xfrm>
            <a:off x="6247068" y="2360873"/>
            <a:ext cx="1157359" cy="450717"/>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lvl1pPr>
              <a:lnSpc>
                <a:spcPct val="40000"/>
              </a:lnSpc>
              <a:defRPr sz="1200"/>
            </a:lvl1pPr>
          </a:lstStyle>
          <a:p>
            <a:pPr algn="ctr" defTabSz="410751" hangingPunct="0">
              <a:lnSpc>
                <a:spcPct val="100000"/>
              </a:lnSpc>
            </a:pPr>
            <a:r>
              <a:rPr sz="1406" kern="0" dirty="0">
                <a:solidFill>
                  <a:srgbClr val="000000"/>
                </a:solidFill>
                <a:latin typeface="ヒラギノ角ゴ ProN W6"/>
                <a:sym typeface="ヒラギノ角ゴ ProN W6"/>
              </a:rPr>
              <a:t>Weekend run</a:t>
            </a:r>
          </a:p>
        </p:txBody>
      </p:sp>
      <p:sp>
        <p:nvSpPr>
          <p:cNvPr id="145" name="Current schedule plan"/>
          <p:cNvSpPr txBox="1"/>
          <p:nvPr/>
        </p:nvSpPr>
        <p:spPr>
          <a:xfrm rot="16200000">
            <a:off x="640769" y="1796524"/>
            <a:ext cx="2220961" cy="591380"/>
          </a:xfrm>
          <a:prstGeom prst="rect">
            <a:avLst/>
          </a:prstGeom>
          <a:solidFill>
            <a:schemeClr val="accent1">
              <a:lumOff val="-13575"/>
            </a:schemeClr>
          </a:solidFill>
          <a:ln w="12700" cap="flat">
            <a:noFill/>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2200">
                <a:solidFill>
                  <a:srgbClr val="FFFFFF"/>
                </a:solidFill>
                <a:latin typeface="+mn-lt"/>
                <a:ea typeface="+mn-ea"/>
                <a:cs typeface="+mn-cs"/>
                <a:sym typeface="ヒラギノ角ゴ ProN W3"/>
              </a:defRPr>
            </a:lvl1pPr>
          </a:lstStyle>
          <a:p>
            <a:pPr algn="ctr" defTabSz="410751" hangingPunct="0"/>
            <a:r>
              <a:rPr sz="1687" kern="0" dirty="0">
                <a:latin typeface="ヒラギノ角ゴ ProN W3"/>
              </a:rPr>
              <a:t>Current schedule plan</a:t>
            </a:r>
          </a:p>
        </p:txBody>
      </p:sp>
      <p:sp>
        <p:nvSpPr>
          <p:cNvPr id="146" name="線"/>
          <p:cNvSpPr/>
          <p:nvPr/>
        </p:nvSpPr>
        <p:spPr>
          <a:xfrm>
            <a:off x="5941956" y="2809308"/>
            <a:ext cx="3433703" cy="1"/>
          </a:xfrm>
          <a:prstGeom prst="line">
            <a:avLst/>
          </a:prstGeom>
          <a:noFill/>
          <a:ln w="76200" cap="flat">
            <a:solidFill>
              <a:schemeClr val="accent6">
                <a:satOff val="-15808"/>
                <a:lumOff val="-17557"/>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47" name="Y-TMS…"/>
          <p:cNvSpPr txBox="1"/>
          <p:nvPr/>
        </p:nvSpPr>
        <p:spPr>
          <a:xfrm>
            <a:off x="5648712" y="2084901"/>
            <a:ext cx="343205" cy="407756"/>
          </a:xfrm>
          <a:prstGeom prst="rect">
            <a:avLst/>
          </a:prstGeom>
          <a:noFill/>
          <a:ln w="25400" cap="flat">
            <a:solidFill>
              <a:schemeClr val="accent6">
                <a:satOff val="-15808"/>
                <a:lumOff val="-17557"/>
              </a:schemeClr>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p>
            <a:pPr algn="ctr" defTabSz="410751" hangingPunct="0">
              <a:defRPr sz="1200"/>
            </a:pPr>
            <a:r>
              <a:rPr sz="844" kern="0" dirty="0">
                <a:solidFill>
                  <a:srgbClr val="000000"/>
                </a:solidFill>
                <a:latin typeface="ヒラギノ角ゴ ProN W6"/>
                <a:sym typeface="ヒラギノ角ゴ ProN W6"/>
              </a:rPr>
              <a:t>Y-TMS</a:t>
            </a:r>
          </a:p>
          <a:p>
            <a:pPr algn="ctr" defTabSz="410751" hangingPunct="0">
              <a:defRPr sz="1200"/>
            </a:pPr>
            <a:r>
              <a:rPr sz="844" kern="0" dirty="0">
                <a:solidFill>
                  <a:srgbClr val="000000"/>
                </a:solidFill>
                <a:latin typeface="ヒラギノ角ゴ ProN W6"/>
                <a:sym typeface="ヒラギノ角ゴ ProN W6"/>
              </a:rPr>
              <a:t>VIS</a:t>
            </a:r>
          </a:p>
        </p:txBody>
      </p:sp>
      <p:sp>
        <p:nvSpPr>
          <p:cNvPr id="148" name="線"/>
          <p:cNvSpPr/>
          <p:nvPr/>
        </p:nvSpPr>
        <p:spPr>
          <a:xfrm>
            <a:off x="8994218" y="2322239"/>
            <a:ext cx="1583625" cy="1"/>
          </a:xfrm>
          <a:prstGeom prst="line">
            <a:avLst/>
          </a:prstGeom>
          <a:noFill/>
          <a:ln w="76200" cap="flat">
            <a:solidFill>
              <a:schemeClr val="accent3">
                <a:hueOff val="362282"/>
                <a:satOff val="31803"/>
                <a:lumOff val="-18242"/>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51" name="Weekend run"/>
          <p:cNvSpPr txBox="1"/>
          <p:nvPr/>
        </p:nvSpPr>
        <p:spPr>
          <a:xfrm>
            <a:off x="8259541" y="2360873"/>
            <a:ext cx="1107189" cy="450717"/>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lvl1pPr>
              <a:lnSpc>
                <a:spcPct val="40000"/>
              </a:lnSpc>
              <a:defRPr sz="1200"/>
            </a:lvl1pPr>
          </a:lstStyle>
          <a:p>
            <a:pPr algn="ctr" defTabSz="410751" hangingPunct="0">
              <a:lnSpc>
                <a:spcPct val="100000"/>
              </a:lnSpc>
            </a:pPr>
            <a:r>
              <a:rPr sz="1406" kern="0" dirty="0">
                <a:solidFill>
                  <a:srgbClr val="000000"/>
                </a:solidFill>
                <a:latin typeface="ヒラギノ角ゴ ProN W6"/>
                <a:sym typeface="ヒラギノ角ゴ ProN W6"/>
              </a:rPr>
              <a:t>Weekend run</a:t>
            </a:r>
          </a:p>
        </p:txBody>
      </p:sp>
      <p:pic>
        <p:nvPicPr>
          <p:cNvPr id="155" name="線" descr="線"/>
          <p:cNvPicPr>
            <a:picLocks/>
          </p:cNvPicPr>
          <p:nvPr/>
        </p:nvPicPr>
        <p:blipFill>
          <a:blip r:embed="rId3">
            <a:alphaModFix amt="60312"/>
          </a:blip>
          <a:stretch>
            <a:fillRect/>
          </a:stretch>
        </p:blipFill>
        <p:spPr>
          <a:xfrm rot="16200000">
            <a:off x="6023484" y="1996223"/>
            <a:ext cx="2223740" cy="189202"/>
          </a:xfrm>
          <a:prstGeom prst="rect">
            <a:avLst/>
          </a:prstGeom>
        </p:spPr>
      </p:pic>
      <p:sp>
        <p:nvSpPr>
          <p:cNvPr id="140" name="Payload…"/>
          <p:cNvSpPr txBox="1"/>
          <p:nvPr/>
        </p:nvSpPr>
        <p:spPr>
          <a:xfrm>
            <a:off x="4469189" y="2265059"/>
            <a:ext cx="532924" cy="331950"/>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844" kern="0" dirty="0">
                <a:solidFill>
                  <a:srgbClr val="000000"/>
                </a:solidFill>
                <a:latin typeface="ヒラギノ角ゴ ProN W6"/>
                <a:sym typeface="ヒラギノ角ゴ ProN W6"/>
              </a:rPr>
              <a:t>Payload </a:t>
            </a:r>
          </a:p>
          <a:p>
            <a:pPr algn="ctr" defTabSz="410751" hangingPunct="0">
              <a:defRPr sz="1200"/>
            </a:pPr>
            <a:r>
              <a:rPr sz="844" kern="0" dirty="0">
                <a:solidFill>
                  <a:srgbClr val="000000"/>
                </a:solidFill>
                <a:latin typeface="ヒラギノ角ゴ ProN W6"/>
                <a:sym typeface="ヒラギノ角ゴ ProN W6"/>
              </a:rPr>
              <a:t>control</a:t>
            </a:r>
          </a:p>
        </p:txBody>
      </p:sp>
      <p:sp>
        <p:nvSpPr>
          <p:cNvPr id="142" name="Cooling…"/>
          <p:cNvSpPr txBox="1"/>
          <p:nvPr/>
        </p:nvSpPr>
        <p:spPr>
          <a:xfrm>
            <a:off x="5047456" y="2267627"/>
            <a:ext cx="560389" cy="331950"/>
          </a:xfrm>
          <a:prstGeom prst="rect">
            <a:avLst/>
          </a:prstGeom>
          <a:noFill/>
          <a:ln w="25400" cap="flat">
            <a:solidFill>
              <a:schemeClr val="accent1">
                <a:lumOff val="-13575"/>
              </a:schemeClr>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844" kern="0" dirty="0">
                <a:solidFill>
                  <a:srgbClr val="000000"/>
                </a:solidFill>
                <a:latin typeface="ヒラギノ角ゴ ProN W6"/>
                <a:sym typeface="ヒラギノ角ゴ ProN W6"/>
              </a:rPr>
              <a:t>Cooling</a:t>
            </a:r>
          </a:p>
          <a:p>
            <a:pPr algn="ctr" defTabSz="410751" hangingPunct="0">
              <a:defRPr sz="1200"/>
            </a:pPr>
            <a:r>
              <a:rPr sz="844" kern="0" dirty="0">
                <a:solidFill>
                  <a:srgbClr val="000000"/>
                </a:solidFill>
                <a:latin typeface="ヒラギノ角ゴ ProN W6"/>
                <a:sym typeface="ヒラギノ角ゴ ProN W6"/>
              </a:rPr>
              <a:t>ETMX</a:t>
            </a:r>
          </a:p>
        </p:txBody>
      </p:sp>
      <p:sp>
        <p:nvSpPr>
          <p:cNvPr id="42" name="Beam align…">
            <a:extLst>
              <a:ext uri="{FF2B5EF4-FFF2-40B4-BE49-F238E27FC236}">
                <a16:creationId xmlns="" xmlns:a16="http://schemas.microsoft.com/office/drawing/2014/main" id="{38357125-B696-41DF-8657-CCB8AC8B183A}"/>
              </a:ext>
            </a:extLst>
          </p:cNvPr>
          <p:cNvSpPr txBox="1"/>
          <p:nvPr/>
        </p:nvSpPr>
        <p:spPr>
          <a:xfrm>
            <a:off x="3584966" y="1613940"/>
            <a:ext cx="188345" cy="677943"/>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400"/>
            </a:pPr>
            <a:r>
              <a:rPr lang="en-US" sz="984" kern="0" dirty="0">
                <a:solidFill>
                  <a:srgbClr val="000000"/>
                </a:solidFill>
                <a:latin typeface="ヒラギノ角ゴ ProN W6"/>
                <a:sym typeface="ヒラギノ角ゴ ProN W6"/>
              </a:rPr>
              <a:t>P</a:t>
            </a:r>
          </a:p>
          <a:p>
            <a:pPr algn="ctr" defTabSz="410751" hangingPunct="0">
              <a:defRPr sz="1400"/>
            </a:pPr>
            <a:r>
              <a:rPr lang="en-US" sz="984" kern="0" dirty="0">
                <a:solidFill>
                  <a:srgbClr val="000000"/>
                </a:solidFill>
                <a:latin typeface="ヒラギノ角ゴ ProN W6"/>
                <a:sym typeface="ヒラギノ角ゴ ProN W6"/>
              </a:rPr>
              <a:t>R</a:t>
            </a:r>
          </a:p>
          <a:p>
            <a:pPr algn="ctr" defTabSz="410751" hangingPunct="0">
              <a:defRPr sz="1400"/>
            </a:pPr>
            <a:r>
              <a:rPr lang="en-US" sz="984" kern="0" dirty="0">
                <a:solidFill>
                  <a:srgbClr val="000000"/>
                </a:solidFill>
                <a:latin typeface="ヒラギノ角ゴ ProN W6"/>
                <a:sym typeface="ヒラギノ角ゴ ProN W6"/>
              </a:rPr>
              <a:t>M</a:t>
            </a:r>
          </a:p>
          <a:p>
            <a:pPr algn="ctr" defTabSz="410751" hangingPunct="0">
              <a:defRPr sz="1400"/>
            </a:pPr>
            <a:r>
              <a:rPr lang="en-US" sz="984" kern="0" dirty="0">
                <a:solidFill>
                  <a:srgbClr val="000000"/>
                </a:solidFill>
                <a:latin typeface="ヒラギノ角ゴ ProN W6"/>
                <a:sym typeface="ヒラギノ角ゴ ProN W6"/>
              </a:rPr>
              <a:t>I</a:t>
            </a:r>
            <a:endParaRPr sz="984" kern="0" dirty="0">
              <a:solidFill>
                <a:srgbClr val="000000"/>
              </a:solidFill>
              <a:latin typeface="ヒラギノ角ゴ ProN W6"/>
              <a:sym typeface="ヒラギノ角ゴ ProN W6"/>
            </a:endParaRPr>
          </a:p>
        </p:txBody>
      </p:sp>
      <p:sp>
        <p:nvSpPr>
          <p:cNvPr id="128" name="Yarm…"/>
          <p:cNvSpPr txBox="1"/>
          <p:nvPr/>
        </p:nvSpPr>
        <p:spPr>
          <a:xfrm>
            <a:off x="4909279" y="1613843"/>
            <a:ext cx="696904" cy="389594"/>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Yarm</a:t>
            </a:r>
          </a:p>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FPMI</a:t>
            </a:r>
          </a:p>
        </p:txBody>
      </p:sp>
      <p:sp>
        <p:nvSpPr>
          <p:cNvPr id="2" name="星: 10 pt 1">
            <a:extLst>
              <a:ext uri="{FF2B5EF4-FFF2-40B4-BE49-F238E27FC236}">
                <a16:creationId xmlns="" xmlns:a16="http://schemas.microsoft.com/office/drawing/2014/main" id="{8B9BA76A-B8E5-4850-9BA8-F3874D3261C7}"/>
              </a:ext>
            </a:extLst>
          </p:cNvPr>
          <p:cNvSpPr/>
          <p:nvPr/>
        </p:nvSpPr>
        <p:spPr>
          <a:xfrm>
            <a:off x="5473870" y="1337063"/>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4" name="星: 10 pt 43">
            <a:extLst>
              <a:ext uri="{FF2B5EF4-FFF2-40B4-BE49-F238E27FC236}">
                <a16:creationId xmlns="" xmlns:a16="http://schemas.microsoft.com/office/drawing/2014/main" id="{0BB71DAF-44C2-46C2-AF54-4391DE5386E8}"/>
              </a:ext>
            </a:extLst>
          </p:cNvPr>
          <p:cNvSpPr/>
          <p:nvPr/>
        </p:nvSpPr>
        <p:spPr>
          <a:xfrm>
            <a:off x="6663880" y="1309651"/>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5" name="星: 10 pt 44">
            <a:extLst>
              <a:ext uri="{FF2B5EF4-FFF2-40B4-BE49-F238E27FC236}">
                <a16:creationId xmlns="" xmlns:a16="http://schemas.microsoft.com/office/drawing/2014/main" id="{58C78ABB-23DC-4771-B38E-48C680C51601}"/>
              </a:ext>
            </a:extLst>
          </p:cNvPr>
          <p:cNvSpPr/>
          <p:nvPr/>
        </p:nvSpPr>
        <p:spPr>
          <a:xfrm>
            <a:off x="7250666" y="1300078"/>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6" name="星: 10 pt 45">
            <a:extLst>
              <a:ext uri="{FF2B5EF4-FFF2-40B4-BE49-F238E27FC236}">
                <a16:creationId xmlns="" xmlns:a16="http://schemas.microsoft.com/office/drawing/2014/main" id="{78A96B70-530F-4F07-BC05-E2111C8A140E}"/>
              </a:ext>
            </a:extLst>
          </p:cNvPr>
          <p:cNvSpPr/>
          <p:nvPr/>
        </p:nvSpPr>
        <p:spPr>
          <a:xfrm>
            <a:off x="9247251" y="1822002"/>
            <a:ext cx="996125" cy="1002801"/>
          </a:xfrm>
          <a:prstGeom prst="star10">
            <a:avLst/>
          </a:prstGeom>
          <a:solidFill>
            <a:srgbClr val="FFFF00"/>
          </a:solidFill>
          <a:ln w="28575"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1406" b="1" kern="0" dirty="0">
                <a:solidFill>
                  <a:srgbClr val="00A2FF">
                    <a:lumMod val="75000"/>
                  </a:srgbClr>
                </a:solidFill>
                <a:latin typeface="ヒラギノ角ゴ ProN W3"/>
                <a:sym typeface="ヒラギノ角ゴ ProN W3"/>
              </a:rPr>
              <a:t>Join O3</a:t>
            </a:r>
            <a:endParaRPr lang="ja-JP" altLang="en-US" sz="1406" b="1" kern="0" dirty="0">
              <a:solidFill>
                <a:srgbClr val="00A2FF">
                  <a:lumMod val="75000"/>
                </a:srgbClr>
              </a:solidFill>
              <a:latin typeface="ヒラギノ角ゴ ProN W3"/>
              <a:sym typeface="ヒラギノ角ゴ ProN W3"/>
            </a:endParaRPr>
          </a:p>
        </p:txBody>
      </p:sp>
      <p:sp>
        <p:nvSpPr>
          <p:cNvPr id="124" name="四角形"/>
          <p:cNvSpPr/>
          <p:nvPr/>
        </p:nvSpPr>
        <p:spPr>
          <a:xfrm>
            <a:off x="1585339" y="981733"/>
            <a:ext cx="8992505" cy="2222350"/>
          </a:xfrm>
          <a:prstGeom prst="rect">
            <a:avLst/>
          </a:prstGeom>
          <a:noFill/>
          <a:ln w="38100" cap="flat">
            <a:solidFill>
              <a:schemeClr val="accent1">
                <a:lumOff val="-13575"/>
              </a:schemeClr>
            </a:solidFill>
            <a:prstDash val="sysDot"/>
            <a:miter lim="400000"/>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49" name="Shape 120">
            <a:extLst>
              <a:ext uri="{FF2B5EF4-FFF2-40B4-BE49-F238E27FC236}">
                <a16:creationId xmlns="" xmlns:a16="http://schemas.microsoft.com/office/drawing/2014/main" id="{3F1291E9-88DB-4638-A770-3531E44F11D8}"/>
              </a:ext>
            </a:extLst>
          </p:cNvPr>
          <p:cNvSpPr>
            <a:spLocks noGrp="1"/>
          </p:cNvSpPr>
          <p:nvPr>
            <p:ph type="title"/>
          </p:nvPr>
        </p:nvSpPr>
        <p:spPr>
          <a:xfrm>
            <a:off x="1524000" y="139134"/>
            <a:ext cx="9144000" cy="443392"/>
          </a:xfrm>
          <a:prstGeom prst="rect">
            <a:avLst/>
          </a:prstGeom>
        </p:spPr>
        <p:txBody>
          <a:bodyPr>
            <a:noAutofit/>
          </a:bodyPr>
          <a:lstStyle>
            <a:lvl1pPr defTabSz="362204">
              <a:defRPr sz="6262" b="1">
                <a:latin typeface="Times"/>
                <a:ea typeface="Times"/>
                <a:cs typeface="Times"/>
                <a:sym typeface="Times"/>
              </a:defRPr>
            </a:lvl1pPr>
          </a:lstStyle>
          <a:p>
            <a:r>
              <a:rPr lang="en-US" sz="3375" dirty="0">
                <a:latin typeface="Candara" panose="020E0502030303020204" pitchFamily="34" charset="0"/>
              </a:rPr>
              <a:t>Status and Milestones of KAGRA Commissioning</a:t>
            </a:r>
            <a:endParaRPr sz="3375" dirty="0">
              <a:latin typeface="Candara" panose="020E0502030303020204" pitchFamily="34" charset="0"/>
            </a:endParaRPr>
          </a:p>
        </p:txBody>
      </p:sp>
      <p:sp>
        <p:nvSpPr>
          <p:cNvPr id="5" name="正方形/長方形 4">
            <a:extLst>
              <a:ext uri="{FF2B5EF4-FFF2-40B4-BE49-F238E27FC236}">
                <a16:creationId xmlns="" xmlns:a16="http://schemas.microsoft.com/office/drawing/2014/main" id="{8BD325E2-05C0-4521-ADE6-2B2A9817E9DF}"/>
              </a:ext>
            </a:extLst>
          </p:cNvPr>
          <p:cNvSpPr/>
          <p:nvPr/>
        </p:nvSpPr>
        <p:spPr>
          <a:xfrm>
            <a:off x="1744241" y="585256"/>
            <a:ext cx="1840725" cy="369332"/>
          </a:xfrm>
          <a:prstGeom prst="rect">
            <a:avLst/>
          </a:prstGeom>
        </p:spPr>
        <p:txBody>
          <a:bodyPr wrap="square">
            <a:spAutoFit/>
          </a:bodyPr>
          <a:lstStyle/>
          <a:p>
            <a:r>
              <a:rPr lang="en-US" altLang="ja-JP" dirty="0"/>
              <a:t>Plan on 6</a:t>
            </a:r>
            <a:r>
              <a:rPr lang="en-US" altLang="ja-JP" baseline="30000" dirty="0"/>
              <a:t>th</a:t>
            </a:r>
            <a:r>
              <a:rPr lang="en-US" altLang="ja-JP" dirty="0"/>
              <a:t> May</a:t>
            </a:r>
          </a:p>
        </p:txBody>
      </p:sp>
      <p:sp>
        <p:nvSpPr>
          <p:cNvPr id="6" name="正方形/長方形 5">
            <a:extLst>
              <a:ext uri="{FF2B5EF4-FFF2-40B4-BE49-F238E27FC236}">
                <a16:creationId xmlns="" xmlns:a16="http://schemas.microsoft.com/office/drawing/2014/main" id="{A60A6E51-63B6-4552-81E5-0966410EA330}"/>
              </a:ext>
            </a:extLst>
          </p:cNvPr>
          <p:cNvSpPr/>
          <p:nvPr/>
        </p:nvSpPr>
        <p:spPr>
          <a:xfrm>
            <a:off x="6081590" y="591887"/>
            <a:ext cx="1383712" cy="369332"/>
          </a:xfrm>
          <a:prstGeom prst="rect">
            <a:avLst/>
          </a:prstGeom>
        </p:spPr>
        <p:txBody>
          <a:bodyPr wrap="none">
            <a:spAutoFit/>
          </a:bodyPr>
          <a:lstStyle/>
          <a:p>
            <a:r>
              <a:rPr lang="en-US" altLang="ja-JP" dirty="0">
                <a:latin typeface="+mj-ea"/>
              </a:rPr>
              <a:t>We are here</a:t>
            </a:r>
            <a:endParaRPr lang="ja-JP" altLang="en-US" dirty="0"/>
          </a:p>
        </p:txBody>
      </p:sp>
      <p:sp>
        <p:nvSpPr>
          <p:cNvPr id="7" name="正方形/長方形 6">
            <a:extLst>
              <a:ext uri="{FF2B5EF4-FFF2-40B4-BE49-F238E27FC236}">
                <a16:creationId xmlns="" xmlns:a16="http://schemas.microsoft.com/office/drawing/2014/main" id="{D42D3889-8751-4F8F-B3F6-A9F7ACEECDF9}"/>
              </a:ext>
            </a:extLst>
          </p:cNvPr>
          <p:cNvSpPr/>
          <p:nvPr/>
        </p:nvSpPr>
        <p:spPr>
          <a:xfrm>
            <a:off x="1659686" y="3257300"/>
            <a:ext cx="8918157" cy="3970318"/>
          </a:xfrm>
          <a:prstGeom prst="rect">
            <a:avLst/>
          </a:prstGeom>
        </p:spPr>
        <p:txBody>
          <a:bodyPr wrap="square">
            <a:spAutoFit/>
          </a:bodyPr>
          <a:lstStyle/>
          <a:p>
            <a:pPr marL="285750" indent="-285750">
              <a:buFont typeface="Wingdings" panose="05000000000000000000" pitchFamily="2" charset="2"/>
              <a:buChar char="l"/>
            </a:pPr>
            <a:r>
              <a:rPr lang="ja-JP" altLang="en-US" dirty="0"/>
              <a:t>Working on handing-off from green to IR for mass lock of arm cavities </a:t>
            </a:r>
            <a:r>
              <a:rPr lang="en-US" altLang="ja-JP" dirty="0"/>
              <a:t>was done</a:t>
            </a:r>
            <a:endParaRPr lang="ja-JP" altLang="en-US" dirty="0"/>
          </a:p>
          <a:p>
            <a:pPr marL="742950" lvl="1" indent="-285750">
              <a:buFontTx/>
              <a:buChar char="-"/>
            </a:pPr>
            <a:r>
              <a:rPr lang="ja-JP" altLang="en-US" dirty="0"/>
              <a:t>Fiber noise cancellation </a:t>
            </a:r>
            <a:r>
              <a:rPr lang="en-US" altLang="ja-JP" dirty="0"/>
              <a:t>system </a:t>
            </a:r>
            <a:r>
              <a:rPr lang="ja-JP" altLang="en-US" dirty="0"/>
              <a:t>for green is </a:t>
            </a:r>
            <a:r>
              <a:rPr lang="en-US" altLang="ja-JP" dirty="0"/>
              <a:t>done</a:t>
            </a:r>
            <a:r>
              <a:rPr lang="ja-JP" altLang="en-US" dirty="0" err="1"/>
              <a:t>.</a:t>
            </a:r>
            <a:endParaRPr lang="en-US" altLang="ja-JP" dirty="0"/>
          </a:p>
          <a:p>
            <a:pPr marL="742950" lvl="1" indent="-285750">
              <a:buFontTx/>
              <a:buChar char="-"/>
            </a:pPr>
            <a:r>
              <a:rPr lang="ja-JP" altLang="en-US" dirty="0"/>
              <a:t>DRMI trial (by the end of August) </a:t>
            </a:r>
            <a:r>
              <a:rPr lang="en-US" altLang="ja-JP" dirty="0"/>
              <a:t>will be continued.</a:t>
            </a:r>
            <a:endParaRPr lang="ja-JP" altLang="en-US" dirty="0"/>
          </a:p>
          <a:p>
            <a:pPr marL="285750" indent="-285750">
              <a:buFont typeface="Wingdings" panose="05000000000000000000" pitchFamily="2" charset="2"/>
              <a:buChar char="l"/>
            </a:pPr>
            <a:r>
              <a:rPr lang="en-US" altLang="ja-JP" dirty="0"/>
              <a:t>ITMs </a:t>
            </a:r>
            <a:r>
              <a:rPr lang="ja-JP" altLang="en-US" dirty="0"/>
              <a:t>Polarization issues.</a:t>
            </a:r>
          </a:p>
          <a:p>
            <a:pPr marL="742950" lvl="1" indent="-285750">
              <a:buFontTx/>
              <a:buChar char="-"/>
            </a:pPr>
            <a:r>
              <a:rPr lang="ja-JP" altLang="en-US" dirty="0"/>
              <a:t>Reflection from each ITM</a:t>
            </a:r>
            <a:r>
              <a:rPr lang="en-US" altLang="ja-JP" dirty="0"/>
              <a:t>s</a:t>
            </a:r>
            <a:r>
              <a:rPr lang="ja-JP" altLang="en-US" dirty="0"/>
              <a:t> has ~5-10 % P-polarization</a:t>
            </a:r>
            <a:r>
              <a:rPr lang="en-US" altLang="ja-JP" dirty="0"/>
              <a:t>. We will estimate the impact on sensitivity.</a:t>
            </a:r>
          </a:p>
          <a:p>
            <a:pPr marL="285750" indent="-285750">
              <a:buFont typeface="Wingdings" panose="05000000000000000000" pitchFamily="2" charset="2"/>
              <a:buChar char="l"/>
            </a:pPr>
            <a:r>
              <a:rPr lang="ja-JP" altLang="en-US" dirty="0"/>
              <a:t>Go back to FPMI </a:t>
            </a:r>
            <a:r>
              <a:rPr lang="en-US" altLang="ja-JP" dirty="0"/>
              <a:t>or keep DRMI ?</a:t>
            </a:r>
            <a:r>
              <a:rPr lang="ja-JP" altLang="en-US" dirty="0"/>
              <a:t> -&gt; under discussion</a:t>
            </a:r>
          </a:p>
          <a:p>
            <a:pPr marL="285750" indent="-285750">
              <a:buFont typeface="Wingdings" panose="05000000000000000000" pitchFamily="2" charset="2"/>
              <a:buChar char="l"/>
            </a:pPr>
            <a:r>
              <a:rPr lang="en-US" altLang="ja-JP" dirty="0"/>
              <a:t>Frosting issues on Cryogenic Mirrors</a:t>
            </a:r>
            <a:r>
              <a:rPr lang="ja-JP" altLang="en-US" dirty="0" err="1"/>
              <a:t>.</a:t>
            </a:r>
            <a:endParaRPr lang="en-US" altLang="ja-JP" dirty="0"/>
          </a:p>
          <a:p>
            <a:pPr marL="742950" lvl="1" indent="-285750">
              <a:buFontTx/>
              <a:buChar char="-"/>
            </a:pPr>
            <a:r>
              <a:rPr lang="en-US" altLang="ja-JP" dirty="0"/>
              <a:t>Each</a:t>
            </a:r>
            <a:r>
              <a:rPr lang="ja-JP" altLang="en-US" dirty="0"/>
              <a:t> </a:t>
            </a:r>
            <a:r>
              <a:rPr lang="en-US" altLang="ja-JP" dirty="0"/>
              <a:t>mirror encountered frosting problem due to molecule gas adsorption around 25K. The frosting can be recovered by warming up mirrors around 30K~ 80K.</a:t>
            </a:r>
            <a:r>
              <a:rPr lang="ja-JP" altLang="en-US" dirty="0"/>
              <a:t> </a:t>
            </a:r>
          </a:p>
          <a:p>
            <a:pPr marL="285750" indent="-285750">
              <a:buFont typeface="Wingdings" panose="05000000000000000000" pitchFamily="2" charset="2"/>
              <a:buChar char="l"/>
            </a:pPr>
            <a:r>
              <a:rPr lang="en-US" altLang="ja-JP" dirty="0"/>
              <a:t>PEM and </a:t>
            </a:r>
            <a:r>
              <a:rPr lang="en-US" altLang="ja-JP" dirty="0" err="1"/>
              <a:t>Detchar</a:t>
            </a:r>
            <a:r>
              <a:rPr lang="en-US" altLang="ja-JP" dirty="0"/>
              <a:t> preparation tasks are smoothly going</a:t>
            </a:r>
            <a:r>
              <a:rPr lang="ja-JP" altLang="en-US" dirty="0" err="1"/>
              <a:t>.</a:t>
            </a:r>
            <a:endParaRPr lang="en-US" altLang="ja-JP" dirty="0"/>
          </a:p>
          <a:p>
            <a:pPr marL="742950" lvl="1" indent="-285750">
              <a:buFontTx/>
              <a:buChar char="-"/>
            </a:pPr>
            <a:endParaRPr lang="en-US" altLang="ja-JP" dirty="0"/>
          </a:p>
          <a:p>
            <a:pPr lvl="1"/>
            <a:endParaRPr lang="ja-JP" altLang="en-US" dirty="0"/>
          </a:p>
          <a:p>
            <a:pPr lvl="1"/>
            <a:endParaRPr lang="en-US" altLang="ja-JP" dirty="0"/>
          </a:p>
        </p:txBody>
      </p:sp>
    </p:spTree>
    <p:extLst>
      <p:ext uri="{BB962C8B-B14F-4D97-AF65-F5344CB8AC3E}">
        <p14:creationId xmlns:p14="http://schemas.microsoft.com/office/powerpoint/2010/main" val="2075549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1BC4D9-D01E-0640-8A5A-E4D940A5C1A8}"/>
              </a:ext>
            </a:extLst>
          </p:cNvPr>
          <p:cNvSpPr>
            <a:spLocks noGrp="1"/>
          </p:cNvSpPr>
          <p:nvPr>
            <p:ph type="title"/>
          </p:nvPr>
        </p:nvSpPr>
        <p:spPr>
          <a:xfrm>
            <a:off x="838200" y="365125"/>
            <a:ext cx="10397647" cy="1325563"/>
          </a:xfrm>
        </p:spPr>
        <p:txBody>
          <a:bodyPr>
            <a:normAutofit fontScale="90000"/>
          </a:bodyPr>
          <a:lstStyle/>
          <a:p>
            <a:r>
              <a:rPr lang="en-US" dirty="0"/>
              <a:t>For your longer term planning: P1900218, our best estimate LIGO-Virgo-KAGRA plan as of now</a:t>
            </a:r>
          </a:p>
        </p:txBody>
      </p:sp>
      <p:sp>
        <p:nvSpPr>
          <p:cNvPr id="3" name="Content Placeholder 2">
            <a:extLst>
              <a:ext uri="{FF2B5EF4-FFF2-40B4-BE49-F238E27FC236}">
                <a16:creationId xmlns="" xmlns:a16="http://schemas.microsoft.com/office/drawing/2014/main" id="{CDE06815-CDAC-5245-B182-E1E6F1347B18}"/>
              </a:ext>
            </a:extLst>
          </p:cNvPr>
          <p:cNvSpPr>
            <a:spLocks noGrp="1"/>
          </p:cNvSpPr>
          <p:nvPr>
            <p:ph idx="1"/>
          </p:nvPr>
        </p:nvSpPr>
        <p:spPr>
          <a:xfrm>
            <a:off x="1001038" y="1525852"/>
            <a:ext cx="10515600" cy="4351338"/>
          </a:xfrm>
        </p:spPr>
        <p:txBody>
          <a:bodyPr>
            <a:normAutofit/>
          </a:bodyPr>
          <a:lstStyle/>
          <a:p>
            <a:r>
              <a:rPr lang="en-US" sz="2000" dirty="0">
                <a:hlinkClick r:id="rId2"/>
              </a:rPr>
              <a:t>https://</a:t>
            </a:r>
            <a:r>
              <a:rPr lang="en-US" sz="2000" dirty="0" err="1">
                <a:hlinkClick r:id="rId2"/>
              </a:rPr>
              <a:t>dcc.ligo.org</a:t>
            </a:r>
            <a:r>
              <a:rPr lang="en-US" sz="2000" dirty="0">
                <a:hlinkClick r:id="rId2"/>
              </a:rPr>
              <a:t>/public/0161/P1900218/002/</a:t>
            </a:r>
            <a:r>
              <a:rPr lang="en-US" sz="2000" dirty="0" err="1">
                <a:hlinkClick r:id="rId2"/>
              </a:rPr>
              <a:t>SummaryForObservers.pdf</a:t>
            </a:r>
            <a:endParaRPr lang="en-US" sz="2000" dirty="0"/>
          </a:p>
        </p:txBody>
      </p:sp>
      <p:sp>
        <p:nvSpPr>
          <p:cNvPr id="4" name="Footer Placeholder 3">
            <a:extLst>
              <a:ext uri="{FF2B5EF4-FFF2-40B4-BE49-F238E27FC236}">
                <a16:creationId xmlns="" xmlns:a16="http://schemas.microsoft.com/office/drawing/2014/main" id="{BC896DD4-486B-6249-8EBB-2FB9E55E5D86}"/>
              </a:ext>
            </a:extLst>
          </p:cNvPr>
          <p:cNvSpPr>
            <a:spLocks noGrp="1"/>
          </p:cNvSpPr>
          <p:nvPr>
            <p:ph type="ftr" sz="quarter" idx="11"/>
          </p:nvPr>
        </p:nvSpPr>
        <p:spPr/>
        <p:txBody>
          <a:bodyPr/>
          <a:lstStyle/>
          <a:p>
            <a:r>
              <a:rPr lang="en-US" smtClean="0"/>
              <a:t>G1901482 Open LVEM Forum</a:t>
            </a:r>
            <a:endParaRPr lang="en-US" dirty="0"/>
          </a:p>
        </p:txBody>
      </p:sp>
      <p:sp>
        <p:nvSpPr>
          <p:cNvPr id="10" name="Date Placeholder 9">
            <a:extLst>
              <a:ext uri="{FF2B5EF4-FFF2-40B4-BE49-F238E27FC236}">
                <a16:creationId xmlns="" xmlns:a16="http://schemas.microsoft.com/office/drawing/2014/main" id="{BCB55FC2-C01F-DF46-8805-CE8137117251}"/>
              </a:ext>
            </a:extLst>
          </p:cNvPr>
          <p:cNvSpPr>
            <a:spLocks noGrp="1"/>
          </p:cNvSpPr>
          <p:nvPr>
            <p:ph type="dt" sz="half" idx="10"/>
          </p:nvPr>
        </p:nvSpPr>
        <p:spPr/>
        <p:txBody>
          <a:bodyPr/>
          <a:lstStyle/>
          <a:p>
            <a:r>
              <a:rPr lang="en-US" smtClean="0"/>
              <a:t>8/15/19</a:t>
            </a:r>
            <a:endParaRPr lang="en-US"/>
          </a:p>
        </p:txBody>
      </p:sp>
      <p:sp>
        <p:nvSpPr>
          <p:cNvPr id="11" name="Slide Number Placeholder 10">
            <a:extLst>
              <a:ext uri="{FF2B5EF4-FFF2-40B4-BE49-F238E27FC236}">
                <a16:creationId xmlns="" xmlns:a16="http://schemas.microsoft.com/office/drawing/2014/main" id="{2B4A5561-1D1F-3947-85ED-F98A8258842C}"/>
              </a:ext>
            </a:extLst>
          </p:cNvPr>
          <p:cNvSpPr>
            <a:spLocks noGrp="1"/>
          </p:cNvSpPr>
          <p:nvPr>
            <p:ph type="sldNum" sz="quarter" idx="4"/>
          </p:nvPr>
        </p:nvSpPr>
        <p:spPr/>
        <p:txBody>
          <a:bodyPr/>
          <a:lstStyle/>
          <a:p>
            <a:fld id="{3ACA191A-F76D-2940-87A3-1A88433B01F7}" type="slidenum">
              <a:rPr lang="en-US" smtClean="0"/>
              <a:t>8</a:t>
            </a:fld>
            <a:endParaRPr lang="en-US"/>
          </a:p>
        </p:txBody>
      </p:sp>
      <p:sp>
        <p:nvSpPr>
          <p:cNvPr id="5" name="TextBox 4"/>
          <p:cNvSpPr txBox="1"/>
          <p:nvPr/>
        </p:nvSpPr>
        <p:spPr>
          <a:xfrm>
            <a:off x="7233556" y="2775857"/>
            <a:ext cx="4767943" cy="1569660"/>
          </a:xfrm>
          <a:prstGeom prst="rect">
            <a:avLst/>
          </a:prstGeom>
          <a:noFill/>
        </p:spPr>
        <p:txBody>
          <a:bodyPr wrap="square" rtlCol="0">
            <a:spAutoFit/>
          </a:bodyPr>
          <a:lstStyle/>
          <a:p>
            <a:r>
              <a:rPr lang="en-US" sz="3200" dirty="0" smtClean="0"/>
              <a:t>Full update to “Observing Scenarios” paper is in final internal circulation.</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300" y="1949450"/>
            <a:ext cx="6883400" cy="4406900"/>
          </a:xfrm>
          <a:prstGeom prst="rect">
            <a:avLst/>
          </a:prstGeom>
        </p:spPr>
      </p:pic>
    </p:spTree>
    <p:extLst>
      <p:ext uri="{BB962C8B-B14F-4D97-AF65-F5344CB8AC3E}">
        <p14:creationId xmlns:p14="http://schemas.microsoft.com/office/powerpoint/2010/main" val="3211375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21607</TotalTime>
  <Words>692</Words>
  <Application>Microsoft Macintosh PowerPoint</Application>
  <PresentationFormat>Widescreen</PresentationFormat>
  <Paragraphs>114</Paragraphs>
  <Slides>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vt:lpstr>
      <vt:lpstr>Calibri</vt:lpstr>
      <vt:lpstr>Calibri Light</vt:lpstr>
      <vt:lpstr>Candara</vt:lpstr>
      <vt:lpstr>Times</vt:lpstr>
      <vt:lpstr>Wingdings</vt:lpstr>
      <vt:lpstr>ヒラギノ角ゴ ProN W3</vt:lpstr>
      <vt:lpstr>ヒラギノ角ゴ ProN W6</vt:lpstr>
      <vt:lpstr>游ゴシック</vt:lpstr>
      <vt:lpstr>游ゴシック Light</vt:lpstr>
      <vt:lpstr>Office Theme</vt:lpstr>
      <vt:lpstr>O3 LIGO-Virgo-KAGRA update, July 18 2019</vt:lpstr>
      <vt:lpstr>PowerPoint Presentation</vt:lpstr>
      <vt:lpstr>Detector Performance: O3 Cumulative Duty Factor</vt:lpstr>
      <vt:lpstr>PowerPoint Presentation</vt:lpstr>
      <vt:lpstr>26 Alerts so far in O3, 4 retractions.</vt:lpstr>
      <vt:lpstr>Commissioning Break 1st to 31st Oct 2019</vt:lpstr>
      <vt:lpstr>Status and Milestones of KAGRA Commissioning</vt:lpstr>
      <vt:lpstr>For your longer term planning: P1900218, our best estimate LIGO-Virgo-KAGRA plan as of now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LIGO-Virgo status</dc:title>
  <dc:creator>Nicolas Leroy</dc:creator>
  <cp:lastModifiedBy>Brian O'Reilly</cp:lastModifiedBy>
  <cp:revision>77</cp:revision>
  <cp:lastPrinted>2019-08-15T14:02:01Z</cp:lastPrinted>
  <dcterms:created xsi:type="dcterms:W3CDTF">2019-05-23T08:00:18Z</dcterms:created>
  <dcterms:modified xsi:type="dcterms:W3CDTF">2019-08-15T14:15:26Z</dcterms:modified>
</cp:coreProperties>
</file>