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9" r:id="rId2"/>
    <p:sldId id="324" r:id="rId3"/>
    <p:sldId id="350" r:id="rId4"/>
    <p:sldId id="340" r:id="rId5"/>
    <p:sldId id="355" r:id="rId6"/>
    <p:sldId id="343" r:id="rId7"/>
    <p:sldId id="356" r:id="rId8"/>
    <p:sldId id="344" r:id="rId9"/>
    <p:sldId id="351" r:id="rId10"/>
    <p:sldId id="345" r:id="rId11"/>
    <p:sldId id="353" r:id="rId12"/>
    <p:sldId id="346" r:id="rId13"/>
    <p:sldId id="357" r:id="rId14"/>
    <p:sldId id="347" r:id="rId15"/>
    <p:sldId id="358" r:id="rId16"/>
    <p:sldId id="348" r:id="rId17"/>
    <p:sldId id="352" r:id="rId18"/>
    <p:sldId id="349" r:id="rId19"/>
    <p:sldId id="354" r:id="rId20"/>
    <p:sldId id="325" r:id="rId21"/>
    <p:sldId id="3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E00"/>
    <a:srgbClr val="003C00"/>
    <a:srgbClr val="FFE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5"/>
    <p:restoredTop sz="94647"/>
  </p:normalViewPr>
  <p:slideViewPr>
    <p:cSldViewPr snapToGrid="0" snapToObjects="1">
      <p:cViewPr varScale="1">
        <p:scale>
          <a:sx n="146" d="100"/>
          <a:sy n="146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2D718-FF98-0F42-B6CB-E74349AA2AE4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311C-DD9B-FE43-9735-B560F0635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92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7A9F3-042D-F94D-A3B2-7C4F39685335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D66E9-02AB-554D-96D1-4303B75D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1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4D9D-D238-7146-8256-728904CE9FE5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0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37BC-FB09-4543-8CCF-5820A3FE9A74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AC04-BDFC-0240-AE2E-4E75F2EE67B4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4D42-F253-5141-8BD8-1777A47E1C7C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4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F3EC-B095-0C4F-9645-16206611576A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34C-B819-1641-8344-623CFF93857D}" type="datetime1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6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026D-77AB-4E4E-9874-AE7EE8D6DD43}" type="datetime1">
              <a:rPr lang="en-US" smtClean="0"/>
              <a:t>3/25/19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5378-DB39-2944-A376-C45557902A36}" type="datetime1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5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02F6-D515-0B43-9324-E21484CA14A8}" type="datetime1">
              <a:rPr lang="en-US" smtClean="0"/>
              <a:t>3/25/19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DE02-C463-DA42-80F5-2756BCCF52E5}" type="datetime1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5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926-CF38-024F-B270-390CEDA3FAA4}" type="datetime1">
              <a:rPr lang="en-US" smtClean="0"/>
              <a:t>3/25/19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900A-7820-0944-98BE-79EB86E9857A}" type="datetime1">
              <a:rPr lang="en-US" smtClean="0"/>
              <a:t>3/25/19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5284-26CE-FE4D-880D-EE6ABC93ED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6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awiki.ligo-wa.caltech.edu/wiki/Auxillary_Optics_Stuff/TCSComponents/PreO3_Absorption_measurements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ldas-jobs.ligo.caltech.edu/~aidan.brooks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F077-41FF-DC4F-BF5F-E50AA20E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 HWS measurements of current optics to transmission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527D2-5E9B-CE4A-AE40-A51AE6092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5648"/>
            <a:ext cx="4718304" cy="43705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Correlation between the transmission map and the HWS absorption map has been noted on ETM10, O3 LLO </a:t>
            </a:r>
            <a:r>
              <a:rPr lang="en-US" dirty="0" err="1"/>
              <a:t>ETMx</a:t>
            </a:r>
            <a:endParaRPr lang="en-US" dirty="0"/>
          </a:p>
          <a:p>
            <a:r>
              <a:rPr lang="en-US" dirty="0"/>
              <a:t>The blue TM outline on the HWS data is approximate in all cases</a:t>
            </a:r>
          </a:p>
          <a:p>
            <a:pPr lvl="1"/>
            <a:r>
              <a:rPr lang="en-US" sz="2000" dirty="0"/>
              <a:t>HWS maps stolen from G1900203</a:t>
            </a:r>
          </a:p>
          <a:p>
            <a:pPr lvl="1"/>
            <a:r>
              <a:rPr lang="en-US" sz="2000" dirty="0"/>
              <a:t>Transmission maps cite DCC#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F305B-2D2B-704F-BE9E-84426635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3C0FD-3FD4-7B4D-A619-E9EF760E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2F39B-480B-6840-9822-EA0E3F6E3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248" y="4178808"/>
            <a:ext cx="2831173" cy="2578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4465FC-A60E-A042-8922-3D4D2E7F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248" y="1417638"/>
            <a:ext cx="2831173" cy="2578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A43096-EBD2-B34E-96C1-B71DB563172E}"/>
              </a:ext>
            </a:extLst>
          </p:cNvPr>
          <p:cNvSpPr txBox="1"/>
          <p:nvPr/>
        </p:nvSpPr>
        <p:spPr>
          <a:xfrm>
            <a:off x="432605" y="6215746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Billingsley, A. Brooks, L. </a:t>
            </a:r>
            <a:r>
              <a:rPr lang="en-US"/>
              <a:t>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L1 ETMY-ETM15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pic>
        <p:nvPicPr>
          <p:cNvPr id="6" name="Picture 5" descr="Screen Shot 2019-03-12 at 3.4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17" y="837942"/>
            <a:ext cx="7040611" cy="59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2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5D78-1B61-F142-A00C-27C99523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18DF14-36A3-1849-BEC5-DFF6CE760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36" r="7681"/>
          <a:stretch/>
        </p:blipFill>
        <p:spPr>
          <a:xfrm>
            <a:off x="832103" y="0"/>
            <a:ext cx="7573759" cy="71396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7BBEF-CE72-FD44-BDCB-0CA8708D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DD132-D9F5-564D-A233-B1421D42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ITM07 O2partial, O3 H1 ITMX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pic>
        <p:nvPicPr>
          <p:cNvPr id="7" name="Picture 6" descr="Screen Shot 2019-03-12 at 3.3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52" y="850252"/>
            <a:ext cx="7204681" cy="59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690E-262D-E140-AE95-8EEBAE24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FD65-0E3C-A34E-987E-E9FACFC8E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2603A-748A-D544-9259-7A394659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0E4C3-A05C-F845-99A2-367AC75C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E49A6-F5CB-944E-825A-CCF7D17F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8" y="0"/>
            <a:ext cx="7689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ITM11, O1, O2, O3 H1 ITMY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pic>
        <p:nvPicPr>
          <p:cNvPr id="6" name="Picture 5" descr="Screen Shot 2019-03-12 at 3.3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57109"/>
            <a:ext cx="7412989" cy="59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F94A-DE76-2946-9BED-7D45362C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482F-2913-A942-B25E-56CDC8BCE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3981F-2C9F-CA47-A0D7-843FB9D4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788A2-7852-0840-9006-43BC5FFD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E37A1-3131-3D42-B564-2D00F454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14" y="0"/>
            <a:ext cx="740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H1 ETMX – ETM13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pic>
        <p:nvPicPr>
          <p:cNvPr id="7" name="Picture 6" descr="Screen Shot 2019-03-12 at 3.3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9" y="850252"/>
            <a:ext cx="7351804" cy="59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4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2DB3-8350-1E44-9271-58464273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35FB6-E780-224B-8A0F-DC734CAC3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5C3E6-C749-6347-A150-A1BB42AF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80924-CB3C-904F-9557-9CA0A912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69A6C-4D03-004B-B35D-CD2397D9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0" r="6817"/>
          <a:stretch/>
        </p:blipFill>
        <p:spPr>
          <a:xfrm>
            <a:off x="1051560" y="17074"/>
            <a:ext cx="7216833" cy="68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3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H1 ETMY-ETM16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pic>
        <p:nvPicPr>
          <p:cNvPr id="6" name="Picture 5" descr="Screen Shot 2019-03-12 at 3.3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65931"/>
            <a:ext cx="7381633" cy="59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2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9D7-36D2-FD44-9DB1-F9FAD065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8373-0FD6-B246-8253-69EDDF731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628AF-0C41-4744-9D38-EDC45CAF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D68FF-02DA-564E-BE20-E826F144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1EA54-7105-AF48-89D1-1FB2B426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33" r="6712"/>
          <a:stretch/>
        </p:blipFill>
        <p:spPr>
          <a:xfrm>
            <a:off x="803029" y="0"/>
            <a:ext cx="7537941" cy="68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15" y="-86019"/>
            <a:ext cx="8229600" cy="713196"/>
          </a:xfrm>
        </p:spPr>
        <p:txBody>
          <a:bodyPr>
            <a:noAutofit/>
          </a:bodyPr>
          <a:lstStyle/>
          <a:p>
            <a:r>
              <a:rPr lang="en-US" sz="2000" dirty="0"/>
              <a:t>Compare HWS measurements of current optics to transmission maps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778707"/>
              </p:ext>
            </p:extLst>
          </p:nvPr>
        </p:nvGraphicFramePr>
        <p:xfrm>
          <a:off x="0" y="434158"/>
          <a:ext cx="9144000" cy="2875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6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389">
                <a:tc>
                  <a:txBody>
                    <a:bodyPr/>
                    <a:lstStyle/>
                    <a:p>
                      <a:r>
                        <a:rPr lang="en-US" b="1" dirty="0"/>
                        <a:t>L1 – abs status</a:t>
                      </a:r>
                    </a:p>
                    <a:p>
                      <a:r>
                        <a:rPr lang="en-US" b="1" dirty="0"/>
                        <a:t>HWS Abs value</a:t>
                      </a:r>
                    </a:p>
                    <a:p>
                      <a:r>
                        <a:rPr lang="en-US" b="1" dirty="0"/>
                        <a:t>Optic SN</a:t>
                      </a:r>
                    </a:p>
                    <a:p>
                      <a:r>
                        <a:rPr lang="en-US" b="1" dirty="0"/>
                        <a:t>Trans. Map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Uniform</a:t>
                      </a:r>
                    </a:p>
                    <a:p>
                      <a:pPr algn="ctr"/>
                      <a:r>
                        <a:rPr lang="en-US" sz="1400" dirty="0"/>
                        <a:t>[0.6ppm]</a:t>
                      </a:r>
                    </a:p>
                    <a:p>
                      <a:pPr algn="ctr"/>
                      <a:r>
                        <a:rPr lang="en-US" sz="1400" dirty="0"/>
                        <a:t>ITM04</a:t>
                      </a:r>
                    </a:p>
                    <a:p>
                      <a:pPr algn="ctr"/>
                      <a:r>
                        <a:rPr lang="en-US" sz="1000" dirty="0"/>
                        <a:t>https://</a:t>
                      </a:r>
                      <a:r>
                        <a:rPr lang="en-US" sz="1000" dirty="0" err="1"/>
                        <a:t>dcc.ligo.org</a:t>
                      </a:r>
                      <a:r>
                        <a:rPr lang="en-US" sz="1000" dirty="0"/>
                        <a:t>/E1200702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Uniform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[0.7-0.8ppm]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ITM08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lang="en-US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dcc.ligo.org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/E1200575</a:t>
                      </a:r>
                    </a:p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[0.1ppm]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ETM10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dcc.ligo.org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/E1500299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0.14 or 0.35ppm*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ETM15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dcc.ligo.org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/E1500301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820">
                <a:tc>
                  <a:txBody>
                    <a:bodyPr/>
                    <a:lstStyle/>
                    <a:p>
                      <a:r>
                        <a:rPr lang="en-US" b="1" dirty="0"/>
                        <a:t>H1 – abs status</a:t>
                      </a:r>
                    </a:p>
                    <a:p>
                      <a:r>
                        <a:rPr lang="en-US" b="1" dirty="0"/>
                        <a:t>HWS Abs value</a:t>
                      </a:r>
                    </a:p>
                    <a:p>
                      <a:r>
                        <a:rPr lang="en-US" b="1" dirty="0"/>
                        <a:t>Optic SN</a:t>
                      </a:r>
                    </a:p>
                    <a:p>
                      <a:r>
                        <a:rPr lang="en-US" b="1" dirty="0"/>
                        <a:t>Trans. Map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Uniform?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[0.2-0.3ppm]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ITM07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https://</a:t>
                      </a:r>
                      <a:r>
                        <a:rPr lang="en-US" sz="1000" dirty="0" err="1"/>
                        <a:t>dcc.ligo.org</a:t>
                      </a:r>
                      <a:r>
                        <a:rPr lang="en-US" sz="1000" dirty="0"/>
                        <a:t>/E1700232</a:t>
                      </a:r>
                      <a:endParaRPr lang="en-US" sz="2000" dirty="0"/>
                    </a:p>
                    <a:p>
                      <a:pPr marL="0" algn="ctr" defTabSz="4572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[0.26-0.36ppm]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ITM11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dirty="0"/>
                        <a:t>https://</a:t>
                      </a:r>
                      <a:r>
                        <a:rPr lang="en-US" sz="1000" dirty="0" err="1"/>
                        <a:t>dcc.ligo.org</a:t>
                      </a:r>
                      <a:r>
                        <a:rPr lang="en-US" sz="1000" dirty="0"/>
                        <a:t>/E1400042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[~0.25ppm]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ETM13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dcc.ligo.org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/E1500300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Inconclusive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[violates conservation of energy]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ETM16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dcc.ligo.org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/E1500302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916C01C6-1CB2-224A-9EBC-AE5AF7C2DC24}"/>
              </a:ext>
            </a:extLst>
          </p:cNvPr>
          <p:cNvGrpSpPr/>
          <p:nvPr/>
        </p:nvGrpSpPr>
        <p:grpSpPr>
          <a:xfrm>
            <a:off x="1782057" y="3288202"/>
            <a:ext cx="7258444" cy="3473494"/>
            <a:chOff x="1699761" y="2802178"/>
            <a:chExt cx="7258444" cy="3473494"/>
          </a:xfrm>
        </p:grpSpPr>
        <p:pic>
          <p:nvPicPr>
            <p:cNvPr id="5" name="Picture 4" descr="Screen Shot 2019-03-12 at 3.31.02 PM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5459" y="4597748"/>
              <a:ext cx="1851660" cy="1677924"/>
            </a:xfrm>
            <a:prstGeom prst="rect">
              <a:avLst/>
            </a:prstGeom>
          </p:spPr>
        </p:pic>
        <p:pic>
          <p:nvPicPr>
            <p:cNvPr id="6" name="Picture 5" descr="Screen Shot 2019-03-12 at 3.34.11 PM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6413" y="4597748"/>
              <a:ext cx="1837944" cy="1666494"/>
            </a:xfrm>
            <a:prstGeom prst="rect">
              <a:avLst/>
            </a:prstGeom>
          </p:spPr>
        </p:pic>
        <p:pic>
          <p:nvPicPr>
            <p:cNvPr id="7" name="Picture 6" descr="Screen Shot 2019-03-12 at 3.35.22 P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761" y="4597748"/>
              <a:ext cx="1810512" cy="1659636"/>
            </a:xfrm>
            <a:prstGeom prst="rect">
              <a:avLst/>
            </a:prstGeom>
          </p:spPr>
        </p:pic>
        <p:pic>
          <p:nvPicPr>
            <p:cNvPr id="8" name="Picture 7" descr="Screen Shot 2019-03-12 at 3.36.59 PM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0273" y="4604606"/>
              <a:ext cx="1844802" cy="1659636"/>
            </a:xfrm>
            <a:prstGeom prst="rect">
              <a:avLst/>
            </a:prstGeom>
          </p:spPr>
        </p:pic>
        <p:pic>
          <p:nvPicPr>
            <p:cNvPr id="10" name="Picture 9" descr="Screen Shot 2019-03-12 at 3.39.16 P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5177" y="2813608"/>
              <a:ext cx="1821942" cy="1666494"/>
            </a:xfrm>
            <a:prstGeom prst="rect">
              <a:avLst/>
            </a:prstGeom>
          </p:spPr>
        </p:pic>
        <p:pic>
          <p:nvPicPr>
            <p:cNvPr id="11" name="Picture 10" descr="Screen Shot 2019-03-12 at 3.40.33 PM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7119" y="2813608"/>
              <a:ext cx="1831086" cy="1680210"/>
            </a:xfrm>
            <a:prstGeom prst="rect">
              <a:avLst/>
            </a:prstGeom>
          </p:spPr>
        </p:pic>
        <p:pic>
          <p:nvPicPr>
            <p:cNvPr id="12" name="Picture 11" descr="Screen Shot 2019-03-12 at 3.41.54 PM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761" y="2802178"/>
              <a:ext cx="1853946" cy="1677924"/>
            </a:xfrm>
            <a:prstGeom prst="rect">
              <a:avLst/>
            </a:prstGeom>
          </p:spPr>
        </p:pic>
        <p:pic>
          <p:nvPicPr>
            <p:cNvPr id="13" name="Picture 12" descr="Screen Shot 2019-03-12 at 3.42.49 PM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7987" y="2802178"/>
              <a:ext cx="1847088" cy="167563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41926" y="3372670"/>
            <a:ext cx="669537" cy="37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926" y="5236766"/>
            <a:ext cx="669537" cy="37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6777" y="6304520"/>
            <a:ext cx="8530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10"/>
              </a:rPr>
              <a:t>https://ldas-jobs.ligo.caltech.edu/~aidan.brooks/</a:t>
            </a:r>
            <a:endParaRPr lang="en-US" sz="1400" dirty="0"/>
          </a:p>
          <a:p>
            <a:r>
              <a:rPr lang="en-US" sz="1400" dirty="0">
                <a:hlinkClick r:id="rId11"/>
              </a:rPr>
              <a:t>https://awiki.ligo-wa.caltech.edu/wiki/Auxillary_Optics_Stuff/TCSComponents/PreO3_Absorption_measurements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304096" y="6257384"/>
            <a:ext cx="405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[Credit: LLO &amp; LHO TCS teams]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C74730-E909-DB48-9D77-BBA80FFD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First observation: ITM03, 01,02 partial H1-ITMX</a:t>
            </a:r>
            <a:br>
              <a:rPr lang="en-US" dirty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5130" y="904162"/>
            <a:ext cx="6928695" cy="5827098"/>
            <a:chOff x="1345857" y="904162"/>
            <a:chExt cx="6377968" cy="5827098"/>
          </a:xfrm>
        </p:grpSpPr>
        <p:pic>
          <p:nvPicPr>
            <p:cNvPr id="4" name="Picture 3" descr="H1-ITMX_1177356977_1177357883.pdf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273"/>
            <a:stretch/>
          </p:blipFill>
          <p:spPr>
            <a:xfrm>
              <a:off x="1345857" y="904162"/>
              <a:ext cx="6377968" cy="5827098"/>
            </a:xfrm>
            <a:prstGeom prst="rect">
              <a:avLst/>
            </a:prstGeom>
          </p:spPr>
        </p:pic>
        <p:pic>
          <p:nvPicPr>
            <p:cNvPr id="5" name="Picture 4" descr="H1-ITMX_1177356977_1177357883.pdf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458" t="6753" r="8618" b="6066"/>
            <a:stretch/>
          </p:blipFill>
          <p:spPr>
            <a:xfrm flipH="1" flipV="1">
              <a:off x="2130032" y="1298100"/>
              <a:ext cx="4479327" cy="508013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981305" y="1821320"/>
            <a:ext cx="281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Removed after O2</a:t>
            </a:r>
          </a:p>
        </p:txBody>
      </p:sp>
      <p:sp>
        <p:nvSpPr>
          <p:cNvPr id="7" name="Oval 6"/>
          <p:cNvSpPr/>
          <p:nvPr/>
        </p:nvSpPr>
        <p:spPr>
          <a:xfrm>
            <a:off x="3778321" y="3245742"/>
            <a:ext cx="1222858" cy="1254393"/>
          </a:xfrm>
          <a:prstGeom prst="ellipse">
            <a:avLst/>
          </a:prstGeom>
          <a:noFill/>
          <a:ln w="53975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3004" y="5362529"/>
            <a:ext cx="40291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Sent to CIT for forensics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EBB2-41C3-BE4B-8DC4-22D52FA6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127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dcc.ligo.org</a:t>
            </a:r>
            <a:r>
              <a:rPr lang="en-US" sz="2000" dirty="0"/>
              <a:t>/LIGO-E1400008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88BE5-12C6-3644-8DD9-1DCC3ADF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97002-4FAC-9641-9C9F-BC05122A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6FD3-4AED-784A-84B5-4CDFACE9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5908C-C33F-4E47-9448-54152775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80" y="811953"/>
            <a:ext cx="6599039" cy="60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5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L1-ETMY surface deformation</a:t>
            </a:r>
            <a:br>
              <a:rPr lang="en-US" dirty="0"/>
            </a:br>
            <a:r>
              <a:rPr lang="en-US" dirty="0"/>
              <a:t>[scaled to same incident power]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L1ETMY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5" t="26674" r="8750" b="27693"/>
          <a:stretch/>
        </p:blipFill>
        <p:spPr>
          <a:xfrm>
            <a:off x="0" y="1723474"/>
            <a:ext cx="9167139" cy="37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ITM04, O1, O2, O3 L1 ITMX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pic>
        <p:nvPicPr>
          <p:cNvPr id="17" name="Picture 16" descr="Screen Shot 2019-03-12 at 3.4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61" y="853112"/>
            <a:ext cx="7178649" cy="58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8C0A-972E-E146-A483-921FF1E36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FE632-7D96-F048-AADD-FB599F724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B3C64-EF25-394C-A748-6627D615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30CD3-66FA-BD4F-BE48-A6909A92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9CC7C-F0CF-9E4B-96D2-F641EACC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2" y="0"/>
            <a:ext cx="741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ITM08, O1, O2, O3 L1 ITMY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pic>
        <p:nvPicPr>
          <p:cNvPr id="6" name="Picture 5" descr="Screen Shot 2019-03-12 at 3.4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52" y="873550"/>
            <a:ext cx="7047905" cy="59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9315-C2E8-B841-B38B-74806A83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B91F-B7D2-C344-8046-E27E9D2F7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DCDC8-A986-274E-B8AD-6C0426F5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517F2-D492-FE44-998B-A387CBA0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E08E7-061C-3348-8E56-34C77D2C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34" y="0"/>
            <a:ext cx="7631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ETM10, O3 L1 ETMX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pic>
        <p:nvPicPr>
          <p:cNvPr id="7" name="Picture 6" descr="Screen Shot 2019-03-12 at 3.3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83" y="869301"/>
            <a:ext cx="7127833" cy="58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3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5953-0F68-C649-855A-D127E64A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3ACD-4873-F74B-8E2D-49667808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9CEC6-7DCB-4145-9DC7-F3C02F93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G1900693-v1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C963D-4F9F-3F42-89F1-8EC5E225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284-26CE-FE4D-880D-EE6ABC93ED1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8E9D1-9360-F642-A215-2BEEC69D5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33" r="8376"/>
          <a:stretch/>
        </p:blipFill>
        <p:spPr>
          <a:xfrm>
            <a:off x="1188721" y="108787"/>
            <a:ext cx="7260336" cy="67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0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15055</TotalTime>
  <Words>330</Words>
  <Application>Microsoft Macintosh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Compare HWS measurements of current optics to transmission maps</vt:lpstr>
      <vt:lpstr>Compare HWS measurements of current optics to transmission maps</vt:lpstr>
      <vt:lpstr>L1-ETMY surface deformation [scaled to same incident power]</vt:lpstr>
      <vt:lpstr>ITM04, O1, O2, O3 L1 ITMX </vt:lpstr>
      <vt:lpstr>PowerPoint Presentation</vt:lpstr>
      <vt:lpstr>ITM08, O1, O2, O3 L1 ITMY </vt:lpstr>
      <vt:lpstr>PowerPoint Presentation</vt:lpstr>
      <vt:lpstr>ETM10, O3 L1 ETMX </vt:lpstr>
      <vt:lpstr>PowerPoint Presentation</vt:lpstr>
      <vt:lpstr>L1 ETMY-ETM15 </vt:lpstr>
      <vt:lpstr>PowerPoint Presentation</vt:lpstr>
      <vt:lpstr>ITM07 O2partial, O3 H1 ITMX </vt:lpstr>
      <vt:lpstr>PowerPoint Presentation</vt:lpstr>
      <vt:lpstr>ITM11, O1, O2, O3 H1 ITMY </vt:lpstr>
      <vt:lpstr>PowerPoint Presentation</vt:lpstr>
      <vt:lpstr>H1 ETMX – ETM13 </vt:lpstr>
      <vt:lpstr>PowerPoint Presentation</vt:lpstr>
      <vt:lpstr>H1 ETMY-ETM16 </vt:lpstr>
      <vt:lpstr>PowerPoint Presentation</vt:lpstr>
      <vt:lpstr>First observation: ITM03, 01,02 partial H1-ITMX </vt:lpstr>
      <vt:lpstr>https://dcc.ligo.org/LIGO-E1400008</vt:lpstr>
    </vt:vector>
  </TitlesOfParts>
  <Company>California Institute of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 to the point” 2G IFOs and point absorbers</dc:title>
  <dc:creator>Aidan Brooks</dc:creator>
  <cp:lastModifiedBy>Microsoft Office User</cp:lastModifiedBy>
  <cp:revision>207</cp:revision>
  <cp:lastPrinted>2019-03-25T15:36:23Z</cp:lastPrinted>
  <dcterms:created xsi:type="dcterms:W3CDTF">2019-02-04T00:41:35Z</dcterms:created>
  <dcterms:modified xsi:type="dcterms:W3CDTF">2019-03-25T15:38:10Z</dcterms:modified>
</cp:coreProperties>
</file>