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7"/>
  </p:notesMasterIdLst>
  <p:sldIdLst>
    <p:sldId id="257" r:id="rId5"/>
    <p:sldId id="290" r:id="rId6"/>
    <p:sldId id="294" r:id="rId7"/>
    <p:sldId id="293" r:id="rId8"/>
    <p:sldId id="301" r:id="rId9"/>
    <p:sldId id="280" r:id="rId10"/>
    <p:sldId id="281" r:id="rId11"/>
    <p:sldId id="283" r:id="rId12"/>
    <p:sldId id="300" r:id="rId13"/>
    <p:sldId id="299" r:id="rId14"/>
    <p:sldId id="298" r:id="rId15"/>
    <p:sldId id="272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CCCC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3" autoAdjust="0"/>
    <p:restoredTop sz="94676" autoAdjust="0"/>
  </p:normalViewPr>
  <p:slideViewPr>
    <p:cSldViewPr snapToGrid="0">
      <p:cViewPr varScale="1">
        <p:scale>
          <a:sx n="97" d="100"/>
          <a:sy n="97" d="100"/>
        </p:scale>
        <p:origin x="1376" y="20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296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088ECC-7F74-48B4-B165-3E0BB7B634E6}" type="datetimeFigureOut">
              <a:rPr lang="en-US" smtClean="0"/>
              <a:t>3/18/19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D420C-D6F5-4D67-9D05-653A30B60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975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E87294-4755-4675-91B3-C0ABE23900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016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D420C-D6F5-4D67-9D05-653A30B605F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5382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D420C-D6F5-4D67-9D05-653A30B605F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7053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D420C-D6F5-4D67-9D05-653A30B605F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296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D420C-D6F5-4D67-9D05-653A30B605FA}" type="slidenum">
              <a:rPr lang="en-US" smtClean="0"/>
              <a:t>2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5DE8636-0C74-4928-85C1-546DA6AFE6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D420C-D6F5-4D67-9D05-653A30B605FA}" type="slidenum">
              <a:rPr lang="en-US" smtClean="0"/>
              <a:t>3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5DE8636-0C74-4928-85C1-546DA6AFE6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387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D420C-D6F5-4D67-9D05-653A30B605FA}" type="slidenum">
              <a:rPr lang="en-US" smtClean="0"/>
              <a:t>4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5DE8636-0C74-4928-85C1-546DA6AFE6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620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D420C-D6F5-4D67-9D05-653A30B605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131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D420C-D6F5-4D67-9D05-653A30B605F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131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D420C-D6F5-4D67-9D05-653A30B605F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29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D420C-D6F5-4D67-9D05-653A30B605F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341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D420C-D6F5-4D67-9D05-653A30B605F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800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B32C8-42D3-4EE4-92E7-543672DB0AAF}" type="datetimeFigureOut">
              <a:rPr lang="en-US" smtClean="0"/>
              <a:t>3/18/19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7283" y="6356351"/>
            <a:ext cx="2057400" cy="365125"/>
          </a:xfrm>
        </p:spPr>
        <p:txBody>
          <a:bodyPr/>
          <a:lstStyle/>
          <a:p>
            <a:fld id="{EFE40FD7-7284-4FE8-996D-5584E354D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024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B32C8-42D3-4EE4-92E7-543672DB0AAF}" type="datetimeFigureOut">
              <a:rPr lang="en-US" smtClean="0"/>
              <a:t>3/18/19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0FD7-7284-4FE8-996D-5584E354D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79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B32C8-42D3-4EE4-92E7-543672DB0AAF}" type="datetimeFigureOut">
              <a:rPr lang="en-US" smtClean="0"/>
              <a:t>3/18/19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0FD7-7284-4FE8-996D-5584E354D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345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1"/>
          <p:cNvSpPr txBox="1">
            <a:spLocks/>
          </p:cNvSpPr>
          <p:nvPr userDrawn="1"/>
        </p:nvSpPr>
        <p:spPr>
          <a:xfrm>
            <a:off x="0" y="6217921"/>
            <a:ext cx="9144000" cy="64008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675" i="1" dirty="0">
                <a:solidFill>
                  <a:schemeClr val="accent5">
                    <a:lumMod val="50000"/>
                  </a:schemeClr>
                </a:solidFill>
              </a:rPr>
              <a:t>__________________________________________________________________________________________________________________________________________________________________________________________________________________CALCON 2018	  		 From Laboratory to CubeSat – Room temperature Absolute Bolometers for Laser Power Standards, Solar Spectral Irradiance, and Total Solar Irradiance 			</a:t>
            </a:r>
            <a:r>
              <a:rPr lang="en-US" sz="675" dirty="0">
                <a:solidFill>
                  <a:schemeClr val="accent5">
                    <a:lumMod val="50000"/>
                  </a:schemeClr>
                </a:solidFill>
              </a:rPr>
              <a:t>Stephens          </a:t>
            </a:r>
            <a:r>
              <a:rPr lang="en-US" sz="675" i="1" dirty="0">
                <a:solidFill>
                  <a:schemeClr val="accent5">
                    <a:lumMod val="50000"/>
                  </a:schemeClr>
                </a:solidFill>
              </a:rPr>
              <a:t>        </a:t>
            </a:r>
            <a:fld id="{EFE40FD7-7284-4FE8-996D-5584E354D02B}" type="slidenum">
              <a:rPr lang="en-US" sz="675" smtClean="0"/>
              <a:pPr algn="l">
                <a:defRPr/>
              </a:pPr>
              <a:t>‹#›</a:t>
            </a:fld>
            <a:r>
              <a:rPr lang="en-US" sz="675" dirty="0"/>
              <a:t> </a:t>
            </a:r>
            <a:endParaRPr lang="en-US" sz="675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17581"/>
          </a:xfrm>
        </p:spPr>
        <p:txBody>
          <a:bodyPr>
            <a:normAutofit/>
          </a:bodyPr>
          <a:lstStyle>
            <a:lvl1pPr>
              <a:defRPr sz="3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77487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3/18/19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E37357-3AED-4570-8E46-59B9D2E7C9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277034"/>
            <a:ext cx="9144000" cy="30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196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B32C8-42D3-4EE4-92E7-543672DB0AAF}" type="datetimeFigureOut">
              <a:rPr lang="en-US" smtClean="0"/>
              <a:t>3/18/19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0FD7-7284-4FE8-996D-5584E354D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606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1"/>
          <p:cNvSpPr txBox="1">
            <a:spLocks/>
          </p:cNvSpPr>
          <p:nvPr userDrawn="1"/>
        </p:nvSpPr>
        <p:spPr>
          <a:xfrm>
            <a:off x="0" y="6217921"/>
            <a:ext cx="9144000" cy="64008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675" i="1" dirty="0">
                <a:solidFill>
                  <a:schemeClr val="accent5">
                    <a:lumMod val="50000"/>
                  </a:schemeClr>
                </a:solidFill>
              </a:rPr>
              <a:t>__________________________________________________________________________________________________________________________________________________________________________________________________________________Gravitaional Wave Metrology Workshop, March 14-15, 2019		</a:t>
            </a:r>
            <a:r>
              <a:rPr lang="en-US" sz="675" i="1" baseline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675" i="1" dirty="0">
                <a:solidFill>
                  <a:schemeClr val="accent5">
                    <a:lumMod val="50000"/>
                  </a:schemeClr>
                </a:solidFill>
              </a:rPr>
              <a:t>Towards the Next Generation of Standards for Laser Power Metrology			</a:t>
            </a:r>
            <a:r>
              <a:rPr lang="en-US" sz="675" dirty="0">
                <a:solidFill>
                  <a:schemeClr val="accent5">
                    <a:lumMod val="50000"/>
                  </a:schemeClr>
                </a:solidFill>
              </a:rPr>
              <a:t>Stephens          </a:t>
            </a:r>
            <a:r>
              <a:rPr lang="en-US" sz="675" i="1" dirty="0">
                <a:solidFill>
                  <a:schemeClr val="accent5">
                    <a:lumMod val="50000"/>
                  </a:schemeClr>
                </a:solidFill>
              </a:rPr>
              <a:t>        </a:t>
            </a:r>
            <a:fld id="{EFE40FD7-7284-4FE8-996D-5584E354D02B}" type="slidenum">
              <a:rPr lang="en-US" sz="675" smtClean="0"/>
              <a:pPr algn="l">
                <a:defRPr/>
              </a:pPr>
              <a:t>‹#›</a:t>
            </a:fld>
            <a:r>
              <a:rPr lang="en-US" sz="675" dirty="0"/>
              <a:t> </a:t>
            </a:r>
            <a:endParaRPr lang="en-US" sz="675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133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B32C8-42D3-4EE4-92E7-543672DB0AAF}" type="datetimeFigureOut">
              <a:rPr lang="en-US" smtClean="0"/>
              <a:t>3/18/19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0FD7-7284-4FE8-996D-5584E354D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584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3/18/19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662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B32C8-42D3-4EE4-92E7-543672DB0AAF}" type="datetimeFigureOut">
              <a:rPr lang="en-US" smtClean="0"/>
              <a:t>3/18/19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0FD7-7284-4FE8-996D-5584E354D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261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B32C8-42D3-4EE4-92E7-543672DB0AAF}" type="datetimeFigureOut">
              <a:rPr lang="en-US" smtClean="0"/>
              <a:t>3/18/19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0FD7-7284-4FE8-996D-5584E354D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239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B32C8-42D3-4EE4-92E7-543672DB0AAF}" type="datetimeFigureOut">
              <a:rPr lang="en-US" smtClean="0"/>
              <a:t>3/18/19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0FD7-7284-4FE8-996D-5584E354D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163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3/18/19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445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5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G"/><Relationship Id="rId5" Type="http://schemas.openxmlformats.org/officeDocument/2006/relationships/image" Target="../media/image17.tif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2051" y="3291304"/>
            <a:ext cx="8554064" cy="1713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Michelle Stephens, Nathan Tomlin, Chris Yung, Ivan Ryger, Malcolm White, John Lehman</a:t>
            </a:r>
            <a:endParaRPr lang="en-US" sz="2200" b="1" baseline="30000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sz="1900" b="1" i="1" baseline="30000" dirty="0">
              <a:solidFill>
                <a:schemeClr val="bg1"/>
              </a:solidFill>
            </a:endParaRPr>
          </a:p>
          <a:p>
            <a:pPr algn="ctr"/>
            <a:endParaRPr lang="en-US" sz="1900" b="1" i="1" baseline="30000" dirty="0">
              <a:solidFill>
                <a:schemeClr val="bg1"/>
              </a:solidFill>
            </a:endParaRPr>
          </a:p>
          <a:p>
            <a:pPr algn="ctr"/>
            <a:r>
              <a:rPr lang="en-US" b="1" i="1" dirty="0">
                <a:solidFill>
                  <a:schemeClr val="bg1"/>
                </a:solidFill>
              </a:rPr>
              <a:t>March 15, 2019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08008" y="507691"/>
            <a:ext cx="8833992" cy="2592163"/>
            <a:chOff x="225753" y="1251031"/>
            <a:chExt cx="11778656" cy="3540724"/>
          </a:xfrm>
        </p:grpSpPr>
        <p:sp>
          <p:nvSpPr>
            <p:cNvPr id="14" name="Rounded Rectangle 13"/>
            <p:cNvSpPr/>
            <p:nvPr/>
          </p:nvSpPr>
          <p:spPr>
            <a:xfrm>
              <a:off x="225753" y="1251031"/>
              <a:ext cx="11778656" cy="3540724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 w="666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433600" y="1554324"/>
              <a:ext cx="11362963" cy="2648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</a:rPr>
                <a:t>Toward the Next Generation of Standards for Laser Power Measurements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594B628-7E5B-4FB7-8E62-35FD203F9B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8" y="6129875"/>
            <a:ext cx="1455857" cy="64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06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860" y="-4625"/>
            <a:ext cx="9138140" cy="871472"/>
          </a:xfrm>
          <a:solidFill>
            <a:schemeClr val="accent5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Position Dependent Response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233255-C0F5-48BF-A699-DE23B62C66FE}"/>
              </a:ext>
            </a:extLst>
          </p:cNvPr>
          <p:cNvSpPr txBox="1"/>
          <p:nvPr/>
        </p:nvSpPr>
        <p:spPr>
          <a:xfrm>
            <a:off x="3739411" y="4790171"/>
            <a:ext cx="52504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</a:rPr>
              <a:t>Measured Laser Power vs. Position on Detector</a:t>
            </a:r>
          </a:p>
          <a:p>
            <a:pPr algn="ctr"/>
            <a:endParaRPr lang="en-US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en-US" sz="1600" b="1" dirty="0">
                <a:solidFill>
                  <a:srgbClr val="0070C0"/>
                </a:solidFill>
                <a:latin typeface="Arial Narrow" panose="020B0606020202030204" pitchFamily="34" charset="0"/>
              </a:rPr>
              <a:t>Blue</a:t>
            </a:r>
            <a:r>
              <a:rPr lang="en-U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    = Middle of Chip</a:t>
            </a:r>
          </a:p>
          <a:p>
            <a:r>
              <a:rPr lang="en-US" sz="1600" b="1" dirty="0">
                <a:solidFill>
                  <a:srgbClr val="00B050"/>
                </a:solidFill>
                <a:latin typeface="Arial Narrow" panose="020B0606020202030204" pitchFamily="34" charset="0"/>
              </a:rPr>
              <a:t>Green  </a:t>
            </a:r>
            <a:r>
              <a:rPr lang="en-U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= Bottom, 7 mm offset from middle, closer to heat link</a:t>
            </a:r>
          </a:p>
          <a:p>
            <a:r>
              <a:rPr lang="en-US" sz="1600" b="1" dirty="0">
                <a:solidFill>
                  <a:srgbClr val="FF66FF"/>
                </a:solidFill>
                <a:latin typeface="Arial Narrow" panose="020B0606020202030204" pitchFamily="34" charset="0"/>
              </a:rPr>
              <a:t>Pink</a:t>
            </a:r>
            <a:r>
              <a:rPr lang="en-U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     = Top, 7 mm offset from middle, farther from heat link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29C379-5970-42E6-9698-6C66B476D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64" y="1341237"/>
            <a:ext cx="4010798" cy="2347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E6B624-B6A0-4E9D-877D-63FF29D1879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171" y="976849"/>
            <a:ext cx="4939665" cy="370332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42DD515-E4DA-4B44-A959-C8F4100743C1}"/>
              </a:ext>
            </a:extLst>
          </p:cNvPr>
          <p:cNvSpPr txBox="1"/>
          <p:nvPr/>
        </p:nvSpPr>
        <p:spPr>
          <a:xfrm>
            <a:off x="5630350" y="4526280"/>
            <a:ext cx="410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Credit: Florian Stuker</a:t>
            </a:r>
          </a:p>
        </p:txBody>
      </p:sp>
    </p:spTree>
    <p:extLst>
      <p:ext uri="{BB962C8B-B14F-4D97-AF65-F5344CB8AC3E}">
        <p14:creationId xmlns:p14="http://schemas.microsoft.com/office/powerpoint/2010/main" val="1282670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5868"/>
          </a:xfrm>
          <a:solidFill>
            <a:schemeClr val="accent5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Fast Far-Infrared Bolometer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616CEF-CA9E-4916-8A54-E26EEF1FC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257" y="977323"/>
            <a:ext cx="4315488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329BBE-91D4-4D59-BA44-30BEAD0E6E96}"/>
              </a:ext>
            </a:extLst>
          </p:cNvPr>
          <p:cNvSpPr txBox="1"/>
          <p:nvPr/>
        </p:nvSpPr>
        <p:spPr>
          <a:xfrm>
            <a:off x="6189861" y="1159209"/>
            <a:ext cx="12602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VACNT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absorber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(3 mm dia.)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25957A-91F5-480E-B320-F1E42856EF19}"/>
              </a:ext>
            </a:extLst>
          </p:cNvPr>
          <p:cNvSpPr txBox="1"/>
          <p:nvPr/>
        </p:nvSpPr>
        <p:spPr>
          <a:xfrm>
            <a:off x="7559426" y="2442350"/>
            <a:ext cx="836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Nb</a:t>
            </a:r>
            <a:r>
              <a:rPr lang="en-US" dirty="0">
                <a:solidFill>
                  <a:schemeClr val="bg1"/>
                </a:solidFill>
              </a:rPr>
              <a:t> TES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C670EFB-8BFD-4F9C-B6FF-3B218AD0521A}"/>
              </a:ext>
            </a:extLst>
          </p:cNvPr>
          <p:cNvCxnSpPr>
            <a:cxnSpLocks/>
          </p:cNvCxnSpPr>
          <p:nvPr/>
        </p:nvCxnSpPr>
        <p:spPr>
          <a:xfrm flipH="1">
            <a:off x="6987100" y="2606819"/>
            <a:ext cx="579184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263DA16-FCAA-49E4-A784-92BDF78BF797}"/>
              </a:ext>
            </a:extLst>
          </p:cNvPr>
          <p:cNvSpPr txBox="1"/>
          <p:nvPr/>
        </p:nvSpPr>
        <p:spPr>
          <a:xfrm>
            <a:off x="4694568" y="1547419"/>
            <a:ext cx="1058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 heater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09275DF-FF1F-471E-BF1B-6AE95C6163FA}"/>
              </a:ext>
            </a:extLst>
          </p:cNvPr>
          <p:cNvCxnSpPr>
            <a:cxnSpLocks/>
          </p:cNvCxnSpPr>
          <p:nvPr/>
        </p:nvCxnSpPr>
        <p:spPr>
          <a:xfrm flipV="1">
            <a:off x="5735238" y="1711887"/>
            <a:ext cx="436539" cy="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BDB98C7-5BBB-416B-AB24-0579EF835BFC}"/>
              </a:ext>
            </a:extLst>
          </p:cNvPr>
          <p:cNvSpPr txBox="1"/>
          <p:nvPr/>
        </p:nvSpPr>
        <p:spPr>
          <a:xfrm>
            <a:off x="350982" y="1085754"/>
            <a:ext cx="4017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Electrical Substitution Fourier Transfer Spectroscopy</a:t>
            </a:r>
          </a:p>
          <a:p>
            <a:r>
              <a:rPr lang="en-US" dirty="0">
                <a:solidFill>
                  <a:schemeClr val="bg1"/>
                </a:solidFill>
              </a:rPr>
              <a:t>(collaboration with Solomon Woods, NIST, Gaithersburg)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C5C6840B-38CC-407A-872D-1A20136AA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9" t="12870" b="20255"/>
          <a:stretch/>
        </p:blipFill>
        <p:spPr bwMode="auto">
          <a:xfrm>
            <a:off x="396458" y="2442350"/>
            <a:ext cx="3926865" cy="2079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83EE6C-EE6E-49B2-908A-0A15B1FD11CB}"/>
              </a:ext>
            </a:extLst>
          </p:cNvPr>
          <p:cNvSpPr txBox="1"/>
          <p:nvPr/>
        </p:nvSpPr>
        <p:spPr>
          <a:xfrm>
            <a:off x="350981" y="4571918"/>
            <a:ext cx="4017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Optical signal cancelled with heat pulse</a:t>
            </a:r>
          </a:p>
          <a:p>
            <a:r>
              <a:rPr lang="en-US" dirty="0">
                <a:solidFill>
                  <a:schemeClr val="bg1"/>
                </a:solidFill>
              </a:rPr>
              <a:t>(red-optical, green – electrical)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Measurements from 1 Hz to 50 Hz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C6FD1F7-459A-481A-B832-7147E310E6FE}"/>
              </a:ext>
            </a:extLst>
          </p:cNvPr>
          <p:cNvCxnSpPr>
            <a:cxnSpLocks/>
          </p:cNvCxnSpPr>
          <p:nvPr/>
        </p:nvCxnSpPr>
        <p:spPr>
          <a:xfrm flipH="1" flipV="1">
            <a:off x="1577716" y="3288145"/>
            <a:ext cx="491229" cy="128377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0665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5868"/>
          </a:xfrm>
          <a:solidFill>
            <a:schemeClr val="accent5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300 </a:t>
            </a:r>
            <a:r>
              <a:rPr lang="en-US" b="1" i="1" dirty="0" err="1">
                <a:solidFill>
                  <a:schemeClr val="bg1"/>
                </a:solidFill>
              </a:rPr>
              <a:t>mW</a:t>
            </a:r>
            <a:r>
              <a:rPr lang="en-US" b="1" i="1" dirty="0">
                <a:solidFill>
                  <a:schemeClr val="bg1"/>
                </a:solidFill>
              </a:rPr>
              <a:t>, modulated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73421" y="958377"/>
            <a:ext cx="8773510" cy="33738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  <a:t>Free space cryogenic bolometer with heat link and heater configuration specifically designed for LIGO power and beam diameter</a:t>
            </a:r>
          </a:p>
          <a:p>
            <a: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  <a:t>Brewster window</a:t>
            </a:r>
          </a:p>
          <a:p>
            <a: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  <a:t>Closed loop operation for speed</a:t>
            </a:r>
          </a:p>
          <a:p>
            <a:endParaRPr lang="en-US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299776-A91F-4576-8E78-F390A67C2A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333" y="3690506"/>
            <a:ext cx="3463913" cy="25985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A39F6B-564B-465D-BEF9-F67EE82FB4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260" y="3690506"/>
            <a:ext cx="2376609" cy="17830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A0E062-9801-4735-81CA-FC951100FEE2}"/>
              </a:ext>
            </a:extLst>
          </p:cNvPr>
          <p:cNvSpPr txBox="1"/>
          <p:nvPr/>
        </p:nvSpPr>
        <p:spPr>
          <a:xfrm>
            <a:off x="345131" y="3558624"/>
            <a:ext cx="192697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Cryostat exists</a:t>
            </a:r>
          </a:p>
          <a:p>
            <a:endParaRPr lang="en-US" b="1" i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en-US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Electronics for fast closed-loop operation are under development</a:t>
            </a:r>
          </a:p>
          <a:p>
            <a:endParaRPr lang="en-US" b="1" i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en-US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Bolometer prototypes fabricated</a:t>
            </a:r>
          </a:p>
        </p:txBody>
      </p:sp>
    </p:spTree>
    <p:extLst>
      <p:ext uri="{BB962C8B-B14F-4D97-AF65-F5344CB8AC3E}">
        <p14:creationId xmlns:p14="http://schemas.microsoft.com/office/powerpoint/2010/main" val="492468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860" y="-4625"/>
            <a:ext cx="9138140" cy="871472"/>
          </a:xfrm>
          <a:solidFill>
            <a:schemeClr val="accent5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b="1" i="1" dirty="0">
                <a:solidFill>
                  <a:schemeClr val="bg1"/>
                </a:solidFill>
              </a:rPr>
              <a:t>Electrical Substitution Radiometer (ESR)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DBE8725-8A37-499C-8E7C-417E3274D286}"/>
              </a:ext>
            </a:extLst>
          </p:cNvPr>
          <p:cNvGrpSpPr/>
          <p:nvPr/>
        </p:nvGrpSpPr>
        <p:grpSpPr>
          <a:xfrm>
            <a:off x="797907" y="1612942"/>
            <a:ext cx="7548185" cy="3778865"/>
            <a:chOff x="411591" y="979075"/>
            <a:chExt cx="7081415" cy="3201664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587267E7-A1D7-4C87-BA49-CC71E7A95D1C}"/>
                </a:ext>
              </a:extLst>
            </p:cNvPr>
            <p:cNvSpPr/>
            <p:nvPr/>
          </p:nvSpPr>
          <p:spPr>
            <a:xfrm rot="2076622">
              <a:off x="4993625" y="2369673"/>
              <a:ext cx="577627" cy="39667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AA9044B1-BC0D-4DF5-BD0C-4AC5ED06CF6C}"/>
                </a:ext>
              </a:extLst>
            </p:cNvPr>
            <p:cNvSpPr/>
            <p:nvPr/>
          </p:nvSpPr>
          <p:spPr>
            <a:xfrm rot="2076622">
              <a:off x="4407822" y="1965546"/>
              <a:ext cx="577627" cy="39667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01E1A484-7A81-42BB-8A83-60F66445BDA1}"/>
                </a:ext>
              </a:extLst>
            </p:cNvPr>
            <p:cNvGrpSpPr/>
            <p:nvPr/>
          </p:nvGrpSpPr>
          <p:grpSpPr>
            <a:xfrm rot="2070706">
              <a:off x="4609390" y="1652326"/>
              <a:ext cx="446734" cy="645764"/>
              <a:chOff x="6269548" y="1978025"/>
              <a:chExt cx="446734" cy="645764"/>
            </a:xfrm>
          </p:grpSpPr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1DD2106A-4F47-4F9E-A6B3-3D7F19A2B766}"/>
                  </a:ext>
                </a:extLst>
              </p:cNvPr>
              <p:cNvGrpSpPr/>
              <p:nvPr/>
            </p:nvGrpSpPr>
            <p:grpSpPr>
              <a:xfrm>
                <a:off x="6269548" y="2483051"/>
                <a:ext cx="443559" cy="140738"/>
                <a:chOff x="6150243" y="2225675"/>
                <a:chExt cx="662770" cy="134460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4DCBAC0A-D6B3-4A1B-A361-3E0A00985532}"/>
                    </a:ext>
                  </a:extLst>
                </p:cNvPr>
                <p:cNvCxnSpPr/>
                <p:nvPr/>
              </p:nvCxnSpPr>
              <p:spPr>
                <a:xfrm>
                  <a:off x="6338228" y="2225675"/>
                  <a:ext cx="72097" cy="130489"/>
                </a:xfrm>
                <a:prstGeom prst="line">
                  <a:avLst/>
                </a:prstGeom>
                <a:ln w="15875" cap="rnd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1968B76B-B9B2-4CB5-9C89-74B49242D1C0}"/>
                    </a:ext>
                  </a:extLst>
                </p:cNvPr>
                <p:cNvCxnSpPr/>
                <p:nvPr/>
              </p:nvCxnSpPr>
              <p:spPr>
                <a:xfrm>
                  <a:off x="6482422" y="2225675"/>
                  <a:ext cx="72097" cy="130489"/>
                </a:xfrm>
                <a:prstGeom prst="line">
                  <a:avLst/>
                </a:prstGeom>
                <a:ln w="15875" cap="rnd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FE5114B0-44FC-483C-B284-90F0A163CA68}"/>
                    </a:ext>
                  </a:extLst>
                </p:cNvPr>
                <p:cNvCxnSpPr/>
                <p:nvPr/>
              </p:nvCxnSpPr>
              <p:spPr>
                <a:xfrm flipH="1">
                  <a:off x="6410325" y="2225675"/>
                  <a:ext cx="72097" cy="130489"/>
                </a:xfrm>
                <a:prstGeom prst="line">
                  <a:avLst/>
                </a:prstGeom>
                <a:ln w="15875" cap="rnd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A5217364-3A83-4B23-A75F-25926C018DD4}"/>
                    </a:ext>
                  </a:extLst>
                </p:cNvPr>
                <p:cNvCxnSpPr/>
                <p:nvPr/>
              </p:nvCxnSpPr>
              <p:spPr>
                <a:xfrm>
                  <a:off x="6629791" y="2225976"/>
                  <a:ext cx="72097" cy="130489"/>
                </a:xfrm>
                <a:prstGeom prst="line">
                  <a:avLst/>
                </a:prstGeom>
                <a:ln w="15875" cap="rnd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66BA2396-E7CB-4300-BB6E-2E2CDF30F56F}"/>
                    </a:ext>
                  </a:extLst>
                </p:cNvPr>
                <p:cNvCxnSpPr/>
                <p:nvPr/>
              </p:nvCxnSpPr>
              <p:spPr>
                <a:xfrm flipH="1">
                  <a:off x="6557694" y="2225976"/>
                  <a:ext cx="72097" cy="130489"/>
                </a:xfrm>
                <a:prstGeom prst="line">
                  <a:avLst/>
                </a:prstGeom>
                <a:ln w="15875" cap="rnd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77245077-F82B-43E3-BCF4-69DD2CC32740}"/>
                    </a:ext>
                  </a:extLst>
                </p:cNvPr>
                <p:cNvCxnSpPr/>
                <p:nvPr/>
              </p:nvCxnSpPr>
              <p:spPr>
                <a:xfrm flipH="1">
                  <a:off x="6264543" y="2229646"/>
                  <a:ext cx="72097" cy="130489"/>
                </a:xfrm>
                <a:prstGeom prst="line">
                  <a:avLst/>
                </a:prstGeom>
                <a:ln w="15875" cap="rnd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43B5ECB2-B27E-413C-BD2B-C40A89A3FE0C}"/>
                    </a:ext>
                  </a:extLst>
                </p:cNvPr>
                <p:cNvCxnSpPr/>
                <p:nvPr/>
              </p:nvCxnSpPr>
              <p:spPr>
                <a:xfrm>
                  <a:off x="6229618" y="2302670"/>
                  <a:ext cx="31750" cy="57465"/>
                </a:xfrm>
                <a:prstGeom prst="line">
                  <a:avLst/>
                </a:prstGeom>
                <a:ln w="15875" cap="rnd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F6B62A44-F44D-42E4-BAF0-531417C032DF}"/>
                    </a:ext>
                  </a:extLst>
                </p:cNvPr>
                <p:cNvCxnSpPr/>
                <p:nvPr/>
              </p:nvCxnSpPr>
              <p:spPr>
                <a:xfrm flipH="1">
                  <a:off x="6701888" y="2298699"/>
                  <a:ext cx="31750" cy="57465"/>
                </a:xfrm>
                <a:prstGeom prst="line">
                  <a:avLst/>
                </a:prstGeom>
                <a:ln w="15875" cap="rnd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B3535283-0299-4457-8DDA-85B4565A1C42}"/>
                    </a:ext>
                  </a:extLst>
                </p:cNvPr>
                <p:cNvCxnSpPr/>
                <p:nvPr/>
              </p:nvCxnSpPr>
              <p:spPr>
                <a:xfrm>
                  <a:off x="6150243" y="2301872"/>
                  <a:ext cx="79375" cy="0"/>
                </a:xfrm>
                <a:prstGeom prst="line">
                  <a:avLst/>
                </a:prstGeom>
                <a:ln w="15875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67FBB427-06C4-414E-9736-8DA40F9C1777}"/>
                    </a:ext>
                  </a:extLst>
                </p:cNvPr>
                <p:cNvCxnSpPr/>
                <p:nvPr/>
              </p:nvCxnSpPr>
              <p:spPr>
                <a:xfrm>
                  <a:off x="6733638" y="2298697"/>
                  <a:ext cx="79375" cy="0"/>
                </a:xfrm>
                <a:prstGeom prst="line">
                  <a:avLst/>
                </a:prstGeom>
                <a:ln w="15875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F264C3C1-26FE-4244-A8C5-86981E3999B7}"/>
                  </a:ext>
                </a:extLst>
              </p:cNvPr>
              <p:cNvCxnSpPr/>
              <p:nvPr/>
            </p:nvCxnSpPr>
            <p:spPr>
              <a:xfrm flipV="1">
                <a:off x="6269548" y="2085975"/>
                <a:ext cx="0" cy="473507"/>
              </a:xfrm>
              <a:prstGeom prst="line">
                <a:avLst/>
              </a:prstGeom>
              <a:ln w="1587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CE5A57A3-786F-4AC7-BDD9-1ADEE169BF16}"/>
                  </a:ext>
                </a:extLst>
              </p:cNvPr>
              <p:cNvCxnSpPr/>
              <p:nvPr/>
            </p:nvCxnSpPr>
            <p:spPr>
              <a:xfrm flipV="1">
                <a:off x="6716282" y="2085975"/>
                <a:ext cx="0" cy="473507"/>
              </a:xfrm>
              <a:prstGeom prst="line">
                <a:avLst/>
              </a:prstGeom>
              <a:ln w="1587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A18001DD-07F9-4AC7-9032-786CB7CE4A0D}"/>
                  </a:ext>
                </a:extLst>
              </p:cNvPr>
              <p:cNvCxnSpPr/>
              <p:nvPr/>
            </p:nvCxnSpPr>
            <p:spPr>
              <a:xfrm>
                <a:off x="6472441" y="1978025"/>
                <a:ext cx="0" cy="215900"/>
              </a:xfrm>
              <a:prstGeom prst="line">
                <a:avLst/>
              </a:prstGeom>
              <a:ln w="1587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4F982D54-04EC-46B1-9615-138DFEA72414}"/>
                  </a:ext>
                </a:extLst>
              </p:cNvPr>
              <p:cNvCxnSpPr/>
              <p:nvPr/>
            </p:nvCxnSpPr>
            <p:spPr>
              <a:xfrm>
                <a:off x="6515984" y="2028825"/>
                <a:ext cx="0" cy="107950"/>
              </a:xfrm>
              <a:prstGeom prst="line">
                <a:avLst/>
              </a:prstGeom>
              <a:ln w="1587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669B8FFE-1AFC-4383-9E06-10389BE4174E}"/>
                  </a:ext>
                </a:extLst>
              </p:cNvPr>
              <p:cNvCxnSpPr/>
              <p:nvPr/>
            </p:nvCxnSpPr>
            <p:spPr>
              <a:xfrm>
                <a:off x="6269548" y="2082800"/>
                <a:ext cx="198185" cy="0"/>
              </a:xfrm>
              <a:prstGeom prst="line">
                <a:avLst/>
              </a:prstGeom>
              <a:ln w="1587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CF6EAE54-58C4-4C53-B22D-E2ED60A61A4D}"/>
                  </a:ext>
                </a:extLst>
              </p:cNvPr>
              <p:cNvCxnSpPr/>
              <p:nvPr/>
            </p:nvCxnSpPr>
            <p:spPr>
              <a:xfrm flipH="1">
                <a:off x="6515984" y="2082800"/>
                <a:ext cx="197123" cy="0"/>
              </a:xfrm>
              <a:prstGeom prst="line">
                <a:avLst/>
              </a:prstGeom>
              <a:ln w="1587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F321BE30-F8DD-44CB-832A-266A29126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86566">
              <a:off x="5274333" y="1736688"/>
              <a:ext cx="715045" cy="986769"/>
            </a:xfrm>
            <a:prstGeom prst="rect">
              <a:avLst/>
            </a:prstGeom>
          </p:spPr>
        </p:pic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91200AA0-2071-433A-8158-B2D5EBBCB675}"/>
                </a:ext>
              </a:extLst>
            </p:cNvPr>
            <p:cNvGrpSpPr/>
            <p:nvPr/>
          </p:nvGrpSpPr>
          <p:grpSpPr>
            <a:xfrm>
              <a:off x="2332533" y="2132106"/>
              <a:ext cx="3233578" cy="885515"/>
              <a:chOff x="-1701424" y="1897640"/>
              <a:chExt cx="3233578" cy="885515"/>
            </a:xfrm>
          </p:grpSpPr>
          <p:sp>
            <p:nvSpPr>
              <p:cNvPr id="86" name="Rectangle 173">
                <a:extLst>
                  <a:ext uri="{FF2B5EF4-FFF2-40B4-BE49-F238E27FC236}">
                    <a16:creationId xmlns:a16="http://schemas.microsoft.com/office/drawing/2014/main" id="{E149CF13-B423-4BB3-A30F-809749F2E856}"/>
                  </a:ext>
                </a:extLst>
              </p:cNvPr>
              <p:cNvSpPr/>
              <p:nvPr/>
            </p:nvSpPr>
            <p:spPr>
              <a:xfrm>
                <a:off x="-1076601" y="1901885"/>
                <a:ext cx="2608755" cy="881270"/>
              </a:xfrm>
              <a:custGeom>
                <a:avLst/>
                <a:gdLst>
                  <a:gd name="connsiteX0" fmla="*/ 0 w 3119120"/>
                  <a:gd name="connsiteY0" fmla="*/ 0 h 1291190"/>
                  <a:gd name="connsiteX1" fmla="*/ 3119120 w 3119120"/>
                  <a:gd name="connsiteY1" fmla="*/ 0 h 1291190"/>
                  <a:gd name="connsiteX2" fmla="*/ 3119120 w 3119120"/>
                  <a:gd name="connsiteY2" fmla="*/ 1291190 h 1291190"/>
                  <a:gd name="connsiteX3" fmla="*/ 0 w 3119120"/>
                  <a:gd name="connsiteY3" fmla="*/ 1291190 h 1291190"/>
                  <a:gd name="connsiteX4" fmla="*/ 0 w 3119120"/>
                  <a:gd name="connsiteY4" fmla="*/ 0 h 1291190"/>
                  <a:gd name="connsiteX0" fmla="*/ 0 w 3119120"/>
                  <a:gd name="connsiteY0" fmla="*/ 0 h 1291190"/>
                  <a:gd name="connsiteX1" fmla="*/ 1407017 w 3119120"/>
                  <a:gd name="connsiteY1" fmla="*/ 3863 h 1291190"/>
                  <a:gd name="connsiteX2" fmla="*/ 3119120 w 3119120"/>
                  <a:gd name="connsiteY2" fmla="*/ 0 h 1291190"/>
                  <a:gd name="connsiteX3" fmla="*/ 3119120 w 3119120"/>
                  <a:gd name="connsiteY3" fmla="*/ 1291190 h 1291190"/>
                  <a:gd name="connsiteX4" fmla="*/ 0 w 3119120"/>
                  <a:gd name="connsiteY4" fmla="*/ 1291190 h 1291190"/>
                  <a:gd name="connsiteX5" fmla="*/ 0 w 3119120"/>
                  <a:gd name="connsiteY5" fmla="*/ 0 h 1291190"/>
                  <a:gd name="connsiteX0" fmla="*/ 0 w 3119120"/>
                  <a:gd name="connsiteY0" fmla="*/ 0 h 1291190"/>
                  <a:gd name="connsiteX1" fmla="*/ 1407017 w 3119120"/>
                  <a:gd name="connsiteY1" fmla="*/ 3863 h 1291190"/>
                  <a:gd name="connsiteX2" fmla="*/ 3119120 w 3119120"/>
                  <a:gd name="connsiteY2" fmla="*/ 1291190 h 1291190"/>
                  <a:gd name="connsiteX3" fmla="*/ 0 w 3119120"/>
                  <a:gd name="connsiteY3" fmla="*/ 1291190 h 1291190"/>
                  <a:gd name="connsiteX4" fmla="*/ 0 w 3119120"/>
                  <a:gd name="connsiteY4" fmla="*/ 0 h 1291190"/>
                  <a:gd name="connsiteX0" fmla="*/ 0 w 3119120"/>
                  <a:gd name="connsiteY0" fmla="*/ 0 h 1291190"/>
                  <a:gd name="connsiteX1" fmla="*/ 1561717 w 3119120"/>
                  <a:gd name="connsiteY1" fmla="*/ 31775 h 1291190"/>
                  <a:gd name="connsiteX2" fmla="*/ 3119120 w 3119120"/>
                  <a:gd name="connsiteY2" fmla="*/ 1291190 h 1291190"/>
                  <a:gd name="connsiteX3" fmla="*/ 0 w 3119120"/>
                  <a:gd name="connsiteY3" fmla="*/ 1291190 h 1291190"/>
                  <a:gd name="connsiteX4" fmla="*/ 0 w 3119120"/>
                  <a:gd name="connsiteY4" fmla="*/ 0 h 1291190"/>
                  <a:gd name="connsiteX0" fmla="*/ 0 w 3100254"/>
                  <a:gd name="connsiteY0" fmla="*/ 0 h 1309797"/>
                  <a:gd name="connsiteX1" fmla="*/ 1561717 w 3100254"/>
                  <a:gd name="connsiteY1" fmla="*/ 31775 h 1309797"/>
                  <a:gd name="connsiteX2" fmla="*/ 3100254 w 3100254"/>
                  <a:gd name="connsiteY2" fmla="*/ 1309797 h 1309797"/>
                  <a:gd name="connsiteX3" fmla="*/ 0 w 3100254"/>
                  <a:gd name="connsiteY3" fmla="*/ 1291190 h 1309797"/>
                  <a:gd name="connsiteX4" fmla="*/ 0 w 3100254"/>
                  <a:gd name="connsiteY4" fmla="*/ 0 h 1309797"/>
                  <a:gd name="connsiteX0" fmla="*/ 0 w 3100254"/>
                  <a:gd name="connsiteY0" fmla="*/ 0 h 1291190"/>
                  <a:gd name="connsiteX1" fmla="*/ 1561717 w 3100254"/>
                  <a:gd name="connsiteY1" fmla="*/ 13168 h 1291190"/>
                  <a:gd name="connsiteX2" fmla="*/ 3100254 w 3100254"/>
                  <a:gd name="connsiteY2" fmla="*/ 1291190 h 1291190"/>
                  <a:gd name="connsiteX3" fmla="*/ 0 w 3100254"/>
                  <a:gd name="connsiteY3" fmla="*/ 1272583 h 1291190"/>
                  <a:gd name="connsiteX4" fmla="*/ 0 w 3100254"/>
                  <a:gd name="connsiteY4" fmla="*/ 0 h 1291190"/>
                  <a:gd name="connsiteX0" fmla="*/ 0 w 3100254"/>
                  <a:gd name="connsiteY0" fmla="*/ 0 h 1291190"/>
                  <a:gd name="connsiteX1" fmla="*/ 1561717 w 3100254"/>
                  <a:gd name="connsiteY1" fmla="*/ 3864 h 1291190"/>
                  <a:gd name="connsiteX2" fmla="*/ 3100254 w 3100254"/>
                  <a:gd name="connsiteY2" fmla="*/ 1291190 h 1291190"/>
                  <a:gd name="connsiteX3" fmla="*/ 0 w 3100254"/>
                  <a:gd name="connsiteY3" fmla="*/ 1272583 h 1291190"/>
                  <a:gd name="connsiteX4" fmla="*/ 0 w 3100254"/>
                  <a:gd name="connsiteY4" fmla="*/ 0 h 129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0254" h="1291190">
                    <a:moveTo>
                      <a:pt x="0" y="0"/>
                    </a:moveTo>
                    <a:lnTo>
                      <a:pt x="1561717" y="3864"/>
                    </a:lnTo>
                    <a:lnTo>
                      <a:pt x="3100254" y="1291190"/>
                    </a:lnTo>
                    <a:lnTo>
                      <a:pt x="0" y="12725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6FBBFBA7-AFCE-4B5B-AB21-13FC1F76776B}"/>
                  </a:ext>
                </a:extLst>
              </p:cNvPr>
              <p:cNvCxnSpPr/>
              <p:nvPr/>
            </p:nvCxnSpPr>
            <p:spPr>
              <a:xfrm flipH="1">
                <a:off x="67093" y="2216277"/>
                <a:ext cx="291589" cy="0"/>
              </a:xfrm>
              <a:prstGeom prst="line">
                <a:avLst/>
              </a:prstGeom>
              <a:ln w="25400" cap="rnd">
                <a:solidFill>
                  <a:srgbClr val="FADFD6"/>
                </a:solidFill>
                <a:tailEnd type="stealth" w="lg" len="lg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448D647B-2ABA-429F-92A0-208627BFB9FF}"/>
                  </a:ext>
                </a:extLst>
              </p:cNvPr>
              <p:cNvCxnSpPr/>
              <p:nvPr/>
            </p:nvCxnSpPr>
            <p:spPr>
              <a:xfrm rot="16200000" flipH="1">
                <a:off x="-422630" y="1243670"/>
                <a:ext cx="0" cy="1307939"/>
              </a:xfrm>
              <a:prstGeom prst="line">
                <a:avLst/>
              </a:prstGeom>
              <a:ln w="38100" cap="rnd">
                <a:gradFill>
                  <a:gsLst>
                    <a:gs pos="2800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284B8909-8575-4284-8CD2-D0C5CBE08C77}"/>
                  </a:ext>
                </a:extLst>
              </p:cNvPr>
              <p:cNvCxnSpPr/>
              <p:nvPr/>
            </p:nvCxnSpPr>
            <p:spPr>
              <a:xfrm rot="16200000" flipH="1">
                <a:off x="228728" y="1480268"/>
                <a:ext cx="0" cy="2604304"/>
              </a:xfrm>
              <a:prstGeom prst="line">
                <a:avLst/>
              </a:prstGeom>
              <a:ln w="38100" cap="rnd">
                <a:gradFill>
                  <a:gsLst>
                    <a:gs pos="24000">
                      <a:schemeClr val="tx1"/>
                    </a:gs>
                    <a:gs pos="100000">
                      <a:srgbClr val="FF0000"/>
                    </a:gs>
                  </a:gsLst>
                  <a:lin ang="5400000" scaled="0"/>
                </a:gra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332D7E19-DD26-4607-BFB0-07F8763F9C83}"/>
                  </a:ext>
                </a:extLst>
              </p:cNvPr>
              <p:cNvCxnSpPr/>
              <p:nvPr/>
            </p:nvCxnSpPr>
            <p:spPr>
              <a:xfrm rot="16200000" flipH="1">
                <a:off x="441895" y="1690260"/>
                <a:ext cx="881605" cy="1296365"/>
              </a:xfrm>
              <a:prstGeom prst="line">
                <a:avLst/>
              </a:prstGeom>
              <a:ln w="38100" cap="rnd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D7ED7C71-F261-4150-AF8D-171B40DF9981}"/>
                  </a:ext>
                </a:extLst>
              </p:cNvPr>
              <p:cNvCxnSpPr/>
              <p:nvPr/>
            </p:nvCxnSpPr>
            <p:spPr>
              <a:xfrm>
                <a:off x="-1701424" y="2339407"/>
                <a:ext cx="2547244" cy="0"/>
              </a:xfrm>
              <a:prstGeom prst="line">
                <a:avLst/>
              </a:prstGeom>
              <a:ln w="25400" cap="rnd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D76355FC-78A4-4F95-91F1-EFFA96744BD8}"/>
                  </a:ext>
                </a:extLst>
              </p:cNvPr>
              <p:cNvCxnSpPr/>
              <p:nvPr/>
            </p:nvCxnSpPr>
            <p:spPr>
              <a:xfrm flipH="1" flipV="1">
                <a:off x="845820" y="2339407"/>
                <a:ext cx="284781" cy="401724"/>
              </a:xfrm>
              <a:prstGeom prst="line">
                <a:avLst/>
              </a:prstGeom>
              <a:ln w="25400" cap="rnd">
                <a:gradFill flip="none" rotWithShape="1">
                  <a:gsLst>
                    <a:gs pos="0">
                      <a:srgbClr val="FF0000"/>
                    </a:gs>
                    <a:gs pos="100000">
                      <a:srgbClr val="EA483B"/>
                    </a:gs>
                  </a:gsLst>
                  <a:lin ang="10800000" scaled="1"/>
                  <a:tileRect/>
                </a:gra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79DCA8A8-433F-45A7-8B78-BDC65A8EA66B}"/>
                  </a:ext>
                </a:extLst>
              </p:cNvPr>
              <p:cNvCxnSpPr/>
              <p:nvPr/>
            </p:nvCxnSpPr>
            <p:spPr>
              <a:xfrm flipV="1">
                <a:off x="1137424" y="2588264"/>
                <a:ext cx="65224" cy="158595"/>
              </a:xfrm>
              <a:prstGeom prst="line">
                <a:avLst/>
              </a:prstGeom>
              <a:ln w="25400" cap="rnd">
                <a:gradFill>
                  <a:gsLst>
                    <a:gs pos="0">
                      <a:srgbClr val="EB4D35"/>
                    </a:gs>
                    <a:gs pos="100000">
                      <a:srgbClr val="EC7C68"/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703502B4-EFCC-4A4E-83C5-FB6853C2C938}"/>
                  </a:ext>
                </a:extLst>
              </p:cNvPr>
              <p:cNvCxnSpPr/>
              <p:nvPr/>
            </p:nvCxnSpPr>
            <p:spPr>
              <a:xfrm flipV="1">
                <a:off x="1017678" y="2588264"/>
                <a:ext cx="184970" cy="158594"/>
              </a:xfrm>
              <a:prstGeom prst="line">
                <a:avLst/>
              </a:prstGeom>
              <a:ln w="25400" cap="rnd">
                <a:gradFill flip="none" rotWithShape="1">
                  <a:gsLst>
                    <a:gs pos="0">
                      <a:srgbClr val="EE7A61"/>
                    </a:gs>
                    <a:gs pos="100000">
                      <a:srgbClr val="F2A797"/>
                    </a:gs>
                  </a:gsLst>
                  <a:lin ang="10800000" scaled="1"/>
                  <a:tileRect/>
                </a:gra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30E6A2E3-8C22-4C7F-825B-6B9B2B85675F}"/>
                  </a:ext>
                </a:extLst>
              </p:cNvPr>
              <p:cNvCxnSpPr/>
              <p:nvPr/>
            </p:nvCxnSpPr>
            <p:spPr>
              <a:xfrm flipH="1" flipV="1">
                <a:off x="654029" y="2219507"/>
                <a:ext cx="356828" cy="527351"/>
              </a:xfrm>
              <a:prstGeom prst="line">
                <a:avLst/>
              </a:prstGeom>
              <a:ln w="25400" cap="rnd">
                <a:gradFill>
                  <a:gsLst>
                    <a:gs pos="0">
                      <a:srgbClr val="F1A896"/>
                    </a:gs>
                    <a:gs pos="100000">
                      <a:srgbClr val="F7CCC2"/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634DE528-5DE7-41AC-AF79-324E2CE0DE84}"/>
                  </a:ext>
                </a:extLst>
              </p:cNvPr>
              <p:cNvCxnSpPr/>
              <p:nvPr/>
            </p:nvCxnSpPr>
            <p:spPr>
              <a:xfrm>
                <a:off x="-863955" y="2218593"/>
                <a:ext cx="1517629" cy="0"/>
              </a:xfrm>
              <a:prstGeom prst="line">
                <a:avLst/>
              </a:prstGeom>
              <a:ln w="25400" cap="rnd">
                <a:gradFill flip="none" rotWithShape="1">
                  <a:gsLst>
                    <a:gs pos="0">
                      <a:srgbClr val="A5A5A5"/>
                    </a:gs>
                    <a:gs pos="100000">
                      <a:srgbClr val="F6CDC2"/>
                    </a:gs>
                  </a:gsLst>
                  <a:lin ang="0" scaled="1"/>
                  <a:tileRect/>
                </a:gra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90D235A5-F596-46B4-A99E-D58895DF9A2F}"/>
                  </a:ext>
                </a:extLst>
              </p:cNvPr>
              <p:cNvCxnSpPr/>
              <p:nvPr/>
            </p:nvCxnSpPr>
            <p:spPr>
              <a:xfrm>
                <a:off x="-1626620" y="2341617"/>
                <a:ext cx="862680" cy="0"/>
              </a:xfrm>
              <a:prstGeom prst="line">
                <a:avLst/>
              </a:prstGeom>
              <a:ln w="25400" cap="rnd">
                <a:solidFill>
                  <a:srgbClr val="FF0000"/>
                </a:solidFill>
                <a:tailEnd type="stealth" w="lg" len="lg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487A58AE-392E-445B-BEC7-326D492D7421}"/>
                </a:ext>
              </a:extLst>
            </p:cNvPr>
            <p:cNvSpPr txBox="1"/>
            <p:nvPr/>
          </p:nvSpPr>
          <p:spPr>
            <a:xfrm>
              <a:off x="411591" y="1597929"/>
              <a:ext cx="21120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Arial Narrow" panose="020B0606020202030204" pitchFamily="34" charset="0"/>
                  <a:ea typeface="Arial" charset="0"/>
                  <a:cs typeface="Arial" charset="0"/>
                </a:rPr>
                <a:t>Absorber = cavity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189E6D3D-E085-44A1-9A77-DE07E1E32004}"/>
                </a:ext>
              </a:extLst>
            </p:cNvPr>
            <p:cNvSpPr txBox="1"/>
            <p:nvPr/>
          </p:nvSpPr>
          <p:spPr>
            <a:xfrm>
              <a:off x="2786473" y="1431187"/>
              <a:ext cx="19631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Arial Narrow" panose="020B0606020202030204" pitchFamily="34" charset="0"/>
                  <a:ea typeface="Arial" charset="0"/>
                  <a:cs typeface="Arial" charset="0"/>
                </a:rPr>
                <a:t>electrical heater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3928D39E-A122-49F8-B61C-B9BFB95D0CB4}"/>
                </a:ext>
              </a:extLst>
            </p:cNvPr>
            <p:cNvSpPr txBox="1"/>
            <p:nvPr/>
          </p:nvSpPr>
          <p:spPr>
            <a:xfrm>
              <a:off x="4859893" y="979075"/>
              <a:ext cx="263311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Arial Narrow" panose="020B0606020202030204" pitchFamily="34" charset="0"/>
                  <a:ea typeface="Arial" charset="0"/>
                  <a:cs typeface="Arial" charset="0"/>
                </a:rPr>
                <a:t>Temperature </a:t>
              </a:r>
            </a:p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Arial Narrow" panose="020B0606020202030204" pitchFamily="34" charset="0"/>
                  <a:ea typeface="Arial" charset="0"/>
                  <a:cs typeface="Arial" charset="0"/>
                </a:rPr>
                <a:t>sensor (T)</a:t>
              </a:r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C8E1AA3-6BAE-4001-93EB-BCDED3FBA698}"/>
                </a:ext>
              </a:extLst>
            </p:cNvPr>
            <p:cNvCxnSpPr>
              <a:cxnSpLocks/>
            </p:cNvCxnSpPr>
            <p:nvPr/>
          </p:nvCxnSpPr>
          <p:spPr>
            <a:xfrm>
              <a:off x="4845809" y="3016886"/>
              <a:ext cx="0" cy="7474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530F7876-C363-413F-829C-A0C3579176DD}"/>
                </a:ext>
              </a:extLst>
            </p:cNvPr>
            <p:cNvCxnSpPr/>
            <p:nvPr/>
          </p:nvCxnSpPr>
          <p:spPr>
            <a:xfrm>
              <a:off x="3645715" y="3764340"/>
              <a:ext cx="227361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ED004637-11B0-4952-8590-79BA5BE2A366}"/>
                </a:ext>
              </a:extLst>
            </p:cNvPr>
            <p:cNvSpPr txBox="1"/>
            <p:nvPr/>
          </p:nvSpPr>
          <p:spPr>
            <a:xfrm>
              <a:off x="3796507" y="3780629"/>
              <a:ext cx="2029645" cy="400110"/>
            </a:xfrm>
            <a:prstGeom prst="rect">
              <a:avLst/>
            </a:prstGeom>
            <a:solidFill>
              <a:srgbClr val="FFCCCC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Arial Narrow" panose="020B0606020202030204" pitchFamily="34" charset="0"/>
                  <a:ea typeface="Arial" charset="0"/>
                  <a:cs typeface="Arial" charset="0"/>
                </a:rPr>
                <a:t>thermal bath (T</a:t>
              </a:r>
              <a:r>
                <a:rPr lang="en-US" sz="2000" b="1" baseline="-25000" dirty="0">
                  <a:latin typeface="Arial Narrow" panose="020B0606020202030204" pitchFamily="34" charset="0"/>
                  <a:ea typeface="Arial" charset="0"/>
                  <a:cs typeface="Arial" charset="0"/>
                </a:rPr>
                <a:t>0</a:t>
              </a:r>
              <a:r>
                <a:rPr lang="en-US" sz="2000" b="1" dirty="0">
                  <a:latin typeface="Arial Narrow" panose="020B0606020202030204" pitchFamily="34" charset="0"/>
                  <a:ea typeface="Arial" charset="0"/>
                  <a:cs typeface="Arial" charset="0"/>
                </a:rPr>
                <a:t>)</a:t>
              </a:r>
            </a:p>
          </p:txBody>
        </p: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81CA092D-9BB3-400E-9E32-4E0BAEF598A6}"/>
                </a:ext>
              </a:extLst>
            </p:cNvPr>
            <p:cNvCxnSpPr/>
            <p:nvPr/>
          </p:nvCxnSpPr>
          <p:spPr>
            <a:xfrm>
              <a:off x="3570408" y="1520256"/>
              <a:ext cx="839705" cy="34879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089E6935-EF46-44DD-BBB0-1CFF2B886178}"/>
                </a:ext>
              </a:extLst>
            </p:cNvPr>
            <p:cNvCxnSpPr/>
            <p:nvPr/>
          </p:nvCxnSpPr>
          <p:spPr>
            <a:xfrm>
              <a:off x="2395321" y="1873513"/>
              <a:ext cx="773818" cy="18524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434A3BA9-E6D9-4C6A-8A0E-125AFF9C7946}"/>
              </a:ext>
            </a:extLst>
          </p:cNvPr>
          <p:cNvSpPr txBox="1"/>
          <p:nvPr/>
        </p:nvSpPr>
        <p:spPr>
          <a:xfrm>
            <a:off x="1243976" y="3085056"/>
            <a:ext cx="2092531" cy="472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  <a:ea typeface="Arial" charset="0"/>
                <a:cs typeface="Arial" charset="0"/>
              </a:rPr>
              <a:t>incident radiation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CAFC920-F541-44E0-9510-EE8FF12D9F3B}"/>
              </a:ext>
            </a:extLst>
          </p:cNvPr>
          <p:cNvSpPr txBox="1"/>
          <p:nvPr/>
        </p:nvSpPr>
        <p:spPr>
          <a:xfrm>
            <a:off x="3062321" y="4242776"/>
            <a:ext cx="2205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  <a:ea typeface="Arial" charset="0"/>
                <a:cs typeface="Arial" charset="0"/>
              </a:rPr>
              <a:t>Heat Link (W/K)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1C08858A-4391-4D8F-993D-826B1421E7FF}"/>
              </a:ext>
            </a:extLst>
          </p:cNvPr>
          <p:cNvCxnSpPr>
            <a:cxnSpLocks/>
          </p:cNvCxnSpPr>
          <p:nvPr/>
        </p:nvCxnSpPr>
        <p:spPr>
          <a:xfrm flipV="1">
            <a:off x="4636268" y="4381482"/>
            <a:ext cx="805996" cy="944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F99E3582-DE63-468B-ADB8-B4E3026B31D5}"/>
              </a:ext>
            </a:extLst>
          </p:cNvPr>
          <p:cNvCxnSpPr>
            <a:cxnSpLocks/>
          </p:cNvCxnSpPr>
          <p:nvPr/>
        </p:nvCxnSpPr>
        <p:spPr>
          <a:xfrm flipH="1">
            <a:off x="6448514" y="2448447"/>
            <a:ext cx="494241" cy="4231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0747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860" y="-4625"/>
            <a:ext cx="9138140" cy="871472"/>
          </a:xfrm>
          <a:solidFill>
            <a:schemeClr val="accent5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b="1" i="1" dirty="0">
                <a:solidFill>
                  <a:schemeClr val="bg1"/>
                </a:solidFill>
              </a:rPr>
              <a:t>Existing CW Laser Power Standards (C-series)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23EC74F-F6D3-442F-8B6C-822DA3052E07}"/>
              </a:ext>
            </a:extLst>
          </p:cNvPr>
          <p:cNvGrpSpPr/>
          <p:nvPr/>
        </p:nvGrpSpPr>
        <p:grpSpPr>
          <a:xfrm>
            <a:off x="4992787" y="1068006"/>
            <a:ext cx="4151213" cy="1974215"/>
            <a:chOff x="621181" y="1503373"/>
            <a:chExt cx="5070171" cy="2217289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1DBE8725-8A37-499C-8E7C-417E3274D286}"/>
                </a:ext>
              </a:extLst>
            </p:cNvPr>
            <p:cNvGrpSpPr/>
            <p:nvPr/>
          </p:nvGrpSpPr>
          <p:grpSpPr>
            <a:xfrm>
              <a:off x="621181" y="1503373"/>
              <a:ext cx="5070171" cy="2217289"/>
              <a:chOff x="109337" y="979075"/>
              <a:chExt cx="7383669" cy="3201664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587267E7-A1D7-4C87-BA49-CC71E7A95D1C}"/>
                  </a:ext>
                </a:extLst>
              </p:cNvPr>
              <p:cNvSpPr/>
              <p:nvPr/>
            </p:nvSpPr>
            <p:spPr>
              <a:xfrm rot="2076622">
                <a:off x="4993625" y="2369673"/>
                <a:ext cx="577627" cy="39667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AA9044B1-BC0D-4DF5-BD0C-4AC5ED06CF6C}"/>
                  </a:ext>
                </a:extLst>
              </p:cNvPr>
              <p:cNvSpPr/>
              <p:nvPr/>
            </p:nvSpPr>
            <p:spPr>
              <a:xfrm rot="2076622">
                <a:off x="4407822" y="1965546"/>
                <a:ext cx="577627" cy="39667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01E1A484-7A81-42BB-8A83-60F66445BDA1}"/>
                  </a:ext>
                </a:extLst>
              </p:cNvPr>
              <p:cNvGrpSpPr/>
              <p:nvPr/>
            </p:nvGrpSpPr>
            <p:grpSpPr>
              <a:xfrm rot="2070706">
                <a:off x="4609390" y="1652326"/>
                <a:ext cx="446734" cy="645764"/>
                <a:chOff x="6269548" y="1978025"/>
                <a:chExt cx="446734" cy="645764"/>
              </a:xfrm>
            </p:grpSpPr>
            <p:grpSp>
              <p:nvGrpSpPr>
                <p:cNvPr id="98" name="Group 97">
                  <a:extLst>
                    <a:ext uri="{FF2B5EF4-FFF2-40B4-BE49-F238E27FC236}">
                      <a16:creationId xmlns:a16="http://schemas.microsoft.com/office/drawing/2014/main" id="{1DD2106A-4F47-4F9E-A6B3-3D7F19A2B766}"/>
                    </a:ext>
                  </a:extLst>
                </p:cNvPr>
                <p:cNvGrpSpPr/>
                <p:nvPr/>
              </p:nvGrpSpPr>
              <p:grpSpPr>
                <a:xfrm>
                  <a:off x="6269548" y="2483051"/>
                  <a:ext cx="443559" cy="140738"/>
                  <a:chOff x="6150243" y="2225675"/>
                  <a:chExt cx="662770" cy="134460"/>
                </a:xfrm>
              </p:grpSpPr>
              <p:cxnSp>
                <p:nvCxnSpPr>
                  <p:cNvPr id="105" name="Straight Connector 104">
                    <a:extLst>
                      <a:ext uri="{FF2B5EF4-FFF2-40B4-BE49-F238E27FC236}">
                        <a16:creationId xmlns:a16="http://schemas.microsoft.com/office/drawing/2014/main" id="{4DCBAC0A-D6B3-4A1B-A361-3E0A00985532}"/>
                      </a:ext>
                    </a:extLst>
                  </p:cNvPr>
                  <p:cNvCxnSpPr/>
                  <p:nvPr/>
                </p:nvCxnSpPr>
                <p:spPr>
                  <a:xfrm>
                    <a:off x="6338228" y="2225675"/>
                    <a:ext cx="72097" cy="130489"/>
                  </a:xfrm>
                  <a:prstGeom prst="line">
                    <a:avLst/>
                  </a:prstGeom>
                  <a:ln w="15875" cap="rnd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Straight Connector 105">
                    <a:extLst>
                      <a:ext uri="{FF2B5EF4-FFF2-40B4-BE49-F238E27FC236}">
                        <a16:creationId xmlns:a16="http://schemas.microsoft.com/office/drawing/2014/main" id="{1968B76B-B9B2-4CB5-9C89-74B49242D1C0}"/>
                      </a:ext>
                    </a:extLst>
                  </p:cNvPr>
                  <p:cNvCxnSpPr/>
                  <p:nvPr/>
                </p:nvCxnSpPr>
                <p:spPr>
                  <a:xfrm>
                    <a:off x="6482422" y="2225675"/>
                    <a:ext cx="72097" cy="130489"/>
                  </a:xfrm>
                  <a:prstGeom prst="line">
                    <a:avLst/>
                  </a:prstGeom>
                  <a:ln w="15875" cap="rnd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Straight Connector 106">
                    <a:extLst>
                      <a:ext uri="{FF2B5EF4-FFF2-40B4-BE49-F238E27FC236}">
                        <a16:creationId xmlns:a16="http://schemas.microsoft.com/office/drawing/2014/main" id="{FE5114B0-44FC-483C-B284-90F0A163CA68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410325" y="2225675"/>
                    <a:ext cx="72097" cy="130489"/>
                  </a:xfrm>
                  <a:prstGeom prst="line">
                    <a:avLst/>
                  </a:prstGeom>
                  <a:ln w="15875" cap="rnd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Straight Connector 107">
                    <a:extLst>
                      <a:ext uri="{FF2B5EF4-FFF2-40B4-BE49-F238E27FC236}">
                        <a16:creationId xmlns:a16="http://schemas.microsoft.com/office/drawing/2014/main" id="{A5217364-3A83-4B23-A75F-25926C018DD4}"/>
                      </a:ext>
                    </a:extLst>
                  </p:cNvPr>
                  <p:cNvCxnSpPr/>
                  <p:nvPr/>
                </p:nvCxnSpPr>
                <p:spPr>
                  <a:xfrm>
                    <a:off x="6629791" y="2225976"/>
                    <a:ext cx="72097" cy="130489"/>
                  </a:xfrm>
                  <a:prstGeom prst="line">
                    <a:avLst/>
                  </a:prstGeom>
                  <a:ln w="15875" cap="rnd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Straight Connector 108">
                    <a:extLst>
                      <a:ext uri="{FF2B5EF4-FFF2-40B4-BE49-F238E27FC236}">
                        <a16:creationId xmlns:a16="http://schemas.microsoft.com/office/drawing/2014/main" id="{66BA2396-E7CB-4300-BB6E-2E2CDF30F56F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557694" y="2225976"/>
                    <a:ext cx="72097" cy="130489"/>
                  </a:xfrm>
                  <a:prstGeom prst="line">
                    <a:avLst/>
                  </a:prstGeom>
                  <a:ln w="15875" cap="rnd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Straight Connector 109">
                    <a:extLst>
                      <a:ext uri="{FF2B5EF4-FFF2-40B4-BE49-F238E27FC236}">
                        <a16:creationId xmlns:a16="http://schemas.microsoft.com/office/drawing/2014/main" id="{77245077-F82B-43E3-BCF4-69DD2CC32740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264543" y="2229646"/>
                    <a:ext cx="72097" cy="130489"/>
                  </a:xfrm>
                  <a:prstGeom prst="line">
                    <a:avLst/>
                  </a:prstGeom>
                  <a:ln w="15875" cap="rnd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Straight Connector 110">
                    <a:extLst>
                      <a:ext uri="{FF2B5EF4-FFF2-40B4-BE49-F238E27FC236}">
                        <a16:creationId xmlns:a16="http://schemas.microsoft.com/office/drawing/2014/main" id="{43B5ECB2-B27E-413C-BD2B-C40A89A3FE0C}"/>
                      </a:ext>
                    </a:extLst>
                  </p:cNvPr>
                  <p:cNvCxnSpPr/>
                  <p:nvPr/>
                </p:nvCxnSpPr>
                <p:spPr>
                  <a:xfrm>
                    <a:off x="6229618" y="2302670"/>
                    <a:ext cx="31750" cy="57465"/>
                  </a:xfrm>
                  <a:prstGeom prst="line">
                    <a:avLst/>
                  </a:prstGeom>
                  <a:ln w="15875" cap="rnd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Straight Connector 111">
                    <a:extLst>
                      <a:ext uri="{FF2B5EF4-FFF2-40B4-BE49-F238E27FC236}">
                        <a16:creationId xmlns:a16="http://schemas.microsoft.com/office/drawing/2014/main" id="{F6B62A44-F44D-42E4-BAF0-531417C032DF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701888" y="2298699"/>
                    <a:ext cx="31750" cy="57465"/>
                  </a:xfrm>
                  <a:prstGeom prst="line">
                    <a:avLst/>
                  </a:prstGeom>
                  <a:ln w="15875" cap="rnd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" name="Straight Connector 112">
                    <a:extLst>
                      <a:ext uri="{FF2B5EF4-FFF2-40B4-BE49-F238E27FC236}">
                        <a16:creationId xmlns:a16="http://schemas.microsoft.com/office/drawing/2014/main" id="{B3535283-0299-4457-8DDA-85B4565A1C42}"/>
                      </a:ext>
                    </a:extLst>
                  </p:cNvPr>
                  <p:cNvCxnSpPr/>
                  <p:nvPr/>
                </p:nvCxnSpPr>
                <p:spPr>
                  <a:xfrm>
                    <a:off x="6150243" y="2301872"/>
                    <a:ext cx="79375" cy="0"/>
                  </a:xfrm>
                  <a:prstGeom prst="line">
                    <a:avLst/>
                  </a:prstGeom>
                  <a:ln w="15875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" name="Straight Connector 113">
                    <a:extLst>
                      <a:ext uri="{FF2B5EF4-FFF2-40B4-BE49-F238E27FC236}">
                        <a16:creationId xmlns:a16="http://schemas.microsoft.com/office/drawing/2014/main" id="{67FBB427-06C4-414E-9736-8DA40F9C1777}"/>
                      </a:ext>
                    </a:extLst>
                  </p:cNvPr>
                  <p:cNvCxnSpPr/>
                  <p:nvPr/>
                </p:nvCxnSpPr>
                <p:spPr>
                  <a:xfrm>
                    <a:off x="6733638" y="2298697"/>
                    <a:ext cx="79375" cy="0"/>
                  </a:xfrm>
                  <a:prstGeom prst="line">
                    <a:avLst/>
                  </a:prstGeom>
                  <a:ln w="15875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F264C3C1-26FE-4244-A8C5-86981E3999B7}"/>
                    </a:ext>
                  </a:extLst>
                </p:cNvPr>
                <p:cNvCxnSpPr/>
                <p:nvPr/>
              </p:nvCxnSpPr>
              <p:spPr>
                <a:xfrm flipV="1">
                  <a:off x="6269548" y="2085975"/>
                  <a:ext cx="0" cy="473507"/>
                </a:xfrm>
                <a:prstGeom prst="line">
                  <a:avLst/>
                </a:prstGeom>
                <a:ln w="15875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CE5A57A3-786F-4AC7-BDD9-1ADEE169BF16}"/>
                    </a:ext>
                  </a:extLst>
                </p:cNvPr>
                <p:cNvCxnSpPr/>
                <p:nvPr/>
              </p:nvCxnSpPr>
              <p:spPr>
                <a:xfrm flipV="1">
                  <a:off x="6716282" y="2085975"/>
                  <a:ext cx="0" cy="473507"/>
                </a:xfrm>
                <a:prstGeom prst="line">
                  <a:avLst/>
                </a:prstGeom>
                <a:ln w="15875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A18001DD-07F9-4AC7-9032-786CB7CE4A0D}"/>
                    </a:ext>
                  </a:extLst>
                </p:cNvPr>
                <p:cNvCxnSpPr/>
                <p:nvPr/>
              </p:nvCxnSpPr>
              <p:spPr>
                <a:xfrm>
                  <a:off x="6472441" y="1978025"/>
                  <a:ext cx="0" cy="215900"/>
                </a:xfrm>
                <a:prstGeom prst="line">
                  <a:avLst/>
                </a:prstGeom>
                <a:ln w="15875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4F982D54-04EC-46B1-9615-138DFEA72414}"/>
                    </a:ext>
                  </a:extLst>
                </p:cNvPr>
                <p:cNvCxnSpPr/>
                <p:nvPr/>
              </p:nvCxnSpPr>
              <p:spPr>
                <a:xfrm>
                  <a:off x="6515984" y="2028825"/>
                  <a:ext cx="0" cy="107950"/>
                </a:xfrm>
                <a:prstGeom prst="line">
                  <a:avLst/>
                </a:prstGeom>
                <a:ln w="15875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669B8FFE-1AFC-4383-9E06-10389BE4174E}"/>
                    </a:ext>
                  </a:extLst>
                </p:cNvPr>
                <p:cNvCxnSpPr/>
                <p:nvPr/>
              </p:nvCxnSpPr>
              <p:spPr>
                <a:xfrm>
                  <a:off x="6269548" y="2082800"/>
                  <a:ext cx="198185" cy="0"/>
                </a:xfrm>
                <a:prstGeom prst="line">
                  <a:avLst/>
                </a:prstGeom>
                <a:ln w="15875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CF6EAE54-58C4-4C53-B22D-E2ED60A61A4D}"/>
                    </a:ext>
                  </a:extLst>
                </p:cNvPr>
                <p:cNvCxnSpPr/>
                <p:nvPr/>
              </p:nvCxnSpPr>
              <p:spPr>
                <a:xfrm flipH="1">
                  <a:off x="6515984" y="2082800"/>
                  <a:ext cx="197123" cy="0"/>
                </a:xfrm>
                <a:prstGeom prst="line">
                  <a:avLst/>
                </a:prstGeom>
                <a:ln w="15875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F321BE30-F8DD-44CB-832A-266A29126B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86566">
                <a:off x="5274333" y="1736687"/>
                <a:ext cx="715044" cy="986769"/>
              </a:xfrm>
              <a:prstGeom prst="rect">
                <a:avLst/>
              </a:prstGeom>
            </p:spPr>
          </p:pic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91200AA0-2071-433A-8158-B2D5EBBCB675}"/>
                  </a:ext>
                </a:extLst>
              </p:cNvPr>
              <p:cNvGrpSpPr/>
              <p:nvPr/>
            </p:nvGrpSpPr>
            <p:grpSpPr>
              <a:xfrm>
                <a:off x="2332533" y="2132106"/>
                <a:ext cx="3233578" cy="885515"/>
                <a:chOff x="-1701424" y="1897640"/>
                <a:chExt cx="3233578" cy="885515"/>
              </a:xfrm>
            </p:grpSpPr>
            <p:sp>
              <p:nvSpPr>
                <p:cNvPr id="86" name="Rectangle 173">
                  <a:extLst>
                    <a:ext uri="{FF2B5EF4-FFF2-40B4-BE49-F238E27FC236}">
                      <a16:creationId xmlns:a16="http://schemas.microsoft.com/office/drawing/2014/main" id="{E149CF13-B423-4BB3-A30F-809749F2E856}"/>
                    </a:ext>
                  </a:extLst>
                </p:cNvPr>
                <p:cNvSpPr/>
                <p:nvPr/>
              </p:nvSpPr>
              <p:spPr>
                <a:xfrm>
                  <a:off x="-1076601" y="1901885"/>
                  <a:ext cx="2608755" cy="881270"/>
                </a:xfrm>
                <a:custGeom>
                  <a:avLst/>
                  <a:gdLst>
                    <a:gd name="connsiteX0" fmla="*/ 0 w 3119120"/>
                    <a:gd name="connsiteY0" fmla="*/ 0 h 1291190"/>
                    <a:gd name="connsiteX1" fmla="*/ 3119120 w 3119120"/>
                    <a:gd name="connsiteY1" fmla="*/ 0 h 1291190"/>
                    <a:gd name="connsiteX2" fmla="*/ 3119120 w 3119120"/>
                    <a:gd name="connsiteY2" fmla="*/ 1291190 h 1291190"/>
                    <a:gd name="connsiteX3" fmla="*/ 0 w 3119120"/>
                    <a:gd name="connsiteY3" fmla="*/ 1291190 h 1291190"/>
                    <a:gd name="connsiteX4" fmla="*/ 0 w 3119120"/>
                    <a:gd name="connsiteY4" fmla="*/ 0 h 1291190"/>
                    <a:gd name="connsiteX0" fmla="*/ 0 w 3119120"/>
                    <a:gd name="connsiteY0" fmla="*/ 0 h 1291190"/>
                    <a:gd name="connsiteX1" fmla="*/ 1407017 w 3119120"/>
                    <a:gd name="connsiteY1" fmla="*/ 3863 h 1291190"/>
                    <a:gd name="connsiteX2" fmla="*/ 3119120 w 3119120"/>
                    <a:gd name="connsiteY2" fmla="*/ 0 h 1291190"/>
                    <a:gd name="connsiteX3" fmla="*/ 3119120 w 3119120"/>
                    <a:gd name="connsiteY3" fmla="*/ 1291190 h 1291190"/>
                    <a:gd name="connsiteX4" fmla="*/ 0 w 3119120"/>
                    <a:gd name="connsiteY4" fmla="*/ 1291190 h 1291190"/>
                    <a:gd name="connsiteX5" fmla="*/ 0 w 3119120"/>
                    <a:gd name="connsiteY5" fmla="*/ 0 h 1291190"/>
                    <a:gd name="connsiteX0" fmla="*/ 0 w 3119120"/>
                    <a:gd name="connsiteY0" fmla="*/ 0 h 1291190"/>
                    <a:gd name="connsiteX1" fmla="*/ 1407017 w 3119120"/>
                    <a:gd name="connsiteY1" fmla="*/ 3863 h 1291190"/>
                    <a:gd name="connsiteX2" fmla="*/ 3119120 w 3119120"/>
                    <a:gd name="connsiteY2" fmla="*/ 1291190 h 1291190"/>
                    <a:gd name="connsiteX3" fmla="*/ 0 w 3119120"/>
                    <a:gd name="connsiteY3" fmla="*/ 1291190 h 1291190"/>
                    <a:gd name="connsiteX4" fmla="*/ 0 w 3119120"/>
                    <a:gd name="connsiteY4" fmla="*/ 0 h 1291190"/>
                    <a:gd name="connsiteX0" fmla="*/ 0 w 3119120"/>
                    <a:gd name="connsiteY0" fmla="*/ 0 h 1291190"/>
                    <a:gd name="connsiteX1" fmla="*/ 1561717 w 3119120"/>
                    <a:gd name="connsiteY1" fmla="*/ 31775 h 1291190"/>
                    <a:gd name="connsiteX2" fmla="*/ 3119120 w 3119120"/>
                    <a:gd name="connsiteY2" fmla="*/ 1291190 h 1291190"/>
                    <a:gd name="connsiteX3" fmla="*/ 0 w 3119120"/>
                    <a:gd name="connsiteY3" fmla="*/ 1291190 h 1291190"/>
                    <a:gd name="connsiteX4" fmla="*/ 0 w 3119120"/>
                    <a:gd name="connsiteY4" fmla="*/ 0 h 1291190"/>
                    <a:gd name="connsiteX0" fmla="*/ 0 w 3100254"/>
                    <a:gd name="connsiteY0" fmla="*/ 0 h 1309797"/>
                    <a:gd name="connsiteX1" fmla="*/ 1561717 w 3100254"/>
                    <a:gd name="connsiteY1" fmla="*/ 31775 h 1309797"/>
                    <a:gd name="connsiteX2" fmla="*/ 3100254 w 3100254"/>
                    <a:gd name="connsiteY2" fmla="*/ 1309797 h 1309797"/>
                    <a:gd name="connsiteX3" fmla="*/ 0 w 3100254"/>
                    <a:gd name="connsiteY3" fmla="*/ 1291190 h 1309797"/>
                    <a:gd name="connsiteX4" fmla="*/ 0 w 3100254"/>
                    <a:gd name="connsiteY4" fmla="*/ 0 h 1309797"/>
                    <a:gd name="connsiteX0" fmla="*/ 0 w 3100254"/>
                    <a:gd name="connsiteY0" fmla="*/ 0 h 1291190"/>
                    <a:gd name="connsiteX1" fmla="*/ 1561717 w 3100254"/>
                    <a:gd name="connsiteY1" fmla="*/ 13168 h 1291190"/>
                    <a:gd name="connsiteX2" fmla="*/ 3100254 w 3100254"/>
                    <a:gd name="connsiteY2" fmla="*/ 1291190 h 1291190"/>
                    <a:gd name="connsiteX3" fmla="*/ 0 w 3100254"/>
                    <a:gd name="connsiteY3" fmla="*/ 1272583 h 1291190"/>
                    <a:gd name="connsiteX4" fmla="*/ 0 w 3100254"/>
                    <a:gd name="connsiteY4" fmla="*/ 0 h 1291190"/>
                    <a:gd name="connsiteX0" fmla="*/ 0 w 3100254"/>
                    <a:gd name="connsiteY0" fmla="*/ 0 h 1291190"/>
                    <a:gd name="connsiteX1" fmla="*/ 1561717 w 3100254"/>
                    <a:gd name="connsiteY1" fmla="*/ 3864 h 1291190"/>
                    <a:gd name="connsiteX2" fmla="*/ 3100254 w 3100254"/>
                    <a:gd name="connsiteY2" fmla="*/ 1291190 h 1291190"/>
                    <a:gd name="connsiteX3" fmla="*/ 0 w 3100254"/>
                    <a:gd name="connsiteY3" fmla="*/ 1272583 h 1291190"/>
                    <a:gd name="connsiteX4" fmla="*/ 0 w 3100254"/>
                    <a:gd name="connsiteY4" fmla="*/ 0 h 12911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00254" h="1291190">
                      <a:moveTo>
                        <a:pt x="0" y="0"/>
                      </a:moveTo>
                      <a:lnTo>
                        <a:pt x="1561717" y="3864"/>
                      </a:lnTo>
                      <a:lnTo>
                        <a:pt x="3100254" y="1291190"/>
                      </a:lnTo>
                      <a:lnTo>
                        <a:pt x="0" y="127258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7" name="Straight Connector 86">
                  <a:extLst>
                    <a:ext uri="{FF2B5EF4-FFF2-40B4-BE49-F238E27FC236}">
                      <a16:creationId xmlns:a16="http://schemas.microsoft.com/office/drawing/2014/main" id="{6FBBFBA7-AFCE-4B5B-AB21-13FC1F76776B}"/>
                    </a:ext>
                  </a:extLst>
                </p:cNvPr>
                <p:cNvCxnSpPr/>
                <p:nvPr/>
              </p:nvCxnSpPr>
              <p:spPr>
                <a:xfrm flipH="1">
                  <a:off x="67093" y="2216277"/>
                  <a:ext cx="291589" cy="0"/>
                </a:xfrm>
                <a:prstGeom prst="line">
                  <a:avLst/>
                </a:prstGeom>
                <a:ln w="25400" cap="rnd">
                  <a:solidFill>
                    <a:srgbClr val="FADFD6"/>
                  </a:solidFill>
                  <a:tailEnd type="stealth" w="lg" len="lg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>
                  <a:extLst>
                    <a:ext uri="{FF2B5EF4-FFF2-40B4-BE49-F238E27FC236}">
                      <a16:creationId xmlns:a16="http://schemas.microsoft.com/office/drawing/2014/main" id="{448D647B-2ABA-429F-92A0-208627BFB9FF}"/>
                    </a:ext>
                  </a:extLst>
                </p:cNvPr>
                <p:cNvCxnSpPr/>
                <p:nvPr/>
              </p:nvCxnSpPr>
              <p:spPr>
                <a:xfrm rot="16200000" flipH="1">
                  <a:off x="-422630" y="1243670"/>
                  <a:ext cx="0" cy="1307939"/>
                </a:xfrm>
                <a:prstGeom prst="line">
                  <a:avLst/>
                </a:prstGeom>
                <a:ln w="38100" cap="rnd">
                  <a:gradFill>
                    <a:gsLst>
                      <a:gs pos="28000">
                        <a:schemeClr val="tx1"/>
                      </a:gs>
                      <a:gs pos="100000">
                        <a:srgbClr val="FF0000"/>
                      </a:gs>
                    </a:gsLst>
                    <a:lin ang="5400000" scaled="1"/>
                  </a:gra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>
                  <a:extLst>
                    <a:ext uri="{FF2B5EF4-FFF2-40B4-BE49-F238E27FC236}">
                      <a16:creationId xmlns:a16="http://schemas.microsoft.com/office/drawing/2014/main" id="{284B8909-8575-4284-8CD2-D0C5CBE08C77}"/>
                    </a:ext>
                  </a:extLst>
                </p:cNvPr>
                <p:cNvCxnSpPr/>
                <p:nvPr/>
              </p:nvCxnSpPr>
              <p:spPr>
                <a:xfrm rot="16200000" flipH="1">
                  <a:off x="228728" y="1480268"/>
                  <a:ext cx="0" cy="2604304"/>
                </a:xfrm>
                <a:prstGeom prst="line">
                  <a:avLst/>
                </a:prstGeom>
                <a:ln w="38100" cap="rnd">
                  <a:gradFill>
                    <a:gsLst>
                      <a:gs pos="24000">
                        <a:schemeClr val="tx1"/>
                      </a:gs>
                      <a:gs pos="100000">
                        <a:srgbClr val="FF0000"/>
                      </a:gs>
                    </a:gsLst>
                    <a:lin ang="5400000" scaled="0"/>
                  </a:gra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>
                  <a:extLst>
                    <a:ext uri="{FF2B5EF4-FFF2-40B4-BE49-F238E27FC236}">
                      <a16:creationId xmlns:a16="http://schemas.microsoft.com/office/drawing/2014/main" id="{332D7E19-DD26-4607-BFB0-07F8763F9C83}"/>
                    </a:ext>
                  </a:extLst>
                </p:cNvPr>
                <p:cNvCxnSpPr/>
                <p:nvPr/>
              </p:nvCxnSpPr>
              <p:spPr>
                <a:xfrm rot="16200000" flipH="1">
                  <a:off x="441895" y="1690260"/>
                  <a:ext cx="881605" cy="1296365"/>
                </a:xfrm>
                <a:prstGeom prst="line">
                  <a:avLst/>
                </a:prstGeom>
                <a:ln w="38100" cap="rnd"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>
                  <a:extLst>
                    <a:ext uri="{FF2B5EF4-FFF2-40B4-BE49-F238E27FC236}">
                      <a16:creationId xmlns:a16="http://schemas.microsoft.com/office/drawing/2014/main" id="{D7ED7C71-F261-4150-AF8D-171B40DF9981}"/>
                    </a:ext>
                  </a:extLst>
                </p:cNvPr>
                <p:cNvCxnSpPr/>
                <p:nvPr/>
              </p:nvCxnSpPr>
              <p:spPr>
                <a:xfrm>
                  <a:off x="-1701424" y="2339407"/>
                  <a:ext cx="2547244" cy="0"/>
                </a:xfrm>
                <a:prstGeom prst="line">
                  <a:avLst/>
                </a:prstGeom>
                <a:ln w="25400" cap="rnd"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>
                  <a:extLst>
                    <a:ext uri="{FF2B5EF4-FFF2-40B4-BE49-F238E27FC236}">
                      <a16:creationId xmlns:a16="http://schemas.microsoft.com/office/drawing/2014/main" id="{D76355FC-78A4-4F95-91F1-EFFA96744BD8}"/>
                    </a:ext>
                  </a:extLst>
                </p:cNvPr>
                <p:cNvCxnSpPr/>
                <p:nvPr/>
              </p:nvCxnSpPr>
              <p:spPr>
                <a:xfrm flipH="1" flipV="1">
                  <a:off x="845820" y="2339407"/>
                  <a:ext cx="284781" cy="401724"/>
                </a:xfrm>
                <a:prstGeom prst="line">
                  <a:avLst/>
                </a:prstGeom>
                <a:ln w="25400" cap="rnd">
                  <a:gradFill flip="none" rotWithShape="1">
                    <a:gsLst>
                      <a:gs pos="0">
                        <a:srgbClr val="FF0000"/>
                      </a:gs>
                      <a:gs pos="100000">
                        <a:srgbClr val="EA483B"/>
                      </a:gs>
                    </a:gsLst>
                    <a:lin ang="10800000" scaled="1"/>
                    <a:tileRect/>
                  </a:gra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>
                  <a:extLst>
                    <a:ext uri="{FF2B5EF4-FFF2-40B4-BE49-F238E27FC236}">
                      <a16:creationId xmlns:a16="http://schemas.microsoft.com/office/drawing/2014/main" id="{79DCA8A8-433F-45A7-8B78-BDC65A8EA66B}"/>
                    </a:ext>
                  </a:extLst>
                </p:cNvPr>
                <p:cNvCxnSpPr/>
                <p:nvPr/>
              </p:nvCxnSpPr>
              <p:spPr>
                <a:xfrm flipV="1">
                  <a:off x="1137424" y="2588264"/>
                  <a:ext cx="65224" cy="158595"/>
                </a:xfrm>
                <a:prstGeom prst="line">
                  <a:avLst/>
                </a:prstGeom>
                <a:ln w="25400" cap="rnd">
                  <a:gradFill>
                    <a:gsLst>
                      <a:gs pos="0">
                        <a:srgbClr val="EB4D35"/>
                      </a:gs>
                      <a:gs pos="100000">
                        <a:srgbClr val="EC7C68"/>
                      </a:gs>
                    </a:gsLst>
                    <a:lin ang="5400000" scaled="1"/>
                  </a:gra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>
                  <a:extLst>
                    <a:ext uri="{FF2B5EF4-FFF2-40B4-BE49-F238E27FC236}">
                      <a16:creationId xmlns:a16="http://schemas.microsoft.com/office/drawing/2014/main" id="{703502B4-EFCC-4A4E-83C5-FB6853C2C938}"/>
                    </a:ext>
                  </a:extLst>
                </p:cNvPr>
                <p:cNvCxnSpPr/>
                <p:nvPr/>
              </p:nvCxnSpPr>
              <p:spPr>
                <a:xfrm flipV="1">
                  <a:off x="1017678" y="2588264"/>
                  <a:ext cx="184970" cy="158594"/>
                </a:xfrm>
                <a:prstGeom prst="line">
                  <a:avLst/>
                </a:prstGeom>
                <a:ln w="25400" cap="rnd">
                  <a:gradFill flip="none" rotWithShape="1">
                    <a:gsLst>
                      <a:gs pos="0">
                        <a:srgbClr val="EE7A61"/>
                      </a:gs>
                      <a:gs pos="100000">
                        <a:srgbClr val="F2A797"/>
                      </a:gs>
                    </a:gsLst>
                    <a:lin ang="10800000" scaled="1"/>
                    <a:tileRect/>
                  </a:gra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30E6A2E3-8C22-4C7F-825B-6B9B2B85675F}"/>
                    </a:ext>
                  </a:extLst>
                </p:cNvPr>
                <p:cNvCxnSpPr/>
                <p:nvPr/>
              </p:nvCxnSpPr>
              <p:spPr>
                <a:xfrm flipH="1" flipV="1">
                  <a:off x="654029" y="2219507"/>
                  <a:ext cx="356828" cy="527351"/>
                </a:xfrm>
                <a:prstGeom prst="line">
                  <a:avLst/>
                </a:prstGeom>
                <a:ln w="25400" cap="rnd">
                  <a:gradFill>
                    <a:gsLst>
                      <a:gs pos="0">
                        <a:srgbClr val="F1A896"/>
                      </a:gs>
                      <a:gs pos="100000">
                        <a:srgbClr val="F7CCC2"/>
                      </a:gs>
                    </a:gsLst>
                    <a:lin ang="5400000" scaled="1"/>
                  </a:gra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634DE528-5DE7-41AC-AF79-324E2CE0DE84}"/>
                    </a:ext>
                  </a:extLst>
                </p:cNvPr>
                <p:cNvCxnSpPr/>
                <p:nvPr/>
              </p:nvCxnSpPr>
              <p:spPr>
                <a:xfrm>
                  <a:off x="-863955" y="2218593"/>
                  <a:ext cx="1517629" cy="0"/>
                </a:xfrm>
                <a:prstGeom prst="line">
                  <a:avLst/>
                </a:prstGeom>
                <a:ln w="25400" cap="rnd">
                  <a:gradFill flip="none" rotWithShape="1">
                    <a:gsLst>
                      <a:gs pos="0">
                        <a:srgbClr val="A5A5A5"/>
                      </a:gs>
                      <a:gs pos="100000">
                        <a:srgbClr val="F6CDC2"/>
                      </a:gs>
                    </a:gsLst>
                    <a:lin ang="0" scaled="1"/>
                    <a:tileRect/>
                  </a:gra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90D235A5-F596-46B4-A99E-D58895DF9A2F}"/>
                    </a:ext>
                  </a:extLst>
                </p:cNvPr>
                <p:cNvCxnSpPr/>
                <p:nvPr/>
              </p:nvCxnSpPr>
              <p:spPr>
                <a:xfrm>
                  <a:off x="-1626620" y="2341617"/>
                  <a:ext cx="862680" cy="0"/>
                </a:xfrm>
                <a:prstGeom prst="line">
                  <a:avLst/>
                </a:prstGeom>
                <a:ln w="25400" cap="rnd">
                  <a:solidFill>
                    <a:srgbClr val="FF0000"/>
                  </a:solidFill>
                  <a:tailEnd type="stealth" w="lg" len="lg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487A58AE-392E-445B-BEC7-326D492D7421}"/>
                  </a:ext>
                </a:extLst>
              </p:cNvPr>
              <p:cNvSpPr txBox="1"/>
              <p:nvPr/>
            </p:nvSpPr>
            <p:spPr>
              <a:xfrm>
                <a:off x="109337" y="1597929"/>
                <a:ext cx="2414302" cy="449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Arial Narrow" panose="020B0606020202030204" pitchFamily="34" charset="0"/>
                    <a:ea typeface="Arial" charset="0"/>
                    <a:cs typeface="Arial" charset="0"/>
                  </a:rPr>
                  <a:t>Absorber = cavity</a:t>
                </a: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189E6D3D-E085-44A1-9A77-DE07E1E32004}"/>
                  </a:ext>
                </a:extLst>
              </p:cNvPr>
              <p:cNvSpPr txBox="1"/>
              <p:nvPr/>
            </p:nvSpPr>
            <p:spPr>
              <a:xfrm>
                <a:off x="1850904" y="1145146"/>
                <a:ext cx="2299801" cy="449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Arial Narrow" panose="020B0606020202030204" pitchFamily="34" charset="0"/>
                    <a:ea typeface="Arial" charset="0"/>
                    <a:cs typeface="Arial" charset="0"/>
                  </a:rPr>
                  <a:t>electrical heater</a:t>
                </a: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3928D39E-A122-49F8-B61C-B9BFB95D0CB4}"/>
                  </a:ext>
                </a:extLst>
              </p:cNvPr>
              <p:cNvSpPr txBox="1"/>
              <p:nvPr/>
            </p:nvSpPr>
            <p:spPr>
              <a:xfrm>
                <a:off x="4859893" y="979075"/>
                <a:ext cx="2633113" cy="6666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Arial Narrow" panose="020B0606020202030204" pitchFamily="34" charset="0"/>
                    <a:ea typeface="Arial" charset="0"/>
                    <a:cs typeface="Arial" charset="0"/>
                  </a:rPr>
                  <a:t>Temperature </a:t>
                </a:r>
              </a:p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Arial Narrow" panose="020B0606020202030204" pitchFamily="34" charset="0"/>
                    <a:ea typeface="Arial" charset="0"/>
                    <a:cs typeface="Arial" charset="0"/>
                  </a:rPr>
                  <a:t>sensor (T)</a:t>
                </a:r>
              </a:p>
            </p:txBody>
          </p: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DC8E1AA3-6BAE-4001-93EB-BCDED3FBA6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5809" y="3016886"/>
                <a:ext cx="0" cy="74745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530F7876-C363-413F-829C-A0C3579176DD}"/>
                  </a:ext>
                </a:extLst>
              </p:cNvPr>
              <p:cNvCxnSpPr/>
              <p:nvPr/>
            </p:nvCxnSpPr>
            <p:spPr>
              <a:xfrm>
                <a:off x="3645715" y="3764340"/>
                <a:ext cx="2273618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ED004637-11B0-4952-8590-79BA5BE2A366}"/>
                  </a:ext>
                </a:extLst>
              </p:cNvPr>
              <p:cNvSpPr txBox="1"/>
              <p:nvPr/>
            </p:nvSpPr>
            <p:spPr>
              <a:xfrm>
                <a:off x="3796507" y="3780629"/>
                <a:ext cx="2029645" cy="400110"/>
              </a:xfrm>
              <a:prstGeom prst="rect">
                <a:avLst/>
              </a:prstGeom>
              <a:solidFill>
                <a:srgbClr val="FFCCCC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Arial Narrow" panose="020B0606020202030204" pitchFamily="34" charset="0"/>
                    <a:ea typeface="Arial" charset="0"/>
                    <a:cs typeface="Arial" charset="0"/>
                  </a:rPr>
                  <a:t>thermal bath (T</a:t>
                </a:r>
                <a:r>
                  <a:rPr lang="en-US" sz="1200" b="1" baseline="-25000" dirty="0">
                    <a:latin typeface="Arial Narrow" panose="020B0606020202030204" pitchFamily="34" charset="0"/>
                    <a:ea typeface="Arial" charset="0"/>
                    <a:cs typeface="Arial" charset="0"/>
                  </a:rPr>
                  <a:t>0</a:t>
                </a:r>
                <a:r>
                  <a:rPr lang="en-US" sz="1200" b="1" dirty="0">
                    <a:latin typeface="Arial Narrow" panose="020B0606020202030204" pitchFamily="34" charset="0"/>
                    <a:ea typeface="Arial" charset="0"/>
                    <a:cs typeface="Arial" charset="0"/>
                  </a:rPr>
                  <a:t>)</a:t>
                </a:r>
              </a:p>
            </p:txBody>
          </p:sp>
          <p:cxnSp>
            <p:nvCxnSpPr>
              <p:cNvPr id="84" name="Straight Arrow Connector 83">
                <a:extLst>
                  <a:ext uri="{FF2B5EF4-FFF2-40B4-BE49-F238E27FC236}">
                    <a16:creationId xmlns:a16="http://schemas.microsoft.com/office/drawing/2014/main" id="{81CA092D-9BB3-400E-9E32-4E0BAEF598A6}"/>
                  </a:ext>
                </a:extLst>
              </p:cNvPr>
              <p:cNvCxnSpPr/>
              <p:nvPr/>
            </p:nvCxnSpPr>
            <p:spPr>
              <a:xfrm>
                <a:off x="3570408" y="1520256"/>
                <a:ext cx="839705" cy="34879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089E6935-EF46-44DD-BBB0-1CFF2B886178}"/>
                  </a:ext>
                </a:extLst>
              </p:cNvPr>
              <p:cNvCxnSpPr/>
              <p:nvPr/>
            </p:nvCxnSpPr>
            <p:spPr>
              <a:xfrm>
                <a:off x="2395321" y="1873513"/>
                <a:ext cx="773818" cy="18524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434A3BA9-E6D9-4C6A-8A0E-125AFF9C7946}"/>
                </a:ext>
              </a:extLst>
            </p:cNvPr>
            <p:cNvSpPr txBox="1"/>
            <p:nvPr/>
          </p:nvSpPr>
          <p:spPr>
            <a:xfrm>
              <a:off x="1116093" y="2367151"/>
              <a:ext cx="13480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 Narrow" panose="020B0606020202030204" pitchFamily="34" charset="0"/>
                  <a:ea typeface="Arial" charset="0"/>
                  <a:cs typeface="Arial" charset="0"/>
                </a:rPr>
                <a:t>incident radiation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4CAFC920-F541-44E0-9510-EE8FF12D9F3B}"/>
                </a:ext>
              </a:extLst>
            </p:cNvPr>
            <p:cNvSpPr txBox="1"/>
            <p:nvPr/>
          </p:nvSpPr>
          <p:spPr>
            <a:xfrm>
              <a:off x="2287491" y="3046457"/>
              <a:ext cx="1468909" cy="311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 Narrow" panose="020B0606020202030204" pitchFamily="34" charset="0"/>
                  <a:ea typeface="Arial" charset="0"/>
                  <a:cs typeface="Arial" charset="0"/>
                </a:rPr>
                <a:t>conductance (G)</a:t>
              </a: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1C08858A-4391-4D8F-993D-826B1421E7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01444" y="3127843"/>
              <a:ext cx="519231" cy="554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F99E3582-DE63-468B-ADB8-B4E3026B31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68912" y="1993614"/>
              <a:ext cx="318395" cy="24830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3" name="Object 3">
            <a:extLst>
              <a:ext uri="{FF2B5EF4-FFF2-40B4-BE49-F238E27FC236}">
                <a16:creationId xmlns:a16="http://schemas.microsoft.com/office/drawing/2014/main" id="{BE966792-B04E-4C37-9983-E7F22ECF7C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0086749"/>
              </p:ext>
            </p:extLst>
          </p:nvPr>
        </p:nvGraphicFramePr>
        <p:xfrm>
          <a:off x="3845776" y="3740735"/>
          <a:ext cx="5022612" cy="2781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AutoSketch" r:id="rId5" imgW="7175160" imgH="3973320" progId="Sketch">
                  <p:embed/>
                </p:oleObj>
              </mc:Choice>
              <mc:Fallback>
                <p:oleObj name="AutoSketch" r:id="rId5" imgW="7175160" imgH="3973320" progId="Sketch">
                  <p:embed/>
                  <p:pic>
                    <p:nvPicPr>
                      <p:cNvPr id="84995" name="Object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5776" y="3740735"/>
                        <a:ext cx="5022612" cy="27813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4" name="Picture 4">
            <a:extLst>
              <a:ext uri="{FF2B5EF4-FFF2-40B4-BE49-F238E27FC236}">
                <a16:creationId xmlns:a16="http://schemas.microsoft.com/office/drawing/2014/main" id="{D389ECEC-154E-4201-B578-251EA1A18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18" y="1170409"/>
            <a:ext cx="4109603" cy="29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7E979B-1ED2-4E78-9F61-17C2FBD87901}"/>
              </a:ext>
            </a:extLst>
          </p:cNvPr>
          <p:cNvCxnSpPr/>
          <p:nvPr/>
        </p:nvCxnSpPr>
        <p:spPr>
          <a:xfrm>
            <a:off x="5583504" y="6425076"/>
            <a:ext cx="10104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5E2384-D128-4ED6-AFDD-5C4E8ECE3A24}"/>
              </a:ext>
            </a:extLst>
          </p:cNvPr>
          <p:cNvCxnSpPr>
            <a:cxnSpLocks/>
          </p:cNvCxnSpPr>
          <p:nvPr/>
        </p:nvCxnSpPr>
        <p:spPr>
          <a:xfrm flipV="1">
            <a:off x="720274" y="1588104"/>
            <a:ext cx="745587" cy="16600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5E5875F-B6A0-45F6-80C3-E3957A741072}"/>
              </a:ext>
            </a:extLst>
          </p:cNvPr>
          <p:cNvSpPr txBox="1"/>
          <p:nvPr/>
        </p:nvSpPr>
        <p:spPr>
          <a:xfrm rot="20974552">
            <a:off x="704791" y="1303446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5 cm</a:t>
            </a:r>
          </a:p>
        </p:txBody>
      </p:sp>
    </p:spTree>
    <p:extLst>
      <p:ext uri="{BB962C8B-B14F-4D97-AF65-F5344CB8AC3E}">
        <p14:creationId xmlns:p14="http://schemas.microsoft.com/office/powerpoint/2010/main" val="2040553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A6ED42FF-C8D1-428F-8820-EE75A99673B7}"/>
              </a:ext>
            </a:extLst>
          </p:cNvPr>
          <p:cNvSpPr/>
          <p:nvPr/>
        </p:nvSpPr>
        <p:spPr>
          <a:xfrm>
            <a:off x="6023878" y="954245"/>
            <a:ext cx="3064141" cy="25143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Arc 80">
            <a:extLst>
              <a:ext uri="{FF2B5EF4-FFF2-40B4-BE49-F238E27FC236}">
                <a16:creationId xmlns:a16="http://schemas.microsoft.com/office/drawing/2014/main" id="{CE2D6516-ACD7-452E-8E6A-DB6DA99A1FA4}"/>
              </a:ext>
            </a:extLst>
          </p:cNvPr>
          <p:cNvSpPr/>
          <p:nvPr/>
        </p:nvSpPr>
        <p:spPr>
          <a:xfrm rot="17330628" flipH="1">
            <a:off x="6299895" y="1372841"/>
            <a:ext cx="1017605" cy="1158677"/>
          </a:xfrm>
          <a:prstGeom prst="arc">
            <a:avLst>
              <a:gd name="adj1" fmla="val 16217425"/>
              <a:gd name="adj2" fmla="val 1360373"/>
            </a:avLst>
          </a:prstGeom>
          <a:ln w="12700">
            <a:solidFill>
              <a:schemeClr val="accent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BF2DF0-F66B-486F-847F-C859BE536568}"/>
              </a:ext>
            </a:extLst>
          </p:cNvPr>
          <p:cNvSpPr/>
          <p:nvPr/>
        </p:nvSpPr>
        <p:spPr>
          <a:xfrm>
            <a:off x="41252" y="954245"/>
            <a:ext cx="2996151" cy="52426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860" y="-4625"/>
            <a:ext cx="9138140" cy="871472"/>
          </a:xfrm>
          <a:solidFill>
            <a:schemeClr val="accent5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b="1" i="1" dirty="0">
                <a:solidFill>
                  <a:schemeClr val="bg1"/>
                </a:solidFill>
              </a:rPr>
              <a:t>The Next Generation of Standards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4DE1DCF4-F6CA-4C5A-A431-91E7B0DAACAA}"/>
              </a:ext>
            </a:extLst>
          </p:cNvPr>
          <p:cNvSpPr txBox="1">
            <a:spLocks/>
          </p:cNvSpPr>
          <p:nvPr/>
        </p:nvSpPr>
        <p:spPr>
          <a:xfrm>
            <a:off x="6044971" y="3534705"/>
            <a:ext cx="2827820" cy="1842970"/>
          </a:xfrm>
          <a:prstGeom prst="rect">
            <a:avLst/>
          </a:prstGeom>
        </p:spPr>
        <p:txBody>
          <a:bodyPr/>
          <a:lstStyle>
            <a:lvl1pPr marL="223838" indent="-22383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29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9" charset="-128"/>
                <a:cs typeface="ＭＳ Ｐゴシック" pitchFamily="29" charset="-128"/>
              </a:defRPr>
            </a:lvl1pPr>
            <a:lvl2pPr marL="460375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29" charset="0"/>
              <a:buChar char="–"/>
              <a:defRPr sz="2000" kern="1200">
                <a:solidFill>
                  <a:schemeClr val="accent2"/>
                </a:solidFill>
                <a:latin typeface="+mn-lt"/>
                <a:ea typeface="ＭＳ Ｐゴシック" pitchFamily="29" charset="-128"/>
                <a:cs typeface="+mn-cs"/>
              </a:defRPr>
            </a:lvl2pPr>
            <a:lvl3pPr marL="681038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29" charset="0"/>
              <a:buChar char="•"/>
              <a:defRPr sz="1800" kern="1200">
                <a:solidFill>
                  <a:schemeClr val="accent2"/>
                </a:solidFill>
                <a:latin typeface="+mn-lt"/>
                <a:ea typeface="ＭＳ Ｐゴシック" pitchFamily="29" charset="-128"/>
                <a:cs typeface="+mn-cs"/>
              </a:defRPr>
            </a:lvl3pPr>
            <a:lvl4pPr marL="914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29" charset="0"/>
              <a:buChar char="–"/>
              <a:defRPr sz="1600" kern="1200">
                <a:solidFill>
                  <a:schemeClr val="accent2"/>
                </a:solidFill>
                <a:latin typeface="+mn-lt"/>
                <a:ea typeface="ＭＳ Ｐゴシック" pitchFamily="29" charset="-128"/>
                <a:cs typeface="+mn-cs"/>
              </a:defRPr>
            </a:lvl4pPr>
            <a:lvl5pPr marL="11493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29" charset="0"/>
              <a:buChar char="»"/>
              <a:defRPr sz="1600" kern="1200">
                <a:solidFill>
                  <a:schemeClr val="accent2"/>
                </a:solidFill>
                <a:latin typeface="+mn-lt"/>
                <a:ea typeface="ＭＳ Ｐゴシック" pitchFamily="29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Si substrate</a:t>
            </a:r>
          </a:p>
          <a:p>
            <a:r>
              <a:rPr lang="en-U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W heater around perimeter</a:t>
            </a:r>
          </a:p>
          <a:p>
            <a:r>
              <a:rPr lang="en-U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Vertically </a:t>
            </a:r>
            <a:r>
              <a:rPr lang="en-US" sz="1600" b="1">
                <a:solidFill>
                  <a:schemeClr val="bg1"/>
                </a:solidFill>
                <a:latin typeface="Arial Narrow" panose="020B0606020202030204" pitchFamily="34" charset="0"/>
              </a:rPr>
              <a:t>aligned carbon </a:t>
            </a:r>
            <a:r>
              <a:rPr lang="en-U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nanotube (VACNT) absorber</a:t>
            </a:r>
          </a:p>
          <a:p>
            <a:r>
              <a:rPr lang="en-U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Superconducting or W</a:t>
            </a:r>
          </a:p>
          <a:p>
            <a:r>
              <a:rPr lang="en-U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Transition edge sensor (TES) or commercial off-the-shelf (COTS) thermistor or thin-film </a:t>
            </a:r>
            <a:r>
              <a:rPr lang="en-US" sz="16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VOx</a:t>
            </a:r>
            <a:r>
              <a:rPr lang="en-U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 for temperature measurement</a:t>
            </a:r>
          </a:p>
          <a:p>
            <a:pPr lvl="1"/>
            <a:endParaRPr lang="en-US" sz="1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C6D86C-576C-442E-8500-92B677CBC124}"/>
              </a:ext>
            </a:extLst>
          </p:cNvPr>
          <p:cNvSpPr txBox="1"/>
          <p:nvPr/>
        </p:nvSpPr>
        <p:spPr>
          <a:xfrm>
            <a:off x="282607" y="971278"/>
            <a:ext cx="2340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Arial Narrow" panose="020B0606020202030204" pitchFamily="34" charset="0"/>
              </a:rPr>
              <a:t>Cryogenic</a:t>
            </a:r>
          </a:p>
        </p:txBody>
      </p:sp>
      <p:pic>
        <p:nvPicPr>
          <p:cNvPr id="6" name="Picture 5" descr="2016-08-11 16-01-44 (B,Radius8,Smoothing4) (Large).jpg">
            <a:extLst>
              <a:ext uri="{FF2B5EF4-FFF2-40B4-BE49-F238E27FC236}">
                <a16:creationId xmlns:a16="http://schemas.microsoft.com/office/drawing/2014/main" id="{22839EF2-9642-4C6B-973F-72E07E26B0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72" y="1354762"/>
            <a:ext cx="2089281" cy="156914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38F6F19B-C099-42D2-B362-DE1CF0D8C44F}"/>
              </a:ext>
            </a:extLst>
          </p:cNvPr>
          <p:cNvSpPr txBox="1"/>
          <p:nvPr/>
        </p:nvSpPr>
        <p:spPr>
          <a:xfrm>
            <a:off x="1584105" y="1421161"/>
            <a:ext cx="889879" cy="30777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1400" b="1" dirty="0"/>
              <a:t>W Heater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1BAB59F-E567-46B8-B9EE-92669F6C6BF4}"/>
              </a:ext>
            </a:extLst>
          </p:cNvPr>
          <p:cNvSpPr txBox="1"/>
          <p:nvPr/>
        </p:nvSpPr>
        <p:spPr>
          <a:xfrm>
            <a:off x="1584106" y="1900988"/>
            <a:ext cx="971679" cy="307777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r>
              <a:rPr lang="en-US" sz="1400" b="1" dirty="0"/>
              <a:t>Absorber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64A546B-F6AF-4660-9DF0-2B0686905263}"/>
              </a:ext>
            </a:extLst>
          </p:cNvPr>
          <p:cNvSpPr txBox="1"/>
          <p:nvPr/>
        </p:nvSpPr>
        <p:spPr>
          <a:xfrm>
            <a:off x="368121" y="2001581"/>
            <a:ext cx="896168" cy="307777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r>
              <a:rPr lang="en-US" sz="1400" b="1" dirty="0"/>
              <a:t>Heat Link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242BD4D-E4DA-4E4D-BF2D-BC8CED0FA022}"/>
              </a:ext>
            </a:extLst>
          </p:cNvPr>
          <p:cNvSpPr txBox="1"/>
          <p:nvPr/>
        </p:nvSpPr>
        <p:spPr>
          <a:xfrm>
            <a:off x="1106165" y="2675694"/>
            <a:ext cx="1897661" cy="30777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1400" b="1" dirty="0"/>
              <a:t>Transition Edge Sensor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1D72259-BDB0-47D1-9A1E-0F67E0D6EC3F}"/>
              </a:ext>
            </a:extLst>
          </p:cNvPr>
          <p:cNvCxnSpPr/>
          <p:nvPr/>
        </p:nvCxnSpPr>
        <p:spPr>
          <a:xfrm flipH="1" flipV="1">
            <a:off x="1409997" y="2075333"/>
            <a:ext cx="819930" cy="567993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017B38E8-1095-411B-B0FC-125BAEC52719}"/>
              </a:ext>
            </a:extLst>
          </p:cNvPr>
          <p:cNvSpPr txBox="1"/>
          <p:nvPr/>
        </p:nvSpPr>
        <p:spPr>
          <a:xfrm>
            <a:off x="983222" y="1621985"/>
            <a:ext cx="896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</a:rPr>
              <a:t>5 mm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B859D0A-467F-456A-A7A5-F705E6BBADAE}"/>
              </a:ext>
            </a:extLst>
          </p:cNvPr>
          <p:cNvSpPr txBox="1"/>
          <p:nvPr/>
        </p:nvSpPr>
        <p:spPr>
          <a:xfrm>
            <a:off x="5732827" y="6210458"/>
            <a:ext cx="410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Credit: Nathan Tomlin/ Chris Yung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AF4FA5-3959-44E2-B534-C06736533A77}"/>
              </a:ext>
            </a:extLst>
          </p:cNvPr>
          <p:cNvGrpSpPr/>
          <p:nvPr/>
        </p:nvGrpSpPr>
        <p:grpSpPr>
          <a:xfrm>
            <a:off x="6171734" y="909478"/>
            <a:ext cx="2786897" cy="2347499"/>
            <a:chOff x="6196010" y="860926"/>
            <a:chExt cx="2786897" cy="2347499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0960C5D-8687-49D5-8F8E-E8C19F3E3D02}"/>
                </a:ext>
              </a:extLst>
            </p:cNvPr>
            <p:cNvSpPr txBox="1"/>
            <p:nvPr/>
          </p:nvSpPr>
          <p:spPr>
            <a:xfrm>
              <a:off x="6301988" y="860926"/>
              <a:ext cx="23226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>
                  <a:latin typeface="Arial Narrow" panose="020B0606020202030204" pitchFamily="34" charset="0"/>
                </a:rPr>
                <a:t>Room Temperature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4605722-E095-4184-A1B8-3EDA4417788F}"/>
                </a:ext>
              </a:extLst>
            </p:cNvPr>
            <p:cNvGrpSpPr/>
            <p:nvPr/>
          </p:nvGrpSpPr>
          <p:grpSpPr>
            <a:xfrm>
              <a:off x="6196010" y="1262416"/>
              <a:ext cx="2786897" cy="1946009"/>
              <a:chOff x="6185924" y="1433973"/>
              <a:chExt cx="2786897" cy="1946009"/>
            </a:xfrm>
          </p:grpSpPr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5646F1A2-78D8-4D6C-80E4-F806627EE2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85925" y="1433973"/>
                <a:ext cx="2786896" cy="1946009"/>
              </a:xfrm>
              <a:prstGeom prst="rect">
                <a:avLst/>
              </a:prstGeom>
              <a:effectLst>
                <a:softEdge rad="12700"/>
              </a:effectLst>
            </p:spPr>
          </p:pic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3A8EF3ED-FE18-495C-9E5D-D0557F6CE4B8}"/>
                  </a:ext>
                </a:extLst>
              </p:cNvPr>
              <p:cNvSpPr txBox="1"/>
              <p:nvPr/>
            </p:nvSpPr>
            <p:spPr>
              <a:xfrm rot="2148064">
                <a:off x="7738620" y="2040162"/>
                <a:ext cx="638118" cy="202210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Heat Link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DF65BFF7-407C-4CBA-96A6-D6D17CFBE32E}"/>
                  </a:ext>
                </a:extLst>
              </p:cNvPr>
              <p:cNvSpPr txBox="1"/>
              <p:nvPr/>
            </p:nvSpPr>
            <p:spPr>
              <a:xfrm>
                <a:off x="7746385" y="1555413"/>
                <a:ext cx="982526" cy="307777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76200"/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Absorber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267F5384-7E4E-4172-872F-B14D8CB12205}"/>
                  </a:ext>
                </a:extLst>
              </p:cNvPr>
              <p:cNvSpPr txBox="1"/>
              <p:nvPr/>
            </p:nvSpPr>
            <p:spPr>
              <a:xfrm>
                <a:off x="6921301" y="2589953"/>
                <a:ext cx="1074184" cy="307777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Thermistors</a:t>
                </a:r>
              </a:p>
            </p:txBody>
          </p:sp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BC3EDF60-EA3E-4B1D-AA32-DE91D9E8D5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51224" y="2731284"/>
                <a:ext cx="347100" cy="0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id="{B9ADA5D0-ECC1-4071-B658-497FD4563FD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33381" y="2303646"/>
                <a:ext cx="39690" cy="286307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9D1C447F-5FA1-4C4C-839E-4D8796E300C1}"/>
                  </a:ext>
                </a:extLst>
              </p:cNvPr>
              <p:cNvSpPr txBox="1"/>
              <p:nvPr/>
            </p:nvSpPr>
            <p:spPr>
              <a:xfrm>
                <a:off x="6185924" y="2345694"/>
                <a:ext cx="819147" cy="307777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Heater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3409F54-C368-4E0D-8684-BD87B1FF50C5}"/>
                  </a:ext>
                </a:extLst>
              </p:cNvPr>
              <p:cNvSpPr txBox="1"/>
              <p:nvPr/>
            </p:nvSpPr>
            <p:spPr>
              <a:xfrm>
                <a:off x="6544521" y="1732103"/>
                <a:ext cx="8961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Calibri"/>
                  </a:rPr>
                  <a:t>20 mm</a:t>
                </a:r>
              </a:p>
            </p:txBody>
          </p:sp>
          <p:cxnSp>
            <p:nvCxnSpPr>
              <p:cNvPr id="83" name="Straight Arrow Connector 82">
                <a:extLst>
                  <a:ext uri="{FF2B5EF4-FFF2-40B4-BE49-F238E27FC236}">
                    <a16:creationId xmlns:a16="http://schemas.microsoft.com/office/drawing/2014/main" id="{E9EEF5E8-E304-484A-91AE-E83C5E8D96C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07897" y="1719814"/>
                <a:ext cx="475403" cy="45742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9" name="Arc 88">
            <a:extLst>
              <a:ext uri="{FF2B5EF4-FFF2-40B4-BE49-F238E27FC236}">
                <a16:creationId xmlns:a16="http://schemas.microsoft.com/office/drawing/2014/main" id="{1376D8FC-8C82-4C35-9092-0AE88C6E6AB8}"/>
              </a:ext>
            </a:extLst>
          </p:cNvPr>
          <p:cNvSpPr/>
          <p:nvPr/>
        </p:nvSpPr>
        <p:spPr>
          <a:xfrm rot="14910245" flipH="1">
            <a:off x="6164332" y="665584"/>
            <a:ext cx="1605343" cy="1611873"/>
          </a:xfrm>
          <a:prstGeom prst="arc">
            <a:avLst>
              <a:gd name="adj1" fmla="val 16748130"/>
              <a:gd name="adj2" fmla="val 21408571"/>
            </a:avLst>
          </a:prstGeom>
          <a:ln w="12700">
            <a:solidFill>
              <a:schemeClr val="accent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C9830D6-F670-4CA4-838F-E80827FADE44}"/>
              </a:ext>
            </a:extLst>
          </p:cNvPr>
          <p:cNvGrpSpPr/>
          <p:nvPr/>
        </p:nvGrpSpPr>
        <p:grpSpPr>
          <a:xfrm>
            <a:off x="3081204" y="925112"/>
            <a:ext cx="2855385" cy="5271749"/>
            <a:chOff x="3129756" y="876560"/>
            <a:chExt cx="2855385" cy="527174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3F906A4-1005-474E-952D-719E9517E7B7}"/>
                </a:ext>
              </a:extLst>
            </p:cNvPr>
            <p:cNvSpPr/>
            <p:nvPr/>
          </p:nvSpPr>
          <p:spPr>
            <a:xfrm>
              <a:off x="3129756" y="914601"/>
              <a:ext cx="2855385" cy="523370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1541628-A25D-4570-8A15-7475FF6A93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657"/>
            <a:stretch/>
          </p:blipFill>
          <p:spPr>
            <a:xfrm>
              <a:off x="3313532" y="1543769"/>
              <a:ext cx="2411716" cy="1545859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98066E5-1962-46E2-9FB0-BECFE383F935}"/>
                </a:ext>
              </a:extLst>
            </p:cNvPr>
            <p:cNvSpPr txBox="1"/>
            <p:nvPr/>
          </p:nvSpPr>
          <p:spPr>
            <a:xfrm>
              <a:off x="3402600" y="5453426"/>
              <a:ext cx="2322648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>
                  <a:latin typeface="Arial Narrow" panose="020B0606020202030204" pitchFamily="34" charset="0"/>
                </a:rPr>
                <a:t>Compact Spectral Irradiance Monitor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E614F63E-87EB-40CD-A83A-53D88528B042}"/>
                </a:ext>
              </a:extLst>
            </p:cNvPr>
            <p:cNvGrpSpPr/>
            <p:nvPr/>
          </p:nvGrpSpPr>
          <p:grpSpPr>
            <a:xfrm>
              <a:off x="3224251" y="1354404"/>
              <a:ext cx="2609155" cy="4001287"/>
              <a:chOff x="3070001" y="1531693"/>
              <a:chExt cx="2609155" cy="4001287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3E958AF0-FBA6-479C-A08C-537D246F5CC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59282" y="4095317"/>
                <a:ext cx="2488262" cy="1437663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F900003C-537E-44D0-96A6-88793E39A955}"/>
                  </a:ext>
                </a:extLst>
              </p:cNvPr>
              <p:cNvGrpSpPr/>
              <p:nvPr/>
            </p:nvGrpSpPr>
            <p:grpSpPr>
              <a:xfrm>
                <a:off x="3070001" y="1531693"/>
                <a:ext cx="2609155" cy="3529746"/>
                <a:chOff x="474128" y="-1226653"/>
                <a:chExt cx="3664675" cy="5717398"/>
              </a:xfrm>
            </p:grpSpPr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D60F3552-44FD-4C74-B344-4EBA583E7A8C}"/>
                    </a:ext>
                  </a:extLst>
                </p:cNvPr>
                <p:cNvSpPr txBox="1"/>
                <p:nvPr/>
              </p:nvSpPr>
              <p:spPr>
                <a:xfrm>
                  <a:off x="474128" y="3012756"/>
                  <a:ext cx="933330" cy="49853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solidFill>
                        <a:srgbClr val="FF0000"/>
                      </a:solidFill>
                      <a:latin typeface="Calibri"/>
                    </a:rPr>
                    <a:t>1 mm</a:t>
                  </a: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7E01DD40-7112-4792-8980-2F4D17F6F40E}"/>
                    </a:ext>
                  </a:extLst>
                </p:cNvPr>
                <p:cNvSpPr txBox="1"/>
                <p:nvPr/>
              </p:nvSpPr>
              <p:spPr>
                <a:xfrm>
                  <a:off x="1177531" y="3892510"/>
                  <a:ext cx="1126165" cy="59823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  <a:latin typeface="Calibri"/>
                    </a:rPr>
                    <a:t>5 mm</a:t>
                  </a: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0EFEBAAB-F0EE-436A-9729-482E429D67F9}"/>
                    </a:ext>
                  </a:extLst>
                </p:cNvPr>
                <p:cNvSpPr txBox="1"/>
                <p:nvPr/>
              </p:nvSpPr>
              <p:spPr>
                <a:xfrm>
                  <a:off x="2657017" y="3351090"/>
                  <a:ext cx="1382384" cy="49853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softEdge rad="76200"/>
                </a:effectLst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/>
                    <a:t>Absorber</a:t>
                  </a: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3F53E185-B878-425F-8EC8-11007CDE4758}"/>
                    </a:ext>
                  </a:extLst>
                </p:cNvPr>
                <p:cNvSpPr txBox="1"/>
                <p:nvPr/>
              </p:nvSpPr>
              <p:spPr>
                <a:xfrm>
                  <a:off x="1407459" y="2906413"/>
                  <a:ext cx="1090280" cy="49853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/>
                    <a:t>Heater</a:t>
                  </a: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7D33B725-A0EF-4915-B40B-6AAF60C0F1E5}"/>
                    </a:ext>
                  </a:extLst>
                </p:cNvPr>
                <p:cNvSpPr txBox="1"/>
                <p:nvPr/>
              </p:nvSpPr>
              <p:spPr>
                <a:xfrm>
                  <a:off x="1537937" y="-1226653"/>
                  <a:ext cx="2060502" cy="49853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/>
                    <a:t>COTS thermistors</a:t>
                  </a: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7D29EAF4-4EAE-4622-99B9-CC02B8C7DA26}"/>
                    </a:ext>
                  </a:extLst>
                </p:cNvPr>
                <p:cNvSpPr txBox="1"/>
                <p:nvPr/>
              </p:nvSpPr>
              <p:spPr>
                <a:xfrm>
                  <a:off x="3348208" y="3961665"/>
                  <a:ext cx="790595" cy="49853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/>
                    <a:t>Link</a:t>
                  </a:r>
                </a:p>
              </p:txBody>
            </p:sp>
          </p:grp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7EB0E35-31EC-4418-9999-7A4B136604FC}"/>
                </a:ext>
              </a:extLst>
            </p:cNvPr>
            <p:cNvSpPr txBox="1"/>
            <p:nvPr/>
          </p:nvSpPr>
          <p:spPr>
            <a:xfrm>
              <a:off x="3418934" y="3129181"/>
              <a:ext cx="2322648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>
                  <a:latin typeface="Arial Narrow" panose="020B0606020202030204" pitchFamily="34" charset="0"/>
                </a:rPr>
                <a:t>Compact Total Irradiance Monitor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226CA9D-22B6-40B6-9C6E-0D7AC08FA101}"/>
                </a:ext>
              </a:extLst>
            </p:cNvPr>
            <p:cNvSpPr txBox="1"/>
            <p:nvPr/>
          </p:nvSpPr>
          <p:spPr>
            <a:xfrm>
              <a:off x="4925838" y="2010291"/>
              <a:ext cx="971679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76200"/>
            </a:effectLst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Absorber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7B03F75-138E-4659-BEC7-9B7FDBC13450}"/>
                </a:ext>
              </a:extLst>
            </p:cNvPr>
            <p:cNvCxnSpPr/>
            <p:nvPr/>
          </p:nvCxnSpPr>
          <p:spPr>
            <a:xfrm flipH="1">
              <a:off x="4100437" y="1759571"/>
              <a:ext cx="198172" cy="190883"/>
            </a:xfrm>
            <a:prstGeom prst="straightConnector1">
              <a:avLst/>
            </a:prstGeom>
            <a:ln w="12700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795C331-5C88-4E8B-95FE-F839078B65C6}"/>
                </a:ext>
              </a:extLst>
            </p:cNvPr>
            <p:cNvCxnSpPr/>
            <p:nvPr/>
          </p:nvCxnSpPr>
          <p:spPr>
            <a:xfrm>
              <a:off x="4608617" y="1674178"/>
              <a:ext cx="177913" cy="227577"/>
            </a:xfrm>
            <a:prstGeom prst="straightConnector1">
              <a:avLst/>
            </a:prstGeom>
            <a:ln w="12700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47BE4EBE-8ED9-43E0-94CE-5B1910BC83B7}"/>
                </a:ext>
              </a:extLst>
            </p:cNvPr>
            <p:cNvCxnSpPr/>
            <p:nvPr/>
          </p:nvCxnSpPr>
          <p:spPr>
            <a:xfrm>
              <a:off x="4542562" y="1709935"/>
              <a:ext cx="254098" cy="600190"/>
            </a:xfrm>
            <a:prstGeom prst="straightConnector1">
              <a:avLst/>
            </a:prstGeom>
            <a:ln w="12700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4C0882F-E650-413B-AEFD-05D29BFC15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53514" y="1709935"/>
              <a:ext cx="225840" cy="573840"/>
            </a:xfrm>
            <a:prstGeom prst="straightConnector1">
              <a:avLst/>
            </a:prstGeom>
            <a:ln w="12700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DA3A28F-9576-45A6-858F-4A719D1028EE}"/>
                </a:ext>
              </a:extLst>
            </p:cNvPr>
            <p:cNvSpPr txBox="1"/>
            <p:nvPr/>
          </p:nvSpPr>
          <p:spPr>
            <a:xfrm>
              <a:off x="4114253" y="2071004"/>
              <a:ext cx="896168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latin typeface="Calibri"/>
                </a:rPr>
                <a:t>10 mm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72F69F0-0FA2-479C-8B58-D657E0540740}"/>
                </a:ext>
              </a:extLst>
            </p:cNvPr>
            <p:cNvSpPr txBox="1"/>
            <p:nvPr/>
          </p:nvSpPr>
          <p:spPr>
            <a:xfrm>
              <a:off x="4796660" y="1632619"/>
              <a:ext cx="776251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Heater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722EB4D-87FE-4180-990C-C78685E825F8}"/>
                </a:ext>
              </a:extLst>
            </p:cNvPr>
            <p:cNvSpPr txBox="1"/>
            <p:nvPr/>
          </p:nvSpPr>
          <p:spPr>
            <a:xfrm>
              <a:off x="3375015" y="2560242"/>
              <a:ext cx="562883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Link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9F57405-45E6-4E0D-9278-20E1558C7A52}"/>
                </a:ext>
              </a:extLst>
            </p:cNvPr>
            <p:cNvSpPr txBox="1"/>
            <p:nvPr/>
          </p:nvSpPr>
          <p:spPr>
            <a:xfrm>
              <a:off x="3734925" y="4935018"/>
              <a:ext cx="1452069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COTS thermistor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AD38B748-2C01-48FE-B56A-4F4B3BB31A8D}"/>
                </a:ext>
              </a:extLst>
            </p:cNvPr>
            <p:cNvSpPr txBox="1"/>
            <p:nvPr/>
          </p:nvSpPr>
          <p:spPr>
            <a:xfrm>
              <a:off x="3470102" y="876560"/>
              <a:ext cx="232264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>
                  <a:latin typeface="Arial Narrow" panose="020B0606020202030204" pitchFamily="34" charset="0"/>
                </a:rPr>
                <a:t>Space Applications</a:t>
              </a:r>
            </a:p>
          </p:txBody>
        </p: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2ECA0E77-37BC-485E-9653-52A45858C798}"/>
                </a:ext>
              </a:extLst>
            </p:cNvPr>
            <p:cNvCxnSpPr>
              <a:cxnSpLocks/>
              <a:stCxn id="31" idx="1"/>
            </p:cNvCxnSpPr>
            <p:nvPr/>
          </p:nvCxnSpPr>
          <p:spPr>
            <a:xfrm flipH="1" flipV="1">
              <a:off x="4806451" y="2164179"/>
              <a:ext cx="119387" cy="1"/>
            </a:xfrm>
            <a:prstGeom prst="straightConnector1">
              <a:avLst/>
            </a:prstGeom>
            <a:ln w="12700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96BA5D91-4C92-4045-B2E9-C1092DB216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36807" y="4448443"/>
              <a:ext cx="401785" cy="186183"/>
            </a:xfrm>
            <a:prstGeom prst="straightConnector1">
              <a:avLst/>
            </a:prstGeom>
            <a:ln w="12700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DCA7B48F-976D-4837-9817-DC874AAE0E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41434" y="4926447"/>
              <a:ext cx="232009" cy="79899"/>
            </a:xfrm>
            <a:prstGeom prst="straightConnector1">
              <a:avLst/>
            </a:prstGeom>
            <a:ln w="12700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Arc 89">
              <a:extLst>
                <a:ext uri="{FF2B5EF4-FFF2-40B4-BE49-F238E27FC236}">
                  <a16:creationId xmlns:a16="http://schemas.microsoft.com/office/drawing/2014/main" id="{3F599589-06F6-4F5E-BDE8-134911043EF3}"/>
                </a:ext>
              </a:extLst>
            </p:cNvPr>
            <p:cNvSpPr/>
            <p:nvPr/>
          </p:nvSpPr>
          <p:spPr>
            <a:xfrm rot="16200000" flipH="1">
              <a:off x="3600534" y="1386087"/>
              <a:ext cx="1273153" cy="1387563"/>
            </a:xfrm>
            <a:prstGeom prst="arc">
              <a:avLst>
                <a:gd name="adj1" fmla="val 16776766"/>
                <a:gd name="adj2" fmla="val 21408571"/>
              </a:avLst>
            </a:prstGeom>
            <a:ln w="12700">
              <a:noFill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ABD1383-AF73-41C0-ADB7-7E81CBA1C2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70" y="3513485"/>
            <a:ext cx="1800405" cy="2164240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8DBC0392-C20B-4748-BA85-83EA44B17188}"/>
              </a:ext>
            </a:extLst>
          </p:cNvPr>
          <p:cNvSpPr txBox="1"/>
          <p:nvPr/>
        </p:nvSpPr>
        <p:spPr>
          <a:xfrm>
            <a:off x="273683" y="2894788"/>
            <a:ext cx="232264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Arial Narrow" panose="020B0606020202030204" pitchFamily="34" charset="0"/>
              </a:rPr>
              <a:t>Cryogenic Optical Fiber Power Meter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AC50128-59D5-4A6F-98A2-04A27B052127}"/>
              </a:ext>
            </a:extLst>
          </p:cNvPr>
          <p:cNvSpPr txBox="1"/>
          <p:nvPr/>
        </p:nvSpPr>
        <p:spPr>
          <a:xfrm>
            <a:off x="1728433" y="3563674"/>
            <a:ext cx="889879" cy="30777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1400" b="1" dirty="0"/>
              <a:t>W Heater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6AD0E61-D49A-43D9-ADFD-F03769454DC4}"/>
              </a:ext>
            </a:extLst>
          </p:cNvPr>
          <p:cNvSpPr txBox="1"/>
          <p:nvPr/>
        </p:nvSpPr>
        <p:spPr>
          <a:xfrm>
            <a:off x="1577908" y="4002908"/>
            <a:ext cx="971679" cy="307777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r>
              <a:rPr lang="en-US" sz="1400" b="1" dirty="0"/>
              <a:t>Absorber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8700771-44A2-4BB4-A84C-83A9159A0736}"/>
              </a:ext>
            </a:extLst>
          </p:cNvPr>
          <p:cNvSpPr txBox="1"/>
          <p:nvPr/>
        </p:nvSpPr>
        <p:spPr>
          <a:xfrm>
            <a:off x="1082005" y="3640607"/>
            <a:ext cx="896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</a:rPr>
              <a:t>3 mm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FEB3D4F-A82E-4393-BBA5-835D857B92C2}"/>
              </a:ext>
            </a:extLst>
          </p:cNvPr>
          <p:cNvSpPr txBox="1"/>
          <p:nvPr/>
        </p:nvSpPr>
        <p:spPr>
          <a:xfrm>
            <a:off x="547604" y="4327586"/>
            <a:ext cx="896168" cy="307777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r>
              <a:rPr lang="en-US" sz="1400" b="1" dirty="0"/>
              <a:t>Heat Link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A6A4940-6704-4896-BEFE-363CE19F447F}"/>
              </a:ext>
            </a:extLst>
          </p:cNvPr>
          <p:cNvSpPr txBox="1"/>
          <p:nvPr/>
        </p:nvSpPr>
        <p:spPr>
          <a:xfrm>
            <a:off x="1513778" y="4404934"/>
            <a:ext cx="1348827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1400" b="1" dirty="0"/>
              <a:t>Transition Edge Sensor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0499D9A2-F5A7-43E2-991D-44BA85D26102}"/>
              </a:ext>
            </a:extLst>
          </p:cNvPr>
          <p:cNvCxnSpPr>
            <a:cxnSpLocks/>
          </p:cNvCxnSpPr>
          <p:nvPr/>
        </p:nvCxnSpPr>
        <p:spPr>
          <a:xfrm flipH="1" flipV="1">
            <a:off x="1460794" y="4173699"/>
            <a:ext cx="539182" cy="307775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A12CADAD-5B35-47F2-942E-5709D61D8D5A}"/>
              </a:ext>
            </a:extLst>
          </p:cNvPr>
          <p:cNvSpPr txBox="1"/>
          <p:nvPr/>
        </p:nvSpPr>
        <p:spPr>
          <a:xfrm>
            <a:off x="368765" y="5632948"/>
            <a:ext cx="232264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Arial Narrow" panose="020B0606020202030204" pitchFamily="34" charset="0"/>
              </a:rPr>
              <a:t>Fast Far Infrared Bolometer</a:t>
            </a:r>
          </a:p>
        </p:txBody>
      </p:sp>
    </p:spTree>
    <p:extLst>
      <p:ext uri="{BB962C8B-B14F-4D97-AF65-F5344CB8AC3E}">
        <p14:creationId xmlns:p14="http://schemas.microsoft.com/office/powerpoint/2010/main" val="1278247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5868"/>
          </a:xfrm>
          <a:solidFill>
            <a:schemeClr val="accent5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Cryogenic Optical Fiber Power Meter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305E4A-E6A9-4115-AB87-1110F200C9A3}"/>
              </a:ext>
            </a:extLst>
          </p:cNvPr>
          <p:cNvSpPr txBox="1"/>
          <p:nvPr/>
        </p:nvSpPr>
        <p:spPr>
          <a:xfrm>
            <a:off x="57941" y="759350"/>
            <a:ext cx="32594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Operation at 300 </a:t>
            </a:r>
            <a:r>
              <a:rPr lang="en-US" sz="2000" b="1" dirty="0" err="1">
                <a:solidFill>
                  <a:schemeClr val="bg1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en-US" sz="2000" b="1" dirty="0" err="1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W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, 2 mm beam diameter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850 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1310, 1550 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Uncertainty 0.4%, k=2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Dominated by optical fiber </a:t>
            </a:r>
            <a:r>
              <a:rPr lang="en-US" sz="2000" b="1" dirty="0" err="1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beamsplitter</a:t>
            </a:r>
            <a:endParaRPr lang="en-US" sz="2000" b="1" dirty="0">
              <a:solidFill>
                <a:schemeClr val="bg1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37D7B1-F78B-4256-AE03-C3830F6DB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157" y="1909877"/>
            <a:ext cx="5585029" cy="418877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A77457E-2D66-4219-9E2A-20B79B587880}"/>
              </a:ext>
            </a:extLst>
          </p:cNvPr>
          <p:cNvCxnSpPr>
            <a:cxnSpLocks/>
          </p:cNvCxnSpPr>
          <p:nvPr/>
        </p:nvCxnSpPr>
        <p:spPr>
          <a:xfrm flipV="1">
            <a:off x="3317399" y="3321269"/>
            <a:ext cx="193056" cy="1174531"/>
          </a:xfrm>
          <a:prstGeom prst="straightConnector1">
            <a:avLst/>
          </a:prstGeom>
          <a:ln w="47625">
            <a:solidFill>
              <a:srgbClr val="7030A0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15005239-5AF6-4DD2-A6A7-8C963DC601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874" y="1189018"/>
            <a:ext cx="1935971" cy="145399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FC7794-D506-4182-A581-63205E3602F3}"/>
              </a:ext>
            </a:extLst>
          </p:cNvPr>
          <p:cNvSpPr txBox="1"/>
          <p:nvPr/>
        </p:nvSpPr>
        <p:spPr>
          <a:xfrm>
            <a:off x="3118654" y="2975937"/>
            <a:ext cx="1329992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76200"/>
          </a:effectLst>
        </p:spPr>
        <p:txBody>
          <a:bodyPr wrap="square" rtlCol="0">
            <a:spAutoFit/>
          </a:bodyPr>
          <a:lstStyle/>
          <a:p>
            <a:r>
              <a:rPr lang="en-US" sz="1400" b="1" dirty="0"/>
              <a:t>Optical Fibers</a:t>
            </a:r>
          </a:p>
        </p:txBody>
      </p:sp>
      <p:pic>
        <p:nvPicPr>
          <p:cNvPr id="2050" name="Picture 2" descr="CRYOSTATION s50">
            <a:extLst>
              <a:ext uri="{FF2B5EF4-FFF2-40B4-BE49-F238E27FC236}">
                <a16:creationId xmlns:a16="http://schemas.microsoft.com/office/drawing/2014/main" id="{EDACE00F-DC6D-4628-80B9-8B818F0A2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5" y="2860785"/>
            <a:ext cx="267462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CDC2621-6143-4AC3-9FE8-8D8EAE6FA84D}"/>
              </a:ext>
            </a:extLst>
          </p:cNvPr>
          <p:cNvSpPr txBox="1"/>
          <p:nvPr/>
        </p:nvSpPr>
        <p:spPr>
          <a:xfrm>
            <a:off x="4389023" y="1261624"/>
            <a:ext cx="1437581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76200"/>
          </a:effectLst>
        </p:spPr>
        <p:txBody>
          <a:bodyPr wrap="square" rtlCol="0">
            <a:spAutoFit/>
          </a:bodyPr>
          <a:lstStyle/>
          <a:p>
            <a:r>
              <a:rPr lang="en-US" sz="1400" b="1" dirty="0"/>
              <a:t>Detectors at 4 K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C3D5AB7-33DB-4973-A09E-23821BE6C8F5}"/>
              </a:ext>
            </a:extLst>
          </p:cNvPr>
          <p:cNvCxnSpPr>
            <a:cxnSpLocks/>
          </p:cNvCxnSpPr>
          <p:nvPr/>
        </p:nvCxnSpPr>
        <p:spPr>
          <a:xfrm flipH="1" flipV="1">
            <a:off x="5137636" y="1555024"/>
            <a:ext cx="579992" cy="526024"/>
          </a:xfrm>
          <a:prstGeom prst="straightConnector1">
            <a:avLst/>
          </a:prstGeom>
          <a:ln w="47625">
            <a:solidFill>
              <a:srgbClr val="7030A0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E963CDE-7508-4EEE-AC81-2108D9742845}"/>
              </a:ext>
            </a:extLst>
          </p:cNvPr>
          <p:cNvCxnSpPr>
            <a:cxnSpLocks/>
          </p:cNvCxnSpPr>
          <p:nvPr/>
        </p:nvCxnSpPr>
        <p:spPr>
          <a:xfrm flipV="1">
            <a:off x="6317614" y="2006402"/>
            <a:ext cx="640260" cy="269480"/>
          </a:xfrm>
          <a:prstGeom prst="straightConnector1">
            <a:avLst/>
          </a:prstGeom>
          <a:ln w="47625">
            <a:solidFill>
              <a:srgbClr val="7030A0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0006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1EEA67E-0C8A-4A6A-B62C-755220B4AB4C}"/>
              </a:ext>
            </a:extLst>
          </p:cNvPr>
          <p:cNvGrpSpPr/>
          <p:nvPr/>
        </p:nvGrpSpPr>
        <p:grpSpPr>
          <a:xfrm>
            <a:off x="5406133" y="886895"/>
            <a:ext cx="2344631" cy="2989831"/>
            <a:chOff x="6364077" y="973983"/>
            <a:chExt cx="2344631" cy="298983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29349E5-4CF6-490F-8529-4D325DB0A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3405" y="1031001"/>
              <a:ext cx="2261812" cy="254225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183BE4C-9A90-40CE-A6DB-0E506D65252A}"/>
                </a:ext>
              </a:extLst>
            </p:cNvPr>
            <p:cNvSpPr txBox="1"/>
            <p:nvPr/>
          </p:nvSpPr>
          <p:spPr>
            <a:xfrm>
              <a:off x="7737029" y="1413089"/>
              <a:ext cx="971679" cy="3077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softEdge rad="76200"/>
            </a:effectLst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Absorber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FF08C9E-7373-4A14-A134-98E7024160A3}"/>
                </a:ext>
              </a:extLst>
            </p:cNvPr>
            <p:cNvSpPr txBox="1"/>
            <p:nvPr/>
          </p:nvSpPr>
          <p:spPr>
            <a:xfrm>
              <a:off x="6957146" y="1629972"/>
              <a:ext cx="896168" cy="3693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Calibri"/>
                </a:rPr>
                <a:t>20 mm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13E332F-1C25-4F5B-95F1-7B771583C7B0}"/>
                </a:ext>
              </a:extLst>
            </p:cNvPr>
            <p:cNvSpPr txBox="1"/>
            <p:nvPr/>
          </p:nvSpPr>
          <p:spPr>
            <a:xfrm>
              <a:off x="6644336" y="2260329"/>
              <a:ext cx="562883" cy="3077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Link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7995001-53B8-45BB-8497-DCA2DE125F90}"/>
                </a:ext>
              </a:extLst>
            </p:cNvPr>
            <p:cNvSpPr txBox="1"/>
            <p:nvPr/>
          </p:nvSpPr>
          <p:spPr>
            <a:xfrm>
              <a:off x="6373907" y="973983"/>
              <a:ext cx="776251" cy="3077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Heater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56DBF47-959B-4C27-95D4-72AD7D4D76E3}"/>
                </a:ext>
              </a:extLst>
            </p:cNvPr>
            <p:cNvSpPr txBox="1"/>
            <p:nvPr/>
          </p:nvSpPr>
          <p:spPr>
            <a:xfrm>
              <a:off x="6364077" y="3594482"/>
              <a:ext cx="2322648" cy="3693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Next-Gen C</a:t>
              </a: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353"/>
            <a:ext cx="9138140" cy="871472"/>
          </a:xfrm>
          <a:solidFill>
            <a:schemeClr val="accent5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b="1" i="1" dirty="0">
                <a:solidFill>
                  <a:schemeClr val="bg1"/>
                </a:solidFill>
              </a:rPr>
              <a:t>Performance Requirements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3CC237-BFD2-4D69-A8FD-49D25E483444}"/>
              </a:ext>
            </a:extLst>
          </p:cNvPr>
          <p:cNvSpPr txBox="1"/>
          <p:nvPr/>
        </p:nvSpPr>
        <p:spPr>
          <a:xfrm>
            <a:off x="7820157" y="2020533"/>
            <a:ext cx="1288854" cy="30777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1400" b="1" dirty="0"/>
              <a:t>Thermometers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D3AD6D15-D32E-4323-A386-7C7353C87F83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25" y="944899"/>
            <a:ext cx="2914345" cy="2530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" name="Right Arrow 16">
            <a:extLst>
              <a:ext uri="{FF2B5EF4-FFF2-40B4-BE49-F238E27FC236}">
                <a16:creationId xmlns:a16="http://schemas.microsoft.com/office/drawing/2014/main" id="{F4F2BCB9-8B81-4C6D-9870-A136E0D41CF4}"/>
              </a:ext>
            </a:extLst>
          </p:cNvPr>
          <p:cNvSpPr/>
          <p:nvPr/>
        </p:nvSpPr>
        <p:spPr>
          <a:xfrm>
            <a:off x="4348357" y="2088318"/>
            <a:ext cx="597050" cy="427617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5A5CE8-7269-455E-B334-551114A9915D}"/>
              </a:ext>
            </a:extLst>
          </p:cNvPr>
          <p:cNvSpPr txBox="1"/>
          <p:nvPr/>
        </p:nvSpPr>
        <p:spPr>
          <a:xfrm>
            <a:off x="1374740" y="3485893"/>
            <a:ext cx="1859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Current  standard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18092847-5257-496E-B8F4-72921DE49D07}"/>
              </a:ext>
            </a:extLst>
          </p:cNvPr>
          <p:cNvSpPr txBox="1">
            <a:spLocks/>
          </p:cNvSpPr>
          <p:nvPr/>
        </p:nvSpPr>
        <p:spPr>
          <a:xfrm>
            <a:off x="576522" y="3855225"/>
            <a:ext cx="3995478" cy="1670096"/>
          </a:xfrm>
          <a:prstGeom prst="rect">
            <a:avLst/>
          </a:prstGeom>
        </p:spPr>
        <p:txBody>
          <a:bodyPr/>
          <a:lstStyle>
            <a:lvl1pPr marL="223838" indent="-22383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29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9" charset="-128"/>
                <a:cs typeface="ＭＳ Ｐゴシック" pitchFamily="29" charset="-128"/>
              </a:defRPr>
            </a:lvl1pPr>
            <a:lvl2pPr marL="460375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29" charset="0"/>
              <a:buChar char="–"/>
              <a:defRPr sz="2000" kern="1200">
                <a:solidFill>
                  <a:schemeClr val="accent2"/>
                </a:solidFill>
                <a:latin typeface="+mn-lt"/>
                <a:ea typeface="ＭＳ Ｐゴシック" pitchFamily="29" charset="-128"/>
                <a:cs typeface="+mn-cs"/>
              </a:defRPr>
            </a:lvl2pPr>
            <a:lvl3pPr marL="681038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29" charset="0"/>
              <a:buChar char="•"/>
              <a:defRPr sz="1800" kern="1200">
                <a:solidFill>
                  <a:schemeClr val="accent2"/>
                </a:solidFill>
                <a:latin typeface="+mn-lt"/>
                <a:ea typeface="ＭＳ Ｐゴシック" pitchFamily="29" charset="-128"/>
                <a:cs typeface="+mn-cs"/>
              </a:defRPr>
            </a:lvl3pPr>
            <a:lvl4pPr marL="914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29" charset="0"/>
              <a:buChar char="–"/>
              <a:defRPr sz="1600" kern="1200">
                <a:solidFill>
                  <a:schemeClr val="accent2"/>
                </a:solidFill>
                <a:latin typeface="+mn-lt"/>
                <a:ea typeface="ＭＳ Ｐゴシック" pitchFamily="29" charset="-128"/>
                <a:cs typeface="+mn-cs"/>
              </a:defRPr>
            </a:lvl4pPr>
            <a:lvl5pPr marL="11493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29" charset="0"/>
              <a:buChar char="»"/>
              <a:defRPr sz="1600" kern="1200">
                <a:solidFill>
                  <a:schemeClr val="accent2"/>
                </a:solidFill>
                <a:latin typeface="+mn-lt"/>
                <a:ea typeface="ＭＳ Ｐゴシック" pitchFamily="29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</a:rPr>
              <a:t>2 cm beam diameter</a:t>
            </a:r>
          </a:p>
          <a:p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</a:rPr>
              <a:t>100 </a:t>
            </a:r>
            <a:r>
              <a:rPr lang="en-US" b="1" dirty="0" err="1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en-US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W</a:t>
            </a:r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</a:rPr>
              <a:t> – 100 </a:t>
            </a:r>
            <a:r>
              <a:rPr lang="en-US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mW</a:t>
            </a:r>
            <a:endParaRPr lang="en-US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</a:rPr>
              <a:t>325 nm – 1.93 </a:t>
            </a:r>
            <a:r>
              <a:rPr lang="en-US" b="1" dirty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</a:rPr>
              <a:t>m</a:t>
            </a:r>
          </a:p>
          <a:p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</a:rPr>
              <a:t>15 minute</a:t>
            </a:r>
          </a:p>
          <a:p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</a:rPr>
              <a:t>All custom</a:t>
            </a:r>
          </a:p>
          <a:p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</a:rPr>
              <a:t>0.6 – 0.9% accuracy, k = 2 </a:t>
            </a: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9AD8A6D1-5AAC-436E-BA2F-616C5D4B182A}"/>
              </a:ext>
            </a:extLst>
          </p:cNvPr>
          <p:cNvSpPr txBox="1">
            <a:spLocks/>
          </p:cNvSpPr>
          <p:nvPr/>
        </p:nvSpPr>
        <p:spPr>
          <a:xfrm>
            <a:off x="5308157" y="3904016"/>
            <a:ext cx="3760257" cy="1670096"/>
          </a:xfrm>
          <a:prstGeom prst="rect">
            <a:avLst/>
          </a:prstGeom>
        </p:spPr>
        <p:txBody>
          <a:bodyPr/>
          <a:lstStyle>
            <a:lvl1pPr marL="223838" indent="-22383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29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9" charset="-128"/>
                <a:cs typeface="ＭＳ Ｐゴシック" pitchFamily="29" charset="-128"/>
              </a:defRPr>
            </a:lvl1pPr>
            <a:lvl2pPr marL="460375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29" charset="0"/>
              <a:buChar char="–"/>
              <a:defRPr sz="2000" kern="1200">
                <a:solidFill>
                  <a:schemeClr val="accent2"/>
                </a:solidFill>
                <a:latin typeface="+mn-lt"/>
                <a:ea typeface="ＭＳ Ｐゴシック" pitchFamily="29" charset="-128"/>
                <a:cs typeface="+mn-cs"/>
              </a:defRPr>
            </a:lvl2pPr>
            <a:lvl3pPr marL="681038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29" charset="0"/>
              <a:buChar char="•"/>
              <a:defRPr sz="1800" kern="1200">
                <a:solidFill>
                  <a:schemeClr val="accent2"/>
                </a:solidFill>
                <a:latin typeface="+mn-lt"/>
                <a:ea typeface="ＭＳ Ｐゴシック" pitchFamily="29" charset="-128"/>
                <a:cs typeface="+mn-cs"/>
              </a:defRPr>
            </a:lvl3pPr>
            <a:lvl4pPr marL="914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29" charset="0"/>
              <a:buChar char="–"/>
              <a:defRPr sz="1600" kern="1200">
                <a:solidFill>
                  <a:schemeClr val="accent2"/>
                </a:solidFill>
                <a:latin typeface="+mn-lt"/>
                <a:ea typeface="ＭＳ Ｐゴシック" pitchFamily="29" charset="-128"/>
                <a:cs typeface="+mn-cs"/>
              </a:defRPr>
            </a:lvl4pPr>
            <a:lvl5pPr marL="11493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29" charset="0"/>
              <a:buChar char="»"/>
              <a:defRPr sz="1600" kern="1200">
                <a:solidFill>
                  <a:schemeClr val="accent2"/>
                </a:solidFill>
                <a:latin typeface="+mn-lt"/>
                <a:ea typeface="ＭＳ Ｐゴシック" pitchFamily="29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</a:rPr>
              <a:t>2 cm beam diameter</a:t>
            </a:r>
          </a:p>
          <a:p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</a:rPr>
              <a:t>100 </a:t>
            </a:r>
            <a:r>
              <a:rPr lang="en-US" b="1" dirty="0" err="1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en-US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W</a:t>
            </a:r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</a:rPr>
              <a:t> – 100 </a:t>
            </a:r>
            <a:r>
              <a:rPr lang="en-US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mW</a:t>
            </a:r>
            <a:endParaRPr lang="en-US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</a:rPr>
              <a:t>325 nm – 1.93 </a:t>
            </a:r>
            <a:r>
              <a:rPr lang="en-US" b="1" dirty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</a:rPr>
              <a:t>m</a:t>
            </a:r>
          </a:p>
          <a:p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</a:rPr>
              <a:t>2 minute</a:t>
            </a:r>
          </a:p>
          <a:p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</a:rPr>
              <a:t>Mostly off-the-shelf</a:t>
            </a:r>
          </a:p>
          <a:p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</a:rPr>
              <a:t>0.1% accuracy, k = 2</a:t>
            </a:r>
          </a:p>
          <a:p>
            <a:pPr marL="0" indent="0">
              <a:buNone/>
            </a:pPr>
            <a:endParaRPr lang="en-US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endParaRPr lang="en-US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lvl="1"/>
            <a:endParaRPr lang="en-US" sz="15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471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1FFA3C3E-6B96-4C32-ACA6-ACFE2B43C8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3" r="31765"/>
          <a:stretch/>
        </p:blipFill>
        <p:spPr>
          <a:xfrm>
            <a:off x="5623718" y="3296719"/>
            <a:ext cx="2570455" cy="34198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5D1F6E-56F3-4356-A852-45D7FBF9B6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1634" y="3678075"/>
            <a:ext cx="3316224" cy="248716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860" y="-4625"/>
            <a:ext cx="9138140" cy="871472"/>
          </a:xfrm>
          <a:solidFill>
            <a:schemeClr val="accent5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Components of Next-Gen C Standard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A0C16F-F8F1-46B8-8264-69AD18D8AB78}"/>
              </a:ext>
            </a:extLst>
          </p:cNvPr>
          <p:cNvSpPr txBox="1"/>
          <p:nvPr/>
        </p:nvSpPr>
        <p:spPr>
          <a:xfrm>
            <a:off x="6552043" y="1113285"/>
            <a:ext cx="2255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</a:rPr>
              <a:t>Bolometer with Peltier Cooler and bridge circuit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6ECF88DF-5FB7-4E11-A306-3F840192ACA5}"/>
              </a:ext>
            </a:extLst>
          </p:cNvPr>
          <p:cNvSpPr/>
          <p:nvPr/>
        </p:nvSpPr>
        <p:spPr>
          <a:xfrm>
            <a:off x="3183338" y="1698060"/>
            <a:ext cx="567264" cy="45720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EC4B1869-D37F-4492-9EE8-DD5E2E8546D1}"/>
              </a:ext>
            </a:extLst>
          </p:cNvPr>
          <p:cNvSpPr/>
          <p:nvPr/>
        </p:nvSpPr>
        <p:spPr>
          <a:xfrm rot="19674105">
            <a:off x="6678634" y="2436655"/>
            <a:ext cx="533400" cy="777794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F01DE753-6B8E-4175-B7DF-96A8B06C9781}"/>
              </a:ext>
            </a:extLst>
          </p:cNvPr>
          <p:cNvSpPr/>
          <p:nvPr/>
        </p:nvSpPr>
        <p:spPr>
          <a:xfrm rot="10800000">
            <a:off x="4144340" y="5763897"/>
            <a:ext cx="855320" cy="581644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0C6DDA-E84A-4AB4-B43B-15B8B97E7105}"/>
              </a:ext>
            </a:extLst>
          </p:cNvPr>
          <p:cNvSpPr txBox="1"/>
          <p:nvPr/>
        </p:nvSpPr>
        <p:spPr>
          <a:xfrm>
            <a:off x="2715606" y="5688089"/>
            <a:ext cx="1152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</a:rPr>
              <a:t>TEC Controller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BE293D-DF8F-48FA-A881-ED4B26946386}"/>
              </a:ext>
            </a:extLst>
          </p:cNvPr>
          <p:cNvSpPr txBox="1"/>
          <p:nvPr/>
        </p:nvSpPr>
        <p:spPr>
          <a:xfrm>
            <a:off x="2715606" y="4617131"/>
            <a:ext cx="1058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</a:rPr>
              <a:t>Lock-in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0568F1-44CB-4D0E-8CB0-3407481E93FA}"/>
              </a:ext>
            </a:extLst>
          </p:cNvPr>
          <p:cNvSpPr txBox="1"/>
          <p:nvPr/>
        </p:nvSpPr>
        <p:spPr>
          <a:xfrm>
            <a:off x="2715606" y="5055629"/>
            <a:ext cx="1428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</a:rPr>
              <a:t>PID controller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E84A2F-C5D9-41C8-9892-0AE9DC19CEEE}"/>
              </a:ext>
            </a:extLst>
          </p:cNvPr>
          <p:cNvSpPr txBox="1"/>
          <p:nvPr/>
        </p:nvSpPr>
        <p:spPr>
          <a:xfrm>
            <a:off x="2715606" y="3571711"/>
            <a:ext cx="1152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</a:rPr>
              <a:t>Voltmeters</a:t>
            </a:r>
          </a:p>
        </p:txBody>
      </p: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DF3BF992-02CB-4014-92C9-71824C740141}"/>
              </a:ext>
            </a:extLst>
          </p:cNvPr>
          <p:cNvCxnSpPr>
            <a:cxnSpLocks/>
          </p:cNvCxnSpPr>
          <p:nvPr/>
        </p:nvCxnSpPr>
        <p:spPr>
          <a:xfrm rot="10800000">
            <a:off x="1234440" y="4399676"/>
            <a:ext cx="5961888" cy="1172213"/>
          </a:xfrm>
          <a:prstGeom prst="bentConnector3">
            <a:avLst>
              <a:gd name="adj1" fmla="val 40031"/>
            </a:avLst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0DD07B1-E006-42E3-9576-96EDFFB642AE}"/>
              </a:ext>
            </a:extLst>
          </p:cNvPr>
          <p:cNvSpPr txBox="1"/>
          <p:nvPr/>
        </p:nvSpPr>
        <p:spPr>
          <a:xfrm>
            <a:off x="7784787" y="3687467"/>
            <a:ext cx="1752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</a:rPr>
              <a:t>Vacuum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3F8C6A8-B111-A641-82F1-1E21906297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136" t="19924" r="-24" b="3063"/>
          <a:stretch/>
        </p:blipFill>
        <p:spPr>
          <a:xfrm>
            <a:off x="93010" y="985181"/>
            <a:ext cx="3050795" cy="215487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C287D40-07E3-4627-903B-5AF83283ED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9" t="152" r="10059" b="327"/>
          <a:stretch/>
        </p:blipFill>
        <p:spPr>
          <a:xfrm rot="5400000">
            <a:off x="3994367" y="981652"/>
            <a:ext cx="2561518" cy="247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744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5A8426-C9D6-4FC3-B862-BCA75FE41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8138" y="944657"/>
            <a:ext cx="3214669" cy="2540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BC267A-B4FB-4B40-8B6D-0D596E838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560" y="990878"/>
            <a:ext cx="3255815" cy="252659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860" y="-4625"/>
            <a:ext cx="9138140" cy="871472"/>
          </a:xfrm>
          <a:solidFill>
            <a:schemeClr val="accent5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Characterization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233255-C0F5-48BF-A699-DE23B62C66FE}"/>
              </a:ext>
            </a:extLst>
          </p:cNvPr>
          <p:cNvSpPr txBox="1"/>
          <p:nvPr/>
        </p:nvSpPr>
        <p:spPr>
          <a:xfrm>
            <a:off x="2172206" y="1181117"/>
            <a:ext cx="1587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Bolometer time constant in vacuum, 23 s</a:t>
            </a:r>
          </a:p>
          <a:p>
            <a:r>
              <a:rPr lang="en-US" b="1" dirty="0">
                <a:latin typeface="Arial Narrow" panose="020B0606020202030204" pitchFamily="34" charset="0"/>
              </a:rPr>
              <a:t>(21 s predicted)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280145-5401-40DD-8E88-568DF96A15A3}"/>
              </a:ext>
            </a:extLst>
          </p:cNvPr>
          <p:cNvSpPr txBox="1"/>
          <p:nvPr/>
        </p:nvSpPr>
        <p:spPr>
          <a:xfrm>
            <a:off x="6610284" y="2272716"/>
            <a:ext cx="14064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atin typeface="Arial Narrow" panose="020B0606020202030204" pitchFamily="34" charset="0"/>
              </a:defRPr>
            </a:lvl1pPr>
          </a:lstStyle>
          <a:p>
            <a:r>
              <a:rPr lang="en-US" b="1" dirty="0"/>
              <a:t>Heat link G in </a:t>
            </a:r>
            <a:r>
              <a:rPr lang="en-US" sz="1600" b="1" dirty="0"/>
              <a:t>vacuum</a:t>
            </a:r>
            <a:r>
              <a:rPr lang="en-US" b="1" dirty="0"/>
              <a:t>, 0.0081   W/K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F606E5-1DD0-4554-A829-91FF4397DB09}"/>
              </a:ext>
            </a:extLst>
          </p:cNvPr>
          <p:cNvSpPr txBox="1"/>
          <p:nvPr/>
        </p:nvSpPr>
        <p:spPr>
          <a:xfrm>
            <a:off x="508000" y="4562640"/>
            <a:ext cx="2088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 Narrow" panose="020B0606020202030204" pitchFamily="34" charset="0"/>
              </a:rPr>
              <a:t>Closed loop power measurement, 8 </a:t>
            </a:r>
            <a:r>
              <a:rPr lang="en-US" sz="1600" b="1" dirty="0" err="1">
                <a:latin typeface="Arial Narrow" panose="020B0606020202030204" pitchFamily="34" charset="0"/>
              </a:rPr>
              <a:t>mW</a:t>
            </a:r>
            <a:r>
              <a:rPr lang="en-US" sz="1600" b="1" dirty="0">
                <a:latin typeface="Arial Narrow" panose="020B0606020202030204" pitchFamily="34" charset="0"/>
              </a:rPr>
              <a:t> 633 nm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AB83B22-EFB7-4066-A685-510196E27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7971" y="3445540"/>
            <a:ext cx="4079251" cy="306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77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860" y="-4625"/>
            <a:ext cx="9138140" cy="871472"/>
          </a:xfrm>
          <a:solidFill>
            <a:schemeClr val="accent5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Sensitivity to Room Temperature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E9C49D-BDE4-42E4-BA82-7C90977AA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089" y="1102692"/>
            <a:ext cx="6359378" cy="477874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7FBFF54-44DD-4121-B141-4BBAC9FC8553}"/>
              </a:ext>
            </a:extLst>
          </p:cNvPr>
          <p:cNvCxnSpPr>
            <a:cxnSpLocks/>
          </p:cNvCxnSpPr>
          <p:nvPr/>
        </p:nvCxnSpPr>
        <p:spPr>
          <a:xfrm>
            <a:off x="2349066" y="3350172"/>
            <a:ext cx="4887311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21816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E7CA50CBEBFA4D841263387D824385" ma:contentTypeVersion="8" ma:contentTypeDescription="Create a new document." ma:contentTypeScope="" ma:versionID="7844190095485a3ccf469558504263fb">
  <xsd:schema xmlns:xsd="http://www.w3.org/2001/XMLSchema" xmlns:xs="http://www.w3.org/2001/XMLSchema" xmlns:p="http://schemas.microsoft.com/office/2006/metadata/properties" xmlns:ns2="19687c48-5b83-47c7-b703-fb73e1de11da" xmlns:ns3="551c1044-cd9b-46cf-a036-b1a7a9b5bcc3" targetNamespace="http://schemas.microsoft.com/office/2006/metadata/properties" ma:root="true" ma:fieldsID="d1cf446ec29c6ebe39edf529cd1e032d" ns2:_="" ns3:_="">
    <xsd:import namespace="19687c48-5b83-47c7-b703-fb73e1de11da"/>
    <xsd:import namespace="551c1044-cd9b-46cf-a036-b1a7a9b5bcc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687c48-5b83-47c7-b703-fb73e1de11d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1c1044-cd9b-46cf-a036-b1a7a9b5bc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E15DBC7-79A9-4438-8FFD-8E4337C807E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687c48-5b83-47c7-b703-fb73e1de11da"/>
    <ds:schemaRef ds:uri="551c1044-cd9b-46cf-a036-b1a7a9b5bc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E0735AC-1D06-4782-BDBE-59121FE9CB0D}">
  <ds:schemaRefs>
    <ds:schemaRef ds:uri="19687c48-5b83-47c7-b703-fb73e1de11da"/>
    <ds:schemaRef ds:uri="http://schemas.openxmlformats.org/package/2006/metadata/core-properties"/>
    <ds:schemaRef ds:uri="http://purl.org/dc/elements/1.1/"/>
    <ds:schemaRef ds:uri="http://www.w3.org/XML/1998/namespace"/>
    <ds:schemaRef ds:uri="http://purl.org/dc/dcmitype/"/>
    <ds:schemaRef ds:uri="http://schemas.microsoft.com/office/2006/documentManagement/types"/>
    <ds:schemaRef ds:uri="551c1044-cd9b-46cf-a036-b1a7a9b5bcc3"/>
    <ds:schemaRef ds:uri="http://purl.org/dc/terms/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08354878-701C-4788-AFEB-C54E8058764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14249</TotalTime>
  <Words>513</Words>
  <Application>Microsoft Macintosh PowerPoint</Application>
  <PresentationFormat>On-screen Show (4:3)</PresentationFormat>
  <Paragraphs>145</Paragraphs>
  <Slides>12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Arial Narrow</vt:lpstr>
      <vt:lpstr>Calibri</vt:lpstr>
      <vt:lpstr>Calibri Light</vt:lpstr>
      <vt:lpstr>Symbol</vt:lpstr>
      <vt:lpstr>Office Theme</vt:lpstr>
      <vt:lpstr>AutoSketch</vt:lpstr>
      <vt:lpstr>PowerPoint Presentation</vt:lpstr>
      <vt:lpstr>Electrical Substitution Radiometer (ESR)</vt:lpstr>
      <vt:lpstr>Existing CW Laser Power Standards (C-series)</vt:lpstr>
      <vt:lpstr>The Next Generation of Standards</vt:lpstr>
      <vt:lpstr>Cryogenic Optical Fiber Power Meter</vt:lpstr>
      <vt:lpstr>Performance Requirements</vt:lpstr>
      <vt:lpstr>Components of Next-Gen C Standard</vt:lpstr>
      <vt:lpstr>Characterization</vt:lpstr>
      <vt:lpstr>Sensitivity to Room Temperature</vt:lpstr>
      <vt:lpstr>Position Dependent Response</vt:lpstr>
      <vt:lpstr>Fast Far-Infrared Bolometer</vt:lpstr>
      <vt:lpstr>300 mW, modulated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Stephens, Michelle S. (Fed)</dc:creator>
  <cp:lastModifiedBy>Kissel, Jeffrey S. (Jeff)</cp:lastModifiedBy>
  <cp:revision>371</cp:revision>
  <dcterms:created xsi:type="dcterms:W3CDTF">2016-08-03T16:18:35Z</dcterms:created>
  <dcterms:modified xsi:type="dcterms:W3CDTF">2019-03-18T23:44:46Z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0x0101004DE7CA50CBEBFA4D841263387D824385</vt:lpwstr>
  </property>
</Properties>
</file>