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7"/>
  </p:notesMasterIdLst>
  <p:sldIdLst>
    <p:sldId id="965" r:id="rId2"/>
    <p:sldId id="788" r:id="rId3"/>
    <p:sldId id="969" r:id="rId4"/>
    <p:sldId id="970" r:id="rId5"/>
    <p:sldId id="1008" r:id="rId6"/>
    <p:sldId id="1010" r:id="rId7"/>
    <p:sldId id="968" r:id="rId8"/>
    <p:sldId id="989" r:id="rId9"/>
    <p:sldId id="971" r:id="rId10"/>
    <p:sldId id="1014" r:id="rId11"/>
    <p:sldId id="1011" r:id="rId12"/>
    <p:sldId id="1012" r:id="rId13"/>
    <p:sldId id="1015" r:id="rId14"/>
    <p:sldId id="988" r:id="rId15"/>
    <p:sldId id="967" r:id="rId16"/>
    <p:sldId id="972" r:id="rId17"/>
    <p:sldId id="980" r:id="rId18"/>
    <p:sldId id="985" r:id="rId19"/>
    <p:sldId id="986" r:id="rId20"/>
    <p:sldId id="982" r:id="rId21"/>
    <p:sldId id="987" r:id="rId22"/>
    <p:sldId id="1019" r:id="rId23"/>
    <p:sldId id="1017" r:id="rId24"/>
    <p:sldId id="1018" r:id="rId25"/>
    <p:sldId id="1016" r:id="rId26"/>
    <p:sldId id="977" r:id="rId27"/>
    <p:sldId id="991" r:id="rId28"/>
    <p:sldId id="992" r:id="rId29"/>
    <p:sldId id="993" r:id="rId30"/>
    <p:sldId id="994" r:id="rId31"/>
    <p:sldId id="1001" r:id="rId32"/>
    <p:sldId id="1020" r:id="rId33"/>
    <p:sldId id="1013" r:id="rId34"/>
    <p:sldId id="990" r:id="rId35"/>
    <p:sldId id="978" r:id="rId36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8029DFC-6BE0-964C-9856-6966CB5B6750}">
          <p14:sldIdLst>
            <p14:sldId id="965"/>
            <p14:sldId id="788"/>
            <p14:sldId id="969"/>
            <p14:sldId id="970"/>
            <p14:sldId id="1008"/>
            <p14:sldId id="1010"/>
            <p14:sldId id="968"/>
            <p14:sldId id="989"/>
            <p14:sldId id="971"/>
            <p14:sldId id="1014"/>
            <p14:sldId id="1011"/>
            <p14:sldId id="1012"/>
            <p14:sldId id="1015"/>
            <p14:sldId id="988"/>
            <p14:sldId id="967"/>
            <p14:sldId id="972"/>
            <p14:sldId id="980"/>
            <p14:sldId id="985"/>
            <p14:sldId id="986"/>
            <p14:sldId id="982"/>
            <p14:sldId id="987"/>
            <p14:sldId id="1019"/>
            <p14:sldId id="1017"/>
            <p14:sldId id="1018"/>
            <p14:sldId id="1016"/>
            <p14:sldId id="977"/>
            <p14:sldId id="991"/>
            <p14:sldId id="992"/>
            <p14:sldId id="993"/>
            <p14:sldId id="994"/>
            <p14:sldId id="1001"/>
            <p14:sldId id="1020"/>
            <p14:sldId id="1013"/>
          </p14:sldIdLst>
        </p14:section>
        <p14:section name="Untitled Section" id="{2F2B4435-A478-A048-A9D1-D3910F52A876}">
          <p14:sldIdLst>
            <p14:sldId id="990"/>
            <p14:sldId id="9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55BA35"/>
    <a:srgbClr val="FF68D1"/>
    <a:srgbClr val="FFBD46"/>
    <a:srgbClr val="000000"/>
    <a:srgbClr val="FB872D"/>
    <a:srgbClr val="C9F3FF"/>
    <a:srgbClr val="C2141D"/>
    <a:srgbClr val="3FA8FF"/>
    <a:srgbClr val="45F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3" autoAdjust="0"/>
  </p:normalViewPr>
  <p:slideViewPr>
    <p:cSldViewPr snapToGrid="0">
      <p:cViewPr varScale="1">
        <p:scale>
          <a:sx n="98" d="100"/>
          <a:sy n="98" d="100"/>
        </p:scale>
        <p:origin x="-13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184" y="-11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7FA3E3C-5CC2-1241-BCD7-473BA3970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33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0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5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327C4B-0C8C-D949-8707-D81D28355413}" type="slidenum">
              <a:rPr lang="en-US">
                <a:solidFill>
                  <a:prstClr val="black"/>
                </a:solidFill>
                <a:latin typeface="Calibri"/>
              </a:rPr>
              <a:pPr defTabSz="91953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49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402E-4DEE-914F-A436-B5D57CE11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5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B5A61-9EB4-3E44-9923-E6AC6B27E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6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3" y="0"/>
            <a:ext cx="205898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456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EF38-3EC4-0F44-ADF1-4C9B7F7D7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B9B45-FAF7-4440-B14F-AC9038159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4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69B5-38E2-2E47-9FDA-50ACE7A3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04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2A483-2425-F64D-89C9-A8EAE2B56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01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D7AD-B9AB-D447-8BC7-B6C1F8A0C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3B35A-92CA-9244-943F-6D1BF23D8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D9D8D-23D5-944E-BC7E-D66B2800E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5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68CA4-3FE1-5944-BEF0-510879539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0631C-9C78-B94C-9B1F-02806B4AC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6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4F27E-7259-A544-87CC-77CCC20BF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279F0-05CE-2745-8E5F-D6AA18AE5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ED9B5-911C-EB48-8C58-15621B4A5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E0444-F685-B943-96D2-22E0E5B3B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vmlDrawing" Target="../drawings/vmlDrawing1.vml"/><Relationship Id="rId18" Type="http://schemas.openxmlformats.org/officeDocument/2006/relationships/oleObject" Target="../embeddings/oleObject1.bin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7325" y="6332601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  <a:cs typeface="+mn-cs"/>
              </a:defRPr>
            </a:lvl1pPr>
          </a:lstStyle>
          <a:p>
            <a:pPr>
              <a:defRPr/>
            </a:pPr>
            <a:fld id="{1ADF2364-C367-A449-861B-0FA4130F0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-71438"/>
            <a:ext cx="7239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668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033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" name="Photo Editor Photo" r:id="rId18" imgW="4409524" imgH="3219899" progId="MSPhotoEd.3">
                  <p:embed/>
                </p:oleObj>
              </mc:Choice>
              <mc:Fallback>
                <p:oleObj name="Photo Editor Photo" r:id="rId18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6581001"/>
            <a:ext cx="1322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kern="1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LIGO-G1900067</a:t>
            </a:r>
            <a:endParaRPr lang="en-US" sz="1200" b="0" kern="1200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933" y="0"/>
            <a:ext cx="968067" cy="9738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-gw.eu/etdsdocument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cosmicexplorer.org" TargetMode="Externa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jp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hyperlink" Target="https://gwic.ligo.org/roadmap/Roadmap_110726_WEB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wic.ligo.org/3Gsubcomm/" TargetMode="External"/><Relationship Id="rId3" Type="http://schemas.openxmlformats.org/officeDocument/2006/relationships/image" Target="../media/image4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hyperlink" Target="https://wiki.ligo.org/LSC/LIGOworkshop2017/Web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348435"/>
            <a:ext cx="8728075" cy="4625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120000"/>
              </a:lnSpc>
              <a:buNone/>
              <a:defRPr/>
            </a:pP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lnSpc>
                <a:spcPct val="120000"/>
              </a:lnSpc>
              <a:buNone/>
              <a:defRPr/>
            </a:pPr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lnSpc>
                <a:spcPct val="120000"/>
              </a:lnSpc>
              <a:buNone/>
              <a:defRPr/>
            </a:pPr>
            <a:r>
              <a:rPr lang="en-US" sz="32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Gravitational-wave Observatories in the Multi-messenger Astronomy Era: </a:t>
            </a:r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lnSpc>
                <a:spcPct val="120000"/>
              </a:lnSpc>
              <a:buNone/>
              <a:defRPr/>
            </a:pPr>
            <a:r>
              <a:rPr lang="en-US" sz="3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LIGO’s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plans into the 2020s and Beyond</a:t>
            </a: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David Reitze</a:t>
            </a: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LIGO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Laboratory </a:t>
            </a: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California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Institute of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Technology</a:t>
            </a: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For the LIGO Scientific Collaboration and the Virgo Collaboration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214" name="Rectangle 1046"/>
          <p:cNvSpPr>
            <a:spLocks noChangeArrowheads="1"/>
          </p:cNvSpPr>
          <p:nvPr/>
        </p:nvSpPr>
        <p:spPr bwMode="auto">
          <a:xfrm>
            <a:off x="328613" y="6474232"/>
            <a:ext cx="15532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LIGO-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G1900067-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v2 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1115893" y="0"/>
            <a:ext cx="6932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Multi-messenger Astronomy in the Era of LIGO-India, </a:t>
            </a:r>
            <a:r>
              <a:rPr lang="en-US" dirty="0" err="1" smtClean="0">
                <a:solidFill>
                  <a:srgbClr val="FFFF00"/>
                </a:solidFill>
              </a:rPr>
              <a:t>Khandala</a:t>
            </a:r>
            <a:r>
              <a:rPr lang="en-US" dirty="0" smtClean="0">
                <a:solidFill>
                  <a:srgbClr val="FFFF00"/>
                </a:solidFill>
              </a:rPr>
              <a:t> Jan 15-18, 2019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933" y="0"/>
            <a:ext cx="968067" cy="973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3864" y="6514071"/>
            <a:ext cx="2699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FFFF"/>
                </a:solidFill>
              </a:rPr>
              <a:t>Image Credit: </a:t>
            </a:r>
            <a:r>
              <a:rPr lang="en-US" sz="1200" b="0" dirty="0" err="1" smtClean="0">
                <a:solidFill>
                  <a:srgbClr val="FFFFFF"/>
                </a:solidFill>
              </a:rPr>
              <a:t>Aurore</a:t>
            </a:r>
            <a:r>
              <a:rPr lang="en-US" sz="1200" b="0" dirty="0" smtClean="0">
                <a:solidFill>
                  <a:srgbClr val="FFFFFF"/>
                </a:solidFill>
              </a:rPr>
              <a:t> </a:t>
            </a:r>
            <a:r>
              <a:rPr lang="en-US" sz="1200" b="0" dirty="0" err="1" smtClean="0">
                <a:solidFill>
                  <a:srgbClr val="FFFFFF"/>
                </a:solidFill>
              </a:rPr>
              <a:t>Simmonet</a:t>
            </a:r>
            <a:r>
              <a:rPr lang="en-US" sz="1200" b="0" dirty="0" smtClean="0">
                <a:solidFill>
                  <a:srgbClr val="FFFFFF"/>
                </a:solidFill>
              </a:rPr>
              <a:t>/SSU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847" y="6042025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93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LIGO Detector Improvements for O3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127" y="1186028"/>
            <a:ext cx="5396064" cy="5316474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</a:rPr>
              <a:t>Squeezed light injection</a:t>
            </a: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Goal is 3 dB noise reduction; have seen 2+ dB 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Replaced all end test masses, added annular end reaction masses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Vastly improved interferometer stray light control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New robust 70W laser amplifiers 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 50 W into interferometers</a:t>
            </a:r>
          </a:p>
          <a:p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Installation of acoustic mass dampers on all test masses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Parametric instability suppression  shouldn’t be a problem for O4!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New monolithic Signal Recycling Cavity mirrors, new 118 MHz SRC modulation sideband control scheme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Replace Output Faraday Isolators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Electric field meters installed in one end station for H1 and L1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6C2B5D47-0987-7D4F-ADF1-336E1F1E972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112096" y="1752696"/>
            <a:ext cx="1667801" cy="1091286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8C9EB9-6CCA-1F42-A0B8-835520702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43" y="1147621"/>
            <a:ext cx="1468902" cy="14029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60C7E7CD-B42F-9842-834C-78541401FAA9}"/>
              </a:ext>
            </a:extLst>
          </p:cNvPr>
          <p:cNvCxnSpPr/>
          <p:nvPr/>
        </p:nvCxnSpPr>
        <p:spPr bwMode="auto">
          <a:xfrm>
            <a:off x="6709166" y="1822357"/>
            <a:ext cx="846312" cy="2780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150922" y="1242516"/>
            <a:ext cx="144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Mass</a:t>
            </a:r>
          </a:p>
          <a:p>
            <a:r>
              <a:rPr lang="en-US" dirty="0" smtClean="0"/>
              <a:t>Dampers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912" y="2940622"/>
            <a:ext cx="3059228" cy="2033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3273" y="2968770"/>
            <a:ext cx="2876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Installing in-vacuum squeezer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on L1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940" y="5069991"/>
            <a:ext cx="2588287" cy="17880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06212" y="5274868"/>
            <a:ext cx="287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Stray light control</a:t>
            </a:r>
          </a:p>
        </p:txBody>
      </p:sp>
    </p:spTree>
    <p:extLst>
      <p:ext uri="{BB962C8B-B14F-4D97-AF65-F5344CB8AC3E}">
        <p14:creationId xmlns:p14="http://schemas.microsoft.com/office/powerpoint/2010/main" val="417874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Progress toward O3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972" y="128344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LIGO Livingston L1 interferometer: Squeezed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squeeze_42511_20181219212905_L1_Dec17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9" y="1740809"/>
            <a:ext cx="6806032" cy="48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0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remains to be done </a:t>
            </a:r>
            <a:br>
              <a:rPr lang="en-US" dirty="0" smtClean="0"/>
            </a:br>
            <a:r>
              <a:rPr lang="en-US" dirty="0" smtClean="0"/>
              <a:t>before O3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98" y="1241249"/>
            <a:ext cx="8764451" cy="4525963"/>
          </a:xfrm>
        </p:spPr>
        <p:txBody>
          <a:bodyPr/>
          <a:lstStyle/>
          <a:p>
            <a:r>
              <a:rPr lang="en-US" sz="2000" dirty="0" smtClean="0">
                <a:solidFill>
                  <a:schemeClr val="tx2"/>
                </a:solidFill>
              </a:rPr>
              <a:t>Problems encountered and overcome (or worked around...)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Several fiber breaks during installation of new test masses</a:t>
            </a:r>
          </a:p>
          <a:p>
            <a:pPr lvl="1"/>
            <a:r>
              <a:rPr lang="en-US" sz="1600" b="1" i="1" dirty="0" smtClean="0">
                <a:solidFill>
                  <a:schemeClr val="tx2"/>
                </a:solidFill>
              </a:rPr>
              <a:t>Livingston vacuum system </a:t>
            </a:r>
            <a:r>
              <a:rPr lang="mr-IN" sz="1600" b="1" i="1" dirty="0" smtClean="0">
                <a:solidFill>
                  <a:schemeClr val="tx2"/>
                </a:solidFill>
              </a:rPr>
              <a:t>–</a:t>
            </a:r>
            <a:r>
              <a:rPr lang="en-US" sz="1600" b="1" i="1" dirty="0" smtClean="0">
                <a:solidFill>
                  <a:schemeClr val="tx2"/>
                </a:solidFill>
              </a:rPr>
              <a:t> major problems with gate valve ‘GV11’ </a:t>
            </a:r>
            <a:endParaRPr lang="en-US" sz="1400" b="1" i="1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Current status of LIGO interferometers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Livingston L1 interferometer has achieved ~</a:t>
            </a:r>
            <a:r>
              <a:rPr lang="en-US" sz="1600" b="1" dirty="0" smtClean="0">
                <a:solidFill>
                  <a:schemeClr val="tx2"/>
                </a:solidFill>
              </a:rPr>
              <a:t>115 </a:t>
            </a:r>
            <a:r>
              <a:rPr lang="en-US" sz="1600" b="1" dirty="0" err="1" smtClean="0">
                <a:solidFill>
                  <a:schemeClr val="tx2"/>
                </a:solidFill>
              </a:rPr>
              <a:t>Mpc</a:t>
            </a:r>
            <a:r>
              <a:rPr lang="en-US" sz="1600" b="1" dirty="0" smtClean="0">
                <a:solidFill>
                  <a:schemeClr val="tx2"/>
                </a:solidFill>
              </a:rPr>
              <a:t> BNS inspiral range </a:t>
            </a:r>
            <a:r>
              <a:rPr lang="en-US" sz="1600" dirty="0" smtClean="0">
                <a:solidFill>
                  <a:schemeClr val="tx2"/>
                </a:solidFill>
              </a:rPr>
              <a:t>(w/ squeezing)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Hanford H1 </a:t>
            </a:r>
            <a:r>
              <a:rPr lang="en-US" sz="1600" dirty="0">
                <a:solidFill>
                  <a:schemeClr val="tx2"/>
                </a:solidFill>
              </a:rPr>
              <a:t>interferometer has achieved </a:t>
            </a:r>
            <a:r>
              <a:rPr lang="en-US" sz="1600" dirty="0" smtClean="0">
                <a:solidFill>
                  <a:schemeClr val="tx2"/>
                </a:solidFill>
              </a:rPr>
              <a:t>~ </a:t>
            </a:r>
            <a:r>
              <a:rPr lang="en-US" sz="1600" b="1" dirty="0" smtClean="0">
                <a:solidFill>
                  <a:schemeClr val="tx2"/>
                </a:solidFill>
              </a:rPr>
              <a:t>90 </a:t>
            </a:r>
            <a:r>
              <a:rPr lang="en-US" sz="1600" b="1" dirty="0" err="1">
                <a:solidFill>
                  <a:schemeClr val="tx2"/>
                </a:solidFill>
              </a:rPr>
              <a:t>Mpc</a:t>
            </a:r>
            <a:r>
              <a:rPr lang="en-US" sz="1600" b="1" dirty="0">
                <a:solidFill>
                  <a:schemeClr val="tx2"/>
                </a:solidFill>
              </a:rPr>
              <a:t> BNS inspiral range </a:t>
            </a:r>
            <a:r>
              <a:rPr lang="en-US" sz="1600" dirty="0" smtClean="0">
                <a:solidFill>
                  <a:schemeClr val="tx2"/>
                </a:solidFill>
              </a:rPr>
              <a:t>(no squeezing yet)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Still to be done to achieve O3 desired sensitivity target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Inject and characterize squeezing on H1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Improve squeezing and reduce losses on L1 and H1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Push injected power to 50 W on L1 and H1</a:t>
            </a:r>
          </a:p>
          <a:p>
            <a:pPr lvl="2"/>
            <a:r>
              <a:rPr lang="en-US" sz="1400" dirty="0" smtClean="0">
                <a:solidFill>
                  <a:schemeClr val="tx2"/>
                </a:solidFill>
              </a:rPr>
              <a:t>H1 @ 25W</a:t>
            </a:r>
          </a:p>
          <a:p>
            <a:pPr lvl="2"/>
            <a:r>
              <a:rPr lang="en-US" sz="1400" dirty="0" smtClean="0">
                <a:solidFill>
                  <a:schemeClr val="tx2"/>
                </a:solidFill>
              </a:rPr>
              <a:t>L1 @ 35 </a:t>
            </a:r>
            <a:r>
              <a:rPr lang="mr-IN" sz="1400" dirty="0" smtClean="0">
                <a:solidFill>
                  <a:schemeClr val="tx2"/>
                </a:solidFill>
              </a:rPr>
              <a:t>–</a:t>
            </a:r>
            <a:r>
              <a:rPr lang="en-US" sz="1400" dirty="0" smtClean="0">
                <a:solidFill>
                  <a:schemeClr val="tx2"/>
                </a:solidFill>
              </a:rPr>
              <a:t> 40W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Continued noise hunting: Identify and improve low frequency noise on L1 and H1</a:t>
            </a:r>
          </a:p>
          <a:p>
            <a:pPr lvl="2"/>
            <a:r>
              <a:rPr lang="en-US" sz="1400" dirty="0" smtClean="0">
                <a:solidFill>
                  <a:schemeClr val="tx2"/>
                </a:solidFill>
              </a:rPr>
              <a:t>LF noise not completely understood; excess noise on L1 and even more excess noise on H1</a:t>
            </a:r>
          </a:p>
          <a:p>
            <a:r>
              <a:rPr lang="en-US" b="1" i="1" dirty="0" smtClean="0">
                <a:solidFill>
                  <a:schemeClr val="tx2"/>
                </a:solidFill>
              </a:rPr>
              <a:t>O3 scheduled to begin in April 2019</a:t>
            </a:r>
          </a:p>
          <a:p>
            <a:pPr lvl="1"/>
            <a:endParaRPr lang="en-US" sz="1600" dirty="0" smtClean="0">
              <a:solidFill>
                <a:schemeClr val="tx2"/>
              </a:solidFill>
            </a:endParaRPr>
          </a:p>
          <a:p>
            <a:pPr lvl="1"/>
            <a:endParaRPr lang="en-US" sz="1600" dirty="0">
              <a:solidFill>
                <a:schemeClr val="tx2"/>
              </a:solidFill>
            </a:endParaRPr>
          </a:p>
          <a:p>
            <a:pPr lvl="1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9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From the Observatories</a:t>
            </a:r>
            <a:endParaRPr lang="en-US" dirty="0"/>
          </a:p>
        </p:txBody>
      </p:sp>
      <p:pic>
        <p:nvPicPr>
          <p:cNvPr id="5" name="Content Placeholder 4" descr="LLO_RANGE_11Jan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9" b="-3819"/>
          <a:stretch>
            <a:fillRect/>
          </a:stretch>
        </p:blipFill>
        <p:spPr>
          <a:xfrm>
            <a:off x="181101" y="1462143"/>
            <a:ext cx="8763283" cy="4819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364628" y="5495202"/>
            <a:ext cx="1760275" cy="21377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144179" y="3734726"/>
            <a:ext cx="7292568" cy="125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90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726765" y="3445504"/>
            <a:ext cx="85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90000"/>
                  </a:schemeClr>
                </a:solidFill>
              </a:rPr>
              <a:t>V1 Goal</a:t>
            </a:r>
            <a:endParaRPr lang="en-US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6716" y="2189522"/>
            <a:ext cx="1172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H1, L1 Goal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120551" y="2491320"/>
            <a:ext cx="7292568" cy="125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5702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Advanced LIGO ‘A+’: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 Mid-scale Upgrade to Advanced LIGO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5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797" y="-80709"/>
            <a:ext cx="7239000" cy="1143001"/>
          </a:xfrm>
        </p:spPr>
        <p:txBody>
          <a:bodyPr/>
          <a:lstStyle/>
          <a:p>
            <a:r>
              <a:rPr lang="en-US" dirty="0" smtClean="0"/>
              <a:t>GW Science is Sensitivity Driven!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5383" y="1194910"/>
            <a:ext cx="8507799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000000"/>
                </a:solidFill>
              </a:rPr>
              <a:t>Rates: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211" y="2175059"/>
            <a:ext cx="7002758" cy="42339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50714" y="430242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74827" y="3789589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2D5"/>
                </a:solidFill>
              </a:rPr>
              <a:t>120X</a:t>
            </a:r>
            <a:endParaRPr lang="en-US" dirty="0">
              <a:solidFill>
                <a:srgbClr val="FF32D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7227" y="3252561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230X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2560" y="2768751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D102"/>
                </a:solidFill>
              </a:rPr>
              <a:t>825X</a:t>
            </a:r>
            <a:endParaRPr lang="en-US" dirty="0">
              <a:solidFill>
                <a:srgbClr val="00D10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111" y="2086990"/>
            <a:ext cx="2285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Binary Neutron Stars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017" y="1346399"/>
            <a:ext cx="3525191" cy="683176"/>
          </a:xfrm>
          <a:prstGeom prst="rect">
            <a:avLst/>
          </a:prstGeom>
          <a:ln w="28575" cmpd="sng">
            <a:solidFill>
              <a:srgbClr val="114FFB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4789979" y="4844381"/>
            <a:ext cx="1276298" cy="324474"/>
            <a:chOff x="4922534" y="4162545"/>
            <a:chExt cx="1276298" cy="324474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V="1">
              <a:off x="5562185" y="4485696"/>
              <a:ext cx="636647" cy="13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gradFill flip="none" rotWithShape="1">
                <a:gsLst>
                  <a:gs pos="27000">
                    <a:srgbClr val="FF0000"/>
                  </a:gs>
                  <a:gs pos="100000">
                    <a:prstClr val="white"/>
                  </a:gs>
                </a:gsLst>
                <a:lin ang="10800000" scaled="0"/>
                <a:tileRect/>
              </a:gra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4922534" y="4162545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LIGO-India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38311" y="5273387"/>
            <a:ext cx="1860973" cy="372153"/>
            <a:chOff x="4343055" y="4906755"/>
            <a:chExt cx="1860973" cy="372153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4608136" y="5278908"/>
              <a:ext cx="159589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gradFill flip="none" rotWithShape="1">
                <a:gsLst>
                  <a:gs pos="40000">
                    <a:schemeClr val="tx1"/>
                  </a:gs>
                  <a:gs pos="100000">
                    <a:prstClr val="white"/>
                  </a:gs>
                </a:gsLst>
                <a:lin ang="10800000" scaled="0"/>
                <a:tileRect/>
              </a:gra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Rectangle 22"/>
            <p:cNvSpPr/>
            <p:nvPr/>
          </p:nvSpPr>
          <p:spPr>
            <a:xfrm>
              <a:off x="4343055" y="4906755"/>
              <a:ext cx="12922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LSST Survey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140735" y="1206663"/>
            <a:ext cx="30032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2) </a:t>
            </a:r>
            <a:r>
              <a:rPr lang="en-US" sz="1800" i="1" dirty="0">
                <a:solidFill>
                  <a:srgbClr val="000000"/>
                </a:solidFill>
              </a:rPr>
              <a:t>Many sources require higher SNR to uncover new astrophysics!!  </a:t>
            </a:r>
            <a:endParaRPr lang="en-US" sz="1800" i="1" dirty="0" smtClean="0">
              <a:solidFill>
                <a:srgbClr val="000000"/>
              </a:solidFill>
            </a:endParaRPr>
          </a:p>
          <a:p>
            <a:endParaRPr lang="en-US" sz="1800" i="1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tidal disruption in BNS mergers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tests of alternative theories of gravity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Black hole </a:t>
            </a:r>
            <a:r>
              <a:rPr lang="en-US" dirty="0" err="1">
                <a:solidFill>
                  <a:srgbClr val="000000"/>
                </a:solidFill>
              </a:rPr>
              <a:t>ringdowns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is-IS" dirty="0">
                <a:solidFill>
                  <a:srgbClr val="000000"/>
                </a:solidFill>
              </a:rPr>
              <a:t>Stochastic background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is-IS" dirty="0">
                <a:solidFill>
                  <a:srgbClr val="000000"/>
                </a:solidFill>
              </a:rPr>
              <a:t>solated neutron stars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is-IS" dirty="0">
                <a:solidFill>
                  <a:srgbClr val="000000"/>
                </a:solidFill>
              </a:rPr>
              <a:t>alactic </a:t>
            </a:r>
            <a:r>
              <a:rPr lang="is-IS" dirty="0" smtClean="0">
                <a:solidFill>
                  <a:srgbClr val="000000"/>
                </a:solidFill>
              </a:rPr>
              <a:t>supernova</a:t>
            </a:r>
          </a:p>
          <a:p>
            <a:pPr marL="285750" indent="-285750">
              <a:buFontTx/>
              <a:buChar char="-"/>
            </a:pPr>
            <a:r>
              <a:rPr lang="is-IS" dirty="0" smtClean="0">
                <a:solidFill>
                  <a:srgbClr val="000000"/>
                </a:solidFill>
              </a:rPr>
              <a:t>Surprises! </a:t>
            </a:r>
            <a:endParaRPr lang="is-I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2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vLIGOPl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2" y="1876415"/>
            <a:ext cx="5004059" cy="3866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2024: Advanced LIGO ‘A+’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47" y="1143000"/>
            <a:ext cx="4595928" cy="4953000"/>
          </a:xfrm>
        </p:spPr>
        <p:txBody>
          <a:bodyPr/>
          <a:lstStyle/>
          <a:p>
            <a:r>
              <a:rPr lang="en-US" sz="1800" dirty="0" smtClean="0">
                <a:solidFill>
                  <a:schemeClr val="tx2"/>
                </a:solidFill>
              </a:rPr>
              <a:t>‘Mid-scale’ upgrade of the Advanced LIGO interferometers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Sensitivity improvement over ALIGO: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1.4</a:t>
            </a:r>
            <a:r>
              <a:rPr lang="en-US" sz="1400" dirty="0">
                <a:solidFill>
                  <a:schemeClr val="tx2"/>
                </a:solidFill>
              </a:rPr>
              <a:t>/</a:t>
            </a:r>
            <a:r>
              <a:rPr lang="en-US" sz="1400" dirty="0" smtClean="0">
                <a:solidFill>
                  <a:schemeClr val="tx2"/>
                </a:solidFill>
              </a:rPr>
              <a:t>1.4 M</a:t>
            </a:r>
            <a:r>
              <a:rPr lang="en-US" sz="1400" baseline="-25000" dirty="0" smtClean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chemeClr val="tx2"/>
                </a:solidFill>
              </a:rPr>
              <a:t> BNS inspiral range by ~ 1.9 to 325 </a:t>
            </a:r>
            <a:r>
              <a:rPr lang="en-US" sz="1400" dirty="0" err="1" smtClean="0">
                <a:solidFill>
                  <a:schemeClr val="tx2"/>
                </a:solidFill>
              </a:rPr>
              <a:t>Mpc</a:t>
            </a:r>
            <a:endParaRPr lang="en-US" sz="1400" dirty="0" smtClean="0">
              <a:solidFill>
                <a:schemeClr val="tx2"/>
              </a:solidFill>
            </a:endParaRPr>
          </a:p>
          <a:p>
            <a:pPr lvl="1"/>
            <a:r>
              <a:rPr lang="en-US" sz="1400" dirty="0">
                <a:solidFill>
                  <a:schemeClr val="tx2"/>
                </a:solidFill>
              </a:rPr>
              <a:t>30/30 M</a:t>
            </a:r>
            <a:r>
              <a:rPr lang="en-US" sz="1400" baseline="-25000" dirty="0">
                <a:solidFill>
                  <a:schemeClr val="tx2"/>
                </a:solidFill>
                <a:sym typeface="Wingdings"/>
              </a:rPr>
              <a:t></a:t>
            </a:r>
            <a:r>
              <a:rPr lang="en-US" sz="1400" dirty="0">
                <a:solidFill>
                  <a:schemeClr val="tx2"/>
                </a:solidFill>
                <a:sym typeface="Wingdings"/>
              </a:rPr>
              <a:t> binary black hole inspiral range by ~1.6 </a:t>
            </a:r>
            <a:r>
              <a:rPr lang="en-US" sz="1400" dirty="0" smtClean="0">
                <a:solidFill>
                  <a:schemeClr val="tx2"/>
                </a:solidFill>
                <a:sym typeface="Wingdings"/>
              </a:rPr>
              <a:t>to &gt; 2.5 </a:t>
            </a:r>
            <a:r>
              <a:rPr lang="en-US" sz="1400" dirty="0" err="1" smtClean="0">
                <a:solidFill>
                  <a:schemeClr val="tx2"/>
                </a:solidFill>
                <a:sym typeface="Wingdings"/>
              </a:rPr>
              <a:t>Gpc</a:t>
            </a:r>
            <a:endParaRPr lang="en-US" sz="1400" dirty="0" smtClean="0">
              <a:solidFill>
                <a:schemeClr val="tx2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en-US" sz="1600" b="1" i="1" dirty="0">
                <a:solidFill>
                  <a:schemeClr val="tx2"/>
                </a:solidFill>
              </a:rPr>
              <a:t>G</a:t>
            </a:r>
            <a:r>
              <a:rPr lang="en-US" sz="1600" b="1" i="1" dirty="0" smtClean="0">
                <a:solidFill>
                  <a:schemeClr val="tx2"/>
                </a:solidFill>
              </a:rPr>
              <a:t>reater </a:t>
            </a:r>
            <a:r>
              <a:rPr lang="en-US" sz="1600" b="1" i="1" dirty="0">
                <a:solidFill>
                  <a:schemeClr val="tx2"/>
                </a:solidFill>
              </a:rPr>
              <a:t>event rate than Advanced </a:t>
            </a:r>
            <a:r>
              <a:rPr lang="en-US" sz="1600" b="1" i="1" dirty="0" smtClean="0">
                <a:solidFill>
                  <a:schemeClr val="tx2"/>
                </a:solidFill>
              </a:rPr>
              <a:t>LIGO</a:t>
            </a:r>
          </a:p>
          <a:p>
            <a:pPr>
              <a:buFont typeface="Wingdings" charset="0"/>
              <a:buChar char="à"/>
            </a:pPr>
            <a:r>
              <a:rPr lang="en-US" sz="1600" b="1" i="1" dirty="0" smtClean="0">
                <a:solidFill>
                  <a:schemeClr val="tx2"/>
                </a:solidFill>
              </a:rPr>
              <a:t>Higher SNR CBC events</a:t>
            </a:r>
            <a:endParaRPr lang="en-US" sz="1600" b="1" i="1" dirty="0">
              <a:solidFill>
                <a:schemeClr val="tx2"/>
              </a:solidFill>
            </a:endParaRPr>
          </a:p>
          <a:p>
            <a:pPr lvl="1"/>
            <a:endParaRPr lang="en-US" sz="1200" dirty="0">
              <a:solidFill>
                <a:schemeClr val="tx2"/>
              </a:solidFill>
              <a:sym typeface="Wingdings"/>
            </a:endParaRPr>
          </a:p>
          <a:p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Employs frequency-dependent squeezing </a:t>
            </a:r>
            <a:r>
              <a:rPr lang="en-US" sz="1800" dirty="0">
                <a:solidFill>
                  <a:schemeClr val="tx2"/>
                </a:solidFill>
                <a:sym typeface="Wingdings"/>
              </a:rPr>
              <a:t>&amp;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lower </a:t>
            </a:r>
            <a:r>
              <a:rPr lang="en-US" sz="1800" dirty="0">
                <a:solidFill>
                  <a:schemeClr val="tx2"/>
                </a:solidFill>
                <a:sym typeface="Wingdings"/>
              </a:rPr>
              <a:t>thermal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noise mirror coatings 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Currently planning for a 1.5-2 year run duration beginning mid 2024 or early 2025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b="1" i="1" u="sng" dirty="0" smtClean="0">
                <a:solidFill>
                  <a:schemeClr val="tx2"/>
                </a:solidFill>
              </a:rPr>
              <a:t>LIGO-India planned to come online in the A+ configuration in 2025</a:t>
            </a:r>
            <a:endParaRPr lang="en-US" sz="1800" b="1" i="1" u="sng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07709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BBC5D6-E357-0C48-ACBE-64CB86AB2C2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98590" y="4279901"/>
            <a:ext cx="58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A+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9809596">
            <a:off x="7325835" y="3675468"/>
            <a:ext cx="1518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68705"/>
                </a:solidFill>
                <a:latin typeface="+mn-lt"/>
              </a:rPr>
              <a:t>a</a:t>
            </a:r>
            <a:r>
              <a:rPr lang="en-US" sz="1600" b="1" dirty="0" err="1" smtClean="0">
                <a:solidFill>
                  <a:srgbClr val="C68705"/>
                </a:solidFill>
                <a:latin typeface="+mn-lt"/>
              </a:rPr>
              <a:t>LIGO</a:t>
            </a:r>
            <a:r>
              <a:rPr lang="en-US" sz="1600" b="1" dirty="0" smtClean="0">
                <a:solidFill>
                  <a:srgbClr val="C68705"/>
                </a:solidFill>
                <a:latin typeface="+mn-lt"/>
              </a:rPr>
              <a:t> design</a:t>
            </a:r>
            <a:endParaRPr lang="en-US" sz="1600" b="1" dirty="0">
              <a:solidFill>
                <a:srgbClr val="C68705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8698" y="4622875"/>
            <a:ext cx="1492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+mn-lt"/>
              </a:rPr>
              <a:t>BNS: 325 </a:t>
            </a:r>
            <a:r>
              <a:rPr lang="en-US" sz="1600" b="1" dirty="0" err="1" smtClean="0">
                <a:solidFill>
                  <a:srgbClr val="008000"/>
                </a:solidFill>
                <a:latin typeface="+mn-lt"/>
              </a:rPr>
              <a:t>Mpc</a:t>
            </a:r>
            <a:endParaRPr lang="en-US" sz="1600" b="1" dirty="0" smtClean="0">
              <a:solidFill>
                <a:srgbClr val="008000"/>
              </a:solidFill>
              <a:latin typeface="+mn-lt"/>
            </a:endParaRPr>
          </a:p>
          <a:p>
            <a:r>
              <a:rPr lang="en-US" sz="1600" b="1" dirty="0" smtClean="0">
                <a:solidFill>
                  <a:srgbClr val="008000"/>
                </a:solidFill>
                <a:latin typeface="+mn-lt"/>
              </a:rPr>
              <a:t>BBH: 2563 </a:t>
            </a:r>
            <a:r>
              <a:rPr lang="en-US" sz="1600" b="1" dirty="0" err="1" smtClean="0">
                <a:solidFill>
                  <a:srgbClr val="008000"/>
                </a:solidFill>
                <a:latin typeface="+mn-lt"/>
              </a:rPr>
              <a:t>Mpc</a:t>
            </a:r>
            <a:endParaRPr lang="en-US" sz="16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5488" y="4622878"/>
            <a:ext cx="1492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C68705"/>
                </a:solidFill>
                <a:latin typeface="+mn-lt"/>
              </a:rPr>
              <a:t>BNS: 173 Mpc</a:t>
            </a:r>
          </a:p>
          <a:p>
            <a:pPr algn="r"/>
            <a:r>
              <a:rPr lang="en-US" sz="1600" b="1" dirty="0" smtClean="0">
                <a:solidFill>
                  <a:srgbClr val="C68705"/>
                </a:solidFill>
                <a:latin typeface="+mn-lt"/>
              </a:rPr>
              <a:t>BBH: 1607 </a:t>
            </a:r>
            <a:r>
              <a:rPr lang="en-US" sz="1600" b="1" dirty="0" err="1" smtClean="0">
                <a:solidFill>
                  <a:srgbClr val="C68705"/>
                </a:solidFill>
                <a:latin typeface="+mn-lt"/>
              </a:rPr>
              <a:t>Mpc</a:t>
            </a:r>
            <a:endParaRPr lang="en-US" sz="1600" b="1" dirty="0">
              <a:solidFill>
                <a:srgbClr val="C68705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>
            <a:endCxn id="13" idx="0"/>
          </p:cNvCxnSpPr>
          <p:nvPr/>
        </p:nvCxnSpPr>
        <p:spPr>
          <a:xfrm>
            <a:off x="8026400" y="4034464"/>
            <a:ext cx="85446" cy="588414"/>
          </a:xfrm>
          <a:prstGeom prst="straightConnector1">
            <a:avLst/>
          </a:prstGeom>
          <a:ln>
            <a:solidFill>
              <a:srgbClr val="C6870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71526" y="2876888"/>
            <a:ext cx="424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O2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1854" y="5923588"/>
            <a:ext cx="4638435" cy="66267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76202" y="1025456"/>
            <a:ext cx="5266282" cy="577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i="1" dirty="0" smtClean="0">
              <a:solidFill>
                <a:srgbClr val="000000"/>
              </a:solidFill>
            </a:endParaRPr>
          </a:p>
          <a:p>
            <a:pPr algn="l"/>
            <a:r>
              <a:rPr lang="en-US" sz="2000" i="1" dirty="0" smtClean="0">
                <a:solidFill>
                  <a:srgbClr val="000000"/>
                </a:solidFill>
              </a:rPr>
              <a:t>BBH rate 4.1x aLIGO </a:t>
            </a:r>
            <a:r>
              <a:rPr lang="en-US" sz="2000" b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i="1" u="sng" dirty="0" smtClean="0">
                <a:solidFill>
                  <a:srgbClr val="000000"/>
                </a:solidFill>
              </a:rPr>
              <a:t>17-300 BBH/month</a:t>
            </a:r>
          </a:p>
          <a:p>
            <a:pPr algn="l"/>
            <a:r>
              <a:rPr lang="en-US" sz="1800" b="0" dirty="0" smtClean="0">
                <a:solidFill>
                  <a:srgbClr val="000000"/>
                </a:solidFill>
              </a:rPr>
              <a:t>Off-axis observations </a:t>
            </a:r>
            <a:r>
              <a:rPr lang="en-US" sz="1800" b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800" b="0" i="1" dirty="0" smtClean="0">
                <a:solidFill>
                  <a:srgbClr val="000000"/>
                </a:solidFill>
                <a:sym typeface="Wingdings"/>
              </a:rPr>
              <a:t>BH component spins</a:t>
            </a:r>
            <a:endParaRPr lang="en-US" sz="1800" b="0" i="1" dirty="0" smtClean="0">
              <a:solidFill>
                <a:srgbClr val="000000"/>
              </a:solidFill>
            </a:endParaRPr>
          </a:p>
          <a:p>
            <a:pPr algn="l"/>
            <a:r>
              <a:rPr lang="en-US" sz="1800" b="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BH Spins </a:t>
            </a:r>
            <a:r>
              <a:rPr lang="en-US" sz="1800" b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b="0" i="1" dirty="0" smtClean="0">
                <a:solidFill>
                  <a:srgbClr val="000000"/>
                </a:solidFill>
              </a:rPr>
              <a:t>  Origins of stellar-mass BH </a:t>
            </a:r>
          </a:p>
          <a:p>
            <a:pPr algn="l"/>
            <a:r>
              <a:rPr lang="en-US" sz="1800" b="0" dirty="0" err="1" smtClean="0">
                <a:solidFill>
                  <a:srgbClr val="000000"/>
                </a:solidFill>
              </a:rPr>
              <a:t>Z</a:t>
            </a:r>
            <a:r>
              <a:rPr lang="en-US" sz="1800" b="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</a:rPr>
              <a:t> ~ 1.5 </a:t>
            </a:r>
            <a:r>
              <a:rPr lang="en-US" sz="1800" b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800" b="0" i="1" dirty="0" smtClean="0">
                <a:solidFill>
                  <a:srgbClr val="000000"/>
                </a:solidFill>
              </a:rPr>
              <a:t>BBH cosmological evolution</a:t>
            </a:r>
          </a:p>
          <a:p>
            <a:pPr algn="l"/>
            <a:r>
              <a:rPr lang="en-US" sz="1800" b="0" dirty="0" smtClean="0">
                <a:solidFill>
                  <a:srgbClr val="000000"/>
                </a:solidFill>
              </a:rPr>
              <a:t>SNR ~ 100 events </a:t>
            </a:r>
            <a:r>
              <a:rPr lang="en-US" sz="1800" b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800" b="0" i="1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Ultra-precision tests of GR</a:t>
            </a:r>
            <a:endParaRPr lang="en-US" sz="1800" dirty="0" smtClean="0">
              <a:solidFill>
                <a:srgbClr val="000000"/>
              </a:solidFill>
            </a:endParaRPr>
          </a:p>
          <a:p>
            <a:pPr algn="l"/>
            <a:endParaRPr lang="en-US" sz="2000" b="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BNS rate 6.7x aLIGO </a:t>
            </a:r>
            <a:r>
              <a:rPr lang="en-US" sz="2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b="1" i="1" u="sng" dirty="0" smtClean="0">
                <a:solidFill>
                  <a:srgbClr val="000000"/>
                </a:solidFill>
              </a:rPr>
              <a:t>1-13 BNS/month</a:t>
            </a:r>
          </a:p>
          <a:p>
            <a:pPr algn="l"/>
            <a:r>
              <a:rPr lang="en-US" sz="2000" b="0" i="1" dirty="0" smtClean="0">
                <a:solidFill>
                  <a:srgbClr val="000000"/>
                </a:solidFill>
              </a:rPr>
              <a:t>(2-11 BNS x SGRB coincidences/year)*</a:t>
            </a:r>
            <a:endParaRPr lang="en-US" sz="1800" b="0" dirty="0" smtClean="0">
              <a:solidFill>
                <a:srgbClr val="000000"/>
              </a:solidFill>
            </a:endParaRPr>
          </a:p>
          <a:p>
            <a:pPr algn="l"/>
            <a:r>
              <a:rPr lang="en-US" sz="1800" b="0" dirty="0" smtClean="0">
                <a:solidFill>
                  <a:srgbClr val="000000"/>
                </a:solidFill>
              </a:rPr>
              <a:t>Multimessenger coincidences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1800" b="0" i="1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precision</a:t>
            </a:r>
            <a:r>
              <a:rPr lang="en-US" sz="1800" b="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1800" b="0" i="1" dirty="0" smtClean="0">
                <a:solidFill>
                  <a:srgbClr val="000000"/>
                </a:solidFill>
              </a:rPr>
              <a:t>H</a:t>
            </a:r>
            <a:r>
              <a:rPr lang="en-US" sz="1800" b="0" i="1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b="0" i="1" dirty="0" smtClean="0">
                <a:solidFill>
                  <a:srgbClr val="000000"/>
                </a:solidFill>
              </a:rPr>
              <a:t>  measurement, </a:t>
            </a:r>
            <a:r>
              <a:rPr lang="en-US" sz="1800" b="0" i="1" dirty="0" err="1" smtClean="0">
                <a:solidFill>
                  <a:srgbClr val="000000"/>
                </a:solidFill>
              </a:rPr>
              <a:t>kilonovae</a:t>
            </a:r>
            <a:r>
              <a:rPr lang="en-US" sz="1800" b="0" i="1" dirty="0" smtClean="0">
                <a:solidFill>
                  <a:srgbClr val="000000"/>
                </a:solidFill>
              </a:rPr>
              <a:t>, etc. </a:t>
            </a:r>
          </a:p>
          <a:p>
            <a:pPr algn="l"/>
            <a:r>
              <a:rPr lang="en-US" sz="1800" b="0" dirty="0" smtClean="0">
                <a:solidFill>
                  <a:srgbClr val="000000"/>
                </a:solidFill>
              </a:rPr>
              <a:t>High inspiral SNR 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b="0" i="1" dirty="0" smtClean="0">
                <a:solidFill>
                  <a:srgbClr val="000000"/>
                </a:solidFill>
              </a:rPr>
              <a:t>BNS tidal deformation</a:t>
            </a:r>
          </a:p>
          <a:p>
            <a:pPr algn="l"/>
            <a:r>
              <a:rPr lang="en-US" sz="1800" b="0" dirty="0" smtClean="0">
                <a:solidFill>
                  <a:srgbClr val="000000"/>
                </a:solidFill>
              </a:rPr>
              <a:t>BNS remnant “ringdown”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b="0" i="1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NS matter equation of state</a:t>
            </a:r>
            <a:endParaRPr lang="en-US" sz="1800" i="1" dirty="0" smtClean="0">
              <a:solidFill>
                <a:srgbClr val="000000"/>
              </a:solidFill>
            </a:endParaRPr>
          </a:p>
          <a:p>
            <a:pPr algn="l"/>
            <a:r>
              <a:rPr lang="en-US" sz="1400" b="0" i="1" dirty="0" smtClean="0">
                <a:solidFill>
                  <a:srgbClr val="000000"/>
                </a:solidFill>
              </a:rPr>
              <a:t>*(or more, if GW170817 represents hidden sub-threshold SGRB population)</a:t>
            </a:r>
          </a:p>
          <a:p>
            <a:pPr algn="l"/>
            <a:endParaRPr lang="en-US" sz="1400" i="1" dirty="0" smtClean="0">
              <a:solidFill>
                <a:srgbClr val="000000"/>
              </a:solidFill>
            </a:endParaRPr>
          </a:p>
          <a:p>
            <a:pPr algn="l"/>
            <a:endParaRPr lang="en-US" sz="1800" i="1" dirty="0" smtClean="0">
              <a:solidFill>
                <a:srgbClr val="000000"/>
              </a:solidFill>
            </a:endParaRPr>
          </a:p>
          <a:p>
            <a:pPr algn="l"/>
            <a:endParaRPr lang="en-US" sz="1800" dirty="0" smtClean="0">
              <a:solidFill>
                <a:srgbClr val="000000"/>
              </a:solidFill>
            </a:endParaRP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4150" y="-71438"/>
            <a:ext cx="7239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b="0" dirty="0" smtClean="0"/>
              <a:t>A+ Enabled Science</a:t>
            </a:r>
            <a:endParaRPr lang="en-US" b="0" dirty="0"/>
          </a:p>
        </p:txBody>
      </p:sp>
      <p:pic>
        <p:nvPicPr>
          <p:cNvPr id="6" name="Picture 5" descr="https://lh6.googleusercontent.com/mQM-4lOYM4UaAGdl2Y-Z0BOFC7k59_rrYzUuruML9T-OC5Z3dNxl95deBxxKPWwgfLHxojoFd30ZuHIMzW-LhS4geZ5BEThawxXmgjq-buvWarXY5HFxEDcy1bFc_Fvm6XZsjg8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84" y="1606594"/>
            <a:ext cx="3685899" cy="209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mike:Documents:APlus:ProposalText:Aplus_BNS_postmerger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4314" b="10923"/>
          <a:stretch/>
        </p:blipFill>
        <p:spPr bwMode="auto">
          <a:xfrm>
            <a:off x="5257593" y="4455883"/>
            <a:ext cx="3858797" cy="2264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84023" y="1121393"/>
            <a:ext cx="315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Redshift Distribution of BBH sources detectable with SNR &gt;10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16001" y="3736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ost- BNS merger </a:t>
            </a:r>
            <a:r>
              <a:rPr lang="en-US" dirty="0">
                <a:solidFill>
                  <a:srgbClr val="000000"/>
                </a:solidFill>
              </a:rPr>
              <a:t>signals </a:t>
            </a:r>
            <a:r>
              <a:rPr lang="en-US" dirty="0" err="1">
                <a:solidFill>
                  <a:srgbClr val="000000"/>
                </a:solidFill>
              </a:rPr>
              <a:t>vs</a:t>
            </a:r>
            <a:r>
              <a:rPr lang="en-US" dirty="0">
                <a:solidFill>
                  <a:srgbClr val="000000"/>
                </a:solidFill>
              </a:rPr>
              <a:t> detector 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sensitivity </a:t>
            </a:r>
            <a:r>
              <a:rPr lang="en-US" dirty="0">
                <a:solidFill>
                  <a:srgbClr val="000000"/>
                </a:solidFill>
              </a:rPr>
              <a:t>for some speculative 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neutron</a:t>
            </a:r>
            <a:r>
              <a:rPr lang="en-US" dirty="0">
                <a:solidFill>
                  <a:srgbClr val="000000"/>
                </a:solidFill>
              </a:rPr>
              <a:t>-star </a:t>
            </a:r>
            <a:r>
              <a:rPr lang="en-US" dirty="0" smtClean="0">
                <a:solidFill>
                  <a:srgbClr val="000000"/>
                </a:solidFill>
              </a:rPr>
              <a:t>EOS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0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917" y="431118"/>
            <a:ext cx="6117619" cy="579717"/>
          </a:xfrm>
        </p:spPr>
        <p:txBody>
          <a:bodyPr>
            <a:noAutofit/>
          </a:bodyPr>
          <a:lstStyle/>
          <a:p>
            <a:r>
              <a:rPr lang="en-US" sz="3200" dirty="0" smtClean="0"/>
              <a:t>A+: Frequency-Dependent Squeezing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3" y="1188912"/>
            <a:ext cx="4897664" cy="459331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Optical “filter cavity” (FC)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Rotates squeezing phase to both improve radiation pressure at LF </a:t>
            </a:r>
            <a:r>
              <a:rPr lang="en-US" i="1" dirty="0" smtClean="0">
                <a:solidFill>
                  <a:srgbClr val="000000"/>
                </a:solidFill>
              </a:rPr>
              <a:t>and</a:t>
            </a:r>
            <a:r>
              <a:rPr lang="en-US" dirty="0" smtClean="0">
                <a:solidFill>
                  <a:srgbClr val="000000"/>
                </a:solidFill>
              </a:rPr>
              <a:t> phase noise at HF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Low-loss, high finesse cavity with bandwidth ~100 Hz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Sensitive </a:t>
            </a: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dirty="0" smtClean="0">
                <a:solidFill>
                  <a:srgbClr val="000000"/>
                </a:solidFill>
              </a:rPr>
              <a:t>optical losses</a:t>
            </a:r>
            <a:r>
              <a:rPr lang="en-US" dirty="0">
                <a:solidFill>
                  <a:srgbClr val="000000"/>
                </a:solidFill>
              </a:rPr>
              <a:t>, scattering and mirror motion</a:t>
            </a:r>
          </a:p>
          <a:p>
            <a:pPr>
              <a:buFont typeface="Wingdings" charset="0"/>
              <a:buChar char="è"/>
            </a:pPr>
            <a:r>
              <a:rPr lang="en-US" dirty="0" smtClean="0">
                <a:solidFill>
                  <a:srgbClr val="000000"/>
                </a:solidFill>
              </a:rPr>
              <a:t>Requires </a:t>
            </a:r>
            <a:r>
              <a:rPr lang="en-US" i="1" dirty="0">
                <a:solidFill>
                  <a:srgbClr val="000000"/>
                </a:solidFill>
              </a:rPr>
              <a:t>seismic isolation and 		quiet mirror suspension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Wingdings" charset="0"/>
              <a:buChar char="è"/>
            </a:pPr>
            <a:r>
              <a:rPr lang="en-US" dirty="0" smtClean="0">
                <a:solidFill>
                  <a:srgbClr val="000000"/>
                </a:solidFill>
              </a:rPr>
              <a:t>Requires </a:t>
            </a:r>
            <a:r>
              <a:rPr lang="en-US" i="1" dirty="0" smtClean="0">
                <a:solidFill>
                  <a:srgbClr val="000000"/>
                </a:solidFill>
              </a:rPr>
              <a:t>high-quality FC mirrors</a:t>
            </a:r>
          </a:p>
          <a:p>
            <a:pPr>
              <a:buFont typeface="Wingdings" charset="0"/>
              <a:buChar char="è"/>
            </a:pPr>
            <a:r>
              <a:rPr lang="en-US" dirty="0" smtClean="0">
                <a:solidFill>
                  <a:srgbClr val="000000"/>
                </a:solidFill>
              </a:rPr>
              <a:t>Requires </a:t>
            </a:r>
            <a:r>
              <a:rPr lang="en-US" i="1" dirty="0">
                <a:solidFill>
                  <a:srgbClr val="000000"/>
                </a:solidFill>
              </a:rPr>
              <a:t>L</a:t>
            </a:r>
            <a:r>
              <a:rPr lang="en-US" i="1" baseline="-25000" dirty="0">
                <a:solidFill>
                  <a:srgbClr val="000000"/>
                </a:solidFill>
              </a:rPr>
              <a:t>FC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~ </a:t>
            </a:r>
            <a:r>
              <a:rPr lang="en-US" dirty="0" smtClean="0">
                <a:solidFill>
                  <a:srgbClr val="000000"/>
                </a:solidFill>
              </a:rPr>
              <a:t>300 </a:t>
            </a:r>
            <a:r>
              <a:rPr lang="en-US" dirty="0">
                <a:solidFill>
                  <a:srgbClr val="000000"/>
                </a:solidFill>
              </a:rPr>
              <a:t>m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34028" y="634254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135" y="1184527"/>
            <a:ext cx="3270347" cy="3021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468" y="4469550"/>
            <a:ext cx="4298744" cy="21157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9054" y="5961853"/>
            <a:ext cx="3374253" cy="4154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Oelker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et al., “Audio-band Frequency-dependent </a:t>
            </a:r>
            <a:r>
              <a:rPr lang="en-US" sz="1050" b="0" dirty="0">
                <a:solidFill>
                  <a:srgbClr val="000000"/>
                </a:solidFill>
                <a:latin typeface="Arial"/>
                <a:cs typeface="Arial"/>
              </a:rPr>
              <a:t>Squeezing”, 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Phys. Rev. </a:t>
            </a: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Lett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050" dirty="0" smtClean="0">
                <a:solidFill>
                  <a:srgbClr val="000000"/>
                </a:solidFill>
                <a:latin typeface="Arial"/>
                <a:cs typeface="Arial"/>
              </a:rPr>
              <a:t>116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041102 (2016).</a:t>
            </a:r>
            <a:endParaRPr lang="en-US" sz="105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56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080" y="-216907"/>
            <a:ext cx="8042276" cy="133695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Balanced Homodyne Readout (UK)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48" y="3082966"/>
            <a:ext cx="2861441" cy="2376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442" y="1226362"/>
            <a:ext cx="4038358" cy="4871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522695"/>
            <a:ext cx="3900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Reduced dark-port loss</a:t>
            </a: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Improved backscatter immunity</a:t>
            </a: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Improved phase tuning flexibility</a:t>
            </a: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Enhanced readout dynamic range</a:t>
            </a:r>
          </a:p>
          <a:p>
            <a:pPr marL="285750" indent="-28575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6843102" y="6259710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5560" y="5630260"/>
            <a:ext cx="3851558" cy="83099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</a:rPr>
              <a:t>P. Fritschel, M. Evans, V. </a:t>
            </a:r>
            <a:r>
              <a:rPr lang="en-US" sz="1200" b="0" dirty="0" err="1">
                <a:solidFill>
                  <a:schemeClr val="tx2"/>
                </a:solidFill>
              </a:rPr>
              <a:t>Frolov</a:t>
            </a:r>
            <a:r>
              <a:rPr lang="en-US" sz="1200" b="0" dirty="0">
                <a:solidFill>
                  <a:schemeClr val="tx2"/>
                </a:solidFill>
              </a:rPr>
              <a:t>, "Balanced Homodyne Readout for Quantum Limited Gravitational Wave Detectors", Opt. Exp. 22, 4224-4234 (2014).</a:t>
            </a:r>
          </a:p>
        </p:txBody>
      </p:sp>
    </p:spTree>
    <p:extLst>
      <p:ext uri="{BB962C8B-B14F-4D97-AF65-F5344CB8AC3E}">
        <p14:creationId xmlns:p14="http://schemas.microsoft.com/office/powerpoint/2010/main" val="366574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Talk Roadmap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495"/>
            <a:ext cx="8229600" cy="4525963"/>
          </a:xfrm>
        </p:spPr>
        <p:txBody>
          <a:bodyPr/>
          <a:lstStyle/>
          <a:p>
            <a:r>
              <a:rPr lang="en-US" i="1" dirty="0" smtClean="0">
                <a:solidFill>
                  <a:schemeClr val="tx2"/>
                </a:solidFill>
              </a:rPr>
              <a:t>Preview: Highlights of results from LIGO, Virgo O1 and O2 observation runs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tx2"/>
                </a:solidFill>
              </a:rPr>
              <a:t>You will hear more in later talks at this meeting</a:t>
            </a:r>
          </a:p>
          <a:p>
            <a:r>
              <a:rPr lang="en-US" i="1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Near term (~ 5 year) plans for the ground-based GW detector network 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A+ is coming!</a:t>
            </a:r>
          </a:p>
          <a:p>
            <a:r>
              <a:rPr lang="en-US" i="1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Longer term planning for new ‘3</a:t>
            </a:r>
            <a:r>
              <a:rPr lang="en-US" i="1" baseline="30000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rd</a:t>
            </a:r>
            <a:r>
              <a:rPr lang="en-US" i="1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 generation’ GW observatories</a:t>
            </a:r>
            <a:endParaRPr lang="en-US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stedGraphic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08" y="1133294"/>
            <a:ext cx="2333024" cy="2353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9829" y="541234"/>
            <a:ext cx="6647336" cy="509357"/>
          </a:xfrm>
        </p:spPr>
        <p:txBody>
          <a:bodyPr>
            <a:noAutofit/>
          </a:bodyPr>
          <a:lstStyle/>
          <a:p>
            <a:r>
              <a:rPr lang="en-US" sz="3200" dirty="0" smtClean="0"/>
              <a:t>A+: Improved </a:t>
            </a:r>
            <a:br>
              <a:rPr lang="en-US" sz="3200" dirty="0" smtClean="0"/>
            </a:br>
            <a:r>
              <a:rPr lang="en-US" sz="3200" dirty="0" smtClean="0"/>
              <a:t>Test Mass Mirror Coatings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0" y="1141858"/>
            <a:ext cx="6410867" cy="5716142"/>
          </a:xfrm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Elastic loss angle goal of </a:t>
            </a:r>
            <a:r>
              <a:rPr lang="en-US" sz="1600" dirty="0" err="1" smtClean="0">
                <a:solidFill>
                  <a:srgbClr val="000000"/>
                </a:solidFill>
              </a:rPr>
              <a:t>φ</a:t>
            </a:r>
            <a:r>
              <a:rPr lang="en-US" sz="1600" dirty="0" smtClean="0">
                <a:solidFill>
                  <a:srgbClr val="000000"/>
                </a:solidFill>
              </a:rPr>
              <a:t> &lt; 9 x 10</a:t>
            </a:r>
            <a:r>
              <a:rPr lang="en-US" sz="1600" baseline="30000" dirty="0" smtClean="0">
                <a:solidFill>
                  <a:srgbClr val="000000"/>
                </a:solidFill>
              </a:rPr>
              <a:t>-5</a:t>
            </a: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Compare: aLIGO  </a:t>
            </a:r>
            <a:r>
              <a:rPr lang="en-US" sz="1200" dirty="0" err="1" smtClean="0">
                <a:solidFill>
                  <a:srgbClr val="000000"/>
                </a:solidFill>
              </a:rPr>
              <a:t>φ</a:t>
            </a:r>
            <a:r>
              <a:rPr lang="en-US" sz="1200" dirty="0" smtClean="0">
                <a:solidFill>
                  <a:srgbClr val="000000"/>
                </a:solidFill>
              </a:rPr>
              <a:t> = 3.6 </a:t>
            </a:r>
            <a:r>
              <a:rPr lang="en-US" sz="1200" dirty="0">
                <a:solidFill>
                  <a:srgbClr val="000000"/>
                </a:solidFill>
              </a:rPr>
              <a:t>x 10</a:t>
            </a:r>
            <a:r>
              <a:rPr lang="en-US" sz="1200" baseline="30000" dirty="0" smtClean="0">
                <a:solidFill>
                  <a:srgbClr val="000000"/>
                </a:solidFill>
              </a:rPr>
              <a:t>-4</a:t>
            </a:r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UK, European and US Center for Coatings Research initiative to select best low-loss coating design in about 2 years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 Current R&amp;D on small </a:t>
            </a:r>
            <a:r>
              <a:rPr lang="en-US" sz="1200" dirty="0" smtClean="0">
                <a:solidFill>
                  <a:srgbClr val="000000"/>
                </a:solidFill>
              </a:rPr>
              <a:t>samples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A+ Coating Pathfinder program will spin up industrial vendor(s) and qualify full-aperture coatings for production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Replacement core optics delivered for final phase of A+ installation (mid-FY23)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2722" y="3479518"/>
            <a:ext cx="205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err="1">
                <a:solidFill>
                  <a:srgbClr val="000000"/>
                </a:solidFill>
              </a:rPr>
              <a:t>aLIGO</a:t>
            </a:r>
            <a:r>
              <a:rPr lang="en-US" sz="1000" i="1" dirty="0">
                <a:solidFill>
                  <a:srgbClr val="000000"/>
                </a:solidFill>
              </a:rPr>
              <a:t> ETM figure map</a:t>
            </a:r>
          </a:p>
          <a:p>
            <a:pPr algn="r"/>
            <a:r>
              <a:rPr lang="en-US" sz="1000" i="1" dirty="0">
                <a:solidFill>
                  <a:srgbClr val="000000"/>
                </a:solidFill>
              </a:rPr>
              <a:t>6.5 </a:t>
            </a:r>
            <a:r>
              <a:rPr lang="en-US" sz="1000" i="1" dirty="0" smtClean="0">
                <a:solidFill>
                  <a:srgbClr val="000000"/>
                </a:solidFill>
              </a:rPr>
              <a:t>Å</a:t>
            </a:r>
            <a:r>
              <a:rPr lang="en-US" sz="1000" i="1" baseline="-25000" dirty="0" smtClean="0">
                <a:solidFill>
                  <a:srgbClr val="000000"/>
                </a:solidFill>
              </a:rPr>
              <a:t>RMS</a:t>
            </a:r>
            <a:r>
              <a:rPr lang="en-US" sz="1000" i="1" dirty="0" smtClean="0">
                <a:solidFill>
                  <a:srgbClr val="000000"/>
                </a:solidFill>
              </a:rPr>
              <a:t> </a:t>
            </a:r>
            <a:r>
              <a:rPr lang="en-US" sz="1000" i="1" dirty="0">
                <a:solidFill>
                  <a:srgbClr val="000000"/>
                </a:solidFill>
              </a:rPr>
              <a:t>over </a:t>
            </a:r>
            <a:endParaRPr lang="en-US" sz="1000" i="1" dirty="0" smtClean="0">
              <a:solidFill>
                <a:srgbClr val="000000"/>
              </a:solidFill>
            </a:endParaRPr>
          </a:p>
          <a:p>
            <a:pPr algn="r"/>
            <a:r>
              <a:rPr lang="en-US" sz="1000" i="1" dirty="0" smtClean="0">
                <a:solidFill>
                  <a:srgbClr val="000000"/>
                </a:solidFill>
              </a:rPr>
              <a:t>central </a:t>
            </a:r>
            <a:r>
              <a:rPr lang="en-US" sz="1000" i="1" dirty="0">
                <a:solidFill>
                  <a:srgbClr val="000000"/>
                </a:solidFill>
              </a:rPr>
              <a:t>160 mm </a:t>
            </a:r>
          </a:p>
          <a:p>
            <a:pPr algn="r"/>
            <a:r>
              <a:rPr lang="en-US" sz="800" i="1" dirty="0">
                <a:solidFill>
                  <a:srgbClr val="000000"/>
                </a:solidFill>
              </a:rPr>
              <a:t>(LIGO Lab/G. Billingsley)</a:t>
            </a:r>
          </a:p>
          <a:p>
            <a:pPr algn="r"/>
            <a:endParaRPr lang="en-US" sz="1000" i="1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6759118" y="6350186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20</a:t>
            </a:fld>
            <a:endParaRPr lang="en-US" dirty="0"/>
          </a:p>
        </p:txBody>
      </p:sp>
      <p:pic>
        <p:nvPicPr>
          <p:cNvPr id="14" name="Content Placeholder 11" descr="Macintosh HD:Users:mike:Library:Containers:com.apple.mail:Data:Library:Mail Downloads:9F101284-2911-4AE6-A27A-0B702950E1F6:CTN2specvA+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0" b="-3780"/>
          <a:stretch>
            <a:fillRect/>
          </a:stretch>
        </p:blipFill>
        <p:spPr bwMode="auto">
          <a:xfrm>
            <a:off x="883513" y="3434177"/>
            <a:ext cx="5466727" cy="34238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476503" y="5539252"/>
            <a:ext cx="838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A+ goal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53147" y="4380107"/>
            <a:ext cx="1421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aLIGO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Coating Loss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0971" y="4669491"/>
            <a:ext cx="1637705" cy="11079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0" dirty="0" smtClean="0">
                <a:solidFill>
                  <a:srgbClr val="000000"/>
                </a:solidFill>
              </a:rPr>
              <a:t>S. Gras </a:t>
            </a:r>
            <a:r>
              <a:rPr lang="en-US" sz="1100" b="0" dirty="0">
                <a:solidFill>
                  <a:srgbClr val="000000"/>
                </a:solidFill>
              </a:rPr>
              <a:t>&amp; </a:t>
            </a:r>
            <a:r>
              <a:rPr lang="en-US" sz="1100" b="0" dirty="0" smtClean="0">
                <a:solidFill>
                  <a:srgbClr val="000000"/>
                </a:solidFill>
              </a:rPr>
              <a:t>M. Evans</a:t>
            </a:r>
            <a:r>
              <a:rPr lang="en-US" sz="1100" b="0" dirty="0">
                <a:solidFill>
                  <a:srgbClr val="000000"/>
                </a:solidFill>
              </a:rPr>
              <a:t>, </a:t>
            </a:r>
            <a:r>
              <a:rPr lang="en-US" sz="1100" b="0" dirty="0" smtClean="0">
                <a:solidFill>
                  <a:srgbClr val="000000"/>
                </a:solidFill>
              </a:rPr>
              <a:t>Direct </a:t>
            </a:r>
            <a:r>
              <a:rPr lang="en-US" sz="1100" b="0" dirty="0">
                <a:solidFill>
                  <a:srgbClr val="000000"/>
                </a:solidFill>
              </a:rPr>
              <a:t>Measurement of Coating Thermal Noise in Optical </a:t>
            </a:r>
            <a:r>
              <a:rPr lang="en-US" sz="1100" b="0" dirty="0" smtClean="0">
                <a:solidFill>
                  <a:srgbClr val="000000"/>
                </a:solidFill>
              </a:rPr>
              <a:t>Resonators, </a:t>
            </a:r>
            <a:r>
              <a:rPr lang="sk-SK" sz="1100" b="0" dirty="0">
                <a:solidFill>
                  <a:srgbClr val="000000"/>
                </a:solidFill>
              </a:rPr>
              <a:t>Phys. Rev. D </a:t>
            </a:r>
            <a:r>
              <a:rPr lang="sk-SK" sz="1100" dirty="0">
                <a:solidFill>
                  <a:srgbClr val="000000"/>
                </a:solidFill>
              </a:rPr>
              <a:t>98</a:t>
            </a:r>
            <a:r>
              <a:rPr lang="sk-SK" sz="1100" b="0" dirty="0">
                <a:solidFill>
                  <a:srgbClr val="000000"/>
                </a:solidFill>
              </a:rPr>
              <a:t>, </a:t>
            </a:r>
            <a:r>
              <a:rPr lang="sk-SK" sz="1100" b="0" dirty="0" smtClean="0">
                <a:solidFill>
                  <a:srgbClr val="000000"/>
                </a:solidFill>
              </a:rPr>
              <a:t>122001 (2018)</a:t>
            </a:r>
            <a:endParaRPr lang="en-US" sz="11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3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Longer Term: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Facility-limited ‘2.5 Generation’ Detectors 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New ‘3</a:t>
            </a:r>
            <a:r>
              <a:rPr lang="en-US" sz="3600" i="1" baseline="30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rd</a:t>
            </a: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 Generation’ Gravitational-wave Observatories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2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Voyager: The Ultimate </a:t>
            </a:r>
            <a:br>
              <a:rPr lang="en-US" i="1" dirty="0" smtClean="0"/>
            </a:br>
            <a:r>
              <a:rPr lang="en-US" i="1" dirty="0" smtClean="0"/>
              <a:t>LIGO Detector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9200"/>
            <a:ext cx="4025515" cy="4114800"/>
          </a:xfrm>
        </p:spPr>
        <p:txBody>
          <a:bodyPr/>
          <a:lstStyle/>
          <a:p>
            <a:r>
              <a:rPr lang="en-US" sz="2000" i="1" dirty="0">
                <a:solidFill>
                  <a:srgbClr val="000000"/>
                </a:solidFill>
              </a:rPr>
              <a:t>Voyager Key </a:t>
            </a:r>
            <a:r>
              <a:rPr lang="en-US" sz="2000" i="1" dirty="0" smtClean="0">
                <a:solidFill>
                  <a:srgbClr val="000000"/>
                </a:solidFill>
              </a:rPr>
              <a:t>Technologies</a:t>
            </a:r>
          </a:p>
          <a:p>
            <a:endParaRPr lang="en-US" sz="2000" i="1" dirty="0" smtClean="0">
              <a:solidFill>
                <a:srgbClr val="000000"/>
              </a:solidFill>
            </a:endParaRPr>
          </a:p>
          <a:p>
            <a:pPr lvl="1"/>
            <a:r>
              <a:rPr lang="en-US" sz="1600" b="1" u="sng" dirty="0">
                <a:solidFill>
                  <a:srgbClr val="000000"/>
                </a:solidFill>
              </a:rPr>
              <a:t>Silicon Mirrors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  <a:ea typeface="Helvetica"/>
                <a:cs typeface="Helvetica"/>
                <a:sym typeface="Helvetica"/>
              </a:rPr>
              <a:t>200 kg, 45 cm dia.,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mCZ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process</a:t>
            </a:r>
            <a:endParaRPr lang="en-US" sz="1600" dirty="0">
              <a:solidFill>
                <a:schemeClr val="tx2"/>
              </a:solidFill>
            </a:endParaRPr>
          </a:p>
          <a:p>
            <a:pPr lvl="1"/>
            <a:r>
              <a:rPr lang="en-US" sz="1600" b="1" u="sng" dirty="0">
                <a:solidFill>
                  <a:srgbClr val="000000"/>
                </a:solidFill>
                <a:ea typeface="Helvetica"/>
                <a:cs typeface="Helvetica"/>
                <a:sym typeface="Helvetica"/>
              </a:rPr>
              <a:t>Mirror Coatings</a:t>
            </a:r>
            <a:r>
              <a:rPr lang="en-US" sz="1600" b="1" dirty="0">
                <a:solidFill>
                  <a:srgbClr val="000000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STIXGeneral"/>
                <a:ea typeface="STIXGeneral"/>
                <a:cs typeface="STIXGeneral"/>
                <a:sym typeface="STIXGeneral"/>
              </a:rPr>
              <a:t>𝛂</a:t>
            </a:r>
            <a:r>
              <a:rPr lang="en-US" sz="1600" dirty="0">
                <a:solidFill>
                  <a:srgbClr val="000000"/>
                </a:solidFill>
              </a:rPr>
              <a:t>-Si/SiO</a:t>
            </a:r>
            <a:r>
              <a:rPr lang="en-US" sz="1600" baseline="-5999" dirty="0">
                <a:solidFill>
                  <a:srgbClr val="000000"/>
                </a:solidFill>
              </a:rPr>
              <a:t>2 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STIXGeneral"/>
                <a:ea typeface="STIXGeneral"/>
                <a:cs typeface="STIXGeneral"/>
                <a:sym typeface="STIXGeneral"/>
              </a:rPr>
              <a:t>𝛂</a:t>
            </a:r>
            <a:r>
              <a:rPr lang="en-US" sz="1600" dirty="0">
                <a:solidFill>
                  <a:srgbClr val="000000"/>
                </a:solidFill>
              </a:rPr>
              <a:t>-Si: ~lossless thin film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r>
              <a:rPr lang="en-US" sz="1600" b="1" u="sng" dirty="0">
                <a:solidFill>
                  <a:srgbClr val="000000"/>
                </a:solidFill>
                <a:ea typeface="Helvetica"/>
                <a:cs typeface="Helvetica"/>
                <a:sym typeface="Helvetica"/>
              </a:rPr>
              <a:t>Cryogenics</a:t>
            </a:r>
            <a:r>
              <a:rPr lang="en-US" sz="1600" b="1" dirty="0">
                <a:solidFill>
                  <a:srgbClr val="000000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</a:rPr>
              <a:t>123 K (zero CTE), </a:t>
            </a:r>
            <a:r>
              <a:rPr lang="en-US" sz="1600" dirty="0" err="1">
                <a:solidFill>
                  <a:srgbClr val="000000"/>
                </a:solidFill>
              </a:rPr>
              <a:t>radiative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u="sng" dirty="0">
                <a:solidFill>
                  <a:srgbClr val="000000"/>
                </a:solidFill>
              </a:rPr>
              <a:t>non-contact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</a:rPr>
              <a:t>cooling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r>
              <a:rPr lang="en-US" sz="1600" b="1" u="sng" dirty="0">
                <a:solidFill>
                  <a:srgbClr val="000000"/>
                </a:solidFill>
              </a:rPr>
              <a:t>Lasers</a:t>
            </a:r>
            <a:r>
              <a:rPr lang="en-US" sz="1600" b="1" dirty="0">
                <a:solidFill>
                  <a:srgbClr val="000000"/>
                </a:solidFill>
              </a:rPr>
              <a:t> (2000 nm): </a:t>
            </a:r>
            <a:r>
              <a:rPr lang="en-US" sz="1600" dirty="0">
                <a:solidFill>
                  <a:srgbClr val="000000"/>
                </a:solidFill>
              </a:rPr>
              <a:t>P~ 180 W, P</a:t>
            </a:r>
            <a:r>
              <a:rPr lang="en-US" sz="1600" baseline="-5999" dirty="0">
                <a:solidFill>
                  <a:srgbClr val="000000"/>
                </a:solidFill>
              </a:rPr>
              <a:t>ARM</a:t>
            </a:r>
            <a:r>
              <a:rPr lang="en-US" sz="1600" dirty="0">
                <a:solidFill>
                  <a:srgbClr val="000000"/>
                </a:solidFill>
              </a:rPr>
              <a:t> ~ 2800 </a:t>
            </a:r>
            <a:r>
              <a:rPr lang="en-US" sz="1600" dirty="0" smtClean="0">
                <a:solidFill>
                  <a:srgbClr val="000000"/>
                </a:solidFill>
              </a:rPr>
              <a:t>kW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r>
              <a:rPr lang="en-US" sz="1600" b="1" u="sng" dirty="0" err="1">
                <a:solidFill>
                  <a:srgbClr val="000000"/>
                </a:solidFill>
                <a:ea typeface="Helvetica"/>
                <a:cs typeface="Helvetica"/>
                <a:sym typeface="Helvetica"/>
              </a:rPr>
              <a:t>Wavefront</a:t>
            </a:r>
            <a:r>
              <a:rPr lang="en-US" sz="1600" b="1" u="sng" dirty="0">
                <a:solidFill>
                  <a:srgbClr val="000000"/>
                </a:solidFill>
                <a:ea typeface="Helvetica"/>
                <a:cs typeface="Helvetica"/>
                <a:sym typeface="Helvetica"/>
              </a:rPr>
              <a:t> Compensation</a:t>
            </a:r>
            <a:r>
              <a:rPr lang="en-US" sz="1600" b="1" dirty="0">
                <a:solidFill>
                  <a:srgbClr val="000000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  <a:ea typeface="Helvetica"/>
                <a:cs typeface="Helvetica"/>
              </a:rPr>
              <a:t>thermally adjustable lenses only (no actuation of test mass</a:t>
            </a:r>
            <a:r>
              <a:rPr lang="en-US" sz="1600" dirty="0" smtClean="0">
                <a:solidFill>
                  <a:srgbClr val="000000"/>
                </a:solidFill>
                <a:ea typeface="Helvetica"/>
                <a:cs typeface="Helvetica"/>
              </a:rPr>
              <a:t>)</a:t>
            </a:r>
            <a:endParaRPr lang="en-US" sz="1600" dirty="0">
              <a:solidFill>
                <a:srgbClr val="000000"/>
              </a:solidFill>
              <a:ea typeface="Helvetica"/>
              <a:cs typeface="Helvetica"/>
            </a:endParaRPr>
          </a:p>
          <a:p>
            <a:pPr lvl="1"/>
            <a:r>
              <a:rPr lang="en-US" sz="1600" b="1" u="sng" dirty="0">
                <a:solidFill>
                  <a:srgbClr val="000000"/>
                </a:solidFill>
              </a:rPr>
              <a:t>Photodiode Quantum Efficiency</a:t>
            </a:r>
            <a:r>
              <a:rPr lang="en-US" sz="1600" b="1" dirty="0">
                <a:solidFill>
                  <a:srgbClr val="000000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</a:rPr>
              <a:t>80 -&gt; 99% for 2 </a:t>
            </a:r>
            <a:r>
              <a:rPr lang="en-US" sz="1600" dirty="0" smtClean="0">
                <a:solidFill>
                  <a:srgbClr val="000000"/>
                </a:solidFill>
              </a:rPr>
              <a:t>micron</a:t>
            </a:r>
          </a:p>
          <a:p>
            <a:pPr lvl="1"/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i="1" dirty="0" smtClean="0">
                <a:solidFill>
                  <a:srgbClr val="000000"/>
                </a:solidFill>
              </a:rPr>
              <a:t>Effort Led by R. </a:t>
            </a:r>
            <a:r>
              <a:rPr lang="en-US" sz="2000" i="1" dirty="0" err="1" smtClean="0">
                <a:solidFill>
                  <a:srgbClr val="000000"/>
                </a:solidFill>
              </a:rPr>
              <a:t>Adhikari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3109" y="6271491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FO-BlueBird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608" y="1657350"/>
            <a:ext cx="5047341" cy="3740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804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915563" y="149432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Einstein Telescope (Europe) </a:t>
            </a:r>
            <a:endParaRPr lang="en-US" sz="16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663552" y="1296871"/>
            <a:ext cx="3580307" cy="2269769"/>
          </a:xfrm>
          <a:prstGeom prst="rect">
            <a:avLst/>
          </a:prstGeom>
          <a:ln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4525818" y="1241362"/>
            <a:ext cx="4518121" cy="1878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Third-generation GW observatory</a:t>
            </a:r>
            <a:endParaRPr lang="en-US" sz="1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 sensitivity for ET a factor of ten improvement in 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comparison 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current advanced 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detectors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km long</a:t>
            </a:r>
            <a:r>
              <a:rPr lang="en-US" sz="1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Underground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ylophone configuration, 6 interferometers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 Design Study 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completed in 2011: </a:t>
            </a:r>
            <a:endParaRPr lang="en-US" sz="1600" b="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http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://www.et-gw.eu/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etdsdocument</a:t>
            </a:r>
            <a:endParaRPr lang="en-US" sz="1600" b="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endParaRPr lang="en-US" sz="1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Picture 193"/>
          <p:cNvPicPr/>
          <p:nvPr/>
        </p:nvPicPr>
        <p:blipFill>
          <a:blip r:embed="rId4"/>
          <a:stretch/>
        </p:blipFill>
        <p:spPr>
          <a:xfrm>
            <a:off x="4786914" y="3659330"/>
            <a:ext cx="4087768" cy="3068924"/>
          </a:xfrm>
          <a:prstGeom prst="rect">
            <a:avLst/>
          </a:prstGeom>
          <a:ln>
            <a:noFill/>
          </a:ln>
        </p:spPr>
      </p:pic>
      <p:pic>
        <p:nvPicPr>
          <p:cNvPr id="195" name="Picture 194"/>
          <p:cNvPicPr/>
          <p:nvPr/>
        </p:nvPicPr>
        <p:blipFill>
          <a:blip r:embed="rId5"/>
          <a:stretch/>
        </p:blipFill>
        <p:spPr>
          <a:xfrm>
            <a:off x="642326" y="3649919"/>
            <a:ext cx="3255715" cy="2948414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3151" y="3733030"/>
            <a:ext cx="16390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2"/>
                </a:solidFill>
              </a:rPr>
              <a:t>Slide Credit:</a:t>
            </a:r>
          </a:p>
          <a:p>
            <a:r>
              <a:rPr lang="en-US" b="0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Vaishali</a:t>
            </a:r>
            <a:r>
              <a:rPr lang="en-US" b="0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b="0" spc="-1" dirty="0" err="1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Adya</a:t>
            </a:r>
            <a:r>
              <a:rPr lang="en-US" b="0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AEI</a:t>
            </a:r>
            <a:endParaRPr lang="en-US" sz="900" b="0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162"/>
            <a:ext cx="8928100" cy="835681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Cosmic Explorer (US)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505FFB-816F-F34B-B170-D2EF508BA1C8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1592" y="2501525"/>
            <a:ext cx="196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Stars Formed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CustomShape 2"/>
          <p:cNvSpPr/>
          <p:nvPr/>
        </p:nvSpPr>
        <p:spPr>
          <a:xfrm>
            <a:off x="349294" y="1324197"/>
            <a:ext cx="8397469" cy="1878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Third-generation GW observatory</a:t>
            </a:r>
            <a:endParaRPr lang="en-US" sz="11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 sensitivity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factor of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 10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improvement in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comparison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current advanced detectors</a:t>
            </a:r>
            <a:endParaRPr lang="en-US" sz="11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Above ground, 40 km arm length, L configuration 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 design study under way (M. Evans, MIT, lead PI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98293">
              <a:buClr>
                <a:srgbClr val="000000"/>
              </a:buClr>
              <a:buSzPct val="45000"/>
            </a:pPr>
            <a:r>
              <a:rPr lang="en-US" sz="2000" b="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 action="ppaction://hlinkfile"/>
              </a:rPr>
              <a:t>cosmicexplorer.org</a:t>
            </a:r>
            <a:endParaRPr lang="en-US" sz="2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endParaRPr lang="en-US" sz="2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76" y="3661044"/>
            <a:ext cx="8394406" cy="25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91919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321" y="108036"/>
            <a:ext cx="7239000" cy="114300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Detector Sensitivities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04281" y="6248937"/>
            <a:ext cx="19050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53" y="1264665"/>
            <a:ext cx="7059354" cy="5372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933" y="0"/>
            <a:ext cx="968067" cy="973899"/>
          </a:xfrm>
          <a:prstGeom prst="rect">
            <a:avLst/>
          </a:prstGeom>
        </p:spPr>
      </p:pic>
      <p:pic>
        <p:nvPicPr>
          <p:cNvPr id="8" name="Picture 7" descr="Black backgr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100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16" y="6351336"/>
            <a:ext cx="990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3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1Pages from Sathya_Iwzqte-180830-DAWN-I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0920" y="1351503"/>
            <a:ext cx="954087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/>
            </a:r>
            <a:b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</a:br>
            <a:r>
              <a:rPr lang="en-GB" altLang="en-US" sz="3200" b="1" dirty="0" smtClean="0">
                <a:solidFill>
                  <a:srgbClr val="0070C0"/>
                </a:solidFill>
              </a:rPr>
              <a:t>How to Get From Here to 3G?</a:t>
            </a:r>
            <a:br>
              <a:rPr lang="en-GB" altLang="en-US" sz="3200" b="1" dirty="0" smtClean="0">
                <a:solidFill>
                  <a:srgbClr val="0070C0"/>
                </a:solidFill>
              </a:rPr>
            </a:br>
            <a:r>
              <a:rPr lang="en-GB" altLang="en-US" sz="2400" b="1" dirty="0" smtClean="0">
                <a:solidFill>
                  <a:srgbClr val="0070C0"/>
                </a:solidFill>
              </a:rPr>
              <a:t/>
            </a:r>
            <a:br>
              <a:rPr lang="en-GB" altLang="en-US" sz="2400" b="1" dirty="0" smtClean="0">
                <a:solidFill>
                  <a:srgbClr val="0070C0"/>
                </a:solidFill>
              </a:rPr>
            </a:b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>GWIC </a:t>
            </a:r>
            <a:r>
              <a:rPr lang="en-GB" altLang="en-US" sz="2400" b="1" dirty="0">
                <a:solidFill>
                  <a:srgbClr val="0070C0"/>
                </a:solidFill>
                <a:ea typeface="+mj-ea"/>
                <a:cs typeface="+mj-cs"/>
              </a:rPr>
              <a:t>(Gravitational Wave International Committee</a:t>
            </a: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>)</a:t>
            </a:r>
            <a:endParaRPr lang="en-GB" altLang="en-US" sz="24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816" y="2570175"/>
            <a:ext cx="83359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2000" b="1" i="1" dirty="0" smtClean="0">
                <a:solidFill>
                  <a:srgbClr val="000000"/>
                </a:solidFill>
                <a:ea typeface="+mn-ea"/>
                <a:cs typeface="+mn-cs"/>
              </a:rPr>
              <a:t>     </a:t>
            </a:r>
            <a:r>
              <a:rPr lang="en-GB" altLang="en-US" sz="1800" b="1" i="1" dirty="0" smtClean="0">
                <a:solidFill>
                  <a:srgbClr val="000000"/>
                </a:solidFill>
                <a:ea typeface="+mn-ea"/>
                <a:cs typeface="+mn-cs"/>
              </a:rPr>
              <a:t>Body formed in 1997 to facilitate international collaboration and cooperation in the construction, operation and use of the major gravitational wave detection facilities world-wide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800" b="1" i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Affiliated with the International Union of Pure and Applied Physics</a:t>
            </a:r>
          </a:p>
          <a:p>
            <a:pPr lvl="1">
              <a:defRPr/>
            </a:pPr>
            <a:r>
              <a:rPr lang="en-GB" altLang="en-US" sz="1800" dirty="0" smtClean="0">
                <a:solidFill>
                  <a:srgbClr val="000000"/>
                </a:solidFill>
              </a:rPr>
              <a:t>From 1999 until 2011, GWIC was recognized as a subpanel of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PaNAGIC</a:t>
            </a:r>
            <a:r>
              <a:rPr lang="en-GB" altLang="en-US" sz="1800" dirty="0" smtClean="0">
                <a:solidFill>
                  <a:srgbClr val="000000"/>
                </a:solidFill>
              </a:rPr>
              <a:t> (IUPAP WG.4). </a:t>
            </a:r>
          </a:p>
          <a:p>
            <a:pPr lvl="1">
              <a:defRPr/>
            </a:pPr>
            <a:r>
              <a:rPr lang="en-GB" altLang="en-US" sz="1800" dirty="0" smtClean="0">
                <a:solidFill>
                  <a:srgbClr val="000000"/>
                </a:solidFill>
              </a:rPr>
              <a:t>In 2011, GWIC was accepted by IUPAP as a separate Working Group (WG.11).</a:t>
            </a:r>
          </a:p>
          <a:p>
            <a:pPr lvl="1">
              <a:defRPr/>
            </a:pPr>
            <a:endParaRPr lang="en-GB" altLang="en-US" sz="1800" b="1" i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Formally linked to the: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 International Astronomical Union (IAU)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 International Society for General Relativity and Gravitation (ISGRG)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75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110603" y="1120257"/>
            <a:ext cx="8229600" cy="4667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800" b="1" dirty="0">
                <a:solidFill>
                  <a:srgbClr val="0070C0"/>
                </a:solidFill>
                <a:ea typeface="+mj-ea"/>
                <a:cs typeface="+mj-cs"/>
              </a:rPr>
              <a:t>Who is GWIC?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3200" y="2378043"/>
            <a:ext cx="46529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err="1" smtClean="0">
                <a:solidFill>
                  <a:srgbClr val="114FFB"/>
                </a:solidFill>
                <a:cs typeface="+mn-cs"/>
              </a:rPr>
              <a:t>OzGrav</a:t>
            </a: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Matthew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Bailes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 (PPTA); David McClelland (ground-based interferometers)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Einstein Telescope: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Michele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Punturo</a:t>
            </a: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European Pulsar Timing Array: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Michael Kramer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GEO 600: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Karsten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Danzmann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, </a:t>
            </a:r>
            <a:r>
              <a:rPr lang="en-GB" altLang="en-US" sz="1600" b="1" i="1" dirty="0" smtClean="0">
                <a:solidFill>
                  <a:srgbClr val="000000"/>
                </a:solidFill>
                <a:cs typeface="+mn-cs"/>
              </a:rPr>
              <a:t>Sheila Rowan (Chair)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err="1" smtClean="0">
                <a:cs typeface="+mn-cs"/>
              </a:rPr>
              <a:t>IndIGO</a:t>
            </a:r>
            <a:r>
              <a:rPr lang="en-GB" altLang="en-US" sz="1600" b="1" dirty="0" smtClean="0">
                <a:cs typeface="+mn-cs"/>
              </a:rPr>
              <a:t>: </a:t>
            </a:r>
            <a:r>
              <a:rPr lang="en-GB" altLang="en-US" sz="1600" b="1" dirty="0" err="1" smtClean="0">
                <a:solidFill>
                  <a:schemeClr val="tx2"/>
                </a:solidFill>
                <a:cs typeface="+mn-cs"/>
              </a:rPr>
              <a:t>Bala</a:t>
            </a:r>
            <a:r>
              <a:rPr lang="en-GB" altLang="en-US" sz="1600" b="1" dirty="0" smtClean="0">
                <a:solidFill>
                  <a:schemeClr val="tx2"/>
                </a:solidFill>
                <a:cs typeface="+mn-cs"/>
              </a:rPr>
              <a:t> </a:t>
            </a:r>
            <a:r>
              <a:rPr lang="en-GB" altLang="en-US" sz="1600" b="1" dirty="0" err="1" smtClean="0">
                <a:solidFill>
                  <a:schemeClr val="tx2"/>
                </a:solidFill>
                <a:cs typeface="+mn-cs"/>
              </a:rPr>
              <a:t>Iyer</a:t>
            </a:r>
            <a:r>
              <a:rPr lang="en-GB" altLang="en-US" sz="1600" b="1" dirty="0" smtClean="0">
                <a:solidFill>
                  <a:schemeClr val="tx2"/>
                </a:solidFill>
                <a:cs typeface="+mn-cs"/>
              </a:rPr>
              <a:t>, </a:t>
            </a:r>
            <a:r>
              <a:rPr lang="en-GB" altLang="en-US" sz="1600" b="1" dirty="0" err="1" smtClean="0">
                <a:solidFill>
                  <a:schemeClr val="tx2"/>
                </a:solidFill>
                <a:cs typeface="+mn-cs"/>
              </a:rPr>
              <a:t>Somak</a:t>
            </a:r>
            <a:r>
              <a:rPr lang="en-GB" altLang="en-US" sz="1600" b="1" dirty="0" smtClean="0">
                <a:solidFill>
                  <a:schemeClr val="tx2"/>
                </a:solidFill>
                <a:cs typeface="+mn-cs"/>
              </a:rPr>
              <a:t> </a:t>
            </a:r>
            <a:r>
              <a:rPr lang="en-GB" altLang="en-US" sz="1600" b="1" dirty="0" err="1" smtClean="0">
                <a:solidFill>
                  <a:schemeClr val="tx2"/>
                </a:solidFill>
                <a:cs typeface="+mn-cs"/>
              </a:rPr>
              <a:t>Raychaudhury</a:t>
            </a:r>
            <a:endParaRPr lang="en-GB" altLang="en-US" sz="1600" b="1" dirty="0" smtClean="0">
              <a:solidFill>
                <a:schemeClr val="tx2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KAGRA: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Yoshio Saito,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Takaaki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Kajita</a:t>
            </a: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cs typeface="+mn-cs"/>
              </a:rPr>
              <a:t>LIGO: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Dave Reitze, David Shoemaker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1550" y="2368518"/>
            <a:ext cx="4027488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>
                <a:solidFill>
                  <a:srgbClr val="114FFB"/>
                </a:solidFill>
              </a:rPr>
              <a:t>LISA: </a:t>
            </a:r>
            <a:r>
              <a:rPr lang="en-GB" altLang="en-US" sz="1600" b="1" dirty="0">
                <a:solidFill>
                  <a:srgbClr val="000000"/>
                </a:solidFill>
              </a:rPr>
              <a:t>Neil Cornish, Bernard </a:t>
            </a:r>
            <a:r>
              <a:rPr lang="en-GB" altLang="en-US" sz="1600" b="1" dirty="0" err="1">
                <a:solidFill>
                  <a:srgbClr val="000000"/>
                </a:solidFill>
              </a:rPr>
              <a:t>Schutz</a:t>
            </a:r>
            <a:r>
              <a:rPr lang="en-GB" altLang="en-US" sz="1600" b="1" dirty="0">
                <a:solidFill>
                  <a:srgbClr val="000000"/>
                </a:solidFill>
              </a:rPr>
              <a:t>,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>
                <a:solidFill>
                  <a:srgbClr val="000000"/>
                </a:solidFill>
              </a:rPr>
              <a:t>Ira Thorpe, Stefano Vitale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114FFB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err="1" smtClean="0">
                <a:solidFill>
                  <a:srgbClr val="114FFB"/>
                </a:solidFill>
                <a:cs typeface="+mn-cs"/>
              </a:rPr>
              <a:t>NANOGrav</a:t>
            </a: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Maura McLaughlin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Theory Community: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Luis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Lehner</a:t>
            </a: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Virgo: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Jo Van den Brand,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Fulvio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 Ricci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IUPAP AC2 (ISGRG): 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Beverly Berger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114FFB"/>
                </a:solidFill>
                <a:cs typeface="+mn-cs"/>
              </a:rPr>
              <a:t>IAU D1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: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Marica</a:t>
            </a: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GB" altLang="en-US" sz="1600" b="1" dirty="0" err="1" smtClean="0">
                <a:solidFill>
                  <a:srgbClr val="000000"/>
                </a:solidFill>
                <a:cs typeface="+mn-cs"/>
              </a:rPr>
              <a:t>Branchesi</a:t>
            </a: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Executive secretary : David Shoemaker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600" b="1" dirty="0" smtClean="0">
                <a:solidFill>
                  <a:srgbClr val="000000"/>
                </a:solidFill>
                <a:cs typeface="+mn-cs"/>
              </a:rPr>
              <a:t>Co- secretary: Stan Whitcomb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GB" altLang="en-US" sz="1200" b="1" dirty="0">
                <a:solidFill>
                  <a:srgbClr val="000000"/>
                </a:solidFill>
              </a:rPr>
              <a:t>*no CMB community membership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92075" y="1524000"/>
            <a:ext cx="89201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0" dirty="0">
                <a:solidFill>
                  <a:srgbClr val="000000"/>
                </a:solidFill>
              </a:rPr>
              <a:t>The membership of GWIC represents all of the world’s active gravitational wave projects*, as well as other relevant communities, covering gravitational wave frequencies from </a:t>
            </a:r>
            <a:r>
              <a:rPr lang="en-GB" sz="1600" b="0" dirty="0" err="1">
                <a:solidFill>
                  <a:srgbClr val="000000"/>
                </a:solidFill>
              </a:rPr>
              <a:t>nanohertz</a:t>
            </a:r>
            <a:r>
              <a:rPr lang="en-GB" sz="1600" b="0" dirty="0">
                <a:solidFill>
                  <a:srgbClr val="000000"/>
                </a:solidFill>
              </a:rPr>
              <a:t> to kilohertz. Each project has either </a:t>
            </a:r>
            <a:r>
              <a:rPr lang="en-GB" sz="1600" b="0" dirty="0" smtClean="0">
                <a:solidFill>
                  <a:srgbClr val="000000"/>
                </a:solidFill>
              </a:rPr>
              <a:t>one, two, or four </a:t>
            </a:r>
            <a:r>
              <a:rPr lang="en-GB" sz="1600" b="0" dirty="0">
                <a:solidFill>
                  <a:srgbClr val="000000"/>
                </a:solidFill>
              </a:rPr>
              <a:t>members on GWIC depending on size.</a:t>
            </a:r>
          </a:p>
          <a:p>
            <a:pPr eaLnBrk="1" hangingPunct="1"/>
            <a:endParaRPr lang="en-GB" sz="1600" b="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9791" y="5051198"/>
            <a:ext cx="4081442" cy="3995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2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220200" cy="5715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0763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b="0" smtClean="0"/>
              <a:pPr/>
              <a:t>29</a:t>
            </a:fld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165"/>
            <a:ext cx="9144000" cy="880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365"/>
            <a:ext cx="9220200" cy="2758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940565"/>
            <a:ext cx="2870200" cy="402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291390"/>
            <a:ext cx="4303722" cy="14605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692" y="4468307"/>
            <a:ext cx="4289230" cy="1701800"/>
          </a:xfrm>
          <a:prstGeom prst="rect">
            <a:avLst/>
          </a:prstGeom>
          <a:ln w="19050" cmpd="sng">
            <a:solidFill>
              <a:srgbClr val="114FFB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31151" y="6238481"/>
            <a:ext cx="5572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hlinkClick r:id="rId7"/>
              </a:rPr>
              <a:t>https://gwic.ligo.org/roadmap/</a:t>
            </a:r>
            <a:r>
              <a:rPr lang="en-US" b="0" dirty="0" smtClean="0">
                <a:hlinkClick r:id="rId7"/>
              </a:rPr>
              <a:t>Roadmap_110726_WEB.pdf</a:t>
            </a: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333038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released: GWTC-1 GW Catalog!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qwe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54289" y="5592985"/>
            <a:ext cx="6015123" cy="553998"/>
          </a:xfrm>
          <a:prstGeom prst="rect">
            <a:avLst/>
          </a:prstGeom>
          <a:solidFill>
            <a:srgbClr val="A0B9FD"/>
          </a:solidFill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B. P. Abbott, et al., (LIGO Virgo Collaboration), “GWTC</a:t>
            </a:r>
            <a:r>
              <a:rPr lang="en-US" sz="1000" b="0" dirty="0">
                <a:solidFill>
                  <a:srgbClr val="000000"/>
                </a:solidFill>
              </a:rPr>
              <a:t>-1: A Gravitational-Wave Transient Catalog of Compact Binary Mergers Observed by LIGO and Virgo during the First and Second Observing </a:t>
            </a:r>
            <a:r>
              <a:rPr lang="en-US" sz="1000" b="0" dirty="0" smtClean="0">
                <a:solidFill>
                  <a:srgbClr val="000000"/>
                </a:solidFill>
              </a:rPr>
              <a:t>Runs” , </a:t>
            </a:r>
            <a:r>
              <a:rPr lang="mr-IN" sz="1000" b="0" dirty="0">
                <a:solidFill>
                  <a:srgbClr val="000000"/>
                </a:solidFill>
                <a:latin typeface="Arial"/>
                <a:cs typeface="Arial"/>
              </a:rPr>
              <a:t>https://arxiv.org/abs/1811.12907</a:t>
            </a:r>
            <a:endParaRPr lang="en-US" sz="10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075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02632" y="3399336"/>
            <a:ext cx="8852137" cy="29503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7980" y="3645315"/>
            <a:ext cx="8852137" cy="29503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9958" y="4426031"/>
            <a:ext cx="8852137" cy="29503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5306" y="4672009"/>
            <a:ext cx="8852137" cy="29503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148343"/>
            <a:ext cx="9144000" cy="5709657"/>
            <a:chOff x="0" y="1108653"/>
            <a:chExt cx="9144000" cy="5709657"/>
          </a:xfrm>
        </p:grpSpPr>
        <p:pic>
          <p:nvPicPr>
            <p:cNvPr id="5" name="Picture 4" descr="GWTC1-POSTER-DARK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08653"/>
              <a:ext cx="9144000" cy="5143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767004" y="6264312"/>
              <a:ext cx="6015123" cy="553998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000" b="0" dirty="0" smtClean="0">
                  <a:solidFill>
                    <a:srgbClr val="000000"/>
                  </a:solidFill>
                </a:rPr>
                <a:t>B. P. Abbott, et al., (LIGO Virgo Collaboration), “GWTC</a:t>
              </a:r>
              <a:r>
                <a:rPr lang="en-US" sz="1000" b="0" dirty="0">
                  <a:solidFill>
                    <a:srgbClr val="000000"/>
                  </a:solidFill>
                </a:rPr>
                <a:t>-1: A Gravitational-Wave Transient Catalog of Compact Binary Mergers Observed by LIGO and Virgo during the First and Second Observing </a:t>
              </a:r>
              <a:r>
                <a:rPr lang="en-US" sz="1000" b="0" dirty="0" smtClean="0">
                  <a:solidFill>
                    <a:srgbClr val="000000"/>
                  </a:solidFill>
                </a:rPr>
                <a:t>Runs” , </a:t>
              </a:r>
              <a:r>
                <a:rPr lang="mr-IN" sz="1000" b="0" dirty="0">
                  <a:solidFill>
                    <a:srgbClr val="000000"/>
                  </a:solidFill>
                  <a:latin typeface="Arial"/>
                  <a:cs typeface="Arial"/>
                </a:rPr>
                <a:t>https://arxiv.org/abs/1811.12907</a:t>
              </a:r>
              <a:endParaRPr lang="en-US" sz="1000" b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48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85234" y="1152096"/>
            <a:ext cx="8229600" cy="422275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dirty="0">
                <a:solidFill>
                  <a:srgbClr val="0070C0"/>
                </a:solidFill>
              </a:rPr>
              <a:t>GWIC’s role in </a:t>
            </a:r>
            <a:r>
              <a:rPr lang="en-GB" sz="2800" b="1" dirty="0" smtClean="0">
                <a:solidFill>
                  <a:srgbClr val="0070C0"/>
                </a:solidFill>
              </a:rPr>
              <a:t>3G </a:t>
            </a:r>
            <a:r>
              <a:rPr lang="en-GB" sz="2800" b="1" dirty="0">
                <a:solidFill>
                  <a:srgbClr val="0070C0"/>
                </a:solidFill>
              </a:rPr>
              <a:t>detector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07" y="1578771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At its meeting in New York, 2016, GWIC agreed to form a subcommittee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to look at the 3G detector landscape</a:t>
            </a:r>
            <a:endParaRPr lang="en-US" sz="20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lvl="1">
              <a:defRPr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cs typeface="+mn-cs"/>
              </a:rPr>
              <a:t>Co‐chairs: Dave Reitze, Michele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cs typeface="+mn-cs"/>
              </a:rPr>
              <a:t>Punturo</a:t>
            </a:r>
            <a:endParaRPr lang="en-US" sz="1600" i="1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cs typeface="+mn-cs"/>
              </a:rPr>
              <a:t>The subcommittee, with the involvement of the community, will provide a final report and set of proposed actions/recommendations to GWIC </a:t>
            </a:r>
            <a:r>
              <a:rPr lang="en-US" sz="2200" i="1" dirty="0" smtClean="0">
                <a:solidFill>
                  <a:srgbClr val="000000"/>
                </a:solidFill>
                <a:latin typeface="Arial" charset="0"/>
                <a:cs typeface="+mn-cs"/>
              </a:rPr>
              <a:t>no later than the 2019 GWIC meeting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  <a:cs typeface="+mn-cs"/>
              </a:rPr>
              <a:t>.</a:t>
            </a:r>
            <a:endParaRPr lang="en-GB" sz="2000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GWIC 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+mn-cs"/>
              </a:rPr>
              <a:t>3G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subcommittee mandate:</a:t>
            </a: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GB" sz="1800" b="1" i="1" dirty="0">
                <a:solidFill>
                  <a:srgbClr val="0070C0"/>
                </a:solidFill>
                <a:latin typeface="+mj-lt"/>
                <a:ea typeface="+mj-ea"/>
              </a:rPr>
              <a:t>“Examining the path to a future network of observatories / facilities, specifically”</a:t>
            </a:r>
            <a:r>
              <a:rPr lang="en-GB" sz="1800" b="1" i="1" dirty="0" smtClean="0">
                <a:solidFill>
                  <a:srgbClr val="0070C0"/>
                </a:solidFill>
                <a:latin typeface="+mj-lt"/>
                <a:ea typeface="+mj-ea"/>
              </a:rPr>
              <a:t>:</a:t>
            </a:r>
          </a:p>
          <a:p>
            <a:pPr marL="0" indent="0">
              <a:buFontTx/>
              <a:buNone/>
              <a:defRPr/>
            </a:pPr>
            <a:endParaRPr lang="en-GB" sz="1800" b="1" i="1" dirty="0">
              <a:solidFill>
                <a:srgbClr val="0070C0"/>
              </a:solidFill>
              <a:latin typeface="+mj-lt"/>
              <a:ea typeface="+mj-ea"/>
            </a:endParaRPr>
          </a:p>
          <a:p>
            <a:pPr marL="0" indent="0">
              <a:buNone/>
              <a:defRPr/>
            </a:pPr>
            <a:r>
              <a:rPr lang="en-GB" sz="1800" b="1" i="1" dirty="0" smtClean="0">
                <a:solidFill>
                  <a:srgbClr val="0070C0"/>
                </a:solidFill>
                <a:latin typeface="+mj-lt"/>
                <a:ea typeface="+mj-ea"/>
              </a:rPr>
              <a:t>1. </a:t>
            </a:r>
            <a:r>
              <a:rPr lang="en-GB" sz="1800" b="1" i="1" u="sng" dirty="0" smtClean="0">
                <a:solidFill>
                  <a:srgbClr val="0070C0"/>
                </a:solidFill>
                <a:latin typeface="+mj-lt"/>
                <a:ea typeface="+mj-ea"/>
              </a:rPr>
              <a:t>Science Drivers for 3G detectors</a:t>
            </a:r>
            <a:endParaRPr lang="en-GB" sz="1800" b="1" i="1" u="sng" dirty="0">
              <a:solidFill>
                <a:srgbClr val="0070C0"/>
              </a:solidFill>
              <a:latin typeface="+mj-lt"/>
              <a:ea typeface="+mj-ea"/>
            </a:endParaRPr>
          </a:p>
          <a:p>
            <a:pPr marL="0" indent="0"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Commission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 study of ground-based gravitational wave science from the global scientific community,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investigating potential science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vs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architecture vs. network configuration vs. cost trade-offs, recognizing and taking into account existing studies for 3G projects (such as ET) as well as science overlap with the larger gravitational-wave spectrum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. 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  <a:defRPr/>
            </a:pPr>
            <a:endParaRPr lang="en-GB" sz="1800" b="1" i="1" dirty="0" smtClean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 bwMode="auto">
          <a:xfrm>
            <a:off x="5852682" y="4622194"/>
            <a:ext cx="2029455" cy="798736"/>
          </a:xfrm>
          <a:prstGeom prst="wedgeRectCallout">
            <a:avLst>
              <a:gd name="adj1" fmla="val -118726"/>
              <a:gd name="adj2" fmla="val 59221"/>
            </a:avLst>
          </a:prstGeom>
          <a:blipFill rotWithShape="1">
            <a:blip r:embed="rId3"/>
            <a:tile tx="0" ty="0" sx="100000" sy="100000" flip="none" algn="tl"/>
          </a:blip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Working Group Chairs: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V.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Kalogera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B. Sathyaprakash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379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49" y="1120479"/>
            <a:ext cx="6757180" cy="7534677"/>
          </a:xfrm>
        </p:spPr>
        <p:txBody>
          <a:bodyPr/>
          <a:lstStyle/>
          <a:p>
            <a:pPr>
              <a:buNone/>
              <a:defRPr/>
            </a:pPr>
            <a:r>
              <a:rPr lang="en-US" sz="1800" b="1" i="1" dirty="0" smtClean="0">
                <a:solidFill>
                  <a:srgbClr val="0070C0"/>
                </a:solidFill>
                <a:latin typeface="+mj-lt"/>
                <a:ea typeface="+mj-ea"/>
              </a:rPr>
              <a:t>2. </a:t>
            </a:r>
            <a:r>
              <a:rPr lang="en-US" sz="1800" b="1" i="1" u="sng" dirty="0">
                <a:solidFill>
                  <a:srgbClr val="0070C0"/>
                </a:solidFill>
                <a:latin typeface="+mj-lt"/>
                <a:ea typeface="+mj-ea"/>
              </a:rPr>
              <a:t>Coordination of the Ground-based GW Community:  </a:t>
            </a:r>
          </a:p>
          <a:p>
            <a:pPr marL="339725" indent="0">
              <a:buFontTx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Develop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and facilitate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coordination mechanisms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among the current and future planned and anticipated ground-based GW projects,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including identification of common technologies and R&amp;D activities as well as comparison of the specific technical approaches to 3G detectors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. Possible support for coordination of 2G observing and 3G construction schedules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en-US" sz="1800" b="1" i="1" dirty="0" smtClean="0">
                <a:solidFill>
                  <a:srgbClr val="0070C0"/>
                </a:solidFill>
                <a:latin typeface="+mj-lt"/>
                <a:ea typeface="+mj-ea"/>
              </a:rPr>
              <a:t>3. </a:t>
            </a:r>
            <a:r>
              <a:rPr lang="en-US" sz="1800" b="1" i="1" u="sng" dirty="0" smtClean="0">
                <a:solidFill>
                  <a:srgbClr val="0070C0"/>
                </a:solidFill>
                <a:latin typeface="+mj-lt"/>
                <a:ea typeface="+mj-ea"/>
              </a:rPr>
              <a:t>Networking </a:t>
            </a:r>
            <a:r>
              <a:rPr lang="en-US" sz="1800" b="1" i="1" u="sng" dirty="0">
                <a:solidFill>
                  <a:srgbClr val="0070C0"/>
                </a:solidFill>
                <a:latin typeface="+mj-lt"/>
                <a:ea typeface="+mj-ea"/>
              </a:rPr>
              <a:t>among Ground-based GW Community: </a:t>
            </a:r>
            <a:endParaRPr lang="en-US" sz="2000" u="sng" dirty="0">
              <a:solidFill>
                <a:srgbClr val="FF0000"/>
              </a:solidFill>
              <a:latin typeface="Arial" charset="0"/>
            </a:endParaRPr>
          </a:p>
          <a:p>
            <a:pPr indent="-3175">
              <a:buFontTx/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Organize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and facilitate links between planned global 3G projects and other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relevant scientific communities </a:t>
            </a:r>
            <a:endParaRPr lang="en-US" sz="1600" b="1" dirty="0" smtClean="0">
              <a:solidFill>
                <a:srgbClr val="FF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US" sz="1800" b="1" i="1" dirty="0" smtClean="0">
                <a:solidFill>
                  <a:srgbClr val="0070C0"/>
                </a:solidFill>
                <a:latin typeface="+mj-lt"/>
                <a:ea typeface="+mj-ea"/>
              </a:rPr>
              <a:t>4. </a:t>
            </a:r>
            <a:r>
              <a:rPr lang="en-US" sz="1800" b="1" i="1" u="sng" dirty="0" smtClean="0">
                <a:solidFill>
                  <a:srgbClr val="0070C0"/>
                </a:solidFill>
                <a:latin typeface="+mj-lt"/>
                <a:ea typeface="+mj-ea"/>
              </a:rPr>
              <a:t>Funding agency interfacing and advocacy: </a:t>
            </a:r>
            <a:endParaRPr lang="en-US" sz="1600" b="1" u="sng" dirty="0">
              <a:solidFill>
                <a:srgbClr val="FF0000"/>
              </a:solidFill>
              <a:latin typeface="Arial" charset="0"/>
            </a:endParaRPr>
          </a:p>
          <a:p>
            <a:pPr marL="287338" indent="0">
              <a:buFontTx/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Identify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and establish a communication channel with funding agencies who currently or may in the future support ground-based GW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detectors</a:t>
            </a:r>
            <a:endParaRPr lang="en-US" sz="1800" b="1" i="1" dirty="0">
              <a:solidFill>
                <a:srgbClr val="0070C0"/>
              </a:solidFill>
              <a:latin typeface="+mj-lt"/>
              <a:ea typeface="+mj-ea"/>
            </a:endParaRPr>
          </a:p>
          <a:p>
            <a:pPr marL="0" indent="0">
              <a:buFontTx/>
              <a:buNone/>
              <a:defRPr/>
            </a:pPr>
            <a:r>
              <a:rPr lang="en-GB" sz="1800" b="1" i="1" dirty="0" smtClean="0">
                <a:solidFill>
                  <a:srgbClr val="0070C0"/>
                </a:solidFill>
                <a:latin typeface="+mj-lt"/>
                <a:ea typeface="+mj-ea"/>
              </a:rPr>
              <a:t>5. </a:t>
            </a:r>
            <a:r>
              <a:rPr lang="en-GB" sz="1800" b="1" i="1" u="sng" dirty="0">
                <a:solidFill>
                  <a:srgbClr val="0070C0"/>
                </a:solidFill>
                <a:latin typeface="+mj-lt"/>
                <a:ea typeface="+mj-ea"/>
              </a:rPr>
              <a:t>Investigate 3G detector governance </a:t>
            </a:r>
            <a:r>
              <a:rPr lang="en-GB" sz="1800" b="1" i="1" u="sng" dirty="0" smtClean="0">
                <a:solidFill>
                  <a:srgbClr val="0070C0"/>
                </a:solidFill>
                <a:latin typeface="+mj-lt"/>
                <a:ea typeface="+mj-ea"/>
              </a:rPr>
              <a:t>schemes</a:t>
            </a:r>
            <a:endParaRPr lang="en-GB" sz="1800" u="sng" dirty="0">
              <a:solidFill>
                <a:srgbClr val="FF0000"/>
              </a:solidFill>
              <a:latin typeface="Arial" charset="0"/>
            </a:endParaRPr>
          </a:p>
          <a:p>
            <a:pPr marL="287338" indent="0">
              <a:buFontTx/>
              <a:buNone/>
              <a:defRPr/>
            </a:pPr>
            <a:r>
              <a:rPr lang="en-GB" sz="1400" dirty="0" smtClean="0">
                <a:solidFill>
                  <a:srgbClr val="000000"/>
                </a:solidFill>
                <a:latin typeface="Arial" charset="0"/>
              </a:rPr>
              <a:t>By 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applying knowledge of the diverse structures of the global GW community, </a:t>
            </a:r>
            <a:r>
              <a:rPr lang="en-GB" sz="1400" dirty="0">
                <a:solidFill>
                  <a:srgbClr val="FF0000"/>
                </a:solidFill>
                <a:latin typeface="Arial" charset="0"/>
              </a:rPr>
              <a:t>propose a sustainable governance model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 for the management of detector construction and joint working, to support planning of 3rd generation observatories.</a:t>
            </a:r>
            <a:endParaRPr lang="en-US" sz="14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  <a:defRPr/>
            </a:pPr>
            <a:r>
              <a:rPr lang="en-GB" sz="1800" b="1" i="1" dirty="0" smtClean="0">
                <a:solidFill>
                  <a:srgbClr val="0070C0"/>
                </a:solidFill>
                <a:latin typeface="+mj-lt"/>
                <a:ea typeface="+mj-ea"/>
              </a:rPr>
              <a:t>6. </a:t>
            </a:r>
            <a:r>
              <a:rPr lang="en-GB" sz="1800" b="1" i="1" u="sng" dirty="0" smtClean="0">
                <a:solidFill>
                  <a:srgbClr val="0070C0"/>
                </a:solidFill>
                <a:latin typeface="+mj-lt"/>
                <a:ea typeface="+mj-ea"/>
              </a:rPr>
              <a:t>Computing </a:t>
            </a:r>
          </a:p>
          <a:p>
            <a:pPr marL="287338" indent="0">
              <a:buNone/>
              <a:defRPr/>
            </a:pPr>
            <a:r>
              <a:rPr lang="en-GB" sz="1400" dirty="0">
                <a:solidFill>
                  <a:srgbClr val="000000"/>
                </a:solidFill>
                <a:latin typeface="Arial" charset="0"/>
              </a:rPr>
              <a:t>Computing to survey what kinds of global computing models would be most efficient for 3G science goals and </a:t>
            </a:r>
            <a:r>
              <a:rPr lang="en-GB" sz="1400" dirty="0">
                <a:solidFill>
                  <a:srgbClr val="FF0000"/>
                </a:solidFill>
                <a:latin typeface="Arial" charset="0"/>
              </a:rPr>
              <a:t>identify appropriate pathways towards a sustainable 3G computing </a:t>
            </a:r>
            <a:r>
              <a:rPr lang="en-GB" sz="1400" dirty="0" err="1">
                <a:solidFill>
                  <a:srgbClr val="FF0000"/>
                </a:solidFill>
                <a:latin typeface="Arial" charset="0"/>
              </a:rPr>
              <a:t>cyberinfrastructure</a:t>
            </a:r>
            <a:r>
              <a:rPr lang="en-GB" sz="1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 charset="0"/>
              </a:rPr>
              <a:t>model</a:t>
            </a:r>
            <a:endParaRPr lang="en-GB" sz="1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 bwMode="auto">
          <a:xfrm>
            <a:off x="7096541" y="1217744"/>
            <a:ext cx="1937803" cy="1008241"/>
          </a:xfrm>
          <a:prstGeom prst="wedgeRectCallout">
            <a:avLst>
              <a:gd name="adj1" fmla="val -88338"/>
              <a:gd name="adj2" fmla="val -38309"/>
            </a:avLst>
          </a:prstGeom>
          <a:blipFill rotWithShape="1">
            <a:blip r:embed="rId3"/>
            <a:tile tx="0" ty="0" sx="100000" sy="100000" flip="none" algn="tl"/>
          </a:blip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WG Chairs: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H.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</a:rPr>
              <a:t>Lueck</a:t>
            </a:r>
            <a:endParaRPr kumimoji="0" lang="en-US" sz="1400" b="0" i="0" u="none" strike="noStrike" cap="none" normalizeH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D. McClelland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J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van den Brand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7" name="Rectangular Callout 6"/>
          <p:cNvSpPr/>
          <p:nvPr/>
        </p:nvSpPr>
        <p:spPr bwMode="auto">
          <a:xfrm>
            <a:off x="7049081" y="2509325"/>
            <a:ext cx="1937803" cy="541585"/>
          </a:xfrm>
          <a:prstGeom prst="wedgeRectCallout">
            <a:avLst>
              <a:gd name="adj1" fmla="val -94419"/>
              <a:gd name="adj2" fmla="val -26621"/>
            </a:avLst>
          </a:prstGeom>
          <a:blipFill rotWithShape="1">
            <a:blip r:embed="rId3"/>
            <a:tile tx="0" ty="0" sx="100000" sy="100000" flip="none" algn="tl"/>
          </a:blip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GWIC Chair, Secretariat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7088360" y="3460461"/>
            <a:ext cx="1937803" cy="541585"/>
          </a:xfrm>
          <a:prstGeom prst="wedgeRectCallout">
            <a:avLst>
              <a:gd name="adj1" fmla="val -135635"/>
              <a:gd name="adj2" fmla="val -33874"/>
            </a:avLst>
          </a:prstGeom>
          <a:blipFill rotWithShape="1">
            <a:blip r:embed="rId3"/>
            <a:tile tx="0" ty="0" sx="100000" sy="100000" flip="none" algn="tl"/>
          </a:blip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GWIC Chair, Secretariat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018173" y="4293750"/>
            <a:ext cx="1924520" cy="799829"/>
          </a:xfrm>
          <a:prstGeom prst="wedgeRectCallout">
            <a:avLst>
              <a:gd name="adj1" fmla="val -103659"/>
              <a:gd name="adj2" fmla="val -33874"/>
            </a:avLst>
          </a:prstGeom>
          <a:blipFill rotWithShape="1">
            <a:blip r:embed="rId3"/>
            <a:tile tx="0" ty="0" sx="100000" sy="100000" flip="none" algn="tl"/>
          </a:blip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WG Chairs: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S.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</a:rPr>
              <a:t>Katsanevas</a:t>
            </a:r>
            <a:endParaRPr kumimoji="0" lang="en-US" sz="1400" b="0" i="0" u="none" strike="noStrike" cap="none" normalizeH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baseline="0" dirty="0" smtClean="0">
                <a:solidFill>
                  <a:schemeClr val="tx2"/>
                </a:solidFill>
              </a:rPr>
              <a:t>G.</a:t>
            </a:r>
            <a:r>
              <a:rPr lang="en-US" b="0" dirty="0" smtClean="0">
                <a:solidFill>
                  <a:schemeClr val="tx2"/>
                </a:solidFill>
              </a:rPr>
              <a:t> Sanders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7052734" y="5297263"/>
            <a:ext cx="1924520" cy="1066437"/>
          </a:xfrm>
          <a:prstGeom prst="wedgeRectCallout">
            <a:avLst>
              <a:gd name="adj1" fmla="val -312523"/>
              <a:gd name="adj2" fmla="val -19140"/>
            </a:avLst>
          </a:prstGeom>
          <a:blipFill rotWithShape="1">
            <a:blip r:embed="rId3"/>
            <a:tile tx="0" ty="0" sx="100000" sy="100000" flip="none" algn="tl"/>
          </a:blip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WG Chairs: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I. Bird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P.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</a:rPr>
              <a:t>Couvares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2"/>
                </a:solidFill>
              </a:rPr>
              <a:t>E. Porter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599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3G subcommittee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with the involvement of the community, will provide a final report and set of proposed actions/recommendations to GWIC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at the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2019 GWIC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meeting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(July 7, 2019, Valencia, Spain)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Preliminary report will be circulated publicly in April 2019</a:t>
            </a: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To learn more:</a:t>
            </a:r>
            <a:endParaRPr lang="en-US" dirty="0" smtClean="0">
              <a:solidFill>
                <a:srgbClr val="000000"/>
              </a:solidFill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://gwic.ligo.org/3Gsubcomm/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63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 descr="GWTC1-POSTER-DARK.pdf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99"/>
            <a:ext cx="9144000" cy="51435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933" y="0"/>
            <a:ext cx="968067" cy="9738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47" y="1235530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Preparations are in full swing for O3 run to begin in April 2019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Numerous improvements to LIGO interferometers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L1 has almost achieved its O3 sensitivity goal; H1 and Virgo are making good progress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A+ upgrade underway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Sensitivity goals: 325 </a:t>
            </a:r>
            <a:r>
              <a:rPr lang="en-US" sz="1600" dirty="0" err="1" smtClean="0">
                <a:solidFill>
                  <a:srgbClr val="FFFF00"/>
                </a:solidFill>
              </a:rPr>
              <a:t>Mpc</a:t>
            </a:r>
            <a:r>
              <a:rPr lang="en-US" sz="1600" dirty="0" smtClean="0">
                <a:solidFill>
                  <a:srgbClr val="FFFF00"/>
                </a:solidFill>
              </a:rPr>
              <a:t> BNS range,  2.5 </a:t>
            </a:r>
            <a:r>
              <a:rPr lang="en-US" sz="1600" dirty="0" err="1" smtClean="0">
                <a:solidFill>
                  <a:srgbClr val="FFFF00"/>
                </a:solidFill>
              </a:rPr>
              <a:t>Gpc</a:t>
            </a:r>
            <a:r>
              <a:rPr lang="en-US" sz="1600" dirty="0" smtClean="0">
                <a:solidFill>
                  <a:srgbClr val="FFFF00"/>
                </a:solidFill>
              </a:rPr>
              <a:t> BBH </a:t>
            </a:r>
            <a:r>
              <a:rPr lang="en-US" sz="1600" dirty="0">
                <a:solidFill>
                  <a:srgbClr val="FFFF00"/>
                </a:solidFill>
              </a:rPr>
              <a:t>range (30/30 M</a:t>
            </a:r>
            <a:r>
              <a:rPr lang="en-US" sz="1600" baseline="-25000" dirty="0" smtClean="0">
                <a:solidFill>
                  <a:srgbClr val="FFFF00"/>
                </a:solidFill>
                <a:sym typeface="Wingdings"/>
              </a:rPr>
              <a:t></a:t>
            </a:r>
            <a:r>
              <a:rPr lang="en-US" sz="1600" dirty="0" smtClean="0">
                <a:solidFill>
                  <a:srgbClr val="FFFF00"/>
                </a:solidFill>
                <a:sym typeface="Wingdings"/>
              </a:rPr>
              <a:t>)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  <a:sym typeface="Wingdings"/>
              </a:rPr>
              <a:t>Target observing date of mid-2024</a:t>
            </a:r>
          </a:p>
          <a:p>
            <a:pPr lvl="1"/>
            <a:r>
              <a:rPr lang="en-US" sz="1600" b="1" i="1" u="sng" dirty="0" smtClean="0">
                <a:solidFill>
                  <a:srgbClr val="FFFF00"/>
                </a:solidFill>
                <a:sym typeface="Wingdings"/>
              </a:rPr>
              <a:t>LIGO-India planning to join in A+ configuration in 2025</a:t>
            </a:r>
          </a:p>
          <a:p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Longer Term  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  <a:sym typeface="Wingdings"/>
              </a:rPr>
              <a:t>Serious planning efforts have begun for a new generation of GW observatories to being operations in the 2030s</a:t>
            </a:r>
          </a:p>
          <a:p>
            <a:pPr marL="457200" lvl="1" indent="0">
              <a:buNone/>
            </a:pPr>
            <a:endParaRPr lang="en-US" sz="1600" dirty="0">
              <a:solidFill>
                <a:srgbClr val="FFFF00"/>
              </a:solidFill>
              <a:sym typeface="Wingdings"/>
            </a:endParaRPr>
          </a:p>
          <a:p>
            <a:pPr marL="457200" lvl="1" indent="0">
              <a:buNone/>
            </a:pPr>
            <a:r>
              <a:rPr lang="en-US" sz="2800" b="1" i="1" dirty="0" smtClean="0">
                <a:solidFill>
                  <a:srgbClr val="FFFF00"/>
                </a:solidFill>
                <a:sym typeface="Wingdings"/>
              </a:rPr>
              <a:t>The future for GW science is quite bright</a:t>
            </a:r>
            <a:r>
              <a:rPr lang="en-US" sz="2800" b="1" i="1" dirty="0">
                <a:solidFill>
                  <a:srgbClr val="FFFF00"/>
                </a:solidFill>
                <a:sym typeface="Wingdings"/>
              </a:rPr>
              <a:t>.</a:t>
            </a:r>
            <a:r>
              <a:rPr lang="en-US" sz="2800" b="1" i="1" dirty="0" smtClean="0">
                <a:solidFill>
                  <a:srgbClr val="FFFF00"/>
                </a:solidFill>
                <a:sym typeface="Wingdings"/>
              </a:rPr>
              <a:t> And LIGO-India </a:t>
            </a:r>
            <a:r>
              <a:rPr lang="en-US" sz="2800" b="1" i="1" smtClean="0">
                <a:solidFill>
                  <a:srgbClr val="FFFF00"/>
                </a:solidFill>
                <a:sym typeface="Wingdings"/>
              </a:rPr>
              <a:t>will be a big </a:t>
            </a:r>
            <a:r>
              <a:rPr lang="en-US" sz="2800" b="1" i="1" dirty="0" smtClean="0">
                <a:solidFill>
                  <a:srgbClr val="FFFF00"/>
                </a:solidFill>
                <a:sym typeface="Wingdings"/>
              </a:rPr>
              <a:t>part of that future</a:t>
            </a:r>
            <a:r>
              <a:rPr lang="en-US" sz="2800" b="1" i="1" smtClean="0">
                <a:solidFill>
                  <a:srgbClr val="FFFF00"/>
                </a:solidFill>
                <a:sym typeface="Wingdings"/>
              </a:rPr>
              <a:t>! </a:t>
            </a:r>
            <a:endParaRPr lang="en-US" sz="2000" b="1" i="1" dirty="0" smtClean="0">
              <a:solidFill>
                <a:srgbClr val="FFFF00"/>
              </a:solidFill>
              <a:sym typeface="Wingdings"/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Acknowledgments: LIGO Lab, LSC, Virgo, NSF</a:t>
            </a:r>
          </a:p>
          <a:p>
            <a:pPr lvl="1"/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7" name="Picture 6" descr="Black backgr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1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LIGO </a:t>
            </a:r>
            <a:br>
              <a:rPr lang="en-US" dirty="0"/>
            </a:br>
            <a:r>
              <a:rPr lang="en-US" dirty="0"/>
              <a:t>Operations Plan 2019-2023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2092225"/>
            <a:ext cx="9144000" cy="5275385"/>
            <a:chOff x="0" y="1143000"/>
            <a:chExt cx="9144000" cy="52753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43000"/>
              <a:ext cx="9144000" cy="52753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76200" y="5029200"/>
              <a:ext cx="9067800" cy="1371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604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Top level schedule for LIGO Operations in 2019-2023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O3 currently planned to being in April 2019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A+ project begins in Oct 2018 (accelerated from original plan!)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915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BBC5D6-E357-0C48-ACBE-64CB86AB2C2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1372" y="5926162"/>
            <a:ext cx="1736924" cy="276999"/>
          </a:xfrm>
          <a:prstGeom prst="rect">
            <a:avLst/>
          </a:prstGeom>
          <a:solidFill>
            <a:srgbClr val="4EFFB5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Helvetica"/>
                <a:cs typeface="Helvetica"/>
              </a:rPr>
              <a:t>A+ midscale upgrade</a:t>
            </a:r>
            <a:endParaRPr lang="en-US" sz="1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55585" y="2394600"/>
            <a:ext cx="26456" cy="382341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7686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Gen Science Targets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1" y="1531695"/>
            <a:ext cx="2834456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46" y="1139152"/>
            <a:ext cx="2849388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0" y="4025516"/>
            <a:ext cx="2839212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0" y="4017820"/>
            <a:ext cx="2841652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258" y="4348787"/>
            <a:ext cx="2795765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850" y="1531696"/>
            <a:ext cx="2861517" cy="2103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8729" y="3509817"/>
            <a:ext cx="277682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The 3G Gravitational Wave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Ground-based Network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1" idx="0"/>
            <a:endCxn id="6" idx="2"/>
          </p:cNvCxnSpPr>
          <p:nvPr/>
        </p:nvCxnSpPr>
        <p:spPr bwMode="auto">
          <a:xfrm flipV="1">
            <a:off x="4587140" y="3242272"/>
            <a:ext cx="0" cy="2675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11" idx="2"/>
            <a:endCxn id="9" idx="0"/>
          </p:cNvCxnSpPr>
          <p:nvPr/>
        </p:nvCxnSpPr>
        <p:spPr bwMode="auto">
          <a:xfrm>
            <a:off x="4587140" y="4094593"/>
            <a:ext cx="1" cy="2541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857394" y="3302000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2992582" y="3269673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878945" y="4108642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2998739" y="4114799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370059" y="6373091"/>
            <a:ext cx="397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Credit: B. </a:t>
            </a:r>
            <a:r>
              <a:rPr lang="en-US" sz="1200" b="0" dirty="0" err="1" smtClean="0"/>
              <a:t>Sathyaprakash</a:t>
            </a:r>
            <a:r>
              <a:rPr lang="en-US" sz="1200" b="0" dirty="0" smtClean="0"/>
              <a:t>,  </a:t>
            </a:r>
            <a:r>
              <a:rPr lang="en-US" sz="1200" b="0" dirty="0"/>
              <a:t>Dawn </a:t>
            </a:r>
            <a:r>
              <a:rPr lang="en-US" sz="1200" b="0" dirty="0" smtClean="0"/>
              <a:t>III Workshop, </a:t>
            </a:r>
          </a:p>
          <a:p>
            <a:r>
              <a:rPr lang="en-US" sz="1200" b="0" dirty="0" smtClean="0">
                <a:hlinkClick r:id="rId8"/>
              </a:rPr>
              <a:t>https</a:t>
            </a:r>
            <a:r>
              <a:rPr lang="en-US" sz="1200" b="0" dirty="0">
                <a:hlinkClick r:id="rId8"/>
              </a:rPr>
              <a:t>://wiki.ligo.org/LSC/LIGOworkshop2017/</a:t>
            </a:r>
            <a:r>
              <a:rPr lang="en-US" sz="1200" b="0" dirty="0" smtClean="0">
                <a:hlinkClick r:id="rId8"/>
              </a:rPr>
              <a:t>WebHome</a:t>
            </a:r>
            <a:endParaRPr lang="en-US" sz="1200" b="0" dirty="0" smtClean="0"/>
          </a:p>
          <a:p>
            <a:r>
              <a:rPr lang="en-US" sz="1200" b="0" dirty="0" smtClean="0"/>
              <a:t> </a:t>
            </a:r>
            <a:endParaRPr lang="en-US" sz="1200" b="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4091" y="5230090"/>
            <a:ext cx="877454" cy="15009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Skymaps</a:t>
            </a:r>
            <a:r>
              <a:rPr lang="en-US" dirty="0" smtClean="0"/>
              <a:t> of LIGO-Virgo’s </a:t>
            </a:r>
            <a:br>
              <a:rPr lang="en-US" dirty="0" smtClean="0"/>
            </a:br>
            <a:r>
              <a:rPr lang="en-US" dirty="0" smtClean="0"/>
              <a:t>Detections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skyma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763" y="95691"/>
            <a:ext cx="6665417" cy="8625833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10668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3113" y="1332403"/>
            <a:ext cx="54555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chemeClr val="tx2"/>
                </a:solidFill>
              </a:rPr>
              <a:t>Abbott, et al, (LIGO Virgo Collaboration "Low-Latency Gravitational Wave Alerts for Multi-Messenger Astronomy During the Second Advanced LIGO and Virgo Observing Run", </a:t>
            </a:r>
            <a:r>
              <a:rPr lang="mr-IN" sz="1100" b="0" dirty="0">
                <a:solidFill>
                  <a:schemeClr val="tx2"/>
                </a:solidFill>
                <a:latin typeface="Arial"/>
                <a:cs typeface="Arial"/>
              </a:rPr>
              <a:t>https://arxiv.org/abs/</a:t>
            </a:r>
            <a:r>
              <a:rPr lang="mr-IN" sz="1100" b="0" dirty="0" smtClean="0">
                <a:solidFill>
                  <a:schemeClr val="tx2"/>
                </a:solidFill>
                <a:latin typeface="Arial"/>
                <a:cs typeface="Arial"/>
              </a:rPr>
              <a:t>1901.03310</a:t>
            </a:r>
            <a:endParaRPr lang="en-US" sz="1100" b="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825435" y="4762238"/>
            <a:ext cx="2389007" cy="529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259804" y="4913419"/>
            <a:ext cx="1693473" cy="102803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88268" y="3489262"/>
            <a:ext cx="2488569" cy="5924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1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of the GW170817 </a:t>
            </a:r>
            <a:br>
              <a:rPr lang="en-US" dirty="0" smtClean="0"/>
            </a:br>
            <a:r>
              <a:rPr lang="en-US" dirty="0" smtClean="0"/>
              <a:t>BNS Radii and </a:t>
            </a:r>
            <a:r>
              <a:rPr lang="en-US" dirty="0" err="1" smtClean="0"/>
              <a:t>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792" y="1201457"/>
            <a:ext cx="8741619" cy="4525963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</a:rPr>
              <a:t>Reanalysis of LIGO-Virgo data assuming components were NSs described by single EOS and consistent with EM observations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R = 11.9 km +/- 1.4 km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Also constrain NS pressure-density relationship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 p @ 2X nuclear saturation density = 3.5x10</a:t>
            </a:r>
            <a:r>
              <a:rPr lang="en-US" sz="1800" baseline="30000" dirty="0" smtClean="0">
                <a:solidFill>
                  <a:srgbClr val="000000"/>
                </a:solidFill>
                <a:sym typeface="Wingdings"/>
              </a:rPr>
              <a:t>34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sym typeface="Wingdings"/>
              </a:rPr>
              <a:t>dyn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/cm</a:t>
            </a:r>
            <a:r>
              <a:rPr lang="en-US" sz="1800" baseline="30000" dirty="0" smtClean="0">
                <a:solidFill>
                  <a:srgbClr val="000000"/>
                </a:solidFill>
                <a:sym typeface="Wingdings"/>
              </a:rPr>
              <a:t>2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800" i="1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98" y="2776500"/>
            <a:ext cx="8253242" cy="405955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39172" y="1642604"/>
            <a:ext cx="1934379" cy="1061829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="0" dirty="0" smtClean="0">
                <a:solidFill>
                  <a:srgbClr val="000000"/>
                </a:solidFill>
              </a:rPr>
              <a:t>Abbott, et al., LIGO-Virgo Collaboration</a:t>
            </a:r>
            <a:r>
              <a:rPr lang="en-US" sz="1050" b="0" dirty="0">
                <a:solidFill>
                  <a:srgbClr val="000000"/>
                </a:solidFill>
              </a:rPr>
              <a:t>, “GW170817: Measurements of neutron star radii and equation of state”</a:t>
            </a:r>
            <a:r>
              <a:rPr lang="en-US" sz="1050" b="0" dirty="0" smtClean="0">
                <a:solidFill>
                  <a:srgbClr val="000000"/>
                </a:solidFill>
              </a:rPr>
              <a:t>, Phys</a:t>
            </a:r>
            <a:r>
              <a:rPr lang="en-US" sz="1050" b="0" dirty="0">
                <a:solidFill>
                  <a:srgbClr val="000000"/>
                </a:solidFill>
              </a:rPr>
              <a:t>. Rev. Lett. </a:t>
            </a:r>
            <a:r>
              <a:rPr lang="en-US" sz="1050" dirty="0">
                <a:solidFill>
                  <a:srgbClr val="000000"/>
                </a:solidFill>
              </a:rPr>
              <a:t>121</a:t>
            </a:r>
            <a:r>
              <a:rPr lang="en-US" sz="1050" b="0" dirty="0">
                <a:solidFill>
                  <a:srgbClr val="000000"/>
                </a:solidFill>
              </a:rPr>
              <a:t>, 161101</a:t>
            </a:r>
            <a:endParaRPr lang="en-US" sz="1050" u="sng" dirty="0"/>
          </a:p>
        </p:txBody>
      </p:sp>
    </p:spTree>
    <p:extLst>
      <p:ext uri="{BB962C8B-B14F-4D97-AF65-F5344CB8AC3E}">
        <p14:creationId xmlns:p14="http://schemas.microsoft.com/office/powerpoint/2010/main" val="428343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Near Term: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Plans for Observing and Upgrades in the Next Five Years 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Sensitivity Evolution: </a:t>
            </a:r>
            <a:br>
              <a:rPr lang="en-US" dirty="0" smtClean="0"/>
            </a:br>
            <a:r>
              <a:rPr lang="en-US" dirty="0" smtClean="0"/>
              <a:t>LIGO, Virgo, KAGRA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9666" y="4957413"/>
            <a:ext cx="4155879" cy="9387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chemeClr val="tx2"/>
                </a:solidFill>
              </a:rPr>
              <a:t>Abbott, B. P. et al. (KAGRA Collaboration, LIGO Scientific Collaboration and Virgo Collaboration), "Prospects for Observing and Localizing Gravitational-</a:t>
            </a:r>
            <a:r>
              <a:rPr lang="en-US" sz="1100" b="0" dirty="0" smtClean="0">
                <a:solidFill>
                  <a:schemeClr val="tx2"/>
                </a:solidFill>
              </a:rPr>
              <a:t>Wave Transients </a:t>
            </a:r>
            <a:r>
              <a:rPr lang="en-US" sz="1100" b="0" dirty="0">
                <a:solidFill>
                  <a:schemeClr val="tx2"/>
                </a:solidFill>
              </a:rPr>
              <a:t>with Advanced LIGO, Advanced Virgo and KAGRA", Living Rev. Relativity (2018) 21:3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59" y="1092291"/>
            <a:ext cx="6952517" cy="2900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740" y="4024830"/>
            <a:ext cx="3619689" cy="28067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2672" y="3968941"/>
            <a:ext cx="8003067" cy="2889059"/>
            <a:chOff x="502672" y="3968941"/>
            <a:chExt cx="8003067" cy="2889059"/>
          </a:xfrm>
        </p:grpSpPr>
        <p:grpSp>
          <p:nvGrpSpPr>
            <p:cNvPr id="12" name="Group 11"/>
            <p:cNvGrpSpPr/>
            <p:nvPr/>
          </p:nvGrpSpPr>
          <p:grpSpPr>
            <a:xfrm>
              <a:off x="502672" y="3968941"/>
              <a:ext cx="8003067" cy="2889059"/>
              <a:chOff x="502672" y="3968941"/>
              <a:chExt cx="8003067" cy="2889059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4709243" y="3968941"/>
                <a:ext cx="3796496" cy="2889059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2672" y="4339376"/>
                <a:ext cx="4108166" cy="52322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KAGRA currently undergoing commissioning, 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intends to join the O3 run in 2020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79631" y="6051056"/>
              <a:ext cx="3925386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LIGO-India planning to come online in 2025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21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Observations with </a:t>
            </a:r>
            <a:br>
              <a:rPr lang="en-US" dirty="0" smtClean="0"/>
            </a:br>
            <a:r>
              <a:rPr lang="en-US" dirty="0" smtClean="0"/>
              <a:t>the GW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7" y="1145188"/>
            <a:ext cx="8554804" cy="49955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6620" y="2199118"/>
            <a:ext cx="484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173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4975436" y="2697371"/>
            <a:ext cx="13095" cy="30378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335241" y="6114432"/>
            <a:ext cx="8210182" cy="43088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chemeClr val="tx2"/>
                </a:solidFill>
              </a:rPr>
              <a:t>Abbott, B. P. et al. (KAGRA Collaboration, LIGO Scientific Collaboration and Virgo Collaboration), "Prospects for Observing and Localizing Gravitational-</a:t>
            </a:r>
            <a:r>
              <a:rPr lang="en-US" sz="1100" b="0" dirty="0" smtClean="0">
                <a:solidFill>
                  <a:schemeClr val="tx2"/>
                </a:solidFill>
              </a:rPr>
              <a:t>Wave Transients </a:t>
            </a:r>
            <a:r>
              <a:rPr lang="en-US" sz="1100" b="0" dirty="0">
                <a:solidFill>
                  <a:schemeClr val="tx2"/>
                </a:solidFill>
              </a:rPr>
              <a:t>with Advanced LIGO, Advanced Virgo and KAGRA", Living Rev. Relativity (2018) 21:3</a:t>
            </a:r>
          </a:p>
        </p:txBody>
      </p:sp>
    </p:spTree>
    <p:extLst>
      <p:ext uri="{BB962C8B-B14F-4D97-AF65-F5344CB8AC3E}">
        <p14:creationId xmlns:p14="http://schemas.microsoft.com/office/powerpoint/2010/main" val="61349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Inspiral Ranges for </a:t>
            </a:r>
            <a:br>
              <a:rPr lang="en-US" dirty="0" smtClean="0"/>
            </a:br>
            <a:r>
              <a:rPr lang="en-US" dirty="0" smtClean="0"/>
              <a:t>LIGO, Virgo, KAGRA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31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‘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eeing’ distance (averaged over all sky and binary orientations) to binary neutron star (1.4 M</a:t>
            </a:r>
            <a:r>
              <a:rPr lang="en-US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1.4 M</a:t>
            </a:r>
            <a:r>
              <a:rPr lang="en-US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) and binary black hole (30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baseline="-25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000000"/>
                </a:solidFill>
              </a:rPr>
              <a:t>-30 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) for SNR = 8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Note: Horizon distance ≈ 2.25 x average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4198"/>
            <a:ext cx="9144000" cy="25228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442" y="5957635"/>
            <a:ext cx="4155879" cy="7078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Abbott, B. P. et al. (KAGRA Collaboration, LIGO Scientific Collaboration and Virgo Collaboration), "Prospects for Observing and Localizing Gravitational-</a:t>
            </a:r>
            <a:r>
              <a:rPr lang="en-US" sz="1000" b="0" dirty="0" smtClean="0">
                <a:solidFill>
                  <a:schemeClr val="tx2"/>
                </a:solidFill>
              </a:rPr>
              <a:t>Wave Transients </a:t>
            </a:r>
            <a:r>
              <a:rPr lang="en-US" sz="1000" b="0" dirty="0">
                <a:solidFill>
                  <a:schemeClr val="tx2"/>
                </a:solidFill>
              </a:rPr>
              <a:t>with Advanced LIGO, Advanced Virgo and KAGRA", Living Rev. Relativity (2018) 21:3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32282" y="4405525"/>
            <a:ext cx="3624530" cy="26459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69527" y="4121342"/>
            <a:ext cx="2387416" cy="2444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82374" y="3863618"/>
            <a:ext cx="2387416" cy="2444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5699" y="4312916"/>
            <a:ext cx="526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7578" y="4624073"/>
            <a:ext cx="526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5002" y="4068422"/>
            <a:ext cx="526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O3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2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105524</TotalTime>
  <Words>2750</Words>
  <Application>Microsoft Macintosh PowerPoint</Application>
  <PresentationFormat>On-screen Show (4:3)</PresentationFormat>
  <Paragraphs>373</Paragraphs>
  <Slides>35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Default Design</vt:lpstr>
      <vt:lpstr>Photo Editor Photo</vt:lpstr>
      <vt:lpstr>PowerPoint Presentation</vt:lpstr>
      <vt:lpstr>Talk Roadmap</vt:lpstr>
      <vt:lpstr>Just released: GWTC-1 GW Catalog!</vt:lpstr>
      <vt:lpstr>Skymaps of LIGO-Virgo’s  Detections</vt:lpstr>
      <vt:lpstr>Measurements of the GW170817  BNS Radii and EoS</vt:lpstr>
      <vt:lpstr>PowerPoint Presentation</vt:lpstr>
      <vt:lpstr>Estimated Sensitivity Evolution:  LIGO, Virgo, KAGRA</vt:lpstr>
      <vt:lpstr>Coordinated Observations with  the GW Network</vt:lpstr>
      <vt:lpstr>Estimated Inspiral Ranges for  LIGO, Virgo, KAGRA</vt:lpstr>
      <vt:lpstr>Major LIGO Detector Improvements for O3 </vt:lpstr>
      <vt:lpstr>LIGO Progress toward O3</vt:lpstr>
      <vt:lpstr>What remains to be done  before O3</vt:lpstr>
      <vt:lpstr>Latest From the Observatories</vt:lpstr>
      <vt:lpstr>PowerPoint Presentation</vt:lpstr>
      <vt:lpstr>GW Science is Sensitivity Driven!</vt:lpstr>
      <vt:lpstr>2024: Advanced LIGO ‘A+’</vt:lpstr>
      <vt:lpstr>PowerPoint Presentation</vt:lpstr>
      <vt:lpstr>A+: Frequency-Dependent Squeezing</vt:lpstr>
      <vt:lpstr>Balanced Homodyne Readout (UK)</vt:lpstr>
      <vt:lpstr>A+: Improved  Test Mass Mirror Coatings </vt:lpstr>
      <vt:lpstr>PowerPoint Presentation</vt:lpstr>
      <vt:lpstr>Voyager: The Ultimate  LIGO Detector</vt:lpstr>
      <vt:lpstr>PowerPoint Presentation</vt:lpstr>
      <vt:lpstr>Cosmic Explorer (US)</vt:lpstr>
      <vt:lpstr>Detector Sensitivities</vt:lpstr>
      <vt:lpstr>PowerPoint Presentation</vt:lpstr>
      <vt:lpstr> How to Get From Here to 3G?  GWIC (Gravitational Wave International Committee)</vt:lpstr>
      <vt:lpstr>Who is GWIC?</vt:lpstr>
      <vt:lpstr>PowerPoint Presentation</vt:lpstr>
      <vt:lpstr>GWIC’s role in 3G detector development </vt:lpstr>
      <vt:lpstr>PowerPoint Presentation</vt:lpstr>
      <vt:lpstr>PowerPoint Presentation</vt:lpstr>
      <vt:lpstr>Conclusions</vt:lpstr>
      <vt:lpstr>Overview of LIGO  Operations Plan 2019-2023</vt:lpstr>
      <vt:lpstr>Third Gen Science Targets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David Reitze</cp:lastModifiedBy>
  <cp:revision>1480</cp:revision>
  <cp:lastPrinted>2014-11-02T00:19:55Z</cp:lastPrinted>
  <dcterms:created xsi:type="dcterms:W3CDTF">2001-01-17T17:06:57Z</dcterms:created>
  <dcterms:modified xsi:type="dcterms:W3CDTF">2019-01-15T09:25:43Z</dcterms:modified>
</cp:coreProperties>
</file>