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3"/>
  </p:notesMasterIdLst>
  <p:sldIdLst>
    <p:sldId id="256" r:id="rId2"/>
    <p:sldId id="257" r:id="rId3"/>
    <p:sldId id="267" r:id="rId4"/>
    <p:sldId id="268" r:id="rId5"/>
    <p:sldId id="271" r:id="rId6"/>
    <p:sldId id="270" r:id="rId7"/>
    <p:sldId id="269" r:id="rId8"/>
    <p:sldId id="273" r:id="rId9"/>
    <p:sldId id="275" r:id="rId10"/>
    <p:sldId id="272"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hna Venkateswara" initials="KV" lastIdx="2" clrIdx="0">
    <p:extLst>
      <p:ext uri="{19B8F6BF-5375-455C-9EA6-DF929625EA0E}">
        <p15:presenceInfo xmlns:p15="http://schemas.microsoft.com/office/powerpoint/2012/main" userId="Krishna Venkateswa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14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2BA35D-8032-4359-9FDA-6EB5B299395C}" type="datetimeFigureOut">
              <a:rPr lang="en-US" smtClean="0"/>
              <a:t>10/11/2018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70FBA-0AC7-4BFE-803A-184AAE947CDC}" type="slidenum">
              <a:rPr lang="en-US" smtClean="0"/>
              <a:t>‹#›</a:t>
            </a:fld>
            <a:endParaRPr lang="en-US"/>
          </a:p>
        </p:txBody>
      </p:sp>
    </p:spTree>
    <p:extLst>
      <p:ext uri="{BB962C8B-B14F-4D97-AF65-F5344CB8AC3E}">
        <p14:creationId xmlns:p14="http://schemas.microsoft.com/office/powerpoint/2010/main" val="219009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0CB529-33CE-44FC-8C36-253C0F80F42A}" type="datetime1">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F375F-646B-4B6A-893E-506DC546D693}" type="slidenum">
              <a:rPr lang="en-US" smtClean="0"/>
              <a:t>‹#›</a:t>
            </a:fld>
            <a:endParaRPr lang="en-US"/>
          </a:p>
        </p:txBody>
      </p:sp>
    </p:spTree>
    <p:extLst>
      <p:ext uri="{BB962C8B-B14F-4D97-AF65-F5344CB8AC3E}">
        <p14:creationId xmlns:p14="http://schemas.microsoft.com/office/powerpoint/2010/main" val="229344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1C9329-4AFD-4210-B7E5-992627952BC8}" type="datetime1">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F375F-646B-4B6A-893E-506DC546D693}" type="slidenum">
              <a:rPr lang="en-US" smtClean="0"/>
              <a:t>‹#›</a:t>
            </a:fld>
            <a:endParaRPr lang="en-US"/>
          </a:p>
        </p:txBody>
      </p:sp>
    </p:spTree>
    <p:extLst>
      <p:ext uri="{BB962C8B-B14F-4D97-AF65-F5344CB8AC3E}">
        <p14:creationId xmlns:p14="http://schemas.microsoft.com/office/powerpoint/2010/main" val="578511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F5BDAD-E81C-4BE2-ADD3-B87554808C5A}" type="datetime1">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F375F-646B-4B6A-893E-506DC546D693}" type="slidenum">
              <a:rPr lang="en-US" smtClean="0"/>
              <a:t>‹#›</a:t>
            </a:fld>
            <a:endParaRPr lang="en-US"/>
          </a:p>
        </p:txBody>
      </p:sp>
    </p:spTree>
    <p:extLst>
      <p:ext uri="{BB962C8B-B14F-4D97-AF65-F5344CB8AC3E}">
        <p14:creationId xmlns:p14="http://schemas.microsoft.com/office/powerpoint/2010/main" val="43550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AE8CAE-DEE7-4F80-9692-CBC3BBD078AC}" type="datetime1">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F375F-646B-4B6A-893E-506DC546D693}" type="slidenum">
              <a:rPr lang="en-US" smtClean="0"/>
              <a:t>‹#›</a:t>
            </a:fld>
            <a:endParaRPr lang="en-US"/>
          </a:p>
        </p:txBody>
      </p:sp>
    </p:spTree>
    <p:extLst>
      <p:ext uri="{BB962C8B-B14F-4D97-AF65-F5344CB8AC3E}">
        <p14:creationId xmlns:p14="http://schemas.microsoft.com/office/powerpoint/2010/main" val="2532905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8956FB-E743-4DDD-89DD-2B44888898E0}" type="datetime1">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F375F-646B-4B6A-893E-506DC546D693}" type="slidenum">
              <a:rPr lang="en-US" smtClean="0"/>
              <a:t>‹#›</a:t>
            </a:fld>
            <a:endParaRPr lang="en-US"/>
          </a:p>
        </p:txBody>
      </p:sp>
    </p:spTree>
    <p:extLst>
      <p:ext uri="{BB962C8B-B14F-4D97-AF65-F5344CB8AC3E}">
        <p14:creationId xmlns:p14="http://schemas.microsoft.com/office/powerpoint/2010/main" val="2341327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E45118-7B8E-43A5-B18A-0AB24C2E10BF}" type="datetime1">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F375F-646B-4B6A-893E-506DC546D693}" type="slidenum">
              <a:rPr lang="en-US" smtClean="0"/>
              <a:t>‹#›</a:t>
            </a:fld>
            <a:endParaRPr lang="en-US"/>
          </a:p>
        </p:txBody>
      </p:sp>
    </p:spTree>
    <p:extLst>
      <p:ext uri="{BB962C8B-B14F-4D97-AF65-F5344CB8AC3E}">
        <p14:creationId xmlns:p14="http://schemas.microsoft.com/office/powerpoint/2010/main" val="342405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BCDEC1-D704-46E5-8320-571C71DF27F5}" type="datetime1">
              <a:rPr lang="en-US" smtClean="0"/>
              <a:t>10/11/2018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5F375F-646B-4B6A-893E-506DC546D693}" type="slidenum">
              <a:rPr lang="en-US" smtClean="0"/>
              <a:t>‹#›</a:t>
            </a:fld>
            <a:endParaRPr lang="en-US"/>
          </a:p>
        </p:txBody>
      </p:sp>
    </p:spTree>
    <p:extLst>
      <p:ext uri="{BB962C8B-B14F-4D97-AF65-F5344CB8AC3E}">
        <p14:creationId xmlns:p14="http://schemas.microsoft.com/office/powerpoint/2010/main" val="406907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7DEE91-7841-44B4-8652-7E2E710B57B9}" type="datetime1">
              <a:rPr lang="en-US" smtClean="0"/>
              <a:t>10/11/2018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5F375F-646B-4B6A-893E-506DC546D693}" type="slidenum">
              <a:rPr lang="en-US" smtClean="0"/>
              <a:t>‹#›</a:t>
            </a:fld>
            <a:endParaRPr lang="en-US"/>
          </a:p>
        </p:txBody>
      </p:sp>
    </p:spTree>
    <p:extLst>
      <p:ext uri="{BB962C8B-B14F-4D97-AF65-F5344CB8AC3E}">
        <p14:creationId xmlns:p14="http://schemas.microsoft.com/office/powerpoint/2010/main" val="374969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28328-94CA-43B3-8CAC-77335A919831}" type="datetime1">
              <a:rPr lang="en-US" smtClean="0"/>
              <a:t>10/11/2018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5F375F-646B-4B6A-893E-506DC546D693}" type="slidenum">
              <a:rPr lang="en-US" smtClean="0"/>
              <a:t>‹#›</a:t>
            </a:fld>
            <a:endParaRPr lang="en-US"/>
          </a:p>
        </p:txBody>
      </p:sp>
    </p:spTree>
    <p:extLst>
      <p:ext uri="{BB962C8B-B14F-4D97-AF65-F5344CB8AC3E}">
        <p14:creationId xmlns:p14="http://schemas.microsoft.com/office/powerpoint/2010/main" val="407138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6BF66C-B1EB-41EE-822E-109F7594097E}" type="datetime1">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F375F-646B-4B6A-893E-506DC546D693}" type="slidenum">
              <a:rPr lang="en-US" smtClean="0"/>
              <a:t>‹#›</a:t>
            </a:fld>
            <a:endParaRPr lang="en-US"/>
          </a:p>
        </p:txBody>
      </p:sp>
    </p:spTree>
    <p:extLst>
      <p:ext uri="{BB962C8B-B14F-4D97-AF65-F5344CB8AC3E}">
        <p14:creationId xmlns:p14="http://schemas.microsoft.com/office/powerpoint/2010/main" val="3692349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8FE126-9BF2-4CF2-B6BC-9150F8678DAD}" type="datetime1">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F375F-646B-4B6A-893E-506DC546D693}" type="slidenum">
              <a:rPr lang="en-US" smtClean="0"/>
              <a:t>‹#›</a:t>
            </a:fld>
            <a:endParaRPr lang="en-US"/>
          </a:p>
        </p:txBody>
      </p:sp>
    </p:spTree>
    <p:extLst>
      <p:ext uri="{BB962C8B-B14F-4D97-AF65-F5344CB8AC3E}">
        <p14:creationId xmlns:p14="http://schemas.microsoft.com/office/powerpoint/2010/main" val="2123791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317D3-8A01-452D-9BE8-A33FA52F54DB}" type="datetimeFigureOut">
              <a:rPr lang="en-US" smtClean="0"/>
              <a:t>10/11/2018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F375F-646B-4B6A-893E-506DC546D693}" type="slidenum">
              <a:rPr lang="en-US" smtClean="0"/>
              <a:t>‹#›</a:t>
            </a:fld>
            <a:endParaRPr lang="en-US"/>
          </a:p>
        </p:txBody>
      </p:sp>
    </p:spTree>
    <p:extLst>
      <p:ext uri="{BB962C8B-B14F-4D97-AF65-F5344CB8AC3E}">
        <p14:creationId xmlns:p14="http://schemas.microsoft.com/office/powerpoint/2010/main" val="342801655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hyperlink" Target="https://ldas-jobs.ligo-la.caltech.edu/~detchar/summary/day/20181001/sei/brs_itm/"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ldas-jobs.ligo-la.caltech.edu/~detchar/summary/day/20181001/sei/brs_etm/" TargetMode="External"/><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dcc.ligo.org/LIGO-G1801687"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dcc.ligo.org/LIGO-P1800038"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hyperlink" Target="https://alog.ligo-la.caltech.edu/aLOG/index.php?callRep=40707" TargetMode="External"/><Relationship Id="rId3" Type="http://schemas.openxmlformats.org/officeDocument/2006/relationships/image" Target="../media/image2.png"/><Relationship Id="rId7" Type="http://schemas.openxmlformats.org/officeDocument/2006/relationships/hyperlink" Target="https://alog.ligo-la.caltech.edu/aLOG/index.php?callRep=39639"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alog.ligo-la.caltech.edu/aLOG/index.php?callRep=39626" TargetMode="External"/><Relationship Id="rId11" Type="http://schemas.openxmlformats.org/officeDocument/2006/relationships/hyperlink" Target="https://alog.ligo-la.caltech.edu/aLOG/index.php?callRep=41036" TargetMode="External"/><Relationship Id="rId5" Type="http://schemas.openxmlformats.org/officeDocument/2006/relationships/hyperlink" Target="https://alog.ligo-la.caltech.edu/aLOG/index.php?callRep=39529" TargetMode="External"/><Relationship Id="rId10" Type="http://schemas.openxmlformats.org/officeDocument/2006/relationships/hyperlink" Target="https://alog.ligo-la.caltech.edu/aLOG/index.php?callRep=41088" TargetMode="External"/><Relationship Id="rId4" Type="http://schemas.openxmlformats.org/officeDocument/2006/relationships/hyperlink" Target="https://alog.ligo-la.caltech.edu/aLOG/index.php?callRep=39478" TargetMode="External"/><Relationship Id="rId9" Type="http://schemas.openxmlformats.org/officeDocument/2006/relationships/hyperlink" Target="https://alog.ligo-la.caltech.edu/aLOG/index.php?callRep=4081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80551"/>
            <a:ext cx="7772400" cy="2387600"/>
          </a:xfrm>
        </p:spPr>
        <p:txBody>
          <a:bodyPr/>
          <a:lstStyle/>
          <a:p>
            <a:r>
              <a:rPr lang="en-US" dirty="0" smtClean="0"/>
              <a:t>Status of Beam Rotation Sensors at LLO</a:t>
            </a:r>
            <a:endParaRPr lang="en-US" dirty="0"/>
          </a:p>
        </p:txBody>
      </p:sp>
      <p:sp>
        <p:nvSpPr>
          <p:cNvPr id="3" name="Subtitle 2"/>
          <p:cNvSpPr>
            <a:spLocks noGrp="1"/>
          </p:cNvSpPr>
          <p:nvPr>
            <p:ph type="subTitle" idx="1"/>
          </p:nvPr>
        </p:nvSpPr>
        <p:spPr>
          <a:xfrm>
            <a:off x="1143000" y="4383435"/>
            <a:ext cx="6858000" cy="1655762"/>
          </a:xfrm>
        </p:spPr>
        <p:txBody>
          <a:bodyPr>
            <a:normAutofit fontScale="92500" lnSpcReduction="20000"/>
          </a:bodyPr>
          <a:lstStyle/>
          <a:p>
            <a:r>
              <a:rPr lang="en-US" dirty="0"/>
              <a:t>Krishna </a:t>
            </a:r>
            <a:r>
              <a:rPr lang="en-US" dirty="0" smtClean="0"/>
              <a:t>Venkateswara </a:t>
            </a:r>
          </a:p>
          <a:p>
            <a:r>
              <a:rPr lang="en-US" dirty="0" smtClean="0"/>
              <a:t>for</a:t>
            </a:r>
          </a:p>
          <a:p>
            <a:r>
              <a:rPr lang="en-US" dirty="0" smtClean="0"/>
              <a:t>Michael </a:t>
            </a:r>
            <a:r>
              <a:rPr lang="en-US" dirty="0"/>
              <a:t>Ross </a:t>
            </a:r>
            <a:r>
              <a:rPr lang="en-US" dirty="0" smtClean="0"/>
              <a:t>, Arnaud Pele, Jim Warner, Camillo </a:t>
            </a:r>
            <a:r>
              <a:rPr lang="en-US" dirty="0" err="1" smtClean="0"/>
              <a:t>Cocchierri</a:t>
            </a:r>
            <a:r>
              <a:rPr lang="en-US" dirty="0" smtClean="0"/>
              <a:t>, </a:t>
            </a:r>
            <a:r>
              <a:rPr lang="en-US" dirty="0" err="1" smtClean="0"/>
              <a:t>Eyal</a:t>
            </a:r>
            <a:r>
              <a:rPr lang="en-US" dirty="0" smtClean="0"/>
              <a:t> Schwartz, TJ Shaffer, LLO Staff, Team SEI, Jens Gundlach</a:t>
            </a:r>
            <a:endParaRPr lang="en-US" dirty="0"/>
          </a:p>
        </p:txBody>
      </p:sp>
      <p:cxnSp>
        <p:nvCxnSpPr>
          <p:cNvPr id="5" name="Straight Connector 4"/>
          <p:cNvCxnSpPr/>
          <p:nvPr/>
        </p:nvCxnSpPr>
        <p:spPr>
          <a:xfrm flipV="1">
            <a:off x="0" y="1055716"/>
            <a:ext cx="9144000" cy="8313"/>
          </a:xfrm>
          <a:prstGeom prst="line">
            <a:avLst/>
          </a:prstGeom>
          <a:ln w="38100">
            <a:solidFill>
              <a:srgbClr val="EE42D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37800" cy="104740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7633" y="0"/>
            <a:ext cx="2129056" cy="1047404"/>
          </a:xfrm>
          <a:prstGeom prst="rect">
            <a:avLst/>
          </a:prstGeom>
        </p:spPr>
      </p:pic>
      <p:sp>
        <p:nvSpPr>
          <p:cNvPr id="8" name="Rectangle 7"/>
          <p:cNvSpPr/>
          <p:nvPr/>
        </p:nvSpPr>
        <p:spPr>
          <a:xfrm>
            <a:off x="3730263" y="6383411"/>
            <a:ext cx="1683474" cy="369332"/>
          </a:xfrm>
          <a:prstGeom prst="rect">
            <a:avLst/>
          </a:prstGeom>
        </p:spPr>
        <p:txBody>
          <a:bodyPr wrap="none">
            <a:spAutoFit/>
          </a:bodyPr>
          <a:lstStyle/>
          <a:p>
            <a:r>
              <a:rPr lang="en-US" b="1" dirty="0"/>
              <a:t>LIGO-G1802012</a:t>
            </a:r>
            <a:endParaRPr lang="en-US" dirty="0"/>
          </a:p>
        </p:txBody>
      </p:sp>
    </p:spTree>
    <p:extLst>
      <p:ext uri="{BB962C8B-B14F-4D97-AF65-F5344CB8AC3E}">
        <p14:creationId xmlns:p14="http://schemas.microsoft.com/office/powerpoint/2010/main" val="1728518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3318" y="2082336"/>
            <a:ext cx="4430682" cy="221534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52" y="4438994"/>
            <a:ext cx="4430684" cy="2215342"/>
          </a:xfrm>
          <a:prstGeom prst="rect">
            <a:avLst/>
          </a:prstGeom>
        </p:spPr>
      </p:pic>
      <p:sp>
        <p:nvSpPr>
          <p:cNvPr id="2" name="Title 1"/>
          <p:cNvSpPr>
            <a:spLocks noGrp="1"/>
          </p:cNvSpPr>
          <p:nvPr>
            <p:ph type="title"/>
          </p:nvPr>
        </p:nvSpPr>
        <p:spPr>
          <a:xfrm>
            <a:off x="2493818" y="0"/>
            <a:ext cx="3840480" cy="1325563"/>
          </a:xfrm>
        </p:spPr>
        <p:txBody>
          <a:bodyPr/>
          <a:lstStyle/>
          <a:p>
            <a:pPr algn="ctr"/>
            <a:r>
              <a:rPr lang="en-US" dirty="0" smtClean="0"/>
              <a:t>Current Status</a:t>
            </a:r>
            <a:endParaRPr lang="en-US" dirty="0"/>
          </a:p>
        </p:txBody>
      </p:sp>
      <p:sp>
        <p:nvSpPr>
          <p:cNvPr id="4" name="Slide Number Placeholder 3"/>
          <p:cNvSpPr>
            <a:spLocks noGrp="1"/>
          </p:cNvSpPr>
          <p:nvPr>
            <p:ph type="sldNum" sz="quarter" idx="12"/>
          </p:nvPr>
        </p:nvSpPr>
        <p:spPr>
          <a:xfrm>
            <a:off x="7239000" y="6332538"/>
            <a:ext cx="1905000" cy="457200"/>
          </a:xfrm>
        </p:spPr>
        <p:txBody>
          <a:bodyPr/>
          <a:lstStyle/>
          <a:p>
            <a:fld id="{935F375F-646B-4B6A-893E-506DC546D693}" type="slidenum">
              <a:rPr lang="en-US" smtClean="0"/>
              <a:t>10</a:t>
            </a:fld>
            <a:endParaRPr lang="en-US"/>
          </a:p>
        </p:txBody>
      </p:sp>
      <p:cxnSp>
        <p:nvCxnSpPr>
          <p:cNvPr id="5" name="Straight Connector 4"/>
          <p:cNvCxnSpPr/>
          <p:nvPr/>
        </p:nvCxnSpPr>
        <p:spPr>
          <a:xfrm flipV="1">
            <a:off x="0" y="1055716"/>
            <a:ext cx="9144000" cy="8313"/>
          </a:xfrm>
          <a:prstGeom prst="line">
            <a:avLst/>
          </a:prstGeom>
          <a:ln w="38100">
            <a:solidFill>
              <a:srgbClr val="EE42D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437800" cy="104740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7633" y="0"/>
            <a:ext cx="2129056" cy="1047404"/>
          </a:xfrm>
          <a:prstGeom prst="rect">
            <a:avLst/>
          </a:prstGeom>
        </p:spPr>
      </p:pic>
      <p:sp>
        <p:nvSpPr>
          <p:cNvPr id="11" name="Rectangle 10"/>
          <p:cNvSpPr/>
          <p:nvPr/>
        </p:nvSpPr>
        <p:spPr>
          <a:xfrm>
            <a:off x="482138" y="1188721"/>
            <a:ext cx="8179724" cy="923330"/>
          </a:xfrm>
          <a:prstGeom prst="rect">
            <a:avLst/>
          </a:prstGeom>
        </p:spPr>
        <p:txBody>
          <a:bodyPr wrap="square">
            <a:spAutoFit/>
          </a:bodyPr>
          <a:lstStyle/>
          <a:p>
            <a:r>
              <a:rPr lang="en-US" dirty="0">
                <a:hlinkClick r:id="rId6"/>
              </a:rPr>
              <a:t>https://ldas-jobs.ligo-la.caltech.edu/~</a:t>
            </a:r>
            <a:r>
              <a:rPr lang="en-US" dirty="0" smtClean="0">
                <a:hlinkClick r:id="rId6"/>
              </a:rPr>
              <a:t>detchar/summary/day/20181011/sei/brs_etm/</a:t>
            </a:r>
            <a:endParaRPr lang="en-US" dirty="0" smtClean="0"/>
          </a:p>
          <a:p>
            <a:r>
              <a:rPr lang="en-US" dirty="0">
                <a:hlinkClick r:id="rId7"/>
              </a:rPr>
              <a:t>https://ldas-jobs.ligo-la.caltech.edu/~</a:t>
            </a:r>
            <a:r>
              <a:rPr lang="en-US" dirty="0" smtClean="0">
                <a:hlinkClick r:id="rId7"/>
              </a:rPr>
              <a:t>detchar/summary/day/20181011/sei/brs_itm/</a:t>
            </a:r>
            <a:endParaRPr lang="en-US" dirty="0" smtClean="0"/>
          </a:p>
          <a:p>
            <a:endParaRPr lang="en-US" dirty="0"/>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26" y="2065709"/>
            <a:ext cx="4463936" cy="2231968"/>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13318" y="4426525"/>
            <a:ext cx="4480560" cy="2240280"/>
          </a:xfrm>
          <a:prstGeom prst="rect">
            <a:avLst/>
          </a:prstGeom>
        </p:spPr>
      </p:pic>
      <p:sp>
        <p:nvSpPr>
          <p:cNvPr id="14" name="TextBox 13"/>
          <p:cNvSpPr txBox="1"/>
          <p:nvPr/>
        </p:nvSpPr>
        <p:spPr>
          <a:xfrm>
            <a:off x="236915" y="2503331"/>
            <a:ext cx="2011679" cy="369332"/>
          </a:xfrm>
          <a:prstGeom prst="rect">
            <a:avLst/>
          </a:prstGeom>
          <a:noFill/>
        </p:spPr>
        <p:txBody>
          <a:bodyPr wrap="square" rtlCol="0">
            <a:spAutoFit/>
          </a:bodyPr>
          <a:lstStyle/>
          <a:p>
            <a:pPr algn="ctr"/>
            <a:r>
              <a:rPr lang="en-US" dirty="0" smtClean="0"/>
              <a:t>In range</a:t>
            </a:r>
            <a:endParaRPr lang="en-US" dirty="0"/>
          </a:p>
        </p:txBody>
      </p:sp>
      <p:sp>
        <p:nvSpPr>
          <p:cNvPr id="15" name="TextBox 14"/>
          <p:cNvSpPr txBox="1"/>
          <p:nvPr/>
        </p:nvSpPr>
        <p:spPr>
          <a:xfrm>
            <a:off x="5081849" y="2499492"/>
            <a:ext cx="2011679" cy="369332"/>
          </a:xfrm>
          <a:prstGeom prst="rect">
            <a:avLst/>
          </a:prstGeom>
          <a:noFill/>
        </p:spPr>
        <p:txBody>
          <a:bodyPr wrap="square" rtlCol="0">
            <a:spAutoFit/>
          </a:bodyPr>
          <a:lstStyle/>
          <a:p>
            <a:pPr algn="ctr"/>
            <a:r>
              <a:rPr lang="en-US" dirty="0" smtClean="0"/>
              <a:t>In range</a:t>
            </a:r>
            <a:endParaRPr lang="en-US" dirty="0"/>
          </a:p>
        </p:txBody>
      </p:sp>
      <p:sp>
        <p:nvSpPr>
          <p:cNvPr id="16" name="TextBox 15"/>
          <p:cNvSpPr txBox="1"/>
          <p:nvPr/>
        </p:nvSpPr>
        <p:spPr>
          <a:xfrm>
            <a:off x="4941919" y="4869784"/>
            <a:ext cx="2011679" cy="369332"/>
          </a:xfrm>
          <a:prstGeom prst="rect">
            <a:avLst/>
          </a:prstGeom>
          <a:noFill/>
        </p:spPr>
        <p:txBody>
          <a:bodyPr wrap="square" rtlCol="0">
            <a:spAutoFit/>
          </a:bodyPr>
          <a:lstStyle/>
          <a:p>
            <a:pPr algn="ctr"/>
            <a:r>
              <a:rPr lang="en-US" dirty="0" smtClean="0"/>
              <a:t>In range</a:t>
            </a:r>
            <a:endParaRPr lang="en-US" dirty="0"/>
          </a:p>
        </p:txBody>
      </p:sp>
      <p:sp>
        <p:nvSpPr>
          <p:cNvPr id="17" name="TextBox 16"/>
          <p:cNvSpPr txBox="1"/>
          <p:nvPr/>
        </p:nvSpPr>
        <p:spPr>
          <a:xfrm>
            <a:off x="236915" y="4869784"/>
            <a:ext cx="2011679" cy="369332"/>
          </a:xfrm>
          <a:prstGeom prst="rect">
            <a:avLst/>
          </a:prstGeom>
          <a:noFill/>
        </p:spPr>
        <p:txBody>
          <a:bodyPr wrap="square" rtlCol="0">
            <a:spAutoFit/>
          </a:bodyPr>
          <a:lstStyle/>
          <a:p>
            <a:pPr algn="ctr"/>
            <a:r>
              <a:rPr lang="en-US" dirty="0" smtClean="0"/>
              <a:t>Out of range</a:t>
            </a:r>
            <a:endParaRPr lang="en-US" dirty="0"/>
          </a:p>
        </p:txBody>
      </p:sp>
    </p:spTree>
    <p:extLst>
      <p:ext uri="{BB962C8B-B14F-4D97-AF65-F5344CB8AC3E}">
        <p14:creationId xmlns:p14="http://schemas.microsoft.com/office/powerpoint/2010/main" val="1050783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332538"/>
            <a:ext cx="1905000" cy="457200"/>
          </a:xfrm>
        </p:spPr>
        <p:txBody>
          <a:bodyPr/>
          <a:lstStyle/>
          <a:p>
            <a:fld id="{935F375F-646B-4B6A-893E-506DC546D693}" type="slidenum">
              <a:rPr lang="en-US" smtClean="0"/>
              <a:t>11</a:t>
            </a:fld>
            <a:endParaRPr lang="en-US"/>
          </a:p>
        </p:txBody>
      </p:sp>
      <p:cxnSp>
        <p:nvCxnSpPr>
          <p:cNvPr id="3" name="Straight Connector 2"/>
          <p:cNvCxnSpPr/>
          <p:nvPr/>
        </p:nvCxnSpPr>
        <p:spPr>
          <a:xfrm flipV="1">
            <a:off x="0" y="1055716"/>
            <a:ext cx="9144000" cy="8313"/>
          </a:xfrm>
          <a:prstGeom prst="line">
            <a:avLst/>
          </a:prstGeom>
          <a:ln w="38100">
            <a:solidFill>
              <a:srgbClr val="EE42D5"/>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37800" cy="10474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7633" y="0"/>
            <a:ext cx="2129056" cy="1047404"/>
          </a:xfrm>
          <a:prstGeom prst="rect">
            <a:avLst/>
          </a:prstGeom>
        </p:spPr>
      </p:pic>
      <p:sp>
        <p:nvSpPr>
          <p:cNvPr id="7" name="Title 1"/>
          <p:cNvSpPr txBox="1">
            <a:spLocks/>
          </p:cNvSpPr>
          <p:nvPr/>
        </p:nvSpPr>
        <p:spPr>
          <a:xfrm>
            <a:off x="2552007" y="0"/>
            <a:ext cx="3611726"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Future Plan</a:t>
            </a:r>
            <a:endParaRPr lang="en-US" dirty="0"/>
          </a:p>
        </p:txBody>
      </p:sp>
      <p:sp>
        <p:nvSpPr>
          <p:cNvPr id="6" name="TextBox 5"/>
          <p:cNvSpPr txBox="1"/>
          <p:nvPr/>
        </p:nvSpPr>
        <p:spPr>
          <a:xfrm>
            <a:off x="573579" y="1645920"/>
            <a:ext cx="798853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We are discussing design changes needed for improved BRS Drift Control at LLO. Will submit an ECR with design outline soon. Option 1: Use a Beckhoff relay to have an on-off control of a heater.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Develop/Test new sensor-correction filters to take advantage of the improved low-f noise and try more aggressive microseism isolation.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Do full on-off tests with IFO when possible.</a:t>
            </a:r>
          </a:p>
        </p:txBody>
      </p:sp>
    </p:spTree>
    <p:extLst>
      <p:ext uri="{BB962C8B-B14F-4D97-AF65-F5344CB8AC3E}">
        <p14:creationId xmlns:p14="http://schemas.microsoft.com/office/powerpoint/2010/main" val="4187576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9335" y="0"/>
            <a:ext cx="2385330" cy="1325563"/>
          </a:xfrm>
        </p:spPr>
        <p:txBody>
          <a:bodyPr/>
          <a:lstStyle/>
          <a:p>
            <a:pPr algn="ctr"/>
            <a:r>
              <a:rPr lang="en-US" dirty="0" smtClean="0"/>
              <a:t>Content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Introduction</a:t>
            </a:r>
          </a:p>
          <a:p>
            <a:pPr>
              <a:buFont typeface="Wingdings" panose="05000000000000000000" pitchFamily="2" charset="2"/>
              <a:buChar char="Ø"/>
            </a:pPr>
            <a:r>
              <a:rPr lang="en-US" dirty="0" smtClean="0"/>
              <a:t>Brief Installation History</a:t>
            </a:r>
          </a:p>
          <a:p>
            <a:pPr>
              <a:buFont typeface="Wingdings" panose="05000000000000000000" pitchFamily="2" charset="2"/>
              <a:buChar char="Ø"/>
            </a:pPr>
            <a:r>
              <a:rPr lang="en-US" dirty="0" smtClean="0"/>
              <a:t>Noise and SEI Impact</a:t>
            </a:r>
          </a:p>
          <a:p>
            <a:pPr>
              <a:buFont typeface="Wingdings" panose="05000000000000000000" pitchFamily="2" charset="2"/>
              <a:buChar char="Ø"/>
            </a:pPr>
            <a:r>
              <a:rPr lang="en-US" dirty="0" smtClean="0"/>
              <a:t>Current Status</a:t>
            </a:r>
          </a:p>
          <a:p>
            <a:pPr>
              <a:buFont typeface="Wingdings" panose="05000000000000000000" pitchFamily="2" charset="2"/>
              <a:buChar char="Ø"/>
            </a:pPr>
            <a:r>
              <a:rPr lang="en-US" dirty="0" smtClean="0"/>
              <a:t>Future Plans</a:t>
            </a:r>
            <a:endParaRPr lang="en-US" dirty="0"/>
          </a:p>
        </p:txBody>
      </p:sp>
      <p:sp>
        <p:nvSpPr>
          <p:cNvPr id="4" name="Slide Number Placeholder 3"/>
          <p:cNvSpPr>
            <a:spLocks noGrp="1"/>
          </p:cNvSpPr>
          <p:nvPr>
            <p:ph type="sldNum" sz="quarter" idx="12"/>
          </p:nvPr>
        </p:nvSpPr>
        <p:spPr>
          <a:xfrm>
            <a:off x="7239000" y="6332538"/>
            <a:ext cx="1905000" cy="457200"/>
          </a:xfrm>
        </p:spPr>
        <p:txBody>
          <a:bodyPr/>
          <a:lstStyle/>
          <a:p>
            <a:fld id="{935F375F-646B-4B6A-893E-506DC546D693}" type="slidenum">
              <a:rPr lang="en-US" smtClean="0"/>
              <a:t>2</a:t>
            </a:fld>
            <a:endParaRPr lang="en-US"/>
          </a:p>
        </p:txBody>
      </p:sp>
      <p:cxnSp>
        <p:nvCxnSpPr>
          <p:cNvPr id="5" name="Straight Connector 4"/>
          <p:cNvCxnSpPr/>
          <p:nvPr/>
        </p:nvCxnSpPr>
        <p:spPr>
          <a:xfrm flipV="1">
            <a:off x="0" y="1055716"/>
            <a:ext cx="9144000" cy="8313"/>
          </a:xfrm>
          <a:prstGeom prst="line">
            <a:avLst/>
          </a:prstGeom>
          <a:ln w="38100">
            <a:solidFill>
              <a:srgbClr val="EE42D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37800" cy="104740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7633" y="0"/>
            <a:ext cx="2129056" cy="1047404"/>
          </a:xfrm>
          <a:prstGeom prst="rect">
            <a:avLst/>
          </a:prstGeom>
        </p:spPr>
      </p:pic>
    </p:spTree>
    <p:extLst>
      <p:ext uri="{BB962C8B-B14F-4D97-AF65-F5344CB8AC3E}">
        <p14:creationId xmlns:p14="http://schemas.microsoft.com/office/powerpoint/2010/main" val="149339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18" y="0"/>
            <a:ext cx="3840480" cy="1325563"/>
          </a:xfrm>
        </p:spPr>
        <p:txBody>
          <a:bodyPr/>
          <a:lstStyle/>
          <a:p>
            <a:pPr algn="ctr"/>
            <a:r>
              <a:rPr lang="en-US" dirty="0" smtClean="0"/>
              <a:t>Introduction</a:t>
            </a:r>
            <a:endParaRPr lang="en-US" dirty="0"/>
          </a:p>
        </p:txBody>
      </p:sp>
      <p:sp>
        <p:nvSpPr>
          <p:cNvPr id="3" name="Content Placeholder 2"/>
          <p:cNvSpPr>
            <a:spLocks noGrp="1"/>
          </p:cNvSpPr>
          <p:nvPr>
            <p:ph idx="1"/>
          </p:nvPr>
        </p:nvSpPr>
        <p:spPr>
          <a:xfrm>
            <a:off x="399011" y="1260360"/>
            <a:ext cx="8387542" cy="1998229"/>
          </a:xfrm>
        </p:spPr>
        <p:txBody>
          <a:bodyPr>
            <a:normAutofit/>
          </a:bodyPr>
          <a:lstStyle/>
          <a:p>
            <a:pPr marL="0" indent="0">
              <a:buNone/>
            </a:pPr>
            <a:r>
              <a:rPr lang="en-US" sz="1800" dirty="0" smtClean="0"/>
              <a:t>Wind-induced tilt, Microseism and Earthquakes limit Gravitational-wave observation time. </a:t>
            </a:r>
            <a:endParaRPr lang="en-US" sz="1800" dirty="0"/>
          </a:p>
        </p:txBody>
      </p:sp>
      <p:sp>
        <p:nvSpPr>
          <p:cNvPr id="4" name="Slide Number Placeholder 3"/>
          <p:cNvSpPr>
            <a:spLocks noGrp="1"/>
          </p:cNvSpPr>
          <p:nvPr>
            <p:ph type="sldNum" sz="quarter" idx="12"/>
          </p:nvPr>
        </p:nvSpPr>
        <p:spPr>
          <a:xfrm>
            <a:off x="7239000" y="6332538"/>
            <a:ext cx="1905000" cy="457200"/>
          </a:xfrm>
        </p:spPr>
        <p:txBody>
          <a:bodyPr/>
          <a:lstStyle/>
          <a:p>
            <a:fld id="{935F375F-646B-4B6A-893E-506DC546D693}" type="slidenum">
              <a:rPr lang="en-US" smtClean="0"/>
              <a:t>3</a:t>
            </a:fld>
            <a:endParaRPr lang="en-US"/>
          </a:p>
        </p:txBody>
      </p:sp>
      <p:cxnSp>
        <p:nvCxnSpPr>
          <p:cNvPr id="5" name="Straight Connector 4"/>
          <p:cNvCxnSpPr/>
          <p:nvPr/>
        </p:nvCxnSpPr>
        <p:spPr>
          <a:xfrm flipV="1">
            <a:off x="0" y="1055716"/>
            <a:ext cx="9144000" cy="8313"/>
          </a:xfrm>
          <a:prstGeom prst="line">
            <a:avLst/>
          </a:prstGeom>
          <a:ln w="38100">
            <a:solidFill>
              <a:srgbClr val="EE42D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37800" cy="104740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7633" y="0"/>
            <a:ext cx="2129056" cy="104740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386" y="1625915"/>
            <a:ext cx="4472243" cy="2236122"/>
          </a:xfrm>
          <a:prstGeom prst="rect">
            <a:avLst/>
          </a:prstGeom>
        </p:spPr>
      </p:pic>
      <p:sp>
        <p:nvSpPr>
          <p:cNvPr id="9" name="TextBox 8"/>
          <p:cNvSpPr txBox="1"/>
          <p:nvPr/>
        </p:nvSpPr>
        <p:spPr>
          <a:xfrm>
            <a:off x="972589" y="3705623"/>
            <a:ext cx="2793077" cy="369332"/>
          </a:xfrm>
          <a:prstGeom prst="rect">
            <a:avLst/>
          </a:prstGeom>
          <a:noFill/>
        </p:spPr>
        <p:txBody>
          <a:bodyPr wrap="square" rtlCol="0">
            <a:spAutoFit/>
          </a:bodyPr>
          <a:lstStyle/>
          <a:p>
            <a:r>
              <a:rPr lang="en-US" dirty="0" smtClean="0"/>
              <a:t>O2 Time Accounting at LLO</a:t>
            </a:r>
            <a:endParaRPr lang="en-US" dirty="0"/>
          </a:p>
        </p:txBody>
      </p:sp>
      <p:sp>
        <p:nvSpPr>
          <p:cNvPr id="10" name="TextBox 9"/>
          <p:cNvSpPr txBox="1"/>
          <p:nvPr/>
        </p:nvSpPr>
        <p:spPr>
          <a:xfrm>
            <a:off x="4488869" y="1695655"/>
            <a:ext cx="4380811" cy="3139321"/>
          </a:xfrm>
          <a:prstGeom prst="rect">
            <a:avLst/>
          </a:prstGeom>
          <a:noFill/>
        </p:spPr>
        <p:txBody>
          <a:bodyPr wrap="square" rtlCol="0">
            <a:spAutoFit/>
          </a:bodyPr>
          <a:lstStyle/>
          <a:p>
            <a:pPr algn="just"/>
            <a:r>
              <a:rPr lang="en-US" b="1" u="sng" dirty="0"/>
              <a:t>Quick explanation</a:t>
            </a:r>
          </a:p>
          <a:p>
            <a:pPr algn="just"/>
            <a:r>
              <a:rPr lang="en-US" dirty="0" smtClean="0"/>
              <a:t>Seismometer signals are often dominated by wind-induced tilt &lt; 0.1 Hz and show peak translation between 0.1-0.5 Hz (from microseism).</a:t>
            </a:r>
          </a:p>
          <a:p>
            <a:pPr algn="just"/>
            <a:r>
              <a:rPr lang="en-US" dirty="0" smtClean="0"/>
              <a:t>Required x10 isolation from microseism leads to excess low-frequency motion of SEI platforms during high-winds. </a:t>
            </a:r>
          </a:p>
          <a:p>
            <a:pPr algn="just"/>
            <a:r>
              <a:rPr lang="en-US" u="sng" dirty="0" smtClean="0"/>
              <a:t>Solution</a:t>
            </a:r>
            <a:r>
              <a:rPr lang="en-US" dirty="0" smtClean="0"/>
              <a:t>: Use a rotation-sensor to get a tilt-free ground translation signal and use it for sensor-correction.</a:t>
            </a:r>
            <a:endParaRPr lang="en-US" dirty="0"/>
          </a:p>
        </p:txBody>
      </p:sp>
      <p:pic>
        <p:nvPicPr>
          <p:cNvPr id="1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47" t="4208" r="6694"/>
          <a:stretch/>
        </p:blipFill>
        <p:spPr bwMode="auto">
          <a:xfrm>
            <a:off x="1030779" y="4102397"/>
            <a:ext cx="2344189" cy="1987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718900" y="6090041"/>
            <a:ext cx="3516280" cy="646331"/>
          </a:xfrm>
          <a:prstGeom prst="rect">
            <a:avLst/>
          </a:prstGeom>
          <a:noFill/>
        </p:spPr>
        <p:txBody>
          <a:bodyPr wrap="square" rtlCol="0">
            <a:spAutoFit/>
          </a:bodyPr>
          <a:lstStyle/>
          <a:p>
            <a:pPr algn="ctr"/>
            <a:r>
              <a:rPr lang="en-US" dirty="0" smtClean="0"/>
              <a:t>Improved duty cycle at LHO in O2, enabled by tilt-subtraction</a:t>
            </a:r>
            <a:endParaRPr lang="en-US" dirty="0"/>
          </a:p>
        </p:txBody>
      </p:sp>
      <p:sp>
        <p:nvSpPr>
          <p:cNvPr id="19" name="TextBox 18"/>
          <p:cNvSpPr txBox="1"/>
          <p:nvPr/>
        </p:nvSpPr>
        <p:spPr>
          <a:xfrm>
            <a:off x="4488869" y="4791373"/>
            <a:ext cx="2078182" cy="369332"/>
          </a:xfrm>
          <a:prstGeom prst="rect">
            <a:avLst/>
          </a:prstGeom>
          <a:noFill/>
        </p:spPr>
        <p:txBody>
          <a:bodyPr wrap="square" rtlCol="0">
            <a:spAutoFit/>
          </a:bodyPr>
          <a:lstStyle/>
          <a:p>
            <a:r>
              <a:rPr lang="en-US" dirty="0" smtClean="0"/>
              <a:t>Details:</a:t>
            </a:r>
            <a:endParaRPr lang="en-US" dirty="0"/>
          </a:p>
        </p:txBody>
      </p:sp>
      <p:sp>
        <p:nvSpPr>
          <p:cNvPr id="20" name="Rectangle 19"/>
          <p:cNvSpPr/>
          <p:nvPr/>
        </p:nvSpPr>
        <p:spPr>
          <a:xfrm>
            <a:off x="4488869" y="5194473"/>
            <a:ext cx="3095206" cy="923330"/>
          </a:xfrm>
          <a:prstGeom prst="rect">
            <a:avLst/>
          </a:prstGeom>
        </p:spPr>
        <p:txBody>
          <a:bodyPr wrap="none">
            <a:spAutoFit/>
          </a:bodyPr>
          <a:lstStyle/>
          <a:p>
            <a:r>
              <a:rPr lang="en-US" dirty="0">
                <a:hlinkClick r:id="rId6"/>
              </a:rPr>
              <a:t>Windproofing </a:t>
            </a:r>
            <a:r>
              <a:rPr lang="en-US" dirty="0" smtClean="0">
                <a:hlinkClick r:id="rId6"/>
              </a:rPr>
              <a:t>LIGO</a:t>
            </a:r>
            <a:r>
              <a:rPr lang="en-US" dirty="0" smtClean="0"/>
              <a:t>: </a:t>
            </a:r>
            <a:r>
              <a:rPr lang="en-US" dirty="0"/>
              <a:t>P1800038</a:t>
            </a:r>
          </a:p>
          <a:p>
            <a:endParaRPr lang="en-US" dirty="0"/>
          </a:p>
          <a:p>
            <a:r>
              <a:rPr lang="en-US" dirty="0" smtClean="0">
                <a:hlinkClick r:id="rId7"/>
              </a:rPr>
              <a:t>Talk</a:t>
            </a:r>
            <a:r>
              <a:rPr lang="en-US" dirty="0" smtClean="0"/>
              <a:t> </a:t>
            </a:r>
            <a:r>
              <a:rPr lang="en-US" dirty="0"/>
              <a:t>by </a:t>
            </a:r>
            <a:r>
              <a:rPr lang="en-US" dirty="0" smtClean="0"/>
              <a:t>A. Pele: </a:t>
            </a:r>
            <a:r>
              <a:rPr lang="en-US" dirty="0"/>
              <a:t>G1801687</a:t>
            </a:r>
          </a:p>
        </p:txBody>
      </p:sp>
    </p:spTree>
    <p:extLst>
      <p:ext uri="{BB962C8B-B14F-4D97-AF65-F5344CB8AC3E}">
        <p14:creationId xmlns:p14="http://schemas.microsoft.com/office/powerpoint/2010/main" val="75250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0" y="0"/>
            <a:ext cx="4979324" cy="1325563"/>
          </a:xfrm>
        </p:spPr>
        <p:txBody>
          <a:bodyPr/>
          <a:lstStyle/>
          <a:p>
            <a:pPr algn="ctr"/>
            <a:r>
              <a:rPr lang="en-US" dirty="0" smtClean="0"/>
              <a:t>BRS Basics</a:t>
            </a:r>
            <a:endParaRPr lang="en-US" dirty="0"/>
          </a:p>
        </p:txBody>
      </p:sp>
      <p:sp>
        <p:nvSpPr>
          <p:cNvPr id="4" name="Slide Number Placeholder 3"/>
          <p:cNvSpPr>
            <a:spLocks noGrp="1"/>
          </p:cNvSpPr>
          <p:nvPr>
            <p:ph type="sldNum" sz="quarter" idx="12"/>
          </p:nvPr>
        </p:nvSpPr>
        <p:spPr>
          <a:xfrm>
            <a:off x="7239000" y="6332538"/>
            <a:ext cx="1905000" cy="457200"/>
          </a:xfrm>
        </p:spPr>
        <p:txBody>
          <a:bodyPr/>
          <a:lstStyle/>
          <a:p>
            <a:fld id="{935F375F-646B-4B6A-893E-506DC546D693}" type="slidenum">
              <a:rPr lang="en-US" smtClean="0"/>
              <a:t>4</a:t>
            </a:fld>
            <a:endParaRPr lang="en-US"/>
          </a:p>
        </p:txBody>
      </p:sp>
      <p:cxnSp>
        <p:nvCxnSpPr>
          <p:cNvPr id="5" name="Straight Connector 4"/>
          <p:cNvCxnSpPr/>
          <p:nvPr/>
        </p:nvCxnSpPr>
        <p:spPr>
          <a:xfrm flipV="1">
            <a:off x="0" y="1055716"/>
            <a:ext cx="9144000" cy="8313"/>
          </a:xfrm>
          <a:prstGeom prst="line">
            <a:avLst/>
          </a:prstGeom>
          <a:ln w="38100">
            <a:solidFill>
              <a:srgbClr val="EE42D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37800" cy="104740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7633" y="0"/>
            <a:ext cx="2129056" cy="1047404"/>
          </a:xfrm>
          <a:prstGeom prst="rect">
            <a:avLst/>
          </a:prstGeom>
        </p:spPr>
      </p:pic>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3691" y="1333875"/>
            <a:ext cx="407035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Google Shape;563;p35"/>
          <p:cNvSpPr txBox="1">
            <a:spLocks/>
          </p:cNvSpPr>
          <p:nvPr/>
        </p:nvSpPr>
        <p:spPr>
          <a:xfrm>
            <a:off x="311699" y="1331649"/>
            <a:ext cx="4285239" cy="3714176"/>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spcBef>
                <a:spcPts val="0"/>
              </a:spcBef>
              <a:buSzPts val="1800"/>
              <a:buFont typeface="Arial" panose="020B0604020202020204" pitchFamily="34" charset="0"/>
              <a:buChar char="-"/>
            </a:pPr>
            <a:r>
              <a:rPr lang="en-US" sz="1800" dirty="0" smtClean="0"/>
              <a:t>Beam-balance:</a:t>
            </a:r>
          </a:p>
          <a:p>
            <a:pPr marL="914400" lvl="1" indent="-317500">
              <a:spcBef>
                <a:spcPts val="0"/>
              </a:spcBef>
              <a:buSzPts val="1400"/>
              <a:buFont typeface="Arial" panose="020B0604020202020204" pitchFamily="34" charset="0"/>
              <a:buChar char="-"/>
            </a:pPr>
            <a:r>
              <a:rPr lang="en-US" sz="1800" dirty="0" smtClean="0"/>
              <a:t>0.9-m-long, 4.5-kg-active mass</a:t>
            </a:r>
          </a:p>
          <a:p>
            <a:pPr marL="914400" lvl="1" indent="-317500">
              <a:spcBef>
                <a:spcPts val="0"/>
              </a:spcBef>
              <a:buSzPts val="1400"/>
              <a:buFont typeface="Arial" panose="020B0604020202020204" pitchFamily="34" charset="0"/>
              <a:buChar char="-"/>
            </a:pPr>
            <a:r>
              <a:rPr lang="en-US" sz="1800" dirty="0" smtClean="0"/>
              <a:t>10-15-</a:t>
            </a:r>
            <a:r>
              <a:rPr lang="el-GR" sz="1800" dirty="0" smtClean="0"/>
              <a:t>μ</a:t>
            </a:r>
            <a:r>
              <a:rPr lang="en-US" sz="1800" dirty="0" smtClean="0"/>
              <a:t>m-thick flexures (Cu-BE)</a:t>
            </a:r>
          </a:p>
          <a:p>
            <a:pPr marL="914400" lvl="1" indent="-317500">
              <a:spcBef>
                <a:spcPts val="0"/>
              </a:spcBef>
              <a:buSzPts val="1400"/>
              <a:buFont typeface="Arial" panose="020B0604020202020204" pitchFamily="34" charset="0"/>
              <a:buChar char="-"/>
            </a:pPr>
            <a:r>
              <a:rPr lang="en-US" sz="1800" dirty="0" smtClean="0"/>
              <a:t>3-8 mHz resonance</a:t>
            </a:r>
          </a:p>
          <a:p>
            <a:pPr marL="457200" indent="-342900">
              <a:spcBef>
                <a:spcPts val="0"/>
              </a:spcBef>
              <a:buSzPts val="1800"/>
              <a:buFont typeface="Arial" panose="020B0604020202020204" pitchFamily="34" charset="0"/>
              <a:buChar char="-"/>
            </a:pPr>
            <a:r>
              <a:rPr lang="en-US" sz="1800" dirty="0" smtClean="0"/>
              <a:t>Autocollimator Readout</a:t>
            </a:r>
          </a:p>
          <a:p>
            <a:pPr marL="914400" lvl="1" indent="-317500">
              <a:spcBef>
                <a:spcPts val="0"/>
              </a:spcBef>
              <a:buSzPts val="1400"/>
              <a:buFont typeface="Arial" panose="020B0604020202020204" pitchFamily="34" charset="0"/>
              <a:buChar char="-"/>
            </a:pPr>
            <a:r>
              <a:rPr lang="en-US" sz="1800" dirty="0" smtClean="0"/>
              <a:t>~0.15 nrad/√Hz</a:t>
            </a:r>
          </a:p>
          <a:p>
            <a:pPr marL="457200" indent="-342900">
              <a:spcBef>
                <a:spcPts val="0"/>
              </a:spcBef>
              <a:buSzPts val="1800"/>
              <a:buFont typeface="Arial" panose="020B0604020202020204" pitchFamily="34" charset="0"/>
              <a:buChar char="-"/>
            </a:pPr>
            <a:r>
              <a:rPr lang="en-US" sz="1800" dirty="0" smtClean="0"/>
              <a:t>Capacitive Active Dampers</a:t>
            </a:r>
          </a:p>
          <a:p>
            <a:pPr marL="457200" indent="-342900">
              <a:spcBef>
                <a:spcPts val="0"/>
              </a:spcBef>
              <a:buSzPts val="1800"/>
              <a:buFont typeface="Arial" panose="020B0604020202020204" pitchFamily="34" charset="0"/>
              <a:buChar char="-"/>
            </a:pPr>
            <a:r>
              <a:rPr lang="en-US" sz="1800" dirty="0" smtClean="0"/>
              <a:t>Vacuum maintained by ion pump</a:t>
            </a:r>
          </a:p>
          <a:p>
            <a:pPr marL="457200" indent="-342900">
              <a:spcBef>
                <a:spcPts val="0"/>
              </a:spcBef>
              <a:buSzPts val="1800"/>
              <a:buFont typeface="Arial" panose="020B0604020202020204" pitchFamily="34" charset="0"/>
              <a:buChar char="-"/>
            </a:pPr>
            <a:endParaRPr lang="en-US" sz="1800"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073" y="4184736"/>
            <a:ext cx="4473691" cy="2236846"/>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9902" y="4184736"/>
            <a:ext cx="4664883" cy="2332442"/>
          </a:xfrm>
          <a:prstGeom prst="rect">
            <a:avLst/>
          </a:prstGeom>
        </p:spPr>
      </p:pic>
    </p:spTree>
    <p:extLst>
      <p:ext uri="{BB962C8B-B14F-4D97-AF65-F5344CB8AC3E}">
        <p14:creationId xmlns:p14="http://schemas.microsoft.com/office/powerpoint/2010/main" val="2730735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0" y="0"/>
            <a:ext cx="4979324" cy="1325563"/>
          </a:xfrm>
        </p:spPr>
        <p:txBody>
          <a:bodyPr/>
          <a:lstStyle/>
          <a:p>
            <a:pPr algn="ctr"/>
            <a:r>
              <a:rPr lang="en-US" dirty="0" smtClean="0"/>
              <a:t>Installation history</a:t>
            </a:r>
            <a:endParaRPr lang="en-US" dirty="0"/>
          </a:p>
        </p:txBody>
      </p:sp>
      <p:sp>
        <p:nvSpPr>
          <p:cNvPr id="3" name="Content Placeholder 2"/>
          <p:cNvSpPr>
            <a:spLocks noGrp="1"/>
          </p:cNvSpPr>
          <p:nvPr>
            <p:ph idx="1"/>
          </p:nvPr>
        </p:nvSpPr>
        <p:spPr>
          <a:xfrm>
            <a:off x="527859" y="1317900"/>
            <a:ext cx="8387542" cy="1998229"/>
          </a:xfrm>
        </p:spPr>
        <p:txBody>
          <a:bodyPr>
            <a:normAutofit/>
          </a:bodyPr>
          <a:lstStyle/>
          <a:p>
            <a:r>
              <a:rPr lang="en-US" sz="2000" dirty="0" smtClean="0"/>
              <a:t>Sub-award to install four BRS at LLO approved ~ Dec 1, 2017.</a:t>
            </a:r>
          </a:p>
          <a:p>
            <a:r>
              <a:rPr lang="en-US" sz="2000" dirty="0" smtClean="0"/>
              <a:t>Machined and partially-assembled components shipped from UW on Feb 14, 2018.</a:t>
            </a:r>
          </a:p>
          <a:p>
            <a:r>
              <a:rPr lang="en-US" sz="2000" dirty="0" smtClean="0"/>
              <a:t>Assembly/Commissioning began Feb 24</a:t>
            </a:r>
            <a:r>
              <a:rPr lang="en-US" sz="2000" baseline="30000" dirty="0" smtClean="0"/>
              <a:t>th</a:t>
            </a:r>
            <a:r>
              <a:rPr lang="en-US" sz="2000" dirty="0" smtClean="0"/>
              <a:t>, 2018, and nominally finished by end of May 2018.</a:t>
            </a:r>
          </a:p>
        </p:txBody>
      </p:sp>
      <p:sp>
        <p:nvSpPr>
          <p:cNvPr id="4" name="Slide Number Placeholder 3"/>
          <p:cNvSpPr>
            <a:spLocks noGrp="1"/>
          </p:cNvSpPr>
          <p:nvPr>
            <p:ph type="sldNum" sz="quarter" idx="12"/>
          </p:nvPr>
        </p:nvSpPr>
        <p:spPr>
          <a:xfrm>
            <a:off x="7239000" y="6332538"/>
            <a:ext cx="1905000" cy="457200"/>
          </a:xfrm>
        </p:spPr>
        <p:txBody>
          <a:bodyPr/>
          <a:lstStyle/>
          <a:p>
            <a:fld id="{935F375F-646B-4B6A-893E-506DC546D693}" type="slidenum">
              <a:rPr lang="en-US" smtClean="0"/>
              <a:t>5</a:t>
            </a:fld>
            <a:endParaRPr lang="en-US"/>
          </a:p>
        </p:txBody>
      </p:sp>
      <p:cxnSp>
        <p:nvCxnSpPr>
          <p:cNvPr id="5" name="Straight Connector 4"/>
          <p:cNvCxnSpPr/>
          <p:nvPr/>
        </p:nvCxnSpPr>
        <p:spPr>
          <a:xfrm flipV="1">
            <a:off x="0" y="1055716"/>
            <a:ext cx="9144000" cy="8313"/>
          </a:xfrm>
          <a:prstGeom prst="line">
            <a:avLst/>
          </a:prstGeom>
          <a:ln w="38100">
            <a:solidFill>
              <a:srgbClr val="EE42D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37800" cy="104740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7633" y="0"/>
            <a:ext cx="2129056" cy="1047404"/>
          </a:xfrm>
          <a:prstGeom prst="rect">
            <a:avLst/>
          </a:prstGeom>
        </p:spPr>
      </p:pic>
      <p:sp>
        <p:nvSpPr>
          <p:cNvPr id="8" name="TextBox 7"/>
          <p:cNvSpPr txBox="1"/>
          <p:nvPr/>
        </p:nvSpPr>
        <p:spPr>
          <a:xfrm>
            <a:off x="527859" y="3286718"/>
            <a:ext cx="8212974" cy="3139321"/>
          </a:xfrm>
          <a:prstGeom prst="rect">
            <a:avLst/>
          </a:prstGeom>
          <a:noFill/>
        </p:spPr>
        <p:txBody>
          <a:bodyPr wrap="square" rtlCol="0">
            <a:spAutoFit/>
          </a:bodyPr>
          <a:lstStyle/>
          <a:p>
            <a:r>
              <a:rPr lang="en-US" dirty="0" smtClean="0"/>
              <a:t>Notable issues during installation</a:t>
            </a:r>
          </a:p>
          <a:p>
            <a:pPr marL="285750" indent="-285750">
              <a:buFont typeface="Arial" panose="020B0604020202020204" pitchFamily="34" charset="0"/>
              <a:buChar char="•"/>
            </a:pPr>
            <a:r>
              <a:rPr lang="en-US" dirty="0" smtClean="0"/>
              <a:t>A critical part found to be machined incorrectly (at UW). One was fixed at LLO and the rest were shipped back to UW and fixed. Led to a few days delay, but likely no impact on end-product.</a:t>
            </a:r>
          </a:p>
          <a:p>
            <a:pPr marL="285750" indent="-285750">
              <a:buFont typeface="Arial" panose="020B0604020202020204" pitchFamily="34" charset="0"/>
              <a:buChar char="•"/>
            </a:pPr>
            <a:r>
              <a:rPr lang="en-US" dirty="0" smtClean="0"/>
              <a:t>First beam-balance assembly went according to plan. For the remaining three, center of mass of beam (as assembled) found to be well above suspension point. Required addition of extra mass below center to compensate and led to a delay by 1-2 weeks to diagnose and fix. Cause of mismatch remains unknown. No long term impact observed.</a:t>
            </a:r>
          </a:p>
          <a:p>
            <a:pPr marL="285750" indent="-285750">
              <a:buFont typeface="Arial" panose="020B0604020202020204" pitchFamily="34" charset="0"/>
              <a:buChar char="•"/>
            </a:pPr>
            <a:r>
              <a:rPr lang="en-US" dirty="0"/>
              <a:t>Made the additional design change of placing the ground seismometer on the BRS platform, to improve coherence</a:t>
            </a:r>
            <a:r>
              <a:rPr lang="en-US" dirty="0" smtClean="0"/>
              <a:t>.</a:t>
            </a:r>
            <a:endParaRPr lang="en-US" dirty="0"/>
          </a:p>
        </p:txBody>
      </p:sp>
    </p:spTree>
    <p:extLst>
      <p:ext uri="{BB962C8B-B14F-4D97-AF65-F5344CB8AC3E}">
        <p14:creationId xmlns:p14="http://schemas.microsoft.com/office/powerpoint/2010/main" val="3729579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0" y="0"/>
            <a:ext cx="4979324" cy="1325563"/>
          </a:xfrm>
        </p:spPr>
        <p:txBody>
          <a:bodyPr/>
          <a:lstStyle/>
          <a:p>
            <a:pPr algn="ctr"/>
            <a:r>
              <a:rPr lang="en-US" dirty="0" smtClean="0"/>
              <a:t>Assembly Photos</a:t>
            </a:r>
            <a:endParaRPr lang="en-US" dirty="0"/>
          </a:p>
        </p:txBody>
      </p:sp>
      <p:sp>
        <p:nvSpPr>
          <p:cNvPr id="4" name="Slide Number Placeholder 3"/>
          <p:cNvSpPr>
            <a:spLocks noGrp="1"/>
          </p:cNvSpPr>
          <p:nvPr>
            <p:ph type="sldNum" sz="quarter" idx="12"/>
          </p:nvPr>
        </p:nvSpPr>
        <p:spPr>
          <a:xfrm>
            <a:off x="7239000" y="6332538"/>
            <a:ext cx="1905000" cy="457200"/>
          </a:xfrm>
        </p:spPr>
        <p:txBody>
          <a:bodyPr/>
          <a:lstStyle/>
          <a:p>
            <a:fld id="{935F375F-646B-4B6A-893E-506DC546D693}" type="slidenum">
              <a:rPr lang="en-US" smtClean="0"/>
              <a:t>6</a:t>
            </a:fld>
            <a:endParaRPr lang="en-US"/>
          </a:p>
        </p:txBody>
      </p:sp>
      <p:cxnSp>
        <p:nvCxnSpPr>
          <p:cNvPr id="5" name="Straight Connector 4"/>
          <p:cNvCxnSpPr/>
          <p:nvPr/>
        </p:nvCxnSpPr>
        <p:spPr>
          <a:xfrm flipV="1">
            <a:off x="0" y="1055716"/>
            <a:ext cx="9144000" cy="8313"/>
          </a:xfrm>
          <a:prstGeom prst="line">
            <a:avLst/>
          </a:prstGeom>
          <a:ln w="38100">
            <a:solidFill>
              <a:srgbClr val="EE42D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37800" cy="104740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7633" y="0"/>
            <a:ext cx="2129056" cy="104740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835" y="1230284"/>
            <a:ext cx="3369427" cy="252707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0723" r="20186" b="10768"/>
          <a:stretch/>
        </p:blipFill>
        <p:spPr>
          <a:xfrm>
            <a:off x="4239491" y="1247127"/>
            <a:ext cx="1920240" cy="2617736"/>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34218" t="13046" r="26094" b="13714"/>
          <a:stretch/>
        </p:blipFill>
        <p:spPr>
          <a:xfrm>
            <a:off x="6703092" y="1247128"/>
            <a:ext cx="1933831" cy="2676480"/>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31454" t="12853" r="20273" b="13695"/>
          <a:stretch/>
        </p:blipFill>
        <p:spPr>
          <a:xfrm>
            <a:off x="586262" y="3978521"/>
            <a:ext cx="2453210" cy="2799628"/>
          </a:xfrm>
          <a:prstGeom prst="rect">
            <a:avLst/>
          </a:prstGeom>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l="12720" t="20727" b="21576"/>
          <a:stretch/>
        </p:blipFill>
        <p:spPr>
          <a:xfrm>
            <a:off x="3804306" y="3962853"/>
            <a:ext cx="2355425" cy="2768139"/>
          </a:xfrm>
          <a:prstGeom prst="rect">
            <a:avLst/>
          </a:prstGeom>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l="10350" t="20363" r="17246" b="21455"/>
          <a:stretch/>
        </p:blipFill>
        <p:spPr>
          <a:xfrm>
            <a:off x="6691807" y="4047961"/>
            <a:ext cx="1878123" cy="2683031"/>
          </a:xfrm>
          <a:prstGeom prst="rect">
            <a:avLst/>
          </a:prstGeom>
        </p:spPr>
      </p:pic>
    </p:spTree>
    <p:extLst>
      <p:ext uri="{BB962C8B-B14F-4D97-AF65-F5344CB8AC3E}">
        <p14:creationId xmlns:p14="http://schemas.microsoft.com/office/powerpoint/2010/main" val="1843634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487" y="0"/>
            <a:ext cx="5045826" cy="1325563"/>
          </a:xfrm>
        </p:spPr>
        <p:txBody>
          <a:bodyPr/>
          <a:lstStyle/>
          <a:p>
            <a:pPr algn="ctr"/>
            <a:r>
              <a:rPr lang="en-US" dirty="0" err="1" smtClean="0"/>
              <a:t>Alogs</a:t>
            </a:r>
            <a:r>
              <a:rPr lang="en-US" dirty="0" smtClean="0"/>
              <a:t> of Note</a:t>
            </a:r>
            <a:endParaRPr lang="en-US" dirty="0"/>
          </a:p>
        </p:txBody>
      </p:sp>
      <p:sp>
        <p:nvSpPr>
          <p:cNvPr id="4" name="Slide Number Placeholder 3"/>
          <p:cNvSpPr>
            <a:spLocks noGrp="1"/>
          </p:cNvSpPr>
          <p:nvPr>
            <p:ph type="sldNum" sz="quarter" idx="12"/>
          </p:nvPr>
        </p:nvSpPr>
        <p:spPr>
          <a:xfrm>
            <a:off x="7239000" y="6332538"/>
            <a:ext cx="1905000" cy="457200"/>
          </a:xfrm>
        </p:spPr>
        <p:txBody>
          <a:bodyPr/>
          <a:lstStyle/>
          <a:p>
            <a:fld id="{935F375F-646B-4B6A-893E-506DC546D693}" type="slidenum">
              <a:rPr lang="en-US" smtClean="0"/>
              <a:t>7</a:t>
            </a:fld>
            <a:endParaRPr lang="en-US"/>
          </a:p>
        </p:txBody>
      </p:sp>
      <p:cxnSp>
        <p:nvCxnSpPr>
          <p:cNvPr id="5" name="Straight Connector 4"/>
          <p:cNvCxnSpPr/>
          <p:nvPr/>
        </p:nvCxnSpPr>
        <p:spPr>
          <a:xfrm flipV="1">
            <a:off x="0" y="1055716"/>
            <a:ext cx="9144000" cy="8313"/>
          </a:xfrm>
          <a:prstGeom prst="line">
            <a:avLst/>
          </a:prstGeom>
          <a:ln w="38100">
            <a:solidFill>
              <a:srgbClr val="EE42D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37800" cy="104740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7633" y="0"/>
            <a:ext cx="2129056" cy="1047404"/>
          </a:xfrm>
          <a:prstGeom prst="rect">
            <a:avLst/>
          </a:prstGeom>
        </p:spPr>
      </p:pic>
      <p:sp>
        <p:nvSpPr>
          <p:cNvPr id="9" name="TextBox 8"/>
          <p:cNvSpPr txBox="1"/>
          <p:nvPr/>
        </p:nvSpPr>
        <p:spPr>
          <a:xfrm>
            <a:off x="685800" y="1333875"/>
            <a:ext cx="777240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Seismometers on BRS platform rotated to </a:t>
            </a:r>
            <a:r>
              <a:rPr lang="en-US" sz="2000" dirty="0" smtClean="0"/>
              <a:t>improve coherence </a:t>
            </a:r>
            <a:r>
              <a:rPr lang="en-US" sz="2000" dirty="0"/>
              <a:t>with the </a:t>
            </a:r>
            <a:r>
              <a:rPr lang="en-US" sz="2000" dirty="0" smtClean="0"/>
              <a:t>ISI seismometers </a:t>
            </a:r>
            <a:r>
              <a:rPr lang="en-US" sz="2000" dirty="0"/>
              <a:t>(</a:t>
            </a:r>
            <a:r>
              <a:rPr lang="en-US" sz="2000" dirty="0">
                <a:hlinkClick r:id="rId4"/>
              </a:rPr>
              <a:t>39478</a:t>
            </a:r>
            <a:r>
              <a:rPr lang="en-US" sz="2000" dirty="0"/>
              <a:t>).</a:t>
            </a:r>
          </a:p>
          <a:p>
            <a:pPr marL="285750" indent="-285750">
              <a:buFont typeface="Arial" panose="020B0604020202020204" pitchFamily="34" charset="0"/>
              <a:buChar char="•"/>
            </a:pPr>
            <a:r>
              <a:rPr lang="en-US" sz="2000" dirty="0" smtClean="0"/>
              <a:t>Corner station ISI models modified (</a:t>
            </a:r>
            <a:r>
              <a:rPr lang="en-US" sz="2000" dirty="0">
                <a:hlinkClick r:id="rId5"/>
              </a:rPr>
              <a:t>3</a:t>
            </a:r>
            <a:r>
              <a:rPr lang="en-US" sz="2000" dirty="0" smtClean="0">
                <a:hlinkClick r:id="rId5"/>
              </a:rPr>
              <a:t>9529</a:t>
            </a:r>
            <a:r>
              <a:rPr lang="en-US" sz="2000" dirty="0" smtClean="0"/>
              <a:t>).</a:t>
            </a:r>
          </a:p>
          <a:p>
            <a:pPr marL="285750" indent="-285750">
              <a:buFont typeface="Arial" panose="020B0604020202020204" pitchFamily="34" charset="0"/>
              <a:buChar char="•"/>
            </a:pPr>
            <a:r>
              <a:rPr lang="en-US" sz="2000" dirty="0" smtClean="0"/>
              <a:t>First </a:t>
            </a:r>
            <a:r>
              <a:rPr lang="en-US" sz="2000" dirty="0"/>
              <a:t>online </a:t>
            </a:r>
            <a:r>
              <a:rPr lang="en-US" sz="2000" dirty="0" smtClean="0"/>
              <a:t>tilt-subtraction at the corner station (</a:t>
            </a:r>
            <a:r>
              <a:rPr lang="en-US" sz="2000" dirty="0" smtClean="0">
                <a:hlinkClick r:id="rId6"/>
              </a:rPr>
              <a:t>39626</a:t>
            </a:r>
            <a:r>
              <a:rPr lang="en-US" sz="2000" dirty="0" smtClean="0"/>
              <a:t>).</a:t>
            </a:r>
          </a:p>
          <a:p>
            <a:pPr marL="285750" indent="-285750">
              <a:buFont typeface="Arial" panose="020B0604020202020204" pitchFamily="34" charset="0"/>
              <a:buChar char="•"/>
            </a:pPr>
            <a:r>
              <a:rPr lang="en-US" sz="2000" dirty="0" smtClean="0"/>
              <a:t>First BRS spectra (</a:t>
            </a:r>
            <a:r>
              <a:rPr lang="en-US" sz="2000" dirty="0" smtClean="0">
                <a:hlinkClick r:id="rId7"/>
              </a:rPr>
              <a:t>39639</a:t>
            </a:r>
            <a:r>
              <a:rPr lang="en-US" sz="2000" dirty="0" smtClean="0"/>
              <a:t>). </a:t>
            </a:r>
          </a:p>
          <a:p>
            <a:pPr marL="285750" indent="-285750">
              <a:buFont typeface="Arial" panose="020B0604020202020204" pitchFamily="34" charset="0"/>
              <a:buChar char="•"/>
            </a:pPr>
            <a:r>
              <a:rPr lang="en-US" sz="2000" dirty="0" smtClean="0"/>
              <a:t>All four BRS’ working and subtracting tilt (</a:t>
            </a:r>
            <a:r>
              <a:rPr lang="en-US" sz="2000" dirty="0" smtClean="0">
                <a:hlinkClick r:id="rId8"/>
              </a:rPr>
              <a:t>40707</a:t>
            </a:r>
            <a:r>
              <a:rPr lang="en-US" sz="2000" dirty="0" smtClean="0"/>
              <a:t>).</a:t>
            </a:r>
          </a:p>
          <a:p>
            <a:pPr marL="285750" indent="-285750">
              <a:buFont typeface="Arial" panose="020B0604020202020204" pitchFamily="34" charset="0"/>
              <a:buChar char="•"/>
            </a:pPr>
            <a:r>
              <a:rPr lang="en-US" sz="2000" dirty="0"/>
              <a:t>Low-frequency performance was limited by temperature noise </a:t>
            </a:r>
            <a:r>
              <a:rPr lang="en-US" sz="2000" dirty="0">
                <a:sym typeface="Symbol" panose="05050102010706020507" pitchFamily="18" charset="2"/>
              </a:rPr>
              <a:t> was addressed by improving thermal shielding and adding gel-pads (thanks to </a:t>
            </a:r>
            <a:r>
              <a:rPr lang="en-US" sz="2000" dirty="0" smtClean="0">
                <a:sym typeface="Symbol" panose="05050102010706020507" pitchFamily="18" charset="2"/>
              </a:rPr>
              <a:t>Stuart A. </a:t>
            </a:r>
            <a:r>
              <a:rPr lang="en-US" sz="2000" dirty="0">
                <a:sym typeface="Symbol" panose="05050102010706020507" pitchFamily="18" charset="2"/>
              </a:rPr>
              <a:t>and </a:t>
            </a:r>
            <a:r>
              <a:rPr lang="en-US" sz="2000" dirty="0" smtClean="0">
                <a:sym typeface="Symbol" panose="05050102010706020507" pitchFamily="18" charset="2"/>
              </a:rPr>
              <a:t>Gary T.!) </a:t>
            </a:r>
            <a:r>
              <a:rPr lang="en-US" sz="2000" dirty="0">
                <a:sym typeface="Symbol" panose="05050102010706020507" pitchFamily="18" charset="2"/>
              </a:rPr>
              <a:t>(</a:t>
            </a:r>
            <a:r>
              <a:rPr lang="en-US" sz="2000" dirty="0">
                <a:sym typeface="Symbol" panose="05050102010706020507" pitchFamily="18" charset="2"/>
                <a:hlinkClick r:id="rId9"/>
              </a:rPr>
              <a:t>40819</a:t>
            </a:r>
            <a:r>
              <a:rPr lang="en-US" sz="2000" dirty="0">
                <a:sym typeface="Symbol" panose="05050102010706020507" pitchFamily="18" charset="2"/>
              </a:rPr>
              <a:t>, </a:t>
            </a:r>
            <a:r>
              <a:rPr lang="en-US" sz="2000" dirty="0">
                <a:sym typeface="Symbol" panose="05050102010706020507" pitchFamily="18" charset="2"/>
                <a:hlinkClick r:id="rId10"/>
              </a:rPr>
              <a:t>41088</a:t>
            </a:r>
            <a:r>
              <a:rPr lang="en-US" sz="2000" dirty="0">
                <a:sym typeface="Symbol" panose="05050102010706020507" pitchFamily="18" charset="2"/>
              </a:rPr>
              <a:t>).</a:t>
            </a:r>
          </a:p>
          <a:p>
            <a:pPr marL="285750" indent="-285750">
              <a:buFont typeface="Arial" panose="020B0604020202020204" pitchFamily="34" charset="0"/>
              <a:buChar char="•"/>
            </a:pPr>
            <a:r>
              <a:rPr lang="en-US" sz="2000" dirty="0" smtClean="0"/>
              <a:t>The lower BRS resonance frequencies at LLO, along with time-varying temperature gradients in the VEA cause the BRS drift out of readout range more often than at LHO </a:t>
            </a:r>
            <a:r>
              <a:rPr lang="en-US" sz="2000" dirty="0" smtClean="0">
                <a:sym typeface="Symbol" panose="05050102010706020507" pitchFamily="18" charset="2"/>
              </a:rPr>
              <a:t> being addressed by using external heaters by </a:t>
            </a:r>
            <a:r>
              <a:rPr lang="en-US" sz="2000" dirty="0" err="1" smtClean="0">
                <a:sym typeface="Symbol" panose="05050102010706020507" pitchFamily="18" charset="2"/>
              </a:rPr>
              <a:t>Eyal</a:t>
            </a:r>
            <a:r>
              <a:rPr lang="en-US" sz="2000" dirty="0" smtClean="0">
                <a:sym typeface="Symbol" panose="05050102010706020507" pitchFamily="18" charset="2"/>
              </a:rPr>
              <a:t> and Arnaud (</a:t>
            </a:r>
            <a:r>
              <a:rPr lang="en-US" sz="2000" dirty="0" smtClean="0">
                <a:sym typeface="Symbol" panose="05050102010706020507" pitchFamily="18" charset="2"/>
                <a:hlinkClick r:id="rId11"/>
              </a:rPr>
              <a:t>41036</a:t>
            </a:r>
            <a:r>
              <a:rPr lang="en-US" sz="2000" dirty="0" smtClean="0">
                <a:sym typeface="Symbol" panose="05050102010706020507" pitchFamily="18" charset="2"/>
              </a:rPr>
              <a:t>).</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2477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429" y="0"/>
            <a:ext cx="5419897" cy="1325563"/>
          </a:xfrm>
        </p:spPr>
        <p:txBody>
          <a:bodyPr>
            <a:normAutofit/>
          </a:bodyPr>
          <a:lstStyle/>
          <a:p>
            <a:pPr algn="ctr"/>
            <a:r>
              <a:rPr lang="en-US" sz="3600" dirty="0" smtClean="0"/>
              <a:t>LLO-BRS first spectrum</a:t>
            </a:r>
            <a:endParaRPr lang="en-US" sz="3600" dirty="0"/>
          </a:p>
        </p:txBody>
      </p:sp>
      <p:sp>
        <p:nvSpPr>
          <p:cNvPr id="4" name="Slide Number Placeholder 3"/>
          <p:cNvSpPr>
            <a:spLocks noGrp="1"/>
          </p:cNvSpPr>
          <p:nvPr>
            <p:ph type="sldNum" sz="quarter" idx="12"/>
          </p:nvPr>
        </p:nvSpPr>
        <p:spPr>
          <a:xfrm>
            <a:off x="7239000" y="6332538"/>
            <a:ext cx="1905000" cy="457200"/>
          </a:xfrm>
        </p:spPr>
        <p:txBody>
          <a:bodyPr/>
          <a:lstStyle/>
          <a:p>
            <a:fld id="{935F375F-646B-4B6A-893E-506DC546D693}" type="slidenum">
              <a:rPr lang="en-US" smtClean="0"/>
              <a:t>8</a:t>
            </a:fld>
            <a:endParaRPr lang="en-US"/>
          </a:p>
        </p:txBody>
      </p:sp>
      <p:cxnSp>
        <p:nvCxnSpPr>
          <p:cNvPr id="5" name="Straight Connector 4"/>
          <p:cNvCxnSpPr/>
          <p:nvPr/>
        </p:nvCxnSpPr>
        <p:spPr>
          <a:xfrm flipV="1">
            <a:off x="0" y="1055716"/>
            <a:ext cx="9144000" cy="8313"/>
          </a:xfrm>
          <a:prstGeom prst="line">
            <a:avLst/>
          </a:prstGeom>
          <a:ln w="38100">
            <a:solidFill>
              <a:srgbClr val="EE42D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37800" cy="104740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7633" y="0"/>
            <a:ext cx="2129056" cy="1047404"/>
          </a:xfrm>
          <a:prstGeom prst="rect">
            <a:avLst/>
          </a:prstGeom>
        </p:spPr>
      </p:pic>
      <p:pic>
        <p:nvPicPr>
          <p:cNvPr id="8" name="Google Shape;603;p38"/>
          <p:cNvPicPr preferRelativeResize="0"/>
          <p:nvPr/>
        </p:nvPicPr>
        <p:blipFill>
          <a:blip r:embed="rId4">
            <a:alphaModFix/>
          </a:blip>
          <a:stretch>
            <a:fillRect/>
          </a:stretch>
        </p:blipFill>
        <p:spPr>
          <a:xfrm>
            <a:off x="955392" y="1064029"/>
            <a:ext cx="6974950" cy="5291015"/>
          </a:xfrm>
          <a:prstGeom prst="rect">
            <a:avLst/>
          </a:prstGeom>
          <a:noFill/>
          <a:ln>
            <a:noFill/>
          </a:ln>
        </p:spPr>
      </p:pic>
      <p:sp>
        <p:nvSpPr>
          <p:cNvPr id="3" name="Rectangle 2"/>
          <p:cNvSpPr/>
          <p:nvPr/>
        </p:nvSpPr>
        <p:spPr>
          <a:xfrm>
            <a:off x="232756" y="6317601"/>
            <a:ext cx="8678487" cy="369332"/>
          </a:xfrm>
          <a:prstGeom prst="rect">
            <a:avLst/>
          </a:prstGeom>
        </p:spPr>
        <p:txBody>
          <a:bodyPr wrap="square">
            <a:spAutoFit/>
          </a:bodyPr>
          <a:lstStyle/>
          <a:p>
            <a:r>
              <a:rPr lang="en-US" dirty="0" smtClean="0"/>
              <a:t>Source: A. Pele, https</a:t>
            </a:r>
            <a:r>
              <a:rPr lang="en-US" dirty="0"/>
              <a:t>://alog.ligo-la.caltech.edu/aLOG/index.php?callRep=39639</a:t>
            </a:r>
          </a:p>
        </p:txBody>
      </p:sp>
    </p:spTree>
    <p:extLst>
      <p:ext uri="{BB962C8B-B14F-4D97-AF65-F5344CB8AC3E}">
        <p14:creationId xmlns:p14="http://schemas.microsoft.com/office/powerpoint/2010/main" val="3859095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oogle Shape;779;p44"/>
          <p:cNvPicPr preferRelativeResize="0"/>
          <p:nvPr/>
        </p:nvPicPr>
        <p:blipFill>
          <a:blip r:embed="rId2">
            <a:alphaModFix/>
          </a:blip>
          <a:stretch>
            <a:fillRect/>
          </a:stretch>
        </p:blipFill>
        <p:spPr>
          <a:xfrm rot="5400000">
            <a:off x="4767600" y="2413339"/>
            <a:ext cx="3731912" cy="5020887"/>
          </a:xfrm>
          <a:prstGeom prst="rect">
            <a:avLst/>
          </a:prstGeom>
          <a:noFill/>
          <a:ln>
            <a:noFill/>
          </a:ln>
        </p:spPr>
      </p:pic>
      <p:sp>
        <p:nvSpPr>
          <p:cNvPr id="2" name="Title 1"/>
          <p:cNvSpPr>
            <a:spLocks noGrp="1"/>
          </p:cNvSpPr>
          <p:nvPr>
            <p:ph type="title"/>
          </p:nvPr>
        </p:nvSpPr>
        <p:spPr>
          <a:xfrm>
            <a:off x="1978429" y="0"/>
            <a:ext cx="5419897" cy="1325563"/>
          </a:xfrm>
        </p:spPr>
        <p:txBody>
          <a:bodyPr>
            <a:normAutofit/>
          </a:bodyPr>
          <a:lstStyle/>
          <a:p>
            <a:pPr algn="ctr"/>
            <a:r>
              <a:rPr lang="en-US" sz="3600" dirty="0" smtClean="0"/>
              <a:t>ISI Stage 1 Noise Budget</a:t>
            </a:r>
            <a:endParaRPr lang="en-US" sz="3600" dirty="0"/>
          </a:p>
        </p:txBody>
      </p:sp>
      <p:sp>
        <p:nvSpPr>
          <p:cNvPr id="4" name="Slide Number Placeholder 3"/>
          <p:cNvSpPr>
            <a:spLocks noGrp="1"/>
          </p:cNvSpPr>
          <p:nvPr>
            <p:ph type="sldNum" sz="quarter" idx="12"/>
          </p:nvPr>
        </p:nvSpPr>
        <p:spPr>
          <a:xfrm>
            <a:off x="7239000" y="6332538"/>
            <a:ext cx="1905000" cy="457200"/>
          </a:xfrm>
        </p:spPr>
        <p:txBody>
          <a:bodyPr/>
          <a:lstStyle/>
          <a:p>
            <a:fld id="{935F375F-646B-4B6A-893E-506DC546D693}" type="slidenum">
              <a:rPr lang="en-US" smtClean="0"/>
              <a:t>9</a:t>
            </a:fld>
            <a:endParaRPr lang="en-US"/>
          </a:p>
        </p:txBody>
      </p:sp>
      <p:cxnSp>
        <p:nvCxnSpPr>
          <p:cNvPr id="5" name="Straight Connector 4"/>
          <p:cNvCxnSpPr/>
          <p:nvPr/>
        </p:nvCxnSpPr>
        <p:spPr>
          <a:xfrm flipV="1">
            <a:off x="0" y="1055716"/>
            <a:ext cx="9144000" cy="8313"/>
          </a:xfrm>
          <a:prstGeom prst="line">
            <a:avLst/>
          </a:prstGeom>
          <a:ln w="38100">
            <a:solidFill>
              <a:srgbClr val="EE42D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37800" cy="104740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7633" y="0"/>
            <a:ext cx="2129056" cy="1047404"/>
          </a:xfrm>
          <a:prstGeom prst="rect">
            <a:avLst/>
          </a:prstGeom>
        </p:spPr>
      </p:pic>
      <p:sp>
        <p:nvSpPr>
          <p:cNvPr id="3" name="Rectangle 2"/>
          <p:cNvSpPr/>
          <p:nvPr/>
        </p:nvSpPr>
        <p:spPr>
          <a:xfrm>
            <a:off x="232756" y="6376472"/>
            <a:ext cx="8678487" cy="369332"/>
          </a:xfrm>
          <a:prstGeom prst="rect">
            <a:avLst/>
          </a:prstGeom>
        </p:spPr>
        <p:txBody>
          <a:bodyPr wrap="square">
            <a:spAutoFit/>
          </a:bodyPr>
          <a:lstStyle/>
          <a:p>
            <a:r>
              <a:rPr lang="en-US" dirty="0" smtClean="0"/>
              <a:t>Source: A. Pele, G1801687</a:t>
            </a:r>
            <a:endParaRPr lang="en-US" dirty="0"/>
          </a:p>
        </p:txBody>
      </p:sp>
      <p:pic>
        <p:nvPicPr>
          <p:cNvPr id="9" name="Google Shape;771;p43"/>
          <p:cNvPicPr preferRelativeResize="0"/>
          <p:nvPr/>
        </p:nvPicPr>
        <p:blipFill rotWithShape="1">
          <a:blip r:embed="rId5">
            <a:alphaModFix/>
          </a:blip>
          <a:srcRect t="7424"/>
          <a:stretch/>
        </p:blipFill>
        <p:spPr>
          <a:xfrm rot="5400000">
            <a:off x="484627" y="606712"/>
            <a:ext cx="3552870" cy="4522124"/>
          </a:xfrm>
          <a:prstGeom prst="rect">
            <a:avLst/>
          </a:prstGeom>
          <a:noFill/>
          <a:ln>
            <a:noFill/>
          </a:ln>
        </p:spPr>
      </p:pic>
      <p:sp>
        <p:nvSpPr>
          <p:cNvPr id="11" name="TextBox 10"/>
          <p:cNvSpPr txBox="1"/>
          <p:nvPr/>
        </p:nvSpPr>
        <p:spPr>
          <a:xfrm>
            <a:off x="5324305" y="1660224"/>
            <a:ext cx="3366655" cy="646331"/>
          </a:xfrm>
          <a:prstGeom prst="rect">
            <a:avLst/>
          </a:prstGeom>
          <a:noFill/>
        </p:spPr>
        <p:txBody>
          <a:bodyPr wrap="square" rtlCol="0">
            <a:spAutoFit/>
          </a:bodyPr>
          <a:lstStyle/>
          <a:p>
            <a:r>
              <a:rPr lang="en-US" dirty="0" smtClean="0"/>
              <a:t>In high microseism+wind, and </a:t>
            </a:r>
          </a:p>
          <a:p>
            <a:r>
              <a:rPr lang="en-US" dirty="0" smtClean="0"/>
              <a:t>current sensor correction</a:t>
            </a:r>
            <a:endParaRPr lang="en-US" dirty="0"/>
          </a:p>
        </p:txBody>
      </p:sp>
      <p:sp>
        <p:nvSpPr>
          <p:cNvPr id="12" name="TextBox 11"/>
          <p:cNvSpPr txBox="1"/>
          <p:nvPr/>
        </p:nvSpPr>
        <p:spPr>
          <a:xfrm>
            <a:off x="349135" y="5399671"/>
            <a:ext cx="3657599" cy="369332"/>
          </a:xfrm>
          <a:prstGeom prst="rect">
            <a:avLst/>
          </a:prstGeom>
          <a:noFill/>
        </p:spPr>
        <p:txBody>
          <a:bodyPr wrap="square" rtlCol="0">
            <a:spAutoFit/>
          </a:bodyPr>
          <a:lstStyle/>
          <a:p>
            <a:r>
              <a:rPr lang="en-US" dirty="0" smtClean="0"/>
              <a:t>More aggressive sensor correction</a:t>
            </a:r>
            <a:endParaRPr lang="en-US" dirty="0"/>
          </a:p>
        </p:txBody>
      </p:sp>
      <p:cxnSp>
        <p:nvCxnSpPr>
          <p:cNvPr id="14" name="Straight Arrow Connector 13"/>
          <p:cNvCxnSpPr/>
          <p:nvPr/>
        </p:nvCxnSpPr>
        <p:spPr>
          <a:xfrm flipH="1">
            <a:off x="4422371" y="1983389"/>
            <a:ext cx="789709" cy="23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57353" y="5584337"/>
            <a:ext cx="58189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212079" y="3123160"/>
            <a:ext cx="1080655" cy="915658"/>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212079" y="2867774"/>
            <a:ext cx="1936866" cy="369332"/>
          </a:xfrm>
          <a:prstGeom prst="rect">
            <a:avLst/>
          </a:prstGeom>
          <a:noFill/>
        </p:spPr>
        <p:txBody>
          <a:bodyPr wrap="square" rtlCol="0">
            <a:spAutoFit/>
          </a:bodyPr>
          <a:lstStyle/>
          <a:p>
            <a:r>
              <a:rPr lang="en-US" dirty="0" smtClean="0">
                <a:solidFill>
                  <a:srgbClr val="FF0000"/>
                </a:solidFill>
              </a:rPr>
              <a:t>Noise re-injection</a:t>
            </a:r>
            <a:endParaRPr lang="en-US" dirty="0">
              <a:solidFill>
                <a:srgbClr val="FF0000"/>
              </a:solidFill>
            </a:endParaRPr>
          </a:p>
        </p:txBody>
      </p:sp>
      <p:cxnSp>
        <p:nvCxnSpPr>
          <p:cNvPr id="22" name="Straight Arrow Connector 21"/>
          <p:cNvCxnSpPr/>
          <p:nvPr/>
        </p:nvCxnSpPr>
        <p:spPr>
          <a:xfrm flipV="1">
            <a:off x="7007633" y="3699164"/>
            <a:ext cx="390693" cy="490451"/>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040887" y="3378671"/>
            <a:ext cx="1936866" cy="369332"/>
          </a:xfrm>
          <a:prstGeom prst="rect">
            <a:avLst/>
          </a:prstGeom>
          <a:noFill/>
        </p:spPr>
        <p:txBody>
          <a:bodyPr wrap="square" rtlCol="0">
            <a:spAutoFit/>
          </a:bodyPr>
          <a:lstStyle/>
          <a:p>
            <a:r>
              <a:rPr lang="en-US" b="1" dirty="0" smtClean="0">
                <a:solidFill>
                  <a:schemeClr val="accent6"/>
                </a:solidFill>
              </a:rPr>
              <a:t>2X suppression</a:t>
            </a:r>
            <a:endParaRPr lang="en-US" b="1" dirty="0">
              <a:solidFill>
                <a:schemeClr val="accent6"/>
              </a:solidFill>
            </a:endParaRPr>
          </a:p>
        </p:txBody>
      </p:sp>
    </p:spTree>
    <p:extLst>
      <p:ext uri="{BB962C8B-B14F-4D97-AF65-F5344CB8AC3E}">
        <p14:creationId xmlns:p14="http://schemas.microsoft.com/office/powerpoint/2010/main" val="132508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3" grpId="0"/>
    </p:bldLst>
  </p:timing>
</p:sld>
</file>

<file path=ppt/theme/theme1.xml><?xml version="1.0" encoding="utf-8"?>
<a:theme xmlns:a="http://schemas.openxmlformats.org/drawingml/2006/main" name="LIGOTheme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OTheme2" id="{593C3B1A-1FF8-4ACF-9C93-2397B51BD477}" vid="{630090E4-445C-4579-8B07-DC3FEA5650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LIGOTheme2</Template>
  <TotalTime>21486</TotalTime>
  <Words>629</Words>
  <Application>Microsoft Office PowerPoint</Application>
  <PresentationFormat>On-screen Show (4:3)</PresentationFormat>
  <Paragraphs>81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Symbol</vt:lpstr>
      <vt:lpstr>Wingdings</vt:lpstr>
      <vt:lpstr>LIGOTheme2</vt:lpstr>
      <vt:lpstr>Status of Beam Rotation Sensors at LLO</vt:lpstr>
      <vt:lpstr>Content</vt:lpstr>
      <vt:lpstr>Introduction</vt:lpstr>
      <vt:lpstr>BRS Basics</vt:lpstr>
      <vt:lpstr>Installation history</vt:lpstr>
      <vt:lpstr>Assembly Photos</vt:lpstr>
      <vt:lpstr>Alogs of Note</vt:lpstr>
      <vt:lpstr>LLO-BRS first spectrum</vt:lpstr>
      <vt:lpstr>ISI Stage 1 Noise Budget</vt:lpstr>
      <vt:lpstr>Current Status</vt:lpstr>
      <vt:lpstr>PowerPoint Presentation</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UW NCAL Progress</dc:title>
  <dc:creator>Krishna Venkateswara</dc:creator>
  <cp:lastModifiedBy>Krishna Venkateswara</cp:lastModifiedBy>
  <cp:revision>138</cp:revision>
  <dcterms:created xsi:type="dcterms:W3CDTF">2018-09-27T00:35:11Z</dcterms:created>
  <dcterms:modified xsi:type="dcterms:W3CDTF">2018-10-12T17:17:08Z</dcterms:modified>
</cp:coreProperties>
</file>