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tif" ContentType="image/tiff"/>
  <Default Extension="gif" ContentType="image/gif"/>
  <Default Extension="tiff" ContentType="image/tiff"/>
  <Default Extension="vml" ContentType="application/vnd.openxmlformats-officedocument.vmlDrawing"/>
  <Default Extension="m4v"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908" r:id="rId1"/>
    <p:sldMasterId id="2147484010" r:id="rId2"/>
  </p:sldMasterIdLst>
  <p:notesMasterIdLst>
    <p:notesMasterId r:id="rId33"/>
  </p:notesMasterIdLst>
  <p:handoutMasterIdLst>
    <p:handoutMasterId r:id="rId34"/>
  </p:handoutMasterIdLst>
  <p:sldIdLst>
    <p:sldId id="256" r:id="rId3"/>
    <p:sldId id="699" r:id="rId4"/>
    <p:sldId id="448" r:id="rId5"/>
    <p:sldId id="577" r:id="rId6"/>
    <p:sldId id="639" r:id="rId7"/>
    <p:sldId id="638" r:id="rId8"/>
    <p:sldId id="597" r:id="rId9"/>
    <p:sldId id="636" r:id="rId10"/>
    <p:sldId id="697" r:id="rId11"/>
    <p:sldId id="694" r:id="rId12"/>
    <p:sldId id="491" r:id="rId13"/>
    <p:sldId id="650" r:id="rId14"/>
    <p:sldId id="600" r:id="rId15"/>
    <p:sldId id="581" r:id="rId16"/>
    <p:sldId id="668" r:id="rId17"/>
    <p:sldId id="667" r:id="rId18"/>
    <p:sldId id="675" r:id="rId19"/>
    <p:sldId id="682" r:id="rId20"/>
    <p:sldId id="669" r:id="rId21"/>
    <p:sldId id="698" r:id="rId22"/>
    <p:sldId id="670" r:id="rId23"/>
    <p:sldId id="692" r:id="rId24"/>
    <p:sldId id="686" r:id="rId25"/>
    <p:sldId id="683" r:id="rId26"/>
    <p:sldId id="695" r:id="rId27"/>
    <p:sldId id="671" r:id="rId28"/>
    <p:sldId id="672" r:id="rId29"/>
    <p:sldId id="673" r:id="rId30"/>
    <p:sldId id="627" r:id="rId31"/>
    <p:sldId id="688" r:id="rId32"/>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Helvetica" charset="0"/>
        <a:ea typeface="+mn-ea"/>
        <a:cs typeface="+mn-cs"/>
      </a:defRPr>
    </a:lvl1pPr>
    <a:lvl2pPr marL="457200" algn="l" rtl="0" eaLnBrk="0" fontAlgn="base" hangingPunct="0">
      <a:spcBef>
        <a:spcPct val="0"/>
      </a:spcBef>
      <a:spcAft>
        <a:spcPct val="0"/>
      </a:spcAft>
      <a:defRPr sz="2400" kern="1200">
        <a:solidFill>
          <a:schemeClr val="tx1"/>
        </a:solidFill>
        <a:latin typeface="Helvetica" charset="0"/>
        <a:ea typeface="+mn-ea"/>
        <a:cs typeface="+mn-cs"/>
      </a:defRPr>
    </a:lvl2pPr>
    <a:lvl3pPr marL="914400" algn="l" rtl="0" eaLnBrk="0" fontAlgn="base" hangingPunct="0">
      <a:spcBef>
        <a:spcPct val="0"/>
      </a:spcBef>
      <a:spcAft>
        <a:spcPct val="0"/>
      </a:spcAft>
      <a:defRPr sz="2400" kern="1200">
        <a:solidFill>
          <a:schemeClr val="tx1"/>
        </a:solidFill>
        <a:latin typeface="Helvetica" charset="0"/>
        <a:ea typeface="+mn-ea"/>
        <a:cs typeface="+mn-cs"/>
      </a:defRPr>
    </a:lvl3pPr>
    <a:lvl4pPr marL="1371600" algn="l" rtl="0" eaLnBrk="0" fontAlgn="base" hangingPunct="0">
      <a:spcBef>
        <a:spcPct val="0"/>
      </a:spcBef>
      <a:spcAft>
        <a:spcPct val="0"/>
      </a:spcAft>
      <a:defRPr sz="2400" kern="1200">
        <a:solidFill>
          <a:schemeClr val="tx1"/>
        </a:solidFill>
        <a:latin typeface="Helvetica" charset="0"/>
        <a:ea typeface="+mn-ea"/>
        <a:cs typeface="+mn-cs"/>
      </a:defRPr>
    </a:lvl4pPr>
    <a:lvl5pPr marL="1828800" algn="l" rtl="0" eaLnBrk="0" fontAlgn="base" hangingPunct="0">
      <a:spcBef>
        <a:spcPct val="0"/>
      </a:spcBef>
      <a:spcAft>
        <a:spcPct val="0"/>
      </a:spcAft>
      <a:defRPr sz="2400" kern="1200">
        <a:solidFill>
          <a:schemeClr val="tx1"/>
        </a:solidFill>
        <a:latin typeface="Helvetica" charset="0"/>
        <a:ea typeface="+mn-ea"/>
        <a:cs typeface="+mn-cs"/>
      </a:defRPr>
    </a:lvl5pPr>
    <a:lvl6pPr marL="2286000" algn="l" defTabSz="457200" rtl="0" eaLnBrk="1" latinLnBrk="0" hangingPunct="1">
      <a:defRPr sz="2400" kern="1200">
        <a:solidFill>
          <a:schemeClr val="tx1"/>
        </a:solidFill>
        <a:latin typeface="Helvetica" charset="0"/>
        <a:ea typeface="+mn-ea"/>
        <a:cs typeface="+mn-cs"/>
      </a:defRPr>
    </a:lvl6pPr>
    <a:lvl7pPr marL="2743200" algn="l" defTabSz="457200" rtl="0" eaLnBrk="1" latinLnBrk="0" hangingPunct="1">
      <a:defRPr sz="2400" kern="1200">
        <a:solidFill>
          <a:schemeClr val="tx1"/>
        </a:solidFill>
        <a:latin typeface="Helvetica" charset="0"/>
        <a:ea typeface="+mn-ea"/>
        <a:cs typeface="+mn-cs"/>
      </a:defRPr>
    </a:lvl7pPr>
    <a:lvl8pPr marL="3200400" algn="l" defTabSz="457200" rtl="0" eaLnBrk="1" latinLnBrk="0" hangingPunct="1">
      <a:defRPr sz="2400" kern="1200">
        <a:solidFill>
          <a:schemeClr val="tx1"/>
        </a:solidFill>
        <a:latin typeface="Helvetica" charset="0"/>
        <a:ea typeface="+mn-ea"/>
        <a:cs typeface="+mn-cs"/>
      </a:defRPr>
    </a:lvl8pPr>
    <a:lvl9pPr marL="3657600" algn="l" defTabSz="457200" rtl="0" eaLnBrk="1" latinLnBrk="0" hangingPunct="1">
      <a:defRPr sz="2400" kern="1200">
        <a:solidFill>
          <a:schemeClr val="tx1"/>
        </a:solidFill>
        <a:latin typeface="Helvetica"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FF"/>
    <a:srgbClr val="000000"/>
    <a:srgbClr val="499337"/>
    <a:srgbClr val="1F282A"/>
    <a:srgbClr val="232733"/>
    <a:srgbClr val="743199"/>
    <a:srgbClr val="3A194D"/>
    <a:srgbClr val="412541"/>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22" autoAdjust="0"/>
    <p:restoredTop sz="76563" autoAdjust="0"/>
  </p:normalViewPr>
  <p:slideViewPr>
    <p:cSldViewPr snapToObjects="1">
      <p:cViewPr varScale="1">
        <p:scale>
          <a:sx n="105" d="100"/>
          <a:sy n="105" d="100"/>
        </p:scale>
        <p:origin x="1570" y="69"/>
      </p:cViewPr>
      <p:guideLst>
        <p:guide orient="horz" pos="2160"/>
        <p:guide pos="2832"/>
      </p:guideLst>
    </p:cSldViewPr>
  </p:slideViewPr>
  <p:outlineViewPr>
    <p:cViewPr>
      <p:scale>
        <a:sx n="33" d="100"/>
        <a:sy n="33" d="100"/>
      </p:scale>
      <p:origin x="0" y="0"/>
    </p:cViewPr>
    <p:sldLst>
      <p:sld r:id="rId1" collapse="1"/>
    </p:sldLst>
  </p:outlin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image" Target="../media/image127.wmf"/><Relationship Id="rId1" Type="http://schemas.openxmlformats.org/officeDocument/2006/relationships/image" Target="../media/image126.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image" Target="../media/image13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0"/>
            <a:ext cx="3140075" cy="487363"/>
          </a:xfrm>
          <a:prstGeom prst="rect">
            <a:avLst/>
          </a:prstGeom>
          <a:noFill/>
          <a:ln w="9525">
            <a:noFill/>
            <a:miter lim="800000"/>
            <a:headEnd/>
            <a:tailEnd/>
          </a:ln>
          <a:effectLst/>
        </p:spPr>
        <p:txBody>
          <a:bodyPr vert="horz" wrap="square" lIns="96479" tIns="48240" rIns="96479" bIns="48240" numCol="1" anchor="t" anchorCtr="0" compatLnSpc="1">
            <a:prstTxWarp prst="textNoShape">
              <a:avLst/>
            </a:prstTxWarp>
          </a:bodyPr>
          <a:lstStyle>
            <a:lvl1pPr defTabSz="965200">
              <a:defRPr sz="1300">
                <a:latin typeface="Times New Roman" charset="0"/>
              </a:defRPr>
            </a:lvl1pPr>
          </a:lstStyle>
          <a:p>
            <a:pPr>
              <a:defRPr/>
            </a:pPr>
            <a:endParaRPr lang="en-US"/>
          </a:p>
        </p:txBody>
      </p:sp>
      <p:sp>
        <p:nvSpPr>
          <p:cNvPr id="47107" name="Rectangle 3"/>
          <p:cNvSpPr>
            <a:spLocks noGrp="1" noChangeArrowheads="1"/>
          </p:cNvSpPr>
          <p:nvPr>
            <p:ph type="dt" sz="quarter" idx="1"/>
          </p:nvPr>
        </p:nvSpPr>
        <p:spPr bwMode="auto">
          <a:xfrm>
            <a:off x="4159250" y="0"/>
            <a:ext cx="3138488" cy="487363"/>
          </a:xfrm>
          <a:prstGeom prst="rect">
            <a:avLst/>
          </a:prstGeom>
          <a:noFill/>
          <a:ln w="9525">
            <a:noFill/>
            <a:miter lim="800000"/>
            <a:headEnd/>
            <a:tailEnd/>
          </a:ln>
          <a:effectLst/>
        </p:spPr>
        <p:txBody>
          <a:bodyPr vert="horz" wrap="square" lIns="96479" tIns="48240" rIns="96479" bIns="48240" numCol="1" anchor="t" anchorCtr="0" compatLnSpc="1">
            <a:prstTxWarp prst="textNoShape">
              <a:avLst/>
            </a:prstTxWarp>
          </a:bodyPr>
          <a:lstStyle>
            <a:lvl1pPr algn="r" defTabSz="965200">
              <a:defRPr sz="1300">
                <a:latin typeface="Times New Roman" charset="0"/>
              </a:defRPr>
            </a:lvl1pPr>
          </a:lstStyle>
          <a:p>
            <a:pPr>
              <a:defRPr/>
            </a:pPr>
            <a:endParaRPr lang="en-US"/>
          </a:p>
        </p:txBody>
      </p:sp>
      <p:sp>
        <p:nvSpPr>
          <p:cNvPr id="47108" name="Rectangle 4"/>
          <p:cNvSpPr>
            <a:spLocks noGrp="1" noChangeArrowheads="1"/>
          </p:cNvSpPr>
          <p:nvPr>
            <p:ph type="ftr" sz="quarter" idx="2"/>
          </p:nvPr>
        </p:nvSpPr>
        <p:spPr bwMode="auto">
          <a:xfrm>
            <a:off x="0" y="9113838"/>
            <a:ext cx="3140075" cy="487362"/>
          </a:xfrm>
          <a:prstGeom prst="rect">
            <a:avLst/>
          </a:prstGeom>
          <a:noFill/>
          <a:ln w="9525">
            <a:noFill/>
            <a:miter lim="800000"/>
            <a:headEnd/>
            <a:tailEnd/>
          </a:ln>
          <a:effectLst/>
        </p:spPr>
        <p:txBody>
          <a:bodyPr vert="horz" wrap="square" lIns="96479" tIns="48240" rIns="96479" bIns="48240" numCol="1" anchor="b" anchorCtr="0" compatLnSpc="1">
            <a:prstTxWarp prst="textNoShape">
              <a:avLst/>
            </a:prstTxWarp>
          </a:bodyPr>
          <a:lstStyle>
            <a:lvl1pPr defTabSz="965200">
              <a:defRPr sz="1300">
                <a:latin typeface="Times New Roman" charset="0"/>
              </a:defRPr>
            </a:lvl1pPr>
          </a:lstStyle>
          <a:p>
            <a:pPr>
              <a:defRPr/>
            </a:pPr>
            <a:endParaRPr lang="en-US"/>
          </a:p>
        </p:txBody>
      </p:sp>
      <p:sp>
        <p:nvSpPr>
          <p:cNvPr id="47109" name="Rectangle 5"/>
          <p:cNvSpPr>
            <a:spLocks noGrp="1" noChangeArrowheads="1"/>
          </p:cNvSpPr>
          <p:nvPr>
            <p:ph type="sldNum" sz="quarter" idx="3"/>
          </p:nvPr>
        </p:nvSpPr>
        <p:spPr bwMode="auto">
          <a:xfrm>
            <a:off x="4159250" y="9113838"/>
            <a:ext cx="3138488" cy="487362"/>
          </a:xfrm>
          <a:prstGeom prst="rect">
            <a:avLst/>
          </a:prstGeom>
          <a:noFill/>
          <a:ln w="9525">
            <a:noFill/>
            <a:miter lim="800000"/>
            <a:headEnd/>
            <a:tailEnd/>
          </a:ln>
          <a:effectLst/>
        </p:spPr>
        <p:txBody>
          <a:bodyPr vert="horz" wrap="square" lIns="96479" tIns="48240" rIns="96479" bIns="48240" numCol="1" anchor="b" anchorCtr="0" compatLnSpc="1">
            <a:prstTxWarp prst="textNoShape">
              <a:avLst/>
            </a:prstTxWarp>
          </a:bodyPr>
          <a:lstStyle>
            <a:lvl1pPr algn="r" defTabSz="965200">
              <a:defRPr sz="1300">
                <a:latin typeface="Times New Roman" charset="0"/>
              </a:defRPr>
            </a:lvl1pPr>
          </a:lstStyle>
          <a:p>
            <a:pPr>
              <a:defRPr/>
            </a:pPr>
            <a:fld id="{78FF838E-B6B3-AA4D-9C35-49E074F42D90}" type="slidenum">
              <a:rPr lang="en-US"/>
              <a:pPr>
                <a:defRPr/>
              </a:pPr>
              <a:t>‹#›</a:t>
            </a:fld>
            <a:endParaRPr lang="en-US"/>
          </a:p>
        </p:txBody>
      </p:sp>
    </p:spTree>
    <p:extLst>
      <p:ext uri="{BB962C8B-B14F-4D97-AF65-F5344CB8AC3E}">
        <p14:creationId xmlns:p14="http://schemas.microsoft.com/office/powerpoint/2010/main" val="271815661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170238" cy="479425"/>
          </a:xfrm>
          <a:prstGeom prst="rect">
            <a:avLst/>
          </a:prstGeom>
          <a:noFill/>
          <a:ln w="12700">
            <a:noFill/>
            <a:miter lim="800000"/>
            <a:headEnd type="none" w="sm" len="sm"/>
            <a:tailEnd type="none" w="sm" len="sm"/>
          </a:ln>
          <a:effectLst/>
        </p:spPr>
        <p:txBody>
          <a:bodyPr vert="horz" wrap="square" lIns="96479" tIns="48240" rIns="96479" bIns="48240" numCol="1" anchor="t" anchorCtr="0" compatLnSpc="1">
            <a:prstTxWarp prst="textNoShape">
              <a:avLst/>
            </a:prstTxWarp>
          </a:bodyPr>
          <a:lstStyle>
            <a:lvl1pPr defTabSz="965200">
              <a:defRPr sz="1300">
                <a:latin typeface="Times New Roman" charset="0"/>
              </a:defRPr>
            </a:lvl1pPr>
          </a:lstStyle>
          <a:p>
            <a:pPr>
              <a:defRPr/>
            </a:pPr>
            <a:endParaRPr lang="en-US"/>
          </a:p>
        </p:txBody>
      </p:sp>
      <p:sp>
        <p:nvSpPr>
          <p:cNvPr id="4099" name="Rectangle 3"/>
          <p:cNvSpPr>
            <a:spLocks noGrp="1" noChangeArrowheads="1"/>
          </p:cNvSpPr>
          <p:nvPr>
            <p:ph type="dt" idx="1"/>
          </p:nvPr>
        </p:nvSpPr>
        <p:spPr bwMode="auto">
          <a:xfrm>
            <a:off x="4144963" y="0"/>
            <a:ext cx="3170237" cy="479425"/>
          </a:xfrm>
          <a:prstGeom prst="rect">
            <a:avLst/>
          </a:prstGeom>
          <a:noFill/>
          <a:ln w="12700">
            <a:noFill/>
            <a:miter lim="800000"/>
            <a:headEnd type="none" w="sm" len="sm"/>
            <a:tailEnd type="none" w="sm" len="sm"/>
          </a:ln>
          <a:effectLst/>
        </p:spPr>
        <p:txBody>
          <a:bodyPr vert="horz" wrap="square" lIns="96479" tIns="48240" rIns="96479" bIns="48240" numCol="1" anchor="t" anchorCtr="0" compatLnSpc="1">
            <a:prstTxWarp prst="textNoShape">
              <a:avLst/>
            </a:prstTxWarp>
          </a:bodyPr>
          <a:lstStyle>
            <a:lvl1pPr algn="r" defTabSz="965200">
              <a:defRPr sz="1300">
                <a:latin typeface="Times New Roman" charset="0"/>
              </a:defRPr>
            </a:lvl1pPr>
          </a:lstStyle>
          <a:p>
            <a:pPr>
              <a:defRPr/>
            </a:pPr>
            <a:endParaRPr lang="en-US"/>
          </a:p>
        </p:txBody>
      </p:sp>
      <p:sp>
        <p:nvSpPr>
          <p:cNvPr id="18436" name="Rectangle 4"/>
          <p:cNvSpPr>
            <a:spLocks noGrp="1" noRot="1" noChangeAspect="1" noChangeArrowheads="1" noTextEdit="1"/>
          </p:cNvSpPr>
          <p:nvPr>
            <p:ph type="sldImg" idx="2"/>
          </p:nvPr>
        </p:nvSpPr>
        <p:spPr bwMode="auto">
          <a:xfrm>
            <a:off x="1258888" y="720725"/>
            <a:ext cx="4800600" cy="360045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76313" y="4559300"/>
            <a:ext cx="5362575" cy="4321175"/>
          </a:xfrm>
          <a:prstGeom prst="rect">
            <a:avLst/>
          </a:prstGeom>
          <a:noFill/>
          <a:ln w="12700">
            <a:noFill/>
            <a:miter lim="800000"/>
            <a:headEnd type="none" w="sm" len="sm"/>
            <a:tailEnd type="none" w="sm" len="sm"/>
          </a:ln>
          <a:effectLst/>
        </p:spPr>
        <p:txBody>
          <a:bodyPr vert="horz" wrap="square" lIns="96479" tIns="48240" rIns="96479" bIns="482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9121775"/>
            <a:ext cx="3170238" cy="479425"/>
          </a:xfrm>
          <a:prstGeom prst="rect">
            <a:avLst/>
          </a:prstGeom>
          <a:noFill/>
          <a:ln w="12700">
            <a:noFill/>
            <a:miter lim="800000"/>
            <a:headEnd type="none" w="sm" len="sm"/>
            <a:tailEnd type="none" w="sm" len="sm"/>
          </a:ln>
          <a:effectLst/>
        </p:spPr>
        <p:txBody>
          <a:bodyPr vert="horz" wrap="square" lIns="96479" tIns="48240" rIns="96479" bIns="48240" numCol="1" anchor="b" anchorCtr="0" compatLnSpc="1">
            <a:prstTxWarp prst="textNoShape">
              <a:avLst/>
            </a:prstTxWarp>
          </a:bodyPr>
          <a:lstStyle>
            <a:lvl1pPr defTabSz="965200">
              <a:defRPr sz="1300">
                <a:latin typeface="Times New Roman" charset="0"/>
              </a:defRPr>
            </a:lvl1pPr>
          </a:lstStyle>
          <a:p>
            <a:pPr>
              <a:defRPr/>
            </a:pPr>
            <a:endParaRPr lang="en-US"/>
          </a:p>
        </p:txBody>
      </p:sp>
      <p:sp>
        <p:nvSpPr>
          <p:cNvPr id="4103" name="Rectangle 7"/>
          <p:cNvSpPr>
            <a:spLocks noGrp="1" noChangeArrowheads="1"/>
          </p:cNvSpPr>
          <p:nvPr>
            <p:ph type="sldNum" sz="quarter" idx="5"/>
          </p:nvPr>
        </p:nvSpPr>
        <p:spPr bwMode="auto">
          <a:xfrm>
            <a:off x="4144963" y="9121775"/>
            <a:ext cx="3170237" cy="479425"/>
          </a:xfrm>
          <a:prstGeom prst="rect">
            <a:avLst/>
          </a:prstGeom>
          <a:noFill/>
          <a:ln w="12700">
            <a:noFill/>
            <a:miter lim="800000"/>
            <a:headEnd type="none" w="sm" len="sm"/>
            <a:tailEnd type="none" w="sm" len="sm"/>
          </a:ln>
          <a:effectLst/>
        </p:spPr>
        <p:txBody>
          <a:bodyPr vert="horz" wrap="square" lIns="96479" tIns="48240" rIns="96479" bIns="48240" numCol="1" anchor="b" anchorCtr="0" compatLnSpc="1">
            <a:prstTxWarp prst="textNoShape">
              <a:avLst/>
            </a:prstTxWarp>
          </a:bodyPr>
          <a:lstStyle>
            <a:lvl1pPr algn="r" defTabSz="965200">
              <a:defRPr sz="1300">
                <a:latin typeface="Times New Roman" charset="0"/>
              </a:defRPr>
            </a:lvl1pPr>
          </a:lstStyle>
          <a:p>
            <a:pPr>
              <a:defRPr/>
            </a:pPr>
            <a:fld id="{2ED7CB19-AD16-C348-8B37-2228ADC4B7F5}" type="slidenum">
              <a:rPr lang="en-US"/>
              <a:pPr>
                <a:defRPr/>
              </a:pPr>
              <a:t>‹#›</a:t>
            </a:fld>
            <a:endParaRPr lang="en-US"/>
          </a:p>
        </p:txBody>
      </p:sp>
    </p:spTree>
    <p:extLst>
      <p:ext uri="{BB962C8B-B14F-4D97-AF65-F5344CB8AC3E}">
        <p14:creationId xmlns:p14="http://schemas.microsoft.com/office/powerpoint/2010/main" val="2286443059"/>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00E16D0A-9842-8A48-B8FA-021AEFAEC2CE}" type="slidenum">
              <a:rPr lang="en-US"/>
              <a:pPr/>
              <a:t>1</a:t>
            </a:fld>
            <a:endParaRPr lang="en-US"/>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36676614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ED7CB19-AD16-C348-8B37-2228ADC4B7F5}" type="slidenum">
              <a:rPr lang="en-US" smtClean="0"/>
              <a:pPr>
                <a:defRPr/>
              </a:pPr>
              <a:t>16</a:t>
            </a:fld>
            <a:endParaRPr lang="en-US"/>
          </a:p>
        </p:txBody>
      </p:sp>
    </p:spTree>
    <p:extLst>
      <p:ext uri="{BB962C8B-B14F-4D97-AF65-F5344CB8AC3E}">
        <p14:creationId xmlns:p14="http://schemas.microsoft.com/office/powerpoint/2010/main" val="409568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spcAft>
                <a:spcPts val="0"/>
              </a:spcAft>
            </a:pPr>
            <a:r>
              <a:rPr lang="en-US" sz="2000" dirty="0" smtClean="0"/>
              <a:t>The interferometer plane was chosen to minimize construction costs determined by the local topography such that the global coordinate system lies in a plane locally tangent to the WGS-84 model within the triangle defined by the 4 km arms. </a:t>
            </a:r>
            <a:r>
              <a:rPr lang="en-US" sz="2000" dirty="0" smtClean="0"/>
              <a:t>Deviations </a:t>
            </a:r>
            <a:r>
              <a:rPr lang="en-US" sz="2000" dirty="0" smtClean="0"/>
              <a:t>between the local zenith and </a:t>
            </a:r>
            <a:r>
              <a:rPr lang="en-US" sz="2000" dirty="0" err="1" smtClean="0"/>
              <a:t>z</a:t>
            </a:r>
            <a:r>
              <a:rPr lang="en-US" sz="2000" baseline="-25000" dirty="0" err="1" smtClean="0"/>
              <a:t>G</a:t>
            </a:r>
            <a:r>
              <a:rPr lang="en-US" sz="2000" dirty="0" smtClean="0"/>
              <a:t> up to 0.63x10</a:t>
            </a:r>
            <a:r>
              <a:rPr lang="en-US" sz="2000" baseline="30000" dirty="0" smtClean="0"/>
              <a:t>-3</a:t>
            </a:r>
            <a:r>
              <a:rPr lang="en-US" sz="2000" dirty="0" smtClean="0"/>
              <a:t> rad.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ED7CB19-AD16-C348-8B37-2228ADC4B7F5}" type="slidenum">
              <a:rPr lang="en-US" smtClean="0"/>
              <a:pPr>
                <a:defRPr/>
              </a:pPr>
              <a:t>17</a:t>
            </a:fld>
            <a:endParaRPr lang="en-US"/>
          </a:p>
        </p:txBody>
      </p:sp>
    </p:spTree>
    <p:extLst>
      <p:ext uri="{BB962C8B-B14F-4D97-AF65-F5344CB8AC3E}">
        <p14:creationId xmlns:p14="http://schemas.microsoft.com/office/powerpoint/2010/main" val="9636473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spcAft>
                <a:spcPts val="0"/>
              </a:spcAft>
            </a:pPr>
            <a:endParaRPr lang="en-US" dirty="0"/>
          </a:p>
        </p:txBody>
      </p:sp>
      <p:sp>
        <p:nvSpPr>
          <p:cNvPr id="4" name="Slide Number Placeholder 3"/>
          <p:cNvSpPr>
            <a:spLocks noGrp="1"/>
          </p:cNvSpPr>
          <p:nvPr>
            <p:ph type="sldNum" sz="quarter" idx="10"/>
          </p:nvPr>
        </p:nvSpPr>
        <p:spPr/>
        <p:txBody>
          <a:bodyPr/>
          <a:lstStyle/>
          <a:p>
            <a:pPr>
              <a:defRPr/>
            </a:pPr>
            <a:fld id="{2ED7CB19-AD16-C348-8B37-2228ADC4B7F5}" type="slidenum">
              <a:rPr lang="en-US" smtClean="0"/>
              <a:pPr>
                <a:defRPr/>
              </a:pPr>
              <a:t>18</a:t>
            </a:fld>
            <a:endParaRPr lang="en-US"/>
          </a:p>
        </p:txBody>
      </p:sp>
    </p:spTree>
    <p:extLst>
      <p:ext uri="{BB962C8B-B14F-4D97-AF65-F5344CB8AC3E}">
        <p14:creationId xmlns:p14="http://schemas.microsoft.com/office/powerpoint/2010/main" val="33665257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solidFill>
                  <a:srgbClr val="FFFFFF"/>
                </a:solidFill>
              </a:rPr>
              <a:t>Surveyor’s nail or PK nail – shanked</a:t>
            </a:r>
            <a:r>
              <a:rPr lang="en-US" sz="1600" baseline="0" dirty="0" smtClean="0">
                <a:solidFill>
                  <a:srgbClr val="FFFFFF"/>
                </a:solidFill>
              </a:rPr>
              <a:t> nail with indentation in the middle of the head, driven into the ground to mark a position precisely.</a:t>
            </a:r>
            <a:endParaRPr lang="en-US" sz="1600" dirty="0" smtClean="0">
              <a:solidFill>
                <a:srgbClr val="FFFFFF"/>
              </a:solidFill>
            </a:endParaRPr>
          </a:p>
          <a:p>
            <a:endParaRPr lang="en-US" dirty="0"/>
          </a:p>
        </p:txBody>
      </p:sp>
      <p:sp>
        <p:nvSpPr>
          <p:cNvPr id="4" name="Slide Number Placeholder 3"/>
          <p:cNvSpPr>
            <a:spLocks noGrp="1"/>
          </p:cNvSpPr>
          <p:nvPr>
            <p:ph type="sldNum" sz="quarter" idx="10"/>
          </p:nvPr>
        </p:nvSpPr>
        <p:spPr/>
        <p:txBody>
          <a:bodyPr/>
          <a:lstStyle/>
          <a:p>
            <a:pPr>
              <a:defRPr/>
            </a:pPr>
            <a:fld id="{2ED7CB19-AD16-C348-8B37-2228ADC4B7F5}" type="slidenum">
              <a:rPr lang="en-US" smtClean="0"/>
              <a:pPr>
                <a:defRPr/>
              </a:pPr>
              <a:t>19</a:t>
            </a:fld>
            <a:endParaRPr lang="en-US"/>
          </a:p>
        </p:txBody>
      </p:sp>
    </p:spTree>
    <p:extLst>
      <p:ext uri="{BB962C8B-B14F-4D97-AF65-F5344CB8AC3E}">
        <p14:creationId xmlns:p14="http://schemas.microsoft.com/office/powerpoint/2010/main" val="27034717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solidFill>
                  <a:srgbClr val="FFFFFF"/>
                </a:solidFill>
              </a:rPr>
              <a:t>LIGO beam tubes</a:t>
            </a:r>
          </a:p>
          <a:p>
            <a:r>
              <a:rPr lang="en-US" sz="1600" dirty="0" smtClean="0">
                <a:solidFill>
                  <a:srgbClr val="FFFFFF"/>
                </a:solidFill>
              </a:rPr>
              <a:t>9000 m</a:t>
            </a:r>
            <a:r>
              <a:rPr lang="en-US" sz="1600" baseline="30000" dirty="0" smtClean="0">
                <a:solidFill>
                  <a:srgbClr val="FFFFFF"/>
                </a:solidFill>
              </a:rPr>
              <a:t>3</a:t>
            </a:r>
            <a:r>
              <a:rPr lang="en-US" sz="1600" dirty="0" smtClean="0">
                <a:solidFill>
                  <a:srgbClr val="FFFFFF"/>
                </a:solidFill>
              </a:rPr>
              <a:t> volume </a:t>
            </a:r>
          </a:p>
          <a:p>
            <a:r>
              <a:rPr lang="en-US" sz="1600" dirty="0" smtClean="0">
                <a:solidFill>
                  <a:srgbClr val="FFFFFF"/>
                </a:solidFill>
              </a:rPr>
              <a:t>30000 m</a:t>
            </a:r>
            <a:r>
              <a:rPr lang="en-US" sz="1600" baseline="30000" dirty="0" smtClean="0">
                <a:solidFill>
                  <a:srgbClr val="FFFFFF"/>
                </a:solidFill>
              </a:rPr>
              <a:t>2</a:t>
            </a:r>
            <a:r>
              <a:rPr lang="en-US" sz="1600" dirty="0" smtClean="0">
                <a:solidFill>
                  <a:srgbClr val="FFFFFF"/>
                </a:solidFill>
              </a:rPr>
              <a:t> surface area</a:t>
            </a:r>
          </a:p>
          <a:p>
            <a:r>
              <a:rPr lang="en-US" sz="1600" dirty="0" smtClean="0">
                <a:solidFill>
                  <a:srgbClr val="FFFFFF"/>
                </a:solidFill>
              </a:rPr>
              <a:t>50000 m of spiral welds</a:t>
            </a:r>
          </a:p>
          <a:p>
            <a:r>
              <a:rPr lang="en-US" sz="1600" dirty="0" smtClean="0">
                <a:solidFill>
                  <a:srgbClr val="FFFFFF"/>
                </a:solidFill>
              </a:rPr>
              <a:t>~10</a:t>
            </a:r>
            <a:r>
              <a:rPr lang="en-US" sz="1600" baseline="30000" dirty="0" smtClean="0">
                <a:solidFill>
                  <a:srgbClr val="FFFFFF"/>
                </a:solidFill>
              </a:rPr>
              <a:t>-9</a:t>
            </a:r>
            <a:r>
              <a:rPr lang="en-US" sz="1600" dirty="0" smtClean="0">
                <a:solidFill>
                  <a:srgbClr val="FFFFFF"/>
                </a:solidFill>
              </a:rPr>
              <a:t> </a:t>
            </a:r>
            <a:r>
              <a:rPr lang="en-US" sz="1600" dirty="0" err="1" smtClean="0">
                <a:solidFill>
                  <a:srgbClr val="FFFFFF"/>
                </a:solidFill>
              </a:rPr>
              <a:t>Torr</a:t>
            </a:r>
            <a:r>
              <a:rPr lang="en-US" sz="1600" dirty="0" smtClean="0">
                <a:solidFill>
                  <a:srgbClr val="FFFFFF"/>
                </a:solidFill>
              </a:rPr>
              <a:t> operating pressure</a:t>
            </a:r>
          </a:p>
          <a:p>
            <a:endParaRPr lang="en-US" dirty="0"/>
          </a:p>
        </p:txBody>
      </p:sp>
      <p:sp>
        <p:nvSpPr>
          <p:cNvPr id="4" name="Slide Number Placeholder 3"/>
          <p:cNvSpPr>
            <a:spLocks noGrp="1"/>
          </p:cNvSpPr>
          <p:nvPr>
            <p:ph type="sldNum" sz="quarter" idx="10"/>
          </p:nvPr>
        </p:nvSpPr>
        <p:spPr/>
        <p:txBody>
          <a:bodyPr/>
          <a:lstStyle/>
          <a:p>
            <a:pPr>
              <a:defRPr/>
            </a:pPr>
            <a:fld id="{2ED7CB19-AD16-C348-8B37-2228ADC4B7F5}" type="slidenum">
              <a:rPr lang="en-US" smtClean="0"/>
              <a:pPr>
                <a:defRPr/>
              </a:pPr>
              <a:t>20</a:t>
            </a:fld>
            <a:endParaRPr lang="en-US"/>
          </a:p>
        </p:txBody>
      </p:sp>
    </p:spTree>
    <p:extLst>
      <p:ext uri="{BB962C8B-B14F-4D97-AF65-F5344CB8AC3E}">
        <p14:creationId xmlns:p14="http://schemas.microsoft.com/office/powerpoint/2010/main" val="5912626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ED7CB19-AD16-C348-8B37-2228ADC4B7F5}" type="slidenum">
              <a:rPr lang="en-US" smtClean="0"/>
              <a:pPr>
                <a:defRPr/>
              </a:pPr>
              <a:t>22</a:t>
            </a:fld>
            <a:endParaRPr lang="en-US"/>
          </a:p>
        </p:txBody>
      </p:sp>
    </p:spTree>
    <p:extLst>
      <p:ext uri="{BB962C8B-B14F-4D97-AF65-F5344CB8AC3E}">
        <p14:creationId xmlns:p14="http://schemas.microsoft.com/office/powerpoint/2010/main" val="10568008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00000"/>
              </a:lnSpc>
              <a:spcBef>
                <a:spcPts val="0"/>
              </a:spcBef>
              <a:buFont typeface="Arial" panose="020B0604020202020204" pitchFamily="34" charset="0"/>
              <a:buChar char="•"/>
            </a:pPr>
            <a:r>
              <a:rPr lang="en-US" sz="1400" dirty="0" smtClean="0"/>
              <a:t>Additional monuments are established from the existing monuments placed to permit convenient sighting and measurement of primary optics.</a:t>
            </a:r>
          </a:p>
          <a:p>
            <a:pPr marL="285750" indent="-285750">
              <a:lnSpc>
                <a:spcPct val="100000"/>
              </a:lnSpc>
              <a:spcBef>
                <a:spcPts val="0"/>
              </a:spcBef>
              <a:buFont typeface="Arial" panose="020B0604020202020204" pitchFamily="34" charset="0"/>
              <a:buChar char="•"/>
            </a:pPr>
            <a:r>
              <a:rPr lang="en-US" sz="1400" dirty="0" smtClean="0"/>
              <a:t>The heights of the chambers and the SEI optics tables are adjusted so as to be locally level but at the proper position relative to the projected BT axes at their centers. </a:t>
            </a:r>
          </a:p>
          <a:p>
            <a:pPr marL="285750" indent="-285750">
              <a:lnSpc>
                <a:spcPct val="100000"/>
              </a:lnSpc>
              <a:spcBef>
                <a:spcPts val="0"/>
              </a:spcBef>
              <a:buFont typeface="Arial" panose="020B0604020202020204" pitchFamily="34" charset="0"/>
              <a:buChar char="•"/>
            </a:pPr>
            <a:r>
              <a:rPr lang="en-US" sz="1400" dirty="0" smtClean="0">
                <a:ea typeface="ＭＳ Ｐゴシック" charset="-128"/>
              </a:rPr>
              <a:t>The Seismic (ISI) optic tables: Table coordinates and angles are  aligned first (with a substitute payload ) set using a “Total Station” Theodolite  and optical level</a:t>
            </a:r>
          </a:p>
          <a:p>
            <a:pPr marL="285750" indent="-285750">
              <a:lnSpc>
                <a:spcPct val="100000"/>
              </a:lnSpc>
              <a:spcBef>
                <a:spcPts val="0"/>
              </a:spcBef>
              <a:buFont typeface="Arial" panose="020B0604020202020204" pitchFamily="34" charset="0"/>
              <a:buChar char="•"/>
            </a:pPr>
            <a:r>
              <a:rPr lang="en-US" sz="1400" i="1" dirty="0" smtClean="0"/>
              <a:t>Ray Trace performed in </a:t>
            </a:r>
            <a:r>
              <a:rPr lang="en-US" sz="1400" i="1" dirty="0" err="1" smtClean="0"/>
              <a:t>Zemax’s</a:t>
            </a:r>
            <a:r>
              <a:rPr lang="en-US" sz="1400" i="1" dirty="0" smtClean="0"/>
              <a:t> Optical Studio  ---</a:t>
            </a:r>
          </a:p>
          <a:p>
            <a:pPr marL="285750" indent="-285750">
              <a:lnSpc>
                <a:spcPct val="100000"/>
              </a:lnSpc>
              <a:spcBef>
                <a:spcPts val="0"/>
              </a:spcBef>
              <a:buFont typeface="Arial" panose="020B0604020202020204" pitchFamily="34" charset="0"/>
              <a:buChar char="•"/>
            </a:pPr>
            <a:r>
              <a:rPr lang="en-US" sz="1400" i="1" dirty="0" smtClean="0"/>
              <a:t>Using co-ordinates transferred in into CAD (SolidWorks) </a:t>
            </a:r>
          </a:p>
          <a:p>
            <a:pPr marL="285750" indent="-285750">
              <a:lnSpc>
                <a:spcPct val="100000"/>
              </a:lnSpc>
              <a:spcBef>
                <a:spcPts val="0"/>
              </a:spcBef>
              <a:buFont typeface="Arial" panose="020B0604020202020204" pitchFamily="34" charset="0"/>
              <a:buChar char="•"/>
            </a:pPr>
            <a:r>
              <a:rPr lang="en-US" sz="1400" i="1" dirty="0" smtClean="0"/>
              <a:t>then once 3D CAD model completed another translation from </a:t>
            </a:r>
            <a:r>
              <a:rPr lang="en-US" sz="1400" i="1" dirty="0" err="1" smtClean="0"/>
              <a:t>Zemax</a:t>
            </a:r>
            <a:r>
              <a:rPr lang="en-US" sz="1400" i="1" dirty="0" smtClean="0"/>
              <a:t> (with rays)</a:t>
            </a:r>
          </a:p>
          <a:p>
            <a:pPr marL="285750" indent="-285750">
              <a:lnSpc>
                <a:spcPct val="100000"/>
              </a:lnSpc>
              <a:spcBef>
                <a:spcPts val="0"/>
              </a:spcBef>
              <a:buFont typeface="Arial" panose="020B0604020202020204" pitchFamily="34" charset="0"/>
              <a:buChar char="•"/>
            </a:pPr>
            <a:r>
              <a:rPr lang="en-US" sz="1400" dirty="0" smtClean="0"/>
              <a:t>Approximate Alignment: Using </a:t>
            </a:r>
            <a:r>
              <a:rPr lang="en-US" sz="1400" i="1" dirty="0" smtClean="0"/>
              <a:t>Templates</a:t>
            </a:r>
            <a:r>
              <a:rPr lang="en-US" sz="1400" dirty="0" smtClean="0"/>
              <a:t> (cookie cutters) to “dead reckon” suspension positions on HAM and BSC tables</a:t>
            </a:r>
          </a:p>
          <a:p>
            <a:pPr marL="285750" indent="-285750">
              <a:lnSpc>
                <a:spcPct val="100000"/>
              </a:lnSpc>
              <a:spcBef>
                <a:spcPts val="0"/>
              </a:spcBef>
              <a:buFont typeface="Arial" panose="020B0604020202020204" pitchFamily="34" charset="0"/>
              <a:buChar char="•"/>
            </a:pPr>
            <a:r>
              <a:rPr lang="en-US" sz="1600" dirty="0" smtClean="0"/>
              <a:t>Precise alignment: in situ using specialized survey equipment.</a:t>
            </a:r>
          </a:p>
          <a:p>
            <a:pPr marL="285750" indent="-285750">
              <a:lnSpc>
                <a:spcPct val="100000"/>
              </a:lnSpc>
              <a:spcBef>
                <a:spcPts val="0"/>
              </a:spcBef>
              <a:buFont typeface="Arial" panose="020B0604020202020204" pitchFamily="34" charset="0"/>
              <a:buChar char="•"/>
            </a:pPr>
            <a:r>
              <a:rPr lang="en-US" sz="1600" kern="0" dirty="0" smtClean="0">
                <a:ea typeface="ＭＳ Ｐゴシック" charset="-128"/>
              </a:rPr>
              <a:t>Integrated alignment check: </a:t>
            </a:r>
            <a:r>
              <a:rPr lang="en-US" sz="1600" dirty="0" smtClean="0"/>
              <a:t>Once the optical elements have each been aligned based on survey monuments, we check and adjust the optics </a:t>
            </a:r>
            <a:r>
              <a:rPr lang="en-US" sz="1600" i="1" dirty="0" smtClean="0"/>
              <a:t>relative</a:t>
            </a:r>
            <a:r>
              <a:rPr lang="en-US" sz="1600" dirty="0" smtClean="0"/>
              <a:t> to one another (using PSL</a:t>
            </a:r>
            <a:r>
              <a:rPr lang="en-US" sz="1600" baseline="0" dirty="0" smtClean="0"/>
              <a:t> beam)</a:t>
            </a:r>
            <a:r>
              <a:rPr lang="en-US" sz="1600" dirty="0" smtClean="0"/>
              <a:t> projecting though each particular group of elements)</a:t>
            </a:r>
          </a:p>
          <a:p>
            <a:pPr marL="0" lvl="1" indent="0">
              <a:buNone/>
            </a:pPr>
            <a:endParaRPr lang="en-US" sz="1600" dirty="0" smtClean="0"/>
          </a:p>
          <a:p>
            <a:pPr marL="342900" lvl="1" indent="-342900">
              <a:buFont typeface="Arial" pitchFamily="34" charset="0"/>
              <a:buChar char="•"/>
            </a:pPr>
            <a:endParaRPr lang="en-US" sz="1600" dirty="0" smtClean="0"/>
          </a:p>
          <a:p>
            <a:endParaRPr lang="en-US" dirty="0"/>
          </a:p>
        </p:txBody>
      </p:sp>
      <p:sp>
        <p:nvSpPr>
          <p:cNvPr id="4" name="Slide Number Placeholder 3"/>
          <p:cNvSpPr>
            <a:spLocks noGrp="1"/>
          </p:cNvSpPr>
          <p:nvPr>
            <p:ph type="sldNum" sz="quarter" idx="10"/>
          </p:nvPr>
        </p:nvSpPr>
        <p:spPr/>
        <p:txBody>
          <a:bodyPr/>
          <a:lstStyle/>
          <a:p>
            <a:pPr>
              <a:defRPr/>
            </a:pPr>
            <a:fld id="{2ED7CB19-AD16-C348-8B37-2228ADC4B7F5}" type="slidenum">
              <a:rPr lang="en-US" smtClean="0"/>
              <a:pPr>
                <a:defRPr/>
              </a:pPr>
              <a:t>24</a:t>
            </a:fld>
            <a:endParaRPr lang="en-US"/>
          </a:p>
        </p:txBody>
      </p:sp>
    </p:spTree>
    <p:extLst>
      <p:ext uri="{BB962C8B-B14F-4D97-AF65-F5344CB8AC3E}">
        <p14:creationId xmlns:p14="http://schemas.microsoft.com/office/powerpoint/2010/main" val="15252681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These auxiliary lasers will produce light with a wavelength of 532nm, which is half that of the main science laser at 1064nm, so as to avoid interference with the rest of the interferometer.</a:t>
            </a:r>
          </a:p>
          <a:p>
            <a:endParaRPr lang="en-US" dirty="0"/>
          </a:p>
        </p:txBody>
      </p:sp>
      <p:sp>
        <p:nvSpPr>
          <p:cNvPr id="4" name="Slide Number Placeholder 3"/>
          <p:cNvSpPr>
            <a:spLocks noGrp="1"/>
          </p:cNvSpPr>
          <p:nvPr>
            <p:ph type="sldNum" sz="quarter" idx="10"/>
          </p:nvPr>
        </p:nvSpPr>
        <p:spPr/>
        <p:txBody>
          <a:bodyPr/>
          <a:lstStyle/>
          <a:p>
            <a:pPr>
              <a:defRPr/>
            </a:pPr>
            <a:fld id="{2ED7CB19-AD16-C348-8B37-2228ADC4B7F5}" type="slidenum">
              <a:rPr lang="en-US" smtClean="0"/>
              <a:pPr>
                <a:defRPr/>
              </a:pPr>
              <a:t>27</a:t>
            </a:fld>
            <a:endParaRPr lang="en-US"/>
          </a:p>
        </p:txBody>
      </p:sp>
    </p:spTree>
    <p:extLst>
      <p:ext uri="{BB962C8B-B14F-4D97-AF65-F5344CB8AC3E}">
        <p14:creationId xmlns:p14="http://schemas.microsoft.com/office/powerpoint/2010/main" val="13109083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14363" lvl="1" indent="-214313">
              <a:buFont typeface="Wingdings" panose="05000000000000000000" pitchFamily="2" charset="2"/>
              <a:buChar char="v"/>
            </a:pPr>
            <a:r>
              <a:rPr lang="en-US" sz="800" dirty="0" smtClean="0"/>
              <a:t>, which is extracted at the asymmetric port of the IFO into the differential arm length signal (DARM). </a:t>
            </a:r>
          </a:p>
          <a:p>
            <a:pPr marL="614363" lvl="1" indent="-214313">
              <a:buFont typeface="Wingdings" panose="05000000000000000000" pitchFamily="2" charset="2"/>
              <a:buChar char="v"/>
            </a:pPr>
            <a:r>
              <a:rPr lang="en-US" sz="800" dirty="0" smtClean="0"/>
              <a:t>two Quadrant Photo-Diodes QPDs in transmission of each arm cavity in order to sense the dc position of the transmitted beam. </a:t>
            </a:r>
          </a:p>
          <a:p>
            <a:pPr marL="614363" lvl="1" indent="-214313">
              <a:buFont typeface="Wingdings" panose="05000000000000000000" pitchFamily="2" charset="2"/>
              <a:buChar char="v"/>
            </a:pPr>
            <a:r>
              <a:rPr lang="en-US" sz="800" dirty="0" smtClean="0"/>
              <a:t>Moreover, at least two WFSs will be located at each port of the IFO from which alignment RF error signals are planned to be extracted</a:t>
            </a:r>
          </a:p>
          <a:p>
            <a:endParaRPr lang="en-US" dirty="0"/>
          </a:p>
        </p:txBody>
      </p:sp>
      <p:sp>
        <p:nvSpPr>
          <p:cNvPr id="4" name="Slide Number Placeholder 3"/>
          <p:cNvSpPr>
            <a:spLocks noGrp="1"/>
          </p:cNvSpPr>
          <p:nvPr>
            <p:ph type="sldNum" sz="quarter" idx="10"/>
          </p:nvPr>
        </p:nvSpPr>
        <p:spPr/>
        <p:txBody>
          <a:bodyPr/>
          <a:lstStyle/>
          <a:p>
            <a:pPr>
              <a:defRPr/>
            </a:pPr>
            <a:fld id="{2ED7CB19-AD16-C348-8B37-2228ADC4B7F5}" type="slidenum">
              <a:rPr lang="en-US" smtClean="0"/>
              <a:pPr>
                <a:defRPr/>
              </a:pPr>
              <a:t>28</a:t>
            </a:fld>
            <a:endParaRPr lang="en-US"/>
          </a:p>
        </p:txBody>
      </p:sp>
    </p:spTree>
    <p:extLst>
      <p:ext uri="{BB962C8B-B14F-4D97-AF65-F5344CB8AC3E}">
        <p14:creationId xmlns:p14="http://schemas.microsoft.com/office/powerpoint/2010/main" val="4025962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FDFCA99-FCB7-4750-B281-DCBAC4C5F753}" type="slidenum">
              <a:rPr lang="en-GB" smtClean="0"/>
              <a:t>2</a:t>
            </a:fld>
            <a:endParaRPr lang="en-GB"/>
          </a:p>
        </p:txBody>
      </p:sp>
    </p:spTree>
    <p:extLst>
      <p:ext uri="{BB962C8B-B14F-4D97-AF65-F5344CB8AC3E}">
        <p14:creationId xmlns:p14="http://schemas.microsoft.com/office/powerpoint/2010/main" val="249938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ED7CB19-AD16-C348-8B37-2228ADC4B7F5}" type="slidenum">
              <a:rPr lang="en-US" smtClean="0"/>
              <a:pPr>
                <a:defRPr/>
              </a:pPr>
              <a:t>3</a:t>
            </a:fld>
            <a:endParaRPr lang="en-US"/>
          </a:p>
        </p:txBody>
      </p:sp>
    </p:spTree>
    <p:extLst>
      <p:ext uri="{BB962C8B-B14F-4D97-AF65-F5344CB8AC3E}">
        <p14:creationId xmlns:p14="http://schemas.microsoft.com/office/powerpoint/2010/main" val="3870116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37805F-0BAD-0640-AEAE-F505F4CE5319}" type="slidenum">
              <a:rPr lang="en-US"/>
              <a:pPr/>
              <a:t>7</a:t>
            </a:fld>
            <a:endParaRPr lang="en-US"/>
          </a:p>
        </p:txBody>
      </p:sp>
      <p:sp>
        <p:nvSpPr>
          <p:cNvPr id="135170" name="Rectangle 2"/>
          <p:cNvSpPr>
            <a:spLocks noGrp="1" noRot="1" noChangeAspect="1" noChangeArrowheads="1"/>
          </p:cNvSpPr>
          <p:nvPr>
            <p:ph type="sldImg"/>
          </p:nvPr>
        </p:nvSpPr>
        <p:spPr bwMode="auto">
          <a:xfrm>
            <a:off x="1220788" y="687388"/>
            <a:ext cx="4873625" cy="3656012"/>
          </a:xfrm>
          <a:prstGeom prst="rect">
            <a:avLst/>
          </a:prstGeom>
          <a:solidFill>
            <a:srgbClr val="FFFFFF"/>
          </a:solidFill>
          <a:ln>
            <a:solidFill>
              <a:srgbClr val="000000"/>
            </a:solidFill>
            <a:miter lim="800000"/>
            <a:headEnd/>
            <a:tailEnd/>
          </a:ln>
        </p:spPr>
      </p:sp>
      <p:sp>
        <p:nvSpPr>
          <p:cNvPr id="135171" name="Rectangle 3"/>
          <p:cNvSpPr>
            <a:spLocks noGrp="1" noChangeArrowheads="1"/>
          </p:cNvSpPr>
          <p:nvPr>
            <p:ph type="body" idx="1"/>
          </p:nvPr>
        </p:nvSpPr>
        <p:spPr bwMode="auto">
          <a:xfrm>
            <a:off x="990600" y="4572000"/>
            <a:ext cx="5334000" cy="4343401"/>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4146587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a:t>
            </a:r>
            <a:r>
              <a:rPr lang="en-US" baseline="0" dirty="0" smtClean="0"/>
              <a:t>64 nm CW Laser</a:t>
            </a:r>
            <a:endParaRPr lang="en-US" dirty="0"/>
          </a:p>
        </p:txBody>
      </p:sp>
      <p:sp>
        <p:nvSpPr>
          <p:cNvPr id="4" name="Slide Number Placeholder 3"/>
          <p:cNvSpPr>
            <a:spLocks noGrp="1"/>
          </p:cNvSpPr>
          <p:nvPr>
            <p:ph type="sldNum" sz="quarter" idx="10"/>
          </p:nvPr>
        </p:nvSpPr>
        <p:spPr/>
        <p:txBody>
          <a:bodyPr/>
          <a:lstStyle/>
          <a:p>
            <a:pPr>
              <a:defRPr/>
            </a:pPr>
            <a:fld id="{2ED7CB19-AD16-C348-8B37-2228ADC4B7F5}" type="slidenum">
              <a:rPr lang="en-US" smtClean="0"/>
              <a:pPr>
                <a:defRPr/>
              </a:pPr>
              <a:t>9</a:t>
            </a:fld>
            <a:endParaRPr lang="en-US"/>
          </a:p>
        </p:txBody>
      </p:sp>
    </p:spTree>
    <p:extLst>
      <p:ext uri="{BB962C8B-B14F-4D97-AF65-F5344CB8AC3E}">
        <p14:creationId xmlns:p14="http://schemas.microsoft.com/office/powerpoint/2010/main" val="96880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 km of </a:t>
            </a:r>
            <a:r>
              <a:rPr lang="en-US" dirty="0" err="1" smtClean="0"/>
              <a:t>beamtube</a:t>
            </a:r>
            <a:r>
              <a:rPr lang="en-US" dirty="0" smtClean="0"/>
              <a:t> in each arm</a:t>
            </a:r>
          </a:p>
          <a:p>
            <a:r>
              <a:rPr lang="en-US" dirty="0" smtClean="0"/>
              <a:t>11 Chambers each with many optics / isolation platforms</a:t>
            </a:r>
          </a:p>
          <a:p>
            <a:r>
              <a:rPr lang="en-US" sz="1200" kern="1200" dirty="0" smtClean="0">
                <a:solidFill>
                  <a:schemeClr val="bg1"/>
                </a:solidFill>
                <a:latin typeface="Times New Roman" charset="0"/>
                <a:ea typeface="ＭＳ Ｐゴシック" charset="-128"/>
                <a:cs typeface="ＭＳ Ｐゴシック" charset="-128"/>
              </a:rPr>
              <a:t>Laser in mode-cleaner </a:t>
            </a:r>
            <a:r>
              <a:rPr lang="en-US" sz="1200" kern="1200" baseline="0" dirty="0" smtClean="0">
                <a:solidFill>
                  <a:schemeClr val="bg1"/>
                </a:solidFill>
                <a:latin typeface="Times New Roman" charset="0"/>
                <a:ea typeface="ＭＳ Ｐゴシック" charset="-128"/>
                <a:cs typeface="ＭＳ Ｐゴシック" charset="-128"/>
              </a:rPr>
              <a:t>  </a:t>
            </a:r>
            <a:r>
              <a:rPr lang="en-US" sz="1200" kern="1200" dirty="0" smtClean="0">
                <a:solidFill>
                  <a:schemeClr val="bg1"/>
                </a:solidFill>
                <a:latin typeface="Times New Roman" charset="0"/>
                <a:ea typeface="ＭＳ Ｐゴシック" charset="-128"/>
                <a:cs typeface="ＭＳ Ｐゴシック" charset="-128"/>
              </a:rPr>
              <a:t>1-2 mm beam radius</a:t>
            </a:r>
            <a:r>
              <a:rPr lang="en-US" sz="1200" kern="1200" baseline="0" dirty="0" smtClean="0">
                <a:solidFill>
                  <a:schemeClr val="bg1"/>
                </a:solidFill>
                <a:latin typeface="Times New Roman" charset="0"/>
                <a:ea typeface="ＭＳ Ｐゴシック" charset="-128"/>
                <a:cs typeface="ＭＳ Ｐゴシック" charset="-128"/>
              </a:rPr>
              <a:t>  </a:t>
            </a:r>
            <a:r>
              <a:rPr lang="en-US" sz="1200" kern="1200" dirty="0" smtClean="0">
                <a:solidFill>
                  <a:schemeClr val="bg1"/>
                </a:solidFill>
                <a:latin typeface="Times New Roman" charset="0"/>
                <a:ea typeface="ＭＳ Ｐゴシック" charset="-128"/>
                <a:cs typeface="ＭＳ Ｐゴシック" charset="-128"/>
              </a:rPr>
              <a:t>2 kW/mm^2 power density </a:t>
            </a:r>
          </a:p>
          <a:p>
            <a:r>
              <a:rPr lang="en-US" sz="1200" kern="1200" dirty="0" smtClean="0">
                <a:solidFill>
                  <a:schemeClr val="bg1"/>
                </a:solidFill>
                <a:latin typeface="Times New Roman" charset="0"/>
                <a:ea typeface="ＭＳ Ｐゴシック" charset="-128"/>
                <a:cs typeface="ＭＳ Ｐゴシック" charset="-128"/>
              </a:rPr>
              <a:t>Laser in arms</a:t>
            </a:r>
            <a:r>
              <a:rPr lang="en-US" sz="1200" kern="1200" baseline="0" dirty="0" smtClean="0">
                <a:solidFill>
                  <a:schemeClr val="bg1"/>
                </a:solidFill>
                <a:latin typeface="Times New Roman" charset="0"/>
                <a:ea typeface="ＭＳ Ｐゴシック" charset="-128"/>
                <a:cs typeface="ＭＳ Ｐゴシック" charset="-128"/>
              </a:rPr>
              <a:t> </a:t>
            </a:r>
            <a:r>
              <a:rPr lang="en-US" sz="1200" kern="1200" dirty="0" smtClean="0">
                <a:solidFill>
                  <a:schemeClr val="bg1"/>
                </a:solidFill>
                <a:latin typeface="Times New Roman" charset="0"/>
                <a:ea typeface="ＭＳ Ｐゴシック" charset="-128"/>
                <a:cs typeface="ＭＳ Ｐゴシック" charset="-128"/>
              </a:rPr>
              <a:t>6cm beam radius</a:t>
            </a:r>
            <a:r>
              <a:rPr lang="en-US" sz="1200" kern="1200" baseline="0" dirty="0" smtClean="0">
                <a:solidFill>
                  <a:schemeClr val="bg1"/>
                </a:solidFill>
                <a:latin typeface="Times New Roman" charset="0"/>
                <a:ea typeface="ＭＳ Ｐゴシック" charset="-128"/>
                <a:cs typeface="ＭＳ Ｐゴシック" charset="-128"/>
              </a:rPr>
              <a:t> </a:t>
            </a:r>
            <a:r>
              <a:rPr lang="en-US" sz="1200" kern="1200" dirty="0" smtClean="0">
                <a:solidFill>
                  <a:schemeClr val="bg1"/>
                </a:solidFill>
                <a:latin typeface="Times New Roman" charset="0"/>
                <a:ea typeface="ＭＳ Ｐゴシック" charset="-128"/>
                <a:cs typeface="ＭＳ Ｐゴシック" charset="-128"/>
              </a:rPr>
              <a:t>96 W/mm^2 power density</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ED7CB19-AD16-C348-8B37-2228ADC4B7F5}" type="slidenum">
              <a:rPr lang="en-US" smtClean="0"/>
              <a:pPr>
                <a:defRPr/>
              </a:pPr>
              <a:t>10</a:t>
            </a:fld>
            <a:endParaRPr lang="en-US"/>
          </a:p>
        </p:txBody>
      </p:sp>
    </p:spTree>
    <p:extLst>
      <p:ext uri="{BB962C8B-B14F-4D97-AF65-F5344CB8AC3E}">
        <p14:creationId xmlns:p14="http://schemas.microsoft.com/office/powerpoint/2010/main" val="463449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839DD0-418A-4E49-8A5E-8DD7F8ADDAA3}" type="slidenum">
              <a:rPr lang="en-US"/>
              <a:pPr/>
              <a:t>11</a:t>
            </a:fld>
            <a:endParaRPr lang="en-US"/>
          </a:p>
        </p:txBody>
      </p:sp>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25078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Detector</a:t>
            </a:r>
            <a:r>
              <a:rPr lang="en-US" baseline="0" dirty="0" smtClean="0"/>
              <a:t> is ~ omnidirectional.</a:t>
            </a:r>
          </a:p>
          <a:p>
            <a:endParaRPr lang="en-US" baseline="0" dirty="0" smtClean="0"/>
          </a:p>
          <a:p>
            <a:r>
              <a:rPr lang="en-US" dirty="0" smtClean="0"/>
              <a:t>"With this triangulation, we can locate the source that is emitting these gravitational waves, and this is important because we expect that many such merger events emit other messengers, such as light, x-rays, radio waves, neutrinos, or other sub-atomic particles. These can be studied by both astronomers and </a:t>
            </a:r>
            <a:r>
              <a:rPr lang="en-US" dirty="0" err="1" smtClean="0"/>
              <a:t>astroparticle</a:t>
            </a:r>
            <a:r>
              <a:rPr lang="en-US" dirty="0" smtClean="0"/>
              <a:t> scientists.“</a:t>
            </a:r>
          </a:p>
          <a:p>
            <a:endParaRPr lang="en-US" dirty="0" smtClean="0"/>
          </a:p>
        </p:txBody>
      </p:sp>
      <p:sp>
        <p:nvSpPr>
          <p:cNvPr id="4" name="Slide Number Placeholder 3"/>
          <p:cNvSpPr>
            <a:spLocks noGrp="1"/>
          </p:cNvSpPr>
          <p:nvPr>
            <p:ph type="sldNum" sz="quarter" idx="10"/>
          </p:nvPr>
        </p:nvSpPr>
        <p:spPr/>
        <p:txBody>
          <a:bodyPr/>
          <a:lstStyle/>
          <a:p>
            <a:pPr>
              <a:defRPr/>
            </a:pPr>
            <a:fld id="{2ED7CB19-AD16-C348-8B37-2228ADC4B7F5}" type="slidenum">
              <a:rPr lang="en-US" smtClean="0"/>
              <a:pPr>
                <a:defRPr/>
              </a:pPr>
              <a:t>14</a:t>
            </a:fld>
            <a:endParaRPr lang="en-US"/>
          </a:p>
        </p:txBody>
      </p:sp>
    </p:spTree>
    <p:extLst>
      <p:ext uri="{BB962C8B-B14F-4D97-AF65-F5344CB8AC3E}">
        <p14:creationId xmlns:p14="http://schemas.microsoft.com/office/powerpoint/2010/main" val="1013234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In </a:t>
            </a:r>
            <a:r>
              <a:rPr lang="en-US" dirty="0" smtClean="0"/>
              <a:t>addition to better localizing the gravitational wave source, the participation of Virgo means that the polarization of the waves can be studied. Like other kinds of waves, gravitational waves oscillate in specific directions. Both of LIGO’s detectors are oriented in similar ways, so they were unable to sense the oscillation direction. Virgo is oriented in a way complementary to LIGO, so analysis of signals from the three detectors can reveal information about the polarization. With this information, even more stringent tests of general relativity should become possible.</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ED7CB19-AD16-C348-8B37-2228ADC4B7F5}" type="slidenum">
              <a:rPr lang="en-US" smtClean="0"/>
              <a:pPr>
                <a:defRPr/>
              </a:pPr>
              <a:t>15</a:t>
            </a:fld>
            <a:endParaRPr lang="en-US"/>
          </a:p>
        </p:txBody>
      </p:sp>
    </p:spTree>
    <p:extLst>
      <p:ext uri="{BB962C8B-B14F-4D97-AF65-F5344CB8AC3E}">
        <p14:creationId xmlns:p14="http://schemas.microsoft.com/office/powerpoint/2010/main" val="1580316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152400" y="6356350"/>
            <a:ext cx="2133600" cy="365125"/>
          </a:xfrm>
          <a:prstGeom prst="rect">
            <a:avLst/>
          </a:prstGeom>
        </p:spPr>
        <p:txBody>
          <a:bodyPr/>
          <a:lstStyle/>
          <a:p>
            <a:r>
              <a:rPr lang="en-US" smtClean="0"/>
              <a:t>LIGO-G1801900-v5</a:t>
            </a:r>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nl-NL" smtClean="0"/>
              <a:t>IWAA, 10 October 2018</a:t>
            </a:r>
            <a:endParaRPr lang="en-US" dirty="0"/>
          </a:p>
        </p:txBody>
      </p:sp>
      <p:sp>
        <p:nvSpPr>
          <p:cNvPr id="6" name="Slide Number Placeholder 5"/>
          <p:cNvSpPr>
            <a:spLocks noGrp="1"/>
          </p:cNvSpPr>
          <p:nvPr>
            <p:ph type="sldNum" sz="quarter" idx="12"/>
          </p:nvPr>
        </p:nvSpPr>
        <p:spPr/>
        <p:txBody>
          <a:bodyPr/>
          <a:lstStyle/>
          <a:p>
            <a:fld id="{E08999DA-6F64-BF45-B314-74E8F7222AA8}" type="slidenum">
              <a:rPr lang="en-US" smtClean="0"/>
              <a:t>‹#›</a:t>
            </a:fld>
            <a:endParaRPr lang="en-US"/>
          </a:p>
        </p:txBody>
      </p:sp>
    </p:spTree>
    <p:extLst>
      <p:ext uri="{BB962C8B-B14F-4D97-AF65-F5344CB8AC3E}">
        <p14:creationId xmlns:p14="http://schemas.microsoft.com/office/powerpoint/2010/main" val="3307247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95441" y="6448714"/>
            <a:ext cx="2133600" cy="365125"/>
          </a:xfrm>
          <a:prstGeom prst="rect">
            <a:avLst/>
          </a:prstGeom>
        </p:spPr>
        <p:txBody>
          <a:bodyPr/>
          <a:lstStyle/>
          <a:p>
            <a:r>
              <a:rPr lang="en-US" smtClean="0"/>
              <a:t>LIGO-G1801900-v5</a:t>
            </a:r>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nl-NL" smtClean="0"/>
              <a:t>IWAA, 10 October 2018</a:t>
            </a:r>
            <a:endParaRPr lang="en-US"/>
          </a:p>
        </p:txBody>
      </p:sp>
      <p:sp>
        <p:nvSpPr>
          <p:cNvPr id="6" name="Slide Number Placeholder 5"/>
          <p:cNvSpPr>
            <a:spLocks noGrp="1"/>
          </p:cNvSpPr>
          <p:nvPr>
            <p:ph type="sldNum" sz="quarter" idx="12"/>
          </p:nvPr>
        </p:nvSpPr>
        <p:spPr/>
        <p:txBody>
          <a:bodyPr/>
          <a:lstStyle/>
          <a:p>
            <a:fld id="{E08999DA-6F64-BF45-B314-74E8F7222AA8}" type="slidenum">
              <a:rPr lang="en-US" smtClean="0"/>
              <a:t>‹#›</a:t>
            </a:fld>
            <a:endParaRPr lang="en-US"/>
          </a:p>
        </p:txBody>
      </p:sp>
    </p:spTree>
    <p:extLst>
      <p:ext uri="{BB962C8B-B14F-4D97-AF65-F5344CB8AC3E}">
        <p14:creationId xmlns:p14="http://schemas.microsoft.com/office/powerpoint/2010/main" val="4052419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95441" y="6448714"/>
            <a:ext cx="2133600" cy="365125"/>
          </a:xfrm>
          <a:prstGeom prst="rect">
            <a:avLst/>
          </a:prstGeom>
        </p:spPr>
        <p:txBody>
          <a:bodyPr/>
          <a:lstStyle/>
          <a:p>
            <a:r>
              <a:rPr lang="en-US" smtClean="0"/>
              <a:t>LIGO-G1801900-v5</a:t>
            </a:r>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nl-NL" smtClean="0"/>
              <a:t>IWAA, 10 October 2018</a:t>
            </a:r>
            <a:endParaRPr lang="en-US"/>
          </a:p>
        </p:txBody>
      </p:sp>
      <p:sp>
        <p:nvSpPr>
          <p:cNvPr id="6" name="Slide Number Placeholder 5"/>
          <p:cNvSpPr>
            <a:spLocks noGrp="1"/>
          </p:cNvSpPr>
          <p:nvPr>
            <p:ph type="sldNum" sz="quarter" idx="12"/>
          </p:nvPr>
        </p:nvSpPr>
        <p:spPr/>
        <p:txBody>
          <a:bodyPr/>
          <a:lstStyle/>
          <a:p>
            <a:fld id="{E08999DA-6F64-BF45-B314-74E8F7222AA8}" type="slidenum">
              <a:rPr lang="en-US" smtClean="0"/>
              <a:t>‹#›</a:t>
            </a:fld>
            <a:endParaRPr lang="en-US"/>
          </a:p>
        </p:txBody>
      </p:sp>
    </p:spTree>
    <p:extLst>
      <p:ext uri="{BB962C8B-B14F-4D97-AF65-F5344CB8AC3E}">
        <p14:creationId xmlns:p14="http://schemas.microsoft.com/office/powerpoint/2010/main" val="41388554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s">
    <p:spTree>
      <p:nvGrpSpPr>
        <p:cNvPr id="1" name=""/>
        <p:cNvGrpSpPr/>
        <p:nvPr/>
      </p:nvGrpSpPr>
      <p:grpSpPr>
        <a:xfrm>
          <a:off x="0" y="0"/>
          <a:ext cx="0" cy="0"/>
          <a:chOff x="0" y="0"/>
          <a:chExt cx="0" cy="0"/>
        </a:xfrm>
      </p:grpSpPr>
      <p:sp>
        <p:nvSpPr>
          <p:cNvPr id="2" name="Title 1"/>
          <p:cNvSpPr>
            <a:spLocks noGrp="1"/>
          </p:cNvSpPr>
          <p:nvPr>
            <p:ph type="title"/>
          </p:nvPr>
        </p:nvSpPr>
        <p:spPr>
          <a:xfrm>
            <a:off x="1600200" y="228600"/>
            <a:ext cx="6858000" cy="1143000"/>
          </a:xfrm>
        </p:spPr>
        <p:txBody>
          <a:bodyPr/>
          <a:lstStyle/>
          <a:p>
            <a:r>
              <a:rPr lang="en-US" smtClean="0"/>
              <a:t>Click to edit Master title style</a:t>
            </a:r>
            <a:endParaRPr lang="en-US"/>
          </a:p>
        </p:txBody>
      </p:sp>
      <p:sp>
        <p:nvSpPr>
          <p:cNvPr id="5" name="Content Placeholder 2"/>
          <p:cNvSpPr>
            <a:spLocks noGrp="1"/>
          </p:cNvSpPr>
          <p:nvPr>
            <p:ph idx="1"/>
          </p:nvPr>
        </p:nvSpPr>
        <p:spPr>
          <a:xfrm>
            <a:off x="685800" y="1981200"/>
            <a:ext cx="7772400" cy="4114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00051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ZMOD_15Oct15">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alphaModFix amt="50000"/>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a:ext>
            </a:extLst>
          </a:blip>
          <a:srcRect l="35608" t="3352" r="33912" b="5026"/>
          <a:stretch/>
        </p:blipFill>
        <p:spPr>
          <a:xfrm>
            <a:off x="0" y="0"/>
            <a:ext cx="9144000" cy="6858000"/>
          </a:xfrm>
          <a:prstGeom prst="rect">
            <a:avLst/>
          </a:prstGeom>
        </p:spPr>
      </p:pic>
      <p:sp>
        <p:nvSpPr>
          <p:cNvPr id="3" name="Content Placeholder 2"/>
          <p:cNvSpPr>
            <a:spLocks noGrp="1"/>
          </p:cNvSpPr>
          <p:nvPr>
            <p:ph idx="1"/>
          </p:nvPr>
        </p:nvSpPr>
        <p:spPr>
          <a:xfrm>
            <a:off x="702733" y="1447800"/>
            <a:ext cx="7581901" cy="3953436"/>
          </a:xfrm>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4" name="Date Placeholder 3"/>
          <p:cNvSpPr>
            <a:spLocks noGrp="1"/>
          </p:cNvSpPr>
          <p:nvPr>
            <p:ph type="dt" sz="half" idx="10"/>
          </p:nvPr>
        </p:nvSpPr>
        <p:spPr>
          <a:xfrm>
            <a:off x="6651812" y="6356350"/>
            <a:ext cx="2133600" cy="365125"/>
          </a:xfrm>
          <a:prstGeom prst="rect">
            <a:avLst/>
          </a:prstGeom>
        </p:spPr>
        <p:txBody>
          <a:bodyPr/>
          <a:lstStyle/>
          <a:p>
            <a:pPr>
              <a:defRPr/>
            </a:pPr>
            <a:r>
              <a:rPr lang="en-US" smtClean="0"/>
              <a:t>LIGO-G1801900-v5</a:t>
            </a:r>
            <a:endParaRPr lang="en-US" dirty="0"/>
          </a:p>
        </p:txBody>
      </p:sp>
      <p:sp>
        <p:nvSpPr>
          <p:cNvPr id="5" name="Footer Placeholder 4"/>
          <p:cNvSpPr>
            <a:spLocks noGrp="1"/>
          </p:cNvSpPr>
          <p:nvPr>
            <p:ph type="ftr" sz="quarter" idx="11"/>
          </p:nvPr>
        </p:nvSpPr>
        <p:spPr>
          <a:xfrm>
            <a:off x="354106" y="6356350"/>
            <a:ext cx="2895600" cy="365125"/>
          </a:xfrm>
          <a:prstGeom prst="rect">
            <a:avLst/>
          </a:prstGeom>
        </p:spPr>
        <p:txBody>
          <a:bodyPr/>
          <a:lstStyle/>
          <a:p>
            <a:pPr>
              <a:defRPr/>
            </a:pPr>
            <a:r>
              <a:rPr lang="nl-NL" smtClean="0"/>
              <a:t>IWAA, 10 October 2018</a:t>
            </a:r>
            <a:endParaRPr lang="en-US" dirty="0"/>
          </a:p>
        </p:txBody>
      </p:sp>
      <p:sp>
        <p:nvSpPr>
          <p:cNvPr id="6" name="Slide Number Placeholder 5"/>
          <p:cNvSpPr>
            <a:spLocks noGrp="1"/>
          </p:cNvSpPr>
          <p:nvPr>
            <p:ph type="sldNum" sz="quarter" idx="12"/>
          </p:nvPr>
        </p:nvSpPr>
        <p:spPr>
          <a:xfrm>
            <a:off x="4343400" y="6356350"/>
            <a:ext cx="762000" cy="365125"/>
          </a:xfrm>
        </p:spPr>
        <p:txBody>
          <a:bodyPr/>
          <a:lstStyle/>
          <a:p>
            <a:pPr>
              <a:defRPr/>
            </a:pPr>
            <a:fld id="{1130FF89-010E-D743-9346-2CD4AB727079}" type="slidenum">
              <a:rPr lang="en-US" smtClean="0"/>
              <a:pPr>
                <a:defRPr/>
              </a:pPr>
              <a:t>‹#›</a:t>
            </a:fld>
            <a:endParaRPr lang="en-US" dirty="0"/>
          </a:p>
        </p:txBody>
      </p:sp>
      <p:sp>
        <p:nvSpPr>
          <p:cNvPr id="10" name="Title 9"/>
          <p:cNvSpPr>
            <a:spLocks noGrp="1"/>
          </p:cNvSpPr>
          <p:nvPr>
            <p:ph type="title"/>
          </p:nvPr>
        </p:nvSpPr>
        <p:spPr>
          <a:xfrm>
            <a:off x="1828800" y="107577"/>
            <a:ext cx="6532563" cy="959223"/>
          </a:xfrm>
        </p:spPr>
        <p:txBody>
          <a:bodyPr/>
          <a:lstStyle/>
          <a:p>
            <a:r>
              <a:rPr lang="en-US" dirty="0" smtClean="0"/>
              <a:t>Click to edit Master title style</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454150" y="0"/>
            <a:ext cx="7239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a:prstGeom prst="rect">
            <a:avLst/>
          </a:prstGeom>
        </p:spPr>
        <p:txBody>
          <a:bodyPr/>
          <a:lstStyle>
            <a:lvl1pPr>
              <a:defRPr/>
            </a:lvl1pPr>
          </a:lstStyle>
          <a:p>
            <a:r>
              <a:rPr lang="en-US" smtClean="0"/>
              <a:t>LIGO-G1801900-v5</a:t>
            </a:r>
            <a:endParaRPr lang="en-US"/>
          </a:p>
        </p:txBody>
      </p:sp>
      <p:sp>
        <p:nvSpPr>
          <p:cNvPr id="7" name="Slide Number Placeholder 6"/>
          <p:cNvSpPr>
            <a:spLocks noGrp="1"/>
          </p:cNvSpPr>
          <p:nvPr>
            <p:ph type="sldNum" sz="quarter" idx="11"/>
          </p:nvPr>
        </p:nvSpPr>
        <p:spPr>
          <a:xfrm>
            <a:off x="6553200" y="6248400"/>
            <a:ext cx="1905000" cy="457200"/>
          </a:xfrm>
        </p:spPr>
        <p:txBody>
          <a:bodyPr/>
          <a:lstStyle>
            <a:lvl1pPr>
              <a:defRPr/>
            </a:lvl1pPr>
          </a:lstStyle>
          <a:p>
            <a:fld id="{B1EDB5A2-82F0-5F4D-BF81-60CE59EF31AC}" type="slidenum">
              <a:rPr lang="en-US"/>
              <a:pPr/>
              <a:t>‹#›</a:t>
            </a:fld>
            <a:endParaRPr lang="en-US"/>
          </a:p>
        </p:txBody>
      </p:sp>
    </p:spTree>
    <p:extLst>
      <p:ext uri="{BB962C8B-B14F-4D97-AF65-F5344CB8AC3E}">
        <p14:creationId xmlns:p14="http://schemas.microsoft.com/office/powerpoint/2010/main" val="8954355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266700"/>
            <a:ext cx="7239000" cy="533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143000"/>
            <a:ext cx="38100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38100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xfrm>
            <a:off x="571500" y="6248400"/>
            <a:ext cx="1905000" cy="457200"/>
          </a:xfrm>
          <a:prstGeom prst="rect">
            <a:avLst/>
          </a:prstGeom>
          <a:ln/>
        </p:spPr>
        <p:txBody>
          <a:bodyPr/>
          <a:lstStyle>
            <a:lvl1pPr>
              <a:defRPr/>
            </a:lvl1pPr>
          </a:lstStyle>
          <a:p>
            <a:pPr>
              <a:defRPr/>
            </a:pPr>
            <a:r>
              <a:rPr lang="en-US" smtClean="0"/>
              <a:t>LIGO-G1801900-v5</a:t>
            </a:r>
            <a:endParaRPr lang="en-US"/>
          </a:p>
        </p:txBody>
      </p:sp>
      <p:sp>
        <p:nvSpPr>
          <p:cNvPr id="6" name="Rectangle 3"/>
          <p:cNvSpPr>
            <a:spLocks noGrp="1" noChangeArrowheads="1"/>
          </p:cNvSpPr>
          <p:nvPr>
            <p:ph type="ftr" sz="quarter" idx="11"/>
          </p:nvPr>
        </p:nvSpPr>
        <p:spPr>
          <a:xfrm>
            <a:off x="354106" y="6356350"/>
            <a:ext cx="2895600" cy="365125"/>
          </a:xfrm>
          <a:prstGeom prst="rect">
            <a:avLst/>
          </a:prstGeom>
          <a:ln/>
        </p:spPr>
        <p:txBody>
          <a:bodyPr/>
          <a:lstStyle>
            <a:lvl1pPr>
              <a:defRPr/>
            </a:lvl1pPr>
          </a:lstStyle>
          <a:p>
            <a:pPr>
              <a:defRPr/>
            </a:pPr>
            <a:r>
              <a:rPr lang="nl-NL" smtClean="0"/>
              <a:t>IWAA, 10 October 2018</a:t>
            </a:r>
            <a:endParaRPr lang="en-US" dirty="0"/>
          </a:p>
        </p:txBody>
      </p:sp>
      <p:sp>
        <p:nvSpPr>
          <p:cNvPr id="7" name="Rectangle 4"/>
          <p:cNvSpPr>
            <a:spLocks noGrp="1" noChangeArrowheads="1"/>
          </p:cNvSpPr>
          <p:nvPr>
            <p:ph type="sldNum" sz="quarter" idx="12"/>
          </p:nvPr>
        </p:nvSpPr>
        <p:spPr>
          <a:ln/>
        </p:spPr>
        <p:txBody>
          <a:bodyPr/>
          <a:lstStyle>
            <a:lvl1pPr>
              <a:defRPr/>
            </a:lvl1pPr>
          </a:lstStyle>
          <a:p>
            <a:pPr>
              <a:defRPr/>
            </a:pPr>
            <a:fld id="{F63D1D0D-2DE5-564B-9DA8-153146211231}"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266700"/>
            <a:ext cx="7239000" cy="5334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143000"/>
            <a:ext cx="7772400" cy="2400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3695700"/>
            <a:ext cx="7772400" cy="2400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xfrm>
            <a:off x="571500" y="6248400"/>
            <a:ext cx="1905000" cy="457200"/>
          </a:xfrm>
          <a:prstGeom prst="rect">
            <a:avLst/>
          </a:prstGeom>
          <a:ln/>
        </p:spPr>
        <p:txBody>
          <a:bodyPr/>
          <a:lstStyle>
            <a:lvl1pPr>
              <a:defRPr/>
            </a:lvl1pPr>
          </a:lstStyle>
          <a:p>
            <a:pPr>
              <a:defRPr/>
            </a:pPr>
            <a:r>
              <a:rPr lang="en-US" smtClean="0"/>
              <a:t>LIGO-G1801900-v5</a:t>
            </a:r>
            <a:endParaRPr lang="en-US"/>
          </a:p>
        </p:txBody>
      </p:sp>
      <p:sp>
        <p:nvSpPr>
          <p:cNvPr id="6" name="Rectangle 3"/>
          <p:cNvSpPr>
            <a:spLocks noGrp="1" noChangeArrowheads="1"/>
          </p:cNvSpPr>
          <p:nvPr>
            <p:ph type="ftr" sz="quarter" idx="11"/>
          </p:nvPr>
        </p:nvSpPr>
        <p:spPr>
          <a:xfrm>
            <a:off x="354106" y="6356350"/>
            <a:ext cx="2895600" cy="365125"/>
          </a:xfrm>
          <a:prstGeom prst="rect">
            <a:avLst/>
          </a:prstGeom>
          <a:ln/>
        </p:spPr>
        <p:txBody>
          <a:bodyPr/>
          <a:lstStyle>
            <a:lvl1pPr>
              <a:defRPr/>
            </a:lvl1pPr>
          </a:lstStyle>
          <a:p>
            <a:pPr>
              <a:defRPr/>
            </a:pPr>
            <a:r>
              <a:rPr lang="nl-NL" smtClean="0"/>
              <a:t>IWAA, 10 October 2018</a:t>
            </a:r>
            <a:endParaRPr lang="en-US" dirty="0"/>
          </a:p>
        </p:txBody>
      </p:sp>
      <p:sp>
        <p:nvSpPr>
          <p:cNvPr id="7" name="Rectangle 4"/>
          <p:cNvSpPr>
            <a:spLocks noGrp="1" noChangeArrowheads="1"/>
          </p:cNvSpPr>
          <p:nvPr>
            <p:ph type="sldNum" sz="quarter" idx="12"/>
          </p:nvPr>
        </p:nvSpPr>
        <p:spPr>
          <a:ln/>
        </p:spPr>
        <p:txBody>
          <a:bodyPr/>
          <a:lstStyle>
            <a:lvl1pPr>
              <a:defRPr/>
            </a:lvl1pPr>
          </a:lstStyle>
          <a:p>
            <a:pPr>
              <a:defRPr/>
            </a:pPr>
            <a:fld id="{EF17E533-1CF0-2547-A4FE-E17795D117FF}"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524000" y="266700"/>
            <a:ext cx="7239000" cy="5334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143000"/>
            <a:ext cx="3810000" cy="2400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143000"/>
            <a:ext cx="3810000" cy="2400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3695700"/>
            <a:ext cx="3810000" cy="24003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4"/>
          </p:nvPr>
        </p:nvSpPr>
        <p:spPr>
          <a:xfrm>
            <a:off x="4648200" y="3695700"/>
            <a:ext cx="3810000" cy="2400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xfrm>
            <a:off x="-266700" y="6857956"/>
            <a:ext cx="1905000" cy="457200"/>
          </a:xfrm>
          <a:prstGeom prst="rect">
            <a:avLst/>
          </a:prstGeom>
          <a:ln/>
        </p:spPr>
        <p:txBody>
          <a:bodyPr/>
          <a:lstStyle>
            <a:lvl1pPr>
              <a:defRPr/>
            </a:lvl1pPr>
          </a:lstStyle>
          <a:p>
            <a:pPr>
              <a:defRPr/>
            </a:pPr>
            <a:r>
              <a:rPr lang="en-US" smtClean="0"/>
              <a:t>LIGO-G1801900-v5</a:t>
            </a:r>
            <a:endParaRPr lang="en-US"/>
          </a:p>
        </p:txBody>
      </p:sp>
      <p:sp>
        <p:nvSpPr>
          <p:cNvPr id="8" name="Rectangle 3"/>
          <p:cNvSpPr>
            <a:spLocks noGrp="1" noChangeArrowheads="1"/>
          </p:cNvSpPr>
          <p:nvPr>
            <p:ph type="ftr" sz="quarter" idx="11"/>
          </p:nvPr>
        </p:nvSpPr>
        <p:spPr>
          <a:xfrm>
            <a:off x="609600" y="6400800"/>
            <a:ext cx="2895600" cy="365125"/>
          </a:xfrm>
          <a:prstGeom prst="rect">
            <a:avLst/>
          </a:prstGeom>
          <a:ln/>
        </p:spPr>
        <p:txBody>
          <a:bodyPr/>
          <a:lstStyle>
            <a:lvl1pPr>
              <a:defRPr/>
            </a:lvl1pPr>
          </a:lstStyle>
          <a:p>
            <a:pPr>
              <a:defRPr/>
            </a:pPr>
            <a:r>
              <a:rPr lang="nl-NL" smtClean="0"/>
              <a:t>IWAA, 10 October 2018</a:t>
            </a:r>
            <a:endParaRPr lang="en-US" dirty="0"/>
          </a:p>
        </p:txBody>
      </p:sp>
      <p:sp>
        <p:nvSpPr>
          <p:cNvPr id="9" name="Rectangle 4"/>
          <p:cNvSpPr>
            <a:spLocks noGrp="1" noChangeArrowheads="1"/>
          </p:cNvSpPr>
          <p:nvPr>
            <p:ph type="sldNum" sz="quarter" idx="12"/>
          </p:nvPr>
        </p:nvSpPr>
        <p:spPr>
          <a:ln/>
        </p:spPr>
        <p:txBody>
          <a:bodyPr/>
          <a:lstStyle>
            <a:lvl1pPr>
              <a:defRPr/>
            </a:lvl1pPr>
          </a:lstStyle>
          <a:p>
            <a:pPr>
              <a:defRPr/>
            </a:pPr>
            <a:fld id="{63409C4E-D474-5F40-8EC2-289DC802E467}"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chor="t">
            <a:normAutofit/>
          </a:bodyPr>
          <a:lstStyle>
            <a:lvl1pPr marL="0" indent="0" algn="ctr">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r>
              <a:rPr lang="en-US" smtClean="0"/>
              <a:t>LIGO-G1801900-v5</a:t>
            </a:r>
            <a:endParaRPr lang="en-US" dirty="0"/>
          </a:p>
        </p:txBody>
      </p:sp>
      <p:sp>
        <p:nvSpPr>
          <p:cNvPr id="5" name="Footer Placeholder 4"/>
          <p:cNvSpPr>
            <a:spLocks noGrp="1"/>
          </p:cNvSpPr>
          <p:nvPr>
            <p:ph type="ftr" sz="quarter" idx="11"/>
          </p:nvPr>
        </p:nvSpPr>
        <p:spPr/>
        <p:txBody>
          <a:bodyPr/>
          <a:lstStyle/>
          <a:p>
            <a:r>
              <a:rPr lang="nl-NL" smtClean="0"/>
              <a:t>IWAA, 10 October 2018</a:t>
            </a:r>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LIGO-G1801900-v5</a:t>
            </a:r>
            <a:endParaRPr lang="en-US" dirty="0"/>
          </a:p>
        </p:txBody>
      </p:sp>
      <p:sp>
        <p:nvSpPr>
          <p:cNvPr id="5" name="Footer Placeholder 4"/>
          <p:cNvSpPr>
            <a:spLocks noGrp="1"/>
          </p:cNvSpPr>
          <p:nvPr>
            <p:ph type="ftr" sz="quarter" idx="11"/>
          </p:nvPr>
        </p:nvSpPr>
        <p:spPr/>
        <p:txBody>
          <a:bodyPr/>
          <a:lstStyle/>
          <a:p>
            <a:r>
              <a:rPr lang="nl-NL" smtClean="0"/>
              <a:t>IWAA, 10 October 2018</a:t>
            </a:r>
            <a:endParaRPr lang="en-US"/>
          </a:p>
        </p:txBody>
      </p:sp>
      <p:sp>
        <p:nvSpPr>
          <p:cNvPr id="6" name="Slide Number Placeholder 5"/>
          <p:cNvSpPr>
            <a:spLocks noGrp="1"/>
          </p:cNvSpPr>
          <p:nvPr>
            <p:ph type="sldNum" sz="quarter" idx="12"/>
          </p:nvPr>
        </p:nvSpPr>
        <p:spPr/>
        <p:txBody>
          <a:bodyPr/>
          <a:lstStyle/>
          <a:p>
            <a:fld id="{E08999DA-6F64-BF45-B314-74E8F7222AA8}"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33338" y="6356350"/>
            <a:ext cx="2133600" cy="365125"/>
          </a:xfrm>
          <a:prstGeom prst="rect">
            <a:avLst/>
          </a:prstGeom>
        </p:spPr>
        <p:txBody>
          <a:bodyPr/>
          <a:lstStyle>
            <a:lvl1pPr>
              <a:defRPr>
                <a:solidFill>
                  <a:srgbClr val="FFFFFF"/>
                </a:solidFill>
              </a:defRPr>
            </a:lvl1pPr>
          </a:lstStyle>
          <a:p>
            <a:r>
              <a:rPr lang="en-US" smtClean="0"/>
              <a:t>LIGO-G1801900-v5</a:t>
            </a:r>
            <a:endParaRPr lang="en-US" dirty="0"/>
          </a:p>
        </p:txBody>
      </p:sp>
      <p:sp>
        <p:nvSpPr>
          <p:cNvPr id="5" name="Footer Placeholder 4"/>
          <p:cNvSpPr>
            <a:spLocks noGrp="1"/>
          </p:cNvSpPr>
          <p:nvPr>
            <p:ph type="ftr" sz="quarter" idx="11"/>
          </p:nvPr>
        </p:nvSpPr>
        <p:spPr>
          <a:xfrm>
            <a:off x="3276600" y="6356350"/>
            <a:ext cx="2895600" cy="365125"/>
          </a:xfrm>
          <a:prstGeom prst="rect">
            <a:avLst/>
          </a:prstGeom>
        </p:spPr>
        <p:txBody>
          <a:bodyPr/>
          <a:lstStyle>
            <a:lvl1pPr>
              <a:defRPr>
                <a:solidFill>
                  <a:srgbClr val="FFFFFF"/>
                </a:solidFill>
              </a:defRPr>
            </a:lvl1pPr>
          </a:lstStyle>
          <a:p>
            <a:r>
              <a:rPr lang="nl-NL" smtClean="0"/>
              <a:t>IWAA, 10 October 2018</a:t>
            </a:r>
            <a:endParaRPr lang="en-US"/>
          </a:p>
        </p:txBody>
      </p:sp>
      <p:sp>
        <p:nvSpPr>
          <p:cNvPr id="6" name="Slide Number Placeholder 5"/>
          <p:cNvSpPr>
            <a:spLocks noGrp="1"/>
          </p:cNvSpPr>
          <p:nvPr>
            <p:ph type="sldNum" sz="quarter" idx="12"/>
          </p:nvPr>
        </p:nvSpPr>
        <p:spPr>
          <a:xfrm>
            <a:off x="6858000" y="6384141"/>
            <a:ext cx="2133600" cy="365125"/>
          </a:xfrm>
        </p:spPr>
        <p:txBody>
          <a:bodyPr/>
          <a:lstStyle>
            <a:lvl1pPr>
              <a:defRPr>
                <a:solidFill>
                  <a:srgbClr val="FFFFFF"/>
                </a:solidFill>
              </a:defRPr>
            </a:lvl1pPr>
          </a:lstStyle>
          <a:p>
            <a:fld id="{E08999DA-6F64-BF45-B314-74E8F7222AA8}" type="slidenum">
              <a:rPr lang="en-US" smtClean="0"/>
              <a:pPr/>
              <a:t>‹#›</a:t>
            </a:fld>
            <a:endParaRPr lang="en-US"/>
          </a:p>
        </p:txBody>
      </p:sp>
    </p:spTree>
    <p:extLst>
      <p:ext uri="{BB962C8B-B14F-4D97-AF65-F5344CB8AC3E}">
        <p14:creationId xmlns:p14="http://schemas.microsoft.com/office/powerpoint/2010/main" val="399296280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LIGO-G1801900-v5</a:t>
            </a:r>
            <a:endParaRPr lang="en-US" dirty="0"/>
          </a:p>
        </p:txBody>
      </p:sp>
      <p:sp>
        <p:nvSpPr>
          <p:cNvPr id="5" name="Footer Placeholder 4"/>
          <p:cNvSpPr>
            <a:spLocks noGrp="1"/>
          </p:cNvSpPr>
          <p:nvPr>
            <p:ph type="ftr" sz="quarter" idx="11"/>
          </p:nvPr>
        </p:nvSpPr>
        <p:spPr/>
        <p:txBody>
          <a:bodyPr/>
          <a:lstStyle/>
          <a:p>
            <a:r>
              <a:rPr lang="nl-NL" smtClean="0"/>
              <a:t>IWAA, 10 October 2018</a:t>
            </a:r>
            <a:endParaRPr lang="en-US"/>
          </a:p>
        </p:txBody>
      </p:sp>
      <p:sp>
        <p:nvSpPr>
          <p:cNvPr id="6" name="Slide Number Placeholder 5"/>
          <p:cNvSpPr>
            <a:spLocks noGrp="1"/>
          </p:cNvSpPr>
          <p:nvPr>
            <p:ph type="sldNum" sz="quarter" idx="12"/>
          </p:nvPr>
        </p:nvSpPr>
        <p:spPr/>
        <p:txBody>
          <a:bodyPr/>
          <a:lstStyle/>
          <a:p>
            <a:fld id="{E08999DA-6F64-BF45-B314-74E8F7222AA8}"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LIGO-G1801900-v5</a:t>
            </a:r>
            <a:endParaRPr lang="en-US" dirty="0"/>
          </a:p>
        </p:txBody>
      </p:sp>
      <p:sp>
        <p:nvSpPr>
          <p:cNvPr id="6" name="Footer Placeholder 5"/>
          <p:cNvSpPr>
            <a:spLocks noGrp="1"/>
          </p:cNvSpPr>
          <p:nvPr>
            <p:ph type="ftr" sz="quarter" idx="11"/>
          </p:nvPr>
        </p:nvSpPr>
        <p:spPr/>
        <p:txBody>
          <a:bodyPr/>
          <a:lstStyle/>
          <a:p>
            <a:r>
              <a:rPr lang="nl-NL" smtClean="0"/>
              <a:t>IWAA, 10 October 2018</a:t>
            </a:r>
            <a:endParaRPr lang="en-US"/>
          </a:p>
        </p:txBody>
      </p:sp>
      <p:sp>
        <p:nvSpPr>
          <p:cNvPr id="7" name="Slide Number Placeholder 6"/>
          <p:cNvSpPr>
            <a:spLocks noGrp="1"/>
          </p:cNvSpPr>
          <p:nvPr>
            <p:ph type="sldNum" sz="quarter" idx="12"/>
          </p:nvPr>
        </p:nvSpPr>
        <p:spPr/>
        <p:txBody>
          <a:bodyPr/>
          <a:lstStyle/>
          <a:p>
            <a:fld id="{E08999DA-6F64-BF45-B314-74E8F7222AA8}"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LIGO-G1801900-v5</a:t>
            </a:r>
            <a:endParaRPr lang="en-US" dirty="0"/>
          </a:p>
        </p:txBody>
      </p:sp>
      <p:sp>
        <p:nvSpPr>
          <p:cNvPr id="8" name="Footer Placeholder 7"/>
          <p:cNvSpPr>
            <a:spLocks noGrp="1"/>
          </p:cNvSpPr>
          <p:nvPr>
            <p:ph type="ftr" sz="quarter" idx="11"/>
          </p:nvPr>
        </p:nvSpPr>
        <p:spPr/>
        <p:txBody>
          <a:bodyPr/>
          <a:lstStyle/>
          <a:p>
            <a:r>
              <a:rPr lang="nl-NL" smtClean="0"/>
              <a:t>IWAA, 10 October 2018</a:t>
            </a:r>
            <a:endParaRPr lang="en-US"/>
          </a:p>
        </p:txBody>
      </p:sp>
      <p:sp>
        <p:nvSpPr>
          <p:cNvPr id="9" name="Slide Number Placeholder 8"/>
          <p:cNvSpPr>
            <a:spLocks noGrp="1"/>
          </p:cNvSpPr>
          <p:nvPr>
            <p:ph type="sldNum" sz="quarter" idx="12"/>
          </p:nvPr>
        </p:nvSpPr>
        <p:spPr/>
        <p:txBody>
          <a:bodyPr/>
          <a:lstStyle/>
          <a:p>
            <a:fld id="{E08999DA-6F64-BF45-B314-74E8F7222AA8}"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LIGO-G1801900-v5</a:t>
            </a:r>
            <a:endParaRPr lang="en-US" dirty="0"/>
          </a:p>
        </p:txBody>
      </p:sp>
      <p:sp>
        <p:nvSpPr>
          <p:cNvPr id="4" name="Footer Placeholder 3"/>
          <p:cNvSpPr>
            <a:spLocks noGrp="1"/>
          </p:cNvSpPr>
          <p:nvPr>
            <p:ph type="ftr" sz="quarter" idx="11"/>
          </p:nvPr>
        </p:nvSpPr>
        <p:spPr/>
        <p:txBody>
          <a:bodyPr/>
          <a:lstStyle/>
          <a:p>
            <a:r>
              <a:rPr lang="nl-NL" smtClean="0"/>
              <a:t>IWAA, 10 October 2018</a:t>
            </a:r>
            <a:endParaRPr lang="en-US"/>
          </a:p>
        </p:txBody>
      </p:sp>
      <p:sp>
        <p:nvSpPr>
          <p:cNvPr id="5" name="Slide Number Placeholder 4"/>
          <p:cNvSpPr>
            <a:spLocks noGrp="1"/>
          </p:cNvSpPr>
          <p:nvPr>
            <p:ph type="sldNum" sz="quarter" idx="12"/>
          </p:nvPr>
        </p:nvSpPr>
        <p:spPr/>
        <p:txBody>
          <a:bodyPr/>
          <a:lstStyle/>
          <a:p>
            <a:fld id="{E08999DA-6F64-BF45-B314-74E8F7222AA8}"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LIGO-G1801900-v5</a:t>
            </a:r>
            <a:endParaRPr lang="en-US" dirty="0"/>
          </a:p>
        </p:txBody>
      </p:sp>
      <p:sp>
        <p:nvSpPr>
          <p:cNvPr id="3" name="Footer Placeholder 2"/>
          <p:cNvSpPr>
            <a:spLocks noGrp="1"/>
          </p:cNvSpPr>
          <p:nvPr>
            <p:ph type="ftr" sz="quarter" idx="11"/>
          </p:nvPr>
        </p:nvSpPr>
        <p:spPr/>
        <p:txBody>
          <a:bodyPr/>
          <a:lstStyle/>
          <a:p>
            <a:r>
              <a:rPr lang="nl-NL" smtClean="0"/>
              <a:t>IWAA, 10 October 2018</a:t>
            </a:r>
            <a:endParaRPr lang="en-US"/>
          </a:p>
        </p:txBody>
      </p:sp>
      <p:sp>
        <p:nvSpPr>
          <p:cNvPr id="4" name="Slide Number Placeholder 3"/>
          <p:cNvSpPr>
            <a:spLocks noGrp="1"/>
          </p:cNvSpPr>
          <p:nvPr>
            <p:ph type="sldNum" sz="quarter" idx="12"/>
          </p:nvPr>
        </p:nvSpPr>
        <p:spPr/>
        <p:txBody>
          <a:bodyPr/>
          <a:lstStyle/>
          <a:p>
            <a:fld id="{E08999DA-6F64-BF45-B314-74E8F7222AA8}"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tx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r>
              <a:rPr lang="en-US" smtClean="0"/>
              <a:t>LIGO-G1801900-v5</a:t>
            </a:r>
            <a:endParaRPr lang="en-US" dirty="0"/>
          </a:p>
        </p:txBody>
      </p:sp>
      <p:sp>
        <p:nvSpPr>
          <p:cNvPr id="3" name="Footer Placeholder 2"/>
          <p:cNvSpPr>
            <a:spLocks noGrp="1"/>
          </p:cNvSpPr>
          <p:nvPr>
            <p:ph type="ftr" sz="quarter" idx="11"/>
          </p:nvPr>
        </p:nvSpPr>
        <p:spPr/>
        <p:txBody>
          <a:bodyPr/>
          <a:lstStyle>
            <a:lvl1pPr>
              <a:defRPr>
                <a:solidFill>
                  <a:schemeClr val="bg1"/>
                </a:solidFill>
              </a:defRPr>
            </a:lvl1pPr>
          </a:lstStyle>
          <a:p>
            <a:r>
              <a:rPr lang="nl-NL" smtClean="0"/>
              <a:t>IWAA, 10 October 2018</a:t>
            </a:r>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E08999DA-6F64-BF45-B314-74E8F7222AA8}" type="slidenum">
              <a:rPr lang="en-US" smtClean="0"/>
              <a:pPr/>
              <a:t>‹#›</a:t>
            </a:fld>
            <a:endParaRPr lang="en-US"/>
          </a:p>
        </p:txBody>
      </p:sp>
    </p:spTree>
    <p:extLst>
      <p:ext uri="{BB962C8B-B14F-4D97-AF65-F5344CB8AC3E}">
        <p14:creationId xmlns:p14="http://schemas.microsoft.com/office/powerpoint/2010/main" val="2811765215"/>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LIGO-G1801900-v5</a:t>
            </a:r>
            <a:endParaRPr lang="en-US" dirty="0"/>
          </a:p>
        </p:txBody>
      </p:sp>
      <p:sp>
        <p:nvSpPr>
          <p:cNvPr id="6" name="Footer Placeholder 5"/>
          <p:cNvSpPr>
            <a:spLocks noGrp="1"/>
          </p:cNvSpPr>
          <p:nvPr>
            <p:ph type="ftr" sz="quarter" idx="11"/>
          </p:nvPr>
        </p:nvSpPr>
        <p:spPr/>
        <p:txBody>
          <a:bodyPr/>
          <a:lstStyle/>
          <a:p>
            <a:r>
              <a:rPr lang="nl-NL" smtClean="0"/>
              <a:t>IWAA, 10 October 2018</a:t>
            </a:r>
            <a:endParaRPr lang="en-US"/>
          </a:p>
        </p:txBody>
      </p:sp>
      <p:sp>
        <p:nvSpPr>
          <p:cNvPr id="7" name="Slide Number Placeholder 6"/>
          <p:cNvSpPr>
            <a:spLocks noGrp="1"/>
          </p:cNvSpPr>
          <p:nvPr>
            <p:ph type="sldNum" sz="quarter" idx="12"/>
          </p:nvPr>
        </p:nvSpPr>
        <p:spPr/>
        <p:txBody>
          <a:bodyPr/>
          <a:lstStyle/>
          <a:p>
            <a:fld id="{E08999DA-6F64-BF45-B314-74E8F7222AA8}"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nchor="t"/>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LIGO-G1801900-v5</a:t>
            </a:r>
            <a:endParaRPr lang="en-US" dirty="0"/>
          </a:p>
        </p:txBody>
      </p:sp>
      <p:sp>
        <p:nvSpPr>
          <p:cNvPr id="6" name="Footer Placeholder 5"/>
          <p:cNvSpPr>
            <a:spLocks noGrp="1"/>
          </p:cNvSpPr>
          <p:nvPr>
            <p:ph type="ftr" sz="quarter" idx="11"/>
          </p:nvPr>
        </p:nvSpPr>
        <p:spPr/>
        <p:txBody>
          <a:bodyPr/>
          <a:lstStyle/>
          <a:p>
            <a:r>
              <a:rPr lang="nl-NL" smtClean="0"/>
              <a:t>IWAA, 10 October 2018</a:t>
            </a:r>
            <a:endParaRPr lang="en-US"/>
          </a:p>
        </p:txBody>
      </p:sp>
      <p:sp>
        <p:nvSpPr>
          <p:cNvPr id="7" name="Slide Number Placeholder 6"/>
          <p:cNvSpPr>
            <a:spLocks noGrp="1"/>
          </p:cNvSpPr>
          <p:nvPr>
            <p:ph type="sldNum" sz="quarter" idx="12"/>
          </p:nvPr>
        </p:nvSpPr>
        <p:spPr/>
        <p:txBody>
          <a:bodyPr/>
          <a:lstStyle/>
          <a:p>
            <a:fld id="{E08999DA-6F64-BF45-B314-74E8F7222AA8}"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LIGO-G1801900-v5</a:t>
            </a:r>
            <a:endParaRPr lang="en-US" dirty="0"/>
          </a:p>
        </p:txBody>
      </p:sp>
      <p:sp>
        <p:nvSpPr>
          <p:cNvPr id="5" name="Footer Placeholder 4"/>
          <p:cNvSpPr>
            <a:spLocks noGrp="1"/>
          </p:cNvSpPr>
          <p:nvPr>
            <p:ph type="ftr" sz="quarter" idx="11"/>
          </p:nvPr>
        </p:nvSpPr>
        <p:spPr/>
        <p:txBody>
          <a:bodyPr/>
          <a:lstStyle/>
          <a:p>
            <a:r>
              <a:rPr lang="nl-NL" smtClean="0"/>
              <a:t>IWAA, 10 October 2018</a:t>
            </a:r>
            <a:endParaRPr lang="en-US"/>
          </a:p>
        </p:txBody>
      </p:sp>
      <p:sp>
        <p:nvSpPr>
          <p:cNvPr id="6" name="Slide Number Placeholder 5"/>
          <p:cNvSpPr>
            <a:spLocks noGrp="1"/>
          </p:cNvSpPr>
          <p:nvPr>
            <p:ph type="sldNum" sz="quarter" idx="12"/>
          </p:nvPr>
        </p:nvSpPr>
        <p:spPr/>
        <p:txBody>
          <a:bodyPr/>
          <a:lstStyle/>
          <a:p>
            <a:fld id="{E08999DA-6F64-BF45-B314-74E8F7222AA8}"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LIGO-G1801900-v5</a:t>
            </a:r>
            <a:endParaRPr lang="en-US" dirty="0"/>
          </a:p>
        </p:txBody>
      </p:sp>
      <p:sp>
        <p:nvSpPr>
          <p:cNvPr id="5" name="Footer Placeholder 4"/>
          <p:cNvSpPr>
            <a:spLocks noGrp="1"/>
          </p:cNvSpPr>
          <p:nvPr>
            <p:ph type="ftr" sz="quarter" idx="11"/>
          </p:nvPr>
        </p:nvSpPr>
        <p:spPr/>
        <p:txBody>
          <a:bodyPr/>
          <a:lstStyle/>
          <a:p>
            <a:r>
              <a:rPr lang="nl-NL" smtClean="0"/>
              <a:t>IWAA, 10 October 2018</a:t>
            </a:r>
            <a:endParaRPr lang="en-US"/>
          </a:p>
        </p:txBody>
      </p:sp>
      <p:sp>
        <p:nvSpPr>
          <p:cNvPr id="6" name="Slide Number Placeholder 5"/>
          <p:cNvSpPr>
            <a:spLocks noGrp="1"/>
          </p:cNvSpPr>
          <p:nvPr>
            <p:ph type="sldNum" sz="quarter" idx="12"/>
          </p:nvPr>
        </p:nvSpPr>
        <p:spPr/>
        <p:txBody>
          <a:bodyPr/>
          <a:lstStyle/>
          <a:p>
            <a:fld id="{E08999DA-6F64-BF45-B314-74E8F7222AA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95441" y="6448714"/>
            <a:ext cx="2133600" cy="365125"/>
          </a:xfrm>
          <a:prstGeom prst="rect">
            <a:avLst/>
          </a:prstGeom>
        </p:spPr>
        <p:txBody>
          <a:bodyPr/>
          <a:lstStyle/>
          <a:p>
            <a:r>
              <a:rPr lang="en-US" smtClean="0"/>
              <a:t>LIGO-G1801900-v5</a:t>
            </a:r>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nl-NL" smtClean="0"/>
              <a:t>IWAA, 10 October 2018</a:t>
            </a:r>
            <a:endParaRPr lang="en-US"/>
          </a:p>
        </p:txBody>
      </p:sp>
      <p:sp>
        <p:nvSpPr>
          <p:cNvPr id="6" name="Slide Number Placeholder 5"/>
          <p:cNvSpPr>
            <a:spLocks noGrp="1"/>
          </p:cNvSpPr>
          <p:nvPr>
            <p:ph type="sldNum" sz="quarter" idx="12"/>
          </p:nvPr>
        </p:nvSpPr>
        <p:spPr/>
        <p:txBody>
          <a:bodyPr/>
          <a:lstStyle/>
          <a:p>
            <a:fld id="{E08999DA-6F64-BF45-B314-74E8F7222AA8}" type="slidenum">
              <a:rPr lang="en-US" smtClean="0"/>
              <a:t>‹#›</a:t>
            </a:fld>
            <a:endParaRPr lang="en-US"/>
          </a:p>
        </p:txBody>
      </p:sp>
    </p:spTree>
    <p:extLst>
      <p:ext uri="{BB962C8B-B14F-4D97-AF65-F5344CB8AC3E}">
        <p14:creationId xmlns:p14="http://schemas.microsoft.com/office/powerpoint/2010/main" val="16932508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ZMOD_15Oct15">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alphaModFix amt="50000"/>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a:ext>
            </a:extLst>
          </a:blip>
          <a:srcRect l="35608" t="3352" r="33912" b="5026"/>
          <a:stretch/>
        </p:blipFill>
        <p:spPr>
          <a:xfrm>
            <a:off x="0" y="0"/>
            <a:ext cx="9144000" cy="6858000"/>
          </a:xfrm>
          <a:prstGeom prst="rect">
            <a:avLst/>
          </a:prstGeom>
        </p:spPr>
      </p:pic>
      <p:sp>
        <p:nvSpPr>
          <p:cNvPr id="3" name="Content Placeholder 2"/>
          <p:cNvSpPr>
            <a:spLocks noGrp="1"/>
          </p:cNvSpPr>
          <p:nvPr>
            <p:ph idx="1"/>
          </p:nvPr>
        </p:nvSpPr>
        <p:spPr>
          <a:xfrm>
            <a:off x="702733" y="1447800"/>
            <a:ext cx="7581901" cy="3953436"/>
          </a:xfrm>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4" name="Date Placeholder 3"/>
          <p:cNvSpPr>
            <a:spLocks noGrp="1"/>
          </p:cNvSpPr>
          <p:nvPr>
            <p:ph type="dt" sz="half" idx="10"/>
          </p:nvPr>
        </p:nvSpPr>
        <p:spPr>
          <a:xfrm>
            <a:off x="6651812" y="6356350"/>
            <a:ext cx="2133600" cy="365125"/>
          </a:xfrm>
          <a:prstGeom prst="rect">
            <a:avLst/>
          </a:prstGeom>
        </p:spPr>
        <p:txBody>
          <a:bodyPr/>
          <a:lstStyle/>
          <a:p>
            <a:pPr>
              <a:defRPr/>
            </a:pPr>
            <a:r>
              <a:rPr lang="en-US" smtClean="0"/>
              <a:t>LIGO-G1801900-v5</a:t>
            </a:r>
            <a:endParaRPr lang="en-US" dirty="0"/>
          </a:p>
        </p:txBody>
      </p:sp>
      <p:sp>
        <p:nvSpPr>
          <p:cNvPr id="5" name="Footer Placeholder 4"/>
          <p:cNvSpPr>
            <a:spLocks noGrp="1"/>
          </p:cNvSpPr>
          <p:nvPr>
            <p:ph type="ftr" sz="quarter" idx="11"/>
          </p:nvPr>
        </p:nvSpPr>
        <p:spPr>
          <a:xfrm>
            <a:off x="354106" y="6356350"/>
            <a:ext cx="2895600" cy="365125"/>
          </a:xfrm>
          <a:prstGeom prst="rect">
            <a:avLst/>
          </a:prstGeom>
        </p:spPr>
        <p:txBody>
          <a:bodyPr/>
          <a:lstStyle/>
          <a:p>
            <a:pPr>
              <a:defRPr/>
            </a:pPr>
            <a:r>
              <a:rPr lang="nl-NL" smtClean="0"/>
              <a:t>IWAA, 10 October 2018</a:t>
            </a:r>
            <a:endParaRPr lang="en-US" dirty="0"/>
          </a:p>
        </p:txBody>
      </p:sp>
      <p:sp>
        <p:nvSpPr>
          <p:cNvPr id="6" name="Slide Number Placeholder 5"/>
          <p:cNvSpPr>
            <a:spLocks noGrp="1"/>
          </p:cNvSpPr>
          <p:nvPr>
            <p:ph type="sldNum" sz="quarter" idx="12"/>
          </p:nvPr>
        </p:nvSpPr>
        <p:spPr>
          <a:xfrm>
            <a:off x="4343400" y="6356350"/>
            <a:ext cx="762000" cy="365125"/>
          </a:xfrm>
        </p:spPr>
        <p:txBody>
          <a:bodyPr/>
          <a:lstStyle/>
          <a:p>
            <a:pPr>
              <a:defRPr/>
            </a:pPr>
            <a:fld id="{1130FF89-010E-D743-9346-2CD4AB727079}" type="slidenum">
              <a:rPr lang="en-US" smtClean="0"/>
              <a:pPr>
                <a:defRPr/>
              </a:pPr>
              <a:t>‹#›</a:t>
            </a:fld>
            <a:endParaRPr lang="en-US" dirty="0"/>
          </a:p>
        </p:txBody>
      </p:sp>
      <p:sp>
        <p:nvSpPr>
          <p:cNvPr id="10" name="Title 9"/>
          <p:cNvSpPr>
            <a:spLocks noGrp="1"/>
          </p:cNvSpPr>
          <p:nvPr>
            <p:ph type="title"/>
          </p:nvPr>
        </p:nvSpPr>
        <p:spPr>
          <a:xfrm>
            <a:off x="1828800" y="107577"/>
            <a:ext cx="6532563" cy="959223"/>
          </a:xfrm>
        </p:spPr>
        <p:txBody>
          <a:body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266700"/>
            <a:ext cx="7239000" cy="533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143000"/>
            <a:ext cx="38100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38100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xfrm>
            <a:off x="571500" y="6248400"/>
            <a:ext cx="1905000" cy="457200"/>
          </a:xfrm>
          <a:prstGeom prst="rect">
            <a:avLst/>
          </a:prstGeom>
          <a:ln/>
        </p:spPr>
        <p:txBody>
          <a:bodyPr/>
          <a:lstStyle>
            <a:lvl1pPr>
              <a:defRPr/>
            </a:lvl1pPr>
          </a:lstStyle>
          <a:p>
            <a:pPr>
              <a:defRPr/>
            </a:pPr>
            <a:r>
              <a:rPr lang="en-US" smtClean="0"/>
              <a:t>LIGO-G1801900-v5</a:t>
            </a:r>
            <a:endParaRPr lang="en-US"/>
          </a:p>
        </p:txBody>
      </p:sp>
      <p:sp>
        <p:nvSpPr>
          <p:cNvPr id="6" name="Rectangle 3"/>
          <p:cNvSpPr>
            <a:spLocks noGrp="1" noChangeArrowheads="1"/>
          </p:cNvSpPr>
          <p:nvPr>
            <p:ph type="ftr" sz="quarter" idx="11"/>
          </p:nvPr>
        </p:nvSpPr>
        <p:spPr>
          <a:xfrm>
            <a:off x="354106" y="6356350"/>
            <a:ext cx="2895600" cy="365125"/>
          </a:xfrm>
          <a:prstGeom prst="rect">
            <a:avLst/>
          </a:prstGeom>
          <a:ln/>
        </p:spPr>
        <p:txBody>
          <a:bodyPr/>
          <a:lstStyle>
            <a:lvl1pPr>
              <a:defRPr/>
            </a:lvl1pPr>
          </a:lstStyle>
          <a:p>
            <a:pPr>
              <a:defRPr/>
            </a:pPr>
            <a:r>
              <a:rPr lang="nl-NL" smtClean="0"/>
              <a:t>IWAA, 10 October 2018</a:t>
            </a:r>
            <a:endParaRPr lang="en-US" dirty="0"/>
          </a:p>
        </p:txBody>
      </p:sp>
      <p:sp>
        <p:nvSpPr>
          <p:cNvPr id="7" name="Rectangle 4"/>
          <p:cNvSpPr>
            <a:spLocks noGrp="1" noChangeArrowheads="1"/>
          </p:cNvSpPr>
          <p:nvPr>
            <p:ph type="sldNum" sz="quarter" idx="12"/>
          </p:nvPr>
        </p:nvSpPr>
        <p:spPr>
          <a:ln/>
        </p:spPr>
        <p:txBody>
          <a:bodyPr/>
          <a:lstStyle>
            <a:lvl1pPr>
              <a:defRPr/>
            </a:lvl1pPr>
          </a:lstStyle>
          <a:p>
            <a:pPr>
              <a:defRPr/>
            </a:pPr>
            <a:fld id="{F63D1D0D-2DE5-564B-9DA8-153146211231}"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95441" y="6448714"/>
            <a:ext cx="2133600" cy="365125"/>
          </a:xfrm>
          <a:prstGeom prst="rect">
            <a:avLst/>
          </a:prstGeom>
        </p:spPr>
        <p:txBody>
          <a:bodyPr/>
          <a:lstStyle/>
          <a:p>
            <a:r>
              <a:rPr lang="en-US" smtClean="0"/>
              <a:t>LIGO-G1801900-v5</a:t>
            </a:r>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nl-NL" smtClean="0"/>
              <a:t>IWAA, 10 October 2018</a:t>
            </a:r>
            <a:endParaRPr lang="en-US"/>
          </a:p>
        </p:txBody>
      </p:sp>
      <p:sp>
        <p:nvSpPr>
          <p:cNvPr id="7" name="Slide Number Placeholder 6"/>
          <p:cNvSpPr>
            <a:spLocks noGrp="1"/>
          </p:cNvSpPr>
          <p:nvPr>
            <p:ph type="sldNum" sz="quarter" idx="12"/>
          </p:nvPr>
        </p:nvSpPr>
        <p:spPr/>
        <p:txBody>
          <a:bodyPr/>
          <a:lstStyle/>
          <a:p>
            <a:fld id="{E08999DA-6F64-BF45-B314-74E8F7222AA8}" type="slidenum">
              <a:rPr lang="en-US" smtClean="0"/>
              <a:t>‹#›</a:t>
            </a:fld>
            <a:endParaRPr lang="en-US"/>
          </a:p>
        </p:txBody>
      </p:sp>
    </p:spTree>
    <p:extLst>
      <p:ext uri="{BB962C8B-B14F-4D97-AF65-F5344CB8AC3E}">
        <p14:creationId xmlns:p14="http://schemas.microsoft.com/office/powerpoint/2010/main" val="1725698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95441" y="6448714"/>
            <a:ext cx="2133600" cy="365125"/>
          </a:xfrm>
          <a:prstGeom prst="rect">
            <a:avLst/>
          </a:prstGeom>
        </p:spPr>
        <p:txBody>
          <a:bodyPr/>
          <a:lstStyle/>
          <a:p>
            <a:r>
              <a:rPr lang="en-US" smtClean="0"/>
              <a:t>LIGO-G1801900-v5</a:t>
            </a:r>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r>
              <a:rPr lang="nl-NL" smtClean="0"/>
              <a:t>IWAA, 10 October 2018</a:t>
            </a:r>
            <a:endParaRPr lang="en-US"/>
          </a:p>
        </p:txBody>
      </p:sp>
      <p:sp>
        <p:nvSpPr>
          <p:cNvPr id="9" name="Slide Number Placeholder 8"/>
          <p:cNvSpPr>
            <a:spLocks noGrp="1"/>
          </p:cNvSpPr>
          <p:nvPr>
            <p:ph type="sldNum" sz="quarter" idx="12"/>
          </p:nvPr>
        </p:nvSpPr>
        <p:spPr/>
        <p:txBody>
          <a:bodyPr/>
          <a:lstStyle/>
          <a:p>
            <a:fld id="{E08999DA-6F64-BF45-B314-74E8F7222AA8}" type="slidenum">
              <a:rPr lang="en-US" smtClean="0"/>
              <a:t>‹#›</a:t>
            </a:fld>
            <a:endParaRPr lang="en-US"/>
          </a:p>
        </p:txBody>
      </p:sp>
    </p:spTree>
    <p:extLst>
      <p:ext uri="{BB962C8B-B14F-4D97-AF65-F5344CB8AC3E}">
        <p14:creationId xmlns:p14="http://schemas.microsoft.com/office/powerpoint/2010/main" val="1512639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95441" y="6448714"/>
            <a:ext cx="2133600" cy="365125"/>
          </a:xfrm>
          <a:prstGeom prst="rect">
            <a:avLst/>
          </a:prstGeom>
        </p:spPr>
        <p:txBody>
          <a:bodyPr/>
          <a:lstStyle/>
          <a:p>
            <a:r>
              <a:rPr lang="en-US" smtClean="0"/>
              <a:t>LIGO-G1801900-v5</a:t>
            </a:r>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r>
              <a:rPr lang="nl-NL" smtClean="0"/>
              <a:t>IWAA, 10 October 2018</a:t>
            </a:r>
            <a:endParaRPr lang="en-US"/>
          </a:p>
        </p:txBody>
      </p:sp>
      <p:sp>
        <p:nvSpPr>
          <p:cNvPr id="5" name="Slide Number Placeholder 4"/>
          <p:cNvSpPr>
            <a:spLocks noGrp="1"/>
          </p:cNvSpPr>
          <p:nvPr>
            <p:ph type="sldNum" sz="quarter" idx="12"/>
          </p:nvPr>
        </p:nvSpPr>
        <p:spPr/>
        <p:txBody>
          <a:bodyPr/>
          <a:lstStyle/>
          <a:p>
            <a:fld id="{E08999DA-6F64-BF45-B314-74E8F7222AA8}" type="slidenum">
              <a:rPr lang="en-US" smtClean="0"/>
              <a:t>‹#›</a:t>
            </a:fld>
            <a:endParaRPr lang="en-US"/>
          </a:p>
        </p:txBody>
      </p:sp>
    </p:spTree>
    <p:extLst>
      <p:ext uri="{BB962C8B-B14F-4D97-AF65-F5344CB8AC3E}">
        <p14:creationId xmlns:p14="http://schemas.microsoft.com/office/powerpoint/2010/main" val="35770828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95441" y="6448714"/>
            <a:ext cx="2133600" cy="365125"/>
          </a:xfrm>
          <a:prstGeom prst="rect">
            <a:avLst/>
          </a:prstGeom>
        </p:spPr>
        <p:txBody>
          <a:bodyPr/>
          <a:lstStyle/>
          <a:p>
            <a:r>
              <a:rPr lang="en-US" smtClean="0"/>
              <a:t>LIGO-G1801900-v5</a:t>
            </a:r>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r>
              <a:rPr lang="nl-NL" smtClean="0"/>
              <a:t>IWAA, 10 October 2018</a:t>
            </a:r>
            <a:endParaRPr lang="en-US"/>
          </a:p>
        </p:txBody>
      </p:sp>
      <p:sp>
        <p:nvSpPr>
          <p:cNvPr id="4" name="Slide Number Placeholder 3"/>
          <p:cNvSpPr>
            <a:spLocks noGrp="1"/>
          </p:cNvSpPr>
          <p:nvPr>
            <p:ph type="sldNum" sz="quarter" idx="12"/>
          </p:nvPr>
        </p:nvSpPr>
        <p:spPr/>
        <p:txBody>
          <a:bodyPr/>
          <a:lstStyle/>
          <a:p>
            <a:fld id="{E08999DA-6F64-BF45-B314-74E8F7222AA8}" type="slidenum">
              <a:rPr lang="en-US" smtClean="0"/>
              <a:t>‹#›</a:t>
            </a:fld>
            <a:endParaRPr lang="en-US"/>
          </a:p>
        </p:txBody>
      </p:sp>
    </p:spTree>
    <p:extLst>
      <p:ext uri="{BB962C8B-B14F-4D97-AF65-F5344CB8AC3E}">
        <p14:creationId xmlns:p14="http://schemas.microsoft.com/office/powerpoint/2010/main" val="2162209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95441" y="6448714"/>
            <a:ext cx="2133600" cy="365125"/>
          </a:xfrm>
          <a:prstGeom prst="rect">
            <a:avLst/>
          </a:prstGeom>
        </p:spPr>
        <p:txBody>
          <a:bodyPr/>
          <a:lstStyle/>
          <a:p>
            <a:r>
              <a:rPr lang="en-US" smtClean="0"/>
              <a:t>LIGO-G1801900-v5</a:t>
            </a:r>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nl-NL" smtClean="0"/>
              <a:t>IWAA, 10 October 2018</a:t>
            </a:r>
            <a:endParaRPr lang="en-US"/>
          </a:p>
        </p:txBody>
      </p:sp>
      <p:sp>
        <p:nvSpPr>
          <p:cNvPr id="7" name="Slide Number Placeholder 6"/>
          <p:cNvSpPr>
            <a:spLocks noGrp="1"/>
          </p:cNvSpPr>
          <p:nvPr>
            <p:ph type="sldNum" sz="quarter" idx="12"/>
          </p:nvPr>
        </p:nvSpPr>
        <p:spPr/>
        <p:txBody>
          <a:bodyPr/>
          <a:lstStyle/>
          <a:p>
            <a:fld id="{E08999DA-6F64-BF45-B314-74E8F7222AA8}" type="slidenum">
              <a:rPr lang="en-US" smtClean="0"/>
              <a:t>‹#›</a:t>
            </a:fld>
            <a:endParaRPr lang="en-US"/>
          </a:p>
        </p:txBody>
      </p:sp>
    </p:spTree>
    <p:extLst>
      <p:ext uri="{BB962C8B-B14F-4D97-AF65-F5344CB8AC3E}">
        <p14:creationId xmlns:p14="http://schemas.microsoft.com/office/powerpoint/2010/main" val="185496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95441" y="6448714"/>
            <a:ext cx="2133600" cy="365125"/>
          </a:xfrm>
          <a:prstGeom prst="rect">
            <a:avLst/>
          </a:prstGeom>
        </p:spPr>
        <p:txBody>
          <a:bodyPr/>
          <a:lstStyle/>
          <a:p>
            <a:r>
              <a:rPr lang="en-US" smtClean="0"/>
              <a:t>LIGO-G1801900-v5</a:t>
            </a:r>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nl-NL" smtClean="0"/>
              <a:t>IWAA, 10 October 2018</a:t>
            </a:r>
            <a:endParaRPr lang="en-US"/>
          </a:p>
        </p:txBody>
      </p:sp>
      <p:sp>
        <p:nvSpPr>
          <p:cNvPr id="7" name="Slide Number Placeholder 6"/>
          <p:cNvSpPr>
            <a:spLocks noGrp="1"/>
          </p:cNvSpPr>
          <p:nvPr>
            <p:ph type="sldNum" sz="quarter" idx="12"/>
          </p:nvPr>
        </p:nvSpPr>
        <p:spPr/>
        <p:txBody>
          <a:bodyPr/>
          <a:lstStyle/>
          <a:p>
            <a:fld id="{E08999DA-6F64-BF45-B314-74E8F7222AA8}" type="slidenum">
              <a:rPr lang="en-US" smtClean="0"/>
              <a:t>‹#›</a:t>
            </a:fld>
            <a:endParaRPr lang="en-US"/>
          </a:p>
        </p:txBody>
      </p:sp>
    </p:spTree>
    <p:extLst>
      <p:ext uri="{BB962C8B-B14F-4D97-AF65-F5344CB8AC3E}">
        <p14:creationId xmlns:p14="http://schemas.microsoft.com/office/powerpoint/2010/main" val="3078636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97668"/>
            <a:ext cx="8229600" cy="91839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922656" y="6448714"/>
            <a:ext cx="2133600" cy="365125"/>
          </a:xfrm>
          <a:prstGeom prst="rect">
            <a:avLst/>
          </a:prstGeom>
        </p:spPr>
        <p:txBody>
          <a:bodyPr vert="horz" lIns="91440" tIns="45720" rIns="91440" bIns="45720" rtlCol="0" anchor="ctr"/>
          <a:lstStyle>
            <a:lvl1pPr algn="r">
              <a:defRPr sz="1200">
                <a:solidFill>
                  <a:srgbClr val="FFFFFF"/>
                </a:solidFill>
              </a:defRPr>
            </a:lvl1pPr>
          </a:lstStyle>
          <a:p>
            <a:fld id="{E08999DA-6F64-BF45-B314-74E8F7222AA8}" type="slidenum">
              <a:rPr lang="en-US" smtClean="0"/>
              <a:pPr/>
              <a:t>‹#›</a:t>
            </a:fld>
            <a:endParaRPr lang="en-US"/>
          </a:p>
        </p:txBody>
      </p:sp>
    </p:spTree>
    <p:extLst>
      <p:ext uri="{BB962C8B-B14F-4D97-AF65-F5344CB8AC3E}">
        <p14:creationId xmlns:p14="http://schemas.microsoft.com/office/powerpoint/2010/main" val="227803748"/>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 id="2147483920" r:id="rId12"/>
    <p:sldLayoutId id="2147483933" r:id="rId13"/>
    <p:sldLayoutId id="2147483934" r:id="rId14"/>
    <p:sldLayoutId id="2147483935" r:id="rId15"/>
    <p:sldLayoutId id="2147483936" r:id="rId16"/>
    <p:sldLayoutId id="2147483937" r:id="rId17"/>
  </p:sldLayoutIdLst>
  <p:timing>
    <p:tnLst>
      <p:par>
        <p:cTn id="1" dur="indefinite" restart="never" nodeType="tmRoot"/>
      </p:par>
    </p:tnLst>
  </p:timing>
  <p:hf hdr="0"/>
  <p:txStyles>
    <p:titleStyle>
      <a:lvl1pPr algn="ctr" defTabSz="457200" rtl="0" eaLnBrk="1" latinLnBrk="0" hangingPunct="1">
        <a:spcBef>
          <a:spcPct val="0"/>
        </a:spcBef>
        <a:buNone/>
        <a:defRPr sz="3600" kern="1200">
          <a:solidFill>
            <a:srgbClr val="FFFFFF"/>
          </a:solidFill>
          <a:latin typeface="+mj-lt"/>
          <a:ea typeface="+mj-ea"/>
          <a:cs typeface="+mj-cs"/>
        </a:defRPr>
      </a:lvl1pPr>
    </p:titleStyle>
    <p:bodyStyle>
      <a:lvl1pPr marL="342900" indent="-342900" algn="l" defTabSz="457200" rtl="0" eaLnBrk="1" latinLnBrk="0" hangingPunct="1">
        <a:spcBef>
          <a:spcPct val="20000"/>
        </a:spcBef>
        <a:buFont typeface="Wingdings" charset="2"/>
        <a:buChar char="Ø"/>
        <a:defRPr sz="28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rgbClr val="FFFFFF"/>
          </a:solidFill>
          <a:latin typeface="+mn-lt"/>
          <a:ea typeface="+mn-ea"/>
          <a:cs typeface="+mn-cs"/>
        </a:defRPr>
      </a:lvl2pPr>
      <a:lvl3pPr marL="1143000" indent="-228600" algn="l" defTabSz="457200" rtl="0" eaLnBrk="1" latinLnBrk="0" hangingPunct="1">
        <a:spcBef>
          <a:spcPct val="20000"/>
        </a:spcBef>
        <a:buFont typeface="Courier New"/>
        <a:buChar char="o"/>
        <a:defRPr sz="20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11430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LIGO-G1801900-v5</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l-NL" smtClean="0"/>
              <a:t>IWAA, 10 October 2018</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8999DA-6F64-BF45-B314-74E8F7222AA8}"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25" r:id="rId8"/>
    <p:sldLayoutId id="2147484018" r:id="rId9"/>
    <p:sldLayoutId id="2147484019" r:id="rId10"/>
    <p:sldLayoutId id="2147484020" r:id="rId11"/>
    <p:sldLayoutId id="2147484021" r:id="rId12"/>
    <p:sldLayoutId id="2147484022" r:id="rId13"/>
    <p:sldLayoutId id="2147484024" r:id="rId14"/>
  </p:sldLayoutIdLst>
  <p:hf hdr="0"/>
  <p:txStyles>
    <p:titleStyle>
      <a:lvl1pPr algn="ctr" defTabSz="914400" rtl="0" eaLnBrk="1" latinLnBrk="0" hangingPunct="1">
        <a:spcBef>
          <a:spcPct val="0"/>
        </a:spcBef>
        <a:buNone/>
        <a:defRPr sz="50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50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0.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7.xml"/><Relationship Id="rId7" Type="http://schemas.openxmlformats.org/officeDocument/2006/relationships/image" Target="../media/image127.wmf"/><Relationship Id="rId2" Type="http://schemas.openxmlformats.org/officeDocument/2006/relationships/slideLayout" Target="../slideLayouts/slideLayout24.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26.emf"/><Relationship Id="rId4" Type="http://schemas.openxmlformats.org/officeDocument/2006/relationships/oleObject" Target="../embeddings/oleObject1.bin"/><Relationship Id="rId9" Type="http://schemas.openxmlformats.org/officeDocument/2006/relationships/image" Target="../media/image128.emf"/></Relationships>
</file>

<file path=ppt/slides/_rels/slide1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137.png"/><Relationship Id="rId3" Type="http://schemas.openxmlformats.org/officeDocument/2006/relationships/image" Target="../media/image134.jpeg"/><Relationship Id="rId7" Type="http://schemas.openxmlformats.org/officeDocument/2006/relationships/image" Target="../media/image132.png"/><Relationship Id="rId12" Type="http://schemas.openxmlformats.org/officeDocument/2006/relationships/image" Target="../media/image5.png"/><Relationship Id="rId2" Type="http://schemas.openxmlformats.org/officeDocument/2006/relationships/slideLayout" Target="../slideLayouts/slideLayout19.xml"/><Relationship Id="rId1" Type="http://schemas.openxmlformats.org/officeDocument/2006/relationships/vmlDrawing" Target="../drawings/vmlDrawing2.vml"/><Relationship Id="rId6" Type="http://schemas.openxmlformats.org/officeDocument/2006/relationships/oleObject" Target="../embeddings/oleObject5.bin"/><Relationship Id="rId11" Type="http://schemas.openxmlformats.org/officeDocument/2006/relationships/image" Target="../media/image136.jpg"/><Relationship Id="rId5" Type="http://schemas.openxmlformats.org/officeDocument/2006/relationships/image" Target="../media/image131.png"/><Relationship Id="rId10" Type="http://schemas.openxmlformats.org/officeDocument/2006/relationships/image" Target="../media/image135.png"/><Relationship Id="rId4" Type="http://schemas.openxmlformats.org/officeDocument/2006/relationships/oleObject" Target="../embeddings/oleObject4.bin"/><Relationship Id="rId9" Type="http://schemas.openxmlformats.org/officeDocument/2006/relationships/image" Target="../media/image133.png"/><Relationship Id="rId14" Type="http://schemas.openxmlformats.org/officeDocument/2006/relationships/image" Target="../media/image138.png"/></Relationships>
</file>

<file path=ppt/slides/_rels/slide14.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39.png"/><Relationship Id="rId7" Type="http://schemas.openxmlformats.org/officeDocument/2006/relationships/image" Target="../media/image143.jpeg"/><Relationship Id="rId2" Type="http://schemas.openxmlformats.org/officeDocument/2006/relationships/notesSlide" Target="../notesSlides/notesSlide8.xml"/><Relationship Id="rId1" Type="http://schemas.openxmlformats.org/officeDocument/2006/relationships/slideLayout" Target="../slideLayouts/slideLayout31.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 Id="rId9" Type="http://schemas.openxmlformats.org/officeDocument/2006/relationships/image" Target="../media/image145.png"/></Relationships>
</file>

<file path=ppt/slides/_rels/slide1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9.xml"/><Relationship Id="rId1" Type="http://schemas.openxmlformats.org/officeDocument/2006/relationships/slideLayout" Target="../slideLayouts/slideLayout30.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1.png"/></Relationships>
</file>

<file path=ppt/slides/_rels/slide1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0.xml"/><Relationship Id="rId1" Type="http://schemas.openxmlformats.org/officeDocument/2006/relationships/slideLayout" Target="../slideLayouts/slideLayout30.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jpeg"/></Relationships>
</file>

<file path=ppt/slides/_rels/slide1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53.png"/><Relationship Id="rId7" Type="http://schemas.openxmlformats.org/officeDocument/2006/relationships/image" Target="../media/image157.pn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156.png"/><Relationship Id="rId5" Type="http://schemas.openxmlformats.org/officeDocument/2006/relationships/image" Target="../media/image155.jpeg"/><Relationship Id="rId4" Type="http://schemas.openxmlformats.org/officeDocument/2006/relationships/image" Target="../media/image154.jpeg"/></Relationships>
</file>

<file path=ppt/slides/_rels/slide1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3.xml"/><Relationship Id="rId1" Type="http://schemas.openxmlformats.org/officeDocument/2006/relationships/slideLayout" Target="../slideLayouts/slideLayout30.xml"/><Relationship Id="rId5" Type="http://schemas.openxmlformats.org/officeDocument/2006/relationships/image" Target="../media/image161.png"/><Relationship Id="rId4" Type="http://schemas.openxmlformats.org/officeDocument/2006/relationships/image" Target="../media/image160.png"/></Relationships>
</file>

<file path=ppt/slides/_rels/slide2.xml.rels><?xml version="1.0" encoding="UTF-8" standalone="yes"?>
<Relationships xmlns="http://schemas.openxmlformats.org/package/2006/relationships"><Relationship Id="rId117" Type="http://schemas.openxmlformats.org/officeDocument/2006/relationships/hyperlink" Target="https://www.cam.ac.uk/" TargetMode="External"/><Relationship Id="rId21" Type="http://schemas.openxmlformats.org/officeDocument/2006/relationships/hyperlink" Target="https://www.cita.utoronto.ca/" TargetMode="External"/><Relationship Id="rId42" Type="http://schemas.openxmlformats.org/officeDocument/2006/relationships/image" Target="../media/image26.png"/><Relationship Id="rId47" Type="http://schemas.openxmlformats.org/officeDocument/2006/relationships/hyperlink" Target="http://www.montana.edu/" TargetMode="External"/><Relationship Id="rId63" Type="http://schemas.openxmlformats.org/officeDocument/2006/relationships/hyperlink" Target="https://twin-cities.umn.edu/" TargetMode="External"/><Relationship Id="rId68" Type="http://schemas.openxmlformats.org/officeDocument/2006/relationships/image" Target="../media/image39.png"/><Relationship Id="rId84" Type="http://schemas.openxmlformats.org/officeDocument/2006/relationships/image" Target="../media/image47.png"/><Relationship Id="rId89" Type="http://schemas.openxmlformats.org/officeDocument/2006/relationships/hyperlink" Target="https://www.carleton.edu/" TargetMode="External"/><Relationship Id="rId112" Type="http://schemas.openxmlformats.org/officeDocument/2006/relationships/image" Target="../media/image61.png"/><Relationship Id="rId133" Type="http://schemas.openxmlformats.org/officeDocument/2006/relationships/hyperlink" Target="http://www.uib.eu/" TargetMode="External"/><Relationship Id="rId138" Type="http://schemas.openxmlformats.org/officeDocument/2006/relationships/image" Target="../media/image74.png"/><Relationship Id="rId154" Type="http://schemas.openxmlformats.org/officeDocument/2006/relationships/image" Target="../media/image82.jpg"/><Relationship Id="rId159" Type="http://schemas.openxmlformats.org/officeDocument/2006/relationships/hyperlink" Target="http://www.calstatela.edu/" TargetMode="External"/><Relationship Id="rId175" Type="http://schemas.openxmlformats.org/officeDocument/2006/relationships/hyperlink" Target="http://www.psu.edu/" TargetMode="External"/><Relationship Id="rId170" Type="http://schemas.openxmlformats.org/officeDocument/2006/relationships/image" Target="../media/image90.png"/><Relationship Id="rId191" Type="http://schemas.openxmlformats.org/officeDocument/2006/relationships/image" Target="../media/image106.png"/><Relationship Id="rId196" Type="http://schemas.openxmlformats.org/officeDocument/2006/relationships/image" Target="../media/image110.png"/><Relationship Id="rId16" Type="http://schemas.openxmlformats.org/officeDocument/2006/relationships/image" Target="../media/image13.png"/><Relationship Id="rId107" Type="http://schemas.openxmlformats.org/officeDocument/2006/relationships/hyperlink" Target="https://www.cardiff.ac.uk/" TargetMode="External"/><Relationship Id="rId11" Type="http://schemas.openxmlformats.org/officeDocument/2006/relationships/hyperlink" Target="https://www.uni-hamburg.de/en.html" TargetMode="External"/><Relationship Id="rId32" Type="http://schemas.openxmlformats.org/officeDocument/2006/relationships/image" Target="../media/image21.png"/><Relationship Id="rId37" Type="http://schemas.openxmlformats.org/officeDocument/2006/relationships/hyperlink" Target="https://www.strath.ac.uk/" TargetMode="External"/><Relationship Id="rId53" Type="http://schemas.openxmlformats.org/officeDocument/2006/relationships/hyperlink" Target="http://www.tsinghua.edu.cn/publish/newthuen/" TargetMode="External"/><Relationship Id="rId58" Type="http://schemas.openxmlformats.org/officeDocument/2006/relationships/image" Target="../media/image34.png"/><Relationship Id="rId74" Type="http://schemas.openxmlformats.org/officeDocument/2006/relationships/image" Target="../media/image42.png"/><Relationship Id="rId79" Type="http://schemas.openxmlformats.org/officeDocument/2006/relationships/hyperlink" Target="http://www.kenyon.edu/" TargetMode="External"/><Relationship Id="rId102" Type="http://schemas.openxmlformats.org/officeDocument/2006/relationships/image" Target="../media/image56.png"/><Relationship Id="rId123" Type="http://schemas.openxmlformats.org/officeDocument/2006/relationships/hyperlink" Target="https://www.monash.edu/" TargetMode="External"/><Relationship Id="rId128" Type="http://schemas.openxmlformats.org/officeDocument/2006/relationships/image" Target="../media/image69.png"/><Relationship Id="rId144" Type="http://schemas.openxmlformats.org/officeDocument/2006/relationships/image" Target="../media/image77.tiff"/><Relationship Id="rId149" Type="http://schemas.openxmlformats.org/officeDocument/2006/relationships/hyperlink" Target="http://www.inpe.br/" TargetMode="External"/><Relationship Id="rId5" Type="http://schemas.openxmlformats.org/officeDocument/2006/relationships/hyperlink" Target="https://www.colostate.edu/" TargetMode="External"/><Relationship Id="rId90" Type="http://schemas.openxmlformats.org/officeDocument/2006/relationships/image" Target="../media/image50.png"/><Relationship Id="rId95" Type="http://schemas.openxmlformats.org/officeDocument/2006/relationships/hyperlink" Target="http://www.unisannio.it/" TargetMode="External"/><Relationship Id="rId160" Type="http://schemas.openxmlformats.org/officeDocument/2006/relationships/image" Target="../media/image85.png"/><Relationship Id="rId165" Type="http://schemas.openxmlformats.org/officeDocument/2006/relationships/hyperlink" Target="https://www.msu.ru/en/" TargetMode="External"/><Relationship Id="rId181" Type="http://schemas.openxmlformats.org/officeDocument/2006/relationships/image" Target="../media/image96.png"/><Relationship Id="rId186" Type="http://schemas.openxmlformats.org/officeDocument/2006/relationships/image" Target="../media/image101.png"/><Relationship Id="rId22" Type="http://schemas.openxmlformats.org/officeDocument/2006/relationships/image" Target="../media/image16.png"/><Relationship Id="rId27" Type="http://schemas.openxmlformats.org/officeDocument/2006/relationships/hyperlink" Target="http://www.american.edu/" TargetMode="External"/><Relationship Id="rId43" Type="http://schemas.openxmlformats.org/officeDocument/2006/relationships/hyperlink" Target="http://www.gw-indigo.org/tiki-index.php" TargetMode="External"/><Relationship Id="rId48" Type="http://schemas.openxmlformats.org/officeDocument/2006/relationships/image" Target="../media/image29.png"/><Relationship Id="rId64" Type="http://schemas.openxmlformats.org/officeDocument/2006/relationships/image" Target="../media/image37.png"/><Relationship Id="rId69" Type="http://schemas.openxmlformats.org/officeDocument/2006/relationships/hyperlink" Target="http://uwm.edu/" TargetMode="External"/><Relationship Id="rId113" Type="http://schemas.openxmlformats.org/officeDocument/2006/relationships/hyperlink" Target="https://www.birmingham.ac.uk/index.aspx" TargetMode="External"/><Relationship Id="rId118" Type="http://schemas.openxmlformats.org/officeDocument/2006/relationships/image" Target="../media/image64.png"/><Relationship Id="rId134" Type="http://schemas.openxmlformats.org/officeDocument/2006/relationships/image" Target="../media/image72.png"/><Relationship Id="rId139" Type="http://schemas.openxmlformats.org/officeDocument/2006/relationships/hyperlink" Target="https://www.uwb.edu/" TargetMode="External"/><Relationship Id="rId80" Type="http://schemas.openxmlformats.org/officeDocument/2006/relationships/image" Target="../media/image45.png"/><Relationship Id="rId85" Type="http://schemas.openxmlformats.org/officeDocument/2006/relationships/hyperlink" Target="http://www.aei.mpg.de/" TargetMode="External"/><Relationship Id="rId150" Type="http://schemas.openxmlformats.org/officeDocument/2006/relationships/image" Target="../media/image80.jpeg"/><Relationship Id="rId155" Type="http://schemas.openxmlformats.org/officeDocument/2006/relationships/hyperlink" Target="https://www.uzh.ch/en.html" TargetMode="External"/><Relationship Id="rId171" Type="http://schemas.openxmlformats.org/officeDocument/2006/relationships/hyperlink" Target="http://www.polymtl.ca/en" TargetMode="External"/><Relationship Id="rId176" Type="http://schemas.openxmlformats.org/officeDocument/2006/relationships/image" Target="../media/image93.png"/><Relationship Id="rId192" Type="http://schemas.openxmlformats.org/officeDocument/2006/relationships/image" Target="../media/image107.png"/><Relationship Id="rId12" Type="http://schemas.openxmlformats.org/officeDocument/2006/relationships/image" Target="../media/image11.png"/><Relationship Id="rId17" Type="http://schemas.openxmlformats.org/officeDocument/2006/relationships/hyperlink" Target="https://www.nasa.gov/centers/marshall/home/index.html" TargetMode="External"/><Relationship Id="rId33" Type="http://schemas.openxmlformats.org/officeDocument/2006/relationships/hyperlink" Target="http://www.geo600.org/" TargetMode="External"/><Relationship Id="rId38" Type="http://schemas.openxmlformats.org/officeDocument/2006/relationships/image" Target="../media/image24.png"/><Relationship Id="rId59" Type="http://schemas.openxmlformats.org/officeDocument/2006/relationships/hyperlink" Target="https://www.umd.edu/" TargetMode="External"/><Relationship Id="rId103" Type="http://schemas.openxmlformats.org/officeDocument/2006/relationships/hyperlink" Target="https://www.uchicago.edu/" TargetMode="External"/><Relationship Id="rId108" Type="http://schemas.openxmlformats.org/officeDocument/2006/relationships/image" Target="../media/image59.png"/><Relationship Id="rId124" Type="http://schemas.openxmlformats.org/officeDocument/2006/relationships/image" Target="../media/image67.png"/><Relationship Id="rId129" Type="http://schemas.openxmlformats.org/officeDocument/2006/relationships/hyperlink" Target="http://www.subr.edu/" TargetMode="External"/><Relationship Id="rId54" Type="http://schemas.openxmlformats.org/officeDocument/2006/relationships/image" Target="../media/image32.png"/><Relationship Id="rId70" Type="http://schemas.openxmlformats.org/officeDocument/2006/relationships/image" Target="../media/image40.png"/><Relationship Id="rId75" Type="http://schemas.openxmlformats.org/officeDocument/2006/relationships/hyperlink" Target="https://new.trinity.edu/" TargetMode="External"/><Relationship Id="rId91" Type="http://schemas.openxmlformats.org/officeDocument/2006/relationships/hyperlink" Target="https://www.olemiss.edu/" TargetMode="External"/><Relationship Id="rId96" Type="http://schemas.openxmlformats.org/officeDocument/2006/relationships/image" Target="../media/image53.png"/><Relationship Id="rId140" Type="http://schemas.openxmlformats.org/officeDocument/2006/relationships/image" Target="../media/image75.jpg"/><Relationship Id="rId145" Type="http://schemas.openxmlformats.org/officeDocument/2006/relationships/hyperlink" Target="https://www.wvu.edu/" TargetMode="External"/><Relationship Id="rId161" Type="http://schemas.openxmlformats.org/officeDocument/2006/relationships/hyperlink" Target="https://www.andrews.edu/" TargetMode="External"/><Relationship Id="rId166" Type="http://schemas.openxmlformats.org/officeDocument/2006/relationships/image" Target="../media/image88.png"/><Relationship Id="rId182" Type="http://schemas.openxmlformats.org/officeDocument/2006/relationships/image" Target="../media/image97.png"/><Relationship Id="rId187" Type="http://schemas.openxmlformats.org/officeDocument/2006/relationships/image" Target="../media/image102.png"/><Relationship Id="rId1" Type="http://schemas.openxmlformats.org/officeDocument/2006/relationships/slideLayout" Target="../slideLayouts/slideLayout25.xml"/><Relationship Id="rId6" Type="http://schemas.openxmlformats.org/officeDocument/2006/relationships/image" Target="../media/image8.jpg"/><Relationship Id="rId23" Type="http://schemas.openxmlformats.org/officeDocument/2006/relationships/hyperlink" Target="https://www.fullerton.edu/" TargetMode="External"/><Relationship Id="rId28" Type="http://schemas.openxmlformats.org/officeDocument/2006/relationships/image" Target="../media/image19.png"/><Relationship Id="rId49" Type="http://schemas.openxmlformats.org/officeDocument/2006/relationships/hyperlink" Target="http://www.montclair.edu/" TargetMode="External"/><Relationship Id="rId114" Type="http://schemas.openxmlformats.org/officeDocument/2006/relationships/image" Target="../media/image62.png"/><Relationship Id="rId119" Type="http://schemas.openxmlformats.org/officeDocument/2006/relationships/hyperlink" Target="https://www.sonoma.edu/" TargetMode="External"/><Relationship Id="rId44" Type="http://schemas.openxmlformats.org/officeDocument/2006/relationships/image" Target="../media/image27.png"/><Relationship Id="rId60" Type="http://schemas.openxmlformats.org/officeDocument/2006/relationships/image" Target="../media/image35.png"/><Relationship Id="rId65" Type="http://schemas.openxmlformats.org/officeDocument/2006/relationships/hyperlink" Target="https://uoregon.edu/" TargetMode="External"/><Relationship Id="rId81" Type="http://schemas.openxmlformats.org/officeDocument/2006/relationships/hyperlink" Target="https://www.ttu.edu/" TargetMode="External"/><Relationship Id="rId86" Type="http://schemas.openxmlformats.org/officeDocument/2006/relationships/image" Target="../media/image48.png"/><Relationship Id="rId130" Type="http://schemas.openxmlformats.org/officeDocument/2006/relationships/image" Target="../media/image70.tif"/><Relationship Id="rId135" Type="http://schemas.openxmlformats.org/officeDocument/2006/relationships/hyperlink" Target="http://www.u-szeged.hu/english" TargetMode="External"/><Relationship Id="rId151" Type="http://schemas.openxmlformats.org/officeDocument/2006/relationships/hyperlink" Target="http://nthu-en.web.nthu.edu.tw/bin/home.php" TargetMode="External"/><Relationship Id="rId156" Type="http://schemas.openxmlformats.org/officeDocument/2006/relationships/image" Target="../media/image83.jpg"/><Relationship Id="rId177" Type="http://schemas.openxmlformats.org/officeDocument/2006/relationships/hyperlink" Target="http://www2.hws.edu/" TargetMode="External"/><Relationship Id="rId172" Type="http://schemas.openxmlformats.org/officeDocument/2006/relationships/image" Target="../media/image91.png"/><Relationship Id="rId193" Type="http://schemas.openxmlformats.org/officeDocument/2006/relationships/image" Target="../media/image108.jpg"/><Relationship Id="rId13" Type="http://schemas.openxmlformats.org/officeDocument/2006/relationships/hyperlink" Target="http://www.utrgv.edu/en-us/" TargetMode="External"/><Relationship Id="rId18" Type="http://schemas.openxmlformats.org/officeDocument/2006/relationships/image" Target="../media/image14.png"/><Relationship Id="rId39" Type="http://schemas.openxmlformats.org/officeDocument/2006/relationships/hyperlink" Target="https://www.uws.ac.uk/" TargetMode="External"/><Relationship Id="rId109" Type="http://schemas.openxmlformats.org/officeDocument/2006/relationships/hyperlink" Target="https://www.syracuse.edu/" TargetMode="External"/><Relationship Id="rId34" Type="http://schemas.openxmlformats.org/officeDocument/2006/relationships/image" Target="../media/image22.png"/><Relationship Id="rId50" Type="http://schemas.openxmlformats.org/officeDocument/2006/relationships/image" Target="../media/image30.jpeg"/><Relationship Id="rId55" Type="http://schemas.openxmlformats.org/officeDocument/2006/relationships/hyperlink" Target="http://www.ulb.ac.be/" TargetMode="External"/><Relationship Id="rId76" Type="http://schemas.openxmlformats.org/officeDocument/2006/relationships/image" Target="../media/image43.png"/><Relationship Id="rId97" Type="http://schemas.openxmlformats.org/officeDocument/2006/relationships/hyperlink" Target="https://www.rit.edu/" TargetMode="External"/><Relationship Id="rId104" Type="http://schemas.openxmlformats.org/officeDocument/2006/relationships/image" Target="../media/image57.png"/><Relationship Id="rId120" Type="http://schemas.openxmlformats.org/officeDocument/2006/relationships/image" Target="../media/image65.png"/><Relationship Id="rId125" Type="http://schemas.openxmlformats.org/officeDocument/2006/relationships/hyperlink" Target="https://www.nasa.gov/goddard" TargetMode="External"/><Relationship Id="rId141" Type="http://schemas.openxmlformats.org/officeDocument/2006/relationships/hyperlink" Target="https://www.stanford.edu/" TargetMode="External"/><Relationship Id="rId146" Type="http://schemas.openxmlformats.org/officeDocument/2006/relationships/image" Target="../media/image78.png"/><Relationship Id="rId167" Type="http://schemas.openxmlformats.org/officeDocument/2006/relationships/hyperlink" Target="https://www.iip.ufrn.br/" TargetMode="External"/><Relationship Id="rId188" Type="http://schemas.openxmlformats.org/officeDocument/2006/relationships/image" Target="../media/image103.png"/><Relationship Id="rId7" Type="http://schemas.openxmlformats.org/officeDocument/2006/relationships/hyperlink" Target="https://erau.edu/" TargetMode="External"/><Relationship Id="rId71" Type="http://schemas.openxmlformats.org/officeDocument/2006/relationships/hyperlink" Target="https://wsu.edu/" TargetMode="External"/><Relationship Id="rId92" Type="http://schemas.openxmlformats.org/officeDocument/2006/relationships/image" Target="../media/image51.png"/><Relationship Id="rId162" Type="http://schemas.openxmlformats.org/officeDocument/2006/relationships/image" Target="../media/image86.png"/><Relationship Id="rId183" Type="http://schemas.openxmlformats.org/officeDocument/2006/relationships/image" Target="../media/image98.png"/><Relationship Id="rId2" Type="http://schemas.openxmlformats.org/officeDocument/2006/relationships/notesSlide" Target="../notesSlides/notesSlide2.xml"/><Relationship Id="rId29" Type="http://schemas.openxmlformats.org/officeDocument/2006/relationships/hyperlink" Target="https://www.csu.edu.au/" TargetMode="External"/><Relationship Id="rId24" Type="http://schemas.openxmlformats.org/officeDocument/2006/relationships/image" Target="../media/image17.png"/><Relationship Id="rId40" Type="http://schemas.openxmlformats.org/officeDocument/2006/relationships/image" Target="../media/image25.png"/><Relationship Id="rId45" Type="http://schemas.openxmlformats.org/officeDocument/2006/relationships/hyperlink" Target="https://kgwg.nims.re.kr/" TargetMode="External"/><Relationship Id="rId66" Type="http://schemas.openxmlformats.org/officeDocument/2006/relationships/image" Target="../media/image38.png"/><Relationship Id="rId87" Type="http://schemas.openxmlformats.org/officeDocument/2006/relationships/hyperlink" Target="http://www.gatech.edu/" TargetMode="External"/><Relationship Id="rId110" Type="http://schemas.openxmlformats.org/officeDocument/2006/relationships/image" Target="../media/image60.png"/><Relationship Id="rId115" Type="http://schemas.openxmlformats.org/officeDocument/2006/relationships/hyperlink" Target="http://www.columbia.edu/" TargetMode="External"/><Relationship Id="rId131" Type="http://schemas.openxmlformats.org/officeDocument/2006/relationships/hyperlink" Target="https://www.sheffield.ac.uk/" TargetMode="External"/><Relationship Id="rId136" Type="http://schemas.openxmlformats.org/officeDocument/2006/relationships/image" Target="../media/image73.gif"/><Relationship Id="rId157" Type="http://schemas.openxmlformats.org/officeDocument/2006/relationships/hyperlink" Target="http://www.ncsa.illinois.edu/" TargetMode="External"/><Relationship Id="rId178" Type="http://schemas.openxmlformats.org/officeDocument/2006/relationships/image" Target="../media/image94.png"/><Relationship Id="rId61" Type="http://schemas.openxmlformats.org/officeDocument/2006/relationships/hyperlink" Target="https://www.umich.edu/" TargetMode="External"/><Relationship Id="rId82" Type="http://schemas.openxmlformats.org/officeDocument/2006/relationships/image" Target="../media/image46.png"/><Relationship Id="rId152" Type="http://schemas.openxmlformats.org/officeDocument/2006/relationships/image" Target="../media/image81.png"/><Relationship Id="rId173" Type="http://schemas.openxmlformats.org/officeDocument/2006/relationships/hyperlink" Target="https://www.hillsdale.edu/" TargetMode="External"/><Relationship Id="rId194" Type="http://schemas.openxmlformats.org/officeDocument/2006/relationships/image" Target="../media/image109.png"/><Relationship Id="rId19" Type="http://schemas.openxmlformats.org/officeDocument/2006/relationships/hyperlink" Target="http://www.ozgrav.org/" TargetMode="External"/><Relationship Id="rId14" Type="http://schemas.openxmlformats.org/officeDocument/2006/relationships/image" Target="../media/image12.png"/><Relationship Id="rId30" Type="http://schemas.openxmlformats.org/officeDocument/2006/relationships/image" Target="../media/image20.png"/><Relationship Id="rId35" Type="http://schemas.openxmlformats.org/officeDocument/2006/relationships/hyperlink" Target="https://www.uni-hannover.de/en/" TargetMode="External"/><Relationship Id="rId56" Type="http://schemas.openxmlformats.org/officeDocument/2006/relationships/image" Target="../media/image33.png"/><Relationship Id="rId77" Type="http://schemas.openxmlformats.org/officeDocument/2006/relationships/hyperlink" Target="http://www.unimelb.edu.au/" TargetMode="External"/><Relationship Id="rId100" Type="http://schemas.openxmlformats.org/officeDocument/2006/relationships/image" Target="../media/image55.png"/><Relationship Id="rId105" Type="http://schemas.openxmlformats.org/officeDocument/2006/relationships/hyperlink" Target="http://www.lsu.edu/" TargetMode="External"/><Relationship Id="rId126" Type="http://schemas.openxmlformats.org/officeDocument/2006/relationships/image" Target="../media/image68.jpg"/><Relationship Id="rId147" Type="http://schemas.openxmlformats.org/officeDocument/2006/relationships/hyperlink" Target="http://www.u-tokyo.ac.jp/en/" TargetMode="External"/><Relationship Id="rId168" Type="http://schemas.openxmlformats.org/officeDocument/2006/relationships/image" Target="../media/image89.png"/><Relationship Id="rId8" Type="http://schemas.openxmlformats.org/officeDocument/2006/relationships/image" Target="../media/image9.jpg"/><Relationship Id="rId51" Type="http://schemas.openxmlformats.org/officeDocument/2006/relationships/hyperlink" Target="http://www.ipfran.ru/english/info/history_e.html" TargetMode="External"/><Relationship Id="rId72" Type="http://schemas.openxmlformats.org/officeDocument/2006/relationships/image" Target="../media/image41.png"/><Relationship Id="rId93" Type="http://schemas.openxmlformats.org/officeDocument/2006/relationships/hyperlink" Target="http://www.caltech.edu/" TargetMode="External"/><Relationship Id="rId98" Type="http://schemas.openxmlformats.org/officeDocument/2006/relationships/image" Target="../media/image54.png"/><Relationship Id="rId121" Type="http://schemas.openxmlformats.org/officeDocument/2006/relationships/hyperlink" Target="https://www.elte.hu/en/" TargetMode="External"/><Relationship Id="rId142" Type="http://schemas.openxmlformats.org/officeDocument/2006/relationships/image" Target="../media/image76.jpg"/><Relationship Id="rId163" Type="http://schemas.openxmlformats.org/officeDocument/2006/relationships/hyperlink" Target="http://www.cuhk.edu.hk/english/index.html" TargetMode="External"/><Relationship Id="rId184" Type="http://schemas.openxmlformats.org/officeDocument/2006/relationships/image" Target="../media/image99.jpg"/><Relationship Id="rId189" Type="http://schemas.openxmlformats.org/officeDocument/2006/relationships/image" Target="../media/image104.png"/><Relationship Id="rId3" Type="http://schemas.openxmlformats.org/officeDocument/2006/relationships/image" Target="../media/image6.png"/><Relationship Id="rId25" Type="http://schemas.openxmlformats.org/officeDocument/2006/relationships/hyperlink" Target="http://www.acu.edu/" TargetMode="External"/><Relationship Id="rId46" Type="http://schemas.openxmlformats.org/officeDocument/2006/relationships/image" Target="../media/image28.png"/><Relationship Id="rId67" Type="http://schemas.openxmlformats.org/officeDocument/2006/relationships/hyperlink" Target="https://www.washington.edu/" TargetMode="External"/><Relationship Id="rId116" Type="http://schemas.openxmlformats.org/officeDocument/2006/relationships/image" Target="../media/image63.png"/><Relationship Id="rId137" Type="http://schemas.openxmlformats.org/officeDocument/2006/relationships/hyperlink" Target="https://www.southampton.ac.uk/" TargetMode="External"/><Relationship Id="rId158" Type="http://schemas.openxmlformats.org/officeDocument/2006/relationships/image" Target="../media/image84.png"/><Relationship Id="rId20" Type="http://schemas.openxmlformats.org/officeDocument/2006/relationships/image" Target="../media/image15.png"/><Relationship Id="rId41" Type="http://schemas.openxmlformats.org/officeDocument/2006/relationships/hyperlink" Target="http://www.wm.edu/" TargetMode="External"/><Relationship Id="rId62" Type="http://schemas.openxmlformats.org/officeDocument/2006/relationships/image" Target="../media/image36.png"/><Relationship Id="rId83" Type="http://schemas.openxmlformats.org/officeDocument/2006/relationships/hyperlink" Target="https://www.gla.ac.uk/" TargetMode="External"/><Relationship Id="rId88" Type="http://schemas.openxmlformats.org/officeDocument/2006/relationships/image" Target="../media/image49.png"/><Relationship Id="rId111" Type="http://schemas.openxmlformats.org/officeDocument/2006/relationships/hyperlink" Target="http://www.northwestern.edu/" TargetMode="External"/><Relationship Id="rId132" Type="http://schemas.openxmlformats.org/officeDocument/2006/relationships/image" Target="../media/image71.png"/><Relationship Id="rId153" Type="http://schemas.openxmlformats.org/officeDocument/2006/relationships/hyperlink" Target="https://www.kcl.ac.uk/index.aspx" TargetMode="External"/><Relationship Id="rId174" Type="http://schemas.openxmlformats.org/officeDocument/2006/relationships/image" Target="../media/image92.jpg"/><Relationship Id="rId179" Type="http://schemas.openxmlformats.org/officeDocument/2006/relationships/hyperlink" Target="https://www.usc.edu/" TargetMode="External"/><Relationship Id="rId195" Type="http://schemas.openxmlformats.org/officeDocument/2006/relationships/hyperlink" Target="http://www.aciga.org.au/" TargetMode="External"/><Relationship Id="rId190" Type="http://schemas.openxmlformats.org/officeDocument/2006/relationships/image" Target="../media/image105.jpg"/><Relationship Id="rId15" Type="http://schemas.openxmlformats.org/officeDocument/2006/relationships/hyperlink" Target="http://www.anu.edu.au/" TargetMode="External"/><Relationship Id="rId36" Type="http://schemas.openxmlformats.org/officeDocument/2006/relationships/image" Target="../media/image23.png"/><Relationship Id="rId57" Type="http://schemas.openxmlformats.org/officeDocument/2006/relationships/hyperlink" Target="http://www.ufl.edu/" TargetMode="External"/><Relationship Id="rId106" Type="http://schemas.openxmlformats.org/officeDocument/2006/relationships/image" Target="../media/image58.png"/><Relationship Id="rId127" Type="http://schemas.openxmlformats.org/officeDocument/2006/relationships/hyperlink" Target="https://www.cornell.edu/" TargetMode="External"/><Relationship Id="rId10" Type="http://schemas.openxmlformats.org/officeDocument/2006/relationships/image" Target="../media/image10.png"/><Relationship Id="rId31" Type="http://schemas.openxmlformats.org/officeDocument/2006/relationships/hyperlink" Target="https://www.adelaide.edu.au/" TargetMode="External"/><Relationship Id="rId52" Type="http://schemas.openxmlformats.org/officeDocument/2006/relationships/image" Target="../media/image31.png"/><Relationship Id="rId73" Type="http://schemas.openxmlformats.org/officeDocument/2006/relationships/hyperlink" Target="https://www.whitman.edu/" TargetMode="External"/><Relationship Id="rId78" Type="http://schemas.openxmlformats.org/officeDocument/2006/relationships/image" Target="../media/image44.png"/><Relationship Id="rId94" Type="http://schemas.openxmlformats.org/officeDocument/2006/relationships/image" Target="../media/image52.png"/><Relationship Id="rId99" Type="http://schemas.openxmlformats.org/officeDocument/2006/relationships/hyperlink" Target="https://www.uwa.edu.au/" TargetMode="External"/><Relationship Id="rId101" Type="http://schemas.openxmlformats.org/officeDocument/2006/relationships/hyperlink" Target="http://web.mit.edu/" TargetMode="External"/><Relationship Id="rId122" Type="http://schemas.openxmlformats.org/officeDocument/2006/relationships/image" Target="../media/image66.png"/><Relationship Id="rId143" Type="http://schemas.openxmlformats.org/officeDocument/2006/relationships/hyperlink" Target="https://www.bellevuecollege.edu/" TargetMode="External"/><Relationship Id="rId148" Type="http://schemas.openxmlformats.org/officeDocument/2006/relationships/image" Target="../media/image79.png"/><Relationship Id="rId164" Type="http://schemas.openxmlformats.org/officeDocument/2006/relationships/image" Target="../media/image87.jpg"/><Relationship Id="rId169" Type="http://schemas.openxmlformats.org/officeDocument/2006/relationships/hyperlink" Target="http://www.umontreal.ca/en/" TargetMode="External"/><Relationship Id="rId185" Type="http://schemas.openxmlformats.org/officeDocument/2006/relationships/image" Target="../media/image100.png"/><Relationship Id="rId4" Type="http://schemas.openxmlformats.org/officeDocument/2006/relationships/image" Target="../media/image7.png"/><Relationship Id="rId9" Type="http://schemas.openxmlformats.org/officeDocument/2006/relationships/hyperlink" Target="http://www.swinburne.edu.au/" TargetMode="External"/><Relationship Id="rId180" Type="http://schemas.openxmlformats.org/officeDocument/2006/relationships/image" Target="../media/image95.jpg"/><Relationship Id="rId26"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4.xml"/><Relationship Id="rId1" Type="http://schemas.openxmlformats.org/officeDocument/2006/relationships/slideLayout" Target="../slideLayouts/slideLayout30.xml"/><Relationship Id="rId5" Type="http://schemas.openxmlformats.org/officeDocument/2006/relationships/image" Target="../media/image164.jpg"/><Relationship Id="rId4" Type="http://schemas.openxmlformats.org/officeDocument/2006/relationships/image" Target="../media/image163.png"/></Relationships>
</file>

<file path=ppt/slides/_rels/slide21.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image" Target="../media/image165.jpeg"/><Relationship Id="rId1" Type="http://schemas.openxmlformats.org/officeDocument/2006/relationships/slideLayout" Target="../slideLayouts/slideLayout30.xml"/><Relationship Id="rId5" Type="http://schemas.openxmlformats.org/officeDocument/2006/relationships/image" Target="../media/image168.png"/><Relationship Id="rId4" Type="http://schemas.openxmlformats.org/officeDocument/2006/relationships/image" Target="../media/image167.jpeg"/></Relationships>
</file>

<file path=ppt/slides/_rels/slide22.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2" Type="http://schemas.openxmlformats.org/officeDocument/2006/relationships/image" Target="../media/image170.jp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8" Type="http://schemas.openxmlformats.org/officeDocument/2006/relationships/image" Target="../media/image176.gif"/><Relationship Id="rId13" Type="http://schemas.openxmlformats.org/officeDocument/2006/relationships/image" Target="../media/image181.emf"/><Relationship Id="rId3" Type="http://schemas.openxmlformats.org/officeDocument/2006/relationships/image" Target="../media/image171.png"/><Relationship Id="rId7" Type="http://schemas.openxmlformats.org/officeDocument/2006/relationships/image" Target="../media/image175.emf"/><Relationship Id="rId12" Type="http://schemas.openxmlformats.org/officeDocument/2006/relationships/image" Target="../media/image180.jpeg"/><Relationship Id="rId2" Type="http://schemas.openxmlformats.org/officeDocument/2006/relationships/notesSlide" Target="../notesSlides/notesSlide16.xml"/><Relationship Id="rId1" Type="http://schemas.openxmlformats.org/officeDocument/2006/relationships/slideLayout" Target="../slideLayouts/slideLayout30.xml"/><Relationship Id="rId6" Type="http://schemas.openxmlformats.org/officeDocument/2006/relationships/image" Target="../media/image174.jpg"/><Relationship Id="rId11" Type="http://schemas.openxmlformats.org/officeDocument/2006/relationships/image" Target="../media/image179.png"/><Relationship Id="rId5" Type="http://schemas.openxmlformats.org/officeDocument/2006/relationships/image" Target="../media/image173.png"/><Relationship Id="rId10" Type="http://schemas.openxmlformats.org/officeDocument/2006/relationships/image" Target="../media/image178.jpeg"/><Relationship Id="rId4" Type="http://schemas.openxmlformats.org/officeDocument/2006/relationships/image" Target="../media/image172.png"/><Relationship Id="rId9" Type="http://schemas.openxmlformats.org/officeDocument/2006/relationships/image" Target="../media/image177.emf"/><Relationship Id="rId14" Type="http://schemas.openxmlformats.org/officeDocument/2006/relationships/image" Target="../media/image182.png"/></Relationships>
</file>

<file path=ppt/slides/_rels/slide25.xml.rels><?xml version="1.0" encoding="UTF-8" standalone="yes"?>
<Relationships xmlns="http://schemas.openxmlformats.org/package/2006/relationships"><Relationship Id="rId8" Type="http://schemas.openxmlformats.org/officeDocument/2006/relationships/image" Target="../media/image188.JPG"/><Relationship Id="rId3" Type="http://schemas.openxmlformats.org/officeDocument/2006/relationships/image" Target="../media/image183.png"/><Relationship Id="rId7" Type="http://schemas.openxmlformats.org/officeDocument/2006/relationships/image" Target="../media/image187.emf"/><Relationship Id="rId2" Type="http://schemas.openxmlformats.org/officeDocument/2006/relationships/image" Target="../media/image176.gif"/><Relationship Id="rId1" Type="http://schemas.openxmlformats.org/officeDocument/2006/relationships/slideLayout" Target="../slideLayouts/slideLayout30.xml"/><Relationship Id="rId6" Type="http://schemas.openxmlformats.org/officeDocument/2006/relationships/image" Target="../media/image186.png"/><Relationship Id="rId5" Type="http://schemas.openxmlformats.org/officeDocument/2006/relationships/image" Target="../media/image185.png"/><Relationship Id="rId4" Type="http://schemas.openxmlformats.org/officeDocument/2006/relationships/image" Target="../media/image184.png"/><Relationship Id="rId9" Type="http://schemas.openxmlformats.org/officeDocument/2006/relationships/image" Target="../media/image189.JPG"/></Relationships>
</file>

<file path=ppt/slides/_rels/slide26.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30.xml"/><Relationship Id="rId4" Type="http://schemas.openxmlformats.org/officeDocument/2006/relationships/image" Target="../media/image192.jpeg"/></Relationships>
</file>

<file path=ppt/slides/_rels/slide27.xml.rels><?xml version="1.0" encoding="UTF-8" standalone="yes"?>
<Relationships xmlns="http://schemas.openxmlformats.org/package/2006/relationships"><Relationship Id="rId3" Type="http://schemas.openxmlformats.org/officeDocument/2006/relationships/image" Target="../media/image193.png"/><Relationship Id="rId7" Type="http://schemas.openxmlformats.org/officeDocument/2006/relationships/hyperlink" Target="http://iopscience.iop.org/issue/0264-9381/31/24" TargetMode="External"/><Relationship Id="rId2" Type="http://schemas.openxmlformats.org/officeDocument/2006/relationships/notesSlide" Target="../notesSlides/notesSlide17.xml"/><Relationship Id="rId1" Type="http://schemas.openxmlformats.org/officeDocument/2006/relationships/slideLayout" Target="../slideLayouts/slideLayout30.xml"/><Relationship Id="rId6" Type="http://schemas.openxmlformats.org/officeDocument/2006/relationships/hyperlink" Target="http://iopscience.iop.org/volume/0264-9381/31" TargetMode="External"/><Relationship Id="rId5" Type="http://schemas.openxmlformats.org/officeDocument/2006/relationships/hyperlink" Target="http://iopscience.iop.org/journal/0264-9381" TargetMode="External"/><Relationship Id="rId4" Type="http://schemas.openxmlformats.org/officeDocument/2006/relationships/image" Target="../media/image194.png"/></Relationships>
</file>

<file path=ppt/slides/_rels/slide28.xml.rels><?xml version="1.0" encoding="UTF-8" standalone="yes"?>
<Relationships xmlns="http://schemas.openxmlformats.org/package/2006/relationships"><Relationship Id="rId3" Type="http://schemas.openxmlformats.org/officeDocument/2006/relationships/hyperlink" Target="https://dcc.ligo.org/LIGO-G1500923/public" TargetMode="External"/><Relationship Id="rId2" Type="http://schemas.openxmlformats.org/officeDocument/2006/relationships/notesSlide" Target="../notesSlides/notesSlide18.xml"/><Relationship Id="rId1" Type="http://schemas.openxmlformats.org/officeDocument/2006/relationships/slideLayout" Target="../slideLayouts/slideLayout30.xml"/><Relationship Id="rId5" Type="http://schemas.openxmlformats.org/officeDocument/2006/relationships/image" Target="../media/image196.png"/><Relationship Id="rId4" Type="http://schemas.openxmlformats.org/officeDocument/2006/relationships/image" Target="../media/image195.png"/></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jp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4v"/><Relationship Id="rId1" Type="http://schemas.microsoft.com/office/2007/relationships/media" Target="../media/media1.m4v"/><Relationship Id="rId4" Type="http://schemas.openxmlformats.org/officeDocument/2006/relationships/image" Target="../media/image114.png"/></Relationships>
</file>

<file path=ppt/slides/_rels/slide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118.png"/><Relationship Id="rId5" Type="http://schemas.openxmlformats.org/officeDocument/2006/relationships/image" Target="../media/image117.gif"/><Relationship Id="rId4" Type="http://schemas.openxmlformats.org/officeDocument/2006/relationships/image" Target="../media/image116.gif"/></Relationships>
</file>

<file path=ppt/slides/_rels/slide8.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124.jpeg"/><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9458" name="Rectangle 2"/>
          <p:cNvSpPr>
            <a:spLocks noGrp="1" noChangeArrowheads="1"/>
          </p:cNvSpPr>
          <p:nvPr>
            <p:ph type="title"/>
          </p:nvPr>
        </p:nvSpPr>
        <p:spPr>
          <a:xfrm>
            <a:off x="780429" y="3431059"/>
            <a:ext cx="7772400" cy="1369212"/>
          </a:xfrm>
        </p:spPr>
        <p:txBody>
          <a:bodyPr>
            <a:noAutofit/>
          </a:bodyPr>
          <a:lstStyle/>
          <a:p>
            <a:r>
              <a:rPr lang="en-US" sz="4000" b="1" dirty="0" smtClean="0">
                <a:solidFill>
                  <a:srgbClr val="FFFFFF"/>
                </a:solidFill>
              </a:rPr>
              <a:t>Alignment of the </a:t>
            </a:r>
            <a:br>
              <a:rPr lang="en-US" sz="4000" b="1" dirty="0" smtClean="0">
                <a:solidFill>
                  <a:srgbClr val="FFFFFF"/>
                </a:solidFill>
              </a:rPr>
            </a:br>
            <a:r>
              <a:rPr lang="en-US" sz="4000" b="1" dirty="0" smtClean="0">
                <a:solidFill>
                  <a:srgbClr val="FFFFFF"/>
                </a:solidFill>
              </a:rPr>
              <a:t>LIGO Detectors</a:t>
            </a:r>
            <a:endParaRPr lang="en-US" sz="3600" b="1" dirty="0">
              <a:solidFill>
                <a:srgbClr val="FFFFFF"/>
              </a:solidFill>
            </a:endParaRPr>
          </a:p>
        </p:txBody>
      </p:sp>
      <p:sp>
        <p:nvSpPr>
          <p:cNvPr id="7" name="Rectangle 6"/>
          <p:cNvSpPr txBox="1">
            <a:spLocks noChangeArrowheads="1"/>
          </p:cNvSpPr>
          <p:nvPr/>
        </p:nvSpPr>
        <p:spPr bwMode="auto">
          <a:xfrm>
            <a:off x="5029200" y="228600"/>
            <a:ext cx="4012142" cy="762000"/>
          </a:xfrm>
          <a:prstGeom prst="rect">
            <a:avLst/>
          </a:prstGeom>
          <a:noFill/>
          <a:ln w="9525">
            <a:noFill/>
            <a:miter lim="800000"/>
            <a:headEnd/>
            <a:tailEnd/>
          </a:ln>
          <a:effectLst>
            <a:innerShdw blurRad="63500" dist="50800" dir="18900000">
              <a:prstClr val="black">
                <a:alpha val="50000"/>
              </a:prstClr>
            </a:innerShdw>
          </a:effectLst>
        </p:spPr>
        <p:txBody>
          <a:bodyPr vert="horz" wrap="square" lIns="92075" tIns="46038" rIns="92075" bIns="46038" numCol="1" anchor="t" anchorCtr="0" compatLnSpc="1">
            <a:prstTxWarp prst="textNoShape">
              <a:avLst/>
            </a:prstTxWarp>
          </a:bodyPr>
          <a:lstStyle/>
          <a:p>
            <a:pPr marL="0" marR="0" lvl="0" indent="0" algn="r" defTabSz="914400" rtl="0" eaLnBrk="0" fontAlgn="base" latinLnBrk="0" hangingPunct="0">
              <a:lnSpc>
                <a:spcPct val="100000"/>
              </a:lnSpc>
              <a:spcBef>
                <a:spcPct val="20000"/>
              </a:spcBef>
              <a:spcAft>
                <a:spcPct val="0"/>
              </a:spcAft>
              <a:buClr>
                <a:schemeClr val="tx1"/>
              </a:buClr>
              <a:buSzPct val="133000"/>
              <a:buFontTx/>
              <a:buNone/>
              <a:tabLst/>
              <a:defRPr/>
            </a:pPr>
            <a:r>
              <a:rPr kumimoji="0" lang="en-US" sz="1600" b="0" i="0" u="none" strike="noStrike" kern="0" cap="none" spc="0" normalizeH="0" baseline="0" noProof="0" dirty="0" err="1" smtClean="0">
                <a:ln>
                  <a:noFill/>
                </a:ln>
                <a:solidFill>
                  <a:schemeClr val="tx2"/>
                </a:solidFill>
                <a:effectLst/>
                <a:uLnTx/>
                <a:uFillTx/>
                <a:latin typeface="Helvetica" panose="020B0604020202020204" pitchFamily="34" charset="0"/>
                <a:ea typeface="ＭＳ Ｐゴシック" charset="-128"/>
                <a:cs typeface="Helvetica" panose="020B0604020202020204" pitchFamily="34" charset="0"/>
              </a:rPr>
              <a:t>Calum</a:t>
            </a:r>
            <a:r>
              <a:rPr kumimoji="0" lang="en-US" sz="1600" b="0" i="0" u="none" strike="noStrike" kern="0" cap="none" spc="0" normalizeH="0" baseline="0" noProof="0" dirty="0" smtClean="0">
                <a:ln>
                  <a:noFill/>
                </a:ln>
                <a:solidFill>
                  <a:schemeClr val="tx2"/>
                </a:solidFill>
                <a:effectLst/>
                <a:uLnTx/>
                <a:uFillTx/>
                <a:latin typeface="Helvetica" panose="020B0604020202020204" pitchFamily="34" charset="0"/>
                <a:ea typeface="ＭＳ Ｐゴシック" charset="-128"/>
                <a:cs typeface="Helvetica" panose="020B0604020202020204" pitchFamily="34" charset="0"/>
              </a:rPr>
              <a:t> Torrie, LIGO Laboratory </a:t>
            </a:r>
          </a:p>
          <a:p>
            <a:pPr lvl="0" algn="r">
              <a:spcBef>
                <a:spcPct val="20000"/>
              </a:spcBef>
              <a:buClr>
                <a:schemeClr val="tx1"/>
              </a:buClr>
              <a:buSzPct val="133000"/>
              <a:defRPr/>
            </a:pPr>
            <a:r>
              <a:rPr lang="en-US" sz="1600" kern="0" dirty="0" smtClean="0">
                <a:solidFill>
                  <a:schemeClr val="tx2"/>
                </a:solidFill>
                <a:latin typeface="Helvetica" panose="020B0604020202020204" pitchFamily="34" charset="0"/>
                <a:ea typeface="ＭＳ Ｐゴシック" charset="-128"/>
                <a:cs typeface="Helvetica" panose="020B0604020202020204" pitchFamily="34" charset="0"/>
              </a:rPr>
              <a:t>California Institute </a:t>
            </a:r>
            <a:r>
              <a:rPr lang="en-US" sz="1600" kern="0" dirty="0">
                <a:solidFill>
                  <a:schemeClr val="tx2"/>
                </a:solidFill>
                <a:latin typeface="Helvetica" panose="020B0604020202020204" pitchFamily="34" charset="0"/>
                <a:ea typeface="ＭＳ Ｐゴシック" charset="-128"/>
                <a:cs typeface="Helvetica" panose="020B0604020202020204" pitchFamily="34" charset="0"/>
              </a:rPr>
              <a:t>of </a:t>
            </a:r>
            <a:r>
              <a:rPr lang="en-US" sz="1600" kern="0" dirty="0" smtClean="0">
                <a:solidFill>
                  <a:schemeClr val="tx2"/>
                </a:solidFill>
                <a:latin typeface="Helvetica" panose="020B0604020202020204" pitchFamily="34" charset="0"/>
                <a:ea typeface="ＭＳ Ｐゴシック" charset="-128"/>
                <a:cs typeface="Helvetica" panose="020B0604020202020204" pitchFamily="34" charset="0"/>
              </a:rPr>
              <a:t>Technology</a:t>
            </a:r>
            <a:endParaRPr kumimoji="0" lang="en-US" sz="1600" b="0" i="0" u="none" strike="noStrike" kern="0" cap="none" spc="0" normalizeH="0" baseline="0" noProof="0" dirty="0" smtClean="0">
              <a:ln>
                <a:noFill/>
              </a:ln>
              <a:solidFill>
                <a:schemeClr val="tx2"/>
              </a:solidFill>
              <a:effectLst/>
              <a:uLnTx/>
              <a:uFillTx/>
              <a:latin typeface="Helvetica" panose="020B0604020202020204" pitchFamily="34" charset="0"/>
              <a:ea typeface="ＭＳ Ｐゴシック" charset="-128"/>
              <a:cs typeface="Helvetica" panose="020B0604020202020204" pitchFamily="34" charset="0"/>
            </a:endParaRPr>
          </a:p>
        </p:txBody>
      </p:sp>
      <p:pic>
        <p:nvPicPr>
          <p:cNvPr id="6" name="Picture 5" descr="Caltech_LOGO-Orange_RGB.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8858" y="5879136"/>
            <a:ext cx="1115142" cy="478799"/>
          </a:xfrm>
          <a:prstGeom prst="rect">
            <a:avLst/>
          </a:prstGeom>
        </p:spPr>
      </p:pic>
      <p:sp>
        <p:nvSpPr>
          <p:cNvPr id="2" name="TextBox 1"/>
          <p:cNvSpPr txBox="1"/>
          <p:nvPr/>
        </p:nvSpPr>
        <p:spPr>
          <a:xfrm>
            <a:off x="152400" y="5725247"/>
            <a:ext cx="4851008" cy="307777"/>
          </a:xfrm>
          <a:prstGeom prst="rect">
            <a:avLst/>
          </a:prstGeom>
          <a:noFill/>
        </p:spPr>
        <p:txBody>
          <a:bodyPr wrap="none" rtlCol="0">
            <a:spAutoFit/>
          </a:bodyPr>
          <a:lstStyle/>
          <a:p>
            <a:pPr lvl="0">
              <a:spcBef>
                <a:spcPct val="20000"/>
              </a:spcBef>
              <a:buClr>
                <a:schemeClr val="tx1"/>
              </a:buClr>
              <a:buSzPct val="133000"/>
              <a:defRPr/>
            </a:pPr>
            <a:r>
              <a:rPr lang="en-US" sz="1400" kern="0" dirty="0" smtClean="0">
                <a:solidFill>
                  <a:schemeClr val="tx2"/>
                </a:solidFill>
                <a:latin typeface="+mn-lt"/>
                <a:ea typeface="ＭＳ Ｐゴシック" charset="-128"/>
                <a:cs typeface="ＭＳ Ｐゴシック" charset="-128"/>
              </a:rPr>
              <a:t>International Workshop on Accelerator Alignment (IWAA) 2018</a:t>
            </a:r>
            <a:endParaRPr lang="en-US" sz="1400" kern="0" dirty="0">
              <a:solidFill>
                <a:schemeClr val="tx2"/>
              </a:solidFill>
              <a:latin typeface="+mn-lt"/>
              <a:ea typeface="ＭＳ Ｐゴシック" charset="-128"/>
              <a:cs typeface="ＭＳ Ｐゴシック" charset="-128"/>
            </a:endParaRPr>
          </a:p>
        </p:txBody>
      </p:sp>
      <p:sp>
        <p:nvSpPr>
          <p:cNvPr id="11" name="TextBox 10"/>
          <p:cNvSpPr txBox="1"/>
          <p:nvPr/>
        </p:nvSpPr>
        <p:spPr>
          <a:xfrm>
            <a:off x="5947719" y="6216763"/>
            <a:ext cx="1906485" cy="230832"/>
          </a:xfrm>
          <a:prstGeom prst="rect">
            <a:avLst/>
          </a:prstGeom>
          <a:noFill/>
        </p:spPr>
        <p:txBody>
          <a:bodyPr wrap="none" rtlCol="0">
            <a:spAutoFit/>
          </a:bodyPr>
          <a:lstStyle/>
          <a:p>
            <a:r>
              <a:rPr lang="en-US" sz="900" b="0" i="1" dirty="0" smtClean="0">
                <a:solidFill>
                  <a:srgbClr val="FFFFFF"/>
                </a:solidFill>
                <a:latin typeface="+mn-lt"/>
              </a:rPr>
              <a:t>Image Credit: </a:t>
            </a:r>
            <a:r>
              <a:rPr lang="en-US" sz="900" b="0" i="1" dirty="0" err="1" smtClean="0">
                <a:solidFill>
                  <a:srgbClr val="FFFFFF"/>
                </a:solidFill>
                <a:latin typeface="+mn-lt"/>
              </a:rPr>
              <a:t>Aurore</a:t>
            </a:r>
            <a:r>
              <a:rPr lang="en-US" sz="900" b="0" i="1" dirty="0" smtClean="0">
                <a:solidFill>
                  <a:srgbClr val="FFFFFF"/>
                </a:solidFill>
                <a:latin typeface="+mn-lt"/>
              </a:rPr>
              <a:t> </a:t>
            </a:r>
            <a:r>
              <a:rPr lang="en-US" sz="900" b="0" i="1" dirty="0" err="1" smtClean="0">
                <a:solidFill>
                  <a:srgbClr val="FFFFFF"/>
                </a:solidFill>
                <a:latin typeface="+mn-lt"/>
              </a:rPr>
              <a:t>Simmonet</a:t>
            </a:r>
            <a:r>
              <a:rPr lang="en-US" sz="900" b="0" i="1" dirty="0" smtClean="0">
                <a:solidFill>
                  <a:srgbClr val="FFFFFF"/>
                </a:solidFill>
                <a:latin typeface="+mn-lt"/>
              </a:rPr>
              <a:t>/SSU</a:t>
            </a:r>
            <a:endParaRPr lang="en-US" sz="900" b="0" i="1" dirty="0">
              <a:solidFill>
                <a:srgbClr val="FFFFFF"/>
              </a:solidFill>
              <a:latin typeface="+mn-lt"/>
            </a:endParaRPr>
          </a:p>
        </p:txBody>
      </p:sp>
      <p:pic>
        <p:nvPicPr>
          <p:cNvPr id="12" name="Picture 11"/>
          <p:cNvPicPr/>
          <p:nvPr/>
        </p:nvPicPr>
        <p:blipFill>
          <a:blip r:embed="rId5">
            <a:alphaModFix/>
            <a:extLst>
              <a:ext uri="{BEBA8EAE-BF5A-486C-A8C5-ECC9F3942E4B}">
                <a14:imgProps xmlns:a14="http://schemas.microsoft.com/office/drawing/2010/main">
                  <a14:imgLayer r:embed="rId6">
                    <a14:imgEffect>
                      <a14:backgroundRemoval t="2875" b="100000" l="2006" r="100000">
                        <a14:foregroundMark x1="71322" y1="78645" x2="71322" y2="78645"/>
                        <a14:foregroundMark x1="81204" y1="57906" x2="81204" y2="57906"/>
                        <a14:foregroundMark x1="31724" y1="62834" x2="31724" y2="62834"/>
                        <a14:foregroundMark x1="16048" y1="95072" x2="16048" y2="95072"/>
                        <a14:foregroundMark x1="56686" y1="2875" x2="56686" y2="2875"/>
                        <a14:foregroundMark x1="18128" y1="29979" x2="18128" y2="29979"/>
                        <a14:foregroundMark x1="10327" y1="16427" x2="10327" y2="16427"/>
                      </a14:backgroundRemoval>
                    </a14:imgEffect>
                    <a14:imgEffect>
                      <a14:sharpenSoften amount="65000"/>
                    </a14:imgEffect>
                    <a14:imgEffect>
                      <a14:colorTemperature colorTemp="11200"/>
                    </a14:imgEffect>
                    <a14:imgEffect>
                      <a14:saturation sat="0"/>
                    </a14:imgEffect>
                    <a14:imgEffect>
                      <a14:brightnessContrast contrast="-70000"/>
                    </a14:imgEffect>
                  </a14:imgLayer>
                </a14:imgProps>
              </a:ext>
            </a:extLst>
          </a:blip>
          <a:stretch>
            <a:fillRect/>
          </a:stretch>
        </p:blipFill>
        <p:spPr>
          <a:xfrm>
            <a:off x="7" y="0"/>
            <a:ext cx="1573200" cy="1146240"/>
          </a:xfrm>
          <a:prstGeom prst="rect">
            <a:avLst/>
          </a:prstGeom>
          <a:ln>
            <a:noFill/>
          </a:ln>
          <a:effectLst>
            <a:outerShdw blurRad="19050" dist="25400" dir="1740000" algn="tl" rotWithShape="0">
              <a:schemeClr val="tx1">
                <a:lumMod val="85000"/>
              </a:schemeClr>
            </a:outerShdw>
          </a:effectLst>
        </p:spPr>
      </p:pic>
      <p:pic>
        <p:nvPicPr>
          <p:cNvPr id="21" name="Picture 20"/>
          <p:cNvPicPr>
            <a:picLocks noChangeAspect="1"/>
          </p:cNvPicPr>
          <p:nvPr/>
        </p:nvPicPr>
        <p:blipFill>
          <a:blip r:embed="rId7">
            <a:alphaModFix amt="80000"/>
            <a:extLst>
              <a:ext uri="{28A0092B-C50C-407E-A947-70E740481C1C}">
                <a14:useLocalDpi xmlns:a14="http://schemas.microsoft.com/office/drawing/2010/main" val="0"/>
              </a:ext>
            </a:extLst>
          </a:blip>
          <a:srcRect/>
          <a:stretch>
            <a:fillRect/>
          </a:stretch>
        </p:blipFill>
        <p:spPr bwMode="auto">
          <a:xfrm>
            <a:off x="8275081" y="5272965"/>
            <a:ext cx="602853" cy="6061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Date Placeholder 2"/>
          <p:cNvSpPr>
            <a:spLocks noGrp="1"/>
          </p:cNvSpPr>
          <p:nvPr>
            <p:ph type="dt" sz="half" idx="10"/>
          </p:nvPr>
        </p:nvSpPr>
        <p:spPr/>
        <p:txBody>
          <a:bodyPr/>
          <a:lstStyle/>
          <a:p>
            <a:pPr>
              <a:defRPr/>
            </a:pPr>
            <a:r>
              <a:rPr lang="en-US" smtClean="0"/>
              <a:t>LIGO-G1801900-v5</a:t>
            </a:r>
            <a:endParaRPr lang="en-US" dirty="0"/>
          </a:p>
        </p:txBody>
      </p:sp>
      <p:sp>
        <p:nvSpPr>
          <p:cNvPr id="4" name="Footer Placeholder 3"/>
          <p:cNvSpPr>
            <a:spLocks noGrp="1"/>
          </p:cNvSpPr>
          <p:nvPr>
            <p:ph type="ftr" sz="quarter" idx="11"/>
          </p:nvPr>
        </p:nvSpPr>
        <p:spPr/>
        <p:txBody>
          <a:bodyPr/>
          <a:lstStyle/>
          <a:p>
            <a:pPr>
              <a:defRPr/>
            </a:pPr>
            <a:r>
              <a:rPr lang="nl-NL" smtClean="0"/>
              <a:t>IWAA, 10 October 2018</a:t>
            </a:r>
            <a:endParaRPr lang="en-US" dirty="0"/>
          </a:p>
        </p:txBody>
      </p:sp>
      <p:sp>
        <p:nvSpPr>
          <p:cNvPr id="5" name="Slide Number Placeholder 4"/>
          <p:cNvSpPr>
            <a:spLocks noGrp="1"/>
          </p:cNvSpPr>
          <p:nvPr>
            <p:ph type="sldNum" sz="quarter" idx="12"/>
          </p:nvPr>
        </p:nvSpPr>
        <p:spPr/>
        <p:txBody>
          <a:bodyPr/>
          <a:lstStyle/>
          <a:p>
            <a:pPr>
              <a:defRPr/>
            </a:pPr>
            <a:fld id="{1130FF89-010E-D743-9346-2CD4AB727079}" type="slidenum">
              <a:rPr lang="en-US" smtClean="0"/>
              <a:pPr>
                <a:defRPr/>
              </a:pPr>
              <a:t>1</a:t>
            </a:fld>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7907" y="76159"/>
            <a:ext cx="6791621" cy="889000"/>
          </a:xfrm>
        </p:spPr>
        <p:txBody>
          <a:bodyPr>
            <a:normAutofit/>
          </a:bodyPr>
          <a:lstStyle/>
          <a:p>
            <a:r>
              <a:rPr lang="en-US" altLang="en-US" sz="3600" dirty="0" smtClean="0">
                <a:solidFill>
                  <a:srgbClr val="21C5FF"/>
                </a:solidFill>
              </a:rPr>
              <a:t>LIGO’s Optical Configuration</a:t>
            </a:r>
            <a:endParaRPr lang="en-US" sz="3600" dirty="0"/>
          </a:p>
        </p:txBody>
      </p:sp>
      <p:sp>
        <p:nvSpPr>
          <p:cNvPr id="3" name="Date Placeholder 2"/>
          <p:cNvSpPr>
            <a:spLocks noGrp="1"/>
          </p:cNvSpPr>
          <p:nvPr>
            <p:ph type="dt" sz="half" idx="10"/>
          </p:nvPr>
        </p:nvSpPr>
        <p:spPr/>
        <p:txBody>
          <a:bodyPr/>
          <a:lstStyle/>
          <a:p>
            <a:pPr>
              <a:defRPr/>
            </a:pPr>
            <a:r>
              <a:rPr lang="en-US" smtClean="0"/>
              <a:t>LIGO-G1801900-v5</a:t>
            </a:r>
            <a:endParaRPr lang="en-US"/>
          </a:p>
        </p:txBody>
      </p:sp>
      <p:sp>
        <p:nvSpPr>
          <p:cNvPr id="4" name="Footer Placeholder 3"/>
          <p:cNvSpPr>
            <a:spLocks noGrp="1"/>
          </p:cNvSpPr>
          <p:nvPr>
            <p:ph type="ftr" sz="quarter" idx="11"/>
          </p:nvPr>
        </p:nvSpPr>
        <p:spPr/>
        <p:txBody>
          <a:bodyPr/>
          <a:lstStyle/>
          <a:p>
            <a:pPr>
              <a:defRPr/>
            </a:pPr>
            <a:r>
              <a:rPr lang="nl-NL" smtClean="0"/>
              <a:t>IWAA, 10 October 2018</a:t>
            </a:r>
            <a:endParaRPr lang="en-US" dirty="0"/>
          </a:p>
        </p:txBody>
      </p:sp>
      <p:sp>
        <p:nvSpPr>
          <p:cNvPr id="13" name="Slide Number Placeholder 12"/>
          <p:cNvSpPr>
            <a:spLocks noGrp="1"/>
          </p:cNvSpPr>
          <p:nvPr>
            <p:ph type="sldNum" sz="quarter" idx="12"/>
          </p:nvPr>
        </p:nvSpPr>
        <p:spPr/>
        <p:txBody>
          <a:bodyPr/>
          <a:lstStyle/>
          <a:p>
            <a:fld id="{E08999DA-6F64-BF45-B314-74E8F7222AA8}" type="slidenum">
              <a:rPr lang="en-US" smtClean="0"/>
              <a:t>10</a:t>
            </a:fld>
            <a:endParaRPr lang="en-US"/>
          </a:p>
        </p:txBody>
      </p:sp>
      <p:sp>
        <p:nvSpPr>
          <p:cNvPr id="36" name="Rectangle 35"/>
          <p:cNvSpPr/>
          <p:nvPr/>
        </p:nvSpPr>
        <p:spPr>
          <a:xfrm>
            <a:off x="8010356" y="-28044"/>
            <a:ext cx="1133644" cy="200055"/>
          </a:xfrm>
          <a:prstGeom prst="rect">
            <a:avLst/>
          </a:prstGeom>
        </p:spPr>
        <p:txBody>
          <a:bodyPr wrap="none">
            <a:spAutoFit/>
          </a:bodyPr>
          <a:lstStyle/>
          <a:p>
            <a:pPr algn="r">
              <a:defRPr/>
            </a:pPr>
            <a:r>
              <a:rPr lang="en-US" sz="700" b="0" dirty="0" smtClean="0">
                <a:solidFill>
                  <a:srgbClr val="FFFFFF"/>
                </a:solidFill>
                <a:latin typeface="Helvetica"/>
                <a:cs typeface="Helvetica"/>
              </a:rPr>
              <a:t>Graphic: M. Evans, MIT</a:t>
            </a:r>
            <a:endParaRPr lang="en-US" sz="700" b="0" dirty="0">
              <a:solidFill>
                <a:srgbClr val="FFFFFF"/>
              </a:solidFill>
              <a:latin typeface="Helvetica"/>
              <a:cs typeface="Helvetica"/>
            </a:endParaRPr>
          </a:p>
        </p:txBody>
      </p:sp>
      <p:pic>
        <p:nvPicPr>
          <p:cNvPr id="30" name="Picture 1028" descr="IFO_SYS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20688"/>
            <a:ext cx="8229600" cy="630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Box 31"/>
          <p:cNvSpPr txBox="1"/>
          <p:nvPr/>
        </p:nvSpPr>
        <p:spPr>
          <a:xfrm>
            <a:off x="5720806" y="1503417"/>
            <a:ext cx="2344271" cy="830997"/>
          </a:xfrm>
          <a:prstGeom prst="rect">
            <a:avLst/>
          </a:prstGeom>
          <a:solidFill>
            <a:schemeClr val="tx1"/>
          </a:solidFill>
        </p:spPr>
        <p:txBody>
          <a:bodyPr wrap="square" rtlCol="0">
            <a:spAutoFit/>
          </a:bodyPr>
          <a:lstStyle/>
          <a:p>
            <a:pPr marL="285750" indent="-285750">
              <a:buFont typeface="Arial" panose="020B0604020202020204" pitchFamily="34" charset="0"/>
              <a:buChar char="•"/>
            </a:pPr>
            <a:endParaRPr lang="en-US" dirty="0" smtClean="0">
              <a:solidFill>
                <a:schemeClr val="bg1"/>
              </a:solidFill>
            </a:endParaRPr>
          </a:p>
          <a:p>
            <a:pPr marL="285750" indent="-285750">
              <a:buFont typeface="Arial" panose="020B0604020202020204" pitchFamily="34" charset="0"/>
              <a:buChar char="•"/>
            </a:pPr>
            <a:endParaRPr lang="en-US" dirty="0">
              <a:solidFill>
                <a:schemeClr val="bg1"/>
              </a:solidFill>
            </a:endParaRPr>
          </a:p>
        </p:txBody>
      </p:sp>
      <p:sp>
        <p:nvSpPr>
          <p:cNvPr id="39" name="Rectangle 38"/>
          <p:cNvSpPr/>
          <p:nvPr/>
        </p:nvSpPr>
        <p:spPr>
          <a:xfrm>
            <a:off x="5952259" y="4655746"/>
            <a:ext cx="2503602" cy="523220"/>
          </a:xfrm>
          <a:prstGeom prst="rect">
            <a:avLst/>
          </a:prstGeom>
        </p:spPr>
        <p:txBody>
          <a:bodyPr wrap="square">
            <a:spAutoFit/>
          </a:bodyPr>
          <a:lstStyle/>
          <a:p>
            <a:pPr fontAlgn="auto">
              <a:spcBef>
                <a:spcPct val="30000"/>
              </a:spcBef>
              <a:spcAft>
                <a:spcPts val="0"/>
              </a:spcAft>
              <a:defRPr/>
            </a:pPr>
            <a:r>
              <a:rPr lang="en-US" sz="1400" dirty="0" smtClean="0">
                <a:solidFill>
                  <a:schemeClr val="bg1"/>
                </a:solidFill>
                <a:latin typeface="+mn-lt"/>
              </a:rPr>
              <a:t>Will come back to optic alignment at a later slide …</a:t>
            </a:r>
            <a:endParaRPr lang="en-US" sz="1400" dirty="0">
              <a:solidFill>
                <a:schemeClr val="bg1"/>
              </a:solidFill>
              <a:latin typeface="+mn-lt"/>
            </a:endParaRPr>
          </a:p>
        </p:txBody>
      </p:sp>
      <p:sp>
        <p:nvSpPr>
          <p:cNvPr id="15" name="Rectangle 14"/>
          <p:cNvSpPr/>
          <p:nvPr/>
        </p:nvSpPr>
        <p:spPr>
          <a:xfrm>
            <a:off x="5943600" y="6345947"/>
            <a:ext cx="2362200" cy="461665"/>
          </a:xfrm>
          <a:prstGeom prst="rect">
            <a:avLst/>
          </a:prstGeom>
          <a:solidFill>
            <a:srgbClr val="FF0000"/>
          </a:solidFill>
        </p:spPr>
        <p:txBody>
          <a:bodyPr wrap="square">
            <a:spAutoFit/>
          </a:bodyPr>
          <a:lstStyle/>
          <a:p>
            <a:r>
              <a:rPr lang="en-US" sz="800" dirty="0" smtClean="0">
                <a:solidFill>
                  <a:srgbClr val="FFFFFF"/>
                </a:solidFill>
                <a:latin typeface="+mn-lt"/>
              </a:rPr>
              <a:t>The LIGO </a:t>
            </a:r>
            <a:r>
              <a:rPr lang="en-US" sz="800" dirty="0">
                <a:solidFill>
                  <a:srgbClr val="FFFFFF"/>
                </a:solidFill>
                <a:latin typeface="+mn-lt"/>
              </a:rPr>
              <a:t>Scientific Collaboration: B. Abbott,  </a:t>
            </a:r>
            <a:r>
              <a:rPr lang="en-US" sz="800" dirty="0" smtClean="0">
                <a:solidFill>
                  <a:srgbClr val="FFFFFF"/>
                </a:solidFill>
                <a:latin typeface="+mn-lt"/>
              </a:rPr>
              <a:t>et al</a:t>
            </a:r>
          </a:p>
          <a:p>
            <a:r>
              <a:rPr lang="en-US" sz="800" b="1" dirty="0">
                <a:solidFill>
                  <a:srgbClr val="FFFFFF"/>
                </a:solidFill>
                <a:latin typeface="+mn-lt"/>
              </a:rPr>
              <a:t>General Relativity and Quantum Cosmology</a:t>
            </a:r>
          </a:p>
          <a:p>
            <a:r>
              <a:rPr lang="en-US" sz="800" dirty="0">
                <a:solidFill>
                  <a:srgbClr val="FFFFFF"/>
                </a:solidFill>
                <a:latin typeface="+mn-lt"/>
              </a:rPr>
              <a:t>https://arxiv.org/abs/0711.3041</a:t>
            </a:r>
          </a:p>
        </p:txBody>
      </p:sp>
      <p:sp>
        <p:nvSpPr>
          <p:cNvPr id="6" name="Rectangle 5"/>
          <p:cNvSpPr/>
          <p:nvPr/>
        </p:nvSpPr>
        <p:spPr>
          <a:xfrm>
            <a:off x="862951" y="5100662"/>
            <a:ext cx="3455698" cy="1169551"/>
          </a:xfrm>
          <a:prstGeom prst="rect">
            <a:avLst/>
          </a:prstGeom>
        </p:spPr>
        <p:txBody>
          <a:bodyPr wrap="square">
            <a:spAutoFit/>
          </a:bodyPr>
          <a:lstStyle/>
          <a:p>
            <a:pPr marL="342900" indent="-342900">
              <a:buFont typeface="Arial" panose="020B0604020202020204" pitchFamily="34" charset="0"/>
              <a:buChar char="•"/>
            </a:pPr>
            <a:r>
              <a:rPr lang="en-US" sz="1400" dirty="0" smtClean="0">
                <a:solidFill>
                  <a:srgbClr val="0000FF"/>
                </a:solidFill>
                <a:latin typeface="+mn-lt"/>
              </a:rPr>
              <a:t>Once </a:t>
            </a:r>
            <a:r>
              <a:rPr lang="en-US" sz="1400" dirty="0">
                <a:solidFill>
                  <a:srgbClr val="0000FF"/>
                </a:solidFill>
                <a:latin typeface="+mn-lt"/>
              </a:rPr>
              <a:t>the interferometer is "locked" on an optical cavity resonance, </a:t>
            </a:r>
            <a:r>
              <a:rPr lang="en-US" sz="1400" dirty="0" err="1">
                <a:solidFill>
                  <a:srgbClr val="0000FF"/>
                </a:solidFill>
                <a:latin typeface="+mn-lt"/>
              </a:rPr>
              <a:t>wavefront</a:t>
            </a:r>
            <a:r>
              <a:rPr lang="en-US" sz="1400" dirty="0">
                <a:solidFill>
                  <a:srgbClr val="0000FF"/>
                </a:solidFill>
                <a:latin typeface="+mn-lt"/>
              </a:rPr>
              <a:t> sensors can measure tip/tilt errors relative to the optical cavity axis for feedback control</a:t>
            </a:r>
          </a:p>
        </p:txBody>
      </p:sp>
      <p:sp>
        <p:nvSpPr>
          <p:cNvPr id="16" name="Rectangle 15"/>
          <p:cNvSpPr/>
          <p:nvPr/>
        </p:nvSpPr>
        <p:spPr>
          <a:xfrm>
            <a:off x="853426" y="916780"/>
            <a:ext cx="3455698" cy="954107"/>
          </a:xfrm>
          <a:prstGeom prst="rect">
            <a:avLst/>
          </a:prstGeom>
        </p:spPr>
        <p:txBody>
          <a:bodyPr wrap="square">
            <a:spAutoFit/>
          </a:bodyPr>
          <a:lstStyle/>
          <a:p>
            <a:pPr marL="342900" indent="-342900">
              <a:buFont typeface="Arial" panose="020B0604020202020204" pitchFamily="34" charset="0"/>
              <a:buChar char="•"/>
            </a:pPr>
            <a:r>
              <a:rPr lang="en-US" sz="1400" b="1" dirty="0" smtClean="0">
                <a:solidFill>
                  <a:schemeClr val="bg2"/>
                </a:solidFill>
                <a:latin typeface="+mn-lt"/>
              </a:rPr>
              <a:t>Coupled Optical Cavities:</a:t>
            </a:r>
          </a:p>
          <a:p>
            <a:pPr marL="800100" lvl="1" indent="-342900">
              <a:buFont typeface="Arial" panose="020B0604020202020204" pitchFamily="34" charset="0"/>
              <a:buChar char="•"/>
            </a:pPr>
            <a:r>
              <a:rPr lang="en-US" sz="1400" b="1" dirty="0" smtClean="0">
                <a:solidFill>
                  <a:schemeClr val="bg2"/>
                </a:solidFill>
                <a:latin typeface="+mn-lt"/>
              </a:rPr>
              <a:t>Power Recycling Cavity (PRC)</a:t>
            </a:r>
          </a:p>
          <a:p>
            <a:pPr marL="800100" lvl="1" indent="-342900">
              <a:buFont typeface="Arial" panose="020B0604020202020204" pitchFamily="34" charset="0"/>
              <a:buChar char="•"/>
            </a:pPr>
            <a:r>
              <a:rPr lang="en-US" sz="1400" b="1" dirty="0" smtClean="0">
                <a:solidFill>
                  <a:schemeClr val="bg2"/>
                </a:solidFill>
                <a:latin typeface="+mn-lt"/>
              </a:rPr>
              <a:t>Signal Recycling Cavity (SRC)</a:t>
            </a:r>
          </a:p>
          <a:p>
            <a:pPr marL="800100" lvl="1" indent="-342900">
              <a:buFont typeface="Arial" panose="020B0604020202020204" pitchFamily="34" charset="0"/>
              <a:buChar char="•"/>
            </a:pPr>
            <a:r>
              <a:rPr lang="en-US" sz="1400" b="1" dirty="0" smtClean="0">
                <a:solidFill>
                  <a:schemeClr val="bg2"/>
                </a:solidFill>
                <a:latin typeface="+mn-lt"/>
              </a:rPr>
              <a:t>Arm Cavities</a:t>
            </a:r>
            <a:endParaRPr lang="en-US" sz="1400" b="1" dirty="0">
              <a:solidFill>
                <a:schemeClr val="bg2"/>
              </a:solidFill>
              <a:latin typeface="+mn-lt"/>
            </a:endParaRPr>
          </a:p>
        </p:txBody>
      </p:sp>
      <p:sp>
        <p:nvSpPr>
          <p:cNvPr id="17" name="Rectangle 16"/>
          <p:cNvSpPr/>
          <p:nvPr/>
        </p:nvSpPr>
        <p:spPr>
          <a:xfrm>
            <a:off x="862951" y="4270069"/>
            <a:ext cx="3455698" cy="738664"/>
          </a:xfrm>
          <a:prstGeom prst="rect">
            <a:avLst/>
          </a:prstGeom>
        </p:spPr>
        <p:txBody>
          <a:bodyPr wrap="square">
            <a:spAutoFit/>
          </a:bodyPr>
          <a:lstStyle/>
          <a:p>
            <a:pPr marL="342900" indent="-342900">
              <a:buFont typeface="Arial" panose="020B0604020202020204" pitchFamily="34" charset="0"/>
              <a:buChar char="•"/>
            </a:pPr>
            <a:r>
              <a:rPr lang="en-US" sz="1400" dirty="0">
                <a:solidFill>
                  <a:srgbClr val="0000FF"/>
                </a:solidFill>
                <a:latin typeface="+mn-lt"/>
              </a:rPr>
              <a:t>The actuation allows for fine alignment to correct for initial alignment errors &amp; </a:t>
            </a:r>
            <a:r>
              <a:rPr lang="en-US" sz="1400" dirty="0" smtClean="0">
                <a:solidFill>
                  <a:srgbClr val="0000FF"/>
                </a:solidFill>
                <a:latin typeface="+mn-lt"/>
              </a:rPr>
              <a:t>drift</a:t>
            </a:r>
          </a:p>
        </p:txBody>
      </p:sp>
      <p:sp>
        <p:nvSpPr>
          <p:cNvPr id="8" name="Rounded Rectangle 7"/>
          <p:cNvSpPr/>
          <p:nvPr/>
        </p:nvSpPr>
        <p:spPr>
          <a:xfrm>
            <a:off x="3124200" y="2663541"/>
            <a:ext cx="3352800" cy="1155265"/>
          </a:xfrm>
          <a:prstGeom prst="round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8"/>
          <p:cNvSpPr/>
          <p:nvPr/>
        </p:nvSpPr>
        <p:spPr>
          <a:xfrm>
            <a:off x="4800599" y="2517817"/>
            <a:ext cx="840541" cy="2739983"/>
          </a:xfrm>
          <a:prstGeom prst="roundRect">
            <a:avLst/>
          </a:prstGeom>
          <a:solidFill>
            <a:schemeClr val="accent6">
              <a:lumMod val="20000"/>
              <a:lumOff val="80000"/>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569884" y="2663541"/>
            <a:ext cx="838200" cy="461665"/>
          </a:xfrm>
          <a:prstGeom prst="rect">
            <a:avLst/>
          </a:prstGeom>
          <a:noFill/>
        </p:spPr>
        <p:txBody>
          <a:bodyPr wrap="square" rtlCol="0">
            <a:spAutoFit/>
          </a:bodyPr>
          <a:lstStyle/>
          <a:p>
            <a:r>
              <a:rPr lang="en-US" dirty="0" smtClean="0">
                <a:solidFill>
                  <a:schemeClr val="bg2"/>
                </a:solidFill>
              </a:rPr>
              <a:t>PRC</a:t>
            </a:r>
            <a:endParaRPr lang="en-US" dirty="0">
              <a:solidFill>
                <a:schemeClr val="bg2"/>
              </a:solidFill>
            </a:endParaRPr>
          </a:p>
        </p:txBody>
      </p:sp>
      <p:sp>
        <p:nvSpPr>
          <p:cNvPr id="20" name="TextBox 19"/>
          <p:cNvSpPr txBox="1"/>
          <p:nvPr/>
        </p:nvSpPr>
        <p:spPr>
          <a:xfrm>
            <a:off x="5301706" y="3917100"/>
            <a:ext cx="838200" cy="461665"/>
          </a:xfrm>
          <a:prstGeom prst="rect">
            <a:avLst/>
          </a:prstGeom>
          <a:noFill/>
        </p:spPr>
        <p:txBody>
          <a:bodyPr wrap="square" rtlCol="0">
            <a:spAutoFit/>
          </a:bodyPr>
          <a:lstStyle/>
          <a:p>
            <a:r>
              <a:rPr lang="en-US" dirty="0" smtClean="0">
                <a:solidFill>
                  <a:schemeClr val="bg2"/>
                </a:solidFill>
              </a:rPr>
              <a:t>SRC</a:t>
            </a:r>
            <a:endParaRPr lang="en-US" dirty="0">
              <a:solidFill>
                <a:schemeClr val="bg2"/>
              </a:solidFill>
            </a:endParaRPr>
          </a:p>
        </p:txBody>
      </p:sp>
      <p:sp>
        <p:nvSpPr>
          <p:cNvPr id="21" name="TextBox 20"/>
          <p:cNvSpPr txBox="1"/>
          <p:nvPr/>
        </p:nvSpPr>
        <p:spPr>
          <a:xfrm>
            <a:off x="5301706" y="1553673"/>
            <a:ext cx="1175294" cy="461665"/>
          </a:xfrm>
          <a:prstGeom prst="rect">
            <a:avLst/>
          </a:prstGeom>
          <a:noFill/>
        </p:spPr>
        <p:txBody>
          <a:bodyPr wrap="square" rtlCol="0">
            <a:spAutoFit/>
          </a:bodyPr>
          <a:lstStyle/>
          <a:p>
            <a:r>
              <a:rPr lang="en-US" dirty="0" smtClean="0">
                <a:solidFill>
                  <a:schemeClr val="bg2"/>
                </a:solidFill>
              </a:rPr>
              <a:t>Y-ARM</a:t>
            </a:r>
            <a:endParaRPr lang="en-US" dirty="0">
              <a:solidFill>
                <a:schemeClr val="bg2"/>
              </a:solidFill>
            </a:endParaRPr>
          </a:p>
        </p:txBody>
      </p:sp>
      <p:sp>
        <p:nvSpPr>
          <p:cNvPr id="22" name="TextBox 21"/>
          <p:cNvSpPr txBox="1"/>
          <p:nvPr/>
        </p:nvSpPr>
        <p:spPr>
          <a:xfrm>
            <a:off x="6660573" y="2926854"/>
            <a:ext cx="1175294" cy="461665"/>
          </a:xfrm>
          <a:prstGeom prst="rect">
            <a:avLst/>
          </a:prstGeom>
          <a:noFill/>
        </p:spPr>
        <p:txBody>
          <a:bodyPr wrap="square" rtlCol="0">
            <a:spAutoFit/>
          </a:bodyPr>
          <a:lstStyle/>
          <a:p>
            <a:r>
              <a:rPr lang="en-US" dirty="0" smtClean="0">
                <a:solidFill>
                  <a:schemeClr val="bg2"/>
                </a:solidFill>
              </a:rPr>
              <a:t>X-ARM</a:t>
            </a:r>
            <a:endParaRPr lang="en-US" dirty="0">
              <a:solidFill>
                <a:schemeClr val="bg2"/>
              </a:solidFill>
            </a:endParaRPr>
          </a:p>
        </p:txBody>
      </p:sp>
    </p:spTree>
    <p:extLst>
      <p:ext uri="{BB962C8B-B14F-4D97-AF65-F5344CB8AC3E}">
        <p14:creationId xmlns:p14="http://schemas.microsoft.com/office/powerpoint/2010/main" val="3248468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6" grpId="0"/>
      <p:bldP spid="16" grpId="0"/>
      <p:bldP spid="17" grpId="0"/>
      <p:bldP spid="8" grpId="0" animBg="1"/>
      <p:bldP spid="9" grpId="0" animBg="1"/>
      <p:bldP spid="10" grpId="0"/>
      <p:bldP spid="20" grpId="0"/>
      <p:bldP spid="21"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39988" y="2135392"/>
            <a:ext cx="7239000" cy="2895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37575" name="Object 7"/>
          <p:cNvGraphicFramePr>
            <a:graphicFrameLocks noChangeAspect="1"/>
          </p:cNvGraphicFramePr>
          <p:nvPr>
            <p:extLst>
              <p:ext uri="{D42A27DB-BD31-4B8C-83A1-F6EECF244321}">
                <p14:modId xmlns:p14="http://schemas.microsoft.com/office/powerpoint/2010/main" val="1584410471"/>
              </p:ext>
            </p:extLst>
          </p:nvPr>
        </p:nvGraphicFramePr>
        <p:xfrm>
          <a:off x="1042299" y="3202192"/>
          <a:ext cx="5689258" cy="691024"/>
        </p:xfrm>
        <a:graphic>
          <a:graphicData uri="http://schemas.openxmlformats.org/presentationml/2006/ole">
            <mc:AlternateContent xmlns:mc="http://schemas.openxmlformats.org/markup-compatibility/2006">
              <mc:Choice xmlns:v="urn:schemas-microsoft-com:vml" Requires="v">
                <p:oleObj spid="_x0000_s114346" name="Equation" r:id="rId4" imgW="4178300" imgH="508000" progId="Equation.3">
                  <p:embed/>
                </p:oleObj>
              </mc:Choice>
              <mc:Fallback>
                <p:oleObj name="Equation" r:id="rId4" imgW="4178300" imgH="508000" progId="Equation.3">
                  <p:embed/>
                  <p:pic>
                    <p:nvPicPr>
                      <p:cNvPr id="0" name="Picture 3"/>
                      <p:cNvPicPr>
                        <a:picLocks noChangeAspect="1" noChangeArrowheads="1"/>
                      </p:cNvPicPr>
                      <p:nvPr/>
                    </p:nvPicPr>
                    <p:blipFill>
                      <a:blip r:embed="rId5"/>
                      <a:srcRect/>
                      <a:stretch>
                        <a:fillRect/>
                      </a:stretch>
                    </p:blipFill>
                    <p:spPr bwMode="auto">
                      <a:xfrm>
                        <a:off x="1042299" y="3202192"/>
                        <a:ext cx="5689258" cy="691024"/>
                      </a:xfrm>
                      <a:prstGeom prst="rect">
                        <a:avLst/>
                      </a:prstGeom>
                      <a:solidFill>
                        <a:srgbClr val="E9EAF0"/>
                      </a:solidFill>
                      <a:ln>
                        <a:noFill/>
                      </a:ln>
                      <a:effectLst/>
                      <a:extLst/>
                    </p:spPr>
                  </p:pic>
                </p:oleObj>
              </mc:Fallback>
            </mc:AlternateContent>
          </a:graphicData>
        </a:graphic>
      </p:graphicFrame>
      <p:sp>
        <p:nvSpPr>
          <p:cNvPr id="237571" name="Rectangle 3"/>
          <p:cNvSpPr>
            <a:spLocks noChangeArrowheads="1"/>
          </p:cNvSpPr>
          <p:nvPr/>
        </p:nvSpPr>
        <p:spPr bwMode="auto">
          <a:xfrm>
            <a:off x="838200" y="332690"/>
            <a:ext cx="7239000" cy="533400"/>
          </a:xfrm>
          <a:prstGeom prst="rect">
            <a:avLst/>
          </a:prstGeom>
          <a:noFill/>
          <a:ln w="9525">
            <a:noFill/>
            <a:miter lim="800000"/>
            <a:headEnd/>
            <a:tailEnd/>
          </a:ln>
          <a:effectLst/>
        </p:spPr>
        <p:txBody>
          <a:bodyPr lIns="92075" tIns="46038" rIns="92075" bIns="46038" anchor="b">
            <a:prstTxWarp prst="textNoShape">
              <a:avLst/>
            </a:prstTxWarp>
          </a:bodyPr>
          <a:lstStyle/>
          <a:p>
            <a:pPr algn="ctr"/>
            <a:r>
              <a:rPr lang="en-US" sz="3600" dirty="0" smtClean="0">
                <a:solidFill>
                  <a:srgbClr val="FFFFFF"/>
                </a:solidFill>
                <a:latin typeface="+mj-lt"/>
              </a:rPr>
              <a:t>A “small” problem…</a:t>
            </a:r>
            <a:endParaRPr lang="en-US" sz="3600" dirty="0">
              <a:solidFill>
                <a:srgbClr val="FFFFFF"/>
              </a:solidFill>
              <a:latin typeface="+mj-lt"/>
            </a:endParaRPr>
          </a:p>
        </p:txBody>
      </p:sp>
      <p:graphicFrame>
        <p:nvGraphicFramePr>
          <p:cNvPr id="237572" name="Object 4"/>
          <p:cNvGraphicFramePr>
            <a:graphicFrameLocks noChangeAspect="1"/>
          </p:cNvGraphicFramePr>
          <p:nvPr>
            <p:extLst>
              <p:ext uri="{D42A27DB-BD31-4B8C-83A1-F6EECF244321}">
                <p14:modId xmlns:p14="http://schemas.microsoft.com/office/powerpoint/2010/main" val="1584545369"/>
              </p:ext>
            </p:extLst>
          </p:nvPr>
        </p:nvGraphicFramePr>
        <p:xfrm>
          <a:off x="1042299" y="2516392"/>
          <a:ext cx="963827" cy="339124"/>
        </p:xfrm>
        <a:graphic>
          <a:graphicData uri="http://schemas.openxmlformats.org/presentationml/2006/ole">
            <mc:AlternateContent xmlns:mc="http://schemas.openxmlformats.org/markup-compatibility/2006">
              <mc:Choice xmlns:v="urn:schemas-microsoft-com:vml" Requires="v">
                <p:oleObj spid="_x0000_s114347" name="Equation" r:id="rId6" imgW="685800" imgH="241200" progId="Equation.3">
                  <p:embed/>
                </p:oleObj>
              </mc:Choice>
              <mc:Fallback>
                <p:oleObj name="Equation" r:id="rId6" imgW="685800" imgH="241200" progId="Equation.3">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2299" y="2516392"/>
                        <a:ext cx="963827" cy="339124"/>
                      </a:xfrm>
                      <a:prstGeom prst="rect">
                        <a:avLst/>
                      </a:prstGeom>
                      <a:solidFill>
                        <a:schemeClr val="tx2"/>
                      </a:solidFill>
                      <a:ln>
                        <a:solidFill>
                          <a:schemeClr val="bg2">
                            <a:lumMod val="60000"/>
                            <a:lumOff val="40000"/>
                          </a:schemeClr>
                        </a:solidFill>
                      </a:ln>
                      <a:extLst/>
                    </p:spPr>
                  </p:pic>
                </p:oleObj>
              </mc:Fallback>
            </mc:AlternateContent>
          </a:graphicData>
        </a:graphic>
      </p:graphicFrame>
      <p:sp>
        <p:nvSpPr>
          <p:cNvPr id="237573" name="Text Box 5"/>
          <p:cNvSpPr txBox="1">
            <a:spLocks noChangeArrowheads="1"/>
          </p:cNvSpPr>
          <p:nvPr/>
        </p:nvSpPr>
        <p:spPr bwMode="auto">
          <a:xfrm>
            <a:off x="1752600" y="6019800"/>
            <a:ext cx="4673600" cy="396875"/>
          </a:xfrm>
          <a:prstGeom prst="rect">
            <a:avLst/>
          </a:prstGeom>
          <a:noFill/>
          <a:ln w="12700">
            <a:noFill/>
            <a:miter lim="800000"/>
            <a:headEnd type="none" w="sm" len="sm"/>
            <a:tailEnd type="none" w="sm" len="sm"/>
          </a:ln>
          <a:effectLst/>
        </p:spPr>
        <p:txBody>
          <a:bodyPr>
            <a:prstTxWarp prst="textNoShape">
              <a:avLst/>
            </a:prstTxWarp>
            <a:spAutoFit/>
          </a:bodyPr>
          <a:lstStyle/>
          <a:p>
            <a:endParaRPr lang="en-US" sz="2000">
              <a:solidFill>
                <a:srgbClr val="F9134F"/>
              </a:solidFill>
            </a:endParaRPr>
          </a:p>
        </p:txBody>
      </p:sp>
      <p:sp>
        <p:nvSpPr>
          <p:cNvPr id="237577" name="Rectangle 9"/>
          <p:cNvSpPr>
            <a:spLocks noChangeArrowheads="1"/>
          </p:cNvSpPr>
          <p:nvPr/>
        </p:nvSpPr>
        <p:spPr bwMode="auto">
          <a:xfrm>
            <a:off x="739988" y="2135392"/>
            <a:ext cx="7306039" cy="400110"/>
          </a:xfrm>
          <a:prstGeom prst="rect">
            <a:avLst/>
          </a:prstGeom>
          <a:noFill/>
          <a:ln w="12700">
            <a:noFill/>
            <a:miter lim="800000"/>
            <a:headEnd type="none" w="sm" len="sm"/>
            <a:tailEnd type="none" w="sm" len="sm"/>
          </a:ln>
          <a:effectLst/>
        </p:spPr>
        <p:txBody>
          <a:bodyPr wrap="none">
            <a:prstTxWarp prst="textNoShape">
              <a:avLst/>
            </a:prstTxWarp>
            <a:spAutoFit/>
          </a:bodyPr>
          <a:lstStyle/>
          <a:p>
            <a:r>
              <a:rPr lang="en-US" sz="2000" dirty="0" smtClean="0">
                <a:latin typeface="+mj-lt"/>
              </a:rPr>
              <a:t>A </a:t>
            </a:r>
            <a:r>
              <a:rPr lang="en-US" sz="2000" dirty="0">
                <a:latin typeface="+mj-lt"/>
              </a:rPr>
              <a:t>wave’s strength </a:t>
            </a:r>
            <a:r>
              <a:rPr lang="en-US" sz="2000" dirty="0" smtClean="0">
                <a:latin typeface="+mj-lt"/>
              </a:rPr>
              <a:t>is measured </a:t>
            </a:r>
            <a:r>
              <a:rPr lang="en-US" sz="2000" dirty="0">
                <a:latin typeface="+mj-lt"/>
              </a:rPr>
              <a:t>by </a:t>
            </a:r>
            <a:r>
              <a:rPr lang="en-US" sz="2000" dirty="0" smtClean="0">
                <a:latin typeface="+mj-lt"/>
              </a:rPr>
              <a:t>the </a:t>
            </a:r>
            <a:r>
              <a:rPr lang="en-US" sz="2000" i="1" dirty="0" smtClean="0">
                <a:latin typeface="+mj-lt"/>
              </a:rPr>
              <a:t>strain </a:t>
            </a:r>
            <a:r>
              <a:rPr lang="en-US" sz="2000" dirty="0" smtClean="0">
                <a:latin typeface="+mj-lt"/>
              </a:rPr>
              <a:t>induced in the detector,</a:t>
            </a:r>
            <a:endParaRPr lang="en-US" sz="2000" dirty="0">
              <a:latin typeface="+mj-lt"/>
            </a:endParaRPr>
          </a:p>
        </p:txBody>
      </p:sp>
      <p:sp>
        <p:nvSpPr>
          <p:cNvPr id="237578" name="Rectangle 10"/>
          <p:cNvSpPr>
            <a:spLocks noChangeArrowheads="1"/>
          </p:cNvSpPr>
          <p:nvPr/>
        </p:nvSpPr>
        <p:spPr bwMode="auto">
          <a:xfrm>
            <a:off x="739988" y="2821192"/>
            <a:ext cx="5921375" cy="400110"/>
          </a:xfrm>
          <a:prstGeom prst="rect">
            <a:avLst/>
          </a:prstGeom>
          <a:noFill/>
          <a:ln w="12700">
            <a:noFill/>
            <a:miter lim="800000"/>
            <a:headEnd type="none" w="sm" len="sm"/>
            <a:tailEnd type="none" w="sm" len="sm"/>
          </a:ln>
          <a:effectLst/>
        </p:spPr>
        <p:txBody>
          <a:bodyPr wrap="square">
            <a:prstTxWarp prst="textNoShape">
              <a:avLst/>
            </a:prstTxWarp>
            <a:spAutoFit/>
          </a:bodyPr>
          <a:lstStyle/>
          <a:p>
            <a:r>
              <a:rPr lang="en-US" sz="2000" dirty="0">
                <a:latin typeface="+mj-lt"/>
              </a:rPr>
              <a:t>We can calculate </a:t>
            </a:r>
            <a:r>
              <a:rPr lang="en-US" sz="2000" dirty="0" smtClean="0">
                <a:latin typeface="+mj-lt"/>
              </a:rPr>
              <a:t>expected strain at Earth;</a:t>
            </a:r>
            <a:endParaRPr lang="en-US" sz="2000" dirty="0">
              <a:latin typeface="+mj-lt"/>
            </a:endParaRPr>
          </a:p>
        </p:txBody>
      </p:sp>
      <p:sp>
        <p:nvSpPr>
          <p:cNvPr id="237579" name="Rectangle 11"/>
          <p:cNvSpPr>
            <a:spLocks noChangeArrowheads="1"/>
          </p:cNvSpPr>
          <p:nvPr/>
        </p:nvSpPr>
        <p:spPr bwMode="auto">
          <a:xfrm>
            <a:off x="739988" y="3887992"/>
            <a:ext cx="5991569" cy="400110"/>
          </a:xfrm>
          <a:prstGeom prst="rect">
            <a:avLst/>
          </a:prstGeom>
          <a:noFill/>
          <a:ln w="12700">
            <a:noFill/>
            <a:miter lim="800000"/>
            <a:headEnd type="none" w="sm" len="sm"/>
            <a:tailEnd type="none" w="sm" len="sm"/>
          </a:ln>
          <a:effectLst/>
        </p:spPr>
        <p:txBody>
          <a:bodyPr wrap="square">
            <a:prstTxWarp prst="textNoShape">
              <a:avLst/>
            </a:prstTxWarp>
            <a:spAutoFit/>
          </a:bodyPr>
          <a:lstStyle/>
          <a:p>
            <a:r>
              <a:rPr lang="en-US" sz="2000" dirty="0">
                <a:latin typeface="+mj-lt"/>
              </a:rPr>
              <a:t>If we make our </a:t>
            </a:r>
            <a:r>
              <a:rPr lang="en-US" sz="2000" dirty="0" smtClean="0">
                <a:latin typeface="+mj-lt"/>
              </a:rPr>
              <a:t>interferometer arms 4,000 </a:t>
            </a:r>
            <a:r>
              <a:rPr lang="en-US" sz="2000" dirty="0">
                <a:latin typeface="+mj-lt"/>
              </a:rPr>
              <a:t>meters long,</a:t>
            </a:r>
            <a:r>
              <a:rPr lang="en-US" sz="2000" dirty="0" smtClean="0">
                <a:latin typeface="+mj-lt"/>
              </a:rPr>
              <a:t> </a:t>
            </a:r>
            <a:endParaRPr lang="en-US" sz="2000" dirty="0">
              <a:latin typeface="+mj-lt"/>
            </a:endParaRPr>
          </a:p>
        </p:txBody>
      </p:sp>
      <p:graphicFrame>
        <p:nvGraphicFramePr>
          <p:cNvPr id="237580" name="Object 12"/>
          <p:cNvGraphicFramePr>
            <a:graphicFrameLocks noChangeAspect="1"/>
          </p:cNvGraphicFramePr>
          <p:nvPr>
            <p:extLst>
              <p:ext uri="{D42A27DB-BD31-4B8C-83A1-F6EECF244321}">
                <p14:modId xmlns:p14="http://schemas.microsoft.com/office/powerpoint/2010/main" val="2024192698"/>
              </p:ext>
            </p:extLst>
          </p:nvPr>
        </p:nvGraphicFramePr>
        <p:xfrm>
          <a:off x="1042299" y="4268992"/>
          <a:ext cx="3736289" cy="350398"/>
        </p:xfrm>
        <a:graphic>
          <a:graphicData uri="http://schemas.openxmlformats.org/presentationml/2006/ole">
            <mc:AlternateContent xmlns:mc="http://schemas.openxmlformats.org/markup-compatibility/2006">
              <mc:Choice xmlns:v="urn:schemas-microsoft-com:vml" Requires="v">
                <p:oleObj spid="_x0000_s114348" name="Equation" r:id="rId8" imgW="2451100" imgH="228600" progId="Equation.3">
                  <p:embed/>
                </p:oleObj>
              </mc:Choice>
              <mc:Fallback>
                <p:oleObj name="Equation" r:id="rId8" imgW="2451100" imgH="228600" progId="Equation.3">
                  <p:embed/>
                  <p:pic>
                    <p:nvPicPr>
                      <p:cNvPr id="0" name="Picture 4"/>
                      <p:cNvPicPr>
                        <a:picLocks noChangeAspect="1" noChangeArrowheads="1"/>
                      </p:cNvPicPr>
                      <p:nvPr/>
                    </p:nvPicPr>
                    <p:blipFill>
                      <a:blip r:embed="rId9"/>
                      <a:srcRect/>
                      <a:stretch>
                        <a:fillRect/>
                      </a:stretch>
                    </p:blipFill>
                    <p:spPr bwMode="auto">
                      <a:xfrm>
                        <a:off x="1042299" y="4268992"/>
                        <a:ext cx="3736289" cy="350398"/>
                      </a:xfrm>
                      <a:prstGeom prst="rect">
                        <a:avLst/>
                      </a:prstGeom>
                      <a:solidFill>
                        <a:srgbClr val="E9EAF0"/>
                      </a:solidFill>
                      <a:extLst/>
                    </p:spPr>
                  </p:pic>
                </p:oleObj>
              </mc:Fallback>
            </mc:AlternateContent>
          </a:graphicData>
        </a:graphic>
      </p:graphicFrame>
      <p:sp>
        <p:nvSpPr>
          <p:cNvPr id="237583" name="Line 15"/>
          <p:cNvSpPr>
            <a:spLocks noChangeShapeType="1"/>
          </p:cNvSpPr>
          <p:nvPr/>
        </p:nvSpPr>
        <p:spPr bwMode="auto">
          <a:xfrm flipH="1">
            <a:off x="4751815" y="4326846"/>
            <a:ext cx="1075267" cy="170746"/>
          </a:xfrm>
          <a:prstGeom prst="line">
            <a:avLst/>
          </a:prstGeom>
          <a:noFill/>
          <a:ln w="76200">
            <a:solidFill>
              <a:srgbClr val="E3293B"/>
            </a:solidFill>
            <a:round/>
            <a:headEnd type="none" w="sm" len="sm"/>
            <a:tailEnd type="triangle" w="sm" len="sm"/>
          </a:ln>
          <a:effectLst/>
        </p:spPr>
        <p:txBody>
          <a:bodyPr wrap="none" anchor="ctr">
            <a:prstTxWarp prst="textNoShape">
              <a:avLst/>
            </a:prstTxWarp>
          </a:bodyPr>
          <a:lstStyle/>
          <a:p>
            <a:endParaRPr lang="en-US"/>
          </a:p>
        </p:txBody>
      </p:sp>
      <p:sp>
        <p:nvSpPr>
          <p:cNvPr id="4" name="Date Placeholder 3"/>
          <p:cNvSpPr>
            <a:spLocks noGrp="1"/>
          </p:cNvSpPr>
          <p:nvPr>
            <p:ph type="dt" sz="half" idx="10"/>
          </p:nvPr>
        </p:nvSpPr>
        <p:spPr/>
        <p:txBody>
          <a:bodyPr/>
          <a:lstStyle/>
          <a:p>
            <a:pPr>
              <a:defRPr/>
            </a:pPr>
            <a:r>
              <a:rPr lang="en-US" smtClean="0"/>
              <a:t>LIGO-G1801900-v5</a:t>
            </a:r>
            <a:endParaRPr lang="en-US"/>
          </a:p>
        </p:txBody>
      </p:sp>
      <p:sp>
        <p:nvSpPr>
          <p:cNvPr id="5" name="Footer Placeholder 4"/>
          <p:cNvSpPr>
            <a:spLocks noGrp="1"/>
          </p:cNvSpPr>
          <p:nvPr>
            <p:ph type="ftr" sz="quarter" idx="11"/>
          </p:nvPr>
        </p:nvSpPr>
        <p:spPr/>
        <p:txBody>
          <a:bodyPr/>
          <a:lstStyle/>
          <a:p>
            <a:pPr>
              <a:defRPr/>
            </a:pPr>
            <a:r>
              <a:rPr lang="nl-NL" smtClean="0"/>
              <a:t>IWAA, 10 October 2018</a:t>
            </a:r>
            <a:endParaRPr lang="en-US" dirty="0"/>
          </a:p>
        </p:txBody>
      </p:sp>
      <p:sp>
        <p:nvSpPr>
          <p:cNvPr id="2" name="Slide Number Placeholder 1"/>
          <p:cNvSpPr>
            <a:spLocks noGrp="1"/>
          </p:cNvSpPr>
          <p:nvPr>
            <p:ph type="sldNum" sz="quarter" idx="12"/>
          </p:nvPr>
        </p:nvSpPr>
        <p:spPr/>
        <p:txBody>
          <a:bodyPr/>
          <a:lstStyle/>
          <a:p>
            <a:fld id="{E08999DA-6F64-BF45-B314-74E8F7222AA8}" type="slidenum">
              <a:rPr lang="en-US" smtClean="0"/>
              <a:t>11</a:t>
            </a:fld>
            <a:endParaRPr lang="en-US"/>
          </a:p>
        </p:txBody>
      </p:sp>
      <p:sp>
        <p:nvSpPr>
          <p:cNvPr id="7" name="TextBox 6"/>
          <p:cNvSpPr txBox="1"/>
          <p:nvPr/>
        </p:nvSpPr>
        <p:spPr>
          <a:xfrm>
            <a:off x="5820495" y="4116592"/>
            <a:ext cx="354584" cy="400110"/>
          </a:xfrm>
          <a:prstGeom prst="rect">
            <a:avLst/>
          </a:prstGeom>
          <a:noFill/>
        </p:spPr>
        <p:txBody>
          <a:bodyPr wrap="none" rtlCol="0">
            <a:spAutoFit/>
          </a:bodyPr>
          <a:lstStyle/>
          <a:p>
            <a:r>
              <a:rPr lang="en-US" sz="2000" b="1" dirty="0" smtClean="0"/>
              <a:t>!!</a:t>
            </a:r>
            <a:endParaRPr lang="en-US" sz="2000" b="1" dirty="0"/>
          </a:p>
        </p:txBody>
      </p:sp>
      <p:sp>
        <p:nvSpPr>
          <p:cNvPr id="17" name="TextBox 16"/>
          <p:cNvSpPr txBox="1"/>
          <p:nvPr/>
        </p:nvSpPr>
        <p:spPr>
          <a:xfrm>
            <a:off x="751311" y="4573792"/>
            <a:ext cx="5920954" cy="400110"/>
          </a:xfrm>
          <a:prstGeom prst="rect">
            <a:avLst/>
          </a:prstGeom>
          <a:noFill/>
        </p:spPr>
        <p:txBody>
          <a:bodyPr wrap="square" rtlCol="0">
            <a:spAutoFit/>
          </a:bodyPr>
          <a:lstStyle/>
          <a:p>
            <a:r>
              <a:rPr lang="en-US" sz="2000" b="1" i="1" dirty="0" smtClean="0">
                <a:solidFill>
                  <a:srgbClr val="CCFFCC"/>
                </a:solidFill>
              </a:rPr>
              <a:t>A ten-thousandth the size of an atomic nucleus</a:t>
            </a:r>
            <a:endParaRPr lang="en-US" sz="2000" b="1" i="1" dirty="0">
              <a:solidFill>
                <a:srgbClr val="CCFFCC"/>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66" y="2929"/>
            <a:ext cx="9108334" cy="838200"/>
          </a:xfrm>
        </p:spPr>
        <p:txBody>
          <a:bodyPr>
            <a:noAutofit/>
          </a:bodyPr>
          <a:lstStyle/>
          <a:p>
            <a:r>
              <a:rPr lang="en-US" sz="2400" i="1" dirty="0"/>
              <a:t>First direct detection of the </a:t>
            </a:r>
            <a:r>
              <a:rPr lang="en-US" sz="2400" i="1" dirty="0" err="1"/>
              <a:t>inspiral</a:t>
            </a:r>
            <a:r>
              <a:rPr lang="en-US" sz="2400" i="1" dirty="0"/>
              <a:t> and coalescence of a Black Hole Pair</a:t>
            </a:r>
            <a:br>
              <a:rPr lang="en-US" sz="2400" i="1" dirty="0"/>
            </a:br>
            <a:r>
              <a:rPr lang="en-US" sz="2400" i="1" dirty="0"/>
              <a:t>(14 Sep 2015</a:t>
            </a:r>
            <a:r>
              <a:rPr lang="en-US" sz="2400" i="1" dirty="0" smtClean="0"/>
              <a:t>) GW150914</a:t>
            </a:r>
            <a:endParaRPr lang="en-US" sz="2400" i="1" dirty="0"/>
          </a:p>
        </p:txBody>
      </p:sp>
      <p:sp>
        <p:nvSpPr>
          <p:cNvPr id="3" name="Date Placeholder 2"/>
          <p:cNvSpPr>
            <a:spLocks noGrp="1"/>
          </p:cNvSpPr>
          <p:nvPr>
            <p:ph type="dt" sz="half" idx="10"/>
          </p:nvPr>
        </p:nvSpPr>
        <p:spPr/>
        <p:txBody>
          <a:bodyPr/>
          <a:lstStyle/>
          <a:p>
            <a:r>
              <a:rPr lang="en-US" smtClean="0"/>
              <a:t>LIGO-G1801900-v5</a:t>
            </a:r>
            <a:endParaRPr lang="en-US"/>
          </a:p>
        </p:txBody>
      </p:sp>
      <p:sp>
        <p:nvSpPr>
          <p:cNvPr id="4" name="Footer Placeholder 3"/>
          <p:cNvSpPr>
            <a:spLocks noGrp="1"/>
          </p:cNvSpPr>
          <p:nvPr>
            <p:ph type="ftr" sz="quarter" idx="11"/>
          </p:nvPr>
        </p:nvSpPr>
        <p:spPr/>
        <p:txBody>
          <a:bodyPr/>
          <a:lstStyle/>
          <a:p>
            <a:r>
              <a:rPr lang="nl-NL" smtClean="0"/>
              <a:t>IWAA, 10 October 2018</a:t>
            </a:r>
            <a:endParaRPr lang="en-US"/>
          </a:p>
        </p:txBody>
      </p:sp>
      <p:sp>
        <p:nvSpPr>
          <p:cNvPr id="5" name="Slide Number Placeholder 4"/>
          <p:cNvSpPr>
            <a:spLocks noGrp="1"/>
          </p:cNvSpPr>
          <p:nvPr>
            <p:ph type="sldNum" sz="quarter" idx="12"/>
          </p:nvPr>
        </p:nvSpPr>
        <p:spPr/>
        <p:txBody>
          <a:bodyPr/>
          <a:lstStyle/>
          <a:p>
            <a:fld id="{03018C76-C917-104E-8590-B49D8AD55754}" type="slidenum">
              <a:rPr lang="en-US" smtClean="0"/>
              <a:t>12</a:t>
            </a:fld>
            <a:endParaRPr lang="en-US"/>
          </a:p>
        </p:txBody>
      </p:sp>
      <p:pic>
        <p:nvPicPr>
          <p:cNvPr id="6"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666" y="1420927"/>
            <a:ext cx="5366147" cy="46663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09133" y="1419489"/>
            <a:ext cx="3601690" cy="466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p:nvSpPr>
        <p:spPr>
          <a:xfrm>
            <a:off x="152401" y="838200"/>
            <a:ext cx="8858422" cy="646331"/>
          </a:xfrm>
          <a:prstGeom prst="rect">
            <a:avLst/>
          </a:prstGeom>
          <a:noFill/>
        </p:spPr>
        <p:txBody>
          <a:bodyPr wrap="square" rtlCol="0">
            <a:spAutoFit/>
          </a:bodyPr>
          <a:lstStyle/>
          <a:p>
            <a:pPr algn="ctr"/>
            <a:r>
              <a:rPr lang="en-US" sz="1800" dirty="0" smtClean="0"/>
              <a:t>29</a:t>
            </a:r>
            <a:r>
              <a:rPr lang="en-US" sz="1800" dirty="0" smtClean="0">
                <a:ea typeface="ＭＳ Ｐゴシック" charset="0"/>
              </a:rPr>
              <a:t>M</a:t>
            </a:r>
            <a:r>
              <a:rPr lang="en-US" sz="1800" baseline="-25000" dirty="0">
                <a:latin typeface="Wingdings"/>
                <a:ea typeface="Wingdings"/>
                <a:cs typeface="Wingdings"/>
                <a:sym typeface="Wingdings"/>
              </a:rPr>
              <a:t></a:t>
            </a:r>
            <a:r>
              <a:rPr lang="en-US" sz="1800" dirty="0">
                <a:ea typeface="Wingdings"/>
                <a:cs typeface="Wingdings"/>
                <a:sym typeface="Wingdings"/>
              </a:rPr>
              <a:t> </a:t>
            </a:r>
            <a:r>
              <a:rPr lang="en-US" sz="1800" dirty="0" smtClean="0"/>
              <a:t>and 36</a:t>
            </a:r>
            <a:r>
              <a:rPr lang="en-US" sz="1800" dirty="0">
                <a:ea typeface="ＭＳ Ｐゴシック" charset="0"/>
              </a:rPr>
              <a:t>M</a:t>
            </a:r>
            <a:r>
              <a:rPr lang="en-US" sz="1800" baseline="-25000" dirty="0">
                <a:latin typeface="Wingdings"/>
                <a:ea typeface="Wingdings"/>
                <a:cs typeface="Wingdings"/>
                <a:sym typeface="Wingdings"/>
              </a:rPr>
              <a:t></a:t>
            </a:r>
            <a:r>
              <a:rPr lang="en-US" sz="1800" dirty="0">
                <a:ea typeface="Wingdings"/>
                <a:cs typeface="Wingdings"/>
                <a:sym typeface="Wingdings"/>
              </a:rPr>
              <a:t> </a:t>
            </a:r>
            <a:r>
              <a:rPr lang="en-US" sz="1800" dirty="0" smtClean="0"/>
              <a:t> black holes 1.3 billion light years away </a:t>
            </a:r>
            <a:r>
              <a:rPr lang="en-US" sz="1800" dirty="0" err="1" smtClean="0"/>
              <a:t>inspiral</a:t>
            </a:r>
            <a:r>
              <a:rPr lang="en-US" sz="1800" dirty="0" smtClean="0"/>
              <a:t> and merge, emitting </a:t>
            </a:r>
            <a:r>
              <a:rPr lang="en-US" sz="1800" dirty="0" smtClean="0">
                <a:ea typeface="Wingdings"/>
                <a:cs typeface="Wingdings"/>
                <a:sym typeface="Wingdings"/>
              </a:rPr>
              <a:t>3</a:t>
            </a:r>
            <a:r>
              <a:rPr lang="en-US" sz="1800" dirty="0" smtClean="0">
                <a:ea typeface="ＭＳ Ｐゴシック" charset="0"/>
              </a:rPr>
              <a:t>M</a:t>
            </a:r>
            <a:r>
              <a:rPr lang="en-US" sz="1800" baseline="-25000" dirty="0">
                <a:latin typeface="Wingdings"/>
                <a:ea typeface="Wingdings"/>
                <a:cs typeface="Wingdings"/>
                <a:sym typeface="Wingdings"/>
              </a:rPr>
              <a:t></a:t>
            </a:r>
            <a:r>
              <a:rPr lang="en-US" sz="1800" dirty="0">
                <a:ea typeface="Wingdings"/>
                <a:cs typeface="Wingdings"/>
                <a:sym typeface="Wingdings"/>
              </a:rPr>
              <a:t> </a:t>
            </a:r>
            <a:r>
              <a:rPr lang="en-US" sz="1800" dirty="0" smtClean="0">
                <a:ea typeface="Wingdings"/>
                <a:cs typeface="Wingdings"/>
                <a:sym typeface="Wingdings"/>
              </a:rPr>
              <a:t>of gravitational wave energy and briefly “outshining” the entire universe</a:t>
            </a:r>
            <a:endParaRPr lang="en-US" sz="1800" dirty="0"/>
          </a:p>
        </p:txBody>
      </p:sp>
      <p:sp>
        <p:nvSpPr>
          <p:cNvPr id="9" name="TextBox 8"/>
          <p:cNvSpPr txBox="1"/>
          <p:nvPr/>
        </p:nvSpPr>
        <p:spPr>
          <a:xfrm>
            <a:off x="5803323" y="6176386"/>
            <a:ext cx="3352800" cy="230832"/>
          </a:xfrm>
          <a:prstGeom prst="rect">
            <a:avLst/>
          </a:prstGeom>
          <a:solidFill>
            <a:schemeClr val="accent1">
              <a:lumMod val="40000"/>
              <a:lumOff val="60000"/>
            </a:schemeClr>
          </a:solidFill>
        </p:spPr>
        <p:txBody>
          <a:bodyPr wrap="square" rtlCol="0">
            <a:spAutoFit/>
          </a:bodyPr>
          <a:lstStyle/>
          <a:p>
            <a:r>
              <a:rPr lang="nb-NO" sz="900" i="1" dirty="0" smtClean="0">
                <a:solidFill>
                  <a:schemeClr val="bg1"/>
                </a:solidFill>
              </a:rPr>
              <a:t>Abbott et al </a:t>
            </a:r>
            <a:r>
              <a:rPr lang="nb-NO" sz="900" i="1" dirty="0" err="1" smtClean="0">
                <a:solidFill>
                  <a:schemeClr val="bg1"/>
                </a:solidFill>
              </a:rPr>
              <a:t>Phys</a:t>
            </a:r>
            <a:r>
              <a:rPr lang="nb-NO" sz="900" i="1" dirty="0" smtClean="0">
                <a:solidFill>
                  <a:schemeClr val="bg1"/>
                </a:solidFill>
              </a:rPr>
              <a:t>. Rev. Lett. 116 (2016) 061102</a:t>
            </a:r>
            <a:endParaRPr lang="en-US" sz="900" i="1" dirty="0">
              <a:solidFill>
                <a:schemeClr val="bg1"/>
              </a:solidFill>
            </a:endParaRPr>
          </a:p>
        </p:txBody>
      </p:sp>
      <p:cxnSp>
        <p:nvCxnSpPr>
          <p:cNvPr id="10" name="Straight Arrow Connector 9"/>
          <p:cNvCxnSpPr/>
          <p:nvPr/>
        </p:nvCxnSpPr>
        <p:spPr>
          <a:xfrm flipV="1">
            <a:off x="4419600" y="2667000"/>
            <a:ext cx="0" cy="6858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419600" y="2884162"/>
            <a:ext cx="1714500" cy="523220"/>
          </a:xfrm>
          <a:prstGeom prst="rect">
            <a:avLst/>
          </a:prstGeom>
          <a:solidFill>
            <a:schemeClr val="accent1"/>
          </a:solidFill>
          <a:ln w="38100">
            <a:solidFill>
              <a:schemeClr val="accent1"/>
            </a:solidFill>
          </a:ln>
        </p:spPr>
        <p:txBody>
          <a:bodyPr wrap="square" rtlCol="0">
            <a:spAutoFit/>
          </a:bodyPr>
          <a:lstStyle/>
          <a:p>
            <a:r>
              <a:rPr lang="en-US" sz="1400" dirty="0" smtClean="0"/>
              <a:t>Time resolution of event is ~0.1 </a:t>
            </a:r>
            <a:r>
              <a:rPr lang="en-US" sz="1400" dirty="0" err="1" smtClean="0"/>
              <a:t>ms</a:t>
            </a:r>
            <a:endParaRPr lang="en-US" sz="1400" dirty="0"/>
          </a:p>
        </p:txBody>
      </p:sp>
    </p:spTree>
    <p:extLst>
      <p:ext uri="{BB962C8B-B14F-4D97-AF65-F5344CB8AC3E}">
        <p14:creationId xmlns:p14="http://schemas.microsoft.com/office/powerpoint/2010/main" val="322478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1447800" y="-116681"/>
            <a:ext cx="7214396" cy="700087"/>
          </a:xfrm>
        </p:spPr>
        <p:txBody>
          <a:bodyPr/>
          <a:lstStyle/>
          <a:p>
            <a:r>
              <a:rPr lang="en-US" sz="2800" dirty="0" err="1" smtClean="0">
                <a:latin typeface="Helvetica" charset="0"/>
              </a:rPr>
              <a:t>Interferometric</a:t>
            </a:r>
            <a:r>
              <a:rPr lang="en-US" sz="2800" dirty="0" smtClean="0">
                <a:latin typeface="Helvetica" charset="0"/>
              </a:rPr>
              <a:t> GW Detection</a:t>
            </a:r>
            <a:endParaRPr lang="en-US" sz="2800" dirty="0">
              <a:latin typeface="Helvetica" charset="0"/>
            </a:endParaRPr>
          </a:p>
        </p:txBody>
      </p:sp>
      <p:pic>
        <p:nvPicPr>
          <p:cNvPr id="2765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894" y="1527865"/>
            <a:ext cx="2240279" cy="32110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81000" y="4728818"/>
            <a:ext cx="2743200" cy="338554"/>
          </a:xfrm>
          <a:prstGeom prst="rect">
            <a:avLst/>
          </a:prstGeom>
          <a:noFill/>
        </p:spPr>
        <p:txBody>
          <a:bodyPr wrap="square" rtlCol="0">
            <a:spAutoFit/>
          </a:bodyPr>
          <a:lstStyle/>
          <a:p>
            <a:pPr algn="ctr"/>
            <a:r>
              <a:rPr lang="en-US" sz="1600" dirty="0" err="1" smtClean="0"/>
              <a:t>Rai</a:t>
            </a:r>
            <a:r>
              <a:rPr lang="en-US" sz="1600" dirty="0" smtClean="0"/>
              <a:t> Weiss, MIT</a:t>
            </a:r>
            <a:endParaRPr lang="en-US" sz="1600" dirty="0"/>
          </a:p>
        </p:txBody>
      </p:sp>
      <p:graphicFrame>
        <p:nvGraphicFramePr>
          <p:cNvPr id="19" name="Object 30"/>
          <p:cNvGraphicFramePr>
            <a:graphicFrameLocks noGrp="1" noChangeAspect="1"/>
          </p:cNvGraphicFramePr>
          <p:nvPr>
            <p:ph sz="quarter" idx="4294967295"/>
            <p:extLst>
              <p:ext uri="{D42A27DB-BD31-4B8C-83A1-F6EECF244321}">
                <p14:modId xmlns:p14="http://schemas.microsoft.com/office/powerpoint/2010/main" val="4220730621"/>
              </p:ext>
            </p:extLst>
          </p:nvPr>
        </p:nvGraphicFramePr>
        <p:xfrm>
          <a:off x="3746366" y="1877126"/>
          <a:ext cx="5067498" cy="4479224"/>
        </p:xfrm>
        <a:graphic>
          <a:graphicData uri="http://schemas.openxmlformats.org/presentationml/2006/ole">
            <mc:AlternateContent xmlns:mc="http://schemas.openxmlformats.org/markup-compatibility/2006">
              <mc:Choice xmlns:v="urn:schemas-microsoft-com:vml" Requires="v">
                <p:oleObj spid="_x0000_s243217" name="Image" r:id="rId4" imgW="10420049" imgH="9212849" progId="Photoshop.Image.5">
                  <p:embed/>
                </p:oleObj>
              </mc:Choice>
              <mc:Fallback>
                <p:oleObj name="Image" r:id="rId4" imgW="10420049" imgH="9212849" progId="Photoshop.Image.5">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6366" y="1877126"/>
                        <a:ext cx="5067498" cy="4479224"/>
                      </a:xfrm>
                      <a:prstGeom prst="rect">
                        <a:avLst/>
                      </a:prstGeom>
                      <a:noFill/>
                      <a:ln>
                        <a:noFill/>
                      </a:ln>
                      <a:effectLst/>
                      <a:extLst/>
                    </p:spPr>
                  </p:pic>
                </p:oleObj>
              </mc:Fallback>
            </mc:AlternateContent>
          </a:graphicData>
        </a:graphic>
      </p:graphicFrame>
      <p:graphicFrame>
        <p:nvGraphicFramePr>
          <p:cNvPr id="21" name="Object 19"/>
          <p:cNvGraphicFramePr>
            <a:graphicFrameLocks noChangeAspect="1"/>
          </p:cNvGraphicFramePr>
          <p:nvPr>
            <p:extLst>
              <p:ext uri="{D42A27DB-BD31-4B8C-83A1-F6EECF244321}">
                <p14:modId xmlns:p14="http://schemas.microsoft.com/office/powerpoint/2010/main" val="533848284"/>
              </p:ext>
            </p:extLst>
          </p:nvPr>
        </p:nvGraphicFramePr>
        <p:xfrm>
          <a:off x="3733801" y="1194126"/>
          <a:ext cx="5080064" cy="677236"/>
        </p:xfrm>
        <a:graphic>
          <a:graphicData uri="http://schemas.openxmlformats.org/presentationml/2006/ole">
            <mc:AlternateContent xmlns:mc="http://schemas.openxmlformats.org/markup-compatibility/2006">
              <mc:Choice xmlns:v="urn:schemas-microsoft-com:vml" Requires="v">
                <p:oleObj spid="_x0000_s243218" name="Image" r:id="rId6" imgW="7548182" imgH="991175" progId="Photoshop.Image.5">
                  <p:embed/>
                </p:oleObj>
              </mc:Choice>
              <mc:Fallback>
                <p:oleObj name="Image" r:id="rId6" imgW="7548182" imgH="991175" progId="Photoshop.Image.5">
                  <p:embed/>
                  <p:pic>
                    <p:nvPicPr>
                      <p:cNvPr id="0" name=""/>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3801" y="1194126"/>
                        <a:ext cx="5080064" cy="677236"/>
                      </a:xfrm>
                      <a:prstGeom prst="rect">
                        <a:avLst/>
                      </a:prstGeom>
                      <a:noFill/>
                      <a:ln>
                        <a:noFill/>
                      </a:ln>
                      <a:effectLst/>
                      <a:extLst/>
                    </p:spPr>
                  </p:pic>
                </p:oleObj>
              </mc:Fallback>
            </mc:AlternateContent>
          </a:graphicData>
        </a:graphic>
      </p:graphicFrame>
      <p:graphicFrame>
        <p:nvGraphicFramePr>
          <p:cNvPr id="20" name="Object 16"/>
          <p:cNvGraphicFramePr>
            <a:graphicFrameLocks noGrp="1" noChangeAspect="1"/>
          </p:cNvGraphicFramePr>
          <p:nvPr>
            <p:ph idx="1"/>
            <p:extLst>
              <p:ext uri="{D42A27DB-BD31-4B8C-83A1-F6EECF244321}">
                <p14:modId xmlns:p14="http://schemas.microsoft.com/office/powerpoint/2010/main" val="2511431322"/>
              </p:ext>
            </p:extLst>
          </p:nvPr>
        </p:nvGraphicFramePr>
        <p:xfrm>
          <a:off x="3889375" y="2981325"/>
          <a:ext cx="2655888" cy="292100"/>
        </p:xfrm>
        <a:graphic>
          <a:graphicData uri="http://schemas.openxmlformats.org/presentationml/2006/ole">
            <mc:AlternateContent xmlns:mc="http://schemas.openxmlformats.org/markup-compatibility/2006">
              <mc:Choice xmlns:v="urn:schemas-microsoft-com:vml" Requires="v">
                <p:oleObj spid="_x0000_s243219" name="Image" r:id="rId8" imgW="4396753" imgH="482710" progId="Photoshop.Image.5">
                  <p:embed/>
                </p:oleObj>
              </mc:Choice>
              <mc:Fallback>
                <p:oleObj name="Image" r:id="rId8" imgW="4396753" imgH="482710" progId="Photoshop.Image.5">
                  <p:embed/>
                  <p:pic>
                    <p:nvPicPr>
                      <p:cNvPr id="0" name=""/>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89375" y="2981325"/>
                        <a:ext cx="2655888" cy="292100"/>
                      </a:xfrm>
                      <a:prstGeom prst="rect">
                        <a:avLst/>
                      </a:prstGeom>
                      <a:noFill/>
                      <a:ln>
                        <a:noFill/>
                      </a:ln>
                      <a:effectLst/>
                      <a:extLst/>
                    </p:spPr>
                  </p:pic>
                </p:oleObj>
              </mc:Fallback>
            </mc:AlternateContent>
          </a:graphicData>
        </a:graphic>
      </p:graphicFrame>
      <p:grpSp>
        <p:nvGrpSpPr>
          <p:cNvPr id="12" name="Group 11"/>
          <p:cNvGrpSpPr/>
          <p:nvPr/>
        </p:nvGrpSpPr>
        <p:grpSpPr>
          <a:xfrm>
            <a:off x="-42333" y="-222250"/>
            <a:ext cx="9440333" cy="7080250"/>
            <a:chOff x="-42333" y="-222250"/>
            <a:chExt cx="9440333" cy="7080250"/>
          </a:xfrm>
        </p:grpSpPr>
        <p:grpSp>
          <p:nvGrpSpPr>
            <p:cNvPr id="8" name="Group 7"/>
            <p:cNvGrpSpPr/>
            <p:nvPr/>
          </p:nvGrpSpPr>
          <p:grpSpPr>
            <a:xfrm>
              <a:off x="-42333" y="-222250"/>
              <a:ext cx="9440333" cy="7080250"/>
              <a:chOff x="-42333" y="-222250"/>
              <a:chExt cx="9440333" cy="7080250"/>
            </a:xfrm>
          </p:grpSpPr>
          <p:pic>
            <p:nvPicPr>
              <p:cNvPr id="16" name="Picture 1"/>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2333" y="-222250"/>
                <a:ext cx="9440333" cy="708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itle 1"/>
              <p:cNvSpPr txBox="1">
                <a:spLocks/>
              </p:cNvSpPr>
              <p:nvPr/>
            </p:nvSpPr>
            <p:spPr>
              <a:xfrm>
                <a:off x="-33867" y="494039"/>
                <a:ext cx="9322596" cy="7000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z="2400" dirty="0" smtClean="0">
                    <a:latin typeface="Helvetica" charset="0"/>
                  </a:rPr>
                  <a:t>the </a:t>
                </a:r>
                <a:r>
                  <a:rPr lang="en-US" sz="2400" dirty="0" smtClean="0">
                    <a:solidFill>
                      <a:schemeClr val="bg1">
                        <a:lumMod val="75000"/>
                        <a:lumOff val="25000"/>
                      </a:schemeClr>
                    </a:solidFill>
                    <a:latin typeface="Helvetica" charset="0"/>
                  </a:rPr>
                  <a:t>L</a:t>
                </a:r>
                <a:r>
                  <a:rPr lang="en-US" sz="2400" dirty="0" smtClean="0">
                    <a:latin typeface="Helvetica" charset="0"/>
                  </a:rPr>
                  <a:t>ASER </a:t>
                </a:r>
                <a:r>
                  <a:rPr lang="en-US" sz="2400" dirty="0" smtClean="0">
                    <a:solidFill>
                      <a:srgbClr val="404040"/>
                    </a:solidFill>
                    <a:latin typeface="Helvetica" charset="0"/>
                  </a:rPr>
                  <a:t>I</a:t>
                </a:r>
                <a:r>
                  <a:rPr lang="en-US" sz="2400" dirty="0" smtClean="0">
                    <a:latin typeface="Helvetica" charset="0"/>
                  </a:rPr>
                  <a:t>nterferometer </a:t>
                </a:r>
                <a:r>
                  <a:rPr lang="en-US" sz="2400" dirty="0" smtClean="0">
                    <a:solidFill>
                      <a:srgbClr val="404040"/>
                    </a:solidFill>
                    <a:latin typeface="Helvetica" charset="0"/>
                  </a:rPr>
                  <a:t>G</a:t>
                </a:r>
                <a:r>
                  <a:rPr lang="en-US" sz="2400" dirty="0" smtClean="0">
                    <a:latin typeface="Helvetica" charset="0"/>
                  </a:rPr>
                  <a:t>ravitational-wave </a:t>
                </a:r>
                <a:r>
                  <a:rPr lang="en-US" sz="2400" dirty="0" smtClean="0">
                    <a:solidFill>
                      <a:srgbClr val="404040"/>
                    </a:solidFill>
                    <a:latin typeface="Helvetica" charset="0"/>
                  </a:rPr>
                  <a:t>O</a:t>
                </a:r>
                <a:r>
                  <a:rPr lang="en-US" sz="2400" dirty="0" smtClean="0">
                    <a:latin typeface="Helvetica" charset="0"/>
                  </a:rPr>
                  <a:t>bservatory</a:t>
                </a:r>
                <a:endParaRPr lang="en-US" sz="2400" dirty="0">
                  <a:latin typeface="Helvetica" charset="0"/>
                </a:endParaRPr>
              </a:p>
            </p:txBody>
          </p:sp>
          <p:pic>
            <p:nvPicPr>
              <p:cNvPr id="5" name="Picture 4" descr="DSC_0047.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3400" y="1687991"/>
                <a:ext cx="2268773" cy="2960210"/>
              </a:xfrm>
              <a:prstGeom prst="rect">
                <a:avLst/>
              </a:prstGeom>
            </p:spPr>
          </p:pic>
        </p:grpSp>
        <p:pic>
          <p:nvPicPr>
            <p:cNvPr id="22" name="Picture 21"/>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124200" y="4233518"/>
              <a:ext cx="985179"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 name="Date Placeholder 1"/>
          <p:cNvSpPr>
            <a:spLocks noGrp="1"/>
          </p:cNvSpPr>
          <p:nvPr>
            <p:ph type="dt" sz="half" idx="10"/>
          </p:nvPr>
        </p:nvSpPr>
        <p:spPr/>
        <p:txBody>
          <a:bodyPr/>
          <a:lstStyle/>
          <a:p>
            <a:r>
              <a:rPr lang="en-US" smtClean="0"/>
              <a:t>LIGO-G1801900-v5</a:t>
            </a:r>
            <a:endParaRPr lang="en-US" dirty="0"/>
          </a:p>
        </p:txBody>
      </p:sp>
      <p:sp>
        <p:nvSpPr>
          <p:cNvPr id="3" name="Footer Placeholder 2"/>
          <p:cNvSpPr>
            <a:spLocks noGrp="1"/>
          </p:cNvSpPr>
          <p:nvPr>
            <p:ph type="ftr" sz="quarter" idx="11"/>
          </p:nvPr>
        </p:nvSpPr>
        <p:spPr/>
        <p:txBody>
          <a:bodyPr/>
          <a:lstStyle/>
          <a:p>
            <a:r>
              <a:rPr lang="nl-NL" smtClean="0"/>
              <a:t>IWAA, 10 October 2018</a:t>
            </a:r>
            <a:endParaRPr lang="en-US"/>
          </a:p>
        </p:txBody>
      </p:sp>
      <p:sp>
        <p:nvSpPr>
          <p:cNvPr id="7" name="Slide Number Placeholder 6"/>
          <p:cNvSpPr>
            <a:spLocks noGrp="1"/>
          </p:cNvSpPr>
          <p:nvPr>
            <p:ph type="sldNum" sz="quarter" idx="12"/>
          </p:nvPr>
        </p:nvSpPr>
        <p:spPr/>
        <p:txBody>
          <a:bodyPr/>
          <a:lstStyle/>
          <a:p>
            <a:fld id="{E08999DA-6F64-BF45-B314-74E8F7222AA8}" type="slidenum">
              <a:rPr lang="en-US" smtClean="0"/>
              <a:t>13</a:t>
            </a:fld>
            <a:endParaRPr lang="en-US"/>
          </a:p>
        </p:txBody>
      </p:sp>
      <p:grpSp>
        <p:nvGrpSpPr>
          <p:cNvPr id="11" name="Group 10"/>
          <p:cNvGrpSpPr/>
          <p:nvPr/>
        </p:nvGrpSpPr>
        <p:grpSpPr>
          <a:xfrm>
            <a:off x="2989303" y="1981200"/>
            <a:ext cx="6299426" cy="3946144"/>
            <a:chOff x="2989303" y="1981200"/>
            <a:chExt cx="6299426" cy="3946144"/>
          </a:xfrm>
        </p:grpSpPr>
        <p:pic>
          <p:nvPicPr>
            <p:cNvPr id="18" name="Picture 17"/>
            <p:cNvPicPr>
              <a:picLocks noChangeAspect="1"/>
            </p:cNvPicPr>
            <p:nvPr/>
          </p:nvPicPr>
          <p:blipFill>
            <a:blip r:embed="rId13"/>
            <a:stretch>
              <a:fillRect/>
            </a:stretch>
          </p:blipFill>
          <p:spPr>
            <a:xfrm>
              <a:off x="2989303" y="1981200"/>
              <a:ext cx="6299426" cy="1557446"/>
            </a:xfrm>
            <a:prstGeom prst="rect">
              <a:avLst/>
            </a:prstGeom>
          </p:spPr>
        </p:pic>
        <p:pic>
          <p:nvPicPr>
            <p:cNvPr id="9" name="Picture 8"/>
            <p:cNvPicPr>
              <a:picLocks noChangeAspect="1"/>
            </p:cNvPicPr>
            <p:nvPr/>
          </p:nvPicPr>
          <p:blipFill>
            <a:blip r:embed="rId14"/>
            <a:stretch>
              <a:fillRect/>
            </a:stretch>
          </p:blipFill>
          <p:spPr>
            <a:xfrm>
              <a:off x="4343400" y="3886200"/>
              <a:ext cx="3200400" cy="2041144"/>
            </a:xfrm>
            <a:prstGeom prst="rect">
              <a:avLst/>
            </a:prstGeom>
          </p:spPr>
        </p:pic>
      </p:grpSp>
      <p:sp>
        <p:nvSpPr>
          <p:cNvPr id="6" name="Rectangle 5"/>
          <p:cNvSpPr/>
          <p:nvPr/>
        </p:nvSpPr>
        <p:spPr>
          <a:xfrm>
            <a:off x="92162" y="6096714"/>
            <a:ext cx="7146837" cy="246221"/>
          </a:xfrm>
          <a:prstGeom prst="rect">
            <a:avLst/>
          </a:prstGeom>
        </p:spPr>
        <p:txBody>
          <a:bodyPr wrap="square">
            <a:spAutoFit/>
          </a:bodyPr>
          <a:lstStyle/>
          <a:p>
            <a:r>
              <a:rPr lang="en-US" sz="1000" dirty="0" smtClean="0">
                <a:latin typeface="+mn-lt"/>
              </a:rPr>
              <a:t>LIGO Proposal to the NSF 1989, https</a:t>
            </a:r>
            <a:r>
              <a:rPr lang="en-US" sz="1000" dirty="0">
                <a:latin typeface="+mn-lt"/>
              </a:rPr>
              <a:t>://dcc.ligo.org/LIGO-M890001/public</a:t>
            </a:r>
          </a:p>
        </p:txBody>
      </p:sp>
    </p:spTree>
    <p:extLst>
      <p:ext uri="{BB962C8B-B14F-4D97-AF65-F5344CB8AC3E}">
        <p14:creationId xmlns:p14="http://schemas.microsoft.com/office/powerpoint/2010/main" val="37470652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4491" y="86380"/>
            <a:ext cx="7581574" cy="685800"/>
          </a:xfrm>
        </p:spPr>
        <p:txBody>
          <a:bodyPr>
            <a:noAutofit/>
          </a:bodyPr>
          <a:lstStyle/>
          <a:p>
            <a:pPr>
              <a:defRPr/>
            </a:pPr>
            <a:r>
              <a:rPr lang="en-US" sz="3600" dirty="0" smtClean="0"/>
              <a:t>Network Aperture Synthesis  </a:t>
            </a:r>
            <a:br>
              <a:rPr lang="en-US" sz="3600" dirty="0" smtClean="0"/>
            </a:br>
            <a:r>
              <a:rPr lang="en-US" sz="3600" dirty="0" smtClean="0"/>
              <a:t>and EM Source Follow-up</a:t>
            </a:r>
            <a:endParaRPr lang="en-US" sz="3600" dirty="0"/>
          </a:p>
        </p:txBody>
      </p:sp>
      <p:sp>
        <p:nvSpPr>
          <p:cNvPr id="9" name="Date Placeholder 8"/>
          <p:cNvSpPr>
            <a:spLocks noGrp="1"/>
          </p:cNvSpPr>
          <p:nvPr>
            <p:ph type="dt" sz="half" idx="10"/>
          </p:nvPr>
        </p:nvSpPr>
        <p:spPr>
          <a:xfrm>
            <a:off x="7162800" y="6404504"/>
            <a:ext cx="1905000" cy="457200"/>
          </a:xfrm>
        </p:spPr>
        <p:txBody>
          <a:bodyPr/>
          <a:lstStyle/>
          <a:p>
            <a:pPr>
              <a:defRPr/>
            </a:pPr>
            <a:r>
              <a:rPr lang="en-US" smtClean="0"/>
              <a:t>LIGO-G1801900-v5</a:t>
            </a:r>
            <a:endParaRPr lang="en-US" dirty="0"/>
          </a:p>
        </p:txBody>
      </p:sp>
      <p:sp>
        <p:nvSpPr>
          <p:cNvPr id="17" name="Footer Placeholder 16"/>
          <p:cNvSpPr>
            <a:spLocks noGrp="1"/>
          </p:cNvSpPr>
          <p:nvPr>
            <p:ph type="ftr" sz="quarter" idx="11"/>
          </p:nvPr>
        </p:nvSpPr>
        <p:spPr>
          <a:xfrm>
            <a:off x="85733" y="6404504"/>
            <a:ext cx="2895600" cy="365125"/>
          </a:xfrm>
        </p:spPr>
        <p:txBody>
          <a:bodyPr/>
          <a:lstStyle/>
          <a:p>
            <a:pPr>
              <a:defRPr/>
            </a:pPr>
            <a:r>
              <a:rPr lang="nl-NL" smtClean="0"/>
              <a:t>IWAA, 10 October 2018</a:t>
            </a:r>
            <a:endParaRPr lang="en-US" dirty="0"/>
          </a:p>
        </p:txBody>
      </p:sp>
      <p:sp>
        <p:nvSpPr>
          <p:cNvPr id="3" name="Slide Number Placeholder 2"/>
          <p:cNvSpPr>
            <a:spLocks noGrp="1"/>
          </p:cNvSpPr>
          <p:nvPr>
            <p:ph type="sldNum" sz="quarter" idx="12"/>
          </p:nvPr>
        </p:nvSpPr>
        <p:spPr/>
        <p:txBody>
          <a:bodyPr/>
          <a:lstStyle/>
          <a:p>
            <a:pPr>
              <a:defRPr/>
            </a:pPr>
            <a:fld id="{F63D1D0D-2DE5-564B-9DA8-153146211231}" type="slidenum">
              <a:rPr lang="en-US" smtClean="0"/>
              <a:pPr>
                <a:defRPr/>
              </a:pPr>
              <a:t>14</a:t>
            </a:fld>
            <a:endParaRPr lang="en-US"/>
          </a:p>
        </p:txBody>
      </p:sp>
      <p:grpSp>
        <p:nvGrpSpPr>
          <p:cNvPr id="84" name="Group 83"/>
          <p:cNvGrpSpPr/>
          <p:nvPr/>
        </p:nvGrpSpPr>
        <p:grpSpPr>
          <a:xfrm>
            <a:off x="41022" y="1213375"/>
            <a:ext cx="2974480" cy="4539077"/>
            <a:chOff x="41022" y="1213375"/>
            <a:chExt cx="2974480" cy="4539077"/>
          </a:xfrm>
        </p:grpSpPr>
        <p:pic>
          <p:nvPicPr>
            <p:cNvPr id="56325" name="Picture 1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4049" y="3329406"/>
              <a:ext cx="2341453" cy="22383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0" name="Straight Connector 19"/>
            <p:cNvCxnSpPr/>
            <p:nvPr/>
          </p:nvCxnSpPr>
          <p:spPr bwMode="auto">
            <a:xfrm>
              <a:off x="834491" y="3965789"/>
              <a:ext cx="92254" cy="100784"/>
            </a:xfrm>
            <a:prstGeom prst="line">
              <a:avLst/>
            </a:prstGeom>
            <a:solidFill>
              <a:schemeClr val="accent1"/>
            </a:solidFill>
            <a:ln w="38100" cap="flat" cmpd="sng" algn="ctr">
              <a:solidFill>
                <a:srgbClr val="CCFFCC"/>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3" name="Straight Connector 22"/>
            <p:cNvCxnSpPr/>
            <p:nvPr/>
          </p:nvCxnSpPr>
          <p:spPr bwMode="auto">
            <a:xfrm flipV="1">
              <a:off x="798391" y="4061775"/>
              <a:ext cx="133367" cy="72949"/>
            </a:xfrm>
            <a:prstGeom prst="line">
              <a:avLst/>
            </a:prstGeom>
            <a:solidFill>
              <a:schemeClr val="accent1"/>
            </a:solidFill>
            <a:ln w="38100" cap="flat" cmpd="sng" algn="ctr">
              <a:solidFill>
                <a:srgbClr val="CCFFCC"/>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7" name="Straight Connector 26"/>
            <p:cNvCxnSpPr/>
            <p:nvPr/>
          </p:nvCxnSpPr>
          <p:spPr bwMode="auto">
            <a:xfrm rot="5983116" flipH="1" flipV="1">
              <a:off x="957011" y="4327042"/>
              <a:ext cx="97905" cy="118326"/>
            </a:xfrm>
            <a:prstGeom prst="line">
              <a:avLst/>
            </a:prstGeom>
            <a:solidFill>
              <a:schemeClr val="accent1"/>
            </a:solidFill>
            <a:ln w="38100" cap="flat" cmpd="sng" algn="ctr">
              <a:solidFill>
                <a:srgbClr val="FF0000"/>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8" name="Straight Connector 27"/>
            <p:cNvCxnSpPr/>
            <p:nvPr/>
          </p:nvCxnSpPr>
          <p:spPr bwMode="auto">
            <a:xfrm rot="5983116" flipH="1">
              <a:off x="1027189" y="4374761"/>
              <a:ext cx="142058" cy="86238"/>
            </a:xfrm>
            <a:prstGeom prst="line">
              <a:avLst/>
            </a:prstGeom>
            <a:solidFill>
              <a:schemeClr val="accent1"/>
            </a:solidFill>
            <a:ln w="38100" cap="flat" cmpd="sng" algn="ctr">
              <a:solidFill>
                <a:srgbClr val="FF0000"/>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2" name="Straight Connector 31"/>
            <p:cNvCxnSpPr/>
            <p:nvPr/>
          </p:nvCxnSpPr>
          <p:spPr bwMode="auto">
            <a:xfrm rot="13628580" flipH="1" flipV="1">
              <a:off x="2494586" y="4100967"/>
              <a:ext cx="68149" cy="97268"/>
            </a:xfrm>
            <a:prstGeom prst="line">
              <a:avLst/>
            </a:prstGeom>
            <a:solidFill>
              <a:schemeClr val="accent1"/>
            </a:solidFill>
            <a:ln w="38100" cap="flat" cmpd="sng" algn="ctr">
              <a:solidFill>
                <a:srgbClr val="FFFF00"/>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3" name="Straight Connector 32"/>
            <p:cNvCxnSpPr/>
            <p:nvPr/>
          </p:nvCxnSpPr>
          <p:spPr bwMode="auto">
            <a:xfrm rot="13628580" flipH="1">
              <a:off x="2419542" y="4157677"/>
              <a:ext cx="97905" cy="71196"/>
            </a:xfrm>
            <a:prstGeom prst="line">
              <a:avLst/>
            </a:prstGeom>
            <a:solidFill>
              <a:schemeClr val="accent1"/>
            </a:solidFill>
            <a:ln w="38100" cap="flat" cmpd="sng" algn="ctr">
              <a:solidFill>
                <a:srgbClr val="FFFF00"/>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56331" name="TextBox 34"/>
            <p:cNvSpPr txBox="1">
              <a:spLocks noChangeArrowheads="1"/>
            </p:cNvSpPr>
            <p:nvPr/>
          </p:nvSpPr>
          <p:spPr bwMode="auto">
            <a:xfrm>
              <a:off x="841499" y="4475471"/>
              <a:ext cx="76212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pPr algn="ctr"/>
              <a:r>
                <a:rPr lang="en-US" sz="1000" b="0" dirty="0">
                  <a:solidFill>
                    <a:srgbClr val="FFC6E3"/>
                  </a:solidFill>
                </a:rPr>
                <a:t>LIGO </a:t>
              </a:r>
            </a:p>
            <a:p>
              <a:r>
                <a:rPr lang="en-US" sz="1000" b="0" dirty="0">
                  <a:solidFill>
                    <a:srgbClr val="FFC6E3"/>
                  </a:solidFill>
                </a:rPr>
                <a:t>Livingston</a:t>
              </a:r>
            </a:p>
          </p:txBody>
        </p:sp>
        <p:sp>
          <p:nvSpPr>
            <p:cNvPr id="56332" name="TextBox 35"/>
            <p:cNvSpPr txBox="1">
              <a:spLocks noChangeArrowheads="1"/>
            </p:cNvSpPr>
            <p:nvPr/>
          </p:nvSpPr>
          <p:spPr bwMode="auto">
            <a:xfrm>
              <a:off x="2218107" y="4284461"/>
              <a:ext cx="481722"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pPr algn="ctr"/>
              <a:r>
                <a:rPr lang="en-US" sz="1000" b="0" dirty="0">
                  <a:solidFill>
                    <a:srgbClr val="FFFF00"/>
                  </a:solidFill>
                </a:rPr>
                <a:t>Virgo</a:t>
              </a:r>
            </a:p>
          </p:txBody>
        </p:sp>
        <p:sp>
          <p:nvSpPr>
            <p:cNvPr id="56340" name="TextBox 33"/>
            <p:cNvSpPr txBox="1">
              <a:spLocks noChangeArrowheads="1"/>
            </p:cNvSpPr>
            <p:nvPr/>
          </p:nvSpPr>
          <p:spPr bwMode="auto">
            <a:xfrm>
              <a:off x="41022" y="3767783"/>
              <a:ext cx="64089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pPr algn="ctr"/>
              <a:r>
                <a:rPr lang="en-US" sz="1000" b="0" dirty="0">
                  <a:solidFill>
                    <a:srgbClr val="CCFFCC"/>
                  </a:solidFill>
                </a:rPr>
                <a:t>LIGO </a:t>
              </a:r>
            </a:p>
            <a:p>
              <a:pPr algn="ctr"/>
              <a:r>
                <a:rPr lang="en-US" sz="1000" b="0" dirty="0">
                  <a:solidFill>
                    <a:srgbClr val="CCFFCC"/>
                  </a:solidFill>
                </a:rPr>
                <a:t>Hanford</a:t>
              </a:r>
            </a:p>
          </p:txBody>
        </p:sp>
        <p:sp>
          <p:nvSpPr>
            <p:cNvPr id="56350" name="Rectangle 63"/>
            <p:cNvSpPr>
              <a:spLocks noChangeArrowheads="1"/>
            </p:cNvSpPr>
            <p:nvPr/>
          </p:nvSpPr>
          <p:spPr bwMode="auto">
            <a:xfrm>
              <a:off x="658595" y="5567786"/>
              <a:ext cx="1313180"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600" b="0" dirty="0" smtClean="0">
                  <a:solidFill>
                    <a:schemeClr val="tx2"/>
                  </a:solidFill>
                </a:rPr>
                <a:t>http</a:t>
              </a:r>
              <a:r>
                <a:rPr lang="en-US" sz="600" b="0" dirty="0">
                  <a:solidFill>
                    <a:schemeClr val="tx2"/>
                  </a:solidFill>
                </a:rPr>
                <a:t>://</a:t>
              </a:r>
              <a:r>
                <a:rPr lang="en-US" sz="600" b="0" dirty="0" err="1">
                  <a:solidFill>
                    <a:schemeClr val="tx2"/>
                  </a:solidFill>
                </a:rPr>
                <a:t>earthobservatory.nasa.gov</a:t>
              </a:r>
              <a:r>
                <a:rPr lang="en-US" sz="600" b="0" dirty="0">
                  <a:solidFill>
                    <a:schemeClr val="tx2"/>
                  </a:solidFill>
                </a:rPr>
                <a:t>/</a:t>
              </a:r>
            </a:p>
          </p:txBody>
        </p:sp>
        <p:grpSp>
          <p:nvGrpSpPr>
            <p:cNvPr id="21" name="Group 20"/>
            <p:cNvGrpSpPr/>
            <p:nvPr/>
          </p:nvGrpSpPr>
          <p:grpSpPr>
            <a:xfrm>
              <a:off x="223396" y="1213375"/>
              <a:ext cx="1830667" cy="1677089"/>
              <a:chOff x="398268" y="761311"/>
              <a:chExt cx="1830667" cy="1677089"/>
            </a:xfrm>
          </p:grpSpPr>
          <p:pic>
            <p:nvPicPr>
              <p:cNvPr id="46" name="Picture 7"/>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98268" y="916185"/>
                <a:ext cx="1830667" cy="15222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 name="TextBox 8"/>
              <p:cNvSpPr txBox="1">
                <a:spLocks noChangeArrowheads="1"/>
              </p:cNvSpPr>
              <p:nvPr/>
            </p:nvSpPr>
            <p:spPr bwMode="auto">
              <a:xfrm>
                <a:off x="407679" y="761311"/>
                <a:ext cx="800520" cy="184666"/>
              </a:xfrm>
              <a:prstGeom prst="rect">
                <a:avLst/>
              </a:prstGeom>
              <a:noFill/>
              <a:ln>
                <a:noFill/>
              </a:ln>
              <a:extLst/>
            </p:spPr>
            <p:txBody>
              <a:bodyPr wrap="non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r>
                  <a:rPr lang="en-US" sz="600" b="0" dirty="0" smtClean="0">
                    <a:solidFill>
                      <a:srgbClr val="FFFFFF"/>
                    </a:solidFill>
                  </a:rPr>
                  <a:t>Image: </a:t>
                </a:r>
                <a:r>
                  <a:rPr lang="en-US" sz="600" b="0" dirty="0">
                    <a:solidFill>
                      <a:srgbClr val="FFFFFF"/>
                    </a:solidFill>
                  </a:rPr>
                  <a:t>W. </a:t>
                </a:r>
                <a:r>
                  <a:rPr lang="en-US" sz="600" b="0" dirty="0" err="1">
                    <a:solidFill>
                      <a:srgbClr val="FFFFFF"/>
                    </a:solidFill>
                  </a:rPr>
                  <a:t>Benger</a:t>
                </a:r>
                <a:endParaRPr lang="en-US" sz="600" b="0" dirty="0">
                  <a:solidFill>
                    <a:srgbClr val="FFFFFF"/>
                  </a:solidFill>
                </a:endParaRPr>
              </a:p>
            </p:txBody>
          </p:sp>
        </p:grpSp>
        <p:cxnSp>
          <p:nvCxnSpPr>
            <p:cNvPr id="41" name="Straight Arrow Connector 40"/>
            <p:cNvCxnSpPr/>
            <p:nvPr/>
          </p:nvCxnSpPr>
          <p:spPr bwMode="auto">
            <a:xfrm flipH="1">
              <a:off x="842089" y="2607888"/>
              <a:ext cx="270925" cy="1298404"/>
            </a:xfrm>
            <a:prstGeom prst="straightConnector1">
              <a:avLst/>
            </a:prstGeom>
            <a:solidFill>
              <a:schemeClr val="accent1"/>
            </a:solidFill>
            <a:ln w="38100" cap="flat" cmpd="sng" algn="ctr">
              <a:solidFill>
                <a:schemeClr val="accent1"/>
              </a:solidFill>
              <a:prstDash val="sysDash"/>
              <a:round/>
              <a:headEnd type="none" w="sm" len="sm"/>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4" name="Straight Arrow Connector 43"/>
            <p:cNvCxnSpPr/>
            <p:nvPr/>
          </p:nvCxnSpPr>
          <p:spPr bwMode="auto">
            <a:xfrm flipH="1">
              <a:off x="1098798" y="2607888"/>
              <a:ext cx="14216" cy="1701542"/>
            </a:xfrm>
            <a:prstGeom prst="straightConnector1">
              <a:avLst/>
            </a:prstGeom>
            <a:solidFill>
              <a:schemeClr val="accent1"/>
            </a:solidFill>
            <a:ln w="38100" cap="flat" cmpd="sng" algn="ctr">
              <a:solidFill>
                <a:schemeClr val="accent1"/>
              </a:solidFill>
              <a:prstDash val="sysDash"/>
              <a:round/>
              <a:headEnd type="none" w="sm" len="sm"/>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7" name="Straight Arrow Connector 46"/>
            <p:cNvCxnSpPr/>
            <p:nvPr/>
          </p:nvCxnSpPr>
          <p:spPr bwMode="auto">
            <a:xfrm>
              <a:off x="1098798" y="2607888"/>
              <a:ext cx="1336682" cy="1483655"/>
            </a:xfrm>
            <a:prstGeom prst="straightConnector1">
              <a:avLst/>
            </a:prstGeom>
            <a:solidFill>
              <a:schemeClr val="accent1"/>
            </a:solidFill>
            <a:ln w="38100" cap="flat" cmpd="sng" algn="ctr">
              <a:solidFill>
                <a:schemeClr val="accent1"/>
              </a:solidFill>
              <a:prstDash val="sysDash"/>
              <a:round/>
              <a:headEnd type="none" w="sm" len="sm"/>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56320" name="Group 56319"/>
          <p:cNvGrpSpPr/>
          <p:nvPr/>
        </p:nvGrpSpPr>
        <p:grpSpPr>
          <a:xfrm>
            <a:off x="1842087" y="4229976"/>
            <a:ext cx="3897549" cy="2233947"/>
            <a:chOff x="1842087" y="4229976"/>
            <a:chExt cx="3897549" cy="2233947"/>
          </a:xfrm>
        </p:grpSpPr>
        <p:grpSp>
          <p:nvGrpSpPr>
            <p:cNvPr id="88" name="Group 87"/>
            <p:cNvGrpSpPr/>
            <p:nvPr/>
          </p:nvGrpSpPr>
          <p:grpSpPr>
            <a:xfrm>
              <a:off x="1842087" y="4863834"/>
              <a:ext cx="3897549" cy="1600089"/>
              <a:chOff x="1842087" y="4863834"/>
              <a:chExt cx="3897549" cy="1600089"/>
            </a:xfrm>
          </p:grpSpPr>
          <p:cxnSp>
            <p:nvCxnSpPr>
              <p:cNvPr id="12" name="Straight Arrow Connector 11"/>
              <p:cNvCxnSpPr/>
              <p:nvPr/>
            </p:nvCxnSpPr>
            <p:spPr bwMode="auto">
              <a:xfrm>
                <a:off x="2218107" y="5638800"/>
                <a:ext cx="190996" cy="304800"/>
              </a:xfrm>
              <a:prstGeom prst="straightConnector1">
                <a:avLst/>
              </a:prstGeom>
              <a:solidFill>
                <a:schemeClr val="accent1"/>
              </a:solidFill>
              <a:ln w="38100" cap="flat" cmpd="sng" algn="ctr">
                <a:solidFill>
                  <a:srgbClr val="C61B1B"/>
                </a:solidFill>
                <a:prstDash val="solid"/>
                <a:round/>
                <a:headEnd type="none" w="sm" len="sm"/>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36" name="Picture 5"/>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756239" y="4863834"/>
                <a:ext cx="1983397" cy="16000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 name="TextBox 58"/>
              <p:cNvSpPr txBox="1"/>
              <p:nvPr/>
            </p:nvSpPr>
            <p:spPr>
              <a:xfrm>
                <a:off x="1842087" y="5861614"/>
                <a:ext cx="1371600" cy="461665"/>
              </a:xfrm>
              <a:prstGeom prst="rect">
                <a:avLst/>
              </a:prstGeom>
              <a:noFill/>
            </p:spPr>
            <p:txBody>
              <a:bodyPr wrap="square" rtlCol="0">
                <a:spAutoFit/>
              </a:bodyPr>
              <a:lstStyle/>
              <a:p>
                <a:pPr algn="ctr"/>
                <a:r>
                  <a:rPr lang="en-US" dirty="0" smtClean="0">
                    <a:latin typeface="Times"/>
                    <a:cs typeface="Times"/>
                  </a:rPr>
                  <a:t>(</a:t>
                </a:r>
                <a:r>
                  <a:rPr lang="en-US" i="1" dirty="0" err="1" smtClean="0">
                    <a:latin typeface="Times"/>
                    <a:cs typeface="Times"/>
                  </a:rPr>
                  <a:t>t</a:t>
                </a:r>
                <a:r>
                  <a:rPr lang="en-US" i="1" baseline="-25000" dirty="0" err="1" smtClean="0">
                    <a:latin typeface="Times"/>
                    <a:cs typeface="Times"/>
                  </a:rPr>
                  <a:t>L</a:t>
                </a:r>
                <a:r>
                  <a:rPr lang="en-US" i="1" dirty="0" err="1" smtClean="0">
                    <a:latin typeface="Times"/>
                    <a:cs typeface="Times"/>
                  </a:rPr>
                  <a:t>,t</a:t>
                </a:r>
                <a:r>
                  <a:rPr lang="en-US" i="1" baseline="-25000" dirty="0" err="1" smtClean="0">
                    <a:latin typeface="Times"/>
                    <a:cs typeface="Times"/>
                  </a:rPr>
                  <a:t>H</a:t>
                </a:r>
                <a:r>
                  <a:rPr lang="en-US" i="1" dirty="0" err="1" smtClean="0">
                    <a:latin typeface="Times"/>
                    <a:cs typeface="Times"/>
                  </a:rPr>
                  <a:t>,t</a:t>
                </a:r>
                <a:r>
                  <a:rPr lang="en-US" i="1" baseline="-25000" dirty="0" err="1" smtClean="0">
                    <a:latin typeface="Times"/>
                    <a:cs typeface="Times"/>
                  </a:rPr>
                  <a:t>V</a:t>
                </a:r>
                <a:r>
                  <a:rPr lang="en-US" dirty="0" smtClean="0">
                    <a:latin typeface="Times"/>
                    <a:cs typeface="Times"/>
                  </a:rPr>
                  <a:t>)</a:t>
                </a:r>
                <a:endParaRPr lang="en-US" dirty="0">
                  <a:latin typeface="Times"/>
                  <a:cs typeface="Times"/>
                </a:endParaRPr>
              </a:p>
            </p:txBody>
          </p:sp>
          <p:cxnSp>
            <p:nvCxnSpPr>
              <p:cNvPr id="75" name="Straight Arrow Connector 74"/>
              <p:cNvCxnSpPr/>
              <p:nvPr/>
            </p:nvCxnSpPr>
            <p:spPr bwMode="auto">
              <a:xfrm>
                <a:off x="3124200" y="6172200"/>
                <a:ext cx="572680" cy="0"/>
              </a:xfrm>
              <a:prstGeom prst="straightConnector1">
                <a:avLst/>
              </a:prstGeom>
              <a:solidFill>
                <a:schemeClr val="accent1"/>
              </a:solidFill>
              <a:ln w="38100" cap="flat" cmpd="sng" algn="ctr">
                <a:solidFill>
                  <a:srgbClr val="C61B1B"/>
                </a:solidFill>
                <a:prstDash val="solid"/>
                <a:round/>
                <a:headEnd type="none" w="sm" len="sm"/>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
          <p:nvSpPr>
            <p:cNvPr id="92" name="TextBox 91"/>
            <p:cNvSpPr txBox="1"/>
            <p:nvPr/>
          </p:nvSpPr>
          <p:spPr>
            <a:xfrm>
              <a:off x="3949478" y="4229976"/>
              <a:ext cx="1299855" cy="584776"/>
            </a:xfrm>
            <a:prstGeom prst="rect">
              <a:avLst/>
            </a:prstGeom>
            <a:noFill/>
            <a:ln>
              <a:noFill/>
            </a:ln>
          </p:spPr>
          <p:txBody>
            <a:bodyPr wrap="none">
              <a:spAutoFit/>
            </a:bodyPr>
            <a:lstStyle/>
            <a:p>
              <a:pPr algn="ctr">
                <a:defRPr/>
              </a:pPr>
              <a:r>
                <a:rPr lang="en-US" sz="1600" dirty="0" smtClean="0">
                  <a:solidFill>
                    <a:srgbClr val="FFFFFF"/>
                  </a:solidFill>
                  <a:latin typeface="+mn-lt"/>
                </a:rPr>
                <a:t>Arrival time </a:t>
              </a:r>
              <a:endParaRPr lang="en-US" sz="1600" dirty="0">
                <a:solidFill>
                  <a:srgbClr val="FFFFFF"/>
                </a:solidFill>
                <a:latin typeface="+mn-lt"/>
              </a:endParaRPr>
            </a:p>
            <a:p>
              <a:pPr algn="ctr">
                <a:defRPr/>
              </a:pPr>
              <a:r>
                <a:rPr lang="en-US" sz="1600" dirty="0" smtClean="0">
                  <a:solidFill>
                    <a:srgbClr val="FFFFFF"/>
                  </a:solidFill>
                  <a:latin typeface="+mn-lt"/>
                </a:rPr>
                <a:t>triangulation</a:t>
              </a:r>
              <a:endParaRPr lang="en-US" sz="1600" dirty="0">
                <a:solidFill>
                  <a:srgbClr val="FFFFFF"/>
                </a:solidFill>
                <a:latin typeface="+mn-lt"/>
              </a:endParaRPr>
            </a:p>
          </p:txBody>
        </p:sp>
      </p:grpSp>
      <p:grpSp>
        <p:nvGrpSpPr>
          <p:cNvPr id="91" name="Group 90"/>
          <p:cNvGrpSpPr/>
          <p:nvPr/>
        </p:nvGrpSpPr>
        <p:grpSpPr>
          <a:xfrm>
            <a:off x="5394324" y="914400"/>
            <a:ext cx="3620396" cy="5450417"/>
            <a:chOff x="5394324" y="914400"/>
            <a:chExt cx="3620396" cy="5450417"/>
          </a:xfrm>
        </p:grpSpPr>
        <p:grpSp>
          <p:nvGrpSpPr>
            <p:cNvPr id="90" name="Group 89"/>
            <p:cNvGrpSpPr/>
            <p:nvPr/>
          </p:nvGrpSpPr>
          <p:grpSpPr>
            <a:xfrm>
              <a:off x="5394324" y="914400"/>
              <a:ext cx="3597276" cy="5450417"/>
              <a:chOff x="5394324" y="914400"/>
              <a:chExt cx="3597276" cy="5450417"/>
            </a:xfrm>
          </p:grpSpPr>
          <p:pic>
            <p:nvPicPr>
              <p:cNvPr id="8"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101755" y="914400"/>
                <a:ext cx="1864445" cy="17547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cxnSp>
            <p:nvCxnSpPr>
              <p:cNvPr id="10" name="Straight Arrow Connector 9"/>
              <p:cNvCxnSpPr/>
              <p:nvPr/>
            </p:nvCxnSpPr>
            <p:spPr bwMode="auto">
              <a:xfrm flipV="1">
                <a:off x="6934200" y="2700941"/>
                <a:ext cx="304800" cy="465499"/>
              </a:xfrm>
              <a:prstGeom prst="straightConnector1">
                <a:avLst/>
              </a:prstGeom>
              <a:solidFill>
                <a:schemeClr val="accent1"/>
              </a:solidFill>
              <a:ln w="38100" cap="flat" cmpd="sng" algn="ctr">
                <a:solidFill>
                  <a:schemeClr val="tx1"/>
                </a:solidFill>
                <a:prstDash val="solid"/>
                <a:round/>
                <a:headEnd type="none" w="sm" len="sm"/>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68" name="TextBox 67"/>
              <p:cNvSpPr txBox="1"/>
              <p:nvPr/>
            </p:nvSpPr>
            <p:spPr>
              <a:xfrm>
                <a:off x="7885975" y="4353571"/>
                <a:ext cx="1010212" cy="584776"/>
              </a:xfrm>
              <a:prstGeom prst="rect">
                <a:avLst/>
              </a:prstGeom>
              <a:noFill/>
              <a:ln>
                <a:noFill/>
              </a:ln>
            </p:spPr>
            <p:txBody>
              <a:bodyPr wrap="none">
                <a:spAutoFit/>
              </a:bodyPr>
              <a:lstStyle/>
              <a:p>
                <a:pPr algn="r">
                  <a:defRPr/>
                </a:pPr>
                <a:r>
                  <a:rPr lang="en-US" sz="1600" dirty="0">
                    <a:solidFill>
                      <a:srgbClr val="FFFFFF"/>
                    </a:solidFill>
                    <a:latin typeface="+mn-lt"/>
                  </a:rPr>
                  <a:t>Optical </a:t>
                </a:r>
              </a:p>
              <a:p>
                <a:pPr algn="r">
                  <a:defRPr/>
                </a:pPr>
                <a:r>
                  <a:rPr lang="en-US" sz="1600" dirty="0">
                    <a:solidFill>
                      <a:srgbClr val="FFFFFF"/>
                    </a:solidFill>
                    <a:latin typeface="+mn-lt"/>
                  </a:rPr>
                  <a:t>follow-up</a:t>
                </a:r>
              </a:p>
            </p:txBody>
          </p:sp>
          <p:grpSp>
            <p:nvGrpSpPr>
              <p:cNvPr id="69" name="Group 68"/>
              <p:cNvGrpSpPr/>
              <p:nvPr/>
            </p:nvGrpSpPr>
            <p:grpSpPr>
              <a:xfrm>
                <a:off x="6934200" y="5033462"/>
                <a:ext cx="2057400" cy="1331355"/>
                <a:chOff x="8021419" y="4015608"/>
                <a:chExt cx="1659858" cy="1068645"/>
              </a:xfrm>
            </p:grpSpPr>
            <p:pic>
              <p:nvPicPr>
                <p:cNvPr id="70" name="Picture 69" descr="48q2.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021419" y="4015608"/>
                  <a:ext cx="1659858" cy="1068645"/>
                </a:xfrm>
                <a:prstGeom prst="rect">
                  <a:avLst/>
                </a:prstGeom>
              </p:spPr>
            </p:pic>
            <p:sp>
              <p:nvSpPr>
                <p:cNvPr id="71" name="TextBox 70"/>
                <p:cNvSpPr txBox="1"/>
                <p:nvPr/>
              </p:nvSpPr>
              <p:spPr>
                <a:xfrm>
                  <a:off x="8056799" y="4015608"/>
                  <a:ext cx="1225428" cy="400110"/>
                </a:xfrm>
                <a:prstGeom prst="rect">
                  <a:avLst/>
                </a:prstGeom>
                <a:noFill/>
              </p:spPr>
              <p:txBody>
                <a:bodyPr wrap="none" rtlCol="0">
                  <a:spAutoFit/>
                </a:bodyPr>
                <a:lstStyle/>
                <a:p>
                  <a:r>
                    <a:rPr lang="en-US" sz="1000" dirty="0" smtClean="0">
                      <a:solidFill>
                        <a:srgbClr val="FFFFFF"/>
                      </a:solidFill>
                    </a:rPr>
                    <a:t>Palomar Transient </a:t>
                  </a:r>
                </a:p>
                <a:p>
                  <a:r>
                    <a:rPr lang="en-US" sz="1000" dirty="0" smtClean="0">
                      <a:solidFill>
                        <a:srgbClr val="FFFFFF"/>
                      </a:solidFill>
                    </a:rPr>
                    <a:t>Factory</a:t>
                  </a:r>
                  <a:endParaRPr lang="en-US" dirty="0">
                    <a:solidFill>
                      <a:srgbClr val="FFFFFF"/>
                    </a:solidFill>
                  </a:endParaRPr>
                </a:p>
              </p:txBody>
            </p:sp>
          </p:grpSp>
          <p:pic>
            <p:nvPicPr>
              <p:cNvPr id="60" name="Picture 59"/>
              <p:cNvPicPr>
                <a:picLocks noChangeAspect="1"/>
              </p:cNvPicPr>
              <p:nvPr/>
            </p:nvPicPr>
            <p:blipFill rotWithShape="1">
              <a:blip r:embed="rId8"/>
              <a:srcRect l="11026" t="23004" r="9037" b="21304"/>
              <a:stretch/>
            </p:blipFill>
            <p:spPr>
              <a:xfrm>
                <a:off x="5394324" y="3166440"/>
                <a:ext cx="2455334" cy="1282980"/>
              </a:xfrm>
              <a:prstGeom prst="rect">
                <a:avLst/>
              </a:prstGeom>
            </p:spPr>
          </p:pic>
          <p:cxnSp>
            <p:nvCxnSpPr>
              <p:cNvPr id="82" name="Straight Arrow Connector 81"/>
              <p:cNvCxnSpPr/>
              <p:nvPr/>
            </p:nvCxnSpPr>
            <p:spPr bwMode="auto">
              <a:xfrm flipV="1">
                <a:off x="5739636" y="4353571"/>
                <a:ext cx="280164" cy="414936"/>
              </a:xfrm>
              <a:prstGeom prst="straightConnector1">
                <a:avLst/>
              </a:prstGeom>
              <a:solidFill>
                <a:schemeClr val="accent1"/>
              </a:solidFill>
              <a:ln w="38100" cap="flat" cmpd="sng" algn="ctr">
                <a:solidFill>
                  <a:srgbClr val="C61B1B"/>
                </a:solidFill>
                <a:prstDash val="solid"/>
                <a:round/>
                <a:headEnd type="none" w="sm" len="sm"/>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6" name="TextBox 85"/>
              <p:cNvSpPr txBox="1"/>
              <p:nvPr/>
            </p:nvSpPr>
            <p:spPr>
              <a:xfrm>
                <a:off x="7832725" y="2706077"/>
                <a:ext cx="1120820" cy="584776"/>
              </a:xfrm>
              <a:prstGeom prst="rect">
                <a:avLst/>
              </a:prstGeom>
              <a:noFill/>
            </p:spPr>
            <p:txBody>
              <a:bodyPr wrap="none">
                <a:spAutoFit/>
              </a:bodyPr>
              <a:lstStyle/>
              <a:p>
                <a:pPr algn="r">
                  <a:defRPr/>
                </a:pPr>
                <a:r>
                  <a:rPr lang="en-US" sz="1600" dirty="0">
                    <a:solidFill>
                      <a:srgbClr val="FFFFFF"/>
                    </a:solidFill>
                    <a:latin typeface="+mn-lt"/>
                  </a:rPr>
                  <a:t>X-ray, </a:t>
                </a:r>
                <a:r>
                  <a:rPr lang="en-US" sz="1600" dirty="0">
                    <a:solidFill>
                      <a:srgbClr val="FFFFFF"/>
                    </a:solidFill>
                    <a:latin typeface="Symbol" charset="2"/>
                    <a:cs typeface="Symbol" charset="2"/>
                  </a:rPr>
                  <a:t>g</a:t>
                </a:r>
                <a:r>
                  <a:rPr lang="en-US" sz="1600" dirty="0">
                    <a:solidFill>
                      <a:srgbClr val="FFFFFF"/>
                    </a:solidFill>
                    <a:latin typeface="+mn-lt"/>
                  </a:rPr>
                  <a:t>-ray </a:t>
                </a:r>
              </a:p>
              <a:p>
                <a:pPr algn="r">
                  <a:defRPr/>
                </a:pPr>
                <a:r>
                  <a:rPr lang="en-US" sz="1600" dirty="0">
                    <a:solidFill>
                      <a:srgbClr val="FFFFFF"/>
                    </a:solidFill>
                    <a:latin typeface="+mn-lt"/>
                  </a:rPr>
                  <a:t>follow-up  </a:t>
                </a:r>
              </a:p>
            </p:txBody>
          </p:sp>
          <p:cxnSp>
            <p:nvCxnSpPr>
              <p:cNvPr id="87" name="Straight Arrow Connector 86"/>
              <p:cNvCxnSpPr/>
              <p:nvPr/>
            </p:nvCxnSpPr>
            <p:spPr bwMode="auto">
              <a:xfrm>
                <a:off x="7025555" y="4449420"/>
                <a:ext cx="264275" cy="426161"/>
              </a:xfrm>
              <a:prstGeom prst="straightConnector1">
                <a:avLst/>
              </a:prstGeom>
              <a:solidFill>
                <a:schemeClr val="accent1"/>
              </a:solidFill>
              <a:ln w="38100" cap="flat" cmpd="sng" algn="ctr">
                <a:solidFill>
                  <a:schemeClr val="tx1"/>
                </a:solidFill>
                <a:prstDash val="solid"/>
                <a:round/>
                <a:headEnd type="none" w="sm" len="sm"/>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93" name="TextBox 92"/>
              <p:cNvSpPr txBox="1"/>
              <p:nvPr/>
            </p:nvSpPr>
            <p:spPr>
              <a:xfrm>
                <a:off x="6003924" y="2827886"/>
                <a:ext cx="912329" cy="338554"/>
              </a:xfrm>
              <a:prstGeom prst="rect">
                <a:avLst/>
              </a:prstGeom>
              <a:noFill/>
              <a:ln>
                <a:noFill/>
              </a:ln>
            </p:spPr>
            <p:txBody>
              <a:bodyPr wrap="none">
                <a:spAutoFit/>
              </a:bodyPr>
              <a:lstStyle/>
              <a:p>
                <a:pPr algn="ctr">
                  <a:defRPr/>
                </a:pPr>
                <a:r>
                  <a:rPr lang="en-US" sz="1600" dirty="0" smtClean="0">
                    <a:solidFill>
                      <a:srgbClr val="FFFFFF"/>
                    </a:solidFill>
                    <a:latin typeface="+mn-lt"/>
                  </a:rPr>
                  <a:t>Sky map</a:t>
                </a:r>
                <a:endParaRPr lang="en-US" sz="1600" dirty="0">
                  <a:solidFill>
                    <a:srgbClr val="FFFFFF"/>
                  </a:solidFill>
                  <a:latin typeface="+mn-lt"/>
                </a:endParaRPr>
              </a:p>
            </p:txBody>
          </p:sp>
        </p:grpSp>
        <p:sp>
          <p:nvSpPr>
            <p:cNvPr id="56351" name="TextBox 64"/>
            <p:cNvSpPr txBox="1">
              <a:spLocks noChangeArrowheads="1"/>
            </p:cNvSpPr>
            <p:nvPr/>
          </p:nvSpPr>
          <p:spPr bwMode="auto">
            <a:xfrm>
              <a:off x="8328201" y="2266820"/>
              <a:ext cx="686519"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pPr algn="r"/>
              <a:r>
                <a:rPr lang="en-US" sz="1050" b="0" dirty="0" smtClean="0">
                  <a:solidFill>
                    <a:srgbClr val="FFFFFF"/>
                  </a:solidFill>
                </a:rPr>
                <a:t>Swift</a:t>
              </a:r>
            </a:p>
            <a:p>
              <a:pPr algn="r"/>
              <a:r>
                <a:rPr lang="en-US" sz="1050" b="0" dirty="0" smtClean="0">
                  <a:solidFill>
                    <a:srgbClr val="FFFFFF"/>
                  </a:solidFill>
                </a:rPr>
                <a:t>Satellite</a:t>
              </a:r>
              <a:endParaRPr lang="en-US" sz="1050" b="0" dirty="0">
                <a:solidFill>
                  <a:srgbClr val="FFFFFF"/>
                </a:solidFill>
              </a:endParaRPr>
            </a:p>
          </p:txBody>
        </p:sp>
      </p:grpSp>
      <p:grpSp>
        <p:nvGrpSpPr>
          <p:cNvPr id="56321" name="Group 56320"/>
          <p:cNvGrpSpPr/>
          <p:nvPr/>
        </p:nvGrpSpPr>
        <p:grpSpPr>
          <a:xfrm>
            <a:off x="3454090" y="1181573"/>
            <a:ext cx="2125427" cy="2440220"/>
            <a:chOff x="3454090" y="1181573"/>
            <a:chExt cx="2125427" cy="2440220"/>
          </a:xfrm>
        </p:grpSpPr>
        <p:pic>
          <p:nvPicPr>
            <p:cNvPr id="95" name="Picture 2"/>
            <p:cNvPicPr>
              <a:picLocks noChangeAspect="1" noChangeArrowheads="1"/>
            </p:cNvPicPr>
            <p:nvPr/>
          </p:nvPicPr>
          <p:blipFill>
            <a:blip r:embed="rId9"/>
            <a:srcRect/>
            <a:stretch>
              <a:fillRect/>
            </a:stretch>
          </p:blipFill>
          <p:spPr bwMode="auto">
            <a:xfrm>
              <a:off x="3454090" y="1181573"/>
              <a:ext cx="2125427" cy="1744604"/>
            </a:xfrm>
            <a:prstGeom prst="rect">
              <a:avLst/>
            </a:prstGeom>
            <a:noFill/>
            <a:ln w="12700">
              <a:noFill/>
              <a:miter lim="800000"/>
              <a:headEnd type="none" w="sm" len="sm"/>
              <a:tailEnd type="none" w="sm" len="sm"/>
            </a:ln>
            <a:effectLst/>
          </p:spPr>
        </p:pic>
        <p:sp>
          <p:nvSpPr>
            <p:cNvPr id="104" name="TextBox 103"/>
            <p:cNvSpPr txBox="1"/>
            <p:nvPr/>
          </p:nvSpPr>
          <p:spPr>
            <a:xfrm>
              <a:off x="3648631" y="3037018"/>
              <a:ext cx="1632178" cy="584775"/>
            </a:xfrm>
            <a:prstGeom prst="rect">
              <a:avLst/>
            </a:prstGeom>
            <a:noFill/>
            <a:ln>
              <a:noFill/>
            </a:ln>
          </p:spPr>
          <p:txBody>
            <a:bodyPr wrap="none">
              <a:spAutoFit/>
            </a:bodyPr>
            <a:lstStyle/>
            <a:p>
              <a:pPr algn="ctr">
                <a:defRPr/>
              </a:pPr>
              <a:r>
                <a:rPr lang="en-US" sz="1600" dirty="0" smtClean="0">
                  <a:solidFill>
                    <a:srgbClr val="FFFFFF"/>
                  </a:solidFill>
                  <a:latin typeface="+mn-lt"/>
                </a:rPr>
                <a:t>Each detector is </a:t>
              </a:r>
            </a:p>
            <a:p>
              <a:pPr algn="ctr">
                <a:defRPr/>
              </a:pPr>
              <a:r>
                <a:rPr lang="en-US" sz="1600" dirty="0" smtClean="0">
                  <a:solidFill>
                    <a:srgbClr val="FFFFFF"/>
                  </a:solidFill>
                  <a:latin typeface="+mn-lt"/>
                </a:rPr>
                <a:t>~omnidirectional</a:t>
              </a:r>
              <a:endParaRPr lang="en-US" sz="1600" dirty="0">
                <a:solidFill>
                  <a:srgbClr val="FFFFFF"/>
                </a:solidFill>
                <a:latin typeface="+mn-lt"/>
              </a:endParaRPr>
            </a:p>
          </p:txBody>
        </p:sp>
      </p:grpSp>
    </p:spTree>
    <p:extLst>
      <p:ext uri="{BB962C8B-B14F-4D97-AF65-F5344CB8AC3E}">
        <p14:creationId xmlns:p14="http://schemas.microsoft.com/office/powerpoint/2010/main" val="3777154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6320"/>
                                        </p:tgtEl>
                                        <p:attrNameLst>
                                          <p:attrName>style.visibility</p:attrName>
                                        </p:attrNameLst>
                                      </p:cBhvr>
                                      <p:to>
                                        <p:strVal val="visible"/>
                                      </p:to>
                                    </p:set>
                                    <p:animEffect transition="in" filter="fade">
                                      <p:cBhvr>
                                        <p:cTn id="12" dur="1000"/>
                                        <p:tgtEl>
                                          <p:spTgt spid="563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56321"/>
                                        </p:tgtEl>
                                      </p:cBhvr>
                                    </p:animEffect>
                                    <p:set>
                                      <p:cBhvr>
                                        <p:cTn id="17" dur="1" fill="hold">
                                          <p:stCondLst>
                                            <p:cond delay="499"/>
                                          </p:stCondLst>
                                        </p:cTn>
                                        <p:tgtEl>
                                          <p:spTgt spid="5632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1"/>
                                        </p:tgtEl>
                                        <p:attrNameLst>
                                          <p:attrName>style.visibility</p:attrName>
                                        </p:attrNameLst>
                                      </p:cBhvr>
                                      <p:to>
                                        <p:strVal val="visible"/>
                                      </p:to>
                                    </p:set>
                                    <p:animEffect transition="in" filter="fade">
                                      <p:cBhvr>
                                        <p:cTn id="22" dur="10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4106" y="3812235"/>
            <a:ext cx="8607281" cy="2308915"/>
          </a:xfrm>
        </p:spPr>
        <p:txBody>
          <a:bodyPr>
            <a:normAutofit/>
          </a:bodyPr>
          <a:lstStyle/>
          <a:p>
            <a:pPr>
              <a:lnSpc>
                <a:spcPct val="100000"/>
              </a:lnSpc>
              <a:spcBef>
                <a:spcPts val="0"/>
              </a:spcBef>
            </a:pPr>
            <a:r>
              <a:rPr lang="en-US" sz="2000" dirty="0" smtClean="0"/>
              <a:t>Interferometer Angular Orientation</a:t>
            </a:r>
          </a:p>
          <a:p>
            <a:pPr lvl="1">
              <a:lnSpc>
                <a:spcPct val="100000"/>
              </a:lnSpc>
              <a:spcBef>
                <a:spcPts val="0"/>
              </a:spcBef>
            </a:pPr>
            <a:r>
              <a:rPr lang="en-US" sz="1800" dirty="0" smtClean="0"/>
              <a:t>Sensitivity changes only in 2</a:t>
            </a:r>
            <a:r>
              <a:rPr lang="en-US" sz="1800" baseline="30000" dirty="0" smtClean="0"/>
              <a:t>nd</a:t>
            </a:r>
            <a:r>
              <a:rPr lang="en-US" sz="1800" dirty="0" smtClean="0"/>
              <a:t> order to arm deviation from orthogonality</a:t>
            </a:r>
          </a:p>
          <a:p>
            <a:pPr lvl="1">
              <a:lnSpc>
                <a:spcPct val="100000"/>
              </a:lnSpc>
              <a:spcBef>
                <a:spcPts val="0"/>
              </a:spcBef>
            </a:pPr>
            <a:r>
              <a:rPr lang="en-US" sz="1800" dirty="0" smtClean="0"/>
              <a:t>Coincident sensitivity changes only in 2</a:t>
            </a:r>
            <a:r>
              <a:rPr lang="en-US" sz="1800" baseline="30000" dirty="0" smtClean="0"/>
              <a:t>nd</a:t>
            </a:r>
            <a:r>
              <a:rPr lang="en-US" sz="1800" dirty="0" smtClean="0"/>
              <a:t> order relative to angular misalignments</a:t>
            </a:r>
          </a:p>
          <a:p>
            <a:pPr lvl="1">
              <a:lnSpc>
                <a:spcPct val="100000"/>
              </a:lnSpc>
              <a:spcBef>
                <a:spcPts val="0"/>
              </a:spcBef>
            </a:pPr>
            <a:r>
              <a:rPr lang="en-US" sz="1800" dirty="0" smtClean="0"/>
              <a:t>0.5 </a:t>
            </a:r>
            <a:r>
              <a:rPr lang="en-US" sz="1800" dirty="0" err="1" smtClean="0"/>
              <a:t>deg</a:t>
            </a:r>
            <a:r>
              <a:rPr lang="en-US" sz="1800" dirty="0" smtClean="0"/>
              <a:t> error in either arm orthogonality or relative orientation between the observatories results in only a ~10 ppm sensitivity decrease</a:t>
            </a:r>
            <a:endParaRPr lang="en-US" sz="1800" dirty="0"/>
          </a:p>
          <a:p>
            <a:pPr lvl="1">
              <a:lnSpc>
                <a:spcPct val="100000"/>
              </a:lnSpc>
              <a:spcBef>
                <a:spcPts val="0"/>
              </a:spcBef>
            </a:pPr>
            <a:r>
              <a:rPr lang="en-US" sz="1800" dirty="0"/>
              <a:t>Not just “triangulation” – also use two waveform polarizations and astrophysical </a:t>
            </a:r>
            <a:r>
              <a:rPr lang="en-US" sz="1800" dirty="0" smtClean="0"/>
              <a:t>constraints</a:t>
            </a:r>
            <a:endParaRPr lang="en-US" sz="1800" dirty="0"/>
          </a:p>
        </p:txBody>
      </p:sp>
      <p:sp>
        <p:nvSpPr>
          <p:cNvPr id="3" name="Date Placeholder 2"/>
          <p:cNvSpPr>
            <a:spLocks noGrp="1"/>
          </p:cNvSpPr>
          <p:nvPr>
            <p:ph type="dt" sz="half" idx="10"/>
          </p:nvPr>
        </p:nvSpPr>
        <p:spPr/>
        <p:txBody>
          <a:bodyPr/>
          <a:lstStyle/>
          <a:p>
            <a:pPr>
              <a:defRPr/>
            </a:pPr>
            <a:r>
              <a:rPr lang="en-US" smtClean="0"/>
              <a:t>LIGO-G1801900-v5</a:t>
            </a:r>
            <a:endParaRPr lang="en-US" dirty="0"/>
          </a:p>
        </p:txBody>
      </p:sp>
      <p:sp>
        <p:nvSpPr>
          <p:cNvPr id="4" name="Footer Placeholder 3"/>
          <p:cNvSpPr>
            <a:spLocks noGrp="1"/>
          </p:cNvSpPr>
          <p:nvPr>
            <p:ph type="ftr" sz="quarter" idx="11"/>
          </p:nvPr>
        </p:nvSpPr>
        <p:spPr/>
        <p:txBody>
          <a:bodyPr/>
          <a:lstStyle/>
          <a:p>
            <a:pPr>
              <a:defRPr/>
            </a:pPr>
            <a:r>
              <a:rPr lang="nl-NL" smtClean="0"/>
              <a:t>IWAA, 10 October 2018</a:t>
            </a:r>
            <a:endParaRPr lang="en-US" dirty="0"/>
          </a:p>
        </p:txBody>
      </p:sp>
      <p:sp>
        <p:nvSpPr>
          <p:cNvPr id="5" name="Slide Number Placeholder 4"/>
          <p:cNvSpPr>
            <a:spLocks noGrp="1"/>
          </p:cNvSpPr>
          <p:nvPr>
            <p:ph type="sldNum" sz="quarter" idx="12"/>
          </p:nvPr>
        </p:nvSpPr>
        <p:spPr/>
        <p:txBody>
          <a:bodyPr/>
          <a:lstStyle/>
          <a:p>
            <a:pPr>
              <a:defRPr/>
            </a:pPr>
            <a:fld id="{1130FF89-010E-D743-9346-2CD4AB727079}" type="slidenum">
              <a:rPr lang="en-US" smtClean="0"/>
              <a:pPr>
                <a:defRPr/>
              </a:pPr>
              <a:t>15</a:t>
            </a:fld>
            <a:endParaRPr lang="en-US" dirty="0"/>
          </a:p>
        </p:txBody>
      </p:sp>
      <p:sp>
        <p:nvSpPr>
          <p:cNvPr id="6" name="Title 5"/>
          <p:cNvSpPr>
            <a:spLocks noGrp="1"/>
          </p:cNvSpPr>
          <p:nvPr>
            <p:ph type="title"/>
          </p:nvPr>
        </p:nvSpPr>
        <p:spPr>
          <a:xfrm>
            <a:off x="762001" y="107577"/>
            <a:ext cx="6781800" cy="959223"/>
          </a:xfrm>
        </p:spPr>
        <p:txBody>
          <a:bodyPr>
            <a:normAutofit/>
          </a:bodyPr>
          <a:lstStyle/>
          <a:p>
            <a:r>
              <a:rPr lang="en-US" sz="3600" dirty="0"/>
              <a:t>Source “</a:t>
            </a:r>
            <a:r>
              <a:rPr lang="en-US" sz="3600" dirty="0" smtClean="0"/>
              <a:t>Triangulation</a:t>
            </a:r>
            <a:r>
              <a:rPr lang="en-US" sz="3600" dirty="0"/>
              <a:t>”</a:t>
            </a:r>
          </a:p>
        </p:txBody>
      </p:sp>
      <p:pic>
        <p:nvPicPr>
          <p:cNvPr id="8" name="Picture 2"/>
          <p:cNvPicPr>
            <a:picLocks noChangeAspect="1" noChangeArrowheads="1"/>
          </p:cNvPicPr>
          <p:nvPr/>
        </p:nvPicPr>
        <p:blipFill>
          <a:blip r:embed="rId3"/>
          <a:srcRect/>
          <a:stretch>
            <a:fillRect/>
          </a:stretch>
        </p:blipFill>
        <p:spPr bwMode="auto">
          <a:xfrm>
            <a:off x="6349975" y="1834952"/>
            <a:ext cx="2387652" cy="1959845"/>
          </a:xfrm>
          <a:prstGeom prst="rect">
            <a:avLst/>
          </a:prstGeom>
          <a:noFill/>
          <a:ln w="12700">
            <a:noFill/>
            <a:miter lim="800000"/>
            <a:headEnd type="none" w="sm" len="sm"/>
            <a:tailEnd type="none" w="sm" len="sm"/>
          </a:ln>
          <a:effectLst/>
        </p:spPr>
      </p:pic>
      <p:sp>
        <p:nvSpPr>
          <p:cNvPr id="9" name="TextBox 8"/>
          <p:cNvSpPr txBox="1"/>
          <p:nvPr/>
        </p:nvSpPr>
        <p:spPr>
          <a:xfrm>
            <a:off x="6727712" y="1154857"/>
            <a:ext cx="1632178" cy="584775"/>
          </a:xfrm>
          <a:prstGeom prst="rect">
            <a:avLst/>
          </a:prstGeom>
          <a:noFill/>
          <a:ln>
            <a:noFill/>
          </a:ln>
        </p:spPr>
        <p:txBody>
          <a:bodyPr wrap="none">
            <a:spAutoFit/>
          </a:bodyPr>
          <a:lstStyle/>
          <a:p>
            <a:pPr algn="ctr">
              <a:defRPr/>
            </a:pPr>
            <a:r>
              <a:rPr lang="en-US" sz="1600" dirty="0" smtClean="0">
                <a:solidFill>
                  <a:srgbClr val="FFFFFF"/>
                </a:solidFill>
                <a:latin typeface="+mn-lt"/>
              </a:rPr>
              <a:t>Each detector is </a:t>
            </a:r>
          </a:p>
          <a:p>
            <a:pPr algn="ctr">
              <a:defRPr/>
            </a:pPr>
            <a:r>
              <a:rPr lang="en-US" sz="1600" dirty="0" smtClean="0">
                <a:solidFill>
                  <a:srgbClr val="FFFFFF"/>
                </a:solidFill>
                <a:latin typeface="+mn-lt"/>
              </a:rPr>
              <a:t>~omnidirectional</a:t>
            </a:r>
            <a:endParaRPr lang="en-US" sz="1600" dirty="0">
              <a:solidFill>
                <a:srgbClr val="FFFFFF"/>
              </a:solidFill>
              <a:latin typeface="+mn-lt"/>
            </a:endParaRPr>
          </a:p>
        </p:txBody>
      </p:sp>
      <p:pic>
        <p:nvPicPr>
          <p:cNvPr id="14"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19680" y="1967986"/>
            <a:ext cx="2275383" cy="18356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Box 11"/>
          <p:cNvSpPr txBox="1"/>
          <p:nvPr/>
        </p:nvSpPr>
        <p:spPr>
          <a:xfrm>
            <a:off x="301730" y="1288551"/>
            <a:ext cx="2511281" cy="584776"/>
          </a:xfrm>
          <a:prstGeom prst="rect">
            <a:avLst/>
          </a:prstGeom>
          <a:noFill/>
          <a:ln>
            <a:noFill/>
          </a:ln>
        </p:spPr>
        <p:txBody>
          <a:bodyPr wrap="square">
            <a:spAutoFit/>
          </a:bodyPr>
          <a:lstStyle/>
          <a:p>
            <a:pPr algn="ctr">
              <a:defRPr/>
            </a:pPr>
            <a:r>
              <a:rPr lang="en-US" sz="1600" dirty="0" smtClean="0">
                <a:solidFill>
                  <a:srgbClr val="FFFFFF"/>
                </a:solidFill>
                <a:latin typeface="+mn-lt"/>
              </a:rPr>
              <a:t>Arrival time </a:t>
            </a:r>
            <a:endParaRPr lang="en-US" sz="1600" dirty="0">
              <a:solidFill>
                <a:srgbClr val="FFFFFF"/>
              </a:solidFill>
              <a:latin typeface="+mn-lt"/>
            </a:endParaRPr>
          </a:p>
          <a:p>
            <a:pPr algn="ctr">
              <a:defRPr/>
            </a:pPr>
            <a:r>
              <a:rPr lang="en-US" sz="1600" dirty="0" smtClean="0">
                <a:solidFill>
                  <a:srgbClr val="FFFFFF"/>
                </a:solidFill>
                <a:latin typeface="+mn-lt"/>
              </a:rPr>
              <a:t>triangulation</a:t>
            </a:r>
            <a:endParaRPr lang="en-US" sz="1600" dirty="0">
              <a:solidFill>
                <a:srgbClr val="FFFFFF"/>
              </a:solidFill>
              <a:latin typeface="+mn-lt"/>
            </a:endParaRPr>
          </a:p>
        </p:txBody>
      </p:sp>
      <p:sp>
        <p:nvSpPr>
          <p:cNvPr id="13" name="Rectangle 12"/>
          <p:cNvSpPr/>
          <p:nvPr/>
        </p:nvSpPr>
        <p:spPr>
          <a:xfrm>
            <a:off x="3398848" y="1112388"/>
            <a:ext cx="2517795" cy="523220"/>
          </a:xfrm>
          <a:prstGeom prst="rect">
            <a:avLst/>
          </a:prstGeom>
        </p:spPr>
        <p:txBody>
          <a:bodyPr wrap="square">
            <a:spAutoFit/>
          </a:bodyPr>
          <a:lstStyle/>
          <a:p>
            <a:r>
              <a:rPr lang="en-US" sz="1400" dirty="0" smtClean="0">
                <a:latin typeface="Corbel" panose="020B0503020204020204" pitchFamily="34" charset="0"/>
              </a:rPr>
              <a:t>Indicates </a:t>
            </a:r>
            <a:r>
              <a:rPr lang="en-US" sz="1400" dirty="0">
                <a:latin typeface="Corbel" panose="020B0503020204020204" pitchFamily="34" charset="0"/>
              </a:rPr>
              <a:t>the direction of the arms relative to local north.</a:t>
            </a:r>
          </a:p>
        </p:txBody>
      </p:sp>
      <p:pic>
        <p:nvPicPr>
          <p:cNvPr id="15" name="Picture 14"/>
          <p:cNvPicPr>
            <a:picLocks noChangeAspect="1"/>
          </p:cNvPicPr>
          <p:nvPr/>
        </p:nvPicPr>
        <p:blipFill>
          <a:blip r:embed="rId5"/>
          <a:stretch>
            <a:fillRect/>
          </a:stretch>
        </p:blipFill>
        <p:spPr>
          <a:xfrm>
            <a:off x="5334000" y="5804234"/>
            <a:ext cx="3077658" cy="917241"/>
          </a:xfrm>
          <a:prstGeom prst="rect">
            <a:avLst/>
          </a:prstGeom>
        </p:spPr>
      </p:pic>
      <p:pic>
        <p:nvPicPr>
          <p:cNvPr id="16" name="Picture 15"/>
          <p:cNvPicPr>
            <a:picLocks noChangeAspect="1"/>
          </p:cNvPicPr>
          <p:nvPr/>
        </p:nvPicPr>
        <p:blipFill>
          <a:blip r:embed="rId6"/>
          <a:stretch>
            <a:fillRect/>
          </a:stretch>
        </p:blipFill>
        <p:spPr>
          <a:xfrm>
            <a:off x="3593440" y="1733510"/>
            <a:ext cx="1911946" cy="2061287"/>
          </a:xfrm>
          <a:prstGeom prst="rect">
            <a:avLst/>
          </a:prstGeom>
        </p:spPr>
      </p:pic>
    </p:spTree>
    <p:extLst>
      <p:ext uri="{BB962C8B-B14F-4D97-AF65-F5344CB8AC3E}">
        <p14:creationId xmlns:p14="http://schemas.microsoft.com/office/powerpoint/2010/main" val="7280467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6712" y="4412295"/>
            <a:ext cx="7178488" cy="2072418"/>
          </a:xfrm>
        </p:spPr>
        <p:txBody>
          <a:bodyPr>
            <a:noAutofit/>
          </a:bodyPr>
          <a:lstStyle/>
          <a:p>
            <a:pPr>
              <a:lnSpc>
                <a:spcPct val="100000"/>
              </a:lnSpc>
              <a:spcBef>
                <a:spcPts val="0"/>
              </a:spcBef>
            </a:pPr>
            <a:r>
              <a:rPr lang="en-US" sz="2000" dirty="0" smtClean="0"/>
              <a:t>Observatory-to-Observatory baseline distance accuracy</a:t>
            </a:r>
          </a:p>
          <a:p>
            <a:pPr lvl="1">
              <a:lnSpc>
                <a:spcPct val="100000"/>
              </a:lnSpc>
              <a:spcBef>
                <a:spcPts val="0"/>
              </a:spcBef>
            </a:pPr>
            <a:r>
              <a:rPr lang="en-US" sz="1800" dirty="0" smtClean="0"/>
              <a:t>Data timing accuracy (1 </a:t>
            </a:r>
            <a:r>
              <a:rPr lang="en-US" sz="1800" dirty="0" err="1" smtClean="0"/>
              <a:t>usec</a:t>
            </a:r>
            <a:r>
              <a:rPr lang="en-US" sz="1800" dirty="0" smtClean="0"/>
              <a:t>, derived from GPS, checked by atomic clock) x Light Speed = ~300 m</a:t>
            </a:r>
          </a:p>
          <a:p>
            <a:pPr lvl="1">
              <a:lnSpc>
                <a:spcPct val="100000"/>
              </a:lnSpc>
              <a:spcBef>
                <a:spcPts val="0"/>
              </a:spcBef>
            </a:pPr>
            <a:r>
              <a:rPr lang="en-US" sz="1800" dirty="0" smtClean="0"/>
              <a:t>Actual waveform (signal) timing accuracy is ~0.1 </a:t>
            </a:r>
            <a:r>
              <a:rPr lang="en-US" sz="1800" dirty="0" err="1" smtClean="0"/>
              <a:t>ms</a:t>
            </a:r>
            <a:r>
              <a:rPr lang="en-US" sz="1800" dirty="0" smtClean="0"/>
              <a:t> (SNR = 10)</a:t>
            </a:r>
          </a:p>
          <a:p>
            <a:pPr lvl="1">
              <a:lnSpc>
                <a:spcPct val="100000"/>
              </a:lnSpc>
              <a:spcBef>
                <a:spcPts val="0"/>
              </a:spcBef>
            </a:pPr>
            <a:r>
              <a:rPr lang="en-US" sz="1800" dirty="0" smtClean="0"/>
              <a:t>GPS provides baseline accuracy (~5 m) &lt;&lt; required</a:t>
            </a:r>
          </a:p>
        </p:txBody>
      </p:sp>
      <p:sp>
        <p:nvSpPr>
          <p:cNvPr id="3" name="Date Placeholder 2"/>
          <p:cNvSpPr>
            <a:spLocks noGrp="1"/>
          </p:cNvSpPr>
          <p:nvPr>
            <p:ph type="dt" sz="half" idx="10"/>
          </p:nvPr>
        </p:nvSpPr>
        <p:spPr/>
        <p:txBody>
          <a:bodyPr/>
          <a:lstStyle/>
          <a:p>
            <a:pPr>
              <a:defRPr/>
            </a:pPr>
            <a:r>
              <a:rPr lang="en-US" smtClean="0"/>
              <a:t>LIGO-G1801900-v5</a:t>
            </a:r>
            <a:endParaRPr lang="en-US" dirty="0"/>
          </a:p>
        </p:txBody>
      </p:sp>
      <p:sp>
        <p:nvSpPr>
          <p:cNvPr id="4" name="Footer Placeholder 3"/>
          <p:cNvSpPr>
            <a:spLocks noGrp="1"/>
          </p:cNvSpPr>
          <p:nvPr>
            <p:ph type="ftr" sz="quarter" idx="11"/>
          </p:nvPr>
        </p:nvSpPr>
        <p:spPr/>
        <p:txBody>
          <a:bodyPr/>
          <a:lstStyle/>
          <a:p>
            <a:pPr>
              <a:defRPr/>
            </a:pPr>
            <a:r>
              <a:rPr lang="nl-NL" smtClean="0"/>
              <a:t>IWAA, 10 October 2018</a:t>
            </a:r>
            <a:endParaRPr lang="en-US" dirty="0"/>
          </a:p>
        </p:txBody>
      </p:sp>
      <p:sp>
        <p:nvSpPr>
          <p:cNvPr id="5" name="Slide Number Placeholder 4"/>
          <p:cNvSpPr>
            <a:spLocks noGrp="1"/>
          </p:cNvSpPr>
          <p:nvPr>
            <p:ph type="sldNum" sz="quarter" idx="12"/>
          </p:nvPr>
        </p:nvSpPr>
        <p:spPr/>
        <p:txBody>
          <a:bodyPr/>
          <a:lstStyle/>
          <a:p>
            <a:pPr>
              <a:defRPr/>
            </a:pPr>
            <a:fld id="{1130FF89-010E-D743-9346-2CD4AB727079}" type="slidenum">
              <a:rPr lang="en-US" smtClean="0"/>
              <a:pPr>
                <a:defRPr/>
              </a:pPr>
              <a:t>16</a:t>
            </a:fld>
            <a:endParaRPr lang="en-US" dirty="0"/>
          </a:p>
        </p:txBody>
      </p:sp>
      <p:sp>
        <p:nvSpPr>
          <p:cNvPr id="6" name="Title 5"/>
          <p:cNvSpPr>
            <a:spLocks noGrp="1"/>
          </p:cNvSpPr>
          <p:nvPr>
            <p:ph type="title"/>
          </p:nvPr>
        </p:nvSpPr>
        <p:spPr>
          <a:xfrm>
            <a:off x="14476" y="45388"/>
            <a:ext cx="5624324" cy="664678"/>
          </a:xfrm>
        </p:spPr>
        <p:txBody>
          <a:bodyPr>
            <a:noAutofit/>
          </a:bodyPr>
          <a:lstStyle/>
          <a:p>
            <a:r>
              <a:rPr lang="en-US" sz="4000" dirty="0" smtClean="0"/>
              <a:t>Source “</a:t>
            </a:r>
            <a:r>
              <a:rPr lang="en-US" sz="4000" dirty="0" smtClean="0"/>
              <a:t>Triangulation</a:t>
            </a:r>
            <a:r>
              <a:rPr lang="en-US" sz="4000" dirty="0" smtClean="0"/>
              <a:t>”</a:t>
            </a:r>
            <a:endParaRPr lang="en-US" sz="4000" dirty="0"/>
          </a:p>
        </p:txBody>
      </p:sp>
      <p:pic>
        <p:nvPicPr>
          <p:cNvPr id="8"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20097" t="-2992" r="-92" b="50000"/>
          <a:stretch/>
        </p:blipFill>
        <p:spPr bwMode="auto">
          <a:xfrm>
            <a:off x="5437016" y="3086250"/>
            <a:ext cx="2667000" cy="14664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9" name="Picture 8" descr="low899"/>
          <p:cNvPicPr>
            <a:picLocks noChangeAspect="1" noChangeArrowheads="1"/>
          </p:cNvPicPr>
          <p:nvPr/>
        </p:nvPicPr>
        <p:blipFill rotWithShape="1">
          <a:blip r:embed="rId4">
            <a:extLst>
              <a:ext uri="{28A0092B-C50C-407E-A947-70E740481C1C}">
                <a14:useLocalDpi xmlns:a14="http://schemas.microsoft.com/office/drawing/2010/main" val="0"/>
              </a:ext>
            </a:extLst>
          </a:blip>
          <a:srcRect l="11181" b="13674"/>
          <a:stretch/>
        </p:blipFill>
        <p:spPr bwMode="auto">
          <a:xfrm>
            <a:off x="7198424" y="846212"/>
            <a:ext cx="1793176" cy="13729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p:cNvPicPr>
            <a:picLocks noChangeAspect="1"/>
          </p:cNvPicPr>
          <p:nvPr/>
        </p:nvPicPr>
        <p:blipFill>
          <a:blip r:embed="rId5"/>
          <a:stretch>
            <a:fillRect/>
          </a:stretch>
        </p:blipFill>
        <p:spPr>
          <a:xfrm>
            <a:off x="4347204" y="659851"/>
            <a:ext cx="2171923" cy="1624430"/>
          </a:xfrm>
          <a:prstGeom prst="rect">
            <a:avLst/>
          </a:prstGeom>
        </p:spPr>
      </p:pic>
      <p:cxnSp>
        <p:nvCxnSpPr>
          <p:cNvPr id="12" name="Straight Arrow Connector 11"/>
          <p:cNvCxnSpPr/>
          <p:nvPr/>
        </p:nvCxnSpPr>
        <p:spPr>
          <a:xfrm flipV="1">
            <a:off x="6294327" y="2042228"/>
            <a:ext cx="1554273" cy="1989584"/>
          </a:xfrm>
          <a:prstGeom prst="straightConnector1">
            <a:avLst/>
          </a:prstGeom>
          <a:ln w="38100" cmpd="sng">
            <a:solidFill>
              <a:srgbClr val="FF0000"/>
            </a:solidFill>
            <a:headEnd type="arrow"/>
            <a:tailEnd type="arrow"/>
          </a:ln>
          <a:effectLst>
            <a:outerShdw blurRad="50800" dist="101600" dir="42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rot="18521312">
            <a:off x="6416794" y="3040093"/>
            <a:ext cx="1962708" cy="369332"/>
          </a:xfrm>
          <a:prstGeom prst="rect">
            <a:avLst/>
          </a:prstGeom>
          <a:noFill/>
          <a:ln>
            <a:noFill/>
          </a:ln>
        </p:spPr>
        <p:txBody>
          <a:bodyPr wrap="square" rtlCol="0">
            <a:spAutoFit/>
          </a:bodyPr>
          <a:lstStyle/>
          <a:p>
            <a:r>
              <a:rPr lang="en-US" sz="1800" dirty="0" smtClean="0"/>
              <a:t>3000 km (11 </a:t>
            </a:r>
            <a:r>
              <a:rPr lang="en-US" sz="1800" dirty="0" err="1" smtClean="0"/>
              <a:t>ms</a:t>
            </a:r>
            <a:r>
              <a:rPr lang="en-US" sz="1800" dirty="0" smtClean="0"/>
              <a:t>)</a:t>
            </a:r>
            <a:endParaRPr lang="en-US" sz="1800" dirty="0"/>
          </a:p>
        </p:txBody>
      </p:sp>
      <p:cxnSp>
        <p:nvCxnSpPr>
          <p:cNvPr id="14" name="Straight Arrow Connector 13"/>
          <p:cNvCxnSpPr/>
          <p:nvPr/>
        </p:nvCxnSpPr>
        <p:spPr>
          <a:xfrm flipV="1">
            <a:off x="5867400" y="1721061"/>
            <a:ext cx="1512221" cy="321167"/>
          </a:xfrm>
          <a:prstGeom prst="straightConnector1">
            <a:avLst/>
          </a:prstGeom>
          <a:ln w="38100" cmpd="sng">
            <a:solidFill>
              <a:srgbClr val="FF0000"/>
            </a:solidFill>
            <a:headEnd type="arrow"/>
            <a:tailEnd type="arrow"/>
          </a:ln>
          <a:effectLst>
            <a:outerShdw blurRad="50800" dist="101600" dir="42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10" idx="2"/>
          </p:cNvCxnSpPr>
          <p:nvPr/>
        </p:nvCxnSpPr>
        <p:spPr>
          <a:xfrm>
            <a:off x="5433166" y="2284281"/>
            <a:ext cx="707898" cy="1533003"/>
          </a:xfrm>
          <a:prstGeom prst="straightConnector1">
            <a:avLst/>
          </a:prstGeom>
          <a:ln w="38100" cmpd="sng">
            <a:solidFill>
              <a:srgbClr val="FF0000"/>
            </a:solidFill>
            <a:headEnd type="arrow"/>
            <a:tailEnd type="arrow"/>
          </a:ln>
          <a:effectLst>
            <a:outerShdw blurRad="50800" dist="101600" dir="42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rot="20937585">
            <a:off x="5739057" y="1364217"/>
            <a:ext cx="1962708" cy="369332"/>
          </a:xfrm>
          <a:prstGeom prst="rect">
            <a:avLst/>
          </a:prstGeom>
          <a:noFill/>
          <a:ln>
            <a:noFill/>
          </a:ln>
        </p:spPr>
        <p:txBody>
          <a:bodyPr wrap="square" rtlCol="0">
            <a:spAutoFit/>
          </a:bodyPr>
          <a:lstStyle/>
          <a:p>
            <a:r>
              <a:rPr lang="en-US" sz="1800" dirty="0" smtClean="0"/>
              <a:t>7900 km (25 </a:t>
            </a:r>
            <a:r>
              <a:rPr lang="en-US" sz="1800" dirty="0" err="1" smtClean="0"/>
              <a:t>ms</a:t>
            </a:r>
            <a:r>
              <a:rPr lang="en-US" sz="1800" dirty="0" smtClean="0"/>
              <a:t>)</a:t>
            </a:r>
            <a:endParaRPr lang="en-US" sz="1800" dirty="0"/>
          </a:p>
        </p:txBody>
      </p:sp>
      <p:sp>
        <p:nvSpPr>
          <p:cNvPr id="17" name="TextBox 16"/>
          <p:cNvSpPr txBox="1"/>
          <p:nvPr/>
        </p:nvSpPr>
        <p:spPr>
          <a:xfrm rot="3863150">
            <a:off x="4543067" y="2882401"/>
            <a:ext cx="1962708" cy="369332"/>
          </a:xfrm>
          <a:prstGeom prst="rect">
            <a:avLst/>
          </a:prstGeom>
          <a:noFill/>
          <a:ln>
            <a:noFill/>
          </a:ln>
        </p:spPr>
        <p:txBody>
          <a:bodyPr wrap="square" rtlCol="0">
            <a:spAutoFit/>
          </a:bodyPr>
          <a:lstStyle/>
          <a:p>
            <a:pPr algn="r"/>
            <a:r>
              <a:rPr lang="en-US" sz="1800" dirty="0" smtClean="0"/>
              <a:t>8200 km (27 </a:t>
            </a:r>
            <a:r>
              <a:rPr lang="en-US" sz="1800" dirty="0" err="1" smtClean="0"/>
              <a:t>ms</a:t>
            </a:r>
            <a:r>
              <a:rPr lang="en-US" sz="1800" dirty="0" smtClean="0"/>
              <a:t>)</a:t>
            </a:r>
            <a:endParaRPr lang="en-US" sz="1800" dirty="0"/>
          </a:p>
        </p:txBody>
      </p:sp>
      <p:pic>
        <p:nvPicPr>
          <p:cNvPr id="18" name="Picture 17" descr="Fig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02" y="734690"/>
            <a:ext cx="4159609" cy="2787242"/>
          </a:xfrm>
          <a:prstGeom prst="rect">
            <a:avLst/>
          </a:prstGeom>
        </p:spPr>
      </p:pic>
      <p:sp>
        <p:nvSpPr>
          <p:cNvPr id="26" name="TextBox 25"/>
          <p:cNvSpPr txBox="1"/>
          <p:nvPr/>
        </p:nvSpPr>
        <p:spPr>
          <a:xfrm>
            <a:off x="7550981" y="3555815"/>
            <a:ext cx="1546412" cy="1200329"/>
          </a:xfrm>
          <a:prstGeom prst="rect">
            <a:avLst/>
          </a:prstGeom>
          <a:noFill/>
        </p:spPr>
        <p:txBody>
          <a:bodyPr wrap="square" rtlCol="0">
            <a:spAutoFit/>
          </a:bodyPr>
          <a:lstStyle/>
          <a:p>
            <a:r>
              <a:rPr lang="en-US" dirty="0" smtClean="0"/>
              <a:t>LIGO</a:t>
            </a:r>
          </a:p>
          <a:p>
            <a:r>
              <a:rPr lang="en-US" dirty="0" smtClean="0"/>
              <a:t>Hanford, WA</a:t>
            </a:r>
            <a:endParaRPr lang="en-US" dirty="0"/>
          </a:p>
        </p:txBody>
      </p:sp>
      <p:sp>
        <p:nvSpPr>
          <p:cNvPr id="27" name="TextBox 26"/>
          <p:cNvSpPr txBox="1"/>
          <p:nvPr/>
        </p:nvSpPr>
        <p:spPr>
          <a:xfrm>
            <a:off x="6913912" y="127404"/>
            <a:ext cx="2362200" cy="830997"/>
          </a:xfrm>
          <a:prstGeom prst="rect">
            <a:avLst/>
          </a:prstGeom>
          <a:noFill/>
        </p:spPr>
        <p:txBody>
          <a:bodyPr wrap="square" rtlCol="0">
            <a:spAutoFit/>
          </a:bodyPr>
          <a:lstStyle/>
          <a:p>
            <a:r>
              <a:rPr lang="en-US" dirty="0" smtClean="0"/>
              <a:t>LIGO</a:t>
            </a:r>
          </a:p>
          <a:p>
            <a:r>
              <a:rPr lang="en-US" dirty="0" smtClean="0"/>
              <a:t>Livingston, LA</a:t>
            </a:r>
            <a:endParaRPr lang="en-US" dirty="0"/>
          </a:p>
        </p:txBody>
      </p:sp>
      <p:sp>
        <p:nvSpPr>
          <p:cNvPr id="28" name="TextBox 27"/>
          <p:cNvSpPr txBox="1"/>
          <p:nvPr/>
        </p:nvSpPr>
        <p:spPr>
          <a:xfrm>
            <a:off x="4368188" y="569319"/>
            <a:ext cx="2362200" cy="830997"/>
          </a:xfrm>
          <a:prstGeom prst="rect">
            <a:avLst/>
          </a:prstGeom>
          <a:noFill/>
        </p:spPr>
        <p:txBody>
          <a:bodyPr wrap="square" rtlCol="0">
            <a:spAutoFit/>
          </a:bodyPr>
          <a:lstStyle/>
          <a:p>
            <a:r>
              <a:rPr lang="en-US" dirty="0" smtClean="0"/>
              <a:t>Virgo</a:t>
            </a:r>
          </a:p>
          <a:p>
            <a:r>
              <a:rPr lang="en-US" dirty="0" err="1" smtClean="0"/>
              <a:t>Cascina</a:t>
            </a:r>
            <a:r>
              <a:rPr lang="en-US" dirty="0" smtClean="0"/>
              <a:t>, Italy</a:t>
            </a:r>
            <a:endParaRPr lang="en-US" dirty="0"/>
          </a:p>
        </p:txBody>
      </p:sp>
      <p:sp>
        <p:nvSpPr>
          <p:cNvPr id="30" name="Rectangle 29"/>
          <p:cNvSpPr>
            <a:spLocks noChangeArrowheads="1"/>
          </p:cNvSpPr>
          <p:nvPr/>
        </p:nvSpPr>
        <p:spPr bwMode="auto">
          <a:xfrm>
            <a:off x="235393" y="3566424"/>
            <a:ext cx="2547621" cy="261610"/>
          </a:xfrm>
          <a:prstGeom prst="rect">
            <a:avLst/>
          </a:prstGeom>
          <a:solidFill>
            <a:srgbClr val="92D050"/>
          </a:solidFill>
          <a:ln w="9525">
            <a:noFill/>
            <a:miter lim="800000"/>
            <a:headEnd/>
            <a:tailEnd/>
          </a:ln>
        </p:spPr>
        <p:txBody>
          <a:bodyPr wrap="square">
            <a:spAutoFit/>
          </a:bodyPr>
          <a:lstStyle/>
          <a:p>
            <a:pPr algn="r"/>
            <a:r>
              <a:rPr lang="en-US" sz="1050" b="0" i="1" dirty="0" smtClean="0">
                <a:solidFill>
                  <a:srgbClr val="FFFFFF"/>
                </a:solidFill>
              </a:rPr>
              <a:t>Abbott et al. </a:t>
            </a:r>
            <a:r>
              <a:rPr lang="it-IT" sz="1050" i="1" u="sng" dirty="0" err="1" smtClean="0">
                <a:solidFill>
                  <a:srgbClr val="FFFFFF"/>
                </a:solidFill>
              </a:rPr>
              <a:t>Ap</a:t>
            </a:r>
            <a:r>
              <a:rPr lang="it-IT" sz="1050" i="1" u="sng" dirty="0" smtClean="0">
                <a:solidFill>
                  <a:srgbClr val="FFFFFF"/>
                </a:solidFill>
              </a:rPr>
              <a:t>. </a:t>
            </a:r>
            <a:r>
              <a:rPr lang="it-IT" sz="1050" i="1" u="sng" dirty="0" err="1">
                <a:solidFill>
                  <a:srgbClr val="FFFFFF"/>
                </a:solidFill>
              </a:rPr>
              <a:t>J</a:t>
            </a:r>
            <a:r>
              <a:rPr lang="it-IT" sz="1050" i="1" u="sng" dirty="0">
                <a:solidFill>
                  <a:srgbClr val="FFFFFF"/>
                </a:solidFill>
              </a:rPr>
              <a:t>. </a:t>
            </a:r>
            <a:r>
              <a:rPr lang="it-IT" sz="1050" i="1" u="sng" dirty="0" err="1">
                <a:solidFill>
                  <a:srgbClr val="FFFFFF"/>
                </a:solidFill>
              </a:rPr>
              <a:t>Lett</a:t>
            </a:r>
            <a:r>
              <a:rPr lang="it-IT" sz="1050" i="1" u="sng" dirty="0">
                <a:solidFill>
                  <a:srgbClr val="FFFFFF"/>
                </a:solidFill>
              </a:rPr>
              <a:t>., 848</a:t>
            </a:r>
            <a:r>
              <a:rPr lang="it-IT" sz="1050" i="1" u="sng" dirty="0" smtClean="0">
                <a:solidFill>
                  <a:srgbClr val="FFFFFF"/>
                </a:solidFill>
              </a:rPr>
              <a:t>:2 (</a:t>
            </a:r>
            <a:r>
              <a:rPr lang="it-IT" sz="1050" i="1" u="sng" dirty="0">
                <a:solidFill>
                  <a:srgbClr val="FFFFFF"/>
                </a:solidFill>
              </a:rPr>
              <a:t>2017)</a:t>
            </a:r>
            <a:endParaRPr lang="en-US" sz="1050" i="1" u="sng" dirty="0">
              <a:solidFill>
                <a:srgbClr val="FFFFFF"/>
              </a:solidFill>
            </a:endParaRPr>
          </a:p>
        </p:txBody>
      </p:sp>
    </p:spTree>
    <p:extLst>
      <p:ext uri="{BB962C8B-B14F-4D97-AF65-F5344CB8AC3E}">
        <p14:creationId xmlns:p14="http://schemas.microsoft.com/office/powerpoint/2010/main" val="27715242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09492"/>
            <a:ext cx="7581901" cy="1557508"/>
          </a:xfrm>
        </p:spPr>
        <p:txBody>
          <a:bodyPr anchor="t">
            <a:normAutofit/>
          </a:bodyPr>
          <a:lstStyle/>
          <a:p>
            <a:pPr marL="342900" lvl="1" indent="-342900">
              <a:lnSpc>
                <a:spcPct val="100000"/>
              </a:lnSpc>
              <a:buFont typeface="Arial" pitchFamily="34" charset="0"/>
              <a:buChar char="•"/>
            </a:pPr>
            <a:r>
              <a:rPr lang="en-US" sz="1600" dirty="0"/>
              <a:t>Requirement to maintain a 1m clear aperture through the 4 km long </a:t>
            </a:r>
            <a:r>
              <a:rPr lang="en-US" sz="1600" dirty="0" smtClean="0"/>
              <a:t>arms</a:t>
            </a:r>
          </a:p>
          <a:p>
            <a:pPr marL="342900" lvl="1" indent="-342900">
              <a:lnSpc>
                <a:spcPct val="100000"/>
              </a:lnSpc>
              <a:buFont typeface="Arial" pitchFamily="34" charset="0"/>
              <a:buChar char="•"/>
            </a:pPr>
            <a:r>
              <a:rPr lang="en-US" sz="1600" dirty="0"/>
              <a:t>A straight line in space varies in ellipsoidal height by 1.25 m over a 4km </a:t>
            </a:r>
            <a:r>
              <a:rPr lang="en-US" sz="1600" dirty="0" smtClean="0"/>
              <a:t>baseline</a:t>
            </a:r>
            <a:endParaRPr lang="en-US" sz="1600" dirty="0"/>
          </a:p>
          <a:p>
            <a:pPr>
              <a:lnSpc>
                <a:spcPct val="100000"/>
              </a:lnSpc>
            </a:pPr>
            <a:r>
              <a:rPr lang="en-US" sz="1600" dirty="0" smtClean="0"/>
              <a:t>A </a:t>
            </a:r>
            <a:r>
              <a:rPr lang="en-US" sz="1600" dirty="0"/>
              <a:t>maximum deviation from straightness in inertial </a:t>
            </a:r>
            <a:r>
              <a:rPr lang="en-US" sz="1600" dirty="0" smtClean="0"/>
              <a:t>space of </a:t>
            </a:r>
            <a:r>
              <a:rPr lang="en-US" sz="1600" dirty="0"/>
              <a:t>5 </a:t>
            </a:r>
            <a:r>
              <a:rPr lang="en-US" sz="1600" dirty="0" smtClean="0"/>
              <a:t>mm </a:t>
            </a:r>
            <a:r>
              <a:rPr lang="en-US" sz="1600" dirty="0" err="1" smtClean="0"/>
              <a:t>rms</a:t>
            </a:r>
            <a:endParaRPr lang="en-US" sz="1600" dirty="0" smtClean="0"/>
          </a:p>
          <a:p>
            <a:pPr>
              <a:lnSpc>
                <a:spcPct val="100000"/>
              </a:lnSpc>
            </a:pPr>
            <a:r>
              <a:rPr lang="en-US" sz="1600" dirty="0"/>
              <a:t>A</a:t>
            </a:r>
            <a:r>
              <a:rPr lang="en-US" sz="1600" dirty="0" smtClean="0"/>
              <a:t>n </a:t>
            </a:r>
            <a:r>
              <a:rPr lang="en-US" sz="1600" dirty="0"/>
              <a:t>orthogonality between arm pairs of better than </a:t>
            </a:r>
            <a:r>
              <a:rPr lang="en-US" sz="1600" dirty="0" smtClean="0"/>
              <a:t>5 </a:t>
            </a:r>
            <a:r>
              <a:rPr lang="en-US" sz="1600" dirty="0" err="1" smtClean="0"/>
              <a:t>mrad</a:t>
            </a:r>
            <a:r>
              <a:rPr lang="en-US" sz="1600" dirty="0" smtClean="0"/>
              <a:t> </a:t>
            </a:r>
            <a:endParaRPr lang="en-US" sz="1600" dirty="0"/>
          </a:p>
          <a:p>
            <a:pPr>
              <a:lnSpc>
                <a:spcPct val="100000"/>
              </a:lnSpc>
            </a:pPr>
            <a:r>
              <a:rPr lang="en-US" sz="1600" dirty="0"/>
              <a:t>This quality of alignment </a:t>
            </a:r>
            <a:r>
              <a:rPr lang="en-US" sz="1600" dirty="0" smtClean="0"/>
              <a:t>comfortably meets </a:t>
            </a:r>
            <a:r>
              <a:rPr lang="en-US" sz="1600" dirty="0"/>
              <a:t>LIGO </a:t>
            </a:r>
            <a:r>
              <a:rPr lang="en-US" sz="1600" dirty="0" smtClean="0"/>
              <a:t>requirements</a:t>
            </a:r>
          </a:p>
        </p:txBody>
      </p:sp>
      <p:sp>
        <p:nvSpPr>
          <p:cNvPr id="3" name="Date Placeholder 2"/>
          <p:cNvSpPr>
            <a:spLocks noGrp="1"/>
          </p:cNvSpPr>
          <p:nvPr>
            <p:ph type="dt" sz="half" idx="10"/>
          </p:nvPr>
        </p:nvSpPr>
        <p:spPr/>
        <p:txBody>
          <a:bodyPr/>
          <a:lstStyle/>
          <a:p>
            <a:pPr>
              <a:defRPr/>
            </a:pPr>
            <a:r>
              <a:rPr lang="en-US" smtClean="0"/>
              <a:t>LIGO-G1801900-v5</a:t>
            </a:r>
            <a:endParaRPr lang="en-US" dirty="0"/>
          </a:p>
        </p:txBody>
      </p:sp>
      <p:sp>
        <p:nvSpPr>
          <p:cNvPr id="4" name="Footer Placeholder 3"/>
          <p:cNvSpPr>
            <a:spLocks noGrp="1"/>
          </p:cNvSpPr>
          <p:nvPr>
            <p:ph type="ftr" sz="quarter" idx="11"/>
          </p:nvPr>
        </p:nvSpPr>
        <p:spPr/>
        <p:txBody>
          <a:bodyPr/>
          <a:lstStyle/>
          <a:p>
            <a:pPr>
              <a:defRPr/>
            </a:pPr>
            <a:r>
              <a:rPr lang="nl-NL" smtClean="0"/>
              <a:t>IWAA, 10 October 2018</a:t>
            </a:r>
            <a:endParaRPr lang="en-US" dirty="0"/>
          </a:p>
        </p:txBody>
      </p:sp>
      <p:sp>
        <p:nvSpPr>
          <p:cNvPr id="5" name="Slide Number Placeholder 4"/>
          <p:cNvSpPr>
            <a:spLocks noGrp="1"/>
          </p:cNvSpPr>
          <p:nvPr>
            <p:ph type="sldNum" sz="quarter" idx="12"/>
          </p:nvPr>
        </p:nvSpPr>
        <p:spPr/>
        <p:txBody>
          <a:bodyPr/>
          <a:lstStyle/>
          <a:p>
            <a:pPr>
              <a:defRPr/>
            </a:pPr>
            <a:fld id="{1130FF89-010E-D743-9346-2CD4AB727079}" type="slidenum">
              <a:rPr lang="en-US" smtClean="0"/>
              <a:pPr>
                <a:defRPr/>
              </a:pPr>
              <a:t>17</a:t>
            </a:fld>
            <a:endParaRPr lang="en-US" dirty="0"/>
          </a:p>
        </p:txBody>
      </p:sp>
      <p:sp>
        <p:nvSpPr>
          <p:cNvPr id="6" name="Title 5"/>
          <p:cNvSpPr>
            <a:spLocks noGrp="1"/>
          </p:cNvSpPr>
          <p:nvPr>
            <p:ph type="title"/>
          </p:nvPr>
        </p:nvSpPr>
        <p:spPr/>
        <p:txBody>
          <a:bodyPr/>
          <a:lstStyle/>
          <a:p>
            <a:r>
              <a:rPr lang="en-US" dirty="0" smtClean="0"/>
              <a:t>Beam Tube Alignment</a:t>
            </a:r>
            <a:endParaRPr lang="en-US" dirty="0"/>
          </a:p>
        </p:txBody>
      </p:sp>
      <p:pic>
        <p:nvPicPr>
          <p:cNvPr id="7" name="Picture 6"/>
          <p:cNvPicPr>
            <a:picLocks noChangeAspect="1"/>
          </p:cNvPicPr>
          <p:nvPr/>
        </p:nvPicPr>
        <p:blipFill>
          <a:blip r:embed="rId3"/>
          <a:stretch>
            <a:fillRect/>
          </a:stretch>
        </p:blipFill>
        <p:spPr>
          <a:xfrm>
            <a:off x="838200" y="2667000"/>
            <a:ext cx="6934200" cy="3646658"/>
          </a:xfrm>
          <a:prstGeom prst="rect">
            <a:avLst/>
          </a:prstGeom>
        </p:spPr>
      </p:pic>
    </p:spTree>
    <p:extLst>
      <p:ext uri="{BB962C8B-B14F-4D97-AF65-F5344CB8AC3E}">
        <p14:creationId xmlns:p14="http://schemas.microsoft.com/office/powerpoint/2010/main" val="6378987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33400" y="2701729"/>
            <a:ext cx="8023538" cy="4019746"/>
            <a:chOff x="566580" y="637323"/>
            <a:chExt cx="10945394" cy="5831291"/>
          </a:xfrm>
        </p:grpSpPr>
        <p:pic>
          <p:nvPicPr>
            <p:cNvPr id="37906" name="Picture 18"/>
            <p:cNvPicPr>
              <a:picLocks noChangeAspect="1" noChangeArrowheads="1"/>
            </p:cNvPicPr>
            <p:nvPr/>
          </p:nvPicPr>
          <p:blipFill>
            <a:blip r:embed="rId3"/>
            <a:srcRect/>
            <a:stretch>
              <a:fillRect/>
            </a:stretch>
          </p:blipFill>
          <p:spPr bwMode="auto">
            <a:xfrm>
              <a:off x="7963119" y="3873178"/>
              <a:ext cx="3518876" cy="2403798"/>
            </a:xfrm>
            <a:prstGeom prst="rect">
              <a:avLst/>
            </a:prstGeom>
            <a:noFill/>
            <a:ln w="12700" cap="flat" cmpd="sng">
              <a:noFill/>
              <a:prstDash val="solid"/>
              <a:miter lim="800000"/>
              <a:headEnd type="none" w="sm" len="sm"/>
              <a:tailEnd type="none" w="sm" len="sm"/>
            </a:ln>
            <a:effectLst/>
          </p:spPr>
        </p:pic>
        <p:grpSp>
          <p:nvGrpSpPr>
            <p:cNvPr id="37894" name="Group 14"/>
            <p:cNvGrpSpPr>
              <a:grpSpLocks/>
            </p:cNvGrpSpPr>
            <p:nvPr/>
          </p:nvGrpSpPr>
          <p:grpSpPr bwMode="auto">
            <a:xfrm>
              <a:off x="4306717" y="637323"/>
              <a:ext cx="3517900" cy="2732088"/>
              <a:chOff x="288" y="2313"/>
              <a:chExt cx="2216" cy="1721"/>
            </a:xfrm>
            <a:noFill/>
          </p:grpSpPr>
          <p:pic>
            <p:nvPicPr>
              <p:cNvPr id="37898" name="Picture 4" descr="beam tube install 2"/>
              <p:cNvPicPr>
                <a:picLocks noChangeAspect="1" noChangeArrowheads="1"/>
              </p:cNvPicPr>
              <p:nvPr/>
            </p:nvPicPr>
            <p:blipFill>
              <a:blip r:embed="rId4"/>
              <a:srcRect/>
              <a:stretch>
                <a:fillRect/>
              </a:stretch>
            </p:blipFill>
            <p:spPr bwMode="auto">
              <a:xfrm>
                <a:off x="288" y="2544"/>
                <a:ext cx="2216" cy="1490"/>
              </a:xfrm>
              <a:prstGeom prst="rect">
                <a:avLst/>
              </a:prstGeom>
              <a:grpFill/>
              <a:ln w="9525">
                <a:noFill/>
                <a:miter lim="800000"/>
                <a:headEnd/>
                <a:tailEnd/>
              </a:ln>
            </p:spPr>
          </p:pic>
          <p:sp>
            <p:nvSpPr>
              <p:cNvPr id="37899" name="Text Box 8"/>
              <p:cNvSpPr txBox="1">
                <a:spLocks noChangeArrowheads="1"/>
              </p:cNvSpPr>
              <p:nvPr/>
            </p:nvSpPr>
            <p:spPr bwMode="auto">
              <a:xfrm>
                <a:off x="889" y="2313"/>
                <a:ext cx="1014" cy="253"/>
              </a:xfrm>
              <a:prstGeom prst="rect">
                <a:avLst/>
              </a:prstGeom>
              <a:grpFill/>
              <a:ln w="38100">
                <a:noFill/>
                <a:miter lim="800000"/>
                <a:headEnd type="none" w="sm" len="sm"/>
                <a:tailEnd type="none" w="sm" len="sm"/>
              </a:ln>
            </p:spPr>
            <p:txBody>
              <a:bodyPr wrap="square" bIns="0">
                <a:prstTxWarp prst="textNoShape">
                  <a:avLst/>
                </a:prstTxWarp>
                <a:spAutoFit/>
              </a:bodyPr>
              <a:lstStyle/>
              <a:p>
                <a:r>
                  <a:rPr lang="en-US" sz="1500" b="1" dirty="0">
                    <a:solidFill>
                      <a:srgbClr val="0000FF"/>
                    </a:solidFill>
                    <a:latin typeface="Arial" charset="0"/>
                  </a:rPr>
                  <a:t>Position</a:t>
                </a:r>
              </a:p>
            </p:txBody>
          </p:sp>
          <p:sp>
            <p:nvSpPr>
              <p:cNvPr id="20" name="Text Box 8"/>
              <p:cNvSpPr txBox="1">
                <a:spLocks noChangeArrowheads="1"/>
              </p:cNvSpPr>
              <p:nvPr/>
            </p:nvSpPr>
            <p:spPr bwMode="auto">
              <a:xfrm>
                <a:off x="875" y="2313"/>
                <a:ext cx="1014" cy="253"/>
              </a:xfrm>
              <a:prstGeom prst="rect">
                <a:avLst/>
              </a:prstGeom>
              <a:grpFill/>
              <a:ln w="38100">
                <a:noFill/>
                <a:miter lim="800000"/>
                <a:headEnd type="none" w="sm" len="sm"/>
                <a:tailEnd type="none" w="sm" len="sm"/>
              </a:ln>
            </p:spPr>
            <p:txBody>
              <a:bodyPr wrap="square" bIns="0">
                <a:prstTxWarp prst="textNoShape">
                  <a:avLst/>
                </a:prstTxWarp>
                <a:spAutoFit/>
              </a:bodyPr>
              <a:lstStyle/>
              <a:p>
                <a:r>
                  <a:rPr lang="en-US" sz="1500" b="1" dirty="0">
                    <a:latin typeface="Arial" charset="0"/>
                  </a:rPr>
                  <a:t>Position</a:t>
                </a:r>
              </a:p>
            </p:txBody>
          </p:sp>
        </p:grpSp>
        <p:pic>
          <p:nvPicPr>
            <p:cNvPr id="37895" name="Picture 9" descr="welding"/>
            <p:cNvPicPr>
              <a:picLocks noChangeAspect="1" noChangeArrowheads="1"/>
            </p:cNvPicPr>
            <p:nvPr/>
          </p:nvPicPr>
          <p:blipFill>
            <a:blip r:embed="rId5"/>
            <a:srcRect/>
            <a:stretch>
              <a:fillRect/>
            </a:stretch>
          </p:blipFill>
          <p:spPr bwMode="auto">
            <a:xfrm>
              <a:off x="1075964" y="3914843"/>
              <a:ext cx="2081580" cy="2524059"/>
            </a:xfrm>
            <a:prstGeom prst="rect">
              <a:avLst/>
            </a:prstGeom>
            <a:noFill/>
            <a:ln w="9525">
              <a:noFill/>
              <a:miter lim="800000"/>
              <a:headEnd/>
              <a:tailEnd/>
            </a:ln>
          </p:spPr>
        </p:pic>
        <p:sp>
          <p:nvSpPr>
            <p:cNvPr id="37896" name="Text Box 10"/>
            <p:cNvSpPr txBox="1">
              <a:spLocks noChangeArrowheads="1"/>
            </p:cNvSpPr>
            <p:nvPr/>
          </p:nvSpPr>
          <p:spPr bwMode="auto">
            <a:xfrm>
              <a:off x="1381420" y="3508279"/>
              <a:ext cx="1371531" cy="401832"/>
            </a:xfrm>
            <a:prstGeom prst="rect">
              <a:avLst/>
            </a:prstGeom>
            <a:noFill/>
            <a:ln w="38100">
              <a:noFill/>
              <a:miter lim="800000"/>
              <a:headEnd type="none" w="sm" len="sm"/>
              <a:tailEnd type="none" w="sm" len="sm"/>
            </a:ln>
          </p:spPr>
          <p:txBody>
            <a:bodyPr wrap="none" bIns="0">
              <a:prstTxWarp prst="textNoShape">
                <a:avLst/>
              </a:prstTxWarp>
              <a:spAutoFit/>
            </a:bodyPr>
            <a:lstStyle/>
            <a:p>
              <a:r>
                <a:rPr lang="en-US" sz="1500" dirty="0">
                  <a:latin typeface="Arial" charset="0"/>
                </a:rPr>
                <a:t>Butt</a:t>
              </a:r>
              <a:r>
                <a:rPr lang="en-US" sz="1500" b="1" dirty="0">
                  <a:latin typeface="Arial" charset="0"/>
                </a:rPr>
                <a:t> weld</a:t>
              </a:r>
            </a:p>
          </p:txBody>
        </p:sp>
        <p:pic>
          <p:nvPicPr>
            <p:cNvPr id="37904" name="Picture 16"/>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936427" y="3873178"/>
              <a:ext cx="1773457" cy="2595436"/>
            </a:xfrm>
            <a:prstGeom prst="rect">
              <a:avLst/>
            </a:prstGeom>
            <a:noFill/>
            <a:ln w="12700" cap="flat" cmpd="sng">
              <a:noFill/>
              <a:prstDash val="solid"/>
              <a:miter lim="800000"/>
              <a:headEnd type="none" w="sm" len="sm"/>
              <a:tailEnd type="none" w="sm" len="sm"/>
            </a:ln>
            <a:effectLst/>
          </p:spPr>
        </p:pic>
        <p:sp>
          <p:nvSpPr>
            <p:cNvPr id="17" name="Text Box 6"/>
            <p:cNvSpPr txBox="1">
              <a:spLocks noChangeArrowheads="1"/>
            </p:cNvSpPr>
            <p:nvPr/>
          </p:nvSpPr>
          <p:spPr bwMode="auto">
            <a:xfrm>
              <a:off x="5009423" y="3444323"/>
              <a:ext cx="1668930" cy="401832"/>
            </a:xfrm>
            <a:prstGeom prst="rect">
              <a:avLst/>
            </a:prstGeom>
            <a:noFill/>
            <a:ln w="38100">
              <a:noFill/>
              <a:miter lim="800000"/>
              <a:headEnd type="none" w="sm" len="sm"/>
              <a:tailEnd type="none" w="sm" len="sm"/>
            </a:ln>
          </p:spPr>
          <p:txBody>
            <a:bodyPr wrap="none" bIns="0">
              <a:prstTxWarp prst="textNoShape">
                <a:avLst/>
              </a:prstTxWarp>
              <a:spAutoFit/>
            </a:bodyPr>
            <a:lstStyle/>
            <a:p>
              <a:r>
                <a:rPr lang="en-US" sz="1500" b="1" dirty="0">
                  <a:latin typeface="Arial" charset="0"/>
                </a:rPr>
                <a:t>Leak check</a:t>
              </a:r>
            </a:p>
          </p:txBody>
        </p:sp>
        <p:pic>
          <p:nvPicPr>
            <p:cNvPr id="37905" name="Picture 17"/>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963822" y="1013772"/>
              <a:ext cx="3548152" cy="2382293"/>
            </a:xfrm>
            <a:prstGeom prst="rect">
              <a:avLst/>
            </a:prstGeom>
            <a:noFill/>
            <a:ln w="12700" cap="flat" cmpd="sng">
              <a:noFill/>
              <a:prstDash val="solid"/>
              <a:miter lim="800000"/>
              <a:headEnd type="none" w="sm" len="sm"/>
              <a:tailEnd type="none" w="sm" len="sm"/>
            </a:ln>
            <a:effectLst/>
          </p:spPr>
        </p:pic>
        <p:sp>
          <p:nvSpPr>
            <p:cNvPr id="19" name="Text Box 6"/>
            <p:cNvSpPr txBox="1">
              <a:spLocks noChangeArrowheads="1"/>
            </p:cNvSpPr>
            <p:nvPr/>
          </p:nvSpPr>
          <p:spPr bwMode="auto">
            <a:xfrm>
              <a:off x="8998657" y="650092"/>
              <a:ext cx="1447800" cy="401832"/>
            </a:xfrm>
            <a:prstGeom prst="rect">
              <a:avLst/>
            </a:prstGeom>
            <a:noFill/>
            <a:ln w="38100">
              <a:noFill/>
              <a:miter lim="800000"/>
              <a:headEnd type="none" w="sm" len="sm"/>
              <a:tailEnd type="none" w="sm" len="sm"/>
            </a:ln>
          </p:spPr>
          <p:txBody>
            <a:bodyPr wrap="square" bIns="0">
              <a:prstTxWarp prst="textNoShape">
                <a:avLst/>
              </a:prstTxWarp>
              <a:spAutoFit/>
            </a:bodyPr>
            <a:lstStyle/>
            <a:p>
              <a:r>
                <a:rPr lang="en-US" sz="1500" b="1" dirty="0" smtClean="0">
                  <a:solidFill>
                    <a:srgbClr val="0000FF"/>
                  </a:solidFill>
                  <a:latin typeface="Arial" charset="0"/>
                </a:rPr>
                <a:t>Field</a:t>
              </a:r>
              <a:endParaRPr lang="en-US" sz="1500" b="1" dirty="0">
                <a:solidFill>
                  <a:srgbClr val="0000FF"/>
                </a:solidFill>
                <a:latin typeface="Arial" charset="0"/>
              </a:endParaRPr>
            </a:p>
          </p:txBody>
        </p:sp>
        <p:sp>
          <p:nvSpPr>
            <p:cNvPr id="21" name="Text Box 6"/>
            <p:cNvSpPr txBox="1">
              <a:spLocks noChangeArrowheads="1"/>
            </p:cNvSpPr>
            <p:nvPr/>
          </p:nvSpPr>
          <p:spPr bwMode="auto">
            <a:xfrm>
              <a:off x="8610600" y="3439860"/>
              <a:ext cx="2364318" cy="401832"/>
            </a:xfrm>
            <a:prstGeom prst="rect">
              <a:avLst/>
            </a:prstGeom>
            <a:noFill/>
            <a:ln w="38100">
              <a:noFill/>
              <a:miter lim="800000"/>
              <a:headEnd type="none" w="sm" len="sm"/>
              <a:tailEnd type="none" w="sm" len="sm"/>
            </a:ln>
          </p:spPr>
          <p:txBody>
            <a:bodyPr wrap="none" bIns="0">
              <a:prstTxWarp prst="textNoShape">
                <a:avLst/>
              </a:prstTxWarp>
              <a:spAutoFit/>
            </a:bodyPr>
            <a:lstStyle/>
            <a:p>
              <a:r>
                <a:rPr lang="en-US" sz="1500" b="1" dirty="0">
                  <a:solidFill>
                    <a:srgbClr val="0000FF"/>
                  </a:solidFill>
                  <a:latin typeface="Arial" charset="0"/>
                </a:rPr>
                <a:t>Add next section</a:t>
              </a:r>
            </a:p>
          </p:txBody>
        </p:sp>
        <p:pic>
          <p:nvPicPr>
            <p:cNvPr id="37907" name="Picture 19"/>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66580" y="1013772"/>
              <a:ext cx="3488533" cy="2355638"/>
            </a:xfrm>
            <a:prstGeom prst="rect">
              <a:avLst/>
            </a:prstGeom>
            <a:noFill/>
            <a:ln w="12700" cap="flat" cmpd="sng">
              <a:noFill/>
              <a:prstDash val="solid"/>
              <a:miter lim="800000"/>
              <a:headEnd type="none" w="sm" len="sm"/>
              <a:tailEnd type="none" w="sm" len="sm"/>
            </a:ln>
            <a:effectLst/>
          </p:spPr>
        </p:pic>
        <p:sp>
          <p:nvSpPr>
            <p:cNvPr id="23" name="Text Box 7"/>
            <p:cNvSpPr txBox="1">
              <a:spLocks noChangeArrowheads="1"/>
            </p:cNvSpPr>
            <p:nvPr/>
          </p:nvSpPr>
          <p:spPr bwMode="auto">
            <a:xfrm>
              <a:off x="1562967" y="650022"/>
              <a:ext cx="1676401" cy="401832"/>
            </a:xfrm>
            <a:prstGeom prst="rect">
              <a:avLst/>
            </a:prstGeom>
            <a:noFill/>
            <a:ln w="38100">
              <a:noFill/>
              <a:miter lim="800000"/>
              <a:headEnd type="none" w="sm" len="sm"/>
              <a:tailEnd type="none" w="sm" len="sm"/>
            </a:ln>
          </p:spPr>
          <p:txBody>
            <a:bodyPr wrap="square" bIns="0">
              <a:prstTxWarp prst="textNoShape">
                <a:avLst/>
              </a:prstTxWarp>
              <a:spAutoFit/>
            </a:bodyPr>
            <a:lstStyle/>
            <a:p>
              <a:r>
                <a:rPr lang="en-US" sz="1500" b="1" dirty="0">
                  <a:solidFill>
                    <a:srgbClr val="0000FF"/>
                  </a:solidFill>
                  <a:latin typeface="Arial" charset="0"/>
                </a:rPr>
                <a:t>Transport</a:t>
              </a:r>
            </a:p>
          </p:txBody>
        </p:sp>
        <p:sp>
          <p:nvSpPr>
            <p:cNvPr id="22" name="Text Box 6"/>
            <p:cNvSpPr txBox="1">
              <a:spLocks noChangeArrowheads="1"/>
            </p:cNvSpPr>
            <p:nvPr/>
          </p:nvSpPr>
          <p:spPr bwMode="auto">
            <a:xfrm>
              <a:off x="8976181" y="650092"/>
              <a:ext cx="1697564" cy="401832"/>
            </a:xfrm>
            <a:prstGeom prst="rect">
              <a:avLst/>
            </a:prstGeom>
            <a:noFill/>
            <a:ln w="38100">
              <a:noFill/>
              <a:miter lim="800000"/>
              <a:headEnd type="none" w="sm" len="sm"/>
              <a:tailEnd type="none" w="sm" len="sm"/>
            </a:ln>
          </p:spPr>
          <p:txBody>
            <a:bodyPr wrap="square" bIns="0">
              <a:prstTxWarp prst="textNoShape">
                <a:avLst/>
              </a:prstTxWarp>
              <a:spAutoFit/>
            </a:bodyPr>
            <a:lstStyle/>
            <a:p>
              <a:r>
                <a:rPr lang="en-US" sz="1500" b="1" dirty="0">
                  <a:latin typeface="Arial" charset="0"/>
                </a:rPr>
                <a:t>Field </a:t>
              </a:r>
              <a:r>
                <a:rPr lang="en-US" sz="1500" b="1" dirty="0" err="1">
                  <a:latin typeface="Arial" charset="0"/>
                </a:rPr>
                <a:t>fitup</a:t>
              </a:r>
              <a:endParaRPr lang="en-US" sz="1500" b="1" dirty="0">
                <a:latin typeface="Arial" charset="0"/>
              </a:endParaRPr>
            </a:p>
          </p:txBody>
        </p:sp>
        <p:sp>
          <p:nvSpPr>
            <p:cNvPr id="24" name="Text Box 6"/>
            <p:cNvSpPr txBox="1">
              <a:spLocks noChangeArrowheads="1"/>
            </p:cNvSpPr>
            <p:nvPr/>
          </p:nvSpPr>
          <p:spPr bwMode="auto">
            <a:xfrm>
              <a:off x="8588124" y="3439860"/>
              <a:ext cx="2364318" cy="401832"/>
            </a:xfrm>
            <a:prstGeom prst="rect">
              <a:avLst/>
            </a:prstGeom>
            <a:noFill/>
            <a:ln w="38100">
              <a:noFill/>
              <a:miter lim="800000"/>
              <a:headEnd type="none" w="sm" len="sm"/>
              <a:tailEnd type="none" w="sm" len="sm"/>
            </a:ln>
          </p:spPr>
          <p:txBody>
            <a:bodyPr wrap="none" bIns="0">
              <a:prstTxWarp prst="textNoShape">
                <a:avLst/>
              </a:prstTxWarp>
              <a:spAutoFit/>
            </a:bodyPr>
            <a:lstStyle/>
            <a:p>
              <a:r>
                <a:rPr lang="en-US" sz="1500" b="1" dirty="0">
                  <a:latin typeface="Arial" charset="0"/>
                </a:rPr>
                <a:t>Add next section</a:t>
              </a:r>
            </a:p>
          </p:txBody>
        </p:sp>
        <p:sp>
          <p:nvSpPr>
            <p:cNvPr id="25" name="Text Box 7"/>
            <p:cNvSpPr txBox="1">
              <a:spLocks noChangeArrowheads="1"/>
            </p:cNvSpPr>
            <p:nvPr/>
          </p:nvSpPr>
          <p:spPr bwMode="auto">
            <a:xfrm>
              <a:off x="1540491" y="650022"/>
              <a:ext cx="1676401" cy="401832"/>
            </a:xfrm>
            <a:prstGeom prst="rect">
              <a:avLst/>
            </a:prstGeom>
            <a:noFill/>
            <a:ln w="38100">
              <a:noFill/>
              <a:miter lim="800000"/>
              <a:headEnd type="none" w="sm" len="sm"/>
              <a:tailEnd type="none" w="sm" len="sm"/>
            </a:ln>
          </p:spPr>
          <p:txBody>
            <a:bodyPr wrap="square" bIns="0">
              <a:prstTxWarp prst="textNoShape">
                <a:avLst/>
              </a:prstTxWarp>
              <a:spAutoFit/>
            </a:bodyPr>
            <a:lstStyle/>
            <a:p>
              <a:r>
                <a:rPr lang="en-US" sz="1500" b="1" dirty="0">
                  <a:latin typeface="Arial" charset="0"/>
                </a:rPr>
                <a:t>Transport</a:t>
              </a:r>
            </a:p>
          </p:txBody>
        </p:sp>
      </p:grpSp>
      <p:sp>
        <p:nvSpPr>
          <p:cNvPr id="18" name="Rectangle 2"/>
          <p:cNvSpPr txBox="1">
            <a:spLocks noChangeArrowheads="1"/>
          </p:cNvSpPr>
          <p:nvPr/>
        </p:nvSpPr>
        <p:spPr>
          <a:xfrm>
            <a:off x="1159485" y="132214"/>
            <a:ext cx="6825029" cy="422327"/>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i="1" dirty="0">
                <a:solidFill>
                  <a:schemeClr val="tx2"/>
                </a:solidFill>
              </a:rPr>
              <a:t>Field assembly of the beam tubes</a:t>
            </a:r>
          </a:p>
        </p:txBody>
      </p:sp>
      <p:sp>
        <p:nvSpPr>
          <p:cNvPr id="3" name="Date Placeholder 2"/>
          <p:cNvSpPr>
            <a:spLocks noGrp="1"/>
          </p:cNvSpPr>
          <p:nvPr>
            <p:ph type="dt" sz="half" idx="10"/>
          </p:nvPr>
        </p:nvSpPr>
        <p:spPr/>
        <p:txBody>
          <a:bodyPr/>
          <a:lstStyle/>
          <a:p>
            <a:r>
              <a:rPr lang="en-US" smtClean="0"/>
              <a:t>LIGO-G1801900-v5</a:t>
            </a:r>
            <a:endParaRPr lang="en-US" dirty="0"/>
          </a:p>
        </p:txBody>
      </p:sp>
      <p:sp>
        <p:nvSpPr>
          <p:cNvPr id="4" name="Footer Placeholder 3"/>
          <p:cNvSpPr>
            <a:spLocks noGrp="1"/>
          </p:cNvSpPr>
          <p:nvPr>
            <p:ph type="ftr" sz="quarter" idx="11"/>
          </p:nvPr>
        </p:nvSpPr>
        <p:spPr/>
        <p:txBody>
          <a:bodyPr/>
          <a:lstStyle/>
          <a:p>
            <a:r>
              <a:rPr lang="nl-NL" smtClean="0"/>
              <a:t>IWAA, 10 October 2018</a:t>
            </a:r>
            <a:endParaRPr lang="en-US"/>
          </a:p>
        </p:txBody>
      </p:sp>
      <p:sp>
        <p:nvSpPr>
          <p:cNvPr id="5" name="Slide Number Placeholder 4"/>
          <p:cNvSpPr>
            <a:spLocks noGrp="1"/>
          </p:cNvSpPr>
          <p:nvPr>
            <p:ph type="sldNum" sz="quarter" idx="12"/>
          </p:nvPr>
        </p:nvSpPr>
        <p:spPr/>
        <p:txBody>
          <a:bodyPr/>
          <a:lstStyle/>
          <a:p>
            <a:fld id="{E08999DA-6F64-BF45-B314-74E8F7222AA8}" type="slidenum">
              <a:rPr lang="en-US" smtClean="0"/>
              <a:t>18</a:t>
            </a:fld>
            <a:endParaRPr lang="en-US"/>
          </a:p>
        </p:txBody>
      </p:sp>
      <p:sp>
        <p:nvSpPr>
          <p:cNvPr id="31" name="Content Placeholder 2"/>
          <p:cNvSpPr txBox="1">
            <a:spLocks/>
          </p:cNvSpPr>
          <p:nvPr/>
        </p:nvSpPr>
        <p:spPr>
          <a:xfrm>
            <a:off x="299527" y="781081"/>
            <a:ext cx="9677400" cy="3953436"/>
          </a:xfrm>
          <a:prstGeom prst="rect">
            <a:avLst/>
          </a:prstGeom>
        </p:spPr>
        <p:txBody>
          <a:bodyPr>
            <a:normAutofit/>
          </a:bodyPr>
          <a:lstStyle>
            <a:lvl1pPr marL="342900" indent="-342900" algn="l" defTabSz="914400" rtl="0" eaLnBrk="1" latinLnBrk="0" hangingPunct="1">
              <a:lnSpc>
                <a:spcPct val="150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pPr>
            <a:r>
              <a:rPr lang="en-US" sz="1600" dirty="0" smtClean="0"/>
              <a:t>The alignment of the LIGO system was done using dual-frequency differential GPS</a:t>
            </a:r>
          </a:p>
          <a:p>
            <a:pPr fontAlgn="auto">
              <a:spcAft>
                <a:spcPts val="0"/>
              </a:spcAft>
            </a:pPr>
            <a:r>
              <a:rPr lang="en-US" sz="1600" dirty="0" smtClean="0"/>
              <a:t>The BT’s are fabricated from 3 mm thick, spirally welded 304L stainless steel in 20 m sections.</a:t>
            </a:r>
          </a:p>
          <a:p>
            <a:pPr fontAlgn="auto">
              <a:spcAft>
                <a:spcPts val="0"/>
              </a:spcAft>
            </a:pPr>
            <a:r>
              <a:rPr lang="en-US" sz="1600" dirty="0" smtClean="0"/>
              <a:t>4x controlled interface points were defined along each arm. </a:t>
            </a:r>
          </a:p>
          <a:p>
            <a:pPr fontAlgn="auto">
              <a:spcAft>
                <a:spcPts val="0"/>
              </a:spcAft>
            </a:pPr>
            <a:r>
              <a:rPr lang="en-US" sz="1600" dirty="0" smtClean="0"/>
              <a:t>These points were identified by monuments having measured geodetic coordinates. </a:t>
            </a:r>
          </a:p>
          <a:p>
            <a:pPr fontAlgn="auto">
              <a:spcAft>
                <a:spcPts val="0"/>
              </a:spcAft>
            </a:pPr>
            <a:endParaRPr lang="en-US" sz="1600" dirty="0"/>
          </a:p>
        </p:txBody>
      </p:sp>
      <p:sp>
        <p:nvSpPr>
          <p:cNvPr id="32" name="TextBox 31"/>
          <p:cNvSpPr txBox="1"/>
          <p:nvPr/>
        </p:nvSpPr>
        <p:spPr>
          <a:xfrm>
            <a:off x="6172200" y="1617241"/>
            <a:ext cx="2625531" cy="507831"/>
          </a:xfrm>
          <a:prstGeom prst="rect">
            <a:avLst/>
          </a:prstGeom>
          <a:solidFill>
            <a:srgbClr val="0000FF"/>
          </a:solidFill>
        </p:spPr>
        <p:txBody>
          <a:bodyPr wrap="square" rtlCol="0">
            <a:spAutoFit/>
          </a:bodyPr>
          <a:lstStyle/>
          <a:p>
            <a:pPr algn="ctr"/>
            <a:r>
              <a:rPr lang="en-US" sz="800" dirty="0" smtClean="0"/>
              <a:t>Beam tubes were aligned using dual-frequency differential GPS, 5 mm/4 km straightness</a:t>
            </a:r>
            <a:r>
              <a:rPr lang="en-US" sz="800" baseline="30000" dirty="0"/>
              <a:t>*</a:t>
            </a:r>
            <a:r>
              <a:rPr lang="en-US" sz="800" dirty="0" smtClean="0"/>
              <a:t>  </a:t>
            </a:r>
          </a:p>
          <a:p>
            <a:pPr algn="ctr"/>
            <a:r>
              <a:rPr lang="en-US" sz="800" dirty="0" smtClean="0"/>
              <a:t>See Rev. Sci. Instr. V 72, No. 7 p 3086, July 2001</a:t>
            </a:r>
            <a:r>
              <a:rPr lang="en-US" sz="1100" dirty="0" smtClean="0"/>
              <a:t>. </a:t>
            </a:r>
            <a:endParaRPr lang="en-US" sz="1100" dirty="0"/>
          </a:p>
        </p:txBody>
      </p:sp>
    </p:spTree>
    <p:extLst>
      <p:ext uri="{BB962C8B-B14F-4D97-AF65-F5344CB8AC3E}">
        <p14:creationId xmlns:p14="http://schemas.microsoft.com/office/powerpoint/2010/main" val="1220126812"/>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LIGO-G1801900-v5</a:t>
            </a:r>
            <a:endParaRPr lang="en-US" dirty="0"/>
          </a:p>
        </p:txBody>
      </p:sp>
      <p:sp>
        <p:nvSpPr>
          <p:cNvPr id="4" name="Footer Placeholder 3"/>
          <p:cNvSpPr>
            <a:spLocks noGrp="1"/>
          </p:cNvSpPr>
          <p:nvPr>
            <p:ph type="ftr" sz="quarter" idx="11"/>
          </p:nvPr>
        </p:nvSpPr>
        <p:spPr/>
        <p:txBody>
          <a:bodyPr/>
          <a:lstStyle/>
          <a:p>
            <a:pPr>
              <a:defRPr/>
            </a:pPr>
            <a:r>
              <a:rPr lang="nl-NL" smtClean="0"/>
              <a:t>IWAA, 10 October 2018</a:t>
            </a:r>
            <a:endParaRPr lang="en-US" dirty="0"/>
          </a:p>
        </p:txBody>
      </p:sp>
      <p:sp>
        <p:nvSpPr>
          <p:cNvPr id="5" name="Slide Number Placeholder 4"/>
          <p:cNvSpPr>
            <a:spLocks noGrp="1"/>
          </p:cNvSpPr>
          <p:nvPr>
            <p:ph type="sldNum" sz="quarter" idx="12"/>
          </p:nvPr>
        </p:nvSpPr>
        <p:spPr/>
        <p:txBody>
          <a:bodyPr/>
          <a:lstStyle/>
          <a:p>
            <a:pPr>
              <a:defRPr/>
            </a:pPr>
            <a:fld id="{1130FF89-010E-D743-9346-2CD4AB727079}" type="slidenum">
              <a:rPr lang="en-US" smtClean="0"/>
              <a:pPr>
                <a:defRPr/>
              </a:pPr>
              <a:t>19</a:t>
            </a:fld>
            <a:endParaRPr lang="en-US" dirty="0"/>
          </a:p>
        </p:txBody>
      </p:sp>
      <p:sp>
        <p:nvSpPr>
          <p:cNvPr id="6" name="Title 5"/>
          <p:cNvSpPr>
            <a:spLocks noGrp="1"/>
          </p:cNvSpPr>
          <p:nvPr>
            <p:ph type="title"/>
          </p:nvPr>
        </p:nvSpPr>
        <p:spPr/>
        <p:txBody>
          <a:bodyPr/>
          <a:lstStyle/>
          <a:p>
            <a:r>
              <a:rPr lang="en-US" dirty="0" smtClean="0"/>
              <a:t>Beam Tube Alignment</a:t>
            </a:r>
            <a:endParaRPr lang="en-US" dirty="0"/>
          </a:p>
        </p:txBody>
      </p:sp>
      <p:sp>
        <p:nvSpPr>
          <p:cNvPr id="10" name="Content Placeholder 2"/>
          <p:cNvSpPr txBox="1">
            <a:spLocks/>
          </p:cNvSpPr>
          <p:nvPr/>
        </p:nvSpPr>
        <p:spPr>
          <a:xfrm>
            <a:off x="304800" y="990600"/>
            <a:ext cx="4876800" cy="4525963"/>
          </a:xfrm>
          <a:prstGeom prst="rect">
            <a:avLst/>
          </a:prstGeom>
        </p:spPr>
        <p:txBody>
          <a:bodyPr vert="horz"/>
          <a:lstStyle>
            <a:lvl1pPr marL="257175" indent="-257175" algn="l" rtl="0" eaLnBrk="0" fontAlgn="base" hangingPunct="0">
              <a:spcBef>
                <a:spcPct val="20000"/>
              </a:spcBef>
              <a:spcAft>
                <a:spcPct val="0"/>
              </a:spcAft>
              <a:buClr>
                <a:schemeClr val="tx1"/>
              </a:buClr>
              <a:buSzPct val="75000"/>
              <a:buFont typeface="Wingdings" panose="05000000000000000000" pitchFamily="2" charset="2"/>
              <a:buChar char="q"/>
              <a:defRPr sz="1800">
                <a:solidFill>
                  <a:schemeClr val="tx1"/>
                </a:solidFill>
                <a:latin typeface="+mn-lt"/>
                <a:ea typeface="+mn-ea"/>
                <a:cs typeface="+mn-cs"/>
              </a:defRPr>
            </a:lvl1pPr>
            <a:lvl2pPr marL="557213" indent="-214313" algn="l" rtl="0" eaLnBrk="0" fontAlgn="base" hangingPunct="0">
              <a:spcBef>
                <a:spcPct val="20000"/>
              </a:spcBef>
              <a:spcAft>
                <a:spcPct val="0"/>
              </a:spcAft>
              <a:buClr>
                <a:schemeClr val="tx1"/>
              </a:buClr>
              <a:buSzPct val="100000"/>
              <a:buFont typeface="Wingdings" panose="05000000000000000000" pitchFamily="2" charset="2"/>
              <a:buChar char="v"/>
              <a:defRPr>
                <a:solidFill>
                  <a:schemeClr val="tx1"/>
                </a:solidFill>
                <a:latin typeface="+mn-lt"/>
                <a:ea typeface="+mn-ea"/>
              </a:defRPr>
            </a:lvl2pPr>
            <a:lvl3pPr marL="857250" indent="-171450" algn="l" rtl="0" eaLnBrk="0" fontAlgn="base" hangingPunct="0">
              <a:spcBef>
                <a:spcPct val="20000"/>
              </a:spcBef>
              <a:spcAft>
                <a:spcPct val="0"/>
              </a:spcAft>
              <a:buClr>
                <a:schemeClr val="tx1"/>
              </a:buClr>
              <a:buSzPct val="100000"/>
              <a:buFont typeface="Courier New" panose="02070309020205020404" pitchFamily="49" charset="0"/>
              <a:buChar char="o"/>
              <a:defRPr sz="1200">
                <a:solidFill>
                  <a:schemeClr val="tx1"/>
                </a:solidFill>
                <a:latin typeface="+mn-lt"/>
                <a:ea typeface="+mn-ea"/>
              </a:defRPr>
            </a:lvl3pPr>
            <a:lvl4pPr marL="1200150" indent="-171450" algn="l" rtl="0" eaLnBrk="0" fontAlgn="base" hangingPunct="0">
              <a:spcBef>
                <a:spcPct val="20000"/>
              </a:spcBef>
              <a:spcAft>
                <a:spcPct val="0"/>
              </a:spcAft>
              <a:buClr>
                <a:schemeClr val="tx1"/>
              </a:buClr>
              <a:buSzPct val="65000"/>
              <a:buFont typeface="Wingdings" panose="05000000000000000000" pitchFamily="2" charset="2"/>
              <a:buChar char="Ø"/>
              <a:defRPr sz="1200">
                <a:solidFill>
                  <a:schemeClr val="tx1"/>
                </a:solidFill>
                <a:latin typeface="+mn-lt"/>
                <a:ea typeface="+mn-ea"/>
              </a:defRPr>
            </a:lvl4pPr>
            <a:lvl5pPr marL="1543050" indent="-171450" algn="l" rtl="0" eaLnBrk="0" fontAlgn="base" hangingPunct="0">
              <a:spcBef>
                <a:spcPct val="20000"/>
              </a:spcBef>
              <a:spcAft>
                <a:spcPct val="0"/>
              </a:spcAft>
              <a:buClr>
                <a:schemeClr val="tx1"/>
              </a:buClr>
              <a:buSzPct val="100000"/>
              <a:buChar char="»"/>
              <a:defRPr sz="1200">
                <a:solidFill>
                  <a:schemeClr val="tx1"/>
                </a:solidFill>
                <a:latin typeface="+mn-lt"/>
                <a:ea typeface="+mn-ea"/>
              </a:defRPr>
            </a:lvl5pPr>
            <a:lvl6pPr marL="1885950" indent="-171450" algn="l" rtl="0" eaLnBrk="0" fontAlgn="base" hangingPunct="0">
              <a:spcBef>
                <a:spcPct val="20000"/>
              </a:spcBef>
              <a:spcAft>
                <a:spcPct val="0"/>
              </a:spcAft>
              <a:buClr>
                <a:schemeClr val="tx1"/>
              </a:buClr>
              <a:buSzPct val="100000"/>
              <a:buChar char="»"/>
              <a:defRPr sz="1200">
                <a:solidFill>
                  <a:schemeClr val="tx1"/>
                </a:solidFill>
                <a:latin typeface="+mn-lt"/>
                <a:ea typeface="+mn-ea"/>
              </a:defRPr>
            </a:lvl6pPr>
            <a:lvl7pPr marL="2228850" indent="-171450" algn="l" rtl="0" eaLnBrk="0" fontAlgn="base" hangingPunct="0">
              <a:spcBef>
                <a:spcPct val="20000"/>
              </a:spcBef>
              <a:spcAft>
                <a:spcPct val="0"/>
              </a:spcAft>
              <a:buClr>
                <a:schemeClr val="tx1"/>
              </a:buClr>
              <a:buSzPct val="100000"/>
              <a:buChar char="»"/>
              <a:defRPr sz="1200">
                <a:solidFill>
                  <a:schemeClr val="tx1"/>
                </a:solidFill>
                <a:latin typeface="+mn-lt"/>
                <a:ea typeface="+mn-ea"/>
              </a:defRPr>
            </a:lvl7pPr>
            <a:lvl8pPr marL="2571750" indent="-171450" algn="l" rtl="0" eaLnBrk="0" fontAlgn="base" hangingPunct="0">
              <a:spcBef>
                <a:spcPct val="20000"/>
              </a:spcBef>
              <a:spcAft>
                <a:spcPct val="0"/>
              </a:spcAft>
              <a:buClr>
                <a:schemeClr val="tx1"/>
              </a:buClr>
              <a:buSzPct val="100000"/>
              <a:buChar char="»"/>
              <a:defRPr sz="1200">
                <a:solidFill>
                  <a:schemeClr val="tx1"/>
                </a:solidFill>
                <a:latin typeface="+mn-lt"/>
                <a:ea typeface="+mn-ea"/>
              </a:defRPr>
            </a:lvl8pPr>
            <a:lvl9pPr marL="2914650" indent="-171450" algn="l" rtl="0" eaLnBrk="0" fontAlgn="base" hangingPunct="0">
              <a:spcBef>
                <a:spcPct val="20000"/>
              </a:spcBef>
              <a:spcAft>
                <a:spcPct val="0"/>
              </a:spcAft>
              <a:buClr>
                <a:schemeClr val="tx1"/>
              </a:buClr>
              <a:buSzPct val="100000"/>
              <a:buChar char="»"/>
              <a:defRPr sz="1200">
                <a:solidFill>
                  <a:schemeClr val="tx1"/>
                </a:solidFill>
                <a:latin typeface="+mn-lt"/>
                <a:ea typeface="+mn-ea"/>
              </a:defRPr>
            </a:lvl9pPr>
          </a:lstStyle>
          <a:p>
            <a:pPr marL="0" indent="0">
              <a:buNone/>
            </a:pPr>
            <a:r>
              <a:rPr lang="en-US" sz="1600" kern="0" dirty="0" smtClean="0"/>
              <a:t> Final Alignment (images from)</a:t>
            </a:r>
          </a:p>
          <a:p>
            <a:pPr>
              <a:buFont typeface="Arial" panose="020B0604020202020204" pitchFamily="34" charset="0"/>
              <a:buChar char="•"/>
            </a:pPr>
            <a:r>
              <a:rPr lang="en-US" sz="1600" kern="0" dirty="0" smtClean="0"/>
              <a:t>GPS Antenna Mounted on the Beam Tube Support Ring</a:t>
            </a:r>
          </a:p>
          <a:p>
            <a:pPr>
              <a:buFont typeface="Arial" panose="020B0604020202020204" pitchFamily="34" charset="0"/>
              <a:buChar char="•"/>
            </a:pPr>
            <a:r>
              <a:rPr lang="en-US" sz="1600" dirty="0"/>
              <a:t>GPS Antenna Cart (equipped with linear bearings &amp; a plumb alignment with a fixed height antenna rod) checking Position of Beam Tube "Surveyor's Nail</a:t>
            </a:r>
            <a:endParaRPr lang="en-US" sz="1600" kern="0" dirty="0" smtClean="0"/>
          </a:p>
          <a:p>
            <a:pPr>
              <a:buFont typeface="Arial" panose="020B0604020202020204" pitchFamily="34" charset="0"/>
              <a:buChar char="•"/>
            </a:pPr>
            <a:endParaRPr lang="en-US" sz="1600" kern="0" dirty="0" smtClean="0"/>
          </a:p>
          <a:p>
            <a:endParaRPr lang="en-US" kern="0" dirty="0">
              <a:solidFill>
                <a:srgbClr val="0000FF"/>
              </a:solidFill>
            </a:endParaRPr>
          </a:p>
        </p:txBody>
      </p:sp>
      <p:pic>
        <p:nvPicPr>
          <p:cNvPr id="9" name="Picture 8"/>
          <p:cNvPicPr>
            <a:picLocks noChangeAspect="1"/>
          </p:cNvPicPr>
          <p:nvPr/>
        </p:nvPicPr>
        <p:blipFill>
          <a:blip r:embed="rId3"/>
          <a:stretch>
            <a:fillRect/>
          </a:stretch>
        </p:blipFill>
        <p:spPr>
          <a:xfrm>
            <a:off x="503184" y="2800449"/>
            <a:ext cx="3420680" cy="3099532"/>
          </a:xfrm>
          <a:prstGeom prst="rect">
            <a:avLst/>
          </a:prstGeom>
        </p:spPr>
      </p:pic>
      <p:sp>
        <p:nvSpPr>
          <p:cNvPr id="11" name="Rectangle 10"/>
          <p:cNvSpPr/>
          <p:nvPr/>
        </p:nvSpPr>
        <p:spPr>
          <a:xfrm>
            <a:off x="601014" y="6003046"/>
            <a:ext cx="3962400" cy="425482"/>
          </a:xfrm>
          <a:prstGeom prst="rect">
            <a:avLst/>
          </a:prstGeom>
        </p:spPr>
        <p:txBody>
          <a:bodyPr wrap="square">
            <a:spAutoFit/>
          </a:bodyPr>
          <a:lstStyle/>
          <a:p>
            <a:r>
              <a:rPr lang="en-US" sz="800" dirty="0">
                <a:latin typeface="Arial" panose="020B0604020202020204" pitchFamily="34" charset="0"/>
              </a:rPr>
              <a:t>GPS </a:t>
            </a:r>
            <a:r>
              <a:rPr lang="en-US" sz="800" dirty="0" smtClean="0">
                <a:latin typeface="Arial" panose="020B0604020202020204" pitchFamily="34" charset="0"/>
              </a:rPr>
              <a:t>Antenna Mounted on Beam Tube Support Ring (</a:t>
            </a:r>
            <a:r>
              <a:rPr lang="en-US" sz="800" dirty="0">
                <a:latin typeface="Arial" panose="020B0604020202020204" pitchFamily="34" charset="0"/>
              </a:rPr>
              <a:t>1997)</a:t>
            </a:r>
            <a:endParaRPr lang="en-US" sz="800" dirty="0">
              <a:effectLst/>
              <a:latin typeface="Arial" panose="020B0604020202020204" pitchFamily="34" charset="0"/>
            </a:endParaRPr>
          </a:p>
        </p:txBody>
      </p:sp>
      <p:pic>
        <p:nvPicPr>
          <p:cNvPr id="13" name="Picture 12"/>
          <p:cNvPicPr>
            <a:picLocks noChangeAspect="1"/>
          </p:cNvPicPr>
          <p:nvPr/>
        </p:nvPicPr>
        <p:blipFill>
          <a:blip r:embed="rId4"/>
          <a:stretch>
            <a:fillRect/>
          </a:stretch>
        </p:blipFill>
        <p:spPr>
          <a:xfrm>
            <a:off x="4478323" y="2800449"/>
            <a:ext cx="4386000" cy="3046305"/>
          </a:xfrm>
          <a:prstGeom prst="rect">
            <a:avLst/>
          </a:prstGeom>
        </p:spPr>
      </p:pic>
      <p:sp>
        <p:nvSpPr>
          <p:cNvPr id="15" name="Rectangle 14"/>
          <p:cNvSpPr/>
          <p:nvPr/>
        </p:nvSpPr>
        <p:spPr>
          <a:xfrm>
            <a:off x="4563414" y="5917760"/>
            <a:ext cx="4399141" cy="734923"/>
          </a:xfrm>
          <a:prstGeom prst="rect">
            <a:avLst/>
          </a:prstGeom>
        </p:spPr>
        <p:txBody>
          <a:bodyPr wrap="square">
            <a:spAutoFit/>
          </a:bodyPr>
          <a:lstStyle/>
          <a:p>
            <a:r>
              <a:rPr lang="en-US" sz="800" dirty="0">
                <a:latin typeface="Arial" panose="020B0604020202020204" pitchFamily="34" charset="0"/>
              </a:rPr>
              <a:t>GPS </a:t>
            </a:r>
            <a:r>
              <a:rPr lang="en-US" sz="800" dirty="0" smtClean="0">
                <a:latin typeface="Arial" panose="020B0604020202020204" pitchFamily="34" charset="0"/>
              </a:rPr>
              <a:t>Antenna Cart (</a:t>
            </a:r>
            <a:r>
              <a:rPr lang="en-US" sz="800" dirty="0">
                <a:latin typeface="Arial" panose="020B0604020202020204" pitchFamily="34" charset="0"/>
              </a:rPr>
              <a:t>equipped with linear bearings &amp; a plumb </a:t>
            </a:r>
            <a:r>
              <a:rPr lang="en-US" sz="800" dirty="0" smtClean="0">
                <a:latin typeface="Arial" panose="020B0604020202020204" pitchFamily="34" charset="0"/>
              </a:rPr>
              <a:t>alignment with a </a:t>
            </a:r>
            <a:r>
              <a:rPr lang="en-US" sz="800" dirty="0">
                <a:latin typeface="Arial" panose="020B0604020202020204" pitchFamily="34" charset="0"/>
              </a:rPr>
              <a:t>fixed height antenna </a:t>
            </a:r>
            <a:r>
              <a:rPr lang="en-US" sz="800" dirty="0" smtClean="0">
                <a:latin typeface="Arial" panose="020B0604020202020204" pitchFamily="34" charset="0"/>
              </a:rPr>
              <a:t>rod) checking Position of Beam Tube "</a:t>
            </a:r>
            <a:r>
              <a:rPr lang="en-US" sz="800" dirty="0">
                <a:latin typeface="Arial" panose="020B0604020202020204" pitchFamily="34" charset="0"/>
              </a:rPr>
              <a:t>Surveyor's </a:t>
            </a:r>
            <a:r>
              <a:rPr lang="en-US" sz="800" dirty="0" smtClean="0">
                <a:latin typeface="Arial" panose="020B0604020202020204" pitchFamily="34" charset="0"/>
              </a:rPr>
              <a:t>Nail“. </a:t>
            </a:r>
            <a:endParaRPr lang="en-US" sz="800" dirty="0">
              <a:latin typeface="Arial" panose="020B0604020202020204" pitchFamily="34" charset="0"/>
            </a:endParaRPr>
          </a:p>
          <a:p>
            <a:endParaRPr lang="en-US" sz="800" dirty="0">
              <a:effectLst/>
              <a:latin typeface="Arial" panose="020B0604020202020204" pitchFamily="34" charset="0"/>
            </a:endParaRPr>
          </a:p>
        </p:txBody>
      </p:sp>
      <p:pic>
        <p:nvPicPr>
          <p:cNvPr id="2" name="Picture 1"/>
          <p:cNvPicPr>
            <a:picLocks noChangeAspect="1"/>
          </p:cNvPicPr>
          <p:nvPr/>
        </p:nvPicPr>
        <p:blipFill>
          <a:blip r:embed="rId5"/>
          <a:stretch>
            <a:fillRect/>
          </a:stretch>
        </p:blipFill>
        <p:spPr>
          <a:xfrm>
            <a:off x="5379984" y="914400"/>
            <a:ext cx="2999542" cy="2305747"/>
          </a:xfrm>
          <a:prstGeom prst="rect">
            <a:avLst/>
          </a:prstGeom>
        </p:spPr>
      </p:pic>
    </p:spTree>
    <p:extLst>
      <p:ext uri="{BB962C8B-B14F-4D97-AF65-F5344CB8AC3E}">
        <p14:creationId xmlns:p14="http://schemas.microsoft.com/office/powerpoint/2010/main" val="17555089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 name="Picture 38"/>
          <p:cNvPicPr/>
          <p:nvPr/>
        </p:nvPicPr>
        <p:blipFill>
          <a:blip r:embed="rId3"/>
          <a:stretch>
            <a:fillRect/>
          </a:stretch>
        </p:blipFill>
        <p:spPr>
          <a:xfrm>
            <a:off x="7512506" y="287644"/>
            <a:ext cx="1519443" cy="613263"/>
          </a:xfrm>
          <a:prstGeom prst="rect">
            <a:avLst/>
          </a:prstGeom>
          <a:ln>
            <a:noFill/>
          </a:ln>
        </p:spPr>
      </p:pic>
      <p:sp>
        <p:nvSpPr>
          <p:cNvPr id="40" name="TextShape 1"/>
          <p:cNvSpPr txBox="1"/>
          <p:nvPr/>
        </p:nvSpPr>
        <p:spPr>
          <a:xfrm>
            <a:off x="1780467" y="199281"/>
            <a:ext cx="5491392" cy="593670"/>
          </a:xfrm>
          <a:prstGeom prst="rect">
            <a:avLst/>
          </a:prstGeom>
        </p:spPr>
        <p:txBody>
          <a:bodyPr lIns="81638" tIns="40819" rIns="81638" bIns="40819"/>
          <a:lstStyle/>
          <a:p>
            <a:pPr algn="ctr">
              <a:lnSpc>
                <a:spcPct val="93000"/>
              </a:lnSpc>
            </a:pPr>
            <a:r>
              <a:rPr lang="en-US" sz="3266" dirty="0" smtClean="0">
                <a:solidFill>
                  <a:srgbClr val="0000FF"/>
                </a:solidFill>
                <a:latin typeface="+mj-lt"/>
              </a:rPr>
              <a:t>Credit to the LIGO </a:t>
            </a:r>
            <a:r>
              <a:rPr lang="en-US" sz="3266" dirty="0">
                <a:solidFill>
                  <a:srgbClr val="0000FF"/>
                </a:solidFill>
                <a:latin typeface="+mj-lt"/>
              </a:rPr>
              <a:t>Scientific </a:t>
            </a:r>
          </a:p>
          <a:p>
            <a:pPr algn="ctr">
              <a:lnSpc>
                <a:spcPct val="93000"/>
              </a:lnSpc>
            </a:pPr>
            <a:r>
              <a:rPr lang="en-US" sz="3266" dirty="0">
                <a:solidFill>
                  <a:srgbClr val="0000FF"/>
                </a:solidFill>
                <a:latin typeface="+mj-lt"/>
              </a:rPr>
              <a:t>Collaboration</a:t>
            </a:r>
            <a:endParaRPr sz="1451" dirty="0">
              <a:latin typeface="+mj-lt"/>
            </a:endParaRPr>
          </a:p>
        </p:txBody>
      </p:sp>
      <p:pic>
        <p:nvPicPr>
          <p:cNvPr id="41" name="Picture 40"/>
          <p:cNvPicPr/>
          <p:nvPr/>
        </p:nvPicPr>
        <p:blipFill>
          <a:blip r:embed="rId4"/>
          <a:stretch>
            <a:fillRect/>
          </a:stretch>
        </p:blipFill>
        <p:spPr>
          <a:xfrm>
            <a:off x="140583" y="317197"/>
            <a:ext cx="1604346" cy="554157"/>
          </a:xfrm>
          <a:prstGeom prst="rect">
            <a:avLst/>
          </a:prstGeom>
          <a:ln>
            <a:noFill/>
          </a:ln>
        </p:spPr>
      </p:pic>
      <p:grpSp>
        <p:nvGrpSpPr>
          <p:cNvPr id="9" name="Group 8">
            <a:extLst>
              <a:ext uri="{FF2B5EF4-FFF2-40B4-BE49-F238E27FC236}">
                <a16:creationId xmlns:a16="http://schemas.microsoft.com/office/drawing/2014/main" id="{06A9B159-C308-4990-94D4-0F50993028A0}"/>
              </a:ext>
            </a:extLst>
          </p:cNvPr>
          <p:cNvGrpSpPr>
            <a:grpSpLocks noChangeAspect="1"/>
          </p:cNvGrpSpPr>
          <p:nvPr/>
        </p:nvGrpSpPr>
        <p:grpSpPr>
          <a:xfrm>
            <a:off x="1735715" y="1293917"/>
            <a:ext cx="5709616" cy="3856130"/>
            <a:chOff x="2684572" y="719353"/>
            <a:chExt cx="6993837" cy="4723462"/>
          </a:xfrm>
        </p:grpSpPr>
        <p:pic>
          <p:nvPicPr>
            <p:cNvPr id="10" name="Picture 9">
              <a:hlinkClick r:id="rId5"/>
              <a:extLst>
                <a:ext uri="{FF2B5EF4-FFF2-40B4-BE49-F238E27FC236}">
                  <a16:creationId xmlns:a16="http://schemas.microsoft.com/office/drawing/2014/main" id="{2437FA3E-2534-457E-B63D-9258C015E2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99330" y="3435566"/>
              <a:ext cx="750315" cy="329971"/>
            </a:xfrm>
            <a:prstGeom prst="rect">
              <a:avLst/>
            </a:prstGeom>
          </p:spPr>
        </p:pic>
        <p:pic>
          <p:nvPicPr>
            <p:cNvPr id="11" name="Picture 10" descr="A picture containing animal&#10;&#10;Description generated with high confidence">
              <a:hlinkClick r:id="rId7"/>
              <a:extLst>
                <a:ext uri="{FF2B5EF4-FFF2-40B4-BE49-F238E27FC236}">
                  <a16:creationId xmlns:a16="http://schemas.microsoft.com/office/drawing/2014/main" id="{691C4BE9-97B9-4BD4-BC2E-CF64DD249F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44662" y="4073570"/>
              <a:ext cx="605050" cy="336139"/>
            </a:xfrm>
            <a:prstGeom prst="rect">
              <a:avLst/>
            </a:prstGeom>
          </p:spPr>
        </p:pic>
        <p:pic>
          <p:nvPicPr>
            <p:cNvPr id="12" name="Picture 11">
              <a:hlinkClick r:id="rId9"/>
              <a:extLst>
                <a:ext uri="{FF2B5EF4-FFF2-40B4-BE49-F238E27FC236}">
                  <a16:creationId xmlns:a16="http://schemas.microsoft.com/office/drawing/2014/main" id="{90461E26-8477-4C60-BFE7-2C52E4CB683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08097" y="4613774"/>
              <a:ext cx="719745" cy="405020"/>
            </a:xfrm>
            <a:prstGeom prst="rect">
              <a:avLst/>
            </a:prstGeom>
          </p:spPr>
        </p:pic>
        <p:pic>
          <p:nvPicPr>
            <p:cNvPr id="13" name="Picture 12">
              <a:hlinkClick r:id="rId11"/>
              <a:extLst>
                <a:ext uri="{FF2B5EF4-FFF2-40B4-BE49-F238E27FC236}">
                  <a16:creationId xmlns:a16="http://schemas.microsoft.com/office/drawing/2014/main" id="{C744418A-5393-466E-9659-550C789C5BF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49044" y="3646258"/>
              <a:ext cx="1829365" cy="848161"/>
            </a:xfrm>
            <a:prstGeom prst="rect">
              <a:avLst/>
            </a:prstGeom>
          </p:spPr>
        </p:pic>
        <p:pic>
          <p:nvPicPr>
            <p:cNvPr id="14" name="Picture 13">
              <a:hlinkClick r:id="rId13"/>
              <a:extLst>
                <a:ext uri="{FF2B5EF4-FFF2-40B4-BE49-F238E27FC236}">
                  <a16:creationId xmlns:a16="http://schemas.microsoft.com/office/drawing/2014/main" id="{A8B62B55-265F-451F-805A-82D704329EB3}"/>
                </a:ext>
              </a:extLst>
            </p:cNvPr>
            <p:cNvPicPr/>
            <p:nvPr/>
          </p:nvPicPr>
          <p:blipFill>
            <a:blip r:embed="rId14"/>
            <a:stretch>
              <a:fillRect/>
            </a:stretch>
          </p:blipFill>
          <p:spPr>
            <a:xfrm>
              <a:off x="3816433" y="4420650"/>
              <a:ext cx="571846" cy="317986"/>
            </a:xfrm>
            <a:prstGeom prst="rect">
              <a:avLst/>
            </a:prstGeom>
            <a:ln>
              <a:noFill/>
            </a:ln>
          </p:spPr>
        </p:pic>
        <p:pic>
          <p:nvPicPr>
            <p:cNvPr id="15" name="Picture 14">
              <a:hlinkClick r:id="rId15"/>
              <a:extLst>
                <a:ext uri="{FF2B5EF4-FFF2-40B4-BE49-F238E27FC236}">
                  <a16:creationId xmlns:a16="http://schemas.microsoft.com/office/drawing/2014/main" id="{ADF8D4AC-77B1-42CA-9D62-FB0D076667C5}"/>
                </a:ext>
              </a:extLst>
            </p:cNvPr>
            <p:cNvPicPr/>
            <p:nvPr/>
          </p:nvPicPr>
          <p:blipFill rotWithShape="1">
            <a:blip r:embed="rId16"/>
            <a:srcRect r="5520"/>
            <a:stretch/>
          </p:blipFill>
          <p:spPr>
            <a:xfrm>
              <a:off x="5992523" y="2143436"/>
              <a:ext cx="974623" cy="526335"/>
            </a:xfrm>
            <a:prstGeom prst="rect">
              <a:avLst/>
            </a:prstGeom>
            <a:ln>
              <a:noFill/>
            </a:ln>
          </p:spPr>
        </p:pic>
        <p:pic>
          <p:nvPicPr>
            <p:cNvPr id="16" name="Picture 15" descr="A close up of a sign&#10;&#10;Description generated with very high confidence">
              <a:hlinkClick r:id="rId17"/>
              <a:extLst>
                <a:ext uri="{FF2B5EF4-FFF2-40B4-BE49-F238E27FC236}">
                  <a16:creationId xmlns:a16="http://schemas.microsoft.com/office/drawing/2014/main" id="{611E0976-76A2-4952-9C71-F1076E60BD4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767221" y="3067962"/>
              <a:ext cx="632353" cy="632353"/>
            </a:xfrm>
            <a:prstGeom prst="rect">
              <a:avLst/>
            </a:prstGeom>
          </p:spPr>
        </p:pic>
        <p:pic>
          <p:nvPicPr>
            <p:cNvPr id="17" name="Picture 16">
              <a:hlinkClick r:id="rId19"/>
              <a:extLst>
                <a:ext uri="{FF2B5EF4-FFF2-40B4-BE49-F238E27FC236}">
                  <a16:creationId xmlns:a16="http://schemas.microsoft.com/office/drawing/2014/main" id="{3F8B9C55-2DD2-4E97-8BE2-2B3FBDAFCD1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582367" y="2573899"/>
              <a:ext cx="1209117" cy="318544"/>
            </a:xfrm>
            <a:prstGeom prst="rect">
              <a:avLst/>
            </a:prstGeom>
          </p:spPr>
        </p:pic>
        <p:pic>
          <p:nvPicPr>
            <p:cNvPr id="18" name="Picture 17">
              <a:hlinkClick r:id="rId21"/>
              <a:extLst>
                <a:ext uri="{FF2B5EF4-FFF2-40B4-BE49-F238E27FC236}">
                  <a16:creationId xmlns:a16="http://schemas.microsoft.com/office/drawing/2014/main" id="{96BD4528-C2E6-4ABA-B479-EB02025E7E29}"/>
                </a:ext>
              </a:extLst>
            </p:cNvPr>
            <p:cNvPicPr/>
            <p:nvPr/>
          </p:nvPicPr>
          <p:blipFill>
            <a:blip r:embed="rId22"/>
            <a:stretch>
              <a:fillRect/>
            </a:stretch>
          </p:blipFill>
          <p:spPr>
            <a:xfrm>
              <a:off x="6945048" y="4922074"/>
              <a:ext cx="528352" cy="391455"/>
            </a:xfrm>
            <a:prstGeom prst="rect">
              <a:avLst/>
            </a:prstGeom>
            <a:ln>
              <a:noFill/>
            </a:ln>
          </p:spPr>
        </p:pic>
        <p:pic>
          <p:nvPicPr>
            <p:cNvPr id="19" name="Picture 18">
              <a:hlinkClick r:id="rId23"/>
              <a:extLst>
                <a:ext uri="{FF2B5EF4-FFF2-40B4-BE49-F238E27FC236}">
                  <a16:creationId xmlns:a16="http://schemas.microsoft.com/office/drawing/2014/main" id="{1CAA3A48-4D2C-47AA-B5D5-77011E7EDF5C}"/>
                </a:ext>
              </a:extLst>
            </p:cNvPr>
            <p:cNvPicPr/>
            <p:nvPr/>
          </p:nvPicPr>
          <p:blipFill>
            <a:blip r:embed="rId24"/>
            <a:stretch>
              <a:fillRect/>
            </a:stretch>
          </p:blipFill>
          <p:spPr>
            <a:xfrm>
              <a:off x="5815708" y="762702"/>
              <a:ext cx="1175493" cy="300033"/>
            </a:xfrm>
            <a:prstGeom prst="rect">
              <a:avLst/>
            </a:prstGeom>
            <a:ln>
              <a:noFill/>
            </a:ln>
          </p:spPr>
        </p:pic>
        <p:pic>
          <p:nvPicPr>
            <p:cNvPr id="20" name="Picture 19">
              <a:hlinkClick r:id="rId25"/>
              <a:extLst>
                <a:ext uri="{FF2B5EF4-FFF2-40B4-BE49-F238E27FC236}">
                  <a16:creationId xmlns:a16="http://schemas.microsoft.com/office/drawing/2014/main" id="{03A6726E-E09C-47ED-A78C-87E7B19A9E6F}"/>
                </a:ext>
              </a:extLst>
            </p:cNvPr>
            <p:cNvPicPr/>
            <p:nvPr/>
          </p:nvPicPr>
          <p:blipFill>
            <a:blip r:embed="rId26"/>
            <a:stretch>
              <a:fillRect/>
            </a:stretch>
          </p:blipFill>
          <p:spPr>
            <a:xfrm>
              <a:off x="4333501" y="2095623"/>
              <a:ext cx="384257" cy="334940"/>
            </a:xfrm>
            <a:prstGeom prst="rect">
              <a:avLst/>
            </a:prstGeom>
            <a:ln>
              <a:noFill/>
            </a:ln>
          </p:spPr>
        </p:pic>
        <p:pic>
          <p:nvPicPr>
            <p:cNvPr id="21" name="Picture 20">
              <a:hlinkClick r:id="rId27"/>
              <a:extLst>
                <a:ext uri="{FF2B5EF4-FFF2-40B4-BE49-F238E27FC236}">
                  <a16:creationId xmlns:a16="http://schemas.microsoft.com/office/drawing/2014/main" id="{807D74C0-86C5-4C96-86E2-C657B4546992}"/>
                </a:ext>
              </a:extLst>
            </p:cNvPr>
            <p:cNvPicPr/>
            <p:nvPr/>
          </p:nvPicPr>
          <p:blipFill>
            <a:blip r:embed="rId28"/>
            <a:stretch>
              <a:fillRect/>
            </a:stretch>
          </p:blipFill>
          <p:spPr>
            <a:xfrm>
              <a:off x="3380309" y="785371"/>
              <a:ext cx="528352" cy="430638"/>
            </a:xfrm>
            <a:prstGeom prst="rect">
              <a:avLst/>
            </a:prstGeom>
            <a:ln>
              <a:noFill/>
            </a:ln>
          </p:spPr>
        </p:pic>
        <p:pic>
          <p:nvPicPr>
            <p:cNvPr id="22" name="Picture 21">
              <a:hlinkClick r:id="rId29"/>
              <a:extLst>
                <a:ext uri="{FF2B5EF4-FFF2-40B4-BE49-F238E27FC236}">
                  <a16:creationId xmlns:a16="http://schemas.microsoft.com/office/drawing/2014/main" id="{B464C5AB-5AD8-45FA-9F72-901AE03592FA}"/>
                </a:ext>
              </a:extLst>
            </p:cNvPr>
            <p:cNvPicPr/>
            <p:nvPr/>
          </p:nvPicPr>
          <p:blipFill>
            <a:blip r:embed="rId30"/>
            <a:stretch>
              <a:fillRect/>
            </a:stretch>
          </p:blipFill>
          <p:spPr>
            <a:xfrm>
              <a:off x="7817396" y="3435059"/>
              <a:ext cx="898095" cy="129819"/>
            </a:xfrm>
            <a:prstGeom prst="rect">
              <a:avLst/>
            </a:prstGeom>
            <a:ln>
              <a:noFill/>
            </a:ln>
          </p:spPr>
        </p:pic>
        <p:pic>
          <p:nvPicPr>
            <p:cNvPr id="23" name="Picture 22">
              <a:hlinkClick r:id="rId31"/>
              <a:extLst>
                <a:ext uri="{FF2B5EF4-FFF2-40B4-BE49-F238E27FC236}">
                  <a16:creationId xmlns:a16="http://schemas.microsoft.com/office/drawing/2014/main" id="{92049323-1AF7-4B4B-8F55-03755127355A}"/>
                </a:ext>
              </a:extLst>
            </p:cNvPr>
            <p:cNvPicPr/>
            <p:nvPr/>
          </p:nvPicPr>
          <p:blipFill>
            <a:blip r:embed="rId32"/>
            <a:stretch>
              <a:fillRect/>
            </a:stretch>
          </p:blipFill>
          <p:spPr>
            <a:xfrm>
              <a:off x="8653956" y="1845611"/>
              <a:ext cx="740526" cy="367154"/>
            </a:xfrm>
            <a:prstGeom prst="rect">
              <a:avLst/>
            </a:prstGeom>
            <a:ln>
              <a:noFill/>
            </a:ln>
          </p:spPr>
        </p:pic>
        <p:pic>
          <p:nvPicPr>
            <p:cNvPr id="24" name="Picture 23">
              <a:hlinkClick r:id="rId33"/>
              <a:extLst>
                <a:ext uri="{FF2B5EF4-FFF2-40B4-BE49-F238E27FC236}">
                  <a16:creationId xmlns:a16="http://schemas.microsoft.com/office/drawing/2014/main" id="{74192A31-49E2-4686-A638-1D977B8570A5}"/>
                </a:ext>
              </a:extLst>
            </p:cNvPr>
            <p:cNvPicPr/>
            <p:nvPr/>
          </p:nvPicPr>
          <p:blipFill>
            <a:blip r:embed="rId34"/>
            <a:stretch>
              <a:fillRect/>
            </a:stretch>
          </p:blipFill>
          <p:spPr>
            <a:xfrm>
              <a:off x="2684572" y="4943673"/>
              <a:ext cx="517763" cy="434405"/>
            </a:xfrm>
            <a:prstGeom prst="rect">
              <a:avLst/>
            </a:prstGeom>
            <a:ln>
              <a:noFill/>
            </a:ln>
          </p:spPr>
        </p:pic>
        <p:pic>
          <p:nvPicPr>
            <p:cNvPr id="25" name="Picture 24">
              <a:hlinkClick r:id="rId35"/>
              <a:extLst>
                <a:ext uri="{FF2B5EF4-FFF2-40B4-BE49-F238E27FC236}">
                  <a16:creationId xmlns:a16="http://schemas.microsoft.com/office/drawing/2014/main" id="{8D0F4F66-DB95-4849-BBFF-1C91494861F4}"/>
                </a:ext>
              </a:extLst>
            </p:cNvPr>
            <p:cNvPicPr/>
            <p:nvPr/>
          </p:nvPicPr>
          <p:blipFill>
            <a:blip r:embed="rId36"/>
            <a:stretch>
              <a:fillRect/>
            </a:stretch>
          </p:blipFill>
          <p:spPr>
            <a:xfrm>
              <a:off x="4353833" y="5071799"/>
              <a:ext cx="1104737" cy="239244"/>
            </a:xfrm>
            <a:prstGeom prst="rect">
              <a:avLst/>
            </a:prstGeom>
            <a:ln>
              <a:noFill/>
            </a:ln>
          </p:spPr>
        </p:pic>
        <p:pic>
          <p:nvPicPr>
            <p:cNvPr id="26" name="Picture 25">
              <a:hlinkClick r:id="rId37"/>
              <a:extLst>
                <a:ext uri="{FF2B5EF4-FFF2-40B4-BE49-F238E27FC236}">
                  <a16:creationId xmlns:a16="http://schemas.microsoft.com/office/drawing/2014/main" id="{AC8B9DFB-6CA1-4985-A726-E908C78DD724}"/>
                </a:ext>
              </a:extLst>
            </p:cNvPr>
            <p:cNvPicPr/>
            <p:nvPr/>
          </p:nvPicPr>
          <p:blipFill>
            <a:blip r:embed="rId38"/>
            <a:stretch>
              <a:fillRect/>
            </a:stretch>
          </p:blipFill>
          <p:spPr>
            <a:xfrm>
              <a:off x="7473711" y="2151493"/>
              <a:ext cx="412621" cy="454374"/>
            </a:xfrm>
            <a:prstGeom prst="rect">
              <a:avLst/>
            </a:prstGeom>
            <a:ln>
              <a:noFill/>
            </a:ln>
          </p:spPr>
        </p:pic>
        <p:pic>
          <p:nvPicPr>
            <p:cNvPr id="27" name="Picture 26">
              <a:hlinkClick r:id="rId39"/>
              <a:extLst>
                <a:ext uri="{FF2B5EF4-FFF2-40B4-BE49-F238E27FC236}">
                  <a16:creationId xmlns:a16="http://schemas.microsoft.com/office/drawing/2014/main" id="{05256455-0E62-40AD-8A2A-EB25ECB087E3}"/>
                </a:ext>
              </a:extLst>
            </p:cNvPr>
            <p:cNvPicPr/>
            <p:nvPr/>
          </p:nvPicPr>
          <p:blipFill>
            <a:blip r:embed="rId40"/>
            <a:stretch>
              <a:fillRect/>
            </a:stretch>
          </p:blipFill>
          <p:spPr>
            <a:xfrm>
              <a:off x="7046566" y="2114807"/>
              <a:ext cx="384257" cy="253184"/>
            </a:xfrm>
            <a:prstGeom prst="rect">
              <a:avLst/>
            </a:prstGeom>
            <a:ln>
              <a:noFill/>
            </a:ln>
          </p:spPr>
        </p:pic>
        <p:pic>
          <p:nvPicPr>
            <p:cNvPr id="28" name="Picture 27">
              <a:hlinkClick r:id="rId41"/>
              <a:extLst>
                <a:ext uri="{FF2B5EF4-FFF2-40B4-BE49-F238E27FC236}">
                  <a16:creationId xmlns:a16="http://schemas.microsoft.com/office/drawing/2014/main" id="{E5316AC4-725F-402E-8B67-3F6E55CB8C9B}"/>
                </a:ext>
              </a:extLst>
            </p:cNvPr>
            <p:cNvPicPr/>
            <p:nvPr/>
          </p:nvPicPr>
          <p:blipFill>
            <a:blip r:embed="rId42"/>
            <a:stretch>
              <a:fillRect/>
            </a:stretch>
          </p:blipFill>
          <p:spPr>
            <a:xfrm>
              <a:off x="3767601" y="3133515"/>
              <a:ext cx="336224" cy="382789"/>
            </a:xfrm>
            <a:prstGeom prst="rect">
              <a:avLst/>
            </a:prstGeom>
            <a:ln>
              <a:noFill/>
            </a:ln>
          </p:spPr>
        </p:pic>
        <p:pic>
          <p:nvPicPr>
            <p:cNvPr id="29" name="Picture 28">
              <a:hlinkClick r:id="rId43"/>
              <a:extLst>
                <a:ext uri="{FF2B5EF4-FFF2-40B4-BE49-F238E27FC236}">
                  <a16:creationId xmlns:a16="http://schemas.microsoft.com/office/drawing/2014/main" id="{25872C50-D195-44B9-9D87-88FBEC4BBA19}"/>
                </a:ext>
              </a:extLst>
            </p:cNvPr>
            <p:cNvPicPr/>
            <p:nvPr/>
          </p:nvPicPr>
          <p:blipFill>
            <a:blip r:embed="rId44"/>
            <a:stretch>
              <a:fillRect/>
            </a:stretch>
          </p:blipFill>
          <p:spPr>
            <a:xfrm>
              <a:off x="4678478" y="1134174"/>
              <a:ext cx="765734" cy="315081"/>
            </a:xfrm>
            <a:prstGeom prst="rect">
              <a:avLst/>
            </a:prstGeom>
            <a:ln>
              <a:noFill/>
            </a:ln>
          </p:spPr>
        </p:pic>
        <p:pic>
          <p:nvPicPr>
            <p:cNvPr id="30" name="Picture 29">
              <a:hlinkClick r:id="rId45"/>
              <a:extLst>
                <a:ext uri="{FF2B5EF4-FFF2-40B4-BE49-F238E27FC236}">
                  <a16:creationId xmlns:a16="http://schemas.microsoft.com/office/drawing/2014/main" id="{B0D9E795-9801-4853-9B15-333937D88FA1}"/>
                </a:ext>
              </a:extLst>
            </p:cNvPr>
            <p:cNvPicPr/>
            <p:nvPr/>
          </p:nvPicPr>
          <p:blipFill>
            <a:blip r:embed="rId46"/>
            <a:stretch>
              <a:fillRect/>
            </a:stretch>
          </p:blipFill>
          <p:spPr>
            <a:xfrm>
              <a:off x="6772364" y="3851358"/>
              <a:ext cx="1280035" cy="267688"/>
            </a:xfrm>
            <a:prstGeom prst="rect">
              <a:avLst/>
            </a:prstGeom>
            <a:ln>
              <a:noFill/>
            </a:ln>
          </p:spPr>
        </p:pic>
        <p:pic>
          <p:nvPicPr>
            <p:cNvPr id="31" name="Picture 30">
              <a:hlinkClick r:id="rId47"/>
              <a:extLst>
                <a:ext uri="{FF2B5EF4-FFF2-40B4-BE49-F238E27FC236}">
                  <a16:creationId xmlns:a16="http://schemas.microsoft.com/office/drawing/2014/main" id="{D121E021-EB05-4EB9-8223-A551692DFA4C}"/>
                </a:ext>
              </a:extLst>
            </p:cNvPr>
            <p:cNvPicPr/>
            <p:nvPr/>
          </p:nvPicPr>
          <p:blipFill>
            <a:blip r:embed="rId48"/>
            <a:stretch>
              <a:fillRect/>
            </a:stretch>
          </p:blipFill>
          <p:spPr>
            <a:xfrm>
              <a:off x="5549698" y="1649954"/>
              <a:ext cx="390308" cy="287092"/>
            </a:xfrm>
            <a:prstGeom prst="rect">
              <a:avLst/>
            </a:prstGeom>
            <a:ln>
              <a:noFill/>
            </a:ln>
          </p:spPr>
        </p:pic>
        <p:pic>
          <p:nvPicPr>
            <p:cNvPr id="32" name="Picture 31">
              <a:hlinkClick r:id="rId49"/>
              <a:extLst>
                <a:ext uri="{FF2B5EF4-FFF2-40B4-BE49-F238E27FC236}">
                  <a16:creationId xmlns:a16="http://schemas.microsoft.com/office/drawing/2014/main" id="{58A3020F-3ACB-4985-93A4-FF1716397705}"/>
                </a:ext>
              </a:extLst>
            </p:cNvPr>
            <p:cNvPicPr/>
            <p:nvPr/>
          </p:nvPicPr>
          <p:blipFill>
            <a:blip r:embed="rId50"/>
            <a:stretch>
              <a:fillRect/>
            </a:stretch>
          </p:blipFill>
          <p:spPr>
            <a:xfrm>
              <a:off x="7440219" y="1173157"/>
              <a:ext cx="1080721" cy="234346"/>
            </a:xfrm>
            <a:prstGeom prst="rect">
              <a:avLst/>
            </a:prstGeom>
            <a:ln>
              <a:noFill/>
            </a:ln>
          </p:spPr>
        </p:pic>
        <p:pic>
          <p:nvPicPr>
            <p:cNvPr id="33" name="Picture 32">
              <a:hlinkClick r:id="rId51"/>
              <a:extLst>
                <a:ext uri="{FF2B5EF4-FFF2-40B4-BE49-F238E27FC236}">
                  <a16:creationId xmlns:a16="http://schemas.microsoft.com/office/drawing/2014/main" id="{F7B5CC7A-59D1-407D-B90F-8481B95876D6}"/>
                </a:ext>
              </a:extLst>
            </p:cNvPr>
            <p:cNvPicPr/>
            <p:nvPr/>
          </p:nvPicPr>
          <p:blipFill>
            <a:blip r:embed="rId52"/>
            <a:stretch>
              <a:fillRect/>
            </a:stretch>
          </p:blipFill>
          <p:spPr>
            <a:xfrm>
              <a:off x="6119065" y="2993572"/>
              <a:ext cx="464427" cy="228334"/>
            </a:xfrm>
            <a:prstGeom prst="rect">
              <a:avLst/>
            </a:prstGeom>
            <a:ln>
              <a:noFill/>
            </a:ln>
          </p:spPr>
        </p:pic>
        <p:pic>
          <p:nvPicPr>
            <p:cNvPr id="34" name="Picture 33">
              <a:hlinkClick r:id="rId53"/>
              <a:extLst>
                <a:ext uri="{FF2B5EF4-FFF2-40B4-BE49-F238E27FC236}">
                  <a16:creationId xmlns:a16="http://schemas.microsoft.com/office/drawing/2014/main" id="{D33BB8FD-C54D-4080-BE96-ED6DB68894B5}"/>
                </a:ext>
              </a:extLst>
            </p:cNvPr>
            <p:cNvPicPr/>
            <p:nvPr/>
          </p:nvPicPr>
          <p:blipFill>
            <a:blip r:embed="rId54"/>
            <a:stretch>
              <a:fillRect/>
            </a:stretch>
          </p:blipFill>
          <p:spPr>
            <a:xfrm>
              <a:off x="6214316" y="1366938"/>
              <a:ext cx="832619" cy="239244"/>
            </a:xfrm>
            <a:prstGeom prst="rect">
              <a:avLst/>
            </a:prstGeom>
            <a:ln>
              <a:noFill/>
            </a:ln>
          </p:spPr>
        </p:pic>
        <p:pic>
          <p:nvPicPr>
            <p:cNvPr id="35" name="Picture 34">
              <a:hlinkClick r:id="rId55"/>
              <a:extLst>
                <a:ext uri="{FF2B5EF4-FFF2-40B4-BE49-F238E27FC236}">
                  <a16:creationId xmlns:a16="http://schemas.microsoft.com/office/drawing/2014/main" id="{37050930-BEAD-482C-9DEC-4CC45A690BD0}"/>
                </a:ext>
              </a:extLst>
            </p:cNvPr>
            <p:cNvPicPr/>
            <p:nvPr/>
          </p:nvPicPr>
          <p:blipFill>
            <a:blip r:embed="rId56"/>
            <a:stretch>
              <a:fillRect/>
            </a:stretch>
          </p:blipFill>
          <p:spPr>
            <a:xfrm>
              <a:off x="3727467" y="2089328"/>
              <a:ext cx="439475" cy="428377"/>
            </a:xfrm>
            <a:prstGeom prst="rect">
              <a:avLst/>
            </a:prstGeom>
            <a:ln>
              <a:noFill/>
            </a:ln>
          </p:spPr>
        </p:pic>
        <p:pic>
          <p:nvPicPr>
            <p:cNvPr id="36" name="Picture 35">
              <a:hlinkClick r:id="rId57"/>
              <a:extLst>
                <a:ext uri="{FF2B5EF4-FFF2-40B4-BE49-F238E27FC236}">
                  <a16:creationId xmlns:a16="http://schemas.microsoft.com/office/drawing/2014/main" id="{F9F77BD3-EC17-437B-8873-855B3F3A4E1D}"/>
                </a:ext>
              </a:extLst>
            </p:cNvPr>
            <p:cNvPicPr/>
            <p:nvPr/>
          </p:nvPicPr>
          <p:blipFill>
            <a:blip r:embed="rId58"/>
            <a:stretch>
              <a:fillRect/>
            </a:stretch>
          </p:blipFill>
          <p:spPr>
            <a:xfrm>
              <a:off x="6958345" y="4145547"/>
              <a:ext cx="908071" cy="177643"/>
            </a:xfrm>
            <a:prstGeom prst="rect">
              <a:avLst/>
            </a:prstGeom>
            <a:ln>
              <a:noFill/>
            </a:ln>
          </p:spPr>
        </p:pic>
        <p:pic>
          <p:nvPicPr>
            <p:cNvPr id="37" name="Picture 36">
              <a:hlinkClick r:id="rId59"/>
              <a:extLst>
                <a:ext uri="{FF2B5EF4-FFF2-40B4-BE49-F238E27FC236}">
                  <a16:creationId xmlns:a16="http://schemas.microsoft.com/office/drawing/2014/main" id="{0003A386-2731-4A1B-9203-7AC4C947CF61}"/>
                </a:ext>
              </a:extLst>
            </p:cNvPr>
            <p:cNvPicPr/>
            <p:nvPr/>
          </p:nvPicPr>
          <p:blipFill>
            <a:blip r:embed="rId60"/>
            <a:stretch>
              <a:fillRect/>
            </a:stretch>
          </p:blipFill>
          <p:spPr>
            <a:xfrm>
              <a:off x="4072926" y="1028997"/>
              <a:ext cx="502751" cy="492729"/>
            </a:xfrm>
            <a:prstGeom prst="rect">
              <a:avLst/>
            </a:prstGeom>
            <a:ln>
              <a:noFill/>
            </a:ln>
          </p:spPr>
        </p:pic>
        <p:pic>
          <p:nvPicPr>
            <p:cNvPr id="38" name="Picture 37">
              <a:hlinkClick r:id="rId61"/>
              <a:extLst>
                <a:ext uri="{FF2B5EF4-FFF2-40B4-BE49-F238E27FC236}">
                  <a16:creationId xmlns:a16="http://schemas.microsoft.com/office/drawing/2014/main" id="{BAA10539-7022-4319-82FC-6410C47F924C}"/>
                </a:ext>
              </a:extLst>
            </p:cNvPr>
            <p:cNvPicPr/>
            <p:nvPr/>
          </p:nvPicPr>
          <p:blipFill>
            <a:blip r:embed="rId62"/>
            <a:stretch>
              <a:fillRect/>
            </a:stretch>
          </p:blipFill>
          <p:spPr>
            <a:xfrm>
              <a:off x="3220779" y="2290280"/>
              <a:ext cx="433612" cy="276731"/>
            </a:xfrm>
            <a:prstGeom prst="rect">
              <a:avLst/>
            </a:prstGeom>
            <a:ln>
              <a:noFill/>
            </a:ln>
          </p:spPr>
        </p:pic>
        <p:pic>
          <p:nvPicPr>
            <p:cNvPr id="42" name="Picture 41">
              <a:hlinkClick r:id="rId63"/>
              <a:extLst>
                <a:ext uri="{FF2B5EF4-FFF2-40B4-BE49-F238E27FC236}">
                  <a16:creationId xmlns:a16="http://schemas.microsoft.com/office/drawing/2014/main" id="{D6D8018A-79FA-435F-B952-854BAD155067}"/>
                </a:ext>
              </a:extLst>
            </p:cNvPr>
            <p:cNvPicPr/>
            <p:nvPr/>
          </p:nvPicPr>
          <p:blipFill>
            <a:blip r:embed="rId64"/>
            <a:stretch>
              <a:fillRect/>
            </a:stretch>
          </p:blipFill>
          <p:spPr>
            <a:xfrm>
              <a:off x="6699444" y="2960708"/>
              <a:ext cx="433202" cy="354534"/>
            </a:xfrm>
            <a:prstGeom prst="rect">
              <a:avLst/>
            </a:prstGeom>
            <a:ln>
              <a:noFill/>
            </a:ln>
          </p:spPr>
        </p:pic>
        <p:pic>
          <p:nvPicPr>
            <p:cNvPr id="43" name="Picture 42">
              <a:hlinkClick r:id="rId65"/>
              <a:extLst>
                <a:ext uri="{FF2B5EF4-FFF2-40B4-BE49-F238E27FC236}">
                  <a16:creationId xmlns:a16="http://schemas.microsoft.com/office/drawing/2014/main" id="{B6EB3908-567E-4358-BAAE-FCD0D19FC74A}"/>
                </a:ext>
              </a:extLst>
            </p:cNvPr>
            <p:cNvPicPr/>
            <p:nvPr/>
          </p:nvPicPr>
          <p:blipFill>
            <a:blip r:embed="rId66"/>
            <a:stretch>
              <a:fillRect/>
            </a:stretch>
          </p:blipFill>
          <p:spPr>
            <a:xfrm>
              <a:off x="5032447" y="4140935"/>
              <a:ext cx="370780" cy="336138"/>
            </a:xfrm>
            <a:prstGeom prst="rect">
              <a:avLst/>
            </a:prstGeom>
            <a:ln>
              <a:noFill/>
            </a:ln>
          </p:spPr>
        </p:pic>
        <p:pic>
          <p:nvPicPr>
            <p:cNvPr id="44" name="Picture 43">
              <a:hlinkClick r:id="rId67"/>
              <a:extLst>
                <a:ext uri="{FF2B5EF4-FFF2-40B4-BE49-F238E27FC236}">
                  <a16:creationId xmlns:a16="http://schemas.microsoft.com/office/drawing/2014/main" id="{FFEB981C-EFBC-4E01-BF0E-D9212B2569BE}"/>
                </a:ext>
              </a:extLst>
            </p:cNvPr>
            <p:cNvPicPr/>
            <p:nvPr/>
          </p:nvPicPr>
          <p:blipFill>
            <a:blip r:embed="rId68"/>
            <a:stretch>
              <a:fillRect/>
            </a:stretch>
          </p:blipFill>
          <p:spPr>
            <a:xfrm>
              <a:off x="4712579" y="3250624"/>
              <a:ext cx="1002244" cy="188568"/>
            </a:xfrm>
            <a:prstGeom prst="rect">
              <a:avLst/>
            </a:prstGeom>
            <a:ln>
              <a:noFill/>
            </a:ln>
          </p:spPr>
        </p:pic>
        <p:pic>
          <p:nvPicPr>
            <p:cNvPr id="45" name="Picture 44">
              <a:hlinkClick r:id="rId69"/>
              <a:extLst>
                <a:ext uri="{FF2B5EF4-FFF2-40B4-BE49-F238E27FC236}">
                  <a16:creationId xmlns:a16="http://schemas.microsoft.com/office/drawing/2014/main" id="{51E40DE6-F4EE-48BB-9570-911D200D79BE}"/>
                </a:ext>
              </a:extLst>
            </p:cNvPr>
            <p:cNvPicPr/>
            <p:nvPr/>
          </p:nvPicPr>
          <p:blipFill>
            <a:blip r:embed="rId70"/>
            <a:stretch>
              <a:fillRect/>
            </a:stretch>
          </p:blipFill>
          <p:spPr>
            <a:xfrm>
              <a:off x="5277260" y="2030910"/>
              <a:ext cx="864577" cy="287092"/>
            </a:xfrm>
            <a:prstGeom prst="rect">
              <a:avLst/>
            </a:prstGeom>
            <a:ln>
              <a:noFill/>
            </a:ln>
          </p:spPr>
        </p:pic>
        <p:pic>
          <p:nvPicPr>
            <p:cNvPr id="46" name="Picture 45">
              <a:hlinkClick r:id="rId71"/>
              <a:extLst>
                <a:ext uri="{FF2B5EF4-FFF2-40B4-BE49-F238E27FC236}">
                  <a16:creationId xmlns:a16="http://schemas.microsoft.com/office/drawing/2014/main" id="{FCD12D5E-E8EF-48B9-A836-46BA1ADCBDAE}"/>
                </a:ext>
              </a:extLst>
            </p:cNvPr>
            <p:cNvPicPr/>
            <p:nvPr/>
          </p:nvPicPr>
          <p:blipFill>
            <a:blip r:embed="rId72"/>
            <a:stretch>
              <a:fillRect/>
            </a:stretch>
          </p:blipFill>
          <p:spPr>
            <a:xfrm>
              <a:off x="4925639" y="783125"/>
              <a:ext cx="917336" cy="288787"/>
            </a:xfrm>
            <a:prstGeom prst="rect">
              <a:avLst/>
            </a:prstGeom>
            <a:ln>
              <a:noFill/>
            </a:ln>
          </p:spPr>
        </p:pic>
        <p:pic>
          <p:nvPicPr>
            <p:cNvPr id="47" name="Picture 46">
              <a:hlinkClick r:id="rId73"/>
              <a:extLst>
                <a:ext uri="{FF2B5EF4-FFF2-40B4-BE49-F238E27FC236}">
                  <a16:creationId xmlns:a16="http://schemas.microsoft.com/office/drawing/2014/main" id="{4F2F1D5E-4E34-4B2E-960B-FBB3170C96F6}"/>
                </a:ext>
              </a:extLst>
            </p:cNvPr>
            <p:cNvPicPr/>
            <p:nvPr/>
          </p:nvPicPr>
          <p:blipFill>
            <a:blip r:embed="rId74"/>
            <a:stretch>
              <a:fillRect/>
            </a:stretch>
          </p:blipFill>
          <p:spPr>
            <a:xfrm>
              <a:off x="5474671" y="4196483"/>
              <a:ext cx="362855" cy="319044"/>
            </a:xfrm>
            <a:prstGeom prst="rect">
              <a:avLst/>
            </a:prstGeom>
            <a:ln>
              <a:noFill/>
            </a:ln>
          </p:spPr>
        </p:pic>
        <p:pic>
          <p:nvPicPr>
            <p:cNvPr id="48" name="Picture 47">
              <a:hlinkClick r:id="rId75"/>
              <a:extLst>
                <a:ext uri="{FF2B5EF4-FFF2-40B4-BE49-F238E27FC236}">
                  <a16:creationId xmlns:a16="http://schemas.microsoft.com/office/drawing/2014/main" id="{6776C5E8-D75B-46CC-8522-E53EC0C98BCE}"/>
                </a:ext>
              </a:extLst>
            </p:cNvPr>
            <p:cNvPicPr/>
            <p:nvPr/>
          </p:nvPicPr>
          <p:blipFill>
            <a:blip r:embed="rId76"/>
            <a:stretch>
              <a:fillRect/>
            </a:stretch>
          </p:blipFill>
          <p:spPr>
            <a:xfrm>
              <a:off x="5647962" y="2282286"/>
              <a:ext cx="471102" cy="321649"/>
            </a:xfrm>
            <a:prstGeom prst="rect">
              <a:avLst/>
            </a:prstGeom>
            <a:ln>
              <a:noFill/>
            </a:ln>
          </p:spPr>
        </p:pic>
        <p:pic>
          <p:nvPicPr>
            <p:cNvPr id="49" name="Picture 48">
              <a:hlinkClick r:id="rId77"/>
              <a:extLst>
                <a:ext uri="{FF2B5EF4-FFF2-40B4-BE49-F238E27FC236}">
                  <a16:creationId xmlns:a16="http://schemas.microsoft.com/office/drawing/2014/main" id="{0F74A561-7D82-4263-A084-2CC063D36ECE}"/>
                </a:ext>
              </a:extLst>
            </p:cNvPr>
            <p:cNvPicPr/>
            <p:nvPr/>
          </p:nvPicPr>
          <p:blipFill>
            <a:blip r:embed="rId78"/>
            <a:stretch>
              <a:fillRect/>
            </a:stretch>
          </p:blipFill>
          <p:spPr>
            <a:xfrm>
              <a:off x="3246092" y="3935347"/>
              <a:ext cx="409692" cy="411823"/>
            </a:xfrm>
            <a:prstGeom prst="rect">
              <a:avLst/>
            </a:prstGeom>
            <a:ln>
              <a:noFill/>
            </a:ln>
          </p:spPr>
        </p:pic>
        <p:pic>
          <p:nvPicPr>
            <p:cNvPr id="50" name="Picture 49">
              <a:hlinkClick r:id="rId79"/>
              <a:extLst>
                <a:ext uri="{FF2B5EF4-FFF2-40B4-BE49-F238E27FC236}">
                  <a16:creationId xmlns:a16="http://schemas.microsoft.com/office/drawing/2014/main" id="{F818239F-44C4-4F28-92CB-C72D12A03AB6}"/>
                </a:ext>
              </a:extLst>
            </p:cNvPr>
            <p:cNvPicPr/>
            <p:nvPr/>
          </p:nvPicPr>
          <p:blipFill>
            <a:blip r:embed="rId80"/>
            <a:stretch>
              <a:fillRect/>
            </a:stretch>
          </p:blipFill>
          <p:spPr>
            <a:xfrm>
              <a:off x="4904312" y="2103861"/>
              <a:ext cx="321475" cy="331738"/>
            </a:xfrm>
            <a:prstGeom prst="rect">
              <a:avLst/>
            </a:prstGeom>
            <a:ln>
              <a:noFill/>
            </a:ln>
          </p:spPr>
        </p:pic>
        <p:pic>
          <p:nvPicPr>
            <p:cNvPr id="51" name="Picture 50">
              <a:hlinkClick r:id="rId81"/>
              <a:extLst>
                <a:ext uri="{FF2B5EF4-FFF2-40B4-BE49-F238E27FC236}">
                  <a16:creationId xmlns:a16="http://schemas.microsoft.com/office/drawing/2014/main" id="{E6085B06-1F7F-4914-A84D-ABAFD58EBE5D}"/>
                </a:ext>
              </a:extLst>
            </p:cNvPr>
            <p:cNvPicPr/>
            <p:nvPr/>
          </p:nvPicPr>
          <p:blipFill>
            <a:blip r:embed="rId82"/>
            <a:stretch>
              <a:fillRect/>
            </a:stretch>
          </p:blipFill>
          <p:spPr>
            <a:xfrm>
              <a:off x="5488847" y="1151005"/>
              <a:ext cx="528352" cy="408974"/>
            </a:xfrm>
            <a:prstGeom prst="rect">
              <a:avLst/>
            </a:prstGeom>
            <a:ln>
              <a:noFill/>
            </a:ln>
          </p:spPr>
        </p:pic>
        <p:pic>
          <p:nvPicPr>
            <p:cNvPr id="52" name="Picture 51">
              <a:hlinkClick r:id="rId83"/>
              <a:extLst>
                <a:ext uri="{FF2B5EF4-FFF2-40B4-BE49-F238E27FC236}">
                  <a16:creationId xmlns:a16="http://schemas.microsoft.com/office/drawing/2014/main" id="{E987C9CC-FB77-4FBD-AA04-A43F2F9B9D51}"/>
                </a:ext>
              </a:extLst>
            </p:cNvPr>
            <p:cNvPicPr/>
            <p:nvPr/>
          </p:nvPicPr>
          <p:blipFill>
            <a:blip r:embed="rId84"/>
            <a:stretch>
              <a:fillRect/>
            </a:stretch>
          </p:blipFill>
          <p:spPr>
            <a:xfrm>
              <a:off x="7926695" y="2227176"/>
              <a:ext cx="741661" cy="215319"/>
            </a:xfrm>
            <a:prstGeom prst="rect">
              <a:avLst/>
            </a:prstGeom>
            <a:ln>
              <a:noFill/>
            </a:ln>
          </p:spPr>
        </p:pic>
        <p:pic>
          <p:nvPicPr>
            <p:cNvPr id="53" name="Picture 52">
              <a:hlinkClick r:id="rId85"/>
              <a:extLst>
                <a:ext uri="{FF2B5EF4-FFF2-40B4-BE49-F238E27FC236}">
                  <a16:creationId xmlns:a16="http://schemas.microsoft.com/office/drawing/2014/main" id="{18C0AB69-63C4-48BE-8E36-872E421891D4}"/>
                </a:ext>
              </a:extLst>
            </p:cNvPr>
            <p:cNvPicPr/>
            <p:nvPr/>
          </p:nvPicPr>
          <p:blipFill>
            <a:blip r:embed="rId86"/>
            <a:stretch>
              <a:fillRect/>
            </a:stretch>
          </p:blipFill>
          <p:spPr>
            <a:xfrm>
              <a:off x="3310267" y="5058331"/>
              <a:ext cx="855879" cy="384484"/>
            </a:xfrm>
            <a:prstGeom prst="rect">
              <a:avLst/>
            </a:prstGeom>
            <a:ln>
              <a:noFill/>
            </a:ln>
          </p:spPr>
        </p:pic>
        <p:pic>
          <p:nvPicPr>
            <p:cNvPr id="54" name="Picture 53">
              <a:hlinkClick r:id="rId87"/>
              <a:extLst>
                <a:ext uri="{FF2B5EF4-FFF2-40B4-BE49-F238E27FC236}">
                  <a16:creationId xmlns:a16="http://schemas.microsoft.com/office/drawing/2014/main" id="{934BB552-FBDF-4396-AA5D-CDD78B7F2DA4}"/>
                </a:ext>
              </a:extLst>
            </p:cNvPr>
            <p:cNvPicPr/>
            <p:nvPr/>
          </p:nvPicPr>
          <p:blipFill>
            <a:blip r:embed="rId88"/>
            <a:stretch>
              <a:fillRect/>
            </a:stretch>
          </p:blipFill>
          <p:spPr>
            <a:xfrm>
              <a:off x="5616286" y="3781682"/>
              <a:ext cx="1028151" cy="334940"/>
            </a:xfrm>
            <a:prstGeom prst="rect">
              <a:avLst/>
            </a:prstGeom>
            <a:ln>
              <a:noFill/>
            </a:ln>
          </p:spPr>
        </p:pic>
        <p:pic>
          <p:nvPicPr>
            <p:cNvPr id="55" name="Picture 54">
              <a:hlinkClick r:id="rId89"/>
              <a:extLst>
                <a:ext uri="{FF2B5EF4-FFF2-40B4-BE49-F238E27FC236}">
                  <a16:creationId xmlns:a16="http://schemas.microsoft.com/office/drawing/2014/main" id="{95FE2575-FBDC-4088-93FF-59B6A9EBF928}"/>
                </a:ext>
              </a:extLst>
            </p:cNvPr>
            <p:cNvPicPr/>
            <p:nvPr/>
          </p:nvPicPr>
          <p:blipFill>
            <a:blip r:embed="rId90"/>
            <a:stretch>
              <a:fillRect/>
            </a:stretch>
          </p:blipFill>
          <p:spPr>
            <a:xfrm>
              <a:off x="7252566" y="2914785"/>
              <a:ext cx="406248" cy="425256"/>
            </a:xfrm>
            <a:prstGeom prst="rect">
              <a:avLst/>
            </a:prstGeom>
            <a:ln>
              <a:noFill/>
            </a:ln>
          </p:spPr>
        </p:pic>
        <p:pic>
          <p:nvPicPr>
            <p:cNvPr id="56" name="Picture 55">
              <a:hlinkClick r:id="rId91"/>
              <a:extLst>
                <a:ext uri="{FF2B5EF4-FFF2-40B4-BE49-F238E27FC236}">
                  <a16:creationId xmlns:a16="http://schemas.microsoft.com/office/drawing/2014/main" id="{106ADDB0-4DD2-40FB-875C-328ECFC36850}"/>
                </a:ext>
              </a:extLst>
            </p:cNvPr>
            <p:cNvPicPr/>
            <p:nvPr/>
          </p:nvPicPr>
          <p:blipFill>
            <a:blip r:embed="rId92"/>
            <a:stretch>
              <a:fillRect/>
            </a:stretch>
          </p:blipFill>
          <p:spPr>
            <a:xfrm>
              <a:off x="7329488" y="4440783"/>
              <a:ext cx="528352" cy="408974"/>
            </a:xfrm>
            <a:prstGeom prst="rect">
              <a:avLst/>
            </a:prstGeom>
            <a:ln>
              <a:noFill/>
            </a:ln>
          </p:spPr>
        </p:pic>
        <p:pic>
          <p:nvPicPr>
            <p:cNvPr id="57" name="Picture 56">
              <a:hlinkClick r:id="rId93"/>
              <a:extLst>
                <a:ext uri="{FF2B5EF4-FFF2-40B4-BE49-F238E27FC236}">
                  <a16:creationId xmlns:a16="http://schemas.microsoft.com/office/drawing/2014/main" id="{F948FFB9-E79B-4188-8CBA-610A7488D267}"/>
                </a:ext>
              </a:extLst>
            </p:cNvPr>
            <p:cNvPicPr/>
            <p:nvPr/>
          </p:nvPicPr>
          <p:blipFill>
            <a:blip r:embed="rId94"/>
            <a:stretch>
              <a:fillRect/>
            </a:stretch>
          </p:blipFill>
          <p:spPr>
            <a:xfrm>
              <a:off x="2713059" y="719353"/>
              <a:ext cx="726532" cy="365458"/>
            </a:xfrm>
            <a:prstGeom prst="rect">
              <a:avLst/>
            </a:prstGeom>
            <a:ln>
              <a:noFill/>
            </a:ln>
          </p:spPr>
        </p:pic>
        <p:pic>
          <p:nvPicPr>
            <p:cNvPr id="58" name="Picture 57">
              <a:hlinkClick r:id="rId95"/>
              <a:extLst>
                <a:ext uri="{FF2B5EF4-FFF2-40B4-BE49-F238E27FC236}">
                  <a16:creationId xmlns:a16="http://schemas.microsoft.com/office/drawing/2014/main" id="{1EFD0213-0169-47F4-A2A3-40BF3F89FCE6}"/>
                </a:ext>
              </a:extLst>
            </p:cNvPr>
            <p:cNvPicPr/>
            <p:nvPr/>
          </p:nvPicPr>
          <p:blipFill>
            <a:blip r:embed="rId96"/>
            <a:stretch>
              <a:fillRect/>
            </a:stretch>
          </p:blipFill>
          <p:spPr>
            <a:xfrm>
              <a:off x="5801215" y="3332728"/>
              <a:ext cx="350597" cy="407467"/>
            </a:xfrm>
            <a:prstGeom prst="rect">
              <a:avLst/>
            </a:prstGeom>
            <a:ln>
              <a:noFill/>
            </a:ln>
          </p:spPr>
        </p:pic>
        <p:pic>
          <p:nvPicPr>
            <p:cNvPr id="59" name="Picture 58">
              <a:hlinkClick r:id="rId97"/>
              <a:extLst>
                <a:ext uri="{FF2B5EF4-FFF2-40B4-BE49-F238E27FC236}">
                  <a16:creationId xmlns:a16="http://schemas.microsoft.com/office/drawing/2014/main" id="{C14E3A0B-D240-4FCB-98FE-67B03A539F73}"/>
                </a:ext>
              </a:extLst>
            </p:cNvPr>
            <p:cNvPicPr/>
            <p:nvPr/>
          </p:nvPicPr>
          <p:blipFill>
            <a:blip r:embed="rId98"/>
            <a:stretch>
              <a:fillRect/>
            </a:stretch>
          </p:blipFill>
          <p:spPr>
            <a:xfrm>
              <a:off x="3607281" y="2664721"/>
              <a:ext cx="496206" cy="364804"/>
            </a:xfrm>
            <a:prstGeom prst="rect">
              <a:avLst/>
            </a:prstGeom>
            <a:ln>
              <a:noFill/>
            </a:ln>
          </p:spPr>
        </p:pic>
        <p:pic>
          <p:nvPicPr>
            <p:cNvPr id="60" name="Picture 59">
              <a:hlinkClick r:id="rId99"/>
              <a:extLst>
                <a:ext uri="{FF2B5EF4-FFF2-40B4-BE49-F238E27FC236}">
                  <a16:creationId xmlns:a16="http://schemas.microsoft.com/office/drawing/2014/main" id="{F0E25955-9A5B-4A6F-8667-1D7503582B95}"/>
                </a:ext>
              </a:extLst>
            </p:cNvPr>
            <p:cNvPicPr/>
            <p:nvPr/>
          </p:nvPicPr>
          <p:blipFill>
            <a:blip r:embed="rId100"/>
            <a:stretch>
              <a:fillRect/>
            </a:stretch>
          </p:blipFill>
          <p:spPr>
            <a:xfrm>
              <a:off x="2760775" y="2728196"/>
              <a:ext cx="741661" cy="263167"/>
            </a:xfrm>
            <a:prstGeom prst="rect">
              <a:avLst/>
            </a:prstGeom>
            <a:ln>
              <a:noFill/>
            </a:ln>
          </p:spPr>
        </p:pic>
        <p:pic>
          <p:nvPicPr>
            <p:cNvPr id="61" name="Picture 60">
              <a:hlinkClick r:id="rId101"/>
              <a:extLst>
                <a:ext uri="{FF2B5EF4-FFF2-40B4-BE49-F238E27FC236}">
                  <a16:creationId xmlns:a16="http://schemas.microsoft.com/office/drawing/2014/main" id="{2F8B6D20-F4B6-4ABB-9498-CFEFDA323A3A}"/>
                </a:ext>
              </a:extLst>
            </p:cNvPr>
            <p:cNvPicPr/>
            <p:nvPr/>
          </p:nvPicPr>
          <p:blipFill>
            <a:blip r:embed="rId102"/>
            <a:stretch>
              <a:fillRect/>
            </a:stretch>
          </p:blipFill>
          <p:spPr>
            <a:xfrm>
              <a:off x="8852205" y="858066"/>
              <a:ext cx="462387" cy="467194"/>
            </a:xfrm>
            <a:prstGeom prst="rect">
              <a:avLst/>
            </a:prstGeom>
            <a:ln>
              <a:noFill/>
            </a:ln>
          </p:spPr>
        </p:pic>
        <p:pic>
          <p:nvPicPr>
            <p:cNvPr id="62" name="Picture 61">
              <a:hlinkClick r:id="rId103"/>
              <a:extLst>
                <a:ext uri="{FF2B5EF4-FFF2-40B4-BE49-F238E27FC236}">
                  <a16:creationId xmlns:a16="http://schemas.microsoft.com/office/drawing/2014/main" id="{04600486-28E5-43E0-A813-5573F88BB538}"/>
                </a:ext>
              </a:extLst>
            </p:cNvPr>
            <p:cNvPicPr/>
            <p:nvPr/>
          </p:nvPicPr>
          <p:blipFill>
            <a:blip r:embed="rId104"/>
            <a:stretch>
              <a:fillRect/>
            </a:stretch>
          </p:blipFill>
          <p:spPr>
            <a:xfrm>
              <a:off x="2777793" y="3156623"/>
              <a:ext cx="776077" cy="188003"/>
            </a:xfrm>
            <a:prstGeom prst="rect">
              <a:avLst/>
            </a:prstGeom>
            <a:ln>
              <a:noFill/>
            </a:ln>
          </p:spPr>
        </p:pic>
        <p:pic>
          <p:nvPicPr>
            <p:cNvPr id="63" name="Picture 62">
              <a:hlinkClick r:id="rId105"/>
              <a:extLst>
                <a:ext uri="{FF2B5EF4-FFF2-40B4-BE49-F238E27FC236}">
                  <a16:creationId xmlns:a16="http://schemas.microsoft.com/office/drawing/2014/main" id="{842546F7-16F4-4586-B8F0-2AC79D901B5D}"/>
                </a:ext>
              </a:extLst>
            </p:cNvPr>
            <p:cNvPicPr/>
            <p:nvPr/>
          </p:nvPicPr>
          <p:blipFill>
            <a:blip r:embed="rId106"/>
            <a:stretch>
              <a:fillRect/>
            </a:stretch>
          </p:blipFill>
          <p:spPr>
            <a:xfrm>
              <a:off x="6286866" y="3469975"/>
              <a:ext cx="490532" cy="220405"/>
            </a:xfrm>
            <a:prstGeom prst="rect">
              <a:avLst/>
            </a:prstGeom>
            <a:ln>
              <a:noFill/>
            </a:ln>
          </p:spPr>
        </p:pic>
        <p:pic>
          <p:nvPicPr>
            <p:cNvPr id="64" name="Picture 63">
              <a:hlinkClick r:id="rId107"/>
              <a:extLst>
                <a:ext uri="{FF2B5EF4-FFF2-40B4-BE49-F238E27FC236}">
                  <a16:creationId xmlns:a16="http://schemas.microsoft.com/office/drawing/2014/main" id="{465B34ED-8B8D-405C-B386-1BFAEBC55D36}"/>
                </a:ext>
              </a:extLst>
            </p:cNvPr>
            <p:cNvPicPr/>
            <p:nvPr/>
          </p:nvPicPr>
          <p:blipFill>
            <a:blip r:embed="rId108"/>
            <a:stretch>
              <a:fillRect/>
            </a:stretch>
          </p:blipFill>
          <p:spPr>
            <a:xfrm>
              <a:off x="8913697" y="2664721"/>
              <a:ext cx="368454" cy="386907"/>
            </a:xfrm>
            <a:prstGeom prst="rect">
              <a:avLst/>
            </a:prstGeom>
            <a:ln>
              <a:noFill/>
            </a:ln>
          </p:spPr>
        </p:pic>
        <p:pic>
          <p:nvPicPr>
            <p:cNvPr id="65" name="Picture 64">
              <a:hlinkClick r:id="rId109"/>
              <a:extLst>
                <a:ext uri="{FF2B5EF4-FFF2-40B4-BE49-F238E27FC236}">
                  <a16:creationId xmlns:a16="http://schemas.microsoft.com/office/drawing/2014/main" id="{6AB4B239-2E80-413D-8256-11F78DB09898}"/>
                </a:ext>
              </a:extLst>
            </p:cNvPr>
            <p:cNvPicPr/>
            <p:nvPr/>
          </p:nvPicPr>
          <p:blipFill>
            <a:blip r:embed="rId110"/>
            <a:stretch>
              <a:fillRect/>
            </a:stretch>
          </p:blipFill>
          <p:spPr>
            <a:xfrm>
              <a:off x="6976324" y="2424278"/>
              <a:ext cx="426994" cy="425363"/>
            </a:xfrm>
            <a:prstGeom prst="rect">
              <a:avLst/>
            </a:prstGeom>
            <a:ln>
              <a:noFill/>
            </a:ln>
          </p:spPr>
        </p:pic>
        <p:pic>
          <p:nvPicPr>
            <p:cNvPr id="66" name="Picture 65">
              <a:hlinkClick r:id="rId111"/>
              <a:extLst>
                <a:ext uri="{FF2B5EF4-FFF2-40B4-BE49-F238E27FC236}">
                  <a16:creationId xmlns:a16="http://schemas.microsoft.com/office/drawing/2014/main" id="{A877CAD3-5E3B-455E-9E89-66CE19F39DC7}"/>
                </a:ext>
              </a:extLst>
            </p:cNvPr>
            <p:cNvPicPr/>
            <p:nvPr/>
          </p:nvPicPr>
          <p:blipFill>
            <a:blip r:embed="rId112"/>
            <a:stretch>
              <a:fillRect/>
            </a:stretch>
          </p:blipFill>
          <p:spPr>
            <a:xfrm>
              <a:off x="5860456" y="4177654"/>
              <a:ext cx="952699" cy="154095"/>
            </a:xfrm>
            <a:prstGeom prst="rect">
              <a:avLst/>
            </a:prstGeom>
            <a:ln>
              <a:noFill/>
            </a:ln>
          </p:spPr>
        </p:pic>
        <p:pic>
          <p:nvPicPr>
            <p:cNvPr id="67" name="Picture 66">
              <a:hlinkClick r:id="rId113"/>
              <a:extLst>
                <a:ext uri="{FF2B5EF4-FFF2-40B4-BE49-F238E27FC236}">
                  <a16:creationId xmlns:a16="http://schemas.microsoft.com/office/drawing/2014/main" id="{7965B0F0-94B6-402F-ABBB-90E090BE7D0A}"/>
                </a:ext>
              </a:extLst>
            </p:cNvPr>
            <p:cNvPicPr/>
            <p:nvPr/>
          </p:nvPicPr>
          <p:blipFill>
            <a:blip r:embed="rId114"/>
            <a:stretch>
              <a:fillRect/>
            </a:stretch>
          </p:blipFill>
          <p:spPr>
            <a:xfrm>
              <a:off x="4634413" y="3874273"/>
              <a:ext cx="789693" cy="210421"/>
            </a:xfrm>
            <a:prstGeom prst="rect">
              <a:avLst/>
            </a:prstGeom>
            <a:ln>
              <a:noFill/>
            </a:ln>
          </p:spPr>
        </p:pic>
        <p:pic>
          <p:nvPicPr>
            <p:cNvPr id="68" name="Picture 67">
              <a:hlinkClick r:id="rId115"/>
              <a:extLst>
                <a:ext uri="{FF2B5EF4-FFF2-40B4-BE49-F238E27FC236}">
                  <a16:creationId xmlns:a16="http://schemas.microsoft.com/office/drawing/2014/main" id="{989CCF31-ACFC-42EB-A373-4B884EDBF9A1}"/>
                </a:ext>
              </a:extLst>
            </p:cNvPr>
            <p:cNvPicPr/>
            <p:nvPr/>
          </p:nvPicPr>
          <p:blipFill>
            <a:blip r:embed="rId116"/>
            <a:stretch>
              <a:fillRect/>
            </a:stretch>
          </p:blipFill>
          <p:spPr>
            <a:xfrm>
              <a:off x="4753614" y="2531572"/>
              <a:ext cx="837725" cy="247720"/>
            </a:xfrm>
            <a:prstGeom prst="rect">
              <a:avLst/>
            </a:prstGeom>
            <a:ln>
              <a:noFill/>
            </a:ln>
          </p:spPr>
        </p:pic>
        <p:pic>
          <p:nvPicPr>
            <p:cNvPr id="69" name="Picture 68">
              <a:hlinkClick r:id="rId117"/>
              <a:extLst>
                <a:ext uri="{FF2B5EF4-FFF2-40B4-BE49-F238E27FC236}">
                  <a16:creationId xmlns:a16="http://schemas.microsoft.com/office/drawing/2014/main" id="{EBB93D10-C5FC-45F8-B804-2CC87C19808B}"/>
                </a:ext>
              </a:extLst>
            </p:cNvPr>
            <p:cNvPicPr/>
            <p:nvPr/>
          </p:nvPicPr>
          <p:blipFill>
            <a:blip r:embed="rId118"/>
            <a:stretch>
              <a:fillRect/>
            </a:stretch>
          </p:blipFill>
          <p:spPr>
            <a:xfrm>
              <a:off x="6255211" y="1707396"/>
              <a:ext cx="682849" cy="143357"/>
            </a:xfrm>
            <a:prstGeom prst="rect">
              <a:avLst/>
            </a:prstGeom>
            <a:ln>
              <a:noFill/>
            </a:ln>
          </p:spPr>
        </p:pic>
        <p:pic>
          <p:nvPicPr>
            <p:cNvPr id="70" name="Picture 69">
              <a:hlinkClick r:id="rId119"/>
              <a:extLst>
                <a:ext uri="{FF2B5EF4-FFF2-40B4-BE49-F238E27FC236}">
                  <a16:creationId xmlns:a16="http://schemas.microsoft.com/office/drawing/2014/main" id="{4D21DEF4-4F40-4FF0-8B2B-B51699C43F4B}"/>
                </a:ext>
              </a:extLst>
            </p:cNvPr>
            <p:cNvPicPr/>
            <p:nvPr/>
          </p:nvPicPr>
          <p:blipFill>
            <a:blip r:embed="rId120"/>
            <a:stretch>
              <a:fillRect/>
            </a:stretch>
          </p:blipFill>
          <p:spPr>
            <a:xfrm>
              <a:off x="4758103" y="2875265"/>
              <a:ext cx="645596" cy="312335"/>
            </a:xfrm>
            <a:prstGeom prst="rect">
              <a:avLst/>
            </a:prstGeom>
            <a:ln>
              <a:noFill/>
            </a:ln>
          </p:spPr>
        </p:pic>
        <p:pic>
          <p:nvPicPr>
            <p:cNvPr id="71" name="Picture 70">
              <a:hlinkClick r:id="rId121"/>
              <a:extLst>
                <a:ext uri="{FF2B5EF4-FFF2-40B4-BE49-F238E27FC236}">
                  <a16:creationId xmlns:a16="http://schemas.microsoft.com/office/drawing/2014/main" id="{FE82CB59-A2BE-4A72-AF07-6CCDE33BF852}"/>
                </a:ext>
              </a:extLst>
            </p:cNvPr>
            <p:cNvPicPr/>
            <p:nvPr/>
          </p:nvPicPr>
          <p:blipFill>
            <a:blip r:embed="rId122"/>
            <a:stretch>
              <a:fillRect/>
            </a:stretch>
          </p:blipFill>
          <p:spPr>
            <a:xfrm>
              <a:off x="4179611" y="2564987"/>
              <a:ext cx="487885" cy="488282"/>
            </a:xfrm>
            <a:prstGeom prst="rect">
              <a:avLst/>
            </a:prstGeom>
            <a:ln>
              <a:noFill/>
            </a:ln>
          </p:spPr>
        </p:pic>
        <p:pic>
          <p:nvPicPr>
            <p:cNvPr id="72" name="Picture 71">
              <a:hlinkClick r:id="rId123"/>
              <a:extLst>
                <a:ext uri="{FF2B5EF4-FFF2-40B4-BE49-F238E27FC236}">
                  <a16:creationId xmlns:a16="http://schemas.microsoft.com/office/drawing/2014/main" id="{D9B7E400-0F56-459D-8CC3-6BFCAC969BC0}"/>
                </a:ext>
              </a:extLst>
            </p:cNvPr>
            <p:cNvPicPr/>
            <p:nvPr/>
          </p:nvPicPr>
          <p:blipFill>
            <a:blip r:embed="rId124"/>
            <a:stretch>
              <a:fillRect/>
            </a:stretch>
          </p:blipFill>
          <p:spPr>
            <a:xfrm>
              <a:off x="8734253" y="1333610"/>
              <a:ext cx="604606" cy="511628"/>
            </a:xfrm>
            <a:prstGeom prst="rect">
              <a:avLst/>
            </a:prstGeom>
            <a:ln>
              <a:noFill/>
            </a:ln>
          </p:spPr>
        </p:pic>
        <p:pic>
          <p:nvPicPr>
            <p:cNvPr id="73" name="Picture 72" descr="A picture containing clipart&#10;&#10;Description generated with high confidence">
              <a:hlinkClick r:id="rId125"/>
              <a:extLst>
                <a:ext uri="{FF2B5EF4-FFF2-40B4-BE49-F238E27FC236}">
                  <a16:creationId xmlns:a16="http://schemas.microsoft.com/office/drawing/2014/main" id="{A103CDEB-C47E-42B9-AF0F-34912FF24694}"/>
                </a:ext>
              </a:extLst>
            </p:cNvPr>
            <p:cNvPicPr>
              <a:picLocks noChangeAspect="1"/>
            </p:cNvPicPr>
            <p:nvPr/>
          </p:nvPicPr>
          <p:blipFill>
            <a:blip r:embed="rId126">
              <a:extLst>
                <a:ext uri="{28A0092B-C50C-407E-A947-70E740481C1C}">
                  <a14:useLocalDpi xmlns:a14="http://schemas.microsoft.com/office/drawing/2010/main" val="0"/>
                </a:ext>
              </a:extLst>
            </a:blip>
            <a:stretch>
              <a:fillRect/>
            </a:stretch>
          </p:blipFill>
          <p:spPr>
            <a:xfrm>
              <a:off x="8395003" y="4989253"/>
              <a:ext cx="999479" cy="324276"/>
            </a:xfrm>
            <a:prstGeom prst="rect">
              <a:avLst/>
            </a:prstGeom>
          </p:spPr>
        </p:pic>
        <p:pic>
          <p:nvPicPr>
            <p:cNvPr id="74" name="Picture 73" descr="A close up of a sign&#10;&#10;Description generated with very high confidence">
              <a:hlinkClick r:id="rId127"/>
              <a:extLst>
                <a:ext uri="{FF2B5EF4-FFF2-40B4-BE49-F238E27FC236}">
                  <a16:creationId xmlns:a16="http://schemas.microsoft.com/office/drawing/2014/main" id="{1F706A5B-E5B4-462F-BAEB-9928E4920CD3}"/>
                </a:ext>
              </a:extLst>
            </p:cNvPr>
            <p:cNvPicPr>
              <a:picLocks noChangeAspect="1"/>
            </p:cNvPicPr>
            <p:nvPr/>
          </p:nvPicPr>
          <p:blipFill>
            <a:blip r:embed="rId128">
              <a:extLst>
                <a:ext uri="{28A0092B-C50C-407E-A947-70E740481C1C}">
                  <a14:useLocalDpi xmlns:a14="http://schemas.microsoft.com/office/drawing/2010/main" val="0"/>
                </a:ext>
              </a:extLst>
            </a:blip>
            <a:stretch>
              <a:fillRect/>
            </a:stretch>
          </p:blipFill>
          <p:spPr>
            <a:xfrm>
              <a:off x="8294688" y="2832200"/>
              <a:ext cx="486653" cy="486653"/>
            </a:xfrm>
            <a:prstGeom prst="rect">
              <a:avLst/>
            </a:prstGeom>
          </p:spPr>
        </p:pic>
        <p:pic>
          <p:nvPicPr>
            <p:cNvPr id="75" name="Picture 74">
              <a:hlinkClick r:id="rId129"/>
              <a:extLst>
                <a:ext uri="{FF2B5EF4-FFF2-40B4-BE49-F238E27FC236}">
                  <a16:creationId xmlns:a16="http://schemas.microsoft.com/office/drawing/2014/main" id="{8D471045-54AC-4B09-8BC0-ED03A8CDA685}"/>
                </a:ext>
              </a:extLst>
            </p:cNvPr>
            <p:cNvPicPr>
              <a:picLocks noChangeAspect="1"/>
            </p:cNvPicPr>
            <p:nvPr/>
          </p:nvPicPr>
          <p:blipFill>
            <a:blip r:embed="rId130">
              <a:extLst>
                <a:ext uri="{28A0092B-C50C-407E-A947-70E740481C1C}">
                  <a14:useLocalDpi xmlns:a14="http://schemas.microsoft.com/office/drawing/2010/main" val="0"/>
                </a:ext>
              </a:extLst>
            </a:blip>
            <a:stretch>
              <a:fillRect/>
            </a:stretch>
          </p:blipFill>
          <p:spPr>
            <a:xfrm>
              <a:off x="7757821" y="880255"/>
              <a:ext cx="1054044" cy="239083"/>
            </a:xfrm>
            <a:prstGeom prst="rect">
              <a:avLst/>
            </a:prstGeom>
          </p:spPr>
        </p:pic>
        <p:pic>
          <p:nvPicPr>
            <p:cNvPr id="76" name="Picture 75">
              <a:hlinkClick r:id="rId131"/>
              <a:extLst>
                <a:ext uri="{FF2B5EF4-FFF2-40B4-BE49-F238E27FC236}">
                  <a16:creationId xmlns:a16="http://schemas.microsoft.com/office/drawing/2014/main" id="{8091C464-D900-4920-9B05-E329E1DBCB65}"/>
                </a:ext>
              </a:extLst>
            </p:cNvPr>
            <p:cNvPicPr>
              <a:picLocks noChangeAspect="1"/>
            </p:cNvPicPr>
            <p:nvPr/>
          </p:nvPicPr>
          <p:blipFill>
            <a:blip r:embed="rId132">
              <a:extLst>
                <a:ext uri="{28A0092B-C50C-407E-A947-70E740481C1C}">
                  <a14:useLocalDpi xmlns:a14="http://schemas.microsoft.com/office/drawing/2010/main" val="0"/>
                </a:ext>
              </a:extLst>
            </a:blip>
            <a:stretch>
              <a:fillRect/>
            </a:stretch>
          </p:blipFill>
          <p:spPr>
            <a:xfrm>
              <a:off x="3397653" y="1290050"/>
              <a:ext cx="639734" cy="281123"/>
            </a:xfrm>
            <a:prstGeom prst="rect">
              <a:avLst/>
            </a:prstGeom>
          </p:spPr>
        </p:pic>
        <p:pic>
          <p:nvPicPr>
            <p:cNvPr id="77" name="Picture 76" descr="A close up of a logo&#10;&#10;Description generated with very high confidence">
              <a:hlinkClick r:id="rId133"/>
              <a:extLst>
                <a:ext uri="{FF2B5EF4-FFF2-40B4-BE49-F238E27FC236}">
                  <a16:creationId xmlns:a16="http://schemas.microsoft.com/office/drawing/2014/main" id="{A3FC24F2-2199-4956-944A-BE8212BCBDF2}"/>
                </a:ext>
              </a:extLst>
            </p:cNvPr>
            <p:cNvPicPr>
              <a:picLocks noChangeAspect="1"/>
            </p:cNvPicPr>
            <p:nvPr/>
          </p:nvPicPr>
          <p:blipFill>
            <a:blip r:embed="rId134">
              <a:extLst>
                <a:ext uri="{28A0092B-C50C-407E-A947-70E740481C1C}">
                  <a14:useLocalDpi xmlns:a14="http://schemas.microsoft.com/office/drawing/2010/main" val="0"/>
                </a:ext>
              </a:extLst>
            </a:blip>
            <a:stretch>
              <a:fillRect/>
            </a:stretch>
          </p:blipFill>
          <p:spPr>
            <a:xfrm>
              <a:off x="2760775" y="1628193"/>
              <a:ext cx="781671" cy="294928"/>
            </a:xfrm>
            <a:prstGeom prst="rect">
              <a:avLst/>
            </a:prstGeom>
          </p:spPr>
        </p:pic>
        <p:pic>
          <p:nvPicPr>
            <p:cNvPr id="78" name="Picture 77" descr="A picture containing queen&#10;&#10;Description generated with high confidence">
              <a:hlinkClick r:id="rId135"/>
              <a:extLst>
                <a:ext uri="{FF2B5EF4-FFF2-40B4-BE49-F238E27FC236}">
                  <a16:creationId xmlns:a16="http://schemas.microsoft.com/office/drawing/2014/main" id="{0A6073A5-35C2-44AA-98B8-6FBA1841F6D0}"/>
                </a:ext>
              </a:extLst>
            </p:cNvPr>
            <p:cNvPicPr>
              <a:picLocks noChangeAspect="1"/>
            </p:cNvPicPr>
            <p:nvPr/>
          </p:nvPicPr>
          <p:blipFill>
            <a:blip r:embed="rId136">
              <a:extLst>
                <a:ext uri="{28A0092B-C50C-407E-A947-70E740481C1C}">
                  <a14:useLocalDpi xmlns:a14="http://schemas.microsoft.com/office/drawing/2010/main" val="0"/>
                </a:ext>
              </a:extLst>
            </a:blip>
            <a:stretch>
              <a:fillRect/>
            </a:stretch>
          </p:blipFill>
          <p:spPr>
            <a:xfrm>
              <a:off x="2752272" y="3953773"/>
              <a:ext cx="407478" cy="406682"/>
            </a:xfrm>
            <a:prstGeom prst="rect">
              <a:avLst/>
            </a:prstGeom>
          </p:spPr>
        </p:pic>
        <p:pic>
          <p:nvPicPr>
            <p:cNvPr id="79" name="Picture 78" descr="A close up of a sign&#10;&#10;Description generated with very high confidence">
              <a:hlinkClick r:id="rId137"/>
              <a:extLst>
                <a:ext uri="{FF2B5EF4-FFF2-40B4-BE49-F238E27FC236}">
                  <a16:creationId xmlns:a16="http://schemas.microsoft.com/office/drawing/2014/main" id="{98A9767A-C153-4E8A-A272-8A1C5C750042}"/>
                </a:ext>
              </a:extLst>
            </p:cNvPr>
            <p:cNvPicPr>
              <a:picLocks noChangeAspect="1"/>
            </p:cNvPicPr>
            <p:nvPr/>
          </p:nvPicPr>
          <p:blipFill>
            <a:blip r:embed="rId138">
              <a:extLst>
                <a:ext uri="{28A0092B-C50C-407E-A947-70E740481C1C}">
                  <a14:useLocalDpi xmlns:a14="http://schemas.microsoft.com/office/drawing/2010/main" val="0"/>
                </a:ext>
              </a:extLst>
            </a:blip>
            <a:stretch>
              <a:fillRect/>
            </a:stretch>
          </p:blipFill>
          <p:spPr>
            <a:xfrm>
              <a:off x="6200590" y="1943520"/>
              <a:ext cx="766048" cy="166232"/>
            </a:xfrm>
            <a:prstGeom prst="rect">
              <a:avLst/>
            </a:prstGeom>
          </p:spPr>
        </p:pic>
        <p:pic>
          <p:nvPicPr>
            <p:cNvPr id="80" name="Picture 79">
              <a:hlinkClick r:id="rId139"/>
              <a:extLst>
                <a:ext uri="{FF2B5EF4-FFF2-40B4-BE49-F238E27FC236}">
                  <a16:creationId xmlns:a16="http://schemas.microsoft.com/office/drawing/2014/main" id="{40069C74-E0D9-45E9-9D32-C1CCBFAFFC5F}"/>
                </a:ext>
              </a:extLst>
            </p:cNvPr>
            <p:cNvPicPr>
              <a:picLocks noChangeAspect="1"/>
            </p:cNvPicPr>
            <p:nvPr/>
          </p:nvPicPr>
          <p:blipFill>
            <a:blip r:embed="rId140">
              <a:extLst>
                <a:ext uri="{28A0092B-C50C-407E-A947-70E740481C1C}">
                  <a14:useLocalDpi xmlns:a14="http://schemas.microsoft.com/office/drawing/2010/main" val="0"/>
                </a:ext>
              </a:extLst>
            </a:blip>
            <a:stretch>
              <a:fillRect/>
            </a:stretch>
          </p:blipFill>
          <p:spPr>
            <a:xfrm>
              <a:off x="2760775" y="2296191"/>
              <a:ext cx="346323" cy="312236"/>
            </a:xfrm>
            <a:prstGeom prst="rect">
              <a:avLst/>
            </a:prstGeom>
          </p:spPr>
        </p:pic>
        <p:pic>
          <p:nvPicPr>
            <p:cNvPr id="81" name="Picture 80">
              <a:hlinkClick r:id="rId141"/>
              <a:extLst>
                <a:ext uri="{FF2B5EF4-FFF2-40B4-BE49-F238E27FC236}">
                  <a16:creationId xmlns:a16="http://schemas.microsoft.com/office/drawing/2014/main" id="{EBAF172F-90A4-49F5-B5EA-09EA714D579D}"/>
                </a:ext>
              </a:extLst>
            </p:cNvPr>
            <p:cNvPicPr>
              <a:picLocks noChangeAspect="1"/>
            </p:cNvPicPr>
            <p:nvPr/>
          </p:nvPicPr>
          <p:blipFill>
            <a:blip r:embed="rId142">
              <a:extLst>
                <a:ext uri="{28A0092B-C50C-407E-A947-70E740481C1C}">
                  <a14:useLocalDpi xmlns:a14="http://schemas.microsoft.com/office/drawing/2010/main" val="0"/>
                </a:ext>
              </a:extLst>
            </a:blip>
            <a:stretch>
              <a:fillRect/>
            </a:stretch>
          </p:blipFill>
          <p:spPr>
            <a:xfrm>
              <a:off x="2797547" y="1078364"/>
              <a:ext cx="462869" cy="462049"/>
            </a:xfrm>
            <a:prstGeom prst="rect">
              <a:avLst/>
            </a:prstGeom>
          </p:spPr>
        </p:pic>
        <p:pic>
          <p:nvPicPr>
            <p:cNvPr id="82" name="Picture 81">
              <a:hlinkClick r:id="rId143"/>
              <a:extLst>
                <a:ext uri="{FF2B5EF4-FFF2-40B4-BE49-F238E27FC236}">
                  <a16:creationId xmlns:a16="http://schemas.microsoft.com/office/drawing/2014/main" id="{0DFDD7FD-AF7D-48F9-B0D9-1129DBEF4775}"/>
                </a:ext>
              </a:extLst>
            </p:cNvPr>
            <p:cNvPicPr>
              <a:picLocks noChangeAspect="1"/>
            </p:cNvPicPr>
            <p:nvPr/>
          </p:nvPicPr>
          <p:blipFill>
            <a:blip r:embed="rId144">
              <a:extLst>
                <a:ext uri="{28A0092B-C50C-407E-A947-70E740481C1C}">
                  <a14:useLocalDpi xmlns:a14="http://schemas.microsoft.com/office/drawing/2010/main" val="0"/>
                </a:ext>
              </a:extLst>
            </a:blip>
            <a:stretch>
              <a:fillRect/>
            </a:stretch>
          </p:blipFill>
          <p:spPr>
            <a:xfrm>
              <a:off x="4996548" y="1594572"/>
              <a:ext cx="420418" cy="347977"/>
            </a:xfrm>
            <a:prstGeom prst="rect">
              <a:avLst/>
            </a:prstGeom>
          </p:spPr>
        </p:pic>
        <p:pic>
          <p:nvPicPr>
            <p:cNvPr id="83" name="Picture 82">
              <a:hlinkClick r:id="rId145"/>
              <a:extLst>
                <a:ext uri="{FF2B5EF4-FFF2-40B4-BE49-F238E27FC236}">
                  <a16:creationId xmlns:a16="http://schemas.microsoft.com/office/drawing/2014/main" id="{F284D3D9-4AA4-4D41-ACA4-314B969AA56D}"/>
                </a:ext>
              </a:extLst>
            </p:cNvPr>
            <p:cNvPicPr/>
            <p:nvPr/>
          </p:nvPicPr>
          <p:blipFill>
            <a:blip r:embed="rId146"/>
            <a:stretch>
              <a:fillRect/>
            </a:stretch>
          </p:blipFill>
          <p:spPr>
            <a:xfrm>
              <a:off x="5953032" y="1115910"/>
              <a:ext cx="323933" cy="234157"/>
            </a:xfrm>
            <a:prstGeom prst="rect">
              <a:avLst/>
            </a:prstGeom>
            <a:ln>
              <a:noFill/>
            </a:ln>
          </p:spPr>
        </p:pic>
        <p:pic>
          <p:nvPicPr>
            <p:cNvPr id="84" name="Picture 83" descr="A sign lit up at night&#10;&#10;Description generated with high confidence">
              <a:hlinkClick r:id="rId147"/>
              <a:extLst>
                <a:ext uri="{FF2B5EF4-FFF2-40B4-BE49-F238E27FC236}">
                  <a16:creationId xmlns:a16="http://schemas.microsoft.com/office/drawing/2014/main" id="{DCF1DC89-F71B-45F5-B116-A29340DB530D}"/>
                </a:ext>
              </a:extLst>
            </p:cNvPr>
            <p:cNvPicPr>
              <a:picLocks noChangeAspect="1"/>
            </p:cNvPicPr>
            <p:nvPr/>
          </p:nvPicPr>
          <p:blipFill>
            <a:blip r:embed="rId148">
              <a:extLst>
                <a:ext uri="{28A0092B-C50C-407E-A947-70E740481C1C}">
                  <a14:useLocalDpi xmlns:a14="http://schemas.microsoft.com/office/drawing/2010/main" val="0"/>
                </a:ext>
              </a:extLst>
            </a:blip>
            <a:stretch>
              <a:fillRect/>
            </a:stretch>
          </p:blipFill>
          <p:spPr>
            <a:xfrm>
              <a:off x="4655531" y="3543399"/>
              <a:ext cx="926284" cy="238981"/>
            </a:xfrm>
            <a:prstGeom prst="rect">
              <a:avLst/>
            </a:prstGeom>
          </p:spPr>
        </p:pic>
        <p:pic>
          <p:nvPicPr>
            <p:cNvPr id="85" name="Picture 84">
              <a:hlinkClick r:id="rId149"/>
              <a:extLst>
                <a:ext uri="{FF2B5EF4-FFF2-40B4-BE49-F238E27FC236}">
                  <a16:creationId xmlns:a16="http://schemas.microsoft.com/office/drawing/2014/main" id="{F1143315-4528-4CC3-85B3-47080EE923AF}"/>
                </a:ext>
              </a:extLst>
            </p:cNvPr>
            <p:cNvPicPr/>
            <p:nvPr/>
          </p:nvPicPr>
          <p:blipFill>
            <a:blip r:embed="rId150"/>
            <a:stretch>
              <a:fillRect/>
            </a:stretch>
          </p:blipFill>
          <p:spPr>
            <a:xfrm>
              <a:off x="7880770" y="4430590"/>
              <a:ext cx="333766" cy="283324"/>
            </a:xfrm>
            <a:prstGeom prst="rect">
              <a:avLst/>
            </a:prstGeom>
            <a:ln>
              <a:noFill/>
            </a:ln>
          </p:spPr>
        </p:pic>
        <p:pic>
          <p:nvPicPr>
            <p:cNvPr id="86" name="Picture 85">
              <a:hlinkClick r:id="rId151"/>
              <a:extLst>
                <a:ext uri="{FF2B5EF4-FFF2-40B4-BE49-F238E27FC236}">
                  <a16:creationId xmlns:a16="http://schemas.microsoft.com/office/drawing/2014/main" id="{C49D316F-08A3-445C-8904-A1DCA2989901}"/>
                </a:ext>
              </a:extLst>
            </p:cNvPr>
            <p:cNvPicPr/>
            <p:nvPr/>
          </p:nvPicPr>
          <p:blipFill>
            <a:blip r:embed="rId152"/>
            <a:stretch>
              <a:fillRect/>
            </a:stretch>
          </p:blipFill>
          <p:spPr>
            <a:xfrm>
              <a:off x="5637475" y="2777451"/>
              <a:ext cx="384257" cy="377703"/>
            </a:xfrm>
            <a:prstGeom prst="rect">
              <a:avLst/>
            </a:prstGeom>
            <a:ln>
              <a:noFill/>
            </a:ln>
          </p:spPr>
        </p:pic>
        <p:pic>
          <p:nvPicPr>
            <p:cNvPr id="87" name="Picture 86" descr="A close up of a sign&#10;&#10;Description generated with very high confidence">
              <a:hlinkClick r:id="rId153"/>
              <a:extLst>
                <a:ext uri="{FF2B5EF4-FFF2-40B4-BE49-F238E27FC236}">
                  <a16:creationId xmlns:a16="http://schemas.microsoft.com/office/drawing/2014/main" id="{094F1C83-99C7-41C3-B363-6D52D1F935A4}"/>
                </a:ext>
              </a:extLst>
            </p:cNvPr>
            <p:cNvPicPr>
              <a:picLocks noChangeAspect="1"/>
            </p:cNvPicPr>
            <p:nvPr/>
          </p:nvPicPr>
          <p:blipFill>
            <a:blip r:embed="rId154">
              <a:extLst>
                <a:ext uri="{28A0092B-C50C-407E-A947-70E740481C1C}">
                  <a14:useLocalDpi xmlns:a14="http://schemas.microsoft.com/office/drawing/2010/main" val="0"/>
                </a:ext>
              </a:extLst>
            </a:blip>
            <a:stretch>
              <a:fillRect/>
            </a:stretch>
          </p:blipFill>
          <p:spPr>
            <a:xfrm>
              <a:off x="7546170" y="5005933"/>
              <a:ext cx="387713" cy="293349"/>
            </a:xfrm>
            <a:prstGeom prst="rect">
              <a:avLst/>
            </a:prstGeom>
          </p:spPr>
        </p:pic>
        <p:pic>
          <p:nvPicPr>
            <p:cNvPr id="88" name="Picture 87" descr="A close up of a logo&#10;&#10;Description generated with very high confidence">
              <a:hlinkClick r:id="rId155"/>
              <a:extLst>
                <a:ext uri="{FF2B5EF4-FFF2-40B4-BE49-F238E27FC236}">
                  <a16:creationId xmlns:a16="http://schemas.microsoft.com/office/drawing/2014/main" id="{CC4A5A2E-CB2B-4169-922E-7C977D9ABFD0}"/>
                </a:ext>
              </a:extLst>
            </p:cNvPr>
            <p:cNvPicPr>
              <a:picLocks noChangeAspect="1"/>
            </p:cNvPicPr>
            <p:nvPr/>
          </p:nvPicPr>
          <p:blipFill>
            <a:blip r:embed="rId156">
              <a:extLst>
                <a:ext uri="{28A0092B-C50C-407E-A947-70E740481C1C}">
                  <a14:useLocalDpi xmlns:a14="http://schemas.microsoft.com/office/drawing/2010/main" val="0"/>
                </a:ext>
              </a:extLst>
            </a:blip>
            <a:stretch>
              <a:fillRect/>
            </a:stretch>
          </p:blipFill>
          <p:spPr>
            <a:xfrm>
              <a:off x="5488847" y="5033753"/>
              <a:ext cx="741241" cy="302652"/>
            </a:xfrm>
            <a:prstGeom prst="rect">
              <a:avLst/>
            </a:prstGeom>
          </p:spPr>
        </p:pic>
        <p:pic>
          <p:nvPicPr>
            <p:cNvPr id="89" name="Picture 88" descr="A picture containing clipart&#10;&#10;Description generated with very high confidence">
              <a:hlinkClick r:id="rId157"/>
              <a:extLst>
                <a:ext uri="{FF2B5EF4-FFF2-40B4-BE49-F238E27FC236}">
                  <a16:creationId xmlns:a16="http://schemas.microsoft.com/office/drawing/2014/main" id="{24C44C2C-FFB6-462F-B865-53DB2CB96A0F}"/>
                </a:ext>
              </a:extLst>
            </p:cNvPr>
            <p:cNvPicPr>
              <a:picLocks noChangeAspect="1"/>
            </p:cNvPicPr>
            <p:nvPr/>
          </p:nvPicPr>
          <p:blipFill>
            <a:blip r:embed="rId158">
              <a:extLst>
                <a:ext uri="{28A0092B-C50C-407E-A947-70E740481C1C}">
                  <a14:useLocalDpi xmlns:a14="http://schemas.microsoft.com/office/drawing/2010/main" val="0"/>
                </a:ext>
              </a:extLst>
            </a:blip>
            <a:stretch>
              <a:fillRect/>
            </a:stretch>
          </p:blipFill>
          <p:spPr>
            <a:xfrm>
              <a:off x="2796037" y="2031219"/>
              <a:ext cx="786986" cy="147177"/>
            </a:xfrm>
            <a:prstGeom prst="rect">
              <a:avLst/>
            </a:prstGeom>
          </p:spPr>
        </p:pic>
        <p:pic>
          <p:nvPicPr>
            <p:cNvPr id="90" name="Picture 89" descr="A close up of a logo&#10;&#10;Description generated with very high confidence">
              <a:hlinkClick r:id="rId159"/>
              <a:extLst>
                <a:ext uri="{FF2B5EF4-FFF2-40B4-BE49-F238E27FC236}">
                  <a16:creationId xmlns:a16="http://schemas.microsoft.com/office/drawing/2014/main" id="{7F4244EB-79CA-42B9-8509-DD99533C4E39}"/>
                </a:ext>
              </a:extLst>
            </p:cNvPr>
            <p:cNvPicPr>
              <a:picLocks noChangeAspect="1"/>
            </p:cNvPicPr>
            <p:nvPr/>
          </p:nvPicPr>
          <p:blipFill>
            <a:blip r:embed="rId160">
              <a:extLst>
                <a:ext uri="{28A0092B-C50C-407E-A947-70E740481C1C}">
                  <a14:useLocalDpi xmlns:a14="http://schemas.microsoft.com/office/drawing/2010/main" val="0"/>
                </a:ext>
              </a:extLst>
            </a:blip>
            <a:stretch>
              <a:fillRect/>
            </a:stretch>
          </p:blipFill>
          <p:spPr>
            <a:xfrm>
              <a:off x="4484264" y="1530514"/>
              <a:ext cx="419889" cy="498618"/>
            </a:xfrm>
            <a:prstGeom prst="rect">
              <a:avLst/>
            </a:prstGeom>
          </p:spPr>
        </p:pic>
        <p:pic>
          <p:nvPicPr>
            <p:cNvPr id="91" name="Picture 90">
              <a:hlinkClick r:id="rId161"/>
              <a:extLst>
                <a:ext uri="{FF2B5EF4-FFF2-40B4-BE49-F238E27FC236}">
                  <a16:creationId xmlns:a16="http://schemas.microsoft.com/office/drawing/2014/main" id="{5A4D210D-707E-476A-B53B-C25560DC4EC8}"/>
                </a:ext>
              </a:extLst>
            </p:cNvPr>
            <p:cNvPicPr/>
            <p:nvPr/>
          </p:nvPicPr>
          <p:blipFill>
            <a:blip r:embed="rId162"/>
            <a:stretch>
              <a:fillRect/>
            </a:stretch>
          </p:blipFill>
          <p:spPr>
            <a:xfrm>
              <a:off x="3844336" y="815353"/>
              <a:ext cx="1080721" cy="152211"/>
            </a:xfrm>
            <a:prstGeom prst="rect">
              <a:avLst/>
            </a:prstGeom>
            <a:ln>
              <a:noFill/>
            </a:ln>
          </p:spPr>
        </p:pic>
        <p:pic>
          <p:nvPicPr>
            <p:cNvPr id="92" name="Picture 91">
              <a:hlinkClick r:id="rId163"/>
              <a:extLst>
                <a:ext uri="{FF2B5EF4-FFF2-40B4-BE49-F238E27FC236}">
                  <a16:creationId xmlns:a16="http://schemas.microsoft.com/office/drawing/2014/main" id="{118809FB-605A-4B69-9A05-D3F4AEF1CF35}"/>
                </a:ext>
              </a:extLst>
            </p:cNvPr>
            <p:cNvPicPr>
              <a:picLocks noChangeAspect="1"/>
            </p:cNvPicPr>
            <p:nvPr/>
          </p:nvPicPr>
          <p:blipFill>
            <a:blip r:embed="rId164">
              <a:extLst>
                <a:ext uri="{28A0092B-C50C-407E-A947-70E740481C1C}">
                  <a14:useLocalDpi xmlns:a14="http://schemas.microsoft.com/office/drawing/2010/main" val="0"/>
                </a:ext>
              </a:extLst>
            </a:blip>
            <a:stretch>
              <a:fillRect/>
            </a:stretch>
          </p:blipFill>
          <p:spPr>
            <a:xfrm>
              <a:off x="7077040" y="1495010"/>
              <a:ext cx="649654" cy="513376"/>
            </a:xfrm>
            <a:prstGeom prst="rect">
              <a:avLst/>
            </a:prstGeom>
          </p:spPr>
        </p:pic>
        <p:pic>
          <p:nvPicPr>
            <p:cNvPr id="93" name="Picture 92" descr="A close up of a logo&#10;&#10;Description generated with very high confidence">
              <a:hlinkClick r:id="rId165"/>
              <a:extLst>
                <a:ext uri="{FF2B5EF4-FFF2-40B4-BE49-F238E27FC236}">
                  <a16:creationId xmlns:a16="http://schemas.microsoft.com/office/drawing/2014/main" id="{24ACAF88-07F8-4E2A-9AC5-5FC9332A0F28}"/>
                </a:ext>
              </a:extLst>
            </p:cNvPr>
            <p:cNvPicPr>
              <a:picLocks noChangeAspect="1"/>
            </p:cNvPicPr>
            <p:nvPr/>
          </p:nvPicPr>
          <p:blipFill>
            <a:blip r:embed="rId166">
              <a:extLst>
                <a:ext uri="{28A0092B-C50C-407E-A947-70E740481C1C}">
                  <a14:useLocalDpi xmlns:a14="http://schemas.microsoft.com/office/drawing/2010/main" val="0"/>
                </a:ext>
              </a:extLst>
            </a:blip>
            <a:stretch>
              <a:fillRect/>
            </a:stretch>
          </p:blipFill>
          <p:spPr>
            <a:xfrm>
              <a:off x="6175688" y="2586720"/>
              <a:ext cx="686018" cy="296621"/>
            </a:xfrm>
            <a:prstGeom prst="rect">
              <a:avLst/>
            </a:prstGeom>
          </p:spPr>
        </p:pic>
        <p:pic>
          <p:nvPicPr>
            <p:cNvPr id="94" name="Picture 93">
              <a:hlinkClick r:id="rId167"/>
              <a:extLst>
                <a:ext uri="{FF2B5EF4-FFF2-40B4-BE49-F238E27FC236}">
                  <a16:creationId xmlns:a16="http://schemas.microsoft.com/office/drawing/2014/main" id="{B4EFCE95-8FF8-484B-8BCA-2E4B4FF0A739}"/>
                </a:ext>
              </a:extLst>
            </p:cNvPr>
            <p:cNvPicPr>
              <a:picLocks noChangeAspect="1"/>
            </p:cNvPicPr>
            <p:nvPr/>
          </p:nvPicPr>
          <p:blipFill>
            <a:blip r:embed="rId168">
              <a:extLst>
                <a:ext uri="{28A0092B-C50C-407E-A947-70E740481C1C}">
                  <a14:useLocalDpi xmlns:a14="http://schemas.microsoft.com/office/drawing/2010/main" val="0"/>
                </a:ext>
              </a:extLst>
            </a:blip>
            <a:stretch>
              <a:fillRect/>
            </a:stretch>
          </p:blipFill>
          <p:spPr>
            <a:xfrm>
              <a:off x="3596382" y="1664249"/>
              <a:ext cx="785300" cy="319227"/>
            </a:xfrm>
            <a:prstGeom prst="rect">
              <a:avLst/>
            </a:prstGeom>
          </p:spPr>
        </p:pic>
        <p:pic>
          <p:nvPicPr>
            <p:cNvPr id="95" name="Picture 94" descr="A close up of a sign&#10;&#10;Description generated with very high confidence">
              <a:hlinkClick r:id="rId169"/>
              <a:extLst>
                <a:ext uri="{FF2B5EF4-FFF2-40B4-BE49-F238E27FC236}">
                  <a16:creationId xmlns:a16="http://schemas.microsoft.com/office/drawing/2014/main" id="{ED845BEA-093A-4D15-970B-771778E384CE}"/>
                </a:ext>
              </a:extLst>
            </p:cNvPr>
            <p:cNvPicPr>
              <a:picLocks noChangeAspect="1"/>
            </p:cNvPicPr>
            <p:nvPr/>
          </p:nvPicPr>
          <p:blipFill>
            <a:blip r:embed="rId170">
              <a:extLst>
                <a:ext uri="{28A0092B-C50C-407E-A947-70E740481C1C}">
                  <a14:useLocalDpi xmlns:a14="http://schemas.microsoft.com/office/drawing/2010/main" val="0"/>
                </a:ext>
              </a:extLst>
            </a:blip>
            <a:stretch>
              <a:fillRect/>
            </a:stretch>
          </p:blipFill>
          <p:spPr>
            <a:xfrm>
              <a:off x="7977140" y="1438152"/>
              <a:ext cx="607986" cy="247944"/>
            </a:xfrm>
            <a:prstGeom prst="rect">
              <a:avLst/>
            </a:prstGeom>
          </p:spPr>
        </p:pic>
        <p:pic>
          <p:nvPicPr>
            <p:cNvPr id="96" name="Picture 95">
              <a:hlinkClick r:id="rId171"/>
              <a:extLst>
                <a:ext uri="{FF2B5EF4-FFF2-40B4-BE49-F238E27FC236}">
                  <a16:creationId xmlns:a16="http://schemas.microsoft.com/office/drawing/2014/main" id="{91A71C94-D462-4B5E-AF97-AF4AF73BD27A}"/>
                </a:ext>
              </a:extLst>
            </p:cNvPr>
            <p:cNvPicPr>
              <a:picLocks noChangeAspect="1"/>
            </p:cNvPicPr>
            <p:nvPr/>
          </p:nvPicPr>
          <p:blipFill>
            <a:blip r:embed="rId172">
              <a:extLst>
                <a:ext uri="{28A0092B-C50C-407E-A947-70E740481C1C}">
                  <a14:useLocalDpi xmlns:a14="http://schemas.microsoft.com/office/drawing/2010/main" val="0"/>
                </a:ext>
              </a:extLst>
            </a:blip>
            <a:stretch>
              <a:fillRect/>
            </a:stretch>
          </p:blipFill>
          <p:spPr>
            <a:xfrm>
              <a:off x="7885140" y="1795646"/>
              <a:ext cx="634908" cy="302028"/>
            </a:xfrm>
            <a:prstGeom prst="rect">
              <a:avLst/>
            </a:prstGeom>
          </p:spPr>
        </p:pic>
        <p:pic>
          <p:nvPicPr>
            <p:cNvPr id="97" name="Picture 96">
              <a:hlinkClick r:id="rId173"/>
              <a:extLst>
                <a:ext uri="{FF2B5EF4-FFF2-40B4-BE49-F238E27FC236}">
                  <a16:creationId xmlns:a16="http://schemas.microsoft.com/office/drawing/2014/main" id="{6FC9EE79-CD22-4159-866D-08C0DCE461D1}"/>
                </a:ext>
              </a:extLst>
            </p:cNvPr>
            <p:cNvPicPr>
              <a:picLocks noChangeAspect="1"/>
            </p:cNvPicPr>
            <p:nvPr/>
          </p:nvPicPr>
          <p:blipFill>
            <a:blip r:embed="rId174">
              <a:extLst>
                <a:ext uri="{28A0092B-C50C-407E-A947-70E740481C1C}">
                  <a14:useLocalDpi xmlns:a14="http://schemas.microsoft.com/office/drawing/2010/main" val="0"/>
                </a:ext>
              </a:extLst>
            </a:blip>
            <a:stretch>
              <a:fillRect/>
            </a:stretch>
          </p:blipFill>
          <p:spPr>
            <a:xfrm>
              <a:off x="6410877" y="1033331"/>
              <a:ext cx="902727" cy="253117"/>
            </a:xfrm>
            <a:prstGeom prst="rect">
              <a:avLst/>
            </a:prstGeom>
          </p:spPr>
        </p:pic>
        <p:pic>
          <p:nvPicPr>
            <p:cNvPr id="98" name="Picture 97">
              <a:hlinkClick r:id="rId175"/>
              <a:extLst>
                <a:ext uri="{FF2B5EF4-FFF2-40B4-BE49-F238E27FC236}">
                  <a16:creationId xmlns:a16="http://schemas.microsoft.com/office/drawing/2014/main" id="{A1CB9DE0-721A-43F4-A5B6-37C1DEAF8891}"/>
                </a:ext>
              </a:extLst>
            </p:cNvPr>
            <p:cNvPicPr/>
            <p:nvPr/>
          </p:nvPicPr>
          <p:blipFill>
            <a:blip r:embed="rId176"/>
            <a:stretch>
              <a:fillRect/>
            </a:stretch>
          </p:blipFill>
          <p:spPr>
            <a:xfrm>
              <a:off x="6944409" y="778806"/>
              <a:ext cx="825195" cy="408869"/>
            </a:xfrm>
            <a:prstGeom prst="rect">
              <a:avLst/>
            </a:prstGeom>
            <a:ln>
              <a:noFill/>
            </a:ln>
          </p:spPr>
        </p:pic>
        <p:pic>
          <p:nvPicPr>
            <p:cNvPr id="99" name="Picture 2" descr="http://www2.hws.edu/images/logo-stacked-reversed.png">
              <a:hlinkClick r:id="rId177"/>
              <a:extLst>
                <a:ext uri="{FF2B5EF4-FFF2-40B4-BE49-F238E27FC236}">
                  <a16:creationId xmlns:a16="http://schemas.microsoft.com/office/drawing/2014/main" id="{587FE10F-A926-4A25-A07B-9D6E7FFD4F1B}"/>
                </a:ext>
              </a:extLst>
            </p:cNvPr>
            <p:cNvPicPr>
              <a:picLocks noChangeAspect="1" noChangeArrowheads="1"/>
            </p:cNvPicPr>
            <p:nvPr/>
          </p:nvPicPr>
          <p:blipFill rotWithShape="1">
            <a:blip r:embed="rId178">
              <a:extLst>
                <a:ext uri="{28A0092B-C50C-407E-A947-70E740481C1C}">
                  <a14:useLocalDpi xmlns:a14="http://schemas.microsoft.com/office/drawing/2010/main" val="0"/>
                </a:ext>
              </a:extLst>
            </a:blip>
            <a:srcRect l="30853" r="30158" b="44451"/>
            <a:stretch/>
          </p:blipFill>
          <p:spPr bwMode="auto">
            <a:xfrm>
              <a:off x="6471029" y="4430590"/>
              <a:ext cx="937420" cy="440732"/>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99">
              <a:hlinkClick r:id="rId179"/>
              <a:extLst>
                <a:ext uri="{FF2B5EF4-FFF2-40B4-BE49-F238E27FC236}">
                  <a16:creationId xmlns:a16="http://schemas.microsoft.com/office/drawing/2014/main" id="{02B50A5C-1FBF-4B04-A8DB-A777D9D9DE49}"/>
                </a:ext>
              </a:extLst>
            </p:cNvPr>
            <p:cNvPicPr>
              <a:picLocks noChangeAspect="1"/>
            </p:cNvPicPr>
            <p:nvPr/>
          </p:nvPicPr>
          <p:blipFill>
            <a:blip r:embed="rId180">
              <a:extLst>
                <a:ext uri="{28A0092B-C50C-407E-A947-70E740481C1C}">
                  <a14:useLocalDpi xmlns:a14="http://schemas.microsoft.com/office/drawing/2010/main" val="0"/>
                </a:ext>
              </a:extLst>
            </a:blip>
            <a:stretch>
              <a:fillRect/>
            </a:stretch>
          </p:blipFill>
          <p:spPr>
            <a:xfrm>
              <a:off x="8381384" y="4460160"/>
              <a:ext cx="385972" cy="385972"/>
            </a:xfrm>
            <a:prstGeom prst="rect">
              <a:avLst/>
            </a:prstGeom>
          </p:spPr>
        </p:pic>
        <p:pic>
          <p:nvPicPr>
            <p:cNvPr id="103" name="Picture 102" descr="A close up of a logo&#10;&#10;Description generated with very high confidence">
              <a:extLst>
                <a:ext uri="{FF2B5EF4-FFF2-40B4-BE49-F238E27FC236}">
                  <a16:creationId xmlns:a16="http://schemas.microsoft.com/office/drawing/2014/main" id="{ACBAD8A0-EE2F-439B-8437-4BB5A4B56AB0}"/>
                </a:ext>
              </a:extLst>
            </p:cNvPr>
            <p:cNvPicPr>
              <a:picLocks noChangeAspect="1"/>
            </p:cNvPicPr>
            <p:nvPr/>
          </p:nvPicPr>
          <p:blipFill>
            <a:blip r:embed="rId181">
              <a:extLst>
                <a:ext uri="{28A0092B-C50C-407E-A947-70E740481C1C}">
                  <a14:useLocalDpi xmlns:a14="http://schemas.microsoft.com/office/drawing/2010/main" val="0"/>
                </a:ext>
              </a:extLst>
            </a:blip>
            <a:stretch>
              <a:fillRect/>
            </a:stretch>
          </p:blipFill>
          <p:spPr>
            <a:xfrm>
              <a:off x="2777793" y="3543476"/>
              <a:ext cx="1036322" cy="228600"/>
            </a:xfrm>
            <a:prstGeom prst="rect">
              <a:avLst/>
            </a:prstGeom>
          </p:spPr>
        </p:pic>
        <p:pic>
          <p:nvPicPr>
            <p:cNvPr id="104" name="Picture 103">
              <a:extLst>
                <a:ext uri="{FF2B5EF4-FFF2-40B4-BE49-F238E27FC236}">
                  <a16:creationId xmlns:a16="http://schemas.microsoft.com/office/drawing/2014/main" id="{155A017C-F66E-4665-92EB-7662CA3276BC}"/>
                </a:ext>
              </a:extLst>
            </p:cNvPr>
            <p:cNvPicPr>
              <a:picLocks noChangeAspect="1"/>
            </p:cNvPicPr>
            <p:nvPr/>
          </p:nvPicPr>
          <p:blipFill>
            <a:blip r:embed="rId182">
              <a:extLst>
                <a:ext uri="{28A0092B-C50C-407E-A947-70E740481C1C}">
                  <a14:useLocalDpi xmlns:a14="http://schemas.microsoft.com/office/drawing/2010/main" val="0"/>
                </a:ext>
              </a:extLst>
            </a:blip>
            <a:stretch>
              <a:fillRect/>
            </a:stretch>
          </p:blipFill>
          <p:spPr>
            <a:xfrm>
              <a:off x="3680884" y="3734390"/>
              <a:ext cx="841755" cy="320344"/>
            </a:xfrm>
            <a:prstGeom prst="rect">
              <a:avLst/>
            </a:prstGeom>
          </p:spPr>
        </p:pic>
        <p:pic>
          <p:nvPicPr>
            <p:cNvPr id="105" name="Picture 104" descr="A close up of a logo&#10;&#10;Description generated with high confidence">
              <a:extLst>
                <a:ext uri="{FF2B5EF4-FFF2-40B4-BE49-F238E27FC236}">
                  <a16:creationId xmlns:a16="http://schemas.microsoft.com/office/drawing/2014/main" id="{FD05E584-1A62-4E9A-ACAF-5E3BA856B2C9}"/>
                </a:ext>
              </a:extLst>
            </p:cNvPr>
            <p:cNvPicPr>
              <a:picLocks noChangeAspect="1"/>
            </p:cNvPicPr>
            <p:nvPr/>
          </p:nvPicPr>
          <p:blipFill>
            <a:blip r:embed="rId183">
              <a:extLst>
                <a:ext uri="{28A0092B-C50C-407E-A947-70E740481C1C}">
                  <a14:useLocalDpi xmlns:a14="http://schemas.microsoft.com/office/drawing/2010/main" val="0"/>
                </a:ext>
              </a:extLst>
            </a:blip>
            <a:stretch>
              <a:fillRect/>
            </a:stretch>
          </p:blipFill>
          <p:spPr>
            <a:xfrm>
              <a:off x="8052399" y="4959997"/>
              <a:ext cx="320170" cy="336261"/>
            </a:xfrm>
            <a:prstGeom prst="rect">
              <a:avLst/>
            </a:prstGeom>
          </p:spPr>
        </p:pic>
        <p:pic>
          <p:nvPicPr>
            <p:cNvPr id="107" name="Picture 106" descr="A picture containing clipart&#10;&#10;Description generated with high confidence">
              <a:extLst>
                <a:ext uri="{FF2B5EF4-FFF2-40B4-BE49-F238E27FC236}">
                  <a16:creationId xmlns:a16="http://schemas.microsoft.com/office/drawing/2014/main" id="{C039F3DB-AD46-43DA-8C03-CD2F6470DF5C}"/>
                </a:ext>
              </a:extLst>
            </p:cNvPr>
            <p:cNvPicPr>
              <a:picLocks noChangeAspect="1"/>
            </p:cNvPicPr>
            <p:nvPr/>
          </p:nvPicPr>
          <p:blipFill>
            <a:blip r:embed="rId184">
              <a:extLst>
                <a:ext uri="{28A0092B-C50C-407E-A947-70E740481C1C}">
                  <a14:useLocalDpi xmlns:a14="http://schemas.microsoft.com/office/drawing/2010/main" val="0"/>
                </a:ext>
              </a:extLst>
            </a:blip>
            <a:stretch>
              <a:fillRect/>
            </a:stretch>
          </p:blipFill>
          <p:spPr>
            <a:xfrm>
              <a:off x="6212895" y="4983146"/>
              <a:ext cx="741194" cy="370597"/>
            </a:xfrm>
            <a:prstGeom prst="rect">
              <a:avLst/>
            </a:prstGeom>
          </p:spPr>
        </p:pic>
        <p:pic>
          <p:nvPicPr>
            <p:cNvPr id="108" name="Picture 107" descr="A close up of a logo&#10;&#10;Description generated with very high confidence">
              <a:extLst>
                <a:ext uri="{FF2B5EF4-FFF2-40B4-BE49-F238E27FC236}">
                  <a16:creationId xmlns:a16="http://schemas.microsoft.com/office/drawing/2014/main" id="{24DF564D-7F98-4119-9C45-62AA46A14CD0}"/>
                </a:ext>
              </a:extLst>
            </p:cNvPr>
            <p:cNvPicPr>
              <a:picLocks noChangeAspect="1"/>
            </p:cNvPicPr>
            <p:nvPr/>
          </p:nvPicPr>
          <p:blipFill>
            <a:blip r:embed="rId185">
              <a:extLst>
                <a:ext uri="{28A0092B-C50C-407E-A947-70E740481C1C}">
                  <a14:useLocalDpi xmlns:a14="http://schemas.microsoft.com/office/drawing/2010/main" val="0"/>
                </a:ext>
              </a:extLst>
            </a:blip>
            <a:stretch>
              <a:fillRect/>
            </a:stretch>
          </p:blipFill>
          <p:spPr>
            <a:xfrm>
              <a:off x="8863992" y="4421177"/>
              <a:ext cx="529096" cy="506800"/>
            </a:xfrm>
            <a:prstGeom prst="rect">
              <a:avLst/>
            </a:prstGeom>
          </p:spPr>
        </p:pic>
        <p:pic>
          <p:nvPicPr>
            <p:cNvPr id="109" name="Picture 108" descr="A close up of a logo&#10;&#10;Description generated with very high confidence">
              <a:extLst>
                <a:ext uri="{FF2B5EF4-FFF2-40B4-BE49-F238E27FC236}">
                  <a16:creationId xmlns:a16="http://schemas.microsoft.com/office/drawing/2014/main" id="{8DB44B67-3681-418E-A061-3FE50E7C06A0}"/>
                </a:ext>
              </a:extLst>
            </p:cNvPr>
            <p:cNvPicPr>
              <a:picLocks noChangeAspect="1"/>
            </p:cNvPicPr>
            <p:nvPr/>
          </p:nvPicPr>
          <p:blipFill>
            <a:blip r:embed="rId186">
              <a:extLst>
                <a:ext uri="{28A0092B-C50C-407E-A947-70E740481C1C}">
                  <a14:useLocalDpi xmlns:a14="http://schemas.microsoft.com/office/drawing/2010/main" val="0"/>
                </a:ext>
              </a:extLst>
            </a:blip>
            <a:stretch>
              <a:fillRect/>
            </a:stretch>
          </p:blipFill>
          <p:spPr>
            <a:xfrm flipH="1">
              <a:off x="5981601" y="4454082"/>
              <a:ext cx="429479" cy="422321"/>
            </a:xfrm>
            <a:prstGeom prst="rect">
              <a:avLst/>
            </a:prstGeom>
          </p:spPr>
        </p:pic>
        <p:pic>
          <p:nvPicPr>
            <p:cNvPr id="110" name="Picture 109" descr="A close up of a logo&#10;&#10;Description generated with very high confidence">
              <a:extLst>
                <a:ext uri="{FF2B5EF4-FFF2-40B4-BE49-F238E27FC236}">
                  <a16:creationId xmlns:a16="http://schemas.microsoft.com/office/drawing/2014/main" id="{227A515B-A676-4FD8-B4E5-7F77D48B3158}"/>
                </a:ext>
              </a:extLst>
            </p:cNvPr>
            <p:cNvPicPr>
              <a:picLocks noChangeAspect="1"/>
            </p:cNvPicPr>
            <p:nvPr/>
          </p:nvPicPr>
          <p:blipFill>
            <a:blip r:embed="rId187">
              <a:extLst>
                <a:ext uri="{28A0092B-C50C-407E-A947-70E740481C1C}">
                  <a14:useLocalDpi xmlns:a14="http://schemas.microsoft.com/office/drawing/2010/main" val="0"/>
                </a:ext>
              </a:extLst>
            </a:blip>
            <a:stretch>
              <a:fillRect/>
            </a:stretch>
          </p:blipFill>
          <p:spPr>
            <a:xfrm>
              <a:off x="4220713" y="3114940"/>
              <a:ext cx="395561" cy="474673"/>
            </a:xfrm>
            <a:prstGeom prst="rect">
              <a:avLst/>
            </a:prstGeom>
          </p:spPr>
        </p:pic>
        <p:pic>
          <p:nvPicPr>
            <p:cNvPr id="111" name="Picture 110" descr="A close up of a sign&#10;&#10;Description generated with very high confidence">
              <a:extLst>
                <a:ext uri="{FF2B5EF4-FFF2-40B4-BE49-F238E27FC236}">
                  <a16:creationId xmlns:a16="http://schemas.microsoft.com/office/drawing/2014/main" id="{ED6A2587-0A09-4A4A-9671-D3E97B0432EB}"/>
                </a:ext>
              </a:extLst>
            </p:cNvPr>
            <p:cNvPicPr>
              <a:picLocks noChangeAspect="1"/>
            </p:cNvPicPr>
            <p:nvPr/>
          </p:nvPicPr>
          <p:blipFill>
            <a:blip r:embed="rId188">
              <a:extLst>
                <a:ext uri="{28A0092B-C50C-407E-A947-70E740481C1C}">
                  <a14:useLocalDpi xmlns:a14="http://schemas.microsoft.com/office/drawing/2010/main" val="0"/>
                </a:ext>
              </a:extLst>
            </a:blip>
            <a:stretch>
              <a:fillRect/>
            </a:stretch>
          </p:blipFill>
          <p:spPr>
            <a:xfrm>
              <a:off x="8903662" y="2200347"/>
              <a:ext cx="376549" cy="376549"/>
            </a:xfrm>
            <a:prstGeom prst="rect">
              <a:avLst/>
            </a:prstGeom>
          </p:spPr>
        </p:pic>
        <p:pic>
          <p:nvPicPr>
            <p:cNvPr id="112" name="Picture 111" descr="A close up of a logo&#10;&#10;Description generated with very high confidence">
              <a:extLst>
                <a:ext uri="{FF2B5EF4-FFF2-40B4-BE49-F238E27FC236}">
                  <a16:creationId xmlns:a16="http://schemas.microsoft.com/office/drawing/2014/main" id="{D3D816EF-3CDD-4BA9-8600-C9285AF52C89}"/>
                </a:ext>
              </a:extLst>
            </p:cNvPr>
            <p:cNvPicPr>
              <a:picLocks noChangeAspect="1"/>
            </p:cNvPicPr>
            <p:nvPr/>
          </p:nvPicPr>
          <p:blipFill>
            <a:blip r:embed="rId189">
              <a:extLst>
                <a:ext uri="{28A0092B-C50C-407E-A947-70E740481C1C}">
                  <a14:useLocalDpi xmlns:a14="http://schemas.microsoft.com/office/drawing/2010/main" val="0"/>
                </a:ext>
              </a:extLst>
            </a:blip>
            <a:stretch>
              <a:fillRect/>
            </a:stretch>
          </p:blipFill>
          <p:spPr>
            <a:xfrm>
              <a:off x="8746838" y="3707995"/>
              <a:ext cx="451276" cy="405020"/>
            </a:xfrm>
            <a:prstGeom prst="rect">
              <a:avLst/>
            </a:prstGeom>
          </p:spPr>
        </p:pic>
        <p:pic>
          <p:nvPicPr>
            <p:cNvPr id="113" name="Picture 112" descr="A close up of a sign&#10;&#10;Description generated with very high confidence">
              <a:extLst>
                <a:ext uri="{FF2B5EF4-FFF2-40B4-BE49-F238E27FC236}">
                  <a16:creationId xmlns:a16="http://schemas.microsoft.com/office/drawing/2014/main" id="{484E277B-AF03-4BD0-BA53-295356ADDC7F}"/>
                </a:ext>
              </a:extLst>
            </p:cNvPr>
            <p:cNvPicPr>
              <a:picLocks noChangeAspect="1"/>
            </p:cNvPicPr>
            <p:nvPr/>
          </p:nvPicPr>
          <p:blipFill>
            <a:blip r:embed="rId190">
              <a:extLst>
                <a:ext uri="{28A0092B-C50C-407E-A947-70E740481C1C}">
                  <a14:useLocalDpi xmlns:a14="http://schemas.microsoft.com/office/drawing/2010/main" val="0"/>
                </a:ext>
              </a:extLst>
            </a:blip>
            <a:stretch>
              <a:fillRect/>
            </a:stretch>
          </p:blipFill>
          <p:spPr>
            <a:xfrm>
              <a:off x="3384116" y="4491285"/>
              <a:ext cx="375190" cy="474673"/>
            </a:xfrm>
            <a:prstGeom prst="rect">
              <a:avLst/>
            </a:prstGeom>
          </p:spPr>
        </p:pic>
        <p:pic>
          <p:nvPicPr>
            <p:cNvPr id="114" name="Picture 113" descr="A close up of a logo&#10;&#10;Description generated with very high confidence">
              <a:extLst>
                <a:ext uri="{FF2B5EF4-FFF2-40B4-BE49-F238E27FC236}">
                  <a16:creationId xmlns:a16="http://schemas.microsoft.com/office/drawing/2014/main" id="{FA665E5E-73C4-4016-BCCD-916310A584CF}"/>
                </a:ext>
              </a:extLst>
            </p:cNvPr>
            <p:cNvPicPr>
              <a:picLocks noChangeAspect="1"/>
            </p:cNvPicPr>
            <p:nvPr/>
          </p:nvPicPr>
          <p:blipFill>
            <a:blip r:embed="rId191">
              <a:extLst>
                <a:ext uri="{28A0092B-C50C-407E-A947-70E740481C1C}">
                  <a14:useLocalDpi xmlns:a14="http://schemas.microsoft.com/office/drawing/2010/main" val="0"/>
                </a:ext>
              </a:extLst>
            </a:blip>
            <a:stretch>
              <a:fillRect/>
            </a:stretch>
          </p:blipFill>
          <p:spPr>
            <a:xfrm>
              <a:off x="7742085" y="2867830"/>
              <a:ext cx="480738" cy="480738"/>
            </a:xfrm>
            <a:prstGeom prst="rect">
              <a:avLst/>
            </a:prstGeom>
          </p:spPr>
        </p:pic>
        <p:pic>
          <p:nvPicPr>
            <p:cNvPr id="115" name="Picture 114">
              <a:extLst>
                <a:ext uri="{FF2B5EF4-FFF2-40B4-BE49-F238E27FC236}">
                  <a16:creationId xmlns:a16="http://schemas.microsoft.com/office/drawing/2014/main" id="{9E27029A-A882-4F20-8F8B-60CEB37ABF7B}"/>
                </a:ext>
              </a:extLst>
            </p:cNvPr>
            <p:cNvPicPr>
              <a:picLocks noChangeAspect="1"/>
            </p:cNvPicPr>
            <p:nvPr/>
          </p:nvPicPr>
          <p:blipFill>
            <a:blip r:embed="rId192">
              <a:extLst>
                <a:ext uri="{28A0092B-C50C-407E-A947-70E740481C1C}">
                  <a14:useLocalDpi xmlns:a14="http://schemas.microsoft.com/office/drawing/2010/main" val="0"/>
                </a:ext>
              </a:extLst>
            </a:blip>
            <a:stretch>
              <a:fillRect/>
            </a:stretch>
          </p:blipFill>
          <p:spPr>
            <a:xfrm>
              <a:off x="2740808" y="4517221"/>
              <a:ext cx="611582" cy="274862"/>
            </a:xfrm>
            <a:prstGeom prst="rect">
              <a:avLst/>
            </a:prstGeom>
          </p:spPr>
        </p:pic>
        <p:pic>
          <p:nvPicPr>
            <p:cNvPr id="116" name="Picture 115" descr="A close up of a logo&#10;&#10;Description generated with very high confidence">
              <a:extLst>
                <a:ext uri="{FF2B5EF4-FFF2-40B4-BE49-F238E27FC236}">
                  <a16:creationId xmlns:a16="http://schemas.microsoft.com/office/drawing/2014/main" id="{131578D2-01E1-458B-9CC4-D4CD631C0901}"/>
                </a:ext>
              </a:extLst>
            </p:cNvPr>
            <p:cNvPicPr>
              <a:picLocks noChangeAspect="1"/>
            </p:cNvPicPr>
            <p:nvPr/>
          </p:nvPicPr>
          <p:blipFill>
            <a:blip r:embed="rId193">
              <a:extLst>
                <a:ext uri="{28A0092B-C50C-407E-A947-70E740481C1C}">
                  <a14:useLocalDpi xmlns:a14="http://schemas.microsoft.com/office/drawing/2010/main" val="0"/>
                </a:ext>
              </a:extLst>
            </a:blip>
            <a:stretch>
              <a:fillRect/>
            </a:stretch>
          </p:blipFill>
          <p:spPr>
            <a:xfrm>
              <a:off x="3957917" y="4724019"/>
              <a:ext cx="1114225" cy="255193"/>
            </a:xfrm>
            <a:prstGeom prst="rect">
              <a:avLst/>
            </a:prstGeom>
          </p:spPr>
        </p:pic>
        <p:pic>
          <p:nvPicPr>
            <p:cNvPr id="117" name="Picture 116">
              <a:extLst>
                <a:ext uri="{FF2B5EF4-FFF2-40B4-BE49-F238E27FC236}">
                  <a16:creationId xmlns:a16="http://schemas.microsoft.com/office/drawing/2014/main" id="{E4C26C70-82FD-46F6-940B-9224433A732A}"/>
                </a:ext>
              </a:extLst>
            </p:cNvPr>
            <p:cNvPicPr>
              <a:picLocks noChangeAspect="1"/>
            </p:cNvPicPr>
            <p:nvPr/>
          </p:nvPicPr>
          <p:blipFill>
            <a:blip r:embed="rId194"/>
            <a:stretch>
              <a:fillRect/>
            </a:stretch>
          </p:blipFill>
          <p:spPr>
            <a:xfrm>
              <a:off x="4488698" y="4252467"/>
              <a:ext cx="392582" cy="392582"/>
            </a:xfrm>
            <a:prstGeom prst="rect">
              <a:avLst/>
            </a:prstGeom>
          </p:spPr>
        </p:pic>
        <p:pic>
          <p:nvPicPr>
            <p:cNvPr id="118" name="Picture 117">
              <a:hlinkClick r:id="rId195"/>
              <a:extLst>
                <a:ext uri="{FF2B5EF4-FFF2-40B4-BE49-F238E27FC236}">
                  <a16:creationId xmlns:a16="http://schemas.microsoft.com/office/drawing/2014/main" id="{207C8AFC-6AB8-45C8-97AD-D08ED90504D0}"/>
                </a:ext>
              </a:extLst>
            </p:cNvPr>
            <p:cNvPicPr/>
            <p:nvPr/>
          </p:nvPicPr>
          <p:blipFill>
            <a:blip r:embed="rId196"/>
            <a:stretch>
              <a:fillRect/>
            </a:stretch>
          </p:blipFill>
          <p:spPr>
            <a:xfrm>
              <a:off x="7788152" y="3656475"/>
              <a:ext cx="840561" cy="239244"/>
            </a:xfrm>
            <a:prstGeom prst="rect">
              <a:avLst/>
            </a:prstGeom>
            <a:ln>
              <a:noFill/>
            </a:ln>
          </p:spPr>
        </p:pic>
      </p:grpSp>
      <p:sp>
        <p:nvSpPr>
          <p:cNvPr id="119" name="TextShape 4">
            <a:extLst>
              <a:ext uri="{FF2B5EF4-FFF2-40B4-BE49-F238E27FC236}">
                <a16:creationId xmlns:a16="http://schemas.microsoft.com/office/drawing/2014/main" id="{073A1965-A447-4C6D-9F6E-304D82B396E0}"/>
              </a:ext>
            </a:extLst>
          </p:cNvPr>
          <p:cNvSpPr txBox="1"/>
          <p:nvPr/>
        </p:nvSpPr>
        <p:spPr>
          <a:xfrm>
            <a:off x="-670202" y="5274083"/>
            <a:ext cx="10437153" cy="601834"/>
          </a:xfrm>
          <a:prstGeom prst="rect">
            <a:avLst/>
          </a:prstGeom>
        </p:spPr>
        <p:txBody>
          <a:bodyPr lIns="81638" tIns="40819" rIns="81638" bIns="40819"/>
          <a:lstStyle/>
          <a:p>
            <a:pPr algn="ctr"/>
            <a:r>
              <a:rPr lang="en-US" sz="726" b="1" dirty="0">
                <a:solidFill>
                  <a:srgbClr val="000000"/>
                </a:solidFill>
              </a:rPr>
              <a:t>LIGO Laboratory</a:t>
            </a:r>
            <a:r>
              <a:rPr lang="en-US" sz="726" dirty="0">
                <a:solidFill>
                  <a:srgbClr val="000000"/>
                </a:solidFill>
              </a:rPr>
              <a:t>: California Institute of Technology; Massachusetts Institute of Technology; </a:t>
            </a:r>
          </a:p>
          <a:p>
            <a:pPr algn="ctr"/>
            <a:r>
              <a:rPr lang="en-US" sz="726" dirty="0">
                <a:solidFill>
                  <a:srgbClr val="000000"/>
                </a:solidFill>
              </a:rPr>
              <a:t>LIGO Hanford Observatory; LIGO Livingston Observatory</a:t>
            </a:r>
          </a:p>
          <a:p>
            <a:pPr algn="ctr"/>
            <a:endParaRPr lang="en-US" sz="181" dirty="0">
              <a:solidFill>
                <a:srgbClr val="000000"/>
              </a:solidFill>
            </a:endParaRPr>
          </a:p>
          <a:p>
            <a:pPr algn="ctr"/>
            <a:r>
              <a:rPr lang="en-US" sz="726" b="1" dirty="0">
                <a:solidFill>
                  <a:srgbClr val="000000"/>
                </a:solidFill>
              </a:rPr>
              <a:t>Australian Consortium for Interferometric Gravitational Astronomy</a:t>
            </a:r>
            <a:r>
              <a:rPr lang="en-US" sz="726" dirty="0">
                <a:solidFill>
                  <a:srgbClr val="000000"/>
                </a:solidFill>
              </a:rPr>
              <a:t> (ACIGA): </a:t>
            </a:r>
            <a:endParaRPr lang="en-US" sz="726" dirty="0"/>
          </a:p>
          <a:p>
            <a:pPr algn="ctr"/>
            <a:r>
              <a:rPr lang="en-US" sz="726" dirty="0">
                <a:solidFill>
                  <a:srgbClr val="000000"/>
                </a:solidFill>
              </a:rPr>
              <a:t>Australian National University; Charles Sturt University; Monash University; Swinburne University; University of Adelaide; University of Melbourne; University of Western Australia</a:t>
            </a:r>
          </a:p>
          <a:p>
            <a:pPr algn="ctr"/>
            <a:endParaRPr lang="en-US" sz="181" dirty="0">
              <a:solidFill>
                <a:srgbClr val="000000"/>
              </a:solidFill>
            </a:endParaRPr>
          </a:p>
          <a:p>
            <a:pPr algn="ctr"/>
            <a:r>
              <a:rPr lang="en-US" sz="726" b="1" dirty="0">
                <a:solidFill>
                  <a:srgbClr val="000000"/>
                </a:solidFill>
              </a:rPr>
              <a:t>German/British Collaboration for the Detection of Gravitational Waves </a:t>
            </a:r>
            <a:r>
              <a:rPr lang="en-US" sz="726" dirty="0">
                <a:solidFill>
                  <a:srgbClr val="000000"/>
                </a:solidFill>
              </a:rPr>
              <a:t>(GEO600): </a:t>
            </a:r>
            <a:endParaRPr sz="726" dirty="0"/>
          </a:p>
          <a:p>
            <a:pPr algn="ctr"/>
            <a:r>
              <a:rPr lang="en-US" sz="726" dirty="0">
                <a:solidFill>
                  <a:srgbClr val="000000"/>
                </a:solidFill>
              </a:rPr>
              <a:t>Albert-Einstein-</a:t>
            </a:r>
            <a:r>
              <a:rPr lang="en-US" sz="726" dirty="0" err="1">
                <a:solidFill>
                  <a:srgbClr val="000000"/>
                </a:solidFill>
              </a:rPr>
              <a:t>Institut</a:t>
            </a:r>
            <a:r>
              <a:rPr lang="en-US" sz="726" dirty="0">
                <a:solidFill>
                  <a:srgbClr val="000000"/>
                </a:solidFill>
              </a:rPr>
              <a:t>, Hannover; Cardiff University; King's College, University of London; Leibniz Universität, Hannover; University of Birmingham; University of Cambridge; </a:t>
            </a:r>
          </a:p>
          <a:p>
            <a:pPr algn="ctr"/>
            <a:r>
              <a:rPr lang="en-US" sz="726" dirty="0">
                <a:solidFill>
                  <a:srgbClr val="000000"/>
                </a:solidFill>
              </a:rPr>
              <a:t>University of Glasgow; University of Hamburg; University of Sheffield; University of Southampton; University of Strathclyde; University of the West of Scotland; University of Zurich</a:t>
            </a:r>
          </a:p>
          <a:p>
            <a:pPr algn="ctr"/>
            <a:endParaRPr lang="en-US" sz="100" dirty="0">
              <a:solidFill>
                <a:srgbClr val="000000"/>
              </a:solidFill>
            </a:endParaRPr>
          </a:p>
          <a:p>
            <a:pPr algn="ctr"/>
            <a:r>
              <a:rPr lang="en-US" sz="726" b="1" dirty="0">
                <a:solidFill>
                  <a:srgbClr val="000000"/>
                </a:solidFill>
              </a:rPr>
              <a:t>Indian Initiative in Gravitational-Wave Observations </a:t>
            </a:r>
            <a:r>
              <a:rPr lang="en-US" sz="726" dirty="0">
                <a:solidFill>
                  <a:srgbClr val="000000"/>
                </a:solidFill>
              </a:rPr>
              <a:t>(</a:t>
            </a:r>
            <a:r>
              <a:rPr lang="en-US" sz="726" dirty="0" err="1">
                <a:solidFill>
                  <a:srgbClr val="000000"/>
                </a:solidFill>
              </a:rPr>
              <a:t>IndIGO</a:t>
            </a:r>
            <a:r>
              <a:rPr lang="en-US" sz="726" dirty="0">
                <a:solidFill>
                  <a:srgbClr val="000000"/>
                </a:solidFill>
              </a:rPr>
              <a:t>):</a:t>
            </a:r>
          </a:p>
          <a:p>
            <a:pPr algn="ctr"/>
            <a:r>
              <a:rPr lang="en-US" sz="726" dirty="0">
                <a:solidFill>
                  <a:srgbClr val="000000"/>
                </a:solidFill>
              </a:rPr>
              <a:t>Chennai Mathematical Institute; </a:t>
            </a:r>
            <a:r>
              <a:rPr lang="en-GB" sz="726" dirty="0"/>
              <a:t>ICTS-TIFR Bangalore; IISER Pune; IISER Kolkata; IISER-TVM Thiruvananthapuram; IIT Madras, Chennai; IIT Kanpur; </a:t>
            </a:r>
          </a:p>
          <a:p>
            <a:pPr algn="ctr"/>
            <a:r>
              <a:rPr lang="en-GB" sz="726" dirty="0"/>
              <a:t>IIT Gandhinagar; IPR Bhatt; IUCAA Pune; RRCAT Indore; University of Delhi</a:t>
            </a:r>
            <a:endParaRPr lang="en-US" sz="726" dirty="0">
              <a:solidFill>
                <a:srgbClr val="000000"/>
              </a:solidFill>
            </a:endParaRPr>
          </a:p>
          <a:p>
            <a:pPr algn="ctr"/>
            <a:endParaRPr sz="816" dirty="0"/>
          </a:p>
        </p:txBody>
      </p:sp>
      <p:sp>
        <p:nvSpPr>
          <p:cNvPr id="120" name="TextShape 2">
            <a:extLst>
              <a:ext uri="{FF2B5EF4-FFF2-40B4-BE49-F238E27FC236}">
                <a16:creationId xmlns:a16="http://schemas.microsoft.com/office/drawing/2014/main" id="{5490A2B2-EB91-42D7-9B44-3A441FAA24EB}"/>
              </a:ext>
            </a:extLst>
          </p:cNvPr>
          <p:cNvSpPr txBox="1"/>
          <p:nvPr/>
        </p:nvSpPr>
        <p:spPr>
          <a:xfrm>
            <a:off x="56771" y="1351320"/>
            <a:ext cx="2036047" cy="3676640"/>
          </a:xfrm>
          <a:prstGeom prst="rect">
            <a:avLst/>
          </a:prstGeom>
        </p:spPr>
        <p:txBody>
          <a:bodyPr lIns="81638" tIns="40819" rIns="81638" bIns="40819"/>
          <a:lstStyle/>
          <a:p>
            <a:r>
              <a:rPr lang="en-US" sz="726" dirty="0">
                <a:solidFill>
                  <a:srgbClr val="000000"/>
                </a:solidFill>
              </a:rPr>
              <a:t>Abilene Christian University</a:t>
            </a:r>
            <a:endParaRPr sz="1270" dirty="0"/>
          </a:p>
          <a:p>
            <a:r>
              <a:rPr lang="en-US" sz="726" dirty="0">
                <a:solidFill>
                  <a:srgbClr val="000000"/>
                </a:solidFill>
              </a:rPr>
              <a:t>Albert-Einstein-</a:t>
            </a:r>
            <a:r>
              <a:rPr lang="en-US" sz="726" dirty="0" err="1">
                <a:solidFill>
                  <a:srgbClr val="000000"/>
                </a:solidFill>
              </a:rPr>
              <a:t>Institut</a:t>
            </a:r>
            <a:endParaRPr lang="en-US" sz="726" dirty="0">
              <a:solidFill>
                <a:srgbClr val="000000"/>
              </a:solidFill>
            </a:endParaRPr>
          </a:p>
          <a:p>
            <a:r>
              <a:rPr lang="en-US" sz="726" dirty="0">
                <a:solidFill>
                  <a:srgbClr val="000000"/>
                </a:solidFill>
              </a:rPr>
              <a:t>American University</a:t>
            </a:r>
            <a:endParaRPr sz="1270" dirty="0"/>
          </a:p>
          <a:p>
            <a:r>
              <a:rPr lang="en-US" sz="726" dirty="0">
                <a:solidFill>
                  <a:srgbClr val="000000"/>
                </a:solidFill>
              </a:rPr>
              <a:t>Andrews University</a:t>
            </a:r>
          </a:p>
          <a:p>
            <a:r>
              <a:rPr lang="en-US" sz="726" dirty="0">
                <a:solidFill>
                  <a:srgbClr val="000000"/>
                </a:solidFill>
              </a:rPr>
              <a:t>Bellevue College</a:t>
            </a:r>
            <a:endParaRPr sz="1270" dirty="0"/>
          </a:p>
          <a:p>
            <a:r>
              <a:rPr lang="en-US" sz="726" dirty="0">
                <a:solidFill>
                  <a:srgbClr val="000000"/>
                </a:solidFill>
              </a:rPr>
              <a:t>California Institute of Technology </a:t>
            </a:r>
          </a:p>
          <a:p>
            <a:r>
              <a:rPr lang="en-US" sz="726" dirty="0">
                <a:solidFill>
                  <a:srgbClr val="000000"/>
                </a:solidFill>
              </a:rPr>
              <a:t>California State Univ., Fullerton</a:t>
            </a:r>
          </a:p>
          <a:p>
            <a:r>
              <a:rPr lang="en-US" sz="726" dirty="0">
                <a:solidFill>
                  <a:srgbClr val="000000"/>
                </a:solidFill>
              </a:rPr>
              <a:t>California State Univ., Los Angeles</a:t>
            </a:r>
          </a:p>
          <a:p>
            <a:r>
              <a:rPr lang="en-US" sz="726" dirty="0">
                <a:solidFill>
                  <a:srgbClr val="000000"/>
                </a:solidFill>
              </a:rPr>
              <a:t>Canadian Inst. Th. Astrophysics</a:t>
            </a:r>
            <a:endParaRPr sz="1270" dirty="0"/>
          </a:p>
          <a:p>
            <a:r>
              <a:rPr lang="en-US" sz="726" dirty="0">
                <a:solidFill>
                  <a:srgbClr val="000000"/>
                </a:solidFill>
              </a:rPr>
              <a:t>Carleton College</a:t>
            </a:r>
          </a:p>
          <a:p>
            <a:r>
              <a:rPr lang="en-US" sz="726" dirty="0">
                <a:solidFill>
                  <a:srgbClr val="000000"/>
                </a:solidFill>
              </a:rPr>
              <a:t>Chinese University of Hong Kong</a:t>
            </a:r>
            <a:endParaRPr sz="1270" dirty="0"/>
          </a:p>
          <a:p>
            <a:r>
              <a:rPr lang="en-US" sz="726" dirty="0">
                <a:solidFill>
                  <a:srgbClr val="000000"/>
                </a:solidFill>
              </a:rPr>
              <a:t>College of William and Mary</a:t>
            </a:r>
          </a:p>
          <a:p>
            <a:r>
              <a:rPr lang="en-US" sz="726" dirty="0">
                <a:solidFill>
                  <a:srgbClr val="000000"/>
                </a:solidFill>
              </a:rPr>
              <a:t>Colorado State University</a:t>
            </a:r>
            <a:endParaRPr sz="1270" dirty="0"/>
          </a:p>
          <a:p>
            <a:r>
              <a:rPr lang="en-US" sz="726" dirty="0">
                <a:solidFill>
                  <a:srgbClr val="000000"/>
                </a:solidFill>
              </a:rPr>
              <a:t>Columbia U. in the City of New York</a:t>
            </a:r>
          </a:p>
          <a:p>
            <a:r>
              <a:rPr lang="en-US" sz="726" dirty="0">
                <a:solidFill>
                  <a:srgbClr val="000000"/>
                </a:solidFill>
              </a:rPr>
              <a:t>Cornell University</a:t>
            </a:r>
            <a:endParaRPr sz="1270" dirty="0"/>
          </a:p>
          <a:p>
            <a:r>
              <a:rPr lang="en-US" sz="726" dirty="0">
                <a:solidFill>
                  <a:srgbClr val="000000"/>
                </a:solidFill>
              </a:rPr>
              <a:t>Embry-Riddle Aeronautical Univ.</a:t>
            </a:r>
            <a:endParaRPr sz="1270" dirty="0"/>
          </a:p>
          <a:p>
            <a:r>
              <a:rPr lang="en-US" sz="726" dirty="0" err="1">
                <a:solidFill>
                  <a:srgbClr val="000000"/>
                </a:solidFill>
              </a:rPr>
              <a:t>Eötvös</a:t>
            </a:r>
            <a:r>
              <a:rPr lang="en-US" sz="726" dirty="0">
                <a:solidFill>
                  <a:srgbClr val="000000"/>
                </a:solidFill>
              </a:rPr>
              <a:t> </a:t>
            </a:r>
            <a:r>
              <a:rPr lang="en-US" sz="726" dirty="0" err="1">
                <a:solidFill>
                  <a:srgbClr val="000000"/>
                </a:solidFill>
              </a:rPr>
              <a:t>Loránd</a:t>
            </a:r>
            <a:r>
              <a:rPr lang="en-US" sz="726" dirty="0">
                <a:solidFill>
                  <a:srgbClr val="000000"/>
                </a:solidFill>
              </a:rPr>
              <a:t> University</a:t>
            </a:r>
            <a:endParaRPr sz="1270" dirty="0"/>
          </a:p>
          <a:p>
            <a:r>
              <a:rPr lang="en-US" sz="726" dirty="0">
                <a:solidFill>
                  <a:srgbClr val="000000"/>
                </a:solidFill>
              </a:rPr>
              <a:t>Georgia Institute of Technology</a:t>
            </a:r>
            <a:endParaRPr sz="1270" dirty="0"/>
          </a:p>
          <a:p>
            <a:r>
              <a:rPr lang="en-US" sz="726" dirty="0">
                <a:solidFill>
                  <a:srgbClr val="000000"/>
                </a:solidFill>
              </a:rPr>
              <a:t>Goddard Space Flight Center</a:t>
            </a:r>
          </a:p>
          <a:p>
            <a:r>
              <a:rPr lang="en-US" sz="726" dirty="0">
                <a:solidFill>
                  <a:srgbClr val="000000"/>
                </a:solidFill>
              </a:rPr>
              <a:t>GW-INPE, Sao Jose </a:t>
            </a:r>
            <a:r>
              <a:rPr lang="en-US" sz="726" dirty="0" err="1">
                <a:solidFill>
                  <a:srgbClr val="000000"/>
                </a:solidFill>
              </a:rPr>
              <a:t>Brasil</a:t>
            </a:r>
            <a:endParaRPr lang="en-US" sz="726" dirty="0">
              <a:solidFill>
                <a:srgbClr val="000000"/>
              </a:solidFill>
            </a:endParaRPr>
          </a:p>
          <a:p>
            <a:r>
              <a:rPr lang="en-US" sz="726" dirty="0">
                <a:solidFill>
                  <a:srgbClr val="000000"/>
                </a:solidFill>
              </a:rPr>
              <a:t>Hillsdale College</a:t>
            </a:r>
            <a:endParaRPr sz="1270" dirty="0"/>
          </a:p>
          <a:p>
            <a:r>
              <a:rPr lang="en-US" sz="726" dirty="0">
                <a:solidFill>
                  <a:srgbClr val="000000"/>
                </a:solidFill>
              </a:rPr>
              <a:t>Hobart &amp; William Smith Colleges</a:t>
            </a:r>
          </a:p>
          <a:p>
            <a:r>
              <a:rPr lang="en-US" sz="726" dirty="0">
                <a:solidFill>
                  <a:srgbClr val="000000"/>
                </a:solidFill>
              </a:rPr>
              <a:t>IAP – Nizhny </a:t>
            </a:r>
            <a:r>
              <a:rPr lang="en-US" sz="726" dirty="0" err="1">
                <a:solidFill>
                  <a:srgbClr val="000000"/>
                </a:solidFill>
              </a:rPr>
              <a:t>Novogorod</a:t>
            </a:r>
            <a:endParaRPr lang="en-US" sz="726" dirty="0">
              <a:solidFill>
                <a:srgbClr val="000000"/>
              </a:solidFill>
            </a:endParaRPr>
          </a:p>
          <a:p>
            <a:r>
              <a:rPr lang="en-US" sz="726" dirty="0">
                <a:solidFill>
                  <a:srgbClr val="000000"/>
                </a:solidFill>
              </a:rPr>
              <a:t>IIP-UFRN</a:t>
            </a:r>
            <a:endParaRPr sz="1270" dirty="0"/>
          </a:p>
          <a:p>
            <a:r>
              <a:rPr lang="en-US" sz="726" dirty="0">
                <a:solidFill>
                  <a:srgbClr val="000000"/>
                </a:solidFill>
              </a:rPr>
              <a:t>Kenyon College</a:t>
            </a:r>
            <a:endParaRPr sz="1270" dirty="0"/>
          </a:p>
          <a:p>
            <a:r>
              <a:rPr lang="en-US" sz="726" dirty="0">
                <a:solidFill>
                  <a:srgbClr val="000000"/>
                </a:solidFill>
              </a:rPr>
              <a:t>Korean Gravitational-Wave Group</a:t>
            </a:r>
            <a:endParaRPr sz="1270" dirty="0"/>
          </a:p>
          <a:p>
            <a:r>
              <a:rPr lang="en-US" sz="726" dirty="0">
                <a:solidFill>
                  <a:srgbClr val="000000"/>
                </a:solidFill>
              </a:rPr>
              <a:t>Louisiana State University</a:t>
            </a:r>
          </a:p>
          <a:p>
            <a:r>
              <a:rPr lang="en-US" sz="726" dirty="0">
                <a:solidFill>
                  <a:srgbClr val="000000"/>
                </a:solidFill>
              </a:rPr>
              <a:t>Marshall Space Flight Center</a:t>
            </a:r>
            <a:endParaRPr sz="1270" dirty="0"/>
          </a:p>
          <a:p>
            <a:r>
              <a:rPr lang="en-US" sz="726" dirty="0">
                <a:solidFill>
                  <a:srgbClr val="000000"/>
                </a:solidFill>
              </a:rPr>
              <a:t>Montana State University</a:t>
            </a:r>
            <a:endParaRPr sz="1270" dirty="0"/>
          </a:p>
          <a:p>
            <a:r>
              <a:rPr lang="en-US" sz="726" dirty="0">
                <a:solidFill>
                  <a:srgbClr val="000000"/>
                </a:solidFill>
              </a:rPr>
              <a:t>Montclair State University</a:t>
            </a:r>
            <a:endParaRPr sz="1270" dirty="0"/>
          </a:p>
          <a:p>
            <a:r>
              <a:rPr lang="en-US" sz="726" dirty="0">
                <a:solidFill>
                  <a:srgbClr val="000000"/>
                </a:solidFill>
              </a:rPr>
              <a:t>Moscow State University</a:t>
            </a:r>
          </a:p>
          <a:p>
            <a:r>
              <a:rPr lang="en-US" sz="726" dirty="0">
                <a:solidFill>
                  <a:srgbClr val="000000"/>
                </a:solidFill>
              </a:rPr>
              <a:t>National Tsing Hua University</a:t>
            </a:r>
          </a:p>
          <a:p>
            <a:r>
              <a:rPr lang="en-US" sz="726" dirty="0">
                <a:solidFill>
                  <a:srgbClr val="000000"/>
                </a:solidFill>
              </a:rPr>
              <a:t>NCSARG – Univ. of Illinois, </a:t>
            </a:r>
          </a:p>
          <a:p>
            <a:r>
              <a:rPr lang="en-US" sz="726" dirty="0">
                <a:solidFill>
                  <a:srgbClr val="000000"/>
                </a:solidFill>
              </a:rPr>
              <a:t>Urbana-Champaign</a:t>
            </a:r>
            <a:endParaRPr sz="1270" dirty="0"/>
          </a:p>
        </p:txBody>
      </p:sp>
      <p:sp>
        <p:nvSpPr>
          <p:cNvPr id="121" name="TextShape 2">
            <a:extLst>
              <a:ext uri="{FF2B5EF4-FFF2-40B4-BE49-F238E27FC236}">
                <a16:creationId xmlns:a16="http://schemas.microsoft.com/office/drawing/2014/main" id="{A4E8A9F3-1421-417F-8FB4-B993D3CF9C12}"/>
              </a:ext>
            </a:extLst>
          </p:cNvPr>
          <p:cNvSpPr txBox="1"/>
          <p:nvPr/>
        </p:nvSpPr>
        <p:spPr>
          <a:xfrm>
            <a:off x="7325377" y="1345242"/>
            <a:ext cx="2036047" cy="3676640"/>
          </a:xfrm>
          <a:prstGeom prst="rect">
            <a:avLst/>
          </a:prstGeom>
        </p:spPr>
        <p:txBody>
          <a:bodyPr lIns="81638" tIns="40819" rIns="81638" bIns="40819"/>
          <a:lstStyle/>
          <a:p>
            <a:r>
              <a:rPr lang="en-US" sz="726" dirty="0">
                <a:solidFill>
                  <a:srgbClr val="000000"/>
                </a:solidFill>
              </a:rPr>
              <a:t>Northwestern University</a:t>
            </a:r>
            <a:endParaRPr lang="en-US" sz="726" dirty="0"/>
          </a:p>
          <a:p>
            <a:r>
              <a:rPr lang="en-US" sz="726" dirty="0">
                <a:solidFill>
                  <a:srgbClr val="000000"/>
                </a:solidFill>
              </a:rPr>
              <a:t>Penn State University</a:t>
            </a:r>
          </a:p>
          <a:p>
            <a:r>
              <a:rPr lang="en-US" sz="726" dirty="0">
                <a:solidFill>
                  <a:srgbClr val="000000"/>
                </a:solidFill>
              </a:rPr>
              <a:t>Rochester Institute of Technology</a:t>
            </a:r>
          </a:p>
          <a:p>
            <a:r>
              <a:rPr lang="en-US" sz="726" dirty="0">
                <a:solidFill>
                  <a:srgbClr val="000000"/>
                </a:solidFill>
              </a:rPr>
              <a:t>Sonoma State University</a:t>
            </a:r>
          </a:p>
          <a:p>
            <a:r>
              <a:rPr lang="en-US" sz="726" dirty="0">
                <a:solidFill>
                  <a:srgbClr val="000000"/>
                </a:solidFill>
              </a:rPr>
              <a:t>Southern University</a:t>
            </a:r>
          </a:p>
          <a:p>
            <a:r>
              <a:rPr lang="en-US" sz="726" dirty="0">
                <a:solidFill>
                  <a:srgbClr val="000000"/>
                </a:solidFill>
              </a:rPr>
              <a:t>Stanford University</a:t>
            </a:r>
          </a:p>
          <a:p>
            <a:r>
              <a:rPr lang="en-US" sz="726" dirty="0">
                <a:solidFill>
                  <a:srgbClr val="000000"/>
                </a:solidFill>
              </a:rPr>
              <a:t>Syracuse University</a:t>
            </a:r>
          </a:p>
          <a:p>
            <a:r>
              <a:rPr lang="en-US" sz="726" dirty="0">
                <a:solidFill>
                  <a:srgbClr val="000000"/>
                </a:solidFill>
              </a:rPr>
              <a:t>Texas Tech University</a:t>
            </a:r>
          </a:p>
          <a:p>
            <a:r>
              <a:rPr lang="en-US" sz="726" dirty="0">
                <a:solidFill>
                  <a:srgbClr val="000000"/>
                </a:solidFill>
              </a:rPr>
              <a:t>Trinity University</a:t>
            </a:r>
          </a:p>
          <a:p>
            <a:r>
              <a:rPr lang="en-US" sz="726" dirty="0">
                <a:solidFill>
                  <a:srgbClr val="000000"/>
                </a:solidFill>
              </a:rPr>
              <a:t>Tsinghua University</a:t>
            </a:r>
          </a:p>
          <a:p>
            <a:r>
              <a:rPr lang="en-US" sz="726" dirty="0">
                <a:solidFill>
                  <a:srgbClr val="000000"/>
                </a:solidFill>
              </a:rPr>
              <a:t>U. Montreal / </a:t>
            </a:r>
            <a:r>
              <a:rPr lang="en-US" sz="726" dirty="0" err="1">
                <a:solidFill>
                  <a:srgbClr val="000000"/>
                </a:solidFill>
              </a:rPr>
              <a:t>Polytechnique</a:t>
            </a:r>
            <a:endParaRPr lang="en-US" sz="726" dirty="0">
              <a:solidFill>
                <a:srgbClr val="000000"/>
              </a:solidFill>
            </a:endParaRPr>
          </a:p>
          <a:p>
            <a:r>
              <a:rPr lang="en-US" sz="726" dirty="0" err="1">
                <a:solidFill>
                  <a:srgbClr val="000000"/>
                </a:solidFill>
              </a:rPr>
              <a:t>Université</a:t>
            </a:r>
            <a:r>
              <a:rPr lang="en-US" sz="726" dirty="0">
                <a:solidFill>
                  <a:srgbClr val="000000"/>
                </a:solidFill>
              </a:rPr>
              <a:t> Libre de </a:t>
            </a:r>
            <a:r>
              <a:rPr lang="en-US" sz="726" dirty="0" err="1">
                <a:solidFill>
                  <a:srgbClr val="000000"/>
                </a:solidFill>
              </a:rPr>
              <a:t>Bruxelles</a:t>
            </a:r>
            <a:endParaRPr lang="en-US" sz="726" dirty="0">
              <a:solidFill>
                <a:srgbClr val="000000"/>
              </a:solidFill>
            </a:endParaRPr>
          </a:p>
          <a:p>
            <a:r>
              <a:rPr lang="en-US" sz="726" dirty="0">
                <a:solidFill>
                  <a:srgbClr val="000000"/>
                </a:solidFill>
              </a:rPr>
              <a:t>University of Chicago</a:t>
            </a:r>
          </a:p>
          <a:p>
            <a:r>
              <a:rPr lang="en-US" sz="726" dirty="0">
                <a:solidFill>
                  <a:srgbClr val="000000"/>
                </a:solidFill>
              </a:rPr>
              <a:t>University of Florida</a:t>
            </a:r>
          </a:p>
          <a:p>
            <a:r>
              <a:rPr lang="en-US" sz="726" dirty="0">
                <a:solidFill>
                  <a:srgbClr val="000000"/>
                </a:solidFill>
              </a:rPr>
              <a:t>University of Maryland</a:t>
            </a:r>
          </a:p>
          <a:p>
            <a:r>
              <a:rPr lang="en-US" sz="726" dirty="0">
                <a:solidFill>
                  <a:srgbClr val="000000"/>
                </a:solidFill>
              </a:rPr>
              <a:t>University of Michigan</a:t>
            </a:r>
          </a:p>
          <a:p>
            <a:r>
              <a:rPr lang="en-US" sz="726" dirty="0">
                <a:solidFill>
                  <a:srgbClr val="000000"/>
                </a:solidFill>
              </a:rPr>
              <a:t>University of Minnesota</a:t>
            </a:r>
          </a:p>
          <a:p>
            <a:r>
              <a:rPr lang="en-US" sz="726" dirty="0">
                <a:solidFill>
                  <a:srgbClr val="000000"/>
                </a:solidFill>
              </a:rPr>
              <a:t>University of Mississippi</a:t>
            </a:r>
          </a:p>
          <a:p>
            <a:r>
              <a:rPr lang="en-US" sz="726" dirty="0">
                <a:solidFill>
                  <a:srgbClr val="000000"/>
                </a:solidFill>
              </a:rPr>
              <a:t>University of Oregon</a:t>
            </a:r>
          </a:p>
          <a:p>
            <a:r>
              <a:rPr lang="en-US" sz="726" dirty="0">
                <a:solidFill>
                  <a:srgbClr val="000000"/>
                </a:solidFill>
              </a:rPr>
              <a:t>University of </a:t>
            </a:r>
            <a:r>
              <a:rPr lang="en-US" sz="726" dirty="0" err="1">
                <a:solidFill>
                  <a:srgbClr val="000000"/>
                </a:solidFill>
              </a:rPr>
              <a:t>Sannio</a:t>
            </a:r>
            <a:endParaRPr lang="en-US" sz="726" dirty="0">
              <a:solidFill>
                <a:srgbClr val="000000"/>
              </a:solidFill>
            </a:endParaRPr>
          </a:p>
          <a:p>
            <a:r>
              <a:rPr lang="en-US" sz="726" dirty="0">
                <a:solidFill>
                  <a:srgbClr val="000000"/>
                </a:solidFill>
              </a:rPr>
              <a:t>University of Szeged</a:t>
            </a:r>
          </a:p>
          <a:p>
            <a:r>
              <a:rPr lang="en-US" sz="726" dirty="0">
                <a:solidFill>
                  <a:srgbClr val="000000"/>
                </a:solidFill>
              </a:rPr>
              <a:t>University of Texas Rio Grande Valley</a:t>
            </a:r>
          </a:p>
          <a:p>
            <a:r>
              <a:rPr lang="en-US" sz="726" dirty="0">
                <a:solidFill>
                  <a:srgbClr val="000000"/>
                </a:solidFill>
              </a:rPr>
              <a:t>University of the Balearic Islands</a:t>
            </a:r>
          </a:p>
          <a:p>
            <a:r>
              <a:rPr lang="en-US" sz="726" dirty="0">
                <a:solidFill>
                  <a:srgbClr val="000000"/>
                </a:solidFill>
              </a:rPr>
              <a:t>University of Tokyo</a:t>
            </a:r>
          </a:p>
          <a:p>
            <a:r>
              <a:rPr lang="en-US" sz="726" dirty="0">
                <a:solidFill>
                  <a:srgbClr val="000000"/>
                </a:solidFill>
              </a:rPr>
              <a:t>University of Washington</a:t>
            </a:r>
          </a:p>
          <a:p>
            <a:r>
              <a:rPr lang="en-US" sz="726" dirty="0">
                <a:solidFill>
                  <a:srgbClr val="000000"/>
                </a:solidFill>
              </a:rPr>
              <a:t>University of Washington Bothell</a:t>
            </a:r>
          </a:p>
          <a:p>
            <a:r>
              <a:rPr lang="en-US" sz="726" dirty="0">
                <a:solidFill>
                  <a:srgbClr val="000000"/>
                </a:solidFill>
              </a:rPr>
              <a:t>University of Wisconsin – Milwaukee</a:t>
            </a:r>
          </a:p>
          <a:p>
            <a:r>
              <a:rPr lang="en-US" sz="726" dirty="0">
                <a:solidFill>
                  <a:srgbClr val="000000"/>
                </a:solidFill>
              </a:rPr>
              <a:t>USC – Information Sciences Institute</a:t>
            </a:r>
          </a:p>
          <a:p>
            <a:r>
              <a:rPr lang="en-US" sz="726" dirty="0">
                <a:solidFill>
                  <a:srgbClr val="000000"/>
                </a:solidFill>
              </a:rPr>
              <a:t>Villanova University</a:t>
            </a:r>
          </a:p>
          <a:p>
            <a:r>
              <a:rPr lang="en-US" sz="726" dirty="0">
                <a:solidFill>
                  <a:srgbClr val="000000"/>
                </a:solidFill>
              </a:rPr>
              <a:t>Washington State University – Pullman</a:t>
            </a:r>
          </a:p>
          <a:p>
            <a:r>
              <a:rPr lang="en-US" sz="726" dirty="0">
                <a:solidFill>
                  <a:srgbClr val="000000"/>
                </a:solidFill>
              </a:rPr>
              <a:t>West Virginia University</a:t>
            </a:r>
          </a:p>
          <a:p>
            <a:r>
              <a:rPr lang="en-US" sz="726" dirty="0">
                <a:solidFill>
                  <a:srgbClr val="000000"/>
                </a:solidFill>
              </a:rPr>
              <a:t>Whitman College</a:t>
            </a:r>
          </a:p>
          <a:p>
            <a:endParaRPr lang="en-US" sz="726" dirty="0">
              <a:solidFill>
                <a:srgbClr val="000000"/>
              </a:solidFill>
            </a:endParaRPr>
          </a:p>
          <a:p>
            <a:endParaRPr sz="1270" dirty="0"/>
          </a:p>
        </p:txBody>
      </p:sp>
      <p:sp>
        <p:nvSpPr>
          <p:cNvPr id="2" name="Date Placeholder 1"/>
          <p:cNvSpPr>
            <a:spLocks noGrp="1"/>
          </p:cNvSpPr>
          <p:nvPr>
            <p:ph type="dt" sz="half" idx="10"/>
          </p:nvPr>
        </p:nvSpPr>
        <p:spPr/>
        <p:txBody>
          <a:bodyPr/>
          <a:lstStyle/>
          <a:p>
            <a:r>
              <a:rPr lang="en-US" smtClean="0"/>
              <a:t>LIGO-G1801900-v5</a:t>
            </a:r>
            <a:endParaRPr lang="en-US" dirty="0"/>
          </a:p>
        </p:txBody>
      </p:sp>
      <p:sp>
        <p:nvSpPr>
          <p:cNvPr id="3" name="Footer Placeholder 2"/>
          <p:cNvSpPr>
            <a:spLocks noGrp="1"/>
          </p:cNvSpPr>
          <p:nvPr>
            <p:ph type="ftr" sz="quarter" idx="11"/>
          </p:nvPr>
        </p:nvSpPr>
        <p:spPr/>
        <p:txBody>
          <a:bodyPr/>
          <a:lstStyle/>
          <a:p>
            <a:r>
              <a:rPr lang="nl-NL" smtClean="0"/>
              <a:t>IWAA, 10 October 2018</a:t>
            </a:r>
            <a:endParaRPr lang="en-US"/>
          </a:p>
        </p:txBody>
      </p:sp>
      <p:sp>
        <p:nvSpPr>
          <p:cNvPr id="4" name="Slide Number Placeholder 3"/>
          <p:cNvSpPr>
            <a:spLocks noGrp="1"/>
          </p:cNvSpPr>
          <p:nvPr>
            <p:ph type="sldNum" sz="quarter" idx="12"/>
          </p:nvPr>
        </p:nvSpPr>
        <p:spPr/>
        <p:txBody>
          <a:bodyPr/>
          <a:lstStyle/>
          <a:p>
            <a:fld id="{E08999DA-6F64-BF45-B314-74E8F7222AA8}" type="slidenum">
              <a:rPr lang="en-US" smtClean="0"/>
              <a:pPr/>
              <a:t>2</a:t>
            </a:fld>
            <a:endParaRPr lang="en-US"/>
          </a:p>
        </p:txBody>
      </p:sp>
    </p:spTree>
    <p:extLst>
      <p:ext uri="{BB962C8B-B14F-4D97-AF65-F5344CB8AC3E}">
        <p14:creationId xmlns:p14="http://schemas.microsoft.com/office/powerpoint/2010/main" val="250818974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9" descr="beamtube-20.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228600" y="914400"/>
            <a:ext cx="8688910" cy="5537114"/>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Date Placeholder 2"/>
          <p:cNvSpPr>
            <a:spLocks noGrp="1"/>
          </p:cNvSpPr>
          <p:nvPr>
            <p:ph type="dt" sz="half" idx="10"/>
          </p:nvPr>
        </p:nvSpPr>
        <p:spPr/>
        <p:txBody>
          <a:bodyPr/>
          <a:lstStyle/>
          <a:p>
            <a:pPr>
              <a:defRPr/>
            </a:pPr>
            <a:r>
              <a:rPr lang="en-US" smtClean="0"/>
              <a:t>LIGO-G1801900-v5</a:t>
            </a:r>
            <a:endParaRPr lang="en-US" dirty="0"/>
          </a:p>
        </p:txBody>
      </p:sp>
      <p:sp>
        <p:nvSpPr>
          <p:cNvPr id="4" name="Footer Placeholder 3"/>
          <p:cNvSpPr>
            <a:spLocks noGrp="1"/>
          </p:cNvSpPr>
          <p:nvPr>
            <p:ph type="ftr" sz="quarter" idx="11"/>
          </p:nvPr>
        </p:nvSpPr>
        <p:spPr/>
        <p:txBody>
          <a:bodyPr/>
          <a:lstStyle/>
          <a:p>
            <a:pPr>
              <a:defRPr/>
            </a:pPr>
            <a:r>
              <a:rPr lang="nl-NL" smtClean="0"/>
              <a:t>IWAA, 10 October 2018</a:t>
            </a:r>
            <a:endParaRPr lang="en-US" dirty="0"/>
          </a:p>
        </p:txBody>
      </p:sp>
      <p:sp>
        <p:nvSpPr>
          <p:cNvPr id="5" name="Slide Number Placeholder 4"/>
          <p:cNvSpPr>
            <a:spLocks noGrp="1"/>
          </p:cNvSpPr>
          <p:nvPr>
            <p:ph type="sldNum" sz="quarter" idx="12"/>
          </p:nvPr>
        </p:nvSpPr>
        <p:spPr/>
        <p:txBody>
          <a:bodyPr/>
          <a:lstStyle/>
          <a:p>
            <a:pPr>
              <a:defRPr/>
            </a:pPr>
            <a:fld id="{1130FF89-010E-D743-9346-2CD4AB727079}" type="slidenum">
              <a:rPr lang="en-US" smtClean="0"/>
              <a:pPr>
                <a:defRPr/>
              </a:pPr>
              <a:t>20</a:t>
            </a:fld>
            <a:endParaRPr lang="en-US" dirty="0"/>
          </a:p>
        </p:txBody>
      </p:sp>
      <p:sp>
        <p:nvSpPr>
          <p:cNvPr id="6" name="Title 5"/>
          <p:cNvSpPr>
            <a:spLocks noGrp="1"/>
          </p:cNvSpPr>
          <p:nvPr>
            <p:ph type="title"/>
          </p:nvPr>
        </p:nvSpPr>
        <p:spPr/>
        <p:txBody>
          <a:bodyPr/>
          <a:lstStyle/>
          <a:p>
            <a:r>
              <a:rPr lang="en-US" dirty="0" smtClean="0"/>
              <a:t>Beam Tube Alignment</a:t>
            </a:r>
            <a:endParaRPr lang="en-US" dirty="0"/>
          </a:p>
        </p:txBody>
      </p:sp>
      <p:sp>
        <p:nvSpPr>
          <p:cNvPr id="10" name="Content Placeholder 2"/>
          <p:cNvSpPr txBox="1">
            <a:spLocks/>
          </p:cNvSpPr>
          <p:nvPr/>
        </p:nvSpPr>
        <p:spPr>
          <a:xfrm>
            <a:off x="5095081" y="3124200"/>
            <a:ext cx="2524919" cy="4525963"/>
          </a:xfrm>
          <a:prstGeom prst="rect">
            <a:avLst/>
          </a:prstGeom>
        </p:spPr>
        <p:txBody>
          <a:bodyPr vert="horz"/>
          <a:lstStyle>
            <a:lvl1pPr marL="257175" indent="-257175" algn="l" rtl="0" eaLnBrk="0" fontAlgn="base" hangingPunct="0">
              <a:spcBef>
                <a:spcPct val="20000"/>
              </a:spcBef>
              <a:spcAft>
                <a:spcPct val="0"/>
              </a:spcAft>
              <a:buClr>
                <a:schemeClr val="tx1"/>
              </a:buClr>
              <a:buSzPct val="75000"/>
              <a:buFont typeface="Wingdings" panose="05000000000000000000" pitchFamily="2" charset="2"/>
              <a:buChar char="q"/>
              <a:defRPr sz="1800">
                <a:solidFill>
                  <a:schemeClr val="tx1"/>
                </a:solidFill>
                <a:latin typeface="+mn-lt"/>
                <a:ea typeface="+mn-ea"/>
                <a:cs typeface="+mn-cs"/>
              </a:defRPr>
            </a:lvl1pPr>
            <a:lvl2pPr marL="557213" indent="-214313" algn="l" rtl="0" eaLnBrk="0" fontAlgn="base" hangingPunct="0">
              <a:spcBef>
                <a:spcPct val="20000"/>
              </a:spcBef>
              <a:spcAft>
                <a:spcPct val="0"/>
              </a:spcAft>
              <a:buClr>
                <a:schemeClr val="tx1"/>
              </a:buClr>
              <a:buSzPct val="100000"/>
              <a:buFont typeface="Wingdings" panose="05000000000000000000" pitchFamily="2" charset="2"/>
              <a:buChar char="v"/>
              <a:defRPr>
                <a:solidFill>
                  <a:schemeClr val="tx1"/>
                </a:solidFill>
                <a:latin typeface="+mn-lt"/>
                <a:ea typeface="+mn-ea"/>
              </a:defRPr>
            </a:lvl2pPr>
            <a:lvl3pPr marL="857250" indent="-171450" algn="l" rtl="0" eaLnBrk="0" fontAlgn="base" hangingPunct="0">
              <a:spcBef>
                <a:spcPct val="20000"/>
              </a:spcBef>
              <a:spcAft>
                <a:spcPct val="0"/>
              </a:spcAft>
              <a:buClr>
                <a:schemeClr val="tx1"/>
              </a:buClr>
              <a:buSzPct val="100000"/>
              <a:buFont typeface="Courier New" panose="02070309020205020404" pitchFamily="49" charset="0"/>
              <a:buChar char="o"/>
              <a:defRPr sz="1200">
                <a:solidFill>
                  <a:schemeClr val="tx1"/>
                </a:solidFill>
                <a:latin typeface="+mn-lt"/>
                <a:ea typeface="+mn-ea"/>
              </a:defRPr>
            </a:lvl3pPr>
            <a:lvl4pPr marL="1200150" indent="-171450" algn="l" rtl="0" eaLnBrk="0" fontAlgn="base" hangingPunct="0">
              <a:spcBef>
                <a:spcPct val="20000"/>
              </a:spcBef>
              <a:spcAft>
                <a:spcPct val="0"/>
              </a:spcAft>
              <a:buClr>
                <a:schemeClr val="tx1"/>
              </a:buClr>
              <a:buSzPct val="65000"/>
              <a:buFont typeface="Wingdings" panose="05000000000000000000" pitchFamily="2" charset="2"/>
              <a:buChar char="Ø"/>
              <a:defRPr sz="1200">
                <a:solidFill>
                  <a:schemeClr val="tx1"/>
                </a:solidFill>
                <a:latin typeface="+mn-lt"/>
                <a:ea typeface="+mn-ea"/>
              </a:defRPr>
            </a:lvl4pPr>
            <a:lvl5pPr marL="1543050" indent="-171450" algn="l" rtl="0" eaLnBrk="0" fontAlgn="base" hangingPunct="0">
              <a:spcBef>
                <a:spcPct val="20000"/>
              </a:spcBef>
              <a:spcAft>
                <a:spcPct val="0"/>
              </a:spcAft>
              <a:buClr>
                <a:schemeClr val="tx1"/>
              </a:buClr>
              <a:buSzPct val="100000"/>
              <a:buChar char="»"/>
              <a:defRPr sz="1200">
                <a:solidFill>
                  <a:schemeClr val="tx1"/>
                </a:solidFill>
                <a:latin typeface="+mn-lt"/>
                <a:ea typeface="+mn-ea"/>
              </a:defRPr>
            </a:lvl5pPr>
            <a:lvl6pPr marL="1885950" indent="-171450" algn="l" rtl="0" eaLnBrk="0" fontAlgn="base" hangingPunct="0">
              <a:spcBef>
                <a:spcPct val="20000"/>
              </a:spcBef>
              <a:spcAft>
                <a:spcPct val="0"/>
              </a:spcAft>
              <a:buClr>
                <a:schemeClr val="tx1"/>
              </a:buClr>
              <a:buSzPct val="100000"/>
              <a:buChar char="»"/>
              <a:defRPr sz="1200">
                <a:solidFill>
                  <a:schemeClr val="tx1"/>
                </a:solidFill>
                <a:latin typeface="+mn-lt"/>
                <a:ea typeface="+mn-ea"/>
              </a:defRPr>
            </a:lvl6pPr>
            <a:lvl7pPr marL="2228850" indent="-171450" algn="l" rtl="0" eaLnBrk="0" fontAlgn="base" hangingPunct="0">
              <a:spcBef>
                <a:spcPct val="20000"/>
              </a:spcBef>
              <a:spcAft>
                <a:spcPct val="0"/>
              </a:spcAft>
              <a:buClr>
                <a:schemeClr val="tx1"/>
              </a:buClr>
              <a:buSzPct val="100000"/>
              <a:buChar char="»"/>
              <a:defRPr sz="1200">
                <a:solidFill>
                  <a:schemeClr val="tx1"/>
                </a:solidFill>
                <a:latin typeface="+mn-lt"/>
                <a:ea typeface="+mn-ea"/>
              </a:defRPr>
            </a:lvl7pPr>
            <a:lvl8pPr marL="2571750" indent="-171450" algn="l" rtl="0" eaLnBrk="0" fontAlgn="base" hangingPunct="0">
              <a:spcBef>
                <a:spcPct val="20000"/>
              </a:spcBef>
              <a:spcAft>
                <a:spcPct val="0"/>
              </a:spcAft>
              <a:buClr>
                <a:schemeClr val="tx1"/>
              </a:buClr>
              <a:buSzPct val="100000"/>
              <a:buChar char="»"/>
              <a:defRPr sz="1200">
                <a:solidFill>
                  <a:schemeClr val="tx1"/>
                </a:solidFill>
                <a:latin typeface="+mn-lt"/>
                <a:ea typeface="+mn-ea"/>
              </a:defRPr>
            </a:lvl8pPr>
            <a:lvl9pPr marL="2914650" indent="-171450" algn="l" rtl="0" eaLnBrk="0" fontAlgn="base" hangingPunct="0">
              <a:spcBef>
                <a:spcPct val="20000"/>
              </a:spcBef>
              <a:spcAft>
                <a:spcPct val="0"/>
              </a:spcAft>
              <a:buClr>
                <a:schemeClr val="tx1"/>
              </a:buClr>
              <a:buSzPct val="100000"/>
              <a:buChar char="»"/>
              <a:defRPr sz="1200">
                <a:solidFill>
                  <a:schemeClr val="tx1"/>
                </a:solidFill>
                <a:latin typeface="+mn-lt"/>
                <a:ea typeface="+mn-ea"/>
              </a:defRPr>
            </a:lvl9pPr>
          </a:lstStyle>
          <a:p>
            <a:pPr marL="0" indent="0">
              <a:buClr>
                <a:srgbClr val="0000FF"/>
              </a:buClr>
              <a:buNone/>
            </a:pPr>
            <a:r>
              <a:rPr lang="en-US" sz="1600" kern="0" dirty="0" smtClean="0">
                <a:solidFill>
                  <a:srgbClr val="0000FF"/>
                </a:solidFill>
              </a:rPr>
              <a:t>Final Alignment</a:t>
            </a:r>
          </a:p>
          <a:p>
            <a:pPr>
              <a:buClr>
                <a:srgbClr val="0000FF"/>
              </a:buClr>
              <a:buFont typeface="Arial" panose="020B0604020202020204" pitchFamily="34" charset="0"/>
              <a:buChar char="•"/>
            </a:pPr>
            <a:r>
              <a:rPr lang="en-US" sz="1600" kern="0" dirty="0" smtClean="0">
                <a:solidFill>
                  <a:srgbClr val="0000FF"/>
                </a:solidFill>
              </a:rPr>
              <a:t>Supports were aligned for the final time after installation had proceeded for three to four sections, i.e., 80 m from the installation activity. </a:t>
            </a:r>
          </a:p>
          <a:p>
            <a:pPr>
              <a:buClr>
                <a:srgbClr val="0000FF"/>
              </a:buClr>
              <a:buFont typeface="Arial" panose="020B0604020202020204" pitchFamily="34" charset="0"/>
              <a:buChar char="•"/>
            </a:pPr>
            <a:r>
              <a:rPr lang="en-US" sz="1600" kern="0" dirty="0" smtClean="0">
                <a:solidFill>
                  <a:srgbClr val="0000FF"/>
                </a:solidFill>
              </a:rPr>
              <a:t>This was just before the beam tube became covered by cement enclosures.</a:t>
            </a:r>
            <a:endParaRPr lang="en-US" kern="0" dirty="0" smtClean="0">
              <a:solidFill>
                <a:srgbClr val="0000FF"/>
              </a:solidFill>
            </a:endParaRPr>
          </a:p>
          <a:p>
            <a:endParaRPr lang="en-US" kern="0" dirty="0">
              <a:solidFill>
                <a:srgbClr val="0000FF"/>
              </a:solidFill>
            </a:endParaRPr>
          </a:p>
        </p:txBody>
      </p:sp>
      <p:grpSp>
        <p:nvGrpSpPr>
          <p:cNvPr id="7" name="Group 6"/>
          <p:cNvGrpSpPr/>
          <p:nvPr/>
        </p:nvGrpSpPr>
        <p:grpSpPr>
          <a:xfrm>
            <a:off x="533400" y="3600059"/>
            <a:ext cx="2640106" cy="1735921"/>
            <a:chOff x="619414" y="3801193"/>
            <a:chExt cx="2640106" cy="1735921"/>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093" y="3801193"/>
              <a:ext cx="2193069" cy="1715353"/>
            </a:xfrm>
            <a:prstGeom prst="rect">
              <a:avLst/>
            </a:prstGeom>
          </p:spPr>
        </p:pic>
        <p:sp>
          <p:nvSpPr>
            <p:cNvPr id="14" name="Rectangle 13"/>
            <p:cNvSpPr/>
            <p:nvPr/>
          </p:nvSpPr>
          <p:spPr>
            <a:xfrm>
              <a:off x="619414" y="5321670"/>
              <a:ext cx="2640106" cy="215444"/>
            </a:xfrm>
            <a:prstGeom prst="rect">
              <a:avLst/>
            </a:prstGeom>
          </p:spPr>
          <p:txBody>
            <a:bodyPr wrap="square">
              <a:spAutoFit/>
            </a:bodyPr>
            <a:lstStyle/>
            <a:p>
              <a:r>
                <a:rPr lang="en-US" sz="800" dirty="0" smtClean="0">
                  <a:solidFill>
                    <a:srgbClr val="0000FF"/>
                  </a:solidFill>
                  <a:latin typeface="Arial" panose="020B0604020202020204" pitchFamily="34" charset="0"/>
                </a:rPr>
                <a:t>Beam Tube Support</a:t>
              </a:r>
              <a:endParaRPr lang="en-US" sz="800" dirty="0">
                <a:solidFill>
                  <a:srgbClr val="0000FF"/>
                </a:solidFill>
                <a:effectLst/>
                <a:latin typeface="Arial" panose="020B0604020202020204" pitchFamily="34" charset="0"/>
              </a:endParaRPr>
            </a:p>
          </p:txBody>
        </p:sp>
      </p:grpSp>
      <p:grpSp>
        <p:nvGrpSpPr>
          <p:cNvPr id="17" name="Group 16"/>
          <p:cNvGrpSpPr/>
          <p:nvPr/>
        </p:nvGrpSpPr>
        <p:grpSpPr>
          <a:xfrm>
            <a:off x="379864" y="1076672"/>
            <a:ext cx="3936165" cy="1905285"/>
            <a:chOff x="685141" y="1115581"/>
            <a:chExt cx="3936165" cy="1905285"/>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141" y="1115581"/>
              <a:ext cx="2627979" cy="1905285"/>
            </a:xfrm>
            <a:prstGeom prst="rect">
              <a:avLst/>
            </a:prstGeom>
          </p:spPr>
        </p:pic>
        <p:sp>
          <p:nvSpPr>
            <p:cNvPr id="16" name="Rectangle 15"/>
            <p:cNvSpPr/>
            <p:nvPr/>
          </p:nvSpPr>
          <p:spPr>
            <a:xfrm>
              <a:off x="1981200" y="2698597"/>
              <a:ext cx="2640106" cy="215444"/>
            </a:xfrm>
            <a:prstGeom prst="rect">
              <a:avLst/>
            </a:prstGeom>
          </p:spPr>
          <p:txBody>
            <a:bodyPr wrap="square">
              <a:spAutoFit/>
            </a:bodyPr>
            <a:lstStyle/>
            <a:p>
              <a:r>
                <a:rPr lang="en-US" sz="800" dirty="0" smtClean="0">
                  <a:solidFill>
                    <a:srgbClr val="0000FF"/>
                  </a:solidFill>
                  <a:latin typeface="Arial" panose="020B0604020202020204" pitchFamily="34" charset="0"/>
                </a:rPr>
                <a:t>Beam Tube Support</a:t>
              </a:r>
              <a:endParaRPr lang="en-US" sz="800" dirty="0">
                <a:solidFill>
                  <a:srgbClr val="0000FF"/>
                </a:solidFill>
                <a:effectLst/>
                <a:latin typeface="Arial" panose="020B0604020202020204" pitchFamily="34" charset="0"/>
              </a:endParaRPr>
            </a:p>
          </p:txBody>
        </p:sp>
      </p:grpSp>
    </p:spTree>
    <p:extLst>
      <p:ext uri="{BB962C8B-B14F-4D97-AF65-F5344CB8AC3E}">
        <p14:creationId xmlns:p14="http://schemas.microsoft.com/office/powerpoint/2010/main" val="1931952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BSCDelivery"/>
          <p:cNvPicPr>
            <a:picLocks noChangeAspect="1" noChangeArrowheads="1"/>
          </p:cNvPicPr>
          <p:nvPr/>
        </p:nvPicPr>
        <p:blipFill>
          <a:blip r:embed="rId2" cstate="print">
            <a:extLst>
              <a:ext uri="{28A0092B-C50C-407E-A947-70E740481C1C}">
                <a14:useLocalDpi xmlns:a14="http://schemas.microsoft.com/office/drawing/2010/main" val="0"/>
              </a:ext>
            </a:extLst>
          </a:blip>
          <a:srcRect r="7709" b="11723"/>
          <a:stretch>
            <a:fillRect/>
          </a:stretch>
        </p:blipFill>
        <p:spPr bwMode="auto">
          <a:xfrm>
            <a:off x="6372082" y="700416"/>
            <a:ext cx="2305982" cy="29004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Content Placeholder 1"/>
          <p:cNvSpPr>
            <a:spLocks noGrp="1"/>
          </p:cNvSpPr>
          <p:nvPr>
            <p:ph idx="1"/>
          </p:nvPr>
        </p:nvSpPr>
        <p:spPr>
          <a:xfrm>
            <a:off x="266698" y="808328"/>
            <a:ext cx="5905501" cy="2239672"/>
          </a:xfrm>
        </p:spPr>
        <p:txBody>
          <a:bodyPr anchor="t">
            <a:normAutofit/>
          </a:bodyPr>
          <a:lstStyle/>
          <a:p>
            <a:r>
              <a:rPr lang="en-US" sz="1400" dirty="0" smtClean="0">
                <a:latin typeface="Arial" charset="0"/>
              </a:rPr>
              <a:t>Chambers house complex primary as well as input/output optic suspension systems  / fixed mirrors</a:t>
            </a:r>
          </a:p>
          <a:p>
            <a:r>
              <a:rPr lang="en-US" sz="1400" dirty="0" smtClean="0"/>
              <a:t>X </a:t>
            </a:r>
            <a:r>
              <a:rPr lang="en-US" sz="1400" dirty="0"/>
              <a:t>and Y – Azimuth “Offset” monuments were established from the existing monuments used to position the beam tubes.</a:t>
            </a:r>
          </a:p>
          <a:p>
            <a:r>
              <a:rPr lang="en-US" sz="1400" dirty="0"/>
              <a:t>These axial and transverse </a:t>
            </a:r>
            <a:r>
              <a:rPr lang="en-US" sz="1400" dirty="0" smtClean="0"/>
              <a:t>positional </a:t>
            </a:r>
            <a:r>
              <a:rPr lang="en-US" sz="1400" dirty="0"/>
              <a:t>coordinates are referenced to the global coordinates </a:t>
            </a:r>
            <a:r>
              <a:rPr lang="en-US" sz="1400" dirty="0" smtClean="0"/>
              <a:t>set, by conventional optical survey techniques</a:t>
            </a:r>
          </a:p>
          <a:p>
            <a:endParaRPr lang="en-US" sz="1400" dirty="0"/>
          </a:p>
        </p:txBody>
      </p:sp>
      <p:sp>
        <p:nvSpPr>
          <p:cNvPr id="3" name="Date Placeholder 2"/>
          <p:cNvSpPr>
            <a:spLocks noGrp="1"/>
          </p:cNvSpPr>
          <p:nvPr>
            <p:ph type="dt" sz="half" idx="10"/>
          </p:nvPr>
        </p:nvSpPr>
        <p:spPr/>
        <p:txBody>
          <a:bodyPr/>
          <a:lstStyle/>
          <a:p>
            <a:pPr>
              <a:defRPr/>
            </a:pPr>
            <a:r>
              <a:rPr lang="en-US" smtClean="0"/>
              <a:t>LIGO-G1801900-v5</a:t>
            </a:r>
            <a:endParaRPr lang="en-US" dirty="0"/>
          </a:p>
        </p:txBody>
      </p:sp>
      <p:sp>
        <p:nvSpPr>
          <p:cNvPr id="4" name="Footer Placeholder 3"/>
          <p:cNvSpPr>
            <a:spLocks noGrp="1"/>
          </p:cNvSpPr>
          <p:nvPr>
            <p:ph type="ftr" sz="quarter" idx="11"/>
          </p:nvPr>
        </p:nvSpPr>
        <p:spPr/>
        <p:txBody>
          <a:bodyPr/>
          <a:lstStyle/>
          <a:p>
            <a:pPr>
              <a:defRPr/>
            </a:pPr>
            <a:r>
              <a:rPr lang="nl-NL" smtClean="0"/>
              <a:t>IWAA, 10 October 2018</a:t>
            </a:r>
            <a:endParaRPr lang="en-US" dirty="0"/>
          </a:p>
        </p:txBody>
      </p:sp>
      <p:sp>
        <p:nvSpPr>
          <p:cNvPr id="5" name="Slide Number Placeholder 4"/>
          <p:cNvSpPr>
            <a:spLocks noGrp="1"/>
          </p:cNvSpPr>
          <p:nvPr>
            <p:ph type="sldNum" sz="quarter" idx="12"/>
          </p:nvPr>
        </p:nvSpPr>
        <p:spPr/>
        <p:txBody>
          <a:bodyPr/>
          <a:lstStyle/>
          <a:p>
            <a:pPr>
              <a:defRPr/>
            </a:pPr>
            <a:fld id="{1130FF89-010E-D743-9346-2CD4AB727079}" type="slidenum">
              <a:rPr lang="en-US" smtClean="0"/>
              <a:pPr>
                <a:defRPr/>
              </a:pPr>
              <a:t>21</a:t>
            </a:fld>
            <a:endParaRPr lang="en-US" dirty="0"/>
          </a:p>
        </p:txBody>
      </p:sp>
      <p:sp>
        <p:nvSpPr>
          <p:cNvPr id="6" name="Title 5"/>
          <p:cNvSpPr>
            <a:spLocks noGrp="1"/>
          </p:cNvSpPr>
          <p:nvPr>
            <p:ph type="title"/>
          </p:nvPr>
        </p:nvSpPr>
        <p:spPr>
          <a:xfrm>
            <a:off x="282286" y="223735"/>
            <a:ext cx="8480612" cy="959223"/>
          </a:xfrm>
        </p:spPr>
        <p:txBody>
          <a:bodyPr>
            <a:normAutofit/>
          </a:bodyPr>
          <a:lstStyle/>
          <a:p>
            <a:r>
              <a:rPr lang="en-US" sz="2800" dirty="0" smtClean="0"/>
              <a:t>Chamber Alignment</a:t>
            </a:r>
            <a:endParaRPr lang="en-US" sz="2800" dirty="0"/>
          </a:p>
        </p:txBody>
      </p:sp>
      <p:pic>
        <p:nvPicPr>
          <p:cNvPr id="11" name="Content Placeholder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2082" y="2238227"/>
            <a:ext cx="2276685" cy="1506115"/>
          </a:xfrm>
          <a:prstGeom prst="rect">
            <a:avLst/>
          </a:prstGeom>
        </p:spPr>
      </p:pic>
      <p:pic>
        <p:nvPicPr>
          <p:cNvPr id="14" name="Picture 3" descr="vacequip-liv pic2"/>
          <p:cNvPicPr>
            <a:picLocks noChangeAspect="1" noChangeArrowheads="1"/>
          </p:cNvPicPr>
          <p:nvPr/>
        </p:nvPicPr>
        <p:blipFill>
          <a:blip r:embed="rId4"/>
          <a:srcRect/>
          <a:stretch>
            <a:fillRect/>
          </a:stretch>
        </p:blipFill>
        <p:spPr>
          <a:xfrm>
            <a:off x="1066536" y="3782344"/>
            <a:ext cx="3789314" cy="2590800"/>
          </a:xfrm>
          <a:prstGeom prst="rect">
            <a:avLst/>
          </a:prstGeom>
          <a:noFill/>
        </p:spPr>
      </p:pic>
      <p:sp>
        <p:nvSpPr>
          <p:cNvPr id="15" name="Rectangle 2"/>
          <p:cNvSpPr txBox="1">
            <a:spLocks noChangeArrowheads="1"/>
          </p:cNvSpPr>
          <p:nvPr/>
        </p:nvSpPr>
        <p:spPr>
          <a:xfrm>
            <a:off x="1447800" y="5984727"/>
            <a:ext cx="3179507" cy="253663"/>
          </a:xfrm>
          <a:prstGeom prst="rect">
            <a:avLst/>
          </a:prstGeom>
          <a:noFill/>
        </p:spPr>
        <p:txBody>
          <a:bodyPr vert="horz" lIns="91440" tIns="45720" rIns="91440" bIns="45720" rtlCol="0" anchor="t">
            <a:noAutofit/>
          </a:bodyPr>
          <a:lstStyle>
            <a:lvl1pPr algn="ctr" defTabSz="914400" rtl="0" eaLnBrk="1" latinLnBrk="0" hangingPunct="1">
              <a:spcBef>
                <a:spcPct val="0"/>
              </a:spcBef>
              <a:buNone/>
              <a:defRPr sz="50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en-US" sz="1600" dirty="0" smtClean="0">
                <a:solidFill>
                  <a:srgbClr val="0000FF"/>
                </a:solidFill>
              </a:rPr>
              <a:t>BSC Chambers at the Vertex</a:t>
            </a:r>
            <a:endParaRPr lang="en-US" sz="1600" dirty="0">
              <a:solidFill>
                <a:srgbClr val="0000FF"/>
              </a:solidFill>
            </a:endParaRPr>
          </a:p>
        </p:txBody>
      </p:sp>
      <p:pic>
        <p:nvPicPr>
          <p:cNvPr id="16" name="Picture 2"/>
          <p:cNvPicPr>
            <a:picLocks noChangeAspect="1" noChangeArrowheads="1"/>
          </p:cNvPicPr>
          <p:nvPr/>
        </p:nvPicPr>
        <p:blipFill>
          <a:blip r:embed="rId5"/>
          <a:srcRect/>
          <a:stretch>
            <a:fillRect/>
          </a:stretch>
        </p:blipFill>
        <p:spPr bwMode="auto">
          <a:xfrm>
            <a:off x="5759746" y="4048082"/>
            <a:ext cx="2805150" cy="2133600"/>
          </a:xfrm>
          <a:prstGeom prst="rect">
            <a:avLst/>
          </a:prstGeom>
          <a:noFill/>
          <a:ln w="12700" cap="flat" cmpd="sng">
            <a:noFill/>
            <a:prstDash val="solid"/>
            <a:miter lim="800000"/>
            <a:headEnd type="none" w="sm" len="sm"/>
            <a:tailEnd type="none" w="sm" len="sm"/>
          </a:ln>
          <a:effectLst/>
        </p:spPr>
      </p:pic>
      <p:sp>
        <p:nvSpPr>
          <p:cNvPr id="17" name="Rectangle 2"/>
          <p:cNvSpPr txBox="1">
            <a:spLocks noChangeArrowheads="1"/>
          </p:cNvSpPr>
          <p:nvPr/>
        </p:nvSpPr>
        <p:spPr>
          <a:xfrm>
            <a:off x="5570381" y="5517714"/>
            <a:ext cx="1142999" cy="60776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400" i="1" dirty="0">
                <a:solidFill>
                  <a:schemeClr val="tx2"/>
                </a:solidFill>
                <a:latin typeface="Helvetica" charset="0"/>
              </a:rPr>
              <a:t>HAM Chambers</a:t>
            </a:r>
          </a:p>
        </p:txBody>
      </p:sp>
    </p:spTree>
    <p:extLst>
      <p:ext uri="{BB962C8B-B14F-4D97-AF65-F5344CB8AC3E}">
        <p14:creationId xmlns:p14="http://schemas.microsoft.com/office/powerpoint/2010/main" val="33735874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914400"/>
            <a:ext cx="5562600" cy="5486400"/>
          </a:xfrm>
        </p:spPr>
        <p:txBody>
          <a:bodyPr>
            <a:noAutofit/>
          </a:bodyPr>
          <a:lstStyle/>
          <a:p>
            <a:pPr marL="0" indent="0">
              <a:buNone/>
            </a:pPr>
            <a:r>
              <a:rPr lang="en-US" sz="1300" dirty="0" smtClean="0">
                <a:solidFill>
                  <a:srgbClr val="FF0000"/>
                </a:solidFill>
              </a:rPr>
              <a:t>Initial Alignment Mode</a:t>
            </a:r>
          </a:p>
          <a:p>
            <a:r>
              <a:rPr lang="en-US" sz="1300" dirty="0" smtClean="0"/>
              <a:t>Adjust input beam direction to go down the beamtubes and be centered on the optics </a:t>
            </a:r>
          </a:p>
          <a:p>
            <a:r>
              <a:rPr lang="en-US" sz="1300" dirty="0" smtClean="0"/>
              <a:t>Pre-align (“dead reckon”) main optics without optic actuation based on optical survey (</a:t>
            </a:r>
            <a:r>
              <a:rPr lang="en-US" sz="1300" dirty="0"/>
              <a:t>100 µ </a:t>
            </a:r>
            <a:r>
              <a:rPr lang="en-US" sz="1300" dirty="0" smtClean="0"/>
              <a:t>rad)</a:t>
            </a:r>
          </a:p>
          <a:p>
            <a:r>
              <a:rPr lang="en-US" sz="1300" dirty="0" smtClean="0"/>
              <a:t>Static initial alignment of  main optics using actuation (acquisition tolerance 0.5 µ rad)</a:t>
            </a:r>
          </a:p>
          <a:p>
            <a:pPr marL="0" indent="0">
              <a:buNone/>
            </a:pPr>
            <a:r>
              <a:rPr lang="en-US" sz="1300" dirty="0" smtClean="0">
                <a:solidFill>
                  <a:srgbClr val="FFC000"/>
                </a:solidFill>
              </a:rPr>
              <a:t>Acquisition Alignment Mode (allows IFO locking)</a:t>
            </a:r>
          </a:p>
          <a:p>
            <a:r>
              <a:rPr lang="en-US" sz="1300" dirty="0" smtClean="0"/>
              <a:t>Holding mode: main optics are held within the acquisition alignment tolerance continuously during the lock acquisition procedure </a:t>
            </a:r>
          </a:p>
          <a:p>
            <a:pPr marL="0" indent="0">
              <a:buNone/>
            </a:pPr>
            <a:r>
              <a:rPr lang="en-US" sz="1300" dirty="0" smtClean="0">
                <a:solidFill>
                  <a:srgbClr val="00B050"/>
                </a:solidFill>
              </a:rPr>
              <a:t>Detection Mode</a:t>
            </a:r>
          </a:p>
          <a:p>
            <a:r>
              <a:rPr lang="en-US" sz="1300" dirty="0"/>
              <a:t>s</a:t>
            </a:r>
            <a:r>
              <a:rPr lang="en-US" sz="1300" dirty="0" smtClean="0"/>
              <a:t>ense and control alignment of the </a:t>
            </a:r>
            <a:r>
              <a:rPr lang="en-US" sz="1300" dirty="0" smtClean="0"/>
              <a:t>IFO (</a:t>
            </a:r>
            <a:r>
              <a:rPr lang="en-US" sz="1400" dirty="0" smtClean="0"/>
              <a:t>3 </a:t>
            </a:r>
            <a:r>
              <a:rPr lang="en-US" sz="1400" dirty="0" err="1"/>
              <a:t>nrad</a:t>
            </a:r>
            <a:r>
              <a:rPr lang="en-US" sz="1400" dirty="0"/>
              <a:t> </a:t>
            </a:r>
            <a:r>
              <a:rPr lang="en-US" sz="1400" dirty="0" err="1" smtClean="0"/>
              <a:t>rms</a:t>
            </a:r>
            <a:r>
              <a:rPr lang="en-US" sz="1400" dirty="0" smtClean="0"/>
              <a:t>)</a:t>
            </a:r>
            <a:endParaRPr lang="en-US" sz="1300" dirty="0" smtClean="0"/>
          </a:p>
          <a:p>
            <a:r>
              <a:rPr lang="en-US" sz="1300" dirty="0" smtClean="0"/>
              <a:t>sense </a:t>
            </a:r>
            <a:r>
              <a:rPr lang="en-US" sz="1300" dirty="0"/>
              <a:t>and control </a:t>
            </a:r>
            <a:r>
              <a:rPr lang="en-US" sz="1300" dirty="0" smtClean="0"/>
              <a:t>centering of the beams of the main optics</a:t>
            </a:r>
          </a:p>
          <a:p>
            <a:pPr marL="0" indent="0">
              <a:buNone/>
            </a:pPr>
            <a:r>
              <a:rPr lang="en-US" sz="1300" dirty="0" smtClean="0">
                <a:solidFill>
                  <a:srgbClr val="00B0F0"/>
                </a:solidFill>
              </a:rPr>
              <a:t>Diagnostic / Calibration Mode</a:t>
            </a:r>
          </a:p>
          <a:p>
            <a:r>
              <a:rPr lang="en-US" sz="1300" dirty="0" smtClean="0"/>
              <a:t>provide diagnostic capability of performance</a:t>
            </a:r>
          </a:p>
          <a:p>
            <a:r>
              <a:rPr lang="en-US" sz="1300" dirty="0"/>
              <a:t>p</a:t>
            </a:r>
            <a:r>
              <a:rPr lang="en-US" sz="1300" dirty="0" smtClean="0"/>
              <a:t>rovide calibration procedures </a:t>
            </a:r>
            <a:endParaRPr lang="en-US" sz="1300" dirty="0"/>
          </a:p>
        </p:txBody>
      </p:sp>
      <p:sp>
        <p:nvSpPr>
          <p:cNvPr id="3" name="Date Placeholder 2"/>
          <p:cNvSpPr>
            <a:spLocks noGrp="1"/>
          </p:cNvSpPr>
          <p:nvPr>
            <p:ph type="dt" sz="half" idx="10"/>
          </p:nvPr>
        </p:nvSpPr>
        <p:spPr/>
        <p:txBody>
          <a:bodyPr/>
          <a:lstStyle/>
          <a:p>
            <a:pPr>
              <a:defRPr/>
            </a:pPr>
            <a:r>
              <a:rPr lang="en-US" smtClean="0"/>
              <a:t>LIGO-G1801900-v5</a:t>
            </a:r>
            <a:endParaRPr lang="en-US" dirty="0"/>
          </a:p>
        </p:txBody>
      </p:sp>
      <p:sp>
        <p:nvSpPr>
          <p:cNvPr id="4" name="Footer Placeholder 3"/>
          <p:cNvSpPr>
            <a:spLocks noGrp="1"/>
          </p:cNvSpPr>
          <p:nvPr>
            <p:ph type="ftr" sz="quarter" idx="11"/>
          </p:nvPr>
        </p:nvSpPr>
        <p:spPr/>
        <p:txBody>
          <a:bodyPr/>
          <a:lstStyle/>
          <a:p>
            <a:pPr>
              <a:defRPr/>
            </a:pPr>
            <a:r>
              <a:rPr lang="nl-NL" smtClean="0"/>
              <a:t>IWAA, 10 October 2018</a:t>
            </a:r>
            <a:endParaRPr lang="en-US" dirty="0"/>
          </a:p>
        </p:txBody>
      </p:sp>
      <p:sp>
        <p:nvSpPr>
          <p:cNvPr id="5" name="Slide Number Placeholder 4"/>
          <p:cNvSpPr>
            <a:spLocks noGrp="1"/>
          </p:cNvSpPr>
          <p:nvPr>
            <p:ph type="sldNum" sz="quarter" idx="12"/>
          </p:nvPr>
        </p:nvSpPr>
        <p:spPr/>
        <p:txBody>
          <a:bodyPr/>
          <a:lstStyle/>
          <a:p>
            <a:pPr>
              <a:defRPr/>
            </a:pPr>
            <a:fld id="{1130FF89-010E-D743-9346-2CD4AB727079}" type="slidenum">
              <a:rPr lang="en-US" smtClean="0"/>
              <a:pPr>
                <a:defRPr/>
              </a:pPr>
              <a:t>22</a:t>
            </a:fld>
            <a:endParaRPr lang="en-US" dirty="0"/>
          </a:p>
        </p:txBody>
      </p:sp>
      <p:sp>
        <p:nvSpPr>
          <p:cNvPr id="6" name="Title 5"/>
          <p:cNvSpPr>
            <a:spLocks noGrp="1"/>
          </p:cNvSpPr>
          <p:nvPr>
            <p:ph type="title"/>
          </p:nvPr>
        </p:nvSpPr>
        <p:spPr>
          <a:xfrm>
            <a:off x="228600" y="107577"/>
            <a:ext cx="8763000" cy="730623"/>
          </a:xfrm>
        </p:spPr>
        <p:txBody>
          <a:bodyPr>
            <a:normAutofit fontScale="90000"/>
          </a:bodyPr>
          <a:lstStyle/>
          <a:p>
            <a:r>
              <a:rPr lang="en-US" dirty="0" smtClean="0"/>
              <a:t>IFO Alignment: Modes of Operation</a:t>
            </a:r>
            <a:endParaRPr lang="en-US" dirty="0"/>
          </a:p>
        </p:txBody>
      </p:sp>
      <p:sp>
        <p:nvSpPr>
          <p:cNvPr id="7" name="Rectangle 6"/>
          <p:cNvSpPr/>
          <p:nvPr/>
        </p:nvSpPr>
        <p:spPr>
          <a:xfrm>
            <a:off x="5961585" y="5107999"/>
            <a:ext cx="3030015" cy="461665"/>
          </a:xfrm>
          <a:prstGeom prst="rect">
            <a:avLst/>
          </a:prstGeom>
        </p:spPr>
        <p:txBody>
          <a:bodyPr wrap="square">
            <a:spAutoFit/>
          </a:bodyPr>
          <a:lstStyle/>
          <a:p>
            <a:pPr marL="0" indent="0">
              <a:buNone/>
            </a:pPr>
            <a:r>
              <a:rPr lang="en-US" sz="800" dirty="0"/>
              <a:t>The optics are freely suspended, must position to a small fraction of a wavelength of main laser light (1064nm) in order to enable active, linear, servo-control.</a:t>
            </a:r>
          </a:p>
        </p:txBody>
      </p:sp>
      <p:pic>
        <p:nvPicPr>
          <p:cNvPr id="8" name="Picture 7" descr="aLIGO_ITM.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961585" y="1540330"/>
            <a:ext cx="3030015" cy="3477986"/>
          </a:xfrm>
          <a:prstGeom prst="rect">
            <a:avLst/>
          </a:prstGeom>
          <a:ln>
            <a:noFill/>
          </a:ln>
          <a:effectLst/>
        </p:spPr>
      </p:pic>
      <p:sp>
        <p:nvSpPr>
          <p:cNvPr id="9" name="TextBox 8"/>
          <p:cNvSpPr txBox="1"/>
          <p:nvPr/>
        </p:nvSpPr>
        <p:spPr>
          <a:xfrm>
            <a:off x="5757379" y="5747563"/>
            <a:ext cx="3234221" cy="215444"/>
          </a:xfrm>
          <a:prstGeom prst="rect">
            <a:avLst/>
          </a:prstGeom>
          <a:solidFill>
            <a:srgbClr val="92D050"/>
          </a:solidFill>
        </p:spPr>
        <p:txBody>
          <a:bodyPr wrap="square" rtlCol="0">
            <a:spAutoFit/>
          </a:bodyPr>
          <a:lstStyle/>
          <a:p>
            <a:r>
              <a:rPr lang="en-US" sz="800" dirty="0" smtClean="0">
                <a:latin typeface="+mn-lt"/>
              </a:rPr>
              <a:t>Initial Alignment Plan Dwyer et al. https</a:t>
            </a:r>
            <a:r>
              <a:rPr lang="en-US" sz="800" dirty="0">
                <a:latin typeface="+mn-lt"/>
              </a:rPr>
              <a:t>://dcc.ligo.org/LIGO-G1400193</a:t>
            </a:r>
          </a:p>
        </p:txBody>
      </p:sp>
      <p:sp>
        <p:nvSpPr>
          <p:cNvPr id="10" name="Rectangle 9"/>
          <p:cNvSpPr/>
          <p:nvPr/>
        </p:nvSpPr>
        <p:spPr>
          <a:xfrm>
            <a:off x="5723315" y="6002595"/>
            <a:ext cx="3386621" cy="369332"/>
          </a:xfrm>
          <a:prstGeom prst="rect">
            <a:avLst/>
          </a:prstGeom>
        </p:spPr>
        <p:txBody>
          <a:bodyPr wrap="square">
            <a:spAutoFit/>
          </a:bodyPr>
          <a:lstStyle/>
          <a:p>
            <a:pPr>
              <a:spcBef>
                <a:spcPct val="30000"/>
              </a:spcBef>
              <a:defRPr/>
            </a:pPr>
            <a:r>
              <a:rPr lang="en-US" sz="600" dirty="0">
                <a:latin typeface="Arial" panose="020B0604020202020204" pitchFamily="34" charset="0"/>
              </a:rPr>
              <a:t>Footnote explaining the dual use of the term "initial alignment": LIGO commissioners co-opted the term "initial alignment". They mean it in a different sense than is used for the "Initial Alignment System (IAS)". In G1400193, IAS is referred to as "coarse alignment". </a:t>
            </a:r>
            <a:endParaRPr lang="en-US" sz="600" dirty="0"/>
          </a:p>
        </p:txBody>
      </p:sp>
    </p:spTree>
    <p:extLst>
      <p:ext uri="{BB962C8B-B14F-4D97-AF65-F5344CB8AC3E}">
        <p14:creationId xmlns:p14="http://schemas.microsoft.com/office/powerpoint/2010/main" val="268053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4107" y="1600200"/>
            <a:ext cx="3913093" cy="4648200"/>
          </a:xfrm>
        </p:spPr>
        <p:txBody>
          <a:bodyPr>
            <a:normAutofit fontScale="62500" lnSpcReduction="20000"/>
          </a:bodyPr>
          <a:lstStyle/>
          <a:p>
            <a:pPr>
              <a:buFontTx/>
              <a:buChar char="•"/>
            </a:pPr>
            <a:r>
              <a:rPr lang="en-US" dirty="0" smtClean="0"/>
              <a:t>Primary </a:t>
            </a:r>
            <a:r>
              <a:rPr lang="en-US" dirty="0"/>
              <a:t>Optic placement and alignment </a:t>
            </a:r>
            <a:r>
              <a:rPr lang="en-US" dirty="0" smtClean="0"/>
              <a:t>tolerances</a:t>
            </a:r>
          </a:p>
          <a:p>
            <a:pPr lvl="1">
              <a:buFont typeface="Wingdings" pitchFamily="2" charset="2"/>
              <a:buChar char="Ø"/>
            </a:pPr>
            <a:r>
              <a:rPr lang="en-US" dirty="0"/>
              <a:t>Axial positioning within ± 3 mm</a:t>
            </a:r>
          </a:p>
          <a:p>
            <a:pPr lvl="1">
              <a:buFont typeface="Wingdings" pitchFamily="2" charset="2"/>
              <a:buChar char="Ø"/>
            </a:pPr>
            <a:r>
              <a:rPr lang="en-US" dirty="0" smtClean="0"/>
              <a:t>Transverse </a:t>
            </a:r>
            <a:r>
              <a:rPr lang="en-US" dirty="0"/>
              <a:t>position within </a:t>
            </a:r>
            <a:r>
              <a:rPr lang="en-US" dirty="0" smtClean="0"/>
              <a:t>± </a:t>
            </a:r>
            <a:r>
              <a:rPr lang="en-US" dirty="0"/>
              <a:t>1 mm  vertically and ± 2 mm </a:t>
            </a:r>
            <a:r>
              <a:rPr lang="en-US" dirty="0" smtClean="0"/>
              <a:t>(depending on optic)</a:t>
            </a:r>
            <a:endParaRPr lang="en-US" dirty="0"/>
          </a:p>
          <a:p>
            <a:pPr lvl="1">
              <a:buFont typeface="Wingdings" pitchFamily="2" charset="2"/>
              <a:buChar char="Ø"/>
            </a:pPr>
            <a:r>
              <a:rPr lang="en-US" dirty="0" smtClean="0"/>
              <a:t>Angular </a:t>
            </a:r>
            <a:r>
              <a:rPr lang="en-US" dirty="0"/>
              <a:t>pointing to within 10% of the actuator dynamic range, which corresponds to </a:t>
            </a:r>
            <a:r>
              <a:rPr lang="en-US" dirty="0" smtClean="0"/>
              <a:t> </a:t>
            </a:r>
            <a:r>
              <a:rPr lang="en-US" dirty="0"/>
              <a:t>± ~100µrad </a:t>
            </a:r>
            <a:r>
              <a:rPr lang="en-US" dirty="0" smtClean="0"/>
              <a:t>generally</a:t>
            </a:r>
            <a:endParaRPr lang="en-US" dirty="0"/>
          </a:p>
          <a:p>
            <a:pPr>
              <a:buFontTx/>
              <a:buChar char="•"/>
            </a:pPr>
            <a:endParaRPr lang="en-US" dirty="0">
              <a:latin typeface="Arial" charset="0"/>
            </a:endParaRPr>
          </a:p>
          <a:p>
            <a:endParaRPr lang="en-US" dirty="0">
              <a:latin typeface="Arial" charset="0"/>
            </a:endParaRPr>
          </a:p>
          <a:p>
            <a:endParaRPr lang="en-US" dirty="0"/>
          </a:p>
        </p:txBody>
      </p:sp>
      <p:sp>
        <p:nvSpPr>
          <p:cNvPr id="3" name="Date Placeholder 2"/>
          <p:cNvSpPr>
            <a:spLocks noGrp="1"/>
          </p:cNvSpPr>
          <p:nvPr>
            <p:ph type="dt" sz="half" idx="10"/>
          </p:nvPr>
        </p:nvSpPr>
        <p:spPr/>
        <p:txBody>
          <a:bodyPr/>
          <a:lstStyle/>
          <a:p>
            <a:pPr>
              <a:defRPr/>
            </a:pPr>
            <a:r>
              <a:rPr lang="en-US" smtClean="0"/>
              <a:t>LIGO-G1801900-v5</a:t>
            </a:r>
            <a:endParaRPr lang="en-US" dirty="0"/>
          </a:p>
        </p:txBody>
      </p:sp>
      <p:sp>
        <p:nvSpPr>
          <p:cNvPr id="4" name="Footer Placeholder 3"/>
          <p:cNvSpPr>
            <a:spLocks noGrp="1"/>
          </p:cNvSpPr>
          <p:nvPr>
            <p:ph type="ftr" sz="quarter" idx="11"/>
          </p:nvPr>
        </p:nvSpPr>
        <p:spPr/>
        <p:txBody>
          <a:bodyPr/>
          <a:lstStyle/>
          <a:p>
            <a:pPr>
              <a:defRPr/>
            </a:pPr>
            <a:r>
              <a:rPr lang="nl-NL" smtClean="0"/>
              <a:t>IWAA, 10 October 2018</a:t>
            </a:r>
            <a:endParaRPr lang="en-US" dirty="0"/>
          </a:p>
        </p:txBody>
      </p:sp>
      <p:sp>
        <p:nvSpPr>
          <p:cNvPr id="5" name="Slide Number Placeholder 4"/>
          <p:cNvSpPr>
            <a:spLocks noGrp="1"/>
          </p:cNvSpPr>
          <p:nvPr>
            <p:ph type="sldNum" sz="quarter" idx="12"/>
          </p:nvPr>
        </p:nvSpPr>
        <p:spPr/>
        <p:txBody>
          <a:bodyPr/>
          <a:lstStyle/>
          <a:p>
            <a:pPr>
              <a:defRPr/>
            </a:pPr>
            <a:fld id="{1130FF89-010E-D743-9346-2CD4AB727079}" type="slidenum">
              <a:rPr lang="en-US" smtClean="0"/>
              <a:pPr>
                <a:defRPr/>
              </a:pPr>
              <a:t>23</a:t>
            </a:fld>
            <a:endParaRPr lang="en-US" dirty="0"/>
          </a:p>
        </p:txBody>
      </p:sp>
      <p:sp>
        <p:nvSpPr>
          <p:cNvPr id="6" name="Title 5"/>
          <p:cNvSpPr>
            <a:spLocks noGrp="1"/>
          </p:cNvSpPr>
          <p:nvPr>
            <p:ph type="title"/>
          </p:nvPr>
        </p:nvSpPr>
        <p:spPr>
          <a:xfrm>
            <a:off x="76200" y="107577"/>
            <a:ext cx="8991600" cy="959223"/>
          </a:xfrm>
        </p:spPr>
        <p:txBody>
          <a:bodyPr>
            <a:noAutofit/>
          </a:bodyPr>
          <a:lstStyle/>
          <a:p>
            <a:r>
              <a:rPr lang="en-US" sz="3200" dirty="0" smtClean="0"/>
              <a:t>Interferometer </a:t>
            </a:r>
            <a:r>
              <a:rPr lang="en-US" sz="3200" dirty="0"/>
              <a:t>Components/Optics Initial Alignment</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0612" y="838200"/>
            <a:ext cx="3962400" cy="5283200"/>
          </a:xfrm>
          <a:prstGeom prst="rect">
            <a:avLst/>
          </a:prstGeom>
        </p:spPr>
      </p:pic>
    </p:spTree>
    <p:extLst>
      <p:ext uri="{BB962C8B-B14F-4D97-AF65-F5344CB8AC3E}">
        <p14:creationId xmlns:p14="http://schemas.microsoft.com/office/powerpoint/2010/main" val="23159845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LIGO-G1801900-v5</a:t>
            </a:r>
            <a:endParaRPr lang="en-US" dirty="0"/>
          </a:p>
        </p:txBody>
      </p:sp>
      <p:sp>
        <p:nvSpPr>
          <p:cNvPr id="4" name="Footer Placeholder 3"/>
          <p:cNvSpPr>
            <a:spLocks noGrp="1"/>
          </p:cNvSpPr>
          <p:nvPr>
            <p:ph type="ftr" sz="quarter" idx="11"/>
          </p:nvPr>
        </p:nvSpPr>
        <p:spPr/>
        <p:txBody>
          <a:bodyPr/>
          <a:lstStyle/>
          <a:p>
            <a:pPr>
              <a:defRPr/>
            </a:pPr>
            <a:r>
              <a:rPr lang="nl-NL" smtClean="0"/>
              <a:t>IWAA, 10 October 2018</a:t>
            </a:r>
            <a:endParaRPr lang="en-US" dirty="0"/>
          </a:p>
        </p:txBody>
      </p:sp>
      <p:sp>
        <p:nvSpPr>
          <p:cNvPr id="5" name="Slide Number Placeholder 4"/>
          <p:cNvSpPr>
            <a:spLocks noGrp="1"/>
          </p:cNvSpPr>
          <p:nvPr>
            <p:ph type="sldNum" sz="quarter" idx="12"/>
          </p:nvPr>
        </p:nvSpPr>
        <p:spPr/>
        <p:txBody>
          <a:bodyPr/>
          <a:lstStyle/>
          <a:p>
            <a:pPr>
              <a:defRPr/>
            </a:pPr>
            <a:fld id="{1130FF89-010E-D743-9346-2CD4AB727079}" type="slidenum">
              <a:rPr lang="en-US" smtClean="0"/>
              <a:pPr>
                <a:defRPr/>
              </a:pPr>
              <a:t>24</a:t>
            </a:fld>
            <a:endParaRPr lang="en-US" dirty="0"/>
          </a:p>
        </p:txBody>
      </p:sp>
      <p:sp>
        <p:nvSpPr>
          <p:cNvPr id="6" name="Title 5"/>
          <p:cNvSpPr>
            <a:spLocks noGrp="1"/>
          </p:cNvSpPr>
          <p:nvPr>
            <p:ph type="title"/>
          </p:nvPr>
        </p:nvSpPr>
        <p:spPr>
          <a:xfrm>
            <a:off x="304800" y="107577"/>
            <a:ext cx="8480612" cy="959223"/>
          </a:xfrm>
        </p:spPr>
        <p:txBody>
          <a:bodyPr>
            <a:normAutofit/>
          </a:bodyPr>
          <a:lstStyle/>
          <a:p>
            <a:r>
              <a:rPr lang="en-US" sz="2400" dirty="0" smtClean="0"/>
              <a:t>Chamber and </a:t>
            </a:r>
            <a:r>
              <a:rPr lang="en-US" sz="2400" dirty="0" smtClean="0">
                <a:solidFill>
                  <a:srgbClr val="FFFF00"/>
                </a:solidFill>
              </a:rPr>
              <a:t>Interferometer Components </a:t>
            </a:r>
            <a:r>
              <a:rPr lang="en-US" sz="2400" dirty="0" smtClean="0"/>
              <a:t>Alignment</a:t>
            </a:r>
            <a:endParaRPr lang="en-US" sz="2400" dirty="0"/>
          </a:p>
        </p:txBody>
      </p:sp>
      <p:pic>
        <p:nvPicPr>
          <p:cNvPr id="11" name="Picture 10"/>
          <p:cNvPicPr>
            <a:picLocks noChangeAspect="1"/>
          </p:cNvPicPr>
          <p:nvPr/>
        </p:nvPicPr>
        <p:blipFill>
          <a:blip r:embed="rId3"/>
          <a:stretch>
            <a:fillRect/>
          </a:stretch>
        </p:blipFill>
        <p:spPr>
          <a:xfrm>
            <a:off x="332335" y="2985883"/>
            <a:ext cx="2003122" cy="1129556"/>
          </a:xfrm>
          <a:prstGeom prst="rect">
            <a:avLst/>
          </a:prstGeom>
        </p:spPr>
      </p:pic>
      <p:pic>
        <p:nvPicPr>
          <p:cNvPr id="12" name="Picture 11"/>
          <p:cNvPicPr>
            <a:picLocks noChangeAspect="1"/>
          </p:cNvPicPr>
          <p:nvPr/>
        </p:nvPicPr>
        <p:blipFill>
          <a:blip r:embed="rId4"/>
          <a:stretch>
            <a:fillRect/>
          </a:stretch>
        </p:blipFill>
        <p:spPr>
          <a:xfrm>
            <a:off x="2628452" y="2923081"/>
            <a:ext cx="1321803" cy="1303603"/>
          </a:xfrm>
          <a:prstGeom prst="rect">
            <a:avLst/>
          </a:prstGeom>
        </p:spPr>
      </p:pic>
      <p:pic>
        <p:nvPicPr>
          <p:cNvPr id="13" name="Picture 12"/>
          <p:cNvPicPr>
            <a:picLocks noChangeAspect="1"/>
          </p:cNvPicPr>
          <p:nvPr/>
        </p:nvPicPr>
        <p:blipFill>
          <a:blip r:embed="rId5"/>
          <a:stretch>
            <a:fillRect/>
          </a:stretch>
        </p:blipFill>
        <p:spPr>
          <a:xfrm>
            <a:off x="6980708" y="1060990"/>
            <a:ext cx="1630270" cy="1219895"/>
          </a:xfrm>
          <a:prstGeom prst="rect">
            <a:avLst/>
          </a:prstGeom>
        </p:spPr>
      </p:pic>
      <p:pic>
        <p:nvPicPr>
          <p:cNvPr id="15" name="Content Placeholder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80708" y="2719373"/>
            <a:ext cx="1837361" cy="1379102"/>
          </a:xfrm>
          <a:prstGeom prst="rect">
            <a:avLst/>
          </a:prstGeom>
        </p:spPr>
      </p:pic>
      <p:grpSp>
        <p:nvGrpSpPr>
          <p:cNvPr id="19" name="Group 18"/>
          <p:cNvGrpSpPr/>
          <p:nvPr/>
        </p:nvGrpSpPr>
        <p:grpSpPr>
          <a:xfrm>
            <a:off x="2809056" y="837996"/>
            <a:ext cx="2403206" cy="1687077"/>
            <a:chOff x="4419600" y="522723"/>
            <a:chExt cx="2403206" cy="1687077"/>
          </a:xfrm>
        </p:grpSpPr>
        <p:pic>
          <p:nvPicPr>
            <p:cNvPr id="9" name="Content Placeholder 5"/>
            <p:cNvPicPr>
              <a:picLocks/>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19600" y="522723"/>
              <a:ext cx="2403206" cy="1687077"/>
            </a:xfrm>
            <a:prstGeom prst="rect">
              <a:avLst/>
            </a:prstGeom>
            <a:noFill/>
            <a:ln>
              <a:noFill/>
            </a:ln>
          </p:spPr>
        </p:pic>
        <p:sp>
          <p:nvSpPr>
            <p:cNvPr id="17" name="Chord 16"/>
            <p:cNvSpPr/>
            <p:nvPr/>
          </p:nvSpPr>
          <p:spPr>
            <a:xfrm rot="6784394">
              <a:off x="5249840" y="660159"/>
              <a:ext cx="708436" cy="831820"/>
            </a:xfrm>
            <a:prstGeom prst="chor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hord 17"/>
            <p:cNvSpPr/>
            <p:nvPr/>
          </p:nvSpPr>
          <p:spPr>
            <a:xfrm rot="6663037">
              <a:off x="5009529" y="1010023"/>
              <a:ext cx="323047" cy="310233"/>
            </a:xfrm>
            <a:prstGeom prst="chor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descr="D:\install\pictures\corey_level.gif"/>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19164" y="788251"/>
            <a:ext cx="1312191" cy="1610149"/>
          </a:xfrm>
          <a:prstGeom prst="rect">
            <a:avLst/>
          </a:prstGeom>
          <a:noFill/>
          <a:ln>
            <a:noFill/>
          </a:ln>
        </p:spPr>
      </p:pic>
      <p:pic>
        <p:nvPicPr>
          <p:cNvPr id="21" name="Content Placeholder 5"/>
          <p:cNvPicPr>
            <a:picLocks/>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12520" y="2829873"/>
            <a:ext cx="1785759" cy="1353772"/>
          </a:xfrm>
          <a:prstGeom prst="rect">
            <a:avLst/>
          </a:prstGeom>
          <a:noFill/>
          <a:ln>
            <a:noFill/>
          </a:ln>
        </p:spPr>
      </p:pic>
      <p:pic>
        <p:nvPicPr>
          <p:cNvPr id="22" name="Picture 1" descr="C:\Users\Doug Cook\Pictures\corner cube\2012-03-28\IMG_2596.JPG"/>
          <p:cNvPicPr>
            <a:picLocks noChangeAspect="1" noChangeArrowheads="1"/>
          </p:cNvPicPr>
          <p:nvPr/>
        </p:nvPicPr>
        <p:blipFill>
          <a:blip r:embed="rId10" cstate="print"/>
          <a:srcRect/>
          <a:stretch>
            <a:fillRect/>
          </a:stretch>
        </p:blipFill>
        <p:spPr bwMode="auto">
          <a:xfrm>
            <a:off x="6074208" y="2829873"/>
            <a:ext cx="807046" cy="605285"/>
          </a:xfrm>
          <a:prstGeom prst="rect">
            <a:avLst/>
          </a:prstGeom>
          <a:noFill/>
        </p:spPr>
      </p:pic>
      <p:cxnSp>
        <p:nvCxnSpPr>
          <p:cNvPr id="23" name="Straight Arrow Connector 22"/>
          <p:cNvCxnSpPr/>
          <p:nvPr/>
        </p:nvCxnSpPr>
        <p:spPr bwMode="auto">
          <a:xfrm>
            <a:off x="6781800" y="3287927"/>
            <a:ext cx="656108" cy="250047"/>
          </a:xfrm>
          <a:prstGeom prst="straightConnector1">
            <a:avLst/>
          </a:prstGeom>
          <a:solidFill>
            <a:schemeClr val="accent1"/>
          </a:solidFill>
          <a:ln w="12700" cap="flat" cmpd="sng" algn="ctr">
            <a:solidFill>
              <a:schemeClr val="tx1"/>
            </a:solidFill>
            <a:prstDash val="solid"/>
            <a:round/>
            <a:headEnd type="none" w="sm" len="sm"/>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29" name="Picture 28"/>
          <p:cNvPicPr>
            <a:picLocks noChangeAspect="1"/>
          </p:cNvPicPr>
          <p:nvPr/>
        </p:nvPicPr>
        <p:blipFill>
          <a:blip r:embed="rId11"/>
          <a:stretch>
            <a:fillRect/>
          </a:stretch>
        </p:blipFill>
        <p:spPr>
          <a:xfrm>
            <a:off x="1223500" y="4676656"/>
            <a:ext cx="2601652" cy="1375889"/>
          </a:xfrm>
          <a:prstGeom prst="rect">
            <a:avLst/>
          </a:prstGeom>
        </p:spPr>
      </p:pic>
      <p:pic>
        <p:nvPicPr>
          <p:cNvPr id="30" name="Content Placeholder 6" descr="Capture.JPG"/>
          <p:cNvPicPr>
            <a:picLocks/>
          </p:cNvPicPr>
          <p:nvPr/>
        </p:nvPicPr>
        <p:blipFill>
          <a:blip r:embed="rId12" cstate="print"/>
          <a:stretch>
            <a:fillRect/>
          </a:stretch>
        </p:blipFill>
        <p:spPr>
          <a:xfrm>
            <a:off x="321581" y="4618159"/>
            <a:ext cx="821979" cy="1439829"/>
          </a:xfrm>
          <a:prstGeom prst="rect">
            <a:avLst/>
          </a:prstGeom>
        </p:spPr>
      </p:pic>
      <p:pic>
        <p:nvPicPr>
          <p:cNvPr id="34" name="Picture 33"/>
          <p:cNvPicPr/>
          <p:nvPr/>
        </p:nvPicPr>
        <p:blipFill>
          <a:blip r:embed="rId13" cstate="print"/>
          <a:srcRect/>
          <a:stretch>
            <a:fillRect/>
          </a:stretch>
        </p:blipFill>
        <p:spPr bwMode="auto">
          <a:xfrm>
            <a:off x="240547" y="577967"/>
            <a:ext cx="2246945" cy="1958360"/>
          </a:xfrm>
          <a:prstGeom prst="rect">
            <a:avLst/>
          </a:prstGeom>
          <a:solidFill>
            <a:schemeClr val="tx1"/>
          </a:solidFill>
          <a:ln w="9525">
            <a:noFill/>
            <a:miter lim="800000"/>
            <a:headEnd/>
            <a:tailEnd/>
          </a:ln>
        </p:spPr>
      </p:pic>
      <p:sp>
        <p:nvSpPr>
          <p:cNvPr id="37" name="TextBox 36"/>
          <p:cNvSpPr txBox="1"/>
          <p:nvPr/>
        </p:nvSpPr>
        <p:spPr>
          <a:xfrm>
            <a:off x="104430" y="2585494"/>
            <a:ext cx="2661778" cy="215444"/>
          </a:xfrm>
          <a:prstGeom prst="rect">
            <a:avLst/>
          </a:prstGeom>
          <a:noFill/>
        </p:spPr>
        <p:txBody>
          <a:bodyPr wrap="square" rtlCol="0">
            <a:spAutoFit/>
          </a:bodyPr>
          <a:lstStyle/>
          <a:p>
            <a:r>
              <a:rPr lang="en-US" sz="800" dirty="0" smtClean="0"/>
              <a:t>1. Additional monuments placed with view of optics </a:t>
            </a:r>
            <a:endParaRPr lang="en-US" sz="800" dirty="0"/>
          </a:p>
        </p:txBody>
      </p:sp>
      <p:sp>
        <p:nvSpPr>
          <p:cNvPr id="38" name="TextBox 37"/>
          <p:cNvSpPr txBox="1"/>
          <p:nvPr/>
        </p:nvSpPr>
        <p:spPr>
          <a:xfrm>
            <a:off x="2965116" y="2492546"/>
            <a:ext cx="4115046" cy="215444"/>
          </a:xfrm>
          <a:prstGeom prst="rect">
            <a:avLst/>
          </a:prstGeom>
          <a:noFill/>
        </p:spPr>
        <p:txBody>
          <a:bodyPr wrap="square" rtlCol="0">
            <a:spAutoFit/>
          </a:bodyPr>
          <a:lstStyle/>
          <a:p>
            <a:r>
              <a:rPr lang="en-US" sz="800" dirty="0" smtClean="0"/>
              <a:t>2. Tables positioned and aligned using “Total” Station” Theodolite &amp; Optical Level</a:t>
            </a:r>
            <a:endParaRPr lang="en-US" sz="800" dirty="0"/>
          </a:p>
        </p:txBody>
      </p:sp>
      <p:sp>
        <p:nvSpPr>
          <p:cNvPr id="40" name="TextBox 39"/>
          <p:cNvSpPr txBox="1"/>
          <p:nvPr/>
        </p:nvSpPr>
        <p:spPr>
          <a:xfrm>
            <a:off x="6881254" y="2324461"/>
            <a:ext cx="2661778" cy="215444"/>
          </a:xfrm>
          <a:prstGeom prst="rect">
            <a:avLst/>
          </a:prstGeom>
          <a:noFill/>
        </p:spPr>
        <p:txBody>
          <a:bodyPr wrap="square" rtlCol="0">
            <a:spAutoFit/>
          </a:bodyPr>
          <a:lstStyle/>
          <a:p>
            <a:r>
              <a:rPr lang="en-US" sz="800" dirty="0" smtClean="0"/>
              <a:t>3. </a:t>
            </a:r>
            <a:r>
              <a:rPr lang="en-US" sz="800" dirty="0" err="1" smtClean="0"/>
              <a:t>Zemax</a:t>
            </a:r>
            <a:r>
              <a:rPr lang="en-US" sz="800" dirty="0" smtClean="0"/>
              <a:t> </a:t>
            </a:r>
            <a:r>
              <a:rPr lang="en-US" sz="800" dirty="0" err="1" smtClean="0"/>
              <a:t>OpticStudio</a:t>
            </a:r>
            <a:r>
              <a:rPr lang="en-US" sz="800" dirty="0" smtClean="0"/>
              <a:t> used for Ray Trace</a:t>
            </a:r>
            <a:endParaRPr lang="en-US" sz="800" dirty="0"/>
          </a:p>
        </p:txBody>
      </p:sp>
      <p:sp>
        <p:nvSpPr>
          <p:cNvPr id="41" name="TextBox 40"/>
          <p:cNvSpPr txBox="1"/>
          <p:nvPr/>
        </p:nvSpPr>
        <p:spPr>
          <a:xfrm>
            <a:off x="124670" y="4147561"/>
            <a:ext cx="2661778" cy="215444"/>
          </a:xfrm>
          <a:prstGeom prst="rect">
            <a:avLst/>
          </a:prstGeom>
          <a:noFill/>
        </p:spPr>
        <p:txBody>
          <a:bodyPr wrap="square" rtlCol="0">
            <a:spAutoFit/>
          </a:bodyPr>
          <a:lstStyle/>
          <a:p>
            <a:r>
              <a:rPr lang="en-US" sz="800" dirty="0" smtClean="0"/>
              <a:t>4. Co-ordinates transferred in 3D CAD (SolidWorks)</a:t>
            </a:r>
            <a:endParaRPr lang="en-US" sz="800" dirty="0"/>
          </a:p>
        </p:txBody>
      </p:sp>
      <p:sp>
        <p:nvSpPr>
          <p:cNvPr id="42" name="TextBox 41"/>
          <p:cNvSpPr txBox="1"/>
          <p:nvPr/>
        </p:nvSpPr>
        <p:spPr>
          <a:xfrm>
            <a:off x="2605364" y="4253347"/>
            <a:ext cx="1508509" cy="338554"/>
          </a:xfrm>
          <a:prstGeom prst="rect">
            <a:avLst/>
          </a:prstGeom>
          <a:noFill/>
        </p:spPr>
        <p:txBody>
          <a:bodyPr wrap="square" rtlCol="0">
            <a:spAutoFit/>
          </a:bodyPr>
          <a:lstStyle/>
          <a:p>
            <a:r>
              <a:rPr lang="en-US" sz="800" dirty="0" smtClean="0"/>
              <a:t>5. Then once layout complete checked with rays</a:t>
            </a:r>
            <a:endParaRPr lang="en-US" sz="800" dirty="0"/>
          </a:p>
        </p:txBody>
      </p:sp>
      <p:sp>
        <p:nvSpPr>
          <p:cNvPr id="43" name="TextBox 42"/>
          <p:cNvSpPr txBox="1"/>
          <p:nvPr/>
        </p:nvSpPr>
        <p:spPr>
          <a:xfrm>
            <a:off x="4069628" y="4147561"/>
            <a:ext cx="2661778" cy="215444"/>
          </a:xfrm>
          <a:prstGeom prst="rect">
            <a:avLst/>
          </a:prstGeom>
          <a:noFill/>
        </p:spPr>
        <p:txBody>
          <a:bodyPr wrap="square" rtlCol="0">
            <a:spAutoFit/>
          </a:bodyPr>
          <a:lstStyle/>
          <a:p>
            <a:r>
              <a:rPr lang="en-US" sz="800" dirty="0" smtClean="0"/>
              <a:t>6. Approximate Alignment using Templates</a:t>
            </a:r>
            <a:endParaRPr lang="en-US" sz="800" dirty="0"/>
          </a:p>
        </p:txBody>
      </p:sp>
      <p:sp>
        <p:nvSpPr>
          <p:cNvPr id="44" name="TextBox 43"/>
          <p:cNvSpPr txBox="1"/>
          <p:nvPr/>
        </p:nvSpPr>
        <p:spPr>
          <a:xfrm>
            <a:off x="6935796" y="4108666"/>
            <a:ext cx="1720094" cy="338554"/>
          </a:xfrm>
          <a:prstGeom prst="rect">
            <a:avLst/>
          </a:prstGeom>
          <a:noFill/>
        </p:spPr>
        <p:txBody>
          <a:bodyPr wrap="square" rtlCol="0">
            <a:spAutoFit/>
          </a:bodyPr>
          <a:lstStyle/>
          <a:p>
            <a:r>
              <a:rPr lang="en-US" sz="800" dirty="0" smtClean="0"/>
              <a:t>7. On table monuments also used for Approximate Alignment</a:t>
            </a:r>
            <a:endParaRPr lang="en-US" sz="800" dirty="0"/>
          </a:p>
        </p:txBody>
      </p:sp>
      <p:sp>
        <p:nvSpPr>
          <p:cNvPr id="45" name="Rectangle 44"/>
          <p:cNvSpPr/>
          <p:nvPr/>
        </p:nvSpPr>
        <p:spPr>
          <a:xfrm>
            <a:off x="225871" y="6082965"/>
            <a:ext cx="3724384" cy="461665"/>
          </a:xfrm>
          <a:prstGeom prst="rect">
            <a:avLst/>
          </a:prstGeom>
        </p:spPr>
        <p:txBody>
          <a:bodyPr wrap="square">
            <a:spAutoFit/>
          </a:bodyPr>
          <a:lstStyle/>
          <a:p>
            <a:pPr>
              <a:spcBef>
                <a:spcPts val="0"/>
              </a:spcBef>
            </a:pPr>
            <a:r>
              <a:rPr lang="en-US" sz="800" dirty="0" smtClean="0"/>
              <a:t>8. Precise </a:t>
            </a:r>
            <a:r>
              <a:rPr lang="en-US" sz="800" dirty="0"/>
              <a:t>alignment: in situ </a:t>
            </a:r>
            <a:r>
              <a:rPr lang="en-US" sz="800" dirty="0" smtClean="0"/>
              <a:t>using retro-reflectors </a:t>
            </a:r>
            <a:r>
              <a:rPr lang="en-US" sz="800" dirty="0"/>
              <a:t>with attached target and a laser autocollimator mounted on the Total Station</a:t>
            </a:r>
          </a:p>
          <a:p>
            <a:pPr>
              <a:lnSpc>
                <a:spcPct val="100000"/>
              </a:lnSpc>
              <a:spcBef>
                <a:spcPts val="0"/>
              </a:spcBef>
            </a:pPr>
            <a:endParaRPr lang="en-US" sz="800" dirty="0"/>
          </a:p>
        </p:txBody>
      </p:sp>
      <p:sp>
        <p:nvSpPr>
          <p:cNvPr id="46" name="Rectangle 45"/>
          <p:cNvSpPr/>
          <p:nvPr/>
        </p:nvSpPr>
        <p:spPr>
          <a:xfrm>
            <a:off x="4078490" y="6082965"/>
            <a:ext cx="5141710" cy="338554"/>
          </a:xfrm>
          <a:prstGeom prst="rect">
            <a:avLst/>
          </a:prstGeom>
        </p:spPr>
        <p:txBody>
          <a:bodyPr wrap="square">
            <a:spAutoFit/>
          </a:bodyPr>
          <a:lstStyle/>
          <a:p>
            <a:pPr>
              <a:lnSpc>
                <a:spcPct val="100000"/>
              </a:lnSpc>
              <a:spcBef>
                <a:spcPts val="0"/>
              </a:spcBef>
            </a:pPr>
            <a:r>
              <a:rPr lang="en-US" sz="800" dirty="0" smtClean="0"/>
              <a:t>9. Integrated Alignment check: Using PSL beam in low power mode projecting through particular group of optics </a:t>
            </a:r>
            <a:endParaRPr lang="en-US" sz="800" dirty="0"/>
          </a:p>
        </p:txBody>
      </p:sp>
      <p:pic>
        <p:nvPicPr>
          <p:cNvPr id="7" name="Picture 6"/>
          <p:cNvPicPr>
            <a:picLocks noChangeAspect="1"/>
          </p:cNvPicPr>
          <p:nvPr/>
        </p:nvPicPr>
        <p:blipFill>
          <a:blip r:embed="rId14"/>
          <a:stretch>
            <a:fillRect/>
          </a:stretch>
        </p:blipFill>
        <p:spPr>
          <a:xfrm>
            <a:off x="4012729" y="4739873"/>
            <a:ext cx="5037252" cy="1258492"/>
          </a:xfrm>
          <a:prstGeom prst="rect">
            <a:avLst/>
          </a:prstGeom>
        </p:spPr>
      </p:pic>
    </p:spTree>
    <p:extLst>
      <p:ext uri="{BB962C8B-B14F-4D97-AF65-F5344CB8AC3E}">
        <p14:creationId xmlns:p14="http://schemas.microsoft.com/office/powerpoint/2010/main" val="33141625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LIGO-G1801900-v5</a:t>
            </a:r>
            <a:endParaRPr lang="en-US" dirty="0"/>
          </a:p>
        </p:txBody>
      </p:sp>
      <p:sp>
        <p:nvSpPr>
          <p:cNvPr id="4" name="Footer Placeholder 3"/>
          <p:cNvSpPr>
            <a:spLocks noGrp="1"/>
          </p:cNvSpPr>
          <p:nvPr>
            <p:ph type="ftr" sz="quarter" idx="11"/>
          </p:nvPr>
        </p:nvSpPr>
        <p:spPr/>
        <p:txBody>
          <a:bodyPr/>
          <a:lstStyle/>
          <a:p>
            <a:pPr>
              <a:defRPr/>
            </a:pPr>
            <a:r>
              <a:rPr lang="nl-NL" smtClean="0"/>
              <a:t>IWAA, 10 October 2018</a:t>
            </a:r>
            <a:endParaRPr lang="en-US" dirty="0"/>
          </a:p>
        </p:txBody>
      </p:sp>
      <p:sp>
        <p:nvSpPr>
          <p:cNvPr id="5" name="Slide Number Placeholder 4"/>
          <p:cNvSpPr>
            <a:spLocks noGrp="1"/>
          </p:cNvSpPr>
          <p:nvPr>
            <p:ph type="sldNum" sz="quarter" idx="12"/>
          </p:nvPr>
        </p:nvSpPr>
        <p:spPr/>
        <p:txBody>
          <a:bodyPr/>
          <a:lstStyle/>
          <a:p>
            <a:pPr>
              <a:defRPr/>
            </a:pPr>
            <a:fld id="{1130FF89-010E-D743-9346-2CD4AB727079}" type="slidenum">
              <a:rPr lang="en-US" smtClean="0"/>
              <a:pPr>
                <a:defRPr/>
              </a:pPr>
              <a:t>25</a:t>
            </a:fld>
            <a:endParaRPr lang="en-US" dirty="0"/>
          </a:p>
        </p:txBody>
      </p:sp>
      <p:sp>
        <p:nvSpPr>
          <p:cNvPr id="6" name="Title 5"/>
          <p:cNvSpPr>
            <a:spLocks noGrp="1"/>
          </p:cNvSpPr>
          <p:nvPr>
            <p:ph type="title"/>
          </p:nvPr>
        </p:nvSpPr>
        <p:spPr>
          <a:xfrm>
            <a:off x="914400" y="125912"/>
            <a:ext cx="7620000" cy="959223"/>
          </a:xfrm>
        </p:spPr>
        <p:txBody>
          <a:bodyPr>
            <a:normAutofit fontScale="90000"/>
          </a:bodyPr>
          <a:lstStyle/>
          <a:p>
            <a:r>
              <a:rPr lang="en-US" dirty="0" smtClean="0"/>
              <a:t>Key Equipment Used by LIGO</a:t>
            </a:r>
            <a:endParaRPr lang="en-US" dirty="0"/>
          </a:p>
        </p:txBody>
      </p:sp>
      <p:sp>
        <p:nvSpPr>
          <p:cNvPr id="7" name="Rectangle 6"/>
          <p:cNvSpPr/>
          <p:nvPr/>
        </p:nvSpPr>
        <p:spPr>
          <a:xfrm>
            <a:off x="82967" y="3064665"/>
            <a:ext cx="2676010" cy="707886"/>
          </a:xfrm>
          <a:prstGeom prst="rect">
            <a:avLst/>
          </a:prstGeom>
        </p:spPr>
        <p:txBody>
          <a:bodyPr wrap="square">
            <a:spAutoFit/>
          </a:bodyPr>
          <a:lstStyle/>
          <a:p>
            <a:r>
              <a:rPr lang="en-US" sz="1000" dirty="0">
                <a:latin typeface="Arial" panose="020B0604020202020204" pitchFamily="34" charset="0"/>
              </a:rPr>
              <a:t/>
            </a:r>
            <a:br>
              <a:rPr lang="en-US" sz="1000" dirty="0">
                <a:latin typeface="Arial" panose="020B0604020202020204" pitchFamily="34" charset="0"/>
              </a:rPr>
            </a:br>
            <a:endParaRPr lang="en-US" sz="1000" dirty="0" smtClean="0"/>
          </a:p>
          <a:p>
            <a:r>
              <a:rPr lang="en-US" sz="1000" dirty="0" smtClean="0">
                <a:latin typeface="Arial" panose="020B0604020202020204" pitchFamily="34" charset="0"/>
              </a:rPr>
              <a:t>Optical level (Sokkia B2o </a:t>
            </a:r>
            <a:r>
              <a:rPr lang="en-US" sz="1000" dirty="0" err="1" smtClean="0">
                <a:latin typeface="Arial" panose="020B0604020202020204" pitchFamily="34" charset="0"/>
              </a:rPr>
              <a:t>AutoLevel</a:t>
            </a:r>
            <a:r>
              <a:rPr lang="en-US" sz="1000" dirty="0" smtClean="0">
                <a:latin typeface="Arial" panose="020B0604020202020204" pitchFamily="34" charset="0"/>
              </a:rPr>
              <a:t>)</a:t>
            </a:r>
          </a:p>
          <a:p>
            <a:pPr>
              <a:buFont typeface="Arial" panose="020B0604020202020204" pitchFamily="34" charset="0"/>
              <a:buChar char="•"/>
            </a:pPr>
            <a:endParaRPr lang="en-US" sz="1000" dirty="0"/>
          </a:p>
        </p:txBody>
      </p:sp>
      <p:pic>
        <p:nvPicPr>
          <p:cNvPr id="9" name="Picture 8" descr="D:\install\pictures\corey_level.g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857" y="990600"/>
            <a:ext cx="1956071" cy="2379467"/>
          </a:xfrm>
          <a:prstGeom prst="rect">
            <a:avLst/>
          </a:prstGeom>
          <a:noFill/>
          <a:ln>
            <a:noFill/>
          </a:ln>
        </p:spPr>
      </p:pic>
      <p:sp>
        <p:nvSpPr>
          <p:cNvPr id="10" name="Rectangle 9"/>
          <p:cNvSpPr/>
          <p:nvPr/>
        </p:nvSpPr>
        <p:spPr>
          <a:xfrm>
            <a:off x="3962401" y="788756"/>
            <a:ext cx="4038600" cy="276999"/>
          </a:xfrm>
          <a:prstGeom prst="rect">
            <a:avLst/>
          </a:prstGeom>
          <a:solidFill>
            <a:srgbClr val="7030A0"/>
          </a:solidFill>
        </p:spPr>
        <p:txBody>
          <a:bodyPr wrap="square">
            <a:spAutoFit/>
          </a:bodyPr>
          <a:lstStyle/>
          <a:p>
            <a:r>
              <a:rPr lang="en-US" sz="1200" dirty="0">
                <a:latin typeface="Arial" panose="020B0604020202020204" pitchFamily="34" charset="0"/>
              </a:rPr>
              <a:t>Full details at https://dcc.ligo.org/LIGO-T1000230/public</a:t>
            </a:r>
            <a:endParaRPr lang="en-US" sz="1200" dirty="0"/>
          </a:p>
        </p:txBody>
      </p:sp>
      <p:pic>
        <p:nvPicPr>
          <p:cNvPr id="11" name="Picture 10"/>
          <p:cNvPicPr/>
          <p:nvPr/>
        </p:nvPicPr>
        <p:blipFill>
          <a:blip r:embed="rId3" cstate="print"/>
          <a:stretch>
            <a:fillRect/>
          </a:stretch>
        </p:blipFill>
        <p:spPr>
          <a:xfrm>
            <a:off x="2382095" y="1327336"/>
            <a:ext cx="1421130" cy="2178050"/>
          </a:xfrm>
          <a:prstGeom prst="rect">
            <a:avLst/>
          </a:prstGeom>
        </p:spPr>
      </p:pic>
      <p:sp>
        <p:nvSpPr>
          <p:cNvPr id="12" name="Rectangle 11"/>
          <p:cNvSpPr/>
          <p:nvPr/>
        </p:nvSpPr>
        <p:spPr>
          <a:xfrm>
            <a:off x="2366420" y="3168295"/>
            <a:ext cx="1641416" cy="861774"/>
          </a:xfrm>
          <a:prstGeom prst="rect">
            <a:avLst/>
          </a:prstGeom>
        </p:spPr>
        <p:txBody>
          <a:bodyPr wrap="square">
            <a:spAutoFit/>
          </a:bodyPr>
          <a:lstStyle/>
          <a:p>
            <a:r>
              <a:rPr lang="en-US" sz="1000" dirty="0">
                <a:latin typeface="Arial" panose="020B0604020202020204" pitchFamily="34" charset="0"/>
              </a:rPr>
              <a:t/>
            </a:r>
            <a:br>
              <a:rPr lang="en-US" sz="1000" dirty="0">
                <a:latin typeface="Arial" panose="020B0604020202020204" pitchFamily="34" charset="0"/>
              </a:rPr>
            </a:br>
            <a:endParaRPr lang="en-US" sz="1000" dirty="0" smtClean="0"/>
          </a:p>
          <a:p>
            <a:r>
              <a:rPr lang="en-US" sz="1000" dirty="0" smtClean="0">
                <a:latin typeface="Arial" panose="020B0604020202020204" pitchFamily="34" charset="0"/>
              </a:rPr>
              <a:t>Optical </a:t>
            </a:r>
            <a:r>
              <a:rPr lang="en-US" sz="1000" dirty="0">
                <a:latin typeface="Arial" panose="020B0604020202020204" pitchFamily="34" charset="0"/>
              </a:rPr>
              <a:t>Transit Square (Brunson model 75-H)</a:t>
            </a:r>
            <a:endParaRPr lang="en-US" sz="1000" dirty="0"/>
          </a:p>
          <a:p>
            <a:r>
              <a:rPr lang="en-US" sz="1000" dirty="0" smtClean="0">
                <a:latin typeface="Arial" panose="020B0604020202020204" pitchFamily="34" charset="0"/>
              </a:rPr>
              <a:t> </a:t>
            </a:r>
            <a:endParaRPr lang="en-US" sz="1000" dirty="0"/>
          </a:p>
        </p:txBody>
      </p:sp>
      <p:sp>
        <p:nvSpPr>
          <p:cNvPr id="13" name="Rectangle 12"/>
          <p:cNvSpPr/>
          <p:nvPr/>
        </p:nvSpPr>
        <p:spPr>
          <a:xfrm>
            <a:off x="4323474" y="3187638"/>
            <a:ext cx="4370293" cy="553998"/>
          </a:xfrm>
          <a:prstGeom prst="rect">
            <a:avLst/>
          </a:prstGeom>
        </p:spPr>
        <p:txBody>
          <a:bodyPr wrap="square">
            <a:spAutoFit/>
          </a:bodyPr>
          <a:lstStyle/>
          <a:p>
            <a:r>
              <a:rPr lang="en-US" sz="1000" dirty="0">
                <a:latin typeface="Arial" panose="020B0604020202020204" pitchFamily="34" charset="0"/>
              </a:rPr>
              <a:t/>
            </a:r>
            <a:br>
              <a:rPr lang="en-US" sz="1000" dirty="0">
                <a:latin typeface="Arial" panose="020B0604020202020204" pitchFamily="34" charset="0"/>
              </a:rPr>
            </a:br>
            <a:endParaRPr lang="en-US" sz="1000" dirty="0" smtClean="0"/>
          </a:p>
          <a:p>
            <a:r>
              <a:rPr lang="en-US" sz="1000" dirty="0" smtClean="0">
                <a:latin typeface="Arial" panose="020B0604020202020204" pitchFamily="34" charset="0"/>
              </a:rPr>
              <a:t>Total </a:t>
            </a:r>
            <a:r>
              <a:rPr lang="en-US" sz="1000" dirty="0">
                <a:latin typeface="Arial" panose="020B0604020202020204" pitchFamily="34" charset="0"/>
              </a:rPr>
              <a:t>Station (Sokkia Set2BII and SetX1</a:t>
            </a:r>
            <a:r>
              <a:rPr lang="en-US" sz="1000" dirty="0" smtClean="0">
                <a:latin typeface="Arial" panose="020B0604020202020204" pitchFamily="34" charset="0"/>
              </a:rPr>
              <a:t>)</a:t>
            </a:r>
            <a:endParaRPr lang="en-US" sz="1000" dirty="0"/>
          </a:p>
        </p:txBody>
      </p:sp>
      <p:sp>
        <p:nvSpPr>
          <p:cNvPr id="14" name="Rectangle 13"/>
          <p:cNvSpPr/>
          <p:nvPr/>
        </p:nvSpPr>
        <p:spPr>
          <a:xfrm>
            <a:off x="7262179" y="3032499"/>
            <a:ext cx="1753678" cy="707886"/>
          </a:xfrm>
          <a:prstGeom prst="rect">
            <a:avLst/>
          </a:prstGeom>
        </p:spPr>
        <p:txBody>
          <a:bodyPr wrap="square">
            <a:spAutoFit/>
          </a:bodyPr>
          <a:lstStyle/>
          <a:p>
            <a:r>
              <a:rPr lang="en-US" sz="1000" dirty="0">
                <a:latin typeface="Arial" panose="020B0604020202020204" pitchFamily="34" charset="0"/>
              </a:rPr>
              <a:t/>
            </a:r>
            <a:br>
              <a:rPr lang="en-US" sz="1000" dirty="0">
                <a:latin typeface="Arial" panose="020B0604020202020204" pitchFamily="34" charset="0"/>
              </a:rPr>
            </a:br>
            <a:r>
              <a:rPr lang="en-US" sz="1000" dirty="0" smtClean="0">
                <a:latin typeface="Arial" panose="020B0604020202020204" pitchFamily="34" charset="0"/>
              </a:rPr>
              <a:t>Visible </a:t>
            </a:r>
            <a:r>
              <a:rPr lang="en-US" sz="1000" dirty="0">
                <a:latin typeface="Arial" panose="020B0604020202020204" pitchFamily="34" charset="0"/>
              </a:rPr>
              <a:t>Laser Autocollimator (Newport LDS vector</a:t>
            </a:r>
            <a:r>
              <a:rPr lang="en-US" sz="1000" dirty="0" smtClean="0">
                <a:latin typeface="Arial" panose="020B0604020202020204" pitchFamily="34" charset="0"/>
              </a:rPr>
              <a:t>) with custom periscope.</a:t>
            </a:r>
            <a:endParaRPr lang="en-US" sz="1000" dirty="0"/>
          </a:p>
        </p:txBody>
      </p:sp>
      <p:sp>
        <p:nvSpPr>
          <p:cNvPr id="15" name="Rectangle 14"/>
          <p:cNvSpPr/>
          <p:nvPr/>
        </p:nvSpPr>
        <p:spPr>
          <a:xfrm>
            <a:off x="218215" y="5776719"/>
            <a:ext cx="2678327" cy="707886"/>
          </a:xfrm>
          <a:prstGeom prst="rect">
            <a:avLst/>
          </a:prstGeom>
        </p:spPr>
        <p:txBody>
          <a:bodyPr wrap="square">
            <a:spAutoFit/>
          </a:bodyPr>
          <a:lstStyle/>
          <a:p>
            <a:r>
              <a:rPr lang="en-US" sz="1000" dirty="0">
                <a:latin typeface="Arial" panose="020B0604020202020204" pitchFamily="34" charset="0"/>
              </a:rPr>
              <a:t/>
            </a:r>
            <a:br>
              <a:rPr lang="en-US" sz="1000" dirty="0">
                <a:latin typeface="Arial" panose="020B0604020202020204" pitchFamily="34" charset="0"/>
              </a:rPr>
            </a:br>
            <a:r>
              <a:rPr lang="en-US" sz="1000" dirty="0" smtClean="0">
                <a:latin typeface="Arial" panose="020B0604020202020204" pitchFamily="34" charset="0"/>
              </a:rPr>
              <a:t>Infrared </a:t>
            </a:r>
            <a:r>
              <a:rPr lang="en-US" sz="1000" dirty="0">
                <a:latin typeface="Arial" panose="020B0604020202020204" pitchFamily="34" charset="0"/>
              </a:rPr>
              <a:t>Laser Autocollimator (4W fiber coupled laser and Davidson D-271-106</a:t>
            </a:r>
            <a:r>
              <a:rPr lang="en-US" sz="1000" dirty="0" smtClean="0">
                <a:latin typeface="Arial" panose="020B0604020202020204" pitchFamily="34" charset="0"/>
              </a:rPr>
              <a:t>)</a:t>
            </a:r>
          </a:p>
          <a:p>
            <a:endParaRPr lang="en-US" sz="1000" dirty="0"/>
          </a:p>
        </p:txBody>
      </p:sp>
      <p:pic>
        <p:nvPicPr>
          <p:cNvPr id="16" name="Picture 15"/>
          <p:cNvPicPr/>
          <p:nvPr/>
        </p:nvPicPr>
        <p:blipFill>
          <a:blip r:embed="rId4" cstate="print"/>
          <a:stretch>
            <a:fillRect/>
          </a:stretch>
        </p:blipFill>
        <p:spPr>
          <a:xfrm>
            <a:off x="4104626" y="1332596"/>
            <a:ext cx="1410672" cy="2140595"/>
          </a:xfrm>
          <a:prstGeom prst="rect">
            <a:avLst/>
          </a:prstGeom>
        </p:spPr>
      </p:pic>
      <p:pic>
        <p:nvPicPr>
          <p:cNvPr id="17" name="Picture 16"/>
          <p:cNvPicPr/>
          <p:nvPr/>
        </p:nvPicPr>
        <p:blipFill>
          <a:blip r:embed="rId5" cstate="print"/>
          <a:stretch>
            <a:fillRect/>
          </a:stretch>
        </p:blipFill>
        <p:spPr>
          <a:xfrm>
            <a:off x="5725471" y="1318636"/>
            <a:ext cx="1299528" cy="2154555"/>
          </a:xfrm>
          <a:prstGeom prst="rect">
            <a:avLst/>
          </a:prstGeom>
        </p:spPr>
      </p:pic>
      <p:pic>
        <p:nvPicPr>
          <p:cNvPr id="18" name="Picture 17"/>
          <p:cNvPicPr/>
          <p:nvPr/>
        </p:nvPicPr>
        <p:blipFill>
          <a:blip r:embed="rId6" cstate="print"/>
          <a:stretch>
            <a:fillRect/>
          </a:stretch>
        </p:blipFill>
        <p:spPr>
          <a:xfrm>
            <a:off x="407380" y="3852515"/>
            <a:ext cx="1891441" cy="2031801"/>
          </a:xfrm>
          <a:prstGeom prst="rect">
            <a:avLst/>
          </a:prstGeom>
        </p:spPr>
      </p:pic>
      <p:pic>
        <p:nvPicPr>
          <p:cNvPr id="19" name="Picture 18"/>
          <p:cNvPicPr/>
          <p:nvPr/>
        </p:nvPicPr>
        <p:blipFill>
          <a:blip r:embed="rId7" cstate="print"/>
          <a:srcRect/>
          <a:stretch>
            <a:fillRect/>
          </a:stretch>
        </p:blipFill>
        <p:spPr bwMode="auto">
          <a:xfrm>
            <a:off x="6922872" y="1018380"/>
            <a:ext cx="2423801" cy="2146244"/>
          </a:xfrm>
          <a:prstGeom prst="rect">
            <a:avLst/>
          </a:prstGeom>
          <a:noFill/>
          <a:ln w="9525">
            <a:noFill/>
            <a:miter lim="800000"/>
            <a:headEnd/>
            <a:tailEnd/>
          </a:ln>
        </p:spPr>
      </p:pic>
      <p:sp>
        <p:nvSpPr>
          <p:cNvPr id="20" name="Rectangle 19"/>
          <p:cNvSpPr/>
          <p:nvPr/>
        </p:nvSpPr>
        <p:spPr>
          <a:xfrm>
            <a:off x="6122398" y="5698957"/>
            <a:ext cx="2276166" cy="707886"/>
          </a:xfrm>
          <a:prstGeom prst="rect">
            <a:avLst/>
          </a:prstGeom>
        </p:spPr>
        <p:txBody>
          <a:bodyPr wrap="square">
            <a:spAutoFit/>
          </a:bodyPr>
          <a:lstStyle/>
          <a:p>
            <a:r>
              <a:rPr lang="en-US" sz="1000" dirty="0">
                <a:latin typeface="Arial" panose="020B0604020202020204" pitchFamily="34" charset="0"/>
              </a:rPr>
              <a:t/>
            </a:r>
            <a:br>
              <a:rPr lang="en-US" sz="1000" dirty="0">
                <a:latin typeface="Arial" panose="020B0604020202020204" pitchFamily="34" charset="0"/>
              </a:rPr>
            </a:br>
            <a:endParaRPr lang="en-US" sz="1000" dirty="0" smtClean="0">
              <a:latin typeface="Arial" panose="020B0604020202020204" pitchFamily="34" charset="0"/>
            </a:endParaRPr>
          </a:p>
          <a:p>
            <a:r>
              <a:rPr lang="en-US" sz="1000" dirty="0" smtClean="0">
                <a:latin typeface="Arial" panose="020B0604020202020204" pitchFamily="34" charset="0"/>
              </a:rPr>
              <a:t>Lateral </a:t>
            </a:r>
            <a:r>
              <a:rPr lang="en-US" sz="1000" dirty="0">
                <a:latin typeface="Arial" panose="020B0604020202020204" pitchFamily="34" charset="0"/>
              </a:rPr>
              <a:t>Transfer </a:t>
            </a:r>
            <a:r>
              <a:rPr lang="en-US" sz="1000" dirty="0" err="1">
                <a:latin typeface="Arial" panose="020B0604020202020204" pitchFamily="34" charset="0"/>
              </a:rPr>
              <a:t>Retroeflectors</a:t>
            </a:r>
            <a:r>
              <a:rPr lang="en-US" sz="1000" dirty="0">
                <a:latin typeface="Arial" panose="020B0604020202020204" pitchFamily="34" charset="0"/>
              </a:rPr>
              <a:t> (PLX)</a:t>
            </a:r>
            <a:endParaRPr lang="en-US" sz="1000" dirty="0"/>
          </a:p>
          <a:p>
            <a:pPr>
              <a:buFont typeface="Arial" panose="020B0604020202020204" pitchFamily="34" charset="0"/>
              <a:buChar char="•"/>
            </a:pPr>
            <a:endParaRPr lang="en-US" sz="1000" dirty="0"/>
          </a:p>
        </p:txBody>
      </p:sp>
      <p:sp>
        <p:nvSpPr>
          <p:cNvPr id="21" name="Rectangle 20"/>
          <p:cNvSpPr/>
          <p:nvPr/>
        </p:nvSpPr>
        <p:spPr>
          <a:xfrm>
            <a:off x="3055658" y="5996226"/>
            <a:ext cx="2435487" cy="861774"/>
          </a:xfrm>
          <a:prstGeom prst="rect">
            <a:avLst/>
          </a:prstGeom>
        </p:spPr>
        <p:txBody>
          <a:bodyPr wrap="square">
            <a:spAutoFit/>
          </a:bodyPr>
          <a:lstStyle/>
          <a:p>
            <a:r>
              <a:rPr lang="en-US" sz="1000" dirty="0">
                <a:latin typeface="Arial" panose="020B0604020202020204" pitchFamily="34" charset="0"/>
              </a:rPr>
              <a:t/>
            </a:r>
            <a:br>
              <a:rPr lang="en-US" sz="1000" dirty="0">
                <a:latin typeface="Arial" panose="020B0604020202020204" pitchFamily="34" charset="0"/>
              </a:rPr>
            </a:br>
            <a:r>
              <a:rPr lang="en-US" sz="1000" dirty="0" smtClean="0">
                <a:latin typeface="Arial" panose="020B0604020202020204" pitchFamily="34" charset="0"/>
              </a:rPr>
              <a:t>Coordinate </a:t>
            </a:r>
            <a:r>
              <a:rPr lang="en-US" sz="1000" dirty="0">
                <a:latin typeface="Arial" panose="020B0604020202020204" pitchFamily="34" charset="0"/>
              </a:rPr>
              <a:t>Measuring Machine (</a:t>
            </a:r>
            <a:r>
              <a:rPr lang="en-US" sz="1000" dirty="0" err="1">
                <a:latin typeface="Arial" panose="020B0604020202020204" pitchFamily="34" charset="0"/>
              </a:rPr>
              <a:t>Romer</a:t>
            </a:r>
            <a:r>
              <a:rPr lang="en-US" sz="1000" dirty="0">
                <a:latin typeface="Arial" panose="020B0604020202020204" pitchFamily="34" charset="0"/>
              </a:rPr>
              <a:t>)</a:t>
            </a:r>
            <a:endParaRPr lang="en-US" sz="1000" dirty="0"/>
          </a:p>
          <a:p>
            <a:endParaRPr lang="en-US" sz="1000" dirty="0" smtClean="0">
              <a:latin typeface="Arial" panose="020B0604020202020204" pitchFamily="34" charset="0"/>
            </a:endParaRPr>
          </a:p>
          <a:p>
            <a:pPr>
              <a:buFont typeface="Arial" panose="020B0604020202020204" pitchFamily="34" charset="0"/>
              <a:buChar char="•"/>
            </a:pPr>
            <a:endParaRPr lang="en-US" sz="1000" dirty="0"/>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2914050" y="4142439"/>
            <a:ext cx="2245731" cy="1684298"/>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61804" y="3885351"/>
            <a:ext cx="2824996" cy="2118747"/>
          </a:xfrm>
          <a:prstGeom prst="rect">
            <a:avLst/>
          </a:prstGeom>
        </p:spPr>
      </p:pic>
    </p:spTree>
    <p:extLst>
      <p:ext uri="{BB962C8B-B14F-4D97-AF65-F5344CB8AC3E}">
        <p14:creationId xmlns:p14="http://schemas.microsoft.com/office/powerpoint/2010/main" val="8991474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LIGO-G1801900-v5</a:t>
            </a:r>
            <a:endParaRPr lang="en-US" dirty="0"/>
          </a:p>
        </p:txBody>
      </p:sp>
      <p:sp>
        <p:nvSpPr>
          <p:cNvPr id="4" name="Footer Placeholder 3"/>
          <p:cNvSpPr>
            <a:spLocks noGrp="1"/>
          </p:cNvSpPr>
          <p:nvPr>
            <p:ph type="ftr" sz="quarter" idx="11"/>
          </p:nvPr>
        </p:nvSpPr>
        <p:spPr/>
        <p:txBody>
          <a:bodyPr/>
          <a:lstStyle/>
          <a:p>
            <a:pPr>
              <a:defRPr/>
            </a:pPr>
            <a:r>
              <a:rPr lang="nl-NL" smtClean="0"/>
              <a:t>IWAA, 10 October 2018</a:t>
            </a:r>
            <a:endParaRPr lang="en-US" dirty="0"/>
          </a:p>
        </p:txBody>
      </p:sp>
      <p:sp>
        <p:nvSpPr>
          <p:cNvPr id="5" name="Slide Number Placeholder 4"/>
          <p:cNvSpPr>
            <a:spLocks noGrp="1"/>
          </p:cNvSpPr>
          <p:nvPr>
            <p:ph type="sldNum" sz="quarter" idx="12"/>
          </p:nvPr>
        </p:nvSpPr>
        <p:spPr/>
        <p:txBody>
          <a:bodyPr/>
          <a:lstStyle/>
          <a:p>
            <a:pPr>
              <a:defRPr/>
            </a:pPr>
            <a:fld id="{1130FF89-010E-D743-9346-2CD4AB727079}" type="slidenum">
              <a:rPr lang="en-US" smtClean="0"/>
              <a:pPr>
                <a:defRPr/>
              </a:pPr>
              <a:t>26</a:t>
            </a:fld>
            <a:endParaRPr lang="en-US" dirty="0"/>
          </a:p>
        </p:txBody>
      </p:sp>
      <p:sp>
        <p:nvSpPr>
          <p:cNvPr id="6" name="Title 5"/>
          <p:cNvSpPr>
            <a:spLocks noGrp="1"/>
          </p:cNvSpPr>
          <p:nvPr>
            <p:ph type="title"/>
          </p:nvPr>
        </p:nvSpPr>
        <p:spPr>
          <a:xfrm>
            <a:off x="304800" y="107577"/>
            <a:ext cx="8480612" cy="959223"/>
          </a:xfrm>
        </p:spPr>
        <p:txBody>
          <a:bodyPr>
            <a:normAutofit/>
          </a:bodyPr>
          <a:lstStyle/>
          <a:p>
            <a:r>
              <a:rPr lang="en-US" dirty="0" smtClean="0"/>
              <a:t>LIGO: Optical Levers</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06156" y="1254011"/>
            <a:ext cx="3471813" cy="3075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a:spLocks noGrp="1"/>
          </p:cNvSpPr>
          <p:nvPr>
            <p:ph idx="1"/>
          </p:nvPr>
        </p:nvSpPr>
        <p:spPr>
          <a:xfrm>
            <a:off x="368522" y="1126902"/>
            <a:ext cx="3822478" cy="3202730"/>
          </a:xfrm>
        </p:spPr>
        <p:txBody>
          <a:bodyPr>
            <a:normAutofit fontScale="70000" lnSpcReduction="20000"/>
          </a:bodyPr>
          <a:lstStyle/>
          <a:p>
            <a:pPr marL="0" indent="0">
              <a:buNone/>
            </a:pPr>
            <a:r>
              <a:rPr lang="en-US" altLang="en-US" sz="2000" dirty="0" smtClean="0">
                <a:solidFill>
                  <a:srgbClr val="FFFF00"/>
                </a:solidFill>
                <a:ea typeface="ＭＳ Ｐゴシック" panose="020B0600070205080204" pitchFamily="34" charset="-128"/>
              </a:rPr>
              <a:t>Optical Levers in </a:t>
            </a:r>
            <a:r>
              <a:rPr lang="en-US" altLang="en-US" sz="2000" dirty="0" err="1" smtClean="0">
                <a:solidFill>
                  <a:srgbClr val="FFFF00"/>
                </a:solidFill>
                <a:ea typeface="ＭＳ Ｐゴシック" panose="020B0600070205080204" pitchFamily="34" charset="-128"/>
              </a:rPr>
              <a:t>aLIGO</a:t>
            </a:r>
            <a:endParaRPr lang="en-US" altLang="en-US" sz="2000" dirty="0" smtClean="0">
              <a:solidFill>
                <a:srgbClr val="FFFF00"/>
              </a:solidFill>
              <a:ea typeface="ＭＳ Ｐゴシック" panose="020B0600070205080204" pitchFamily="34" charset="-128"/>
            </a:endParaRPr>
          </a:p>
          <a:p>
            <a:r>
              <a:rPr lang="en-US" sz="2000" dirty="0" smtClean="0"/>
              <a:t>Serve </a:t>
            </a:r>
            <a:r>
              <a:rPr lang="en-US" sz="2000" dirty="0"/>
              <a:t>as optical alignment references to </a:t>
            </a:r>
            <a:r>
              <a:rPr lang="en-US" sz="2000" dirty="0" smtClean="0"/>
              <a:t>        </a:t>
            </a:r>
            <a:r>
              <a:rPr lang="en-US" sz="2000" dirty="0" smtClean="0"/>
              <a:t>1 micro radian </a:t>
            </a:r>
            <a:r>
              <a:rPr lang="en-US" sz="2000" dirty="0"/>
              <a:t>over a time span of one hour</a:t>
            </a:r>
          </a:p>
          <a:p>
            <a:r>
              <a:rPr lang="en-US" altLang="en-US" sz="2000" dirty="0" smtClean="0">
                <a:ea typeface="ＭＳ Ｐゴシック" panose="020B0600070205080204" pitchFamily="34" charset="-128"/>
              </a:rPr>
              <a:t>To </a:t>
            </a:r>
            <a:r>
              <a:rPr lang="en-US" altLang="en-US" sz="2000" dirty="0">
                <a:ea typeface="ＭＳ Ｐゴシック" panose="020B0600070205080204" pitchFamily="34" charset="-128"/>
              </a:rPr>
              <a:t>keep the interferometer aligned until lock is acquired and the interferometer’s angular feedback system can take over</a:t>
            </a:r>
            <a:r>
              <a:rPr lang="en-US" altLang="en-US" sz="2000" dirty="0" smtClean="0">
                <a:ea typeface="ＭＳ Ｐゴシック" panose="020B0600070205080204" pitchFamily="34" charset="-128"/>
              </a:rPr>
              <a:t>.</a:t>
            </a:r>
          </a:p>
          <a:p>
            <a:r>
              <a:rPr lang="en-US" altLang="en-US" sz="2000" dirty="0" smtClean="0">
                <a:ea typeface="ＭＳ Ｐゴシック" panose="020B0600070205080204" pitchFamily="34" charset="-128"/>
              </a:rPr>
              <a:t>Also very useful in case where lock is lost, can go back and look at last position of optical levers as starting point.</a:t>
            </a:r>
            <a:endParaRPr lang="en-US" altLang="en-US" sz="2000" dirty="0">
              <a:ea typeface="ＭＳ Ｐゴシック" panose="020B0600070205080204" pitchFamily="34" charset="-128"/>
            </a:endParaRPr>
          </a:p>
          <a:p>
            <a:endParaRPr lang="en-US" sz="1200"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843" y="4149688"/>
            <a:ext cx="7818069" cy="2352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Content Placeholder 5" descr="P1030174.JPG"/>
          <p:cNvPicPr>
            <a:picLocks noGrp="1" noChangeAspect="1"/>
          </p:cNvPicPr>
          <p:nvPr/>
        </p:nvPicPr>
        <p:blipFill>
          <a:blip r:embed="rId4" cstate="print">
            <a:extLst>
              <a:ext uri="{28A0092B-C50C-407E-A947-70E740481C1C}">
                <a14:useLocalDpi xmlns:a14="http://schemas.microsoft.com/office/drawing/2010/main" val="0"/>
              </a:ext>
            </a:extLst>
          </a:blip>
          <a:srcRect l="-20833" r="-20833"/>
          <a:stretch>
            <a:fillRect/>
          </a:stretch>
        </p:blipFill>
        <p:spPr bwMode="auto">
          <a:xfrm>
            <a:off x="5750840" y="2791821"/>
            <a:ext cx="3032091" cy="16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10"/>
          <p:cNvCxnSpPr/>
          <p:nvPr/>
        </p:nvCxnSpPr>
        <p:spPr bwMode="auto">
          <a:xfrm flipV="1">
            <a:off x="2965257" y="3888873"/>
            <a:ext cx="1753385" cy="2116319"/>
          </a:xfrm>
          <a:prstGeom prst="straightConnector1">
            <a:avLst/>
          </a:prstGeom>
          <a:solidFill>
            <a:schemeClr val="accent1"/>
          </a:solidFill>
          <a:ln w="12700" cap="flat" cmpd="sng" algn="ctr">
            <a:solidFill>
              <a:srgbClr val="0000FF"/>
            </a:solidFill>
            <a:prstDash val="solid"/>
            <a:round/>
            <a:headEnd type="none" w="sm" len="sm"/>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2" name="Straight Arrow Connector 11"/>
          <p:cNvCxnSpPr/>
          <p:nvPr/>
        </p:nvCxnSpPr>
        <p:spPr bwMode="auto">
          <a:xfrm flipV="1">
            <a:off x="2832755" y="1937209"/>
            <a:ext cx="2064470" cy="3394152"/>
          </a:xfrm>
          <a:prstGeom prst="straightConnector1">
            <a:avLst/>
          </a:prstGeom>
          <a:solidFill>
            <a:schemeClr val="accent1"/>
          </a:solidFill>
          <a:ln w="12700" cap="flat" cmpd="sng" algn="ctr">
            <a:solidFill>
              <a:srgbClr val="0000FF"/>
            </a:solidFill>
            <a:prstDash val="solid"/>
            <a:round/>
            <a:headEnd type="none" w="sm" len="sm"/>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3" name="TextBox 12"/>
          <p:cNvSpPr txBox="1"/>
          <p:nvPr/>
        </p:nvSpPr>
        <p:spPr>
          <a:xfrm>
            <a:off x="613849" y="4307942"/>
            <a:ext cx="2856321" cy="215444"/>
          </a:xfrm>
          <a:prstGeom prst="rect">
            <a:avLst/>
          </a:prstGeom>
          <a:noFill/>
        </p:spPr>
        <p:txBody>
          <a:bodyPr wrap="square" rtlCol="0">
            <a:spAutoFit/>
          </a:bodyPr>
          <a:lstStyle/>
          <a:p>
            <a:r>
              <a:rPr lang="en-US" sz="800" dirty="0" smtClean="0">
                <a:solidFill>
                  <a:schemeClr val="bg1"/>
                </a:solidFill>
              </a:rPr>
              <a:t>Side view of end station at LHO with Optical Levers shown</a:t>
            </a:r>
            <a:endParaRPr lang="en-US" sz="800" dirty="0">
              <a:solidFill>
                <a:schemeClr val="bg1"/>
              </a:solidFill>
            </a:endParaRPr>
          </a:p>
        </p:txBody>
      </p:sp>
      <p:sp>
        <p:nvSpPr>
          <p:cNvPr id="14" name="TextBox 13"/>
          <p:cNvSpPr txBox="1"/>
          <p:nvPr/>
        </p:nvSpPr>
        <p:spPr>
          <a:xfrm>
            <a:off x="5644093" y="4382474"/>
            <a:ext cx="2856321" cy="215444"/>
          </a:xfrm>
          <a:prstGeom prst="rect">
            <a:avLst/>
          </a:prstGeom>
          <a:noFill/>
        </p:spPr>
        <p:txBody>
          <a:bodyPr wrap="square" rtlCol="0">
            <a:spAutoFit/>
          </a:bodyPr>
          <a:lstStyle/>
          <a:p>
            <a:r>
              <a:rPr lang="en-US" sz="800" dirty="0" smtClean="0">
                <a:solidFill>
                  <a:schemeClr val="bg1"/>
                </a:solidFill>
              </a:rPr>
              <a:t>Close-up of instrumentation used in Optical Lever system</a:t>
            </a:r>
            <a:endParaRPr lang="en-US" sz="800" dirty="0">
              <a:solidFill>
                <a:schemeClr val="bg1"/>
              </a:solidFill>
            </a:endParaRPr>
          </a:p>
        </p:txBody>
      </p:sp>
      <p:sp>
        <p:nvSpPr>
          <p:cNvPr id="15" name="TextBox 14"/>
          <p:cNvSpPr txBox="1"/>
          <p:nvPr/>
        </p:nvSpPr>
        <p:spPr>
          <a:xfrm>
            <a:off x="5608383" y="1352688"/>
            <a:ext cx="2856321" cy="215444"/>
          </a:xfrm>
          <a:prstGeom prst="rect">
            <a:avLst/>
          </a:prstGeom>
          <a:noFill/>
        </p:spPr>
        <p:txBody>
          <a:bodyPr wrap="square" rtlCol="0">
            <a:spAutoFit/>
          </a:bodyPr>
          <a:lstStyle/>
          <a:p>
            <a:r>
              <a:rPr lang="en-US" sz="800" dirty="0" smtClean="0">
                <a:solidFill>
                  <a:schemeClr val="bg1"/>
                </a:solidFill>
              </a:rPr>
              <a:t>Cartoon of Optical Lever system</a:t>
            </a:r>
            <a:endParaRPr lang="en-US" sz="800" dirty="0">
              <a:solidFill>
                <a:schemeClr val="bg1"/>
              </a:solidFill>
            </a:endParaRPr>
          </a:p>
        </p:txBody>
      </p:sp>
      <p:sp>
        <p:nvSpPr>
          <p:cNvPr id="2" name="Rectangle 1"/>
          <p:cNvSpPr/>
          <p:nvPr/>
        </p:nvSpPr>
        <p:spPr>
          <a:xfrm>
            <a:off x="3581400" y="832517"/>
            <a:ext cx="2971800" cy="276999"/>
          </a:xfrm>
          <a:prstGeom prst="rect">
            <a:avLst/>
          </a:prstGeom>
          <a:solidFill>
            <a:srgbClr val="00B0F0"/>
          </a:solidFill>
        </p:spPr>
        <p:txBody>
          <a:bodyPr wrap="square">
            <a:spAutoFit/>
          </a:bodyPr>
          <a:lstStyle/>
          <a:p>
            <a:r>
              <a:rPr lang="en-US" sz="1200" dirty="0">
                <a:latin typeface="+mn-lt"/>
              </a:rPr>
              <a:t>https://dcc.ligo.org/LIGO-T1000517/public</a:t>
            </a:r>
          </a:p>
        </p:txBody>
      </p:sp>
    </p:spTree>
    <p:extLst>
      <p:ext uri="{BB962C8B-B14F-4D97-AF65-F5344CB8AC3E}">
        <p14:creationId xmlns:p14="http://schemas.microsoft.com/office/powerpoint/2010/main" val="7989506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2385" y="777875"/>
            <a:ext cx="4700275" cy="5775325"/>
          </a:xfrm>
        </p:spPr>
        <p:txBody>
          <a:bodyPr>
            <a:normAutofit fontScale="47500" lnSpcReduction="20000"/>
          </a:bodyPr>
          <a:lstStyle/>
          <a:p>
            <a:pPr marL="0" indent="0">
              <a:lnSpc>
                <a:spcPct val="100000"/>
              </a:lnSpc>
              <a:spcBef>
                <a:spcPts val="0"/>
              </a:spcBef>
              <a:buNone/>
            </a:pPr>
            <a:r>
              <a:rPr lang="en-US" sz="3000" dirty="0" smtClean="0">
                <a:solidFill>
                  <a:srgbClr val="FFFF00"/>
                </a:solidFill>
              </a:rPr>
              <a:t>Arm Length Stabilization (ALS)</a:t>
            </a:r>
          </a:p>
          <a:p>
            <a:r>
              <a:rPr lang="en-US" sz="3000" dirty="0" smtClean="0"/>
              <a:t>Alignment </a:t>
            </a:r>
            <a:r>
              <a:rPr lang="en-US" sz="3000" dirty="0"/>
              <a:t>is facilitated </a:t>
            </a:r>
            <a:r>
              <a:rPr lang="en-US" sz="3000" dirty="0" smtClean="0"/>
              <a:t>by locking </a:t>
            </a:r>
            <a:r>
              <a:rPr lang="en-US" sz="3000" dirty="0"/>
              <a:t>the </a:t>
            </a:r>
            <a:r>
              <a:rPr lang="en-US" sz="3000" dirty="0" err="1"/>
              <a:t>Fabry</a:t>
            </a:r>
            <a:r>
              <a:rPr lang="en-US" sz="3000" dirty="0"/>
              <a:t>-Perot arm cavities independent of the rest of the </a:t>
            </a:r>
            <a:r>
              <a:rPr lang="en-US" sz="3000" dirty="0" smtClean="0"/>
              <a:t>interferometer with auxiliary </a:t>
            </a:r>
            <a:r>
              <a:rPr lang="en-US" sz="3000" dirty="0"/>
              <a:t>low finesse 532 nm (doubled frequency</a:t>
            </a:r>
            <a:r>
              <a:rPr lang="en-US" sz="3000" dirty="0" smtClean="0"/>
              <a:t>) lasers.</a:t>
            </a:r>
            <a:endParaRPr lang="en-US" sz="3000" dirty="0"/>
          </a:p>
          <a:p>
            <a:r>
              <a:rPr lang="en-US" sz="3000" dirty="0" smtClean="0"/>
              <a:t>First </a:t>
            </a:r>
            <a:r>
              <a:rPr lang="en-US" sz="3000" dirty="0"/>
              <a:t>the light of each </a:t>
            </a:r>
            <a:r>
              <a:rPr lang="en-US" sz="3000" dirty="0" smtClean="0"/>
              <a:t>auxiliary </a:t>
            </a:r>
            <a:r>
              <a:rPr lang="en-US" sz="3000" dirty="0"/>
              <a:t>laser </a:t>
            </a:r>
            <a:r>
              <a:rPr lang="en-US" sz="3000" dirty="0" smtClean="0"/>
              <a:t>is made </a:t>
            </a:r>
            <a:r>
              <a:rPr lang="en-US" sz="3000" dirty="0"/>
              <a:t>to resonate within each respective </a:t>
            </a:r>
            <a:r>
              <a:rPr lang="en-US" sz="3000" dirty="0" smtClean="0"/>
              <a:t>arm. </a:t>
            </a:r>
          </a:p>
          <a:p>
            <a:r>
              <a:rPr lang="en-US" sz="3000" dirty="0" smtClean="0"/>
              <a:t>Next </a:t>
            </a:r>
            <a:r>
              <a:rPr lang="en-US" sz="3000" dirty="0"/>
              <a:t>the feedback is handed off to the cavity length actuators, so that the cavity length follows the laser frequency. </a:t>
            </a:r>
          </a:p>
          <a:p>
            <a:r>
              <a:rPr lang="en-US" sz="3000" dirty="0"/>
              <a:t>The auxiliary lasers are </a:t>
            </a:r>
            <a:r>
              <a:rPr lang="en-US" sz="3000" dirty="0" smtClean="0"/>
              <a:t>then phase </a:t>
            </a:r>
            <a:r>
              <a:rPr lang="en-US" sz="3000" dirty="0"/>
              <a:t>locked to the main science laser, so that the cavities can be tuned on and off resonance with the main laser beam. </a:t>
            </a:r>
          </a:p>
          <a:p>
            <a:r>
              <a:rPr lang="en-US" sz="3000" dirty="0"/>
              <a:t>The cavities are only tuned onto resonance with the main beam once the rest of the interferometer is locked. </a:t>
            </a:r>
          </a:p>
          <a:p>
            <a:r>
              <a:rPr lang="en-US" sz="3000" dirty="0"/>
              <a:t>Finally the feedback is switched from the auxiliary laser to </a:t>
            </a:r>
            <a:r>
              <a:rPr lang="en-US" dirty="0"/>
              <a:t>the main laser.</a:t>
            </a:r>
          </a:p>
          <a:p>
            <a:pPr marL="0" indent="0">
              <a:lnSpc>
                <a:spcPct val="100000"/>
              </a:lnSpc>
              <a:spcBef>
                <a:spcPts val="0"/>
              </a:spcBef>
              <a:buNone/>
            </a:pPr>
            <a:endParaRPr lang="en-US" dirty="0"/>
          </a:p>
        </p:txBody>
      </p:sp>
      <p:sp>
        <p:nvSpPr>
          <p:cNvPr id="3" name="Date Placeholder 2"/>
          <p:cNvSpPr>
            <a:spLocks noGrp="1"/>
          </p:cNvSpPr>
          <p:nvPr>
            <p:ph type="dt" sz="half" idx="10"/>
          </p:nvPr>
        </p:nvSpPr>
        <p:spPr/>
        <p:txBody>
          <a:bodyPr/>
          <a:lstStyle/>
          <a:p>
            <a:pPr>
              <a:defRPr/>
            </a:pPr>
            <a:r>
              <a:rPr lang="en-US" smtClean="0"/>
              <a:t>LIGO-G1801900-v5</a:t>
            </a:r>
            <a:endParaRPr lang="en-US" dirty="0"/>
          </a:p>
        </p:txBody>
      </p:sp>
      <p:sp>
        <p:nvSpPr>
          <p:cNvPr id="4" name="Footer Placeholder 3"/>
          <p:cNvSpPr>
            <a:spLocks noGrp="1"/>
          </p:cNvSpPr>
          <p:nvPr>
            <p:ph type="ftr" sz="quarter" idx="11"/>
          </p:nvPr>
        </p:nvSpPr>
        <p:spPr/>
        <p:txBody>
          <a:bodyPr/>
          <a:lstStyle/>
          <a:p>
            <a:pPr algn="l">
              <a:defRPr/>
            </a:pPr>
            <a:r>
              <a:rPr lang="nl-NL" dirty="0" smtClean="0"/>
              <a:t>IWAA, 10 October 2018</a:t>
            </a:r>
            <a:endParaRPr lang="en-US" dirty="0"/>
          </a:p>
        </p:txBody>
      </p:sp>
      <p:sp>
        <p:nvSpPr>
          <p:cNvPr id="5" name="Slide Number Placeholder 4"/>
          <p:cNvSpPr>
            <a:spLocks noGrp="1"/>
          </p:cNvSpPr>
          <p:nvPr>
            <p:ph type="sldNum" sz="quarter" idx="12"/>
          </p:nvPr>
        </p:nvSpPr>
        <p:spPr/>
        <p:txBody>
          <a:bodyPr/>
          <a:lstStyle/>
          <a:p>
            <a:pPr>
              <a:defRPr/>
            </a:pPr>
            <a:fld id="{1130FF89-010E-D743-9346-2CD4AB727079}" type="slidenum">
              <a:rPr lang="en-US" smtClean="0"/>
              <a:pPr>
                <a:defRPr/>
              </a:pPr>
              <a:t>27</a:t>
            </a:fld>
            <a:endParaRPr lang="en-US" dirty="0"/>
          </a:p>
        </p:txBody>
      </p:sp>
      <p:sp>
        <p:nvSpPr>
          <p:cNvPr id="6" name="Title 5"/>
          <p:cNvSpPr>
            <a:spLocks noGrp="1"/>
          </p:cNvSpPr>
          <p:nvPr>
            <p:ph type="title"/>
          </p:nvPr>
        </p:nvSpPr>
        <p:spPr>
          <a:xfrm>
            <a:off x="304800" y="107577"/>
            <a:ext cx="8480612" cy="959223"/>
          </a:xfrm>
        </p:spPr>
        <p:txBody>
          <a:bodyPr>
            <a:normAutofit/>
          </a:bodyPr>
          <a:lstStyle/>
          <a:p>
            <a:pPr>
              <a:spcBef>
                <a:spcPts val="0"/>
              </a:spcBef>
            </a:pPr>
            <a:r>
              <a:rPr lang="en-US" dirty="0" smtClean="0"/>
              <a:t>Arm Length </a:t>
            </a:r>
            <a:r>
              <a:rPr lang="en-US" dirty="0" err="1" smtClean="0"/>
              <a:t>Stablisiation</a:t>
            </a:r>
            <a:endParaRPr lang="en-US" dirty="0"/>
          </a:p>
        </p:txBody>
      </p:sp>
      <p:pic>
        <p:nvPicPr>
          <p:cNvPr id="7" name="Picture 6"/>
          <p:cNvPicPr>
            <a:picLocks noChangeAspect="1"/>
          </p:cNvPicPr>
          <p:nvPr/>
        </p:nvPicPr>
        <p:blipFill>
          <a:blip r:embed="rId3"/>
          <a:stretch>
            <a:fillRect/>
          </a:stretch>
        </p:blipFill>
        <p:spPr>
          <a:xfrm>
            <a:off x="4902949" y="951938"/>
            <a:ext cx="4119514" cy="304584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1654" y="4122806"/>
            <a:ext cx="4030219" cy="1512973"/>
          </a:xfrm>
          <a:prstGeom prst="rect">
            <a:avLst/>
          </a:prstGeom>
          <a:solidFill>
            <a:schemeClr val="tx1"/>
          </a:solidFill>
        </p:spPr>
      </p:pic>
      <p:sp>
        <p:nvSpPr>
          <p:cNvPr id="9" name="Rectangle 8"/>
          <p:cNvSpPr>
            <a:spLocks noChangeArrowheads="1"/>
          </p:cNvSpPr>
          <p:nvPr/>
        </p:nvSpPr>
        <p:spPr bwMode="auto">
          <a:xfrm>
            <a:off x="5241303" y="5921886"/>
            <a:ext cx="3293097" cy="507831"/>
          </a:xfrm>
          <a:prstGeom prst="rect">
            <a:avLst/>
          </a:prstGeom>
          <a:solidFill>
            <a:srgbClr val="618FFD"/>
          </a:solidFill>
          <a:ln w="9525">
            <a:noFill/>
            <a:miter lim="800000"/>
            <a:headEnd/>
            <a:tailEnd/>
          </a:ln>
        </p:spPr>
        <p:txBody>
          <a:bodyPr wrap="square">
            <a:spAutoFit/>
          </a:bodyPr>
          <a:lstStyle/>
          <a:p>
            <a:r>
              <a:rPr lang="en-US" sz="900" dirty="0"/>
              <a:t>A Staley et al </a:t>
            </a:r>
            <a:r>
              <a:rPr lang="en-US" sz="900" dirty="0" smtClean="0"/>
              <a:t> </a:t>
            </a:r>
            <a:r>
              <a:rPr lang="en-US" sz="900" b="1" dirty="0" smtClean="0"/>
              <a:t>Achieving </a:t>
            </a:r>
            <a:r>
              <a:rPr lang="en-US" sz="900" b="1" dirty="0"/>
              <a:t>resonance in the Advanced LIGO gravitational-wave interferometer</a:t>
            </a:r>
          </a:p>
          <a:p>
            <a:r>
              <a:rPr lang="en-US" sz="900" dirty="0" smtClean="0">
                <a:hlinkClick r:id="rId5"/>
              </a:rPr>
              <a:t>Classical and Quantum Gravity</a:t>
            </a:r>
            <a:r>
              <a:rPr lang="en-US" sz="900" dirty="0" smtClean="0"/>
              <a:t>, </a:t>
            </a:r>
            <a:r>
              <a:rPr lang="en-US" sz="900" dirty="0" smtClean="0">
                <a:hlinkClick r:id="rId6"/>
              </a:rPr>
              <a:t>Volume 31</a:t>
            </a:r>
            <a:r>
              <a:rPr lang="en-US" sz="900" dirty="0" smtClean="0"/>
              <a:t>, </a:t>
            </a:r>
            <a:r>
              <a:rPr lang="en-US" sz="900" dirty="0" smtClean="0">
                <a:hlinkClick r:id="rId7"/>
              </a:rPr>
              <a:t>Number 24</a:t>
            </a:r>
            <a:endParaRPr lang="en-US" sz="900" dirty="0"/>
          </a:p>
        </p:txBody>
      </p:sp>
      <p:sp>
        <p:nvSpPr>
          <p:cNvPr id="10" name="Rectangle 9"/>
          <p:cNvSpPr/>
          <p:nvPr/>
        </p:nvSpPr>
        <p:spPr>
          <a:xfrm>
            <a:off x="5498332" y="5671653"/>
            <a:ext cx="4572000" cy="215444"/>
          </a:xfrm>
          <a:prstGeom prst="rect">
            <a:avLst/>
          </a:prstGeom>
        </p:spPr>
        <p:txBody>
          <a:bodyPr>
            <a:spAutoFit/>
          </a:bodyPr>
          <a:lstStyle/>
          <a:p>
            <a:r>
              <a:rPr lang="en-US" sz="800" dirty="0"/>
              <a:t>Simplified schematic of the </a:t>
            </a:r>
            <a:r>
              <a:rPr lang="en-US" sz="800" dirty="0" smtClean="0"/>
              <a:t>ALS </a:t>
            </a:r>
            <a:r>
              <a:rPr lang="en-US" sz="800" dirty="0"/>
              <a:t>system for LIGO</a:t>
            </a:r>
          </a:p>
        </p:txBody>
      </p:sp>
    </p:spTree>
    <p:extLst>
      <p:ext uri="{BB962C8B-B14F-4D97-AF65-F5344CB8AC3E}">
        <p14:creationId xmlns:p14="http://schemas.microsoft.com/office/powerpoint/2010/main" val="2563306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9394" y="1025599"/>
            <a:ext cx="4389134" cy="5535827"/>
          </a:xfrm>
        </p:spPr>
        <p:txBody>
          <a:bodyPr>
            <a:noAutofit/>
          </a:bodyPr>
          <a:lstStyle/>
          <a:p>
            <a:pPr marL="214313" indent="-214313">
              <a:buFont typeface="Wingdings" panose="05000000000000000000" pitchFamily="2" charset="2"/>
              <a:buChar char="v"/>
            </a:pPr>
            <a:r>
              <a:rPr lang="en-US" sz="1200" dirty="0" smtClean="0"/>
              <a:t>Requirement is to suppress </a:t>
            </a:r>
            <a:r>
              <a:rPr lang="en-US" sz="1200" dirty="0"/>
              <a:t>the angular motion of the mirrors without reintroducing noise in the gravitational-wave </a:t>
            </a:r>
            <a:r>
              <a:rPr lang="en-US" sz="1200" dirty="0" smtClean="0"/>
              <a:t>signal</a:t>
            </a:r>
          </a:p>
          <a:p>
            <a:pPr marL="214313" indent="-214313">
              <a:buFont typeface="Wingdings" panose="05000000000000000000" pitchFamily="2" charset="2"/>
              <a:buChar char="v"/>
            </a:pPr>
            <a:r>
              <a:rPr lang="en-US" sz="1200" dirty="0" smtClean="0"/>
              <a:t>The </a:t>
            </a:r>
            <a:r>
              <a:rPr lang="en-US" sz="1200" dirty="0"/>
              <a:t>angular motion has two fundamental contributors: </a:t>
            </a:r>
            <a:endParaRPr lang="en-US" sz="1200" dirty="0" smtClean="0"/>
          </a:p>
          <a:p>
            <a:pPr marL="614363" lvl="1" indent="-214313">
              <a:buFont typeface="Wingdings" panose="05000000000000000000" pitchFamily="2" charset="2"/>
              <a:buChar char="v"/>
            </a:pPr>
            <a:r>
              <a:rPr lang="en-US" sz="1200" dirty="0" smtClean="0"/>
              <a:t>seismic </a:t>
            </a:r>
            <a:r>
              <a:rPr lang="en-US" sz="1200" dirty="0"/>
              <a:t>noise transmitted to the mirrors via their suspension systems and </a:t>
            </a:r>
            <a:endParaRPr lang="en-US" sz="1200" dirty="0" smtClean="0"/>
          </a:p>
          <a:p>
            <a:pPr marL="614363" lvl="1" indent="-214313">
              <a:buFont typeface="Wingdings" panose="05000000000000000000" pitchFamily="2" charset="2"/>
              <a:buChar char="v"/>
            </a:pPr>
            <a:r>
              <a:rPr lang="en-US" sz="1200" dirty="0" smtClean="0"/>
              <a:t>shot </a:t>
            </a:r>
            <a:r>
              <a:rPr lang="en-US" sz="1200" dirty="0"/>
              <a:t>noise of the sensors transmitted to the mirrors via the control system itself</a:t>
            </a:r>
            <a:endParaRPr lang="en-US" sz="1200" dirty="0" smtClean="0"/>
          </a:p>
          <a:p>
            <a:pPr marL="214313" indent="-214313">
              <a:buFont typeface="Wingdings" panose="05000000000000000000" pitchFamily="2" charset="2"/>
              <a:buChar char="v"/>
            </a:pPr>
            <a:r>
              <a:rPr lang="en-US" sz="1200" dirty="0" smtClean="0"/>
              <a:t>Sensing in LIGO </a:t>
            </a:r>
          </a:p>
          <a:p>
            <a:pPr marL="614363" lvl="1" indent="-214313">
              <a:buFont typeface="Wingdings" panose="05000000000000000000" pitchFamily="2" charset="2"/>
              <a:buChar char="v"/>
            </a:pPr>
            <a:r>
              <a:rPr lang="en-US" sz="1200" dirty="0" smtClean="0"/>
              <a:t>Quadrant </a:t>
            </a:r>
            <a:r>
              <a:rPr lang="en-US" sz="1200" dirty="0"/>
              <a:t>Photo-Diodes (QPD)</a:t>
            </a:r>
          </a:p>
          <a:p>
            <a:pPr marL="957263" lvl="2" indent="-214313">
              <a:buFont typeface="Wingdings" panose="05000000000000000000" pitchFamily="2" charset="2"/>
              <a:buChar char="v"/>
            </a:pPr>
            <a:r>
              <a:rPr lang="en-US" sz="1200" dirty="0"/>
              <a:t>Relative position </a:t>
            </a:r>
            <a:r>
              <a:rPr lang="en-US" sz="1200" dirty="0">
                <a:sym typeface="Wingdings" panose="05000000000000000000" pitchFamily="2" charset="2"/>
              </a:rPr>
              <a:t> pitch &amp; yaw</a:t>
            </a:r>
            <a:endParaRPr lang="en-US" sz="1200" dirty="0"/>
          </a:p>
          <a:p>
            <a:pPr marL="614363" lvl="1" indent="-214313">
              <a:buFont typeface="Wingdings" panose="05000000000000000000" pitchFamily="2" charset="2"/>
              <a:buChar char="v"/>
            </a:pPr>
            <a:r>
              <a:rPr lang="en-US" sz="1200" dirty="0" err="1"/>
              <a:t>Wavefront</a:t>
            </a:r>
            <a:r>
              <a:rPr lang="en-US" sz="1200" dirty="0"/>
              <a:t> Sensors (WFS)</a:t>
            </a:r>
          </a:p>
          <a:p>
            <a:pPr marL="957263" lvl="2" indent="-214313">
              <a:buFont typeface="Wingdings" panose="05000000000000000000" pitchFamily="2" charset="2"/>
              <a:buChar char="v"/>
            </a:pPr>
            <a:r>
              <a:rPr lang="en-US" sz="1200" dirty="0"/>
              <a:t>RF QPD yields In-Phase and Quadrature Phase pitch &amp; yaw</a:t>
            </a:r>
          </a:p>
          <a:p>
            <a:pPr marL="957263" lvl="2" indent="-214313">
              <a:buFont typeface="Wingdings" panose="05000000000000000000" pitchFamily="2" charset="2"/>
              <a:buChar char="v"/>
            </a:pPr>
            <a:r>
              <a:rPr lang="en-US" sz="1200" dirty="0" smtClean="0"/>
              <a:t>References </a:t>
            </a:r>
            <a:r>
              <a:rPr lang="en-US" sz="1200" dirty="0" smtClean="0"/>
              <a:t>the optical axis of the cavity</a:t>
            </a:r>
            <a:endParaRPr lang="en-US" sz="1200" dirty="0"/>
          </a:p>
          <a:p>
            <a:pPr marL="214313" indent="-214313">
              <a:buFont typeface="Wingdings" panose="05000000000000000000" pitchFamily="2" charset="2"/>
              <a:buChar char="v"/>
            </a:pPr>
            <a:r>
              <a:rPr lang="en-US" sz="1200" dirty="0"/>
              <a:t>26 degrees-of-freedom</a:t>
            </a:r>
          </a:p>
          <a:p>
            <a:pPr marL="557213" lvl="1" indent="-214313">
              <a:buFont typeface="Wingdings" panose="05000000000000000000" pitchFamily="2" charset="2"/>
              <a:buChar char="v"/>
            </a:pPr>
            <a:r>
              <a:rPr lang="en-US" sz="1200" dirty="0"/>
              <a:t>Input beam (</a:t>
            </a:r>
            <a:r>
              <a:rPr lang="en-US" sz="1200" dirty="0" err="1"/>
              <a:t>pos</a:t>
            </a:r>
            <a:r>
              <a:rPr lang="en-US" sz="1200" dirty="0"/>
              <a:t> + angle)</a:t>
            </a:r>
          </a:p>
          <a:p>
            <a:pPr marL="557213" lvl="1" indent="-214313">
              <a:buFont typeface="Wingdings" panose="05000000000000000000" pitchFamily="2" charset="2"/>
              <a:buChar char="v"/>
            </a:pPr>
            <a:r>
              <a:rPr lang="en-US" sz="1200" dirty="0"/>
              <a:t>11 optics form the PRC, SRC, FP arm cavities (yaw, pitch)</a:t>
            </a:r>
          </a:p>
          <a:p>
            <a:pPr marL="214313" indent="-214313">
              <a:buFont typeface="Wingdings" panose="05000000000000000000" pitchFamily="2" charset="2"/>
              <a:buChar char="v"/>
            </a:pPr>
            <a:endParaRPr lang="en-US" sz="1200" dirty="0"/>
          </a:p>
        </p:txBody>
      </p:sp>
      <p:sp>
        <p:nvSpPr>
          <p:cNvPr id="3" name="Date Placeholder 2"/>
          <p:cNvSpPr>
            <a:spLocks noGrp="1"/>
          </p:cNvSpPr>
          <p:nvPr>
            <p:ph type="dt" sz="half" idx="10"/>
          </p:nvPr>
        </p:nvSpPr>
        <p:spPr/>
        <p:txBody>
          <a:bodyPr/>
          <a:lstStyle/>
          <a:p>
            <a:pPr>
              <a:defRPr/>
            </a:pPr>
            <a:r>
              <a:rPr lang="en-US" smtClean="0"/>
              <a:t>LIGO-G1801900-v5</a:t>
            </a:r>
            <a:endParaRPr lang="en-US" dirty="0"/>
          </a:p>
        </p:txBody>
      </p:sp>
      <p:sp>
        <p:nvSpPr>
          <p:cNvPr id="4" name="Footer Placeholder 3"/>
          <p:cNvSpPr>
            <a:spLocks noGrp="1"/>
          </p:cNvSpPr>
          <p:nvPr>
            <p:ph type="ftr" sz="quarter" idx="11"/>
          </p:nvPr>
        </p:nvSpPr>
        <p:spPr/>
        <p:txBody>
          <a:bodyPr/>
          <a:lstStyle/>
          <a:p>
            <a:pPr>
              <a:defRPr/>
            </a:pPr>
            <a:r>
              <a:rPr lang="nl-NL" smtClean="0"/>
              <a:t>IWAA, 10 October 2018</a:t>
            </a:r>
            <a:endParaRPr lang="en-US" dirty="0"/>
          </a:p>
        </p:txBody>
      </p:sp>
      <p:sp>
        <p:nvSpPr>
          <p:cNvPr id="5" name="Slide Number Placeholder 4"/>
          <p:cNvSpPr>
            <a:spLocks noGrp="1"/>
          </p:cNvSpPr>
          <p:nvPr>
            <p:ph type="sldNum" sz="quarter" idx="12"/>
          </p:nvPr>
        </p:nvSpPr>
        <p:spPr/>
        <p:txBody>
          <a:bodyPr/>
          <a:lstStyle/>
          <a:p>
            <a:pPr>
              <a:defRPr/>
            </a:pPr>
            <a:fld id="{1130FF89-010E-D743-9346-2CD4AB727079}" type="slidenum">
              <a:rPr lang="en-US" smtClean="0"/>
              <a:pPr>
                <a:defRPr/>
              </a:pPr>
              <a:t>28</a:t>
            </a:fld>
            <a:endParaRPr lang="en-US" dirty="0"/>
          </a:p>
        </p:txBody>
      </p:sp>
      <p:sp>
        <p:nvSpPr>
          <p:cNvPr id="6" name="Title 5"/>
          <p:cNvSpPr>
            <a:spLocks noGrp="1"/>
          </p:cNvSpPr>
          <p:nvPr>
            <p:ph type="title"/>
          </p:nvPr>
        </p:nvSpPr>
        <p:spPr>
          <a:xfrm>
            <a:off x="304800" y="107577"/>
            <a:ext cx="8480612" cy="959223"/>
          </a:xfrm>
        </p:spPr>
        <p:txBody>
          <a:bodyPr>
            <a:normAutofit fontScale="90000"/>
          </a:bodyPr>
          <a:lstStyle/>
          <a:p>
            <a:r>
              <a:rPr lang="en-US" dirty="0" smtClean="0"/>
              <a:t>Alignment Sensing &amp; Control (ASC)</a:t>
            </a:r>
            <a:endParaRPr lang="en-US" dirty="0"/>
          </a:p>
        </p:txBody>
      </p:sp>
      <p:sp>
        <p:nvSpPr>
          <p:cNvPr id="7" name="TextBox 6"/>
          <p:cNvSpPr txBox="1"/>
          <p:nvPr/>
        </p:nvSpPr>
        <p:spPr>
          <a:xfrm>
            <a:off x="5165912" y="5771575"/>
            <a:ext cx="2971800" cy="584775"/>
          </a:xfrm>
          <a:prstGeom prst="rect">
            <a:avLst/>
          </a:prstGeom>
          <a:solidFill>
            <a:srgbClr val="FFC000"/>
          </a:solidFill>
        </p:spPr>
        <p:txBody>
          <a:bodyPr wrap="square" rtlCol="0">
            <a:spAutoFit/>
          </a:bodyPr>
          <a:lstStyle/>
          <a:p>
            <a:r>
              <a:rPr lang="en-US" sz="800" i="1" dirty="0">
                <a:solidFill>
                  <a:schemeClr val="tx2"/>
                </a:solidFill>
              </a:rPr>
              <a:t>Alignment Sensing and Control in Adv. LIGO, LIGO-P0900258, </a:t>
            </a:r>
            <a:r>
              <a:rPr lang="pt-BR" sz="800" i="1" dirty="0">
                <a:solidFill>
                  <a:schemeClr val="tx2"/>
                </a:solidFill>
              </a:rPr>
              <a:t>Class. Quantum Grav. 27 (2010) </a:t>
            </a:r>
            <a:r>
              <a:rPr lang="pt-BR" sz="800" i="1" dirty="0" smtClean="0">
                <a:solidFill>
                  <a:schemeClr val="tx2"/>
                </a:solidFill>
              </a:rPr>
              <a:t>084026</a:t>
            </a:r>
            <a:r>
              <a:rPr lang="en-US" sz="800" i="1" dirty="0">
                <a:solidFill>
                  <a:schemeClr val="tx2"/>
                </a:solidFill>
              </a:rPr>
              <a:t> </a:t>
            </a:r>
            <a:r>
              <a:rPr lang="en-US" sz="800" i="1" dirty="0" smtClean="0">
                <a:solidFill>
                  <a:schemeClr val="tx2"/>
                </a:solidFill>
              </a:rPr>
              <a:t>Advanced </a:t>
            </a:r>
            <a:r>
              <a:rPr lang="en-US" sz="800" i="1" dirty="0">
                <a:solidFill>
                  <a:schemeClr val="tx2"/>
                </a:solidFill>
              </a:rPr>
              <a:t>LIGO Angular Control System (ASC), </a:t>
            </a:r>
            <a:r>
              <a:rPr lang="en-US" sz="800" i="1" dirty="0">
                <a:solidFill>
                  <a:schemeClr val="tx2"/>
                </a:solidFill>
                <a:hlinkClick r:id="rId3"/>
              </a:rPr>
              <a:t>LIGO-G1500923</a:t>
            </a:r>
            <a:endParaRPr lang="en-US" sz="800" i="1" dirty="0">
              <a:solidFill>
                <a:schemeClr val="tx2"/>
              </a:solidFill>
            </a:endParaRPr>
          </a:p>
        </p:txBody>
      </p:sp>
      <p:pic>
        <p:nvPicPr>
          <p:cNvPr id="9" name="Picture 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592234" y="1143000"/>
            <a:ext cx="3349221" cy="2229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descr="https://alog.ligo-wa.caltech.edu/aLOG/uploads/19583_20150712195012_ASCPITMAT.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76488" y="3461932"/>
            <a:ext cx="3591374" cy="1993961"/>
          </a:xfrm>
          <a:prstGeom prst="rect">
            <a:avLst/>
          </a:prstGeom>
          <a:noFill/>
          <a:extLst>
            <a:ext uri="{909E8E84-426E-40DD-AFC4-6F175D3DCCD1}">
              <a14:hiddenFill xmlns:a14="http://schemas.microsoft.com/office/drawing/2010/main">
                <a:solidFill>
                  <a:srgbClr val="FFFFFF"/>
                </a:solidFill>
              </a14:hiddenFill>
            </a:ext>
          </a:extLst>
        </p:spPr>
      </p:pic>
      <p:sp>
        <p:nvSpPr>
          <p:cNvPr id="11" name="Down Arrow 10"/>
          <p:cNvSpPr/>
          <p:nvPr/>
        </p:nvSpPr>
        <p:spPr bwMode="auto">
          <a:xfrm>
            <a:off x="5401734" y="2369793"/>
            <a:ext cx="381000" cy="1071354"/>
          </a:xfrm>
          <a:prstGeom prst="downArrow">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r>
              <a:rPr lang="en-US" sz="900" dirty="0">
                <a:latin typeface="Times New Roman" charset="0"/>
              </a:rPr>
              <a:t>SENSORS</a:t>
            </a:r>
          </a:p>
        </p:txBody>
      </p:sp>
      <p:sp>
        <p:nvSpPr>
          <p:cNvPr id="12" name="Right Arrow 11"/>
          <p:cNvSpPr/>
          <p:nvPr/>
        </p:nvSpPr>
        <p:spPr bwMode="auto">
          <a:xfrm>
            <a:off x="8367861" y="4361879"/>
            <a:ext cx="555401" cy="397329"/>
          </a:xfrm>
          <a:prstGeom prst="rightArrow">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r>
              <a:rPr lang="en-US" sz="900" dirty="0">
                <a:latin typeface="Times New Roman" charset="0"/>
              </a:rPr>
              <a:t>DOF</a:t>
            </a:r>
          </a:p>
        </p:txBody>
      </p:sp>
      <p:sp>
        <p:nvSpPr>
          <p:cNvPr id="13" name="Rectangle 12"/>
          <p:cNvSpPr/>
          <p:nvPr/>
        </p:nvSpPr>
        <p:spPr bwMode="auto">
          <a:xfrm>
            <a:off x="6033105" y="3398494"/>
            <a:ext cx="1017815" cy="168728"/>
          </a:xfrm>
          <a:prstGeom prst="rect">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r>
              <a:rPr lang="en-US" sz="900" dirty="0">
                <a:latin typeface="Times New Roman" charset="0"/>
              </a:rPr>
              <a:t>INPUT MATRIX</a:t>
            </a:r>
          </a:p>
        </p:txBody>
      </p:sp>
      <p:sp>
        <p:nvSpPr>
          <p:cNvPr id="14" name="TextBox 13"/>
          <p:cNvSpPr txBox="1"/>
          <p:nvPr/>
        </p:nvSpPr>
        <p:spPr>
          <a:xfrm>
            <a:off x="5249333" y="1556810"/>
            <a:ext cx="827315" cy="646331"/>
          </a:xfrm>
          <a:prstGeom prst="rect">
            <a:avLst/>
          </a:prstGeom>
          <a:solidFill>
            <a:schemeClr val="bg1"/>
          </a:solidFill>
          <a:ln>
            <a:solidFill>
              <a:schemeClr val="tx2"/>
            </a:solidFill>
          </a:ln>
        </p:spPr>
        <p:txBody>
          <a:bodyPr wrap="square" rtlCol="0">
            <a:spAutoFit/>
          </a:bodyPr>
          <a:lstStyle/>
          <a:p>
            <a:r>
              <a:rPr lang="en-US" sz="900" dirty="0">
                <a:solidFill>
                  <a:schemeClr val="tx2"/>
                </a:solidFill>
              </a:rPr>
              <a:t>From Input Mode Cleaner (IMC) cavity</a:t>
            </a:r>
          </a:p>
        </p:txBody>
      </p:sp>
      <p:sp>
        <p:nvSpPr>
          <p:cNvPr id="15" name="TextBox 14"/>
          <p:cNvSpPr txBox="1"/>
          <p:nvPr/>
        </p:nvSpPr>
        <p:spPr>
          <a:xfrm>
            <a:off x="6542012" y="2073271"/>
            <a:ext cx="508908" cy="230832"/>
          </a:xfrm>
          <a:prstGeom prst="rect">
            <a:avLst/>
          </a:prstGeom>
          <a:noFill/>
          <a:ln>
            <a:noFill/>
          </a:ln>
        </p:spPr>
        <p:txBody>
          <a:bodyPr wrap="square" rtlCol="0">
            <a:spAutoFit/>
          </a:bodyPr>
          <a:lstStyle/>
          <a:p>
            <a:r>
              <a:rPr lang="en-US" sz="900" dirty="0">
                <a:solidFill>
                  <a:schemeClr val="bg1"/>
                </a:solidFill>
              </a:rPr>
              <a:t>PR3</a:t>
            </a:r>
          </a:p>
        </p:txBody>
      </p:sp>
      <p:sp>
        <p:nvSpPr>
          <p:cNvPr id="16" name="TextBox 15"/>
          <p:cNvSpPr txBox="1"/>
          <p:nvPr/>
        </p:nvSpPr>
        <p:spPr>
          <a:xfrm>
            <a:off x="7815641" y="2538448"/>
            <a:ext cx="552220" cy="230832"/>
          </a:xfrm>
          <a:prstGeom prst="rect">
            <a:avLst/>
          </a:prstGeom>
          <a:noFill/>
          <a:ln>
            <a:noFill/>
          </a:ln>
        </p:spPr>
        <p:txBody>
          <a:bodyPr wrap="square" rtlCol="0">
            <a:spAutoFit/>
          </a:bodyPr>
          <a:lstStyle/>
          <a:p>
            <a:r>
              <a:rPr lang="en-US" sz="900" dirty="0">
                <a:solidFill>
                  <a:schemeClr val="bg1"/>
                </a:solidFill>
              </a:rPr>
              <a:t>SR3</a:t>
            </a:r>
          </a:p>
        </p:txBody>
      </p:sp>
      <p:sp>
        <p:nvSpPr>
          <p:cNvPr id="8" name="Rectangle 7"/>
          <p:cNvSpPr/>
          <p:nvPr/>
        </p:nvSpPr>
        <p:spPr>
          <a:xfrm>
            <a:off x="4746812" y="5476678"/>
            <a:ext cx="5943600" cy="200055"/>
          </a:xfrm>
          <a:prstGeom prst="rect">
            <a:avLst/>
          </a:prstGeom>
        </p:spPr>
        <p:txBody>
          <a:bodyPr wrap="square">
            <a:spAutoFit/>
          </a:bodyPr>
          <a:lstStyle/>
          <a:p>
            <a:r>
              <a:rPr lang="en-US" sz="700" dirty="0">
                <a:latin typeface="+mn-lt"/>
              </a:rPr>
              <a:t>Input &amp; Output Matrices are used to project the sensing to the controlled degrees-of-freedom (</a:t>
            </a:r>
            <a:r>
              <a:rPr lang="en-US" sz="700" dirty="0" err="1">
                <a:latin typeface="+mn-lt"/>
              </a:rPr>
              <a:t>dofs</a:t>
            </a:r>
            <a:r>
              <a:rPr lang="en-US" sz="700" dirty="0">
                <a:latin typeface="+mn-lt"/>
              </a:rPr>
              <a:t>)</a:t>
            </a:r>
            <a:endParaRPr lang="en-US" sz="700" dirty="0">
              <a:latin typeface="+mn-lt"/>
            </a:endParaRPr>
          </a:p>
        </p:txBody>
      </p:sp>
    </p:spTree>
    <p:extLst>
      <p:ext uri="{BB962C8B-B14F-4D97-AF65-F5344CB8AC3E}">
        <p14:creationId xmlns:p14="http://schemas.microsoft.com/office/powerpoint/2010/main" val="37612499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2"/>
          <p:cNvSpPr txBox="1">
            <a:spLocks noChangeArrowheads="1"/>
          </p:cNvSpPr>
          <p:nvPr/>
        </p:nvSpPr>
        <p:spPr bwMode="auto">
          <a:xfrm>
            <a:off x="1143000" y="211667"/>
            <a:ext cx="7239000" cy="584200"/>
          </a:xfrm>
          <a:prstGeom prst="rect">
            <a:avLst/>
          </a:prstGeom>
          <a:noFill/>
          <a:ln w="9525">
            <a:noFill/>
            <a:miter lim="800000"/>
            <a:headEnd/>
            <a:tailEnd/>
          </a:ln>
        </p:spPr>
        <p:txBody>
          <a:bodyPr vert="horz" wrap="square" lIns="92075" tIns="46038" rIns="92075" bIns="46038" numCol="1" anchor="b"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1" u="none" strike="noStrike" kern="0" cap="none" spc="0" normalizeH="0" baseline="0" noProof="0" dirty="0" smtClean="0">
                <a:ln>
                  <a:noFill/>
                </a:ln>
                <a:solidFill>
                  <a:srgbClr val="FFFFFF"/>
                </a:solidFill>
                <a:effectLst/>
                <a:uLnTx/>
                <a:uFillTx/>
                <a:latin typeface="+mj-lt"/>
                <a:ea typeface="ＭＳ Ｐゴシック" charset="-128"/>
                <a:cs typeface="ＭＳ Ｐゴシック" charset="-128"/>
              </a:rPr>
              <a:t>What next?</a:t>
            </a:r>
            <a:endParaRPr kumimoji="0" lang="en-US" sz="3600" b="0" i="1" u="none" strike="noStrike" kern="0" cap="none" spc="0" normalizeH="0" noProof="0" dirty="0" smtClean="0">
              <a:ln>
                <a:noFill/>
              </a:ln>
              <a:solidFill>
                <a:srgbClr val="FFFFFF"/>
              </a:solidFill>
              <a:effectLst/>
              <a:uLnTx/>
              <a:uFillTx/>
              <a:latin typeface="+mj-lt"/>
              <a:ea typeface="ＭＳ Ｐゴシック" charset="-128"/>
              <a:cs typeface="ＭＳ Ｐゴシック" charset="-128"/>
            </a:endParaRPr>
          </a:p>
        </p:txBody>
      </p:sp>
      <p:sp>
        <p:nvSpPr>
          <p:cNvPr id="8" name="Date Placeholder 7"/>
          <p:cNvSpPr>
            <a:spLocks noGrp="1"/>
          </p:cNvSpPr>
          <p:nvPr>
            <p:ph type="dt" sz="half" idx="10"/>
          </p:nvPr>
        </p:nvSpPr>
        <p:spPr/>
        <p:txBody>
          <a:bodyPr/>
          <a:lstStyle/>
          <a:p>
            <a:pPr>
              <a:defRPr/>
            </a:pPr>
            <a:r>
              <a:rPr lang="en-US" smtClean="0"/>
              <a:t>LIGO-G1801900-v5</a:t>
            </a:r>
            <a:endParaRPr lang="en-US" dirty="0"/>
          </a:p>
        </p:txBody>
      </p:sp>
      <p:sp>
        <p:nvSpPr>
          <p:cNvPr id="9" name="Footer Placeholder 8"/>
          <p:cNvSpPr>
            <a:spLocks noGrp="1"/>
          </p:cNvSpPr>
          <p:nvPr>
            <p:ph type="ftr" sz="quarter" idx="11"/>
          </p:nvPr>
        </p:nvSpPr>
        <p:spPr/>
        <p:txBody>
          <a:bodyPr/>
          <a:lstStyle/>
          <a:p>
            <a:pPr>
              <a:defRPr/>
            </a:pPr>
            <a:r>
              <a:rPr lang="nl-NL" smtClean="0"/>
              <a:t>IWAA, 10 October 2018</a:t>
            </a:r>
            <a:endParaRPr lang="en-US" dirty="0"/>
          </a:p>
        </p:txBody>
      </p:sp>
      <p:sp>
        <p:nvSpPr>
          <p:cNvPr id="4" name="Slide Number Placeholder 3"/>
          <p:cNvSpPr>
            <a:spLocks noGrp="1"/>
          </p:cNvSpPr>
          <p:nvPr>
            <p:ph type="sldNum" sz="quarter" idx="12"/>
          </p:nvPr>
        </p:nvSpPr>
        <p:spPr/>
        <p:txBody>
          <a:bodyPr/>
          <a:lstStyle/>
          <a:p>
            <a:fld id="{E08999DA-6F64-BF45-B314-74E8F7222AA8}" type="slidenum">
              <a:rPr lang="en-US" smtClean="0"/>
              <a:t>29</a:t>
            </a:fld>
            <a:endParaRPr lang="en-US"/>
          </a:p>
        </p:txBody>
      </p:sp>
      <p:sp>
        <p:nvSpPr>
          <p:cNvPr id="2" name="TextBox 1"/>
          <p:cNvSpPr txBox="1"/>
          <p:nvPr/>
        </p:nvSpPr>
        <p:spPr>
          <a:xfrm>
            <a:off x="943668" y="1143000"/>
            <a:ext cx="7315200" cy="830997"/>
          </a:xfrm>
          <a:prstGeom prst="rect">
            <a:avLst/>
          </a:prstGeom>
          <a:noFill/>
        </p:spPr>
        <p:txBody>
          <a:bodyPr wrap="square" rtlCol="0">
            <a:spAutoFit/>
          </a:bodyPr>
          <a:lstStyle/>
          <a:p>
            <a:pPr algn="ctr"/>
            <a:r>
              <a:rPr lang="en-US" dirty="0" smtClean="0">
                <a:latin typeface="+mj-lt"/>
              </a:rPr>
              <a:t>Alignment technology played a key role in opening a revolutionary new window on the Universe</a:t>
            </a:r>
          </a:p>
        </p:txBody>
      </p:sp>
      <p:sp>
        <p:nvSpPr>
          <p:cNvPr id="11" name="TextBox 10"/>
          <p:cNvSpPr txBox="1"/>
          <p:nvPr/>
        </p:nvSpPr>
        <p:spPr>
          <a:xfrm>
            <a:off x="955270" y="2362200"/>
            <a:ext cx="7315200" cy="1200328"/>
          </a:xfrm>
          <a:prstGeom prst="rect">
            <a:avLst/>
          </a:prstGeom>
          <a:noFill/>
        </p:spPr>
        <p:txBody>
          <a:bodyPr wrap="square" rtlCol="0">
            <a:spAutoFit/>
          </a:bodyPr>
          <a:lstStyle/>
          <a:p>
            <a:pPr algn="ctr"/>
            <a:r>
              <a:rPr lang="en-US" dirty="0" smtClean="0">
                <a:latin typeface="+mj-lt"/>
              </a:rPr>
              <a:t>This is a new field- we’ve just scratched the surface. </a:t>
            </a:r>
            <a:r>
              <a:rPr lang="en-US" dirty="0" smtClean="0"/>
              <a:t>We have plans for increasing sensitivity to sample 100x greater volume of space.</a:t>
            </a:r>
            <a:endParaRPr lang="en-US" dirty="0" smtClean="0">
              <a:latin typeface="+mj-lt"/>
            </a:endParaRPr>
          </a:p>
        </p:txBody>
      </p:sp>
      <p:sp>
        <p:nvSpPr>
          <p:cNvPr id="19" name="TextBox 18"/>
          <p:cNvSpPr txBox="1"/>
          <p:nvPr/>
        </p:nvSpPr>
        <p:spPr>
          <a:xfrm>
            <a:off x="533400" y="4419600"/>
            <a:ext cx="8153400" cy="1569660"/>
          </a:xfrm>
          <a:prstGeom prst="rect">
            <a:avLst/>
          </a:prstGeom>
          <a:noFill/>
        </p:spPr>
        <p:txBody>
          <a:bodyPr wrap="square" rtlCol="0">
            <a:spAutoFit/>
          </a:bodyPr>
          <a:lstStyle/>
          <a:p>
            <a:pPr algn="ctr"/>
            <a:r>
              <a:rPr lang="en-US" dirty="0" smtClean="0">
                <a:latin typeface="+mj-lt"/>
              </a:rPr>
              <a:t>Beyond that, we are developing concepts for bigger instruments, up to 40km in size, that can map the </a:t>
            </a:r>
            <a:r>
              <a:rPr lang="en-US" i="1" dirty="0" smtClean="0">
                <a:latin typeface="+mj-lt"/>
              </a:rPr>
              <a:t>entire universe </a:t>
            </a:r>
            <a:r>
              <a:rPr lang="en-US" dirty="0" smtClean="0">
                <a:latin typeface="+mj-lt"/>
              </a:rPr>
              <a:t> in gravitational waves</a:t>
            </a:r>
          </a:p>
          <a:p>
            <a:pPr algn="ctr"/>
            <a:r>
              <a:rPr lang="en-US" i="1" dirty="0" smtClean="0">
                <a:latin typeface="+mj-lt"/>
              </a:rPr>
              <a:t>Leading to New alignment challenges</a:t>
            </a:r>
          </a:p>
        </p:txBody>
      </p:sp>
    </p:spTree>
    <p:extLst>
      <p:ext uri="{BB962C8B-B14F-4D97-AF65-F5344CB8AC3E}">
        <p14:creationId xmlns:p14="http://schemas.microsoft.com/office/powerpoint/2010/main" val="13638209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Rectangle 2"/>
          <p:cNvSpPr>
            <a:spLocks noChangeArrowheads="1"/>
          </p:cNvSpPr>
          <p:nvPr/>
        </p:nvSpPr>
        <p:spPr bwMode="auto">
          <a:xfrm>
            <a:off x="1143000" y="1981200"/>
            <a:ext cx="6781800" cy="3886200"/>
          </a:xfrm>
          <a:prstGeom prst="rect">
            <a:avLst/>
          </a:prstGeom>
          <a:noFill/>
          <a:ln w="9525">
            <a:noFill/>
            <a:miter lim="800000"/>
            <a:headEnd/>
            <a:tailEnd/>
          </a:ln>
          <a:effectLst>
            <a:outerShdw blurRad="50800" dist="38100" dir="16200000" rotWithShape="0">
              <a:prstClr val="black">
                <a:alpha val="40000"/>
              </a:prstClr>
            </a:outerShdw>
          </a:effectLst>
        </p:spPr>
        <p:txBody>
          <a:bodyPr lIns="92075" tIns="46038" rIns="92075" bIns="46038">
            <a:prstTxWarp prst="textNoShape">
              <a:avLst/>
            </a:prstTxWarp>
          </a:bodyPr>
          <a:lstStyle/>
          <a:p>
            <a:pPr marL="342900" indent="-342900">
              <a:spcBef>
                <a:spcPct val="20000"/>
              </a:spcBef>
              <a:buClr>
                <a:schemeClr val="tx1"/>
              </a:buClr>
              <a:buSzPct val="133000"/>
              <a:buFontTx/>
              <a:buChar char="•"/>
            </a:pPr>
            <a:r>
              <a:rPr lang="en-US" sz="2800" dirty="0" smtClean="0">
                <a:latin typeface="+mj-lt"/>
              </a:rPr>
              <a:t>Gravitational Waves</a:t>
            </a:r>
          </a:p>
          <a:p>
            <a:pPr marL="342900" indent="-342900">
              <a:spcBef>
                <a:spcPct val="20000"/>
              </a:spcBef>
              <a:buClr>
                <a:schemeClr val="tx1"/>
              </a:buClr>
              <a:buSzPct val="133000"/>
              <a:buFontTx/>
              <a:buChar char="•"/>
            </a:pPr>
            <a:r>
              <a:rPr lang="en-US" sz="2800" dirty="0" smtClean="0">
                <a:latin typeface="+mj-lt"/>
              </a:rPr>
              <a:t>Precision Measurement</a:t>
            </a:r>
          </a:p>
          <a:p>
            <a:pPr marL="342900" indent="-342900">
              <a:spcBef>
                <a:spcPct val="20000"/>
              </a:spcBef>
              <a:buClr>
                <a:schemeClr val="tx1"/>
              </a:buClr>
              <a:buSzPct val="133000"/>
              <a:buFontTx/>
              <a:buChar char="•"/>
            </a:pPr>
            <a:r>
              <a:rPr lang="en-US" sz="2800" dirty="0" smtClean="0">
                <a:latin typeface="+mj-lt"/>
              </a:rPr>
              <a:t>Discoveries</a:t>
            </a:r>
          </a:p>
          <a:p>
            <a:pPr marL="342900" indent="-342900">
              <a:spcBef>
                <a:spcPct val="20000"/>
              </a:spcBef>
              <a:buClr>
                <a:schemeClr val="tx1"/>
              </a:buClr>
              <a:buSzPct val="133000"/>
              <a:buFontTx/>
              <a:buChar char="•"/>
            </a:pPr>
            <a:r>
              <a:rPr lang="en-US" sz="2800" dirty="0" smtClean="0">
                <a:latin typeface="+mj-lt"/>
              </a:rPr>
              <a:t>Focus on Alignment </a:t>
            </a:r>
          </a:p>
        </p:txBody>
      </p:sp>
      <p:sp>
        <p:nvSpPr>
          <p:cNvPr id="21510" name="Rectangle 3"/>
          <p:cNvSpPr>
            <a:spLocks noChangeArrowheads="1"/>
          </p:cNvSpPr>
          <p:nvPr/>
        </p:nvSpPr>
        <p:spPr bwMode="auto">
          <a:xfrm>
            <a:off x="515980" y="457200"/>
            <a:ext cx="7239000" cy="723900"/>
          </a:xfrm>
          <a:prstGeom prst="rect">
            <a:avLst/>
          </a:prstGeom>
          <a:noFill/>
          <a:ln w="9525">
            <a:noFill/>
            <a:miter lim="800000"/>
            <a:headEnd/>
            <a:tailEnd/>
          </a:ln>
          <a:effectLst>
            <a:outerShdw blurRad="50800" dist="38100" algn="l" rotWithShape="0">
              <a:prstClr val="black">
                <a:alpha val="40000"/>
              </a:prstClr>
            </a:outerShdw>
          </a:effectLst>
        </p:spPr>
        <p:txBody>
          <a:bodyPr lIns="92075" tIns="46038" rIns="92075" bIns="46038" anchor="b">
            <a:prstTxWarp prst="textNoShape">
              <a:avLst/>
            </a:prstTxWarp>
          </a:bodyPr>
          <a:lstStyle/>
          <a:p>
            <a:pPr algn="ctr"/>
            <a:r>
              <a:rPr lang="en-US" sz="4000" dirty="0" smtClean="0">
                <a:latin typeface="+mj-lt"/>
              </a:rPr>
              <a:t>Topics</a:t>
            </a:r>
            <a:endParaRPr lang="en-US" sz="4000" b="1" i="1" dirty="0">
              <a:solidFill>
                <a:srgbClr val="0000FF"/>
              </a:solidFill>
              <a:latin typeface="+mj-lt"/>
            </a:endParaRPr>
          </a:p>
        </p:txBody>
      </p:sp>
      <p:sp>
        <p:nvSpPr>
          <p:cNvPr id="4" name="Date Placeholder 3"/>
          <p:cNvSpPr>
            <a:spLocks noGrp="1"/>
          </p:cNvSpPr>
          <p:nvPr>
            <p:ph type="dt" sz="half" idx="10"/>
          </p:nvPr>
        </p:nvSpPr>
        <p:spPr/>
        <p:txBody>
          <a:bodyPr/>
          <a:lstStyle/>
          <a:p>
            <a:pPr>
              <a:defRPr/>
            </a:pPr>
            <a:r>
              <a:rPr lang="en-US" smtClean="0"/>
              <a:t>LIGO-G1801900-v5</a:t>
            </a:r>
            <a:endParaRPr lang="en-US"/>
          </a:p>
        </p:txBody>
      </p:sp>
      <p:sp>
        <p:nvSpPr>
          <p:cNvPr id="5" name="Footer Placeholder 4"/>
          <p:cNvSpPr>
            <a:spLocks noGrp="1"/>
          </p:cNvSpPr>
          <p:nvPr>
            <p:ph type="ftr" sz="quarter" idx="11"/>
          </p:nvPr>
        </p:nvSpPr>
        <p:spPr/>
        <p:txBody>
          <a:bodyPr/>
          <a:lstStyle/>
          <a:p>
            <a:pPr>
              <a:defRPr/>
            </a:pPr>
            <a:r>
              <a:rPr lang="nl-NL" smtClean="0"/>
              <a:t>IWAA, 10 October 2018</a:t>
            </a:r>
            <a:endParaRPr lang="en-US" dirty="0"/>
          </a:p>
        </p:txBody>
      </p:sp>
      <p:sp>
        <p:nvSpPr>
          <p:cNvPr id="2" name="Slide Number Placeholder 1"/>
          <p:cNvSpPr>
            <a:spLocks noGrp="1"/>
          </p:cNvSpPr>
          <p:nvPr>
            <p:ph type="sldNum" sz="quarter" idx="12"/>
          </p:nvPr>
        </p:nvSpPr>
        <p:spPr/>
        <p:txBody>
          <a:bodyPr/>
          <a:lstStyle/>
          <a:p>
            <a:fld id="{E08999DA-6F64-BF45-B314-74E8F7222AA8}" type="slidenum">
              <a:rPr lang="en-US" smtClean="0"/>
              <a:t>3</a:t>
            </a:fld>
            <a:endParaRPr lang="en-US"/>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372" y="-808294"/>
            <a:ext cx="9601200" cy="8789144"/>
          </a:xfrm>
          <a:prstGeom prst="rect">
            <a:avLst/>
          </a:prstGeom>
        </p:spPr>
      </p:pic>
      <p:sp>
        <p:nvSpPr>
          <p:cNvPr id="2" name="Title 1"/>
          <p:cNvSpPr>
            <a:spLocks noGrp="1"/>
          </p:cNvSpPr>
          <p:nvPr>
            <p:ph type="title"/>
          </p:nvPr>
        </p:nvSpPr>
        <p:spPr>
          <a:xfrm>
            <a:off x="-1828800" y="15184"/>
            <a:ext cx="8229600" cy="1143000"/>
          </a:xfrm>
        </p:spPr>
        <p:txBody>
          <a:bodyPr/>
          <a:lstStyle/>
          <a:p>
            <a:r>
              <a:rPr lang="en-US" dirty="0" smtClean="0"/>
              <a:t>Thank you</a:t>
            </a:r>
            <a:endParaRPr lang="en-US" dirty="0"/>
          </a:p>
        </p:txBody>
      </p:sp>
      <p:sp>
        <p:nvSpPr>
          <p:cNvPr id="3" name="Content Placeholder 2"/>
          <p:cNvSpPr>
            <a:spLocks noGrp="1"/>
          </p:cNvSpPr>
          <p:nvPr>
            <p:ph idx="1"/>
          </p:nvPr>
        </p:nvSpPr>
        <p:spPr>
          <a:xfrm>
            <a:off x="4479471" y="5636853"/>
            <a:ext cx="5457796" cy="1243203"/>
          </a:xfrm>
        </p:spPr>
        <p:txBody>
          <a:bodyPr>
            <a:normAutofit/>
          </a:bodyPr>
          <a:lstStyle/>
          <a:p>
            <a:pPr marL="0" indent="0">
              <a:buNone/>
            </a:pPr>
            <a:r>
              <a:rPr lang="en-US" sz="1600" dirty="0" smtClean="0"/>
              <a:t>Trig Pillar from near my home Island of Islay, Scotland</a:t>
            </a:r>
            <a:endParaRPr lang="en-US" sz="1600" dirty="0"/>
          </a:p>
        </p:txBody>
      </p:sp>
      <p:sp>
        <p:nvSpPr>
          <p:cNvPr id="4" name="Date Placeholder 3"/>
          <p:cNvSpPr>
            <a:spLocks noGrp="1"/>
          </p:cNvSpPr>
          <p:nvPr>
            <p:ph type="dt" sz="half" idx="10"/>
          </p:nvPr>
        </p:nvSpPr>
        <p:spPr/>
        <p:txBody>
          <a:bodyPr/>
          <a:lstStyle/>
          <a:p>
            <a:r>
              <a:rPr lang="en-US" smtClean="0"/>
              <a:t>LIGO-G1801900-v5</a:t>
            </a:r>
            <a:endParaRPr lang="en-US" dirty="0"/>
          </a:p>
        </p:txBody>
      </p:sp>
      <p:sp>
        <p:nvSpPr>
          <p:cNvPr id="5" name="Footer Placeholder 4"/>
          <p:cNvSpPr>
            <a:spLocks noGrp="1"/>
          </p:cNvSpPr>
          <p:nvPr>
            <p:ph type="ftr" sz="quarter" idx="11"/>
          </p:nvPr>
        </p:nvSpPr>
        <p:spPr/>
        <p:txBody>
          <a:bodyPr/>
          <a:lstStyle/>
          <a:p>
            <a:r>
              <a:rPr lang="nl-NL" smtClean="0"/>
              <a:t>IWAA, 10 October 2018</a:t>
            </a:r>
            <a:endParaRPr lang="en-US"/>
          </a:p>
        </p:txBody>
      </p:sp>
      <p:sp>
        <p:nvSpPr>
          <p:cNvPr id="6" name="Slide Number Placeholder 5"/>
          <p:cNvSpPr>
            <a:spLocks noGrp="1"/>
          </p:cNvSpPr>
          <p:nvPr>
            <p:ph type="sldNum" sz="quarter" idx="12"/>
          </p:nvPr>
        </p:nvSpPr>
        <p:spPr/>
        <p:txBody>
          <a:bodyPr/>
          <a:lstStyle/>
          <a:p>
            <a:fld id="{E08999DA-6F64-BF45-B314-74E8F7222AA8}" type="slidenum">
              <a:rPr lang="en-US" smtClean="0"/>
              <a:pPr/>
              <a:t>30</a:t>
            </a:fld>
            <a:endParaRPr lang="en-US"/>
          </a:p>
        </p:txBody>
      </p:sp>
      <p:pic>
        <p:nvPicPr>
          <p:cNvPr id="7" name="Picture 6"/>
          <p:cNvPicPr>
            <a:picLocks noChangeAspect="1"/>
          </p:cNvPicPr>
          <p:nvPr/>
        </p:nvPicPr>
        <p:blipFill>
          <a:blip r:embed="rId3"/>
          <a:stretch>
            <a:fillRect/>
          </a:stretch>
        </p:blipFill>
        <p:spPr>
          <a:xfrm>
            <a:off x="990600" y="1026406"/>
            <a:ext cx="4028739" cy="4742226"/>
          </a:xfrm>
          <a:prstGeom prst="rect">
            <a:avLst/>
          </a:prstGeom>
        </p:spPr>
      </p:pic>
      <p:sp>
        <p:nvSpPr>
          <p:cNvPr id="8" name="Rectangle 7"/>
          <p:cNvSpPr/>
          <p:nvPr/>
        </p:nvSpPr>
        <p:spPr>
          <a:xfrm rot="2422683">
            <a:off x="1369540" y="3340461"/>
            <a:ext cx="3715263" cy="584775"/>
          </a:xfrm>
          <a:prstGeom prst="rect">
            <a:avLst/>
          </a:prstGeom>
          <a:solidFill>
            <a:srgbClr val="00B0F0"/>
          </a:solidFill>
        </p:spPr>
        <p:txBody>
          <a:bodyPr wrap="square">
            <a:spAutoFit/>
          </a:bodyPr>
          <a:lstStyle/>
          <a:p>
            <a:r>
              <a:rPr lang="en-US" sz="800" dirty="0">
                <a:solidFill>
                  <a:schemeClr val="bg1"/>
                </a:solidFill>
                <a:latin typeface="Arial" panose="020B0604020202020204" pitchFamily="34" charset="0"/>
              </a:rPr>
              <a:t>T. A. </a:t>
            </a:r>
            <a:r>
              <a:rPr lang="en-US" sz="800" dirty="0" err="1" smtClean="0">
                <a:solidFill>
                  <a:schemeClr val="bg1"/>
                </a:solidFill>
                <a:latin typeface="Arial" panose="020B0604020202020204" pitchFamily="34" charset="0"/>
              </a:rPr>
              <a:t>Callister</a:t>
            </a:r>
            <a:r>
              <a:rPr lang="en-US" sz="800" dirty="0" smtClean="0">
                <a:solidFill>
                  <a:schemeClr val="bg1"/>
                </a:solidFill>
                <a:latin typeface="Arial" panose="020B0604020202020204" pitchFamily="34" charset="0"/>
              </a:rPr>
              <a:t>, M</a:t>
            </a:r>
            <a:r>
              <a:rPr lang="en-US" sz="800" dirty="0">
                <a:solidFill>
                  <a:schemeClr val="bg1"/>
                </a:solidFill>
                <a:latin typeface="Arial" panose="020B0604020202020204" pitchFamily="34" charset="0"/>
              </a:rPr>
              <a:t>. W. </a:t>
            </a:r>
            <a:r>
              <a:rPr lang="en-US" sz="800" dirty="0" smtClean="0">
                <a:solidFill>
                  <a:schemeClr val="bg1"/>
                </a:solidFill>
                <a:latin typeface="Arial" panose="020B0604020202020204" pitchFamily="34" charset="0"/>
              </a:rPr>
              <a:t>Coughlin, and </a:t>
            </a:r>
            <a:r>
              <a:rPr lang="en-US" sz="800" dirty="0">
                <a:solidFill>
                  <a:schemeClr val="bg1"/>
                </a:solidFill>
                <a:latin typeface="Arial" panose="020B0604020202020204" pitchFamily="34" charset="0"/>
              </a:rPr>
              <a:t>J. B. </a:t>
            </a:r>
            <a:r>
              <a:rPr lang="en-US" sz="800" dirty="0" err="1">
                <a:solidFill>
                  <a:schemeClr val="bg1"/>
                </a:solidFill>
                <a:latin typeface="Arial" panose="020B0604020202020204" pitchFamily="34" charset="0"/>
              </a:rPr>
              <a:t>Kanne</a:t>
            </a:r>
            <a:endParaRPr lang="en-US" sz="800" dirty="0">
              <a:solidFill>
                <a:schemeClr val="bg1"/>
              </a:solidFill>
              <a:latin typeface="Arial" panose="020B0604020202020204" pitchFamily="34" charset="0"/>
            </a:endParaRPr>
          </a:p>
          <a:p>
            <a:r>
              <a:rPr lang="en-US" sz="800" dirty="0" smtClean="0">
                <a:solidFill>
                  <a:schemeClr val="bg1"/>
                </a:solidFill>
                <a:latin typeface="Arial" panose="020B0604020202020204" pitchFamily="34" charset="0"/>
              </a:rPr>
              <a:t>Gravitational-Wave </a:t>
            </a:r>
            <a:r>
              <a:rPr lang="en-US" sz="800" dirty="0">
                <a:solidFill>
                  <a:schemeClr val="bg1"/>
                </a:solidFill>
                <a:latin typeface="Arial" panose="020B0604020202020204" pitchFamily="34" charset="0"/>
              </a:rPr>
              <a:t>Geodesy: A New Tool for Validating Detection of the Stochastic Gravitational-Wave </a:t>
            </a:r>
            <a:r>
              <a:rPr lang="en-US" sz="800" dirty="0" smtClean="0">
                <a:solidFill>
                  <a:schemeClr val="bg1"/>
                </a:solidFill>
                <a:latin typeface="Arial" panose="020B0604020202020204" pitchFamily="34" charset="0"/>
              </a:rPr>
              <a:t>Background, Accepted for publication. Coming soon.</a:t>
            </a:r>
            <a:endParaRPr lang="en-US" sz="800" dirty="0">
              <a:solidFill>
                <a:schemeClr val="bg1"/>
              </a:solidFill>
              <a:latin typeface="Arial" panose="020B0604020202020204" pitchFamily="34" charset="0"/>
            </a:endParaRPr>
          </a:p>
        </p:txBody>
      </p:sp>
    </p:spTree>
    <p:extLst>
      <p:ext uri="{BB962C8B-B14F-4D97-AF65-F5344CB8AC3E}">
        <p14:creationId xmlns:p14="http://schemas.microsoft.com/office/powerpoint/2010/main" val="1214534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1" y="1162594"/>
            <a:ext cx="6019800" cy="4572000"/>
          </a:xfrm>
        </p:spPr>
        <p:txBody>
          <a:bodyPr>
            <a:normAutofit/>
          </a:bodyPr>
          <a:lstStyle/>
          <a:p>
            <a:pPr>
              <a:lnSpc>
                <a:spcPct val="100000"/>
              </a:lnSpc>
            </a:pPr>
            <a:r>
              <a:rPr lang="en-US" sz="2000" dirty="0" smtClean="0">
                <a:effectLst>
                  <a:outerShdw blurRad="38100" dist="38100" dir="2700000" algn="tl" rotWithShape="0">
                    <a:srgbClr val="000000">
                      <a:alpha val="43000"/>
                    </a:srgbClr>
                  </a:outerShdw>
                </a:effectLst>
              </a:rPr>
              <a:t>2016 was the centenary of Einstein’s General Relativity </a:t>
            </a:r>
          </a:p>
          <a:p>
            <a:pPr>
              <a:lnSpc>
                <a:spcPct val="100000"/>
              </a:lnSpc>
            </a:pPr>
            <a:r>
              <a:rPr lang="en-US" sz="2000" dirty="0" smtClean="0">
                <a:effectLst>
                  <a:outerShdw blurRad="38100" dist="38100" dir="2700000" algn="tl" rotWithShape="0">
                    <a:srgbClr val="000000">
                      <a:alpha val="43000"/>
                    </a:srgbClr>
                  </a:outerShdw>
                </a:effectLst>
              </a:rPr>
              <a:t>A </a:t>
            </a:r>
            <a:r>
              <a:rPr lang="en-US" sz="2000" i="1" dirty="0" smtClean="0">
                <a:effectLst>
                  <a:outerShdw blurRad="38100" dist="38100" dir="2700000" algn="tl" rotWithShape="0">
                    <a:srgbClr val="000000">
                      <a:alpha val="43000"/>
                    </a:srgbClr>
                  </a:outerShdw>
                </a:effectLst>
              </a:rPr>
              <a:t>geometric</a:t>
            </a:r>
            <a:r>
              <a:rPr lang="en-US" sz="2000" dirty="0" smtClean="0">
                <a:effectLst>
                  <a:outerShdw blurRad="38100" dist="38100" dir="2700000" algn="tl" rotWithShape="0">
                    <a:srgbClr val="000000">
                      <a:alpha val="43000"/>
                    </a:srgbClr>
                  </a:outerShdw>
                </a:effectLst>
              </a:rPr>
              <a:t> theory:</a:t>
            </a:r>
          </a:p>
          <a:p>
            <a:pPr marL="403225" lvl="1" indent="0">
              <a:lnSpc>
                <a:spcPct val="100000"/>
              </a:lnSpc>
              <a:buNone/>
            </a:pPr>
            <a:r>
              <a:rPr lang="en-US" sz="1800" dirty="0" smtClean="0">
                <a:effectLst>
                  <a:outerShdw blurRad="38100" dist="38100" dir="2700000" algn="tl" rotWithShape="0">
                    <a:srgbClr val="000000">
                      <a:alpha val="43000"/>
                    </a:srgbClr>
                  </a:outerShdw>
                </a:effectLst>
                <a:sym typeface="Wingdings"/>
              </a:rPr>
              <a:t>Gravitation  arises from </a:t>
            </a:r>
            <a:r>
              <a:rPr lang="en-US" sz="1800" i="1" dirty="0" smtClean="0">
                <a:effectLst>
                  <a:outerShdw blurRad="38100" dist="38100" dir="2700000" algn="tl" rotWithShape="0">
                    <a:srgbClr val="000000">
                      <a:alpha val="43000"/>
                    </a:srgbClr>
                  </a:outerShdw>
                </a:effectLst>
                <a:sym typeface="Wingdings"/>
              </a:rPr>
              <a:t>curvature of  space-time</a:t>
            </a:r>
          </a:p>
          <a:p>
            <a:pPr marL="403225" lvl="1" indent="0">
              <a:lnSpc>
                <a:spcPct val="100000"/>
              </a:lnSpc>
              <a:buNone/>
            </a:pPr>
            <a:r>
              <a:rPr lang="en-US" sz="1800" i="1" dirty="0" smtClean="0">
                <a:effectLst>
                  <a:outerShdw blurRad="38100" dist="38100" dir="2700000" algn="tl" rotWithShape="0">
                    <a:srgbClr val="000000">
                      <a:alpha val="43000"/>
                    </a:srgbClr>
                  </a:outerShdw>
                </a:effectLst>
                <a:sym typeface="Wingdings"/>
              </a:rPr>
              <a:t>Curvature</a:t>
            </a:r>
            <a:r>
              <a:rPr lang="en-US" sz="1800" dirty="0" smtClean="0">
                <a:effectLst>
                  <a:outerShdw blurRad="38100" dist="38100" dir="2700000" algn="tl" rotWithShape="0">
                    <a:srgbClr val="000000">
                      <a:alpha val="43000"/>
                    </a:srgbClr>
                  </a:outerShdw>
                </a:effectLst>
                <a:sym typeface="Wingdings"/>
              </a:rPr>
              <a:t> arises from matter, energy</a:t>
            </a:r>
            <a:endParaRPr lang="en-US" sz="1800" i="1" dirty="0" smtClean="0">
              <a:effectLst>
                <a:outerShdw blurRad="38100" dist="38100" dir="2700000" algn="tl" rotWithShape="0">
                  <a:srgbClr val="000000">
                    <a:alpha val="43000"/>
                  </a:srgbClr>
                </a:outerShdw>
              </a:effectLst>
              <a:sym typeface="Wingdings"/>
            </a:endParaRPr>
          </a:p>
          <a:p>
            <a:pPr>
              <a:lnSpc>
                <a:spcPct val="100000"/>
              </a:lnSpc>
            </a:pPr>
            <a:r>
              <a:rPr lang="en-US" sz="2000" dirty="0" smtClean="0">
                <a:effectLst>
                  <a:outerShdw blurRad="38100" dist="38100" dir="2700000" algn="tl" rotWithShape="0">
                    <a:srgbClr val="000000">
                      <a:alpha val="43000"/>
                    </a:srgbClr>
                  </a:outerShdw>
                </a:effectLst>
                <a:sym typeface="Wingdings"/>
              </a:rPr>
              <a:t>Bizarre, but so far </a:t>
            </a:r>
            <a:r>
              <a:rPr lang="en-US" sz="2000" i="1" dirty="0" smtClean="0">
                <a:effectLst>
                  <a:outerShdw blurRad="38100" dist="38100" dir="2700000" algn="tl" rotWithShape="0">
                    <a:srgbClr val="000000">
                      <a:alpha val="43000"/>
                    </a:srgbClr>
                  </a:outerShdw>
                </a:effectLst>
                <a:sym typeface="Wingdings"/>
              </a:rPr>
              <a:t>completely successful</a:t>
            </a:r>
            <a:r>
              <a:rPr lang="en-US" sz="2000" dirty="0" smtClean="0">
                <a:effectLst>
                  <a:outerShdw blurRad="38100" dist="38100" dir="2700000" algn="tl" rotWithShape="0">
                    <a:srgbClr val="000000">
                      <a:alpha val="43000"/>
                    </a:srgbClr>
                  </a:outerShdw>
                </a:effectLst>
                <a:sym typeface="Wingdings"/>
              </a:rPr>
              <a:t>, predictions: </a:t>
            </a:r>
          </a:p>
          <a:p>
            <a:pPr marL="403225" lvl="1" indent="0" algn="ctr">
              <a:lnSpc>
                <a:spcPct val="100000"/>
              </a:lnSpc>
              <a:buNone/>
            </a:pPr>
            <a:r>
              <a:rPr lang="en-US" sz="1800" dirty="0" smtClean="0">
                <a:effectLst>
                  <a:outerShdw blurRad="38100" dist="38100" dir="2700000" algn="tl" rotWithShape="0">
                    <a:srgbClr val="000000">
                      <a:alpha val="43000"/>
                    </a:srgbClr>
                  </a:outerShdw>
                </a:effectLst>
                <a:sym typeface="Wingdings"/>
              </a:rPr>
              <a:t>Perihelion shift, bending of light, frame dragging, gravitational redshift, gravitational lensing, black </a:t>
            </a:r>
            <a:r>
              <a:rPr lang="en-US" sz="1800" dirty="0">
                <a:effectLst>
                  <a:outerShdw blurRad="38100" dist="38100" dir="2700000" algn="tl" rotWithShape="0">
                    <a:srgbClr val="000000">
                      <a:alpha val="43000"/>
                    </a:srgbClr>
                  </a:outerShdw>
                </a:effectLst>
                <a:sym typeface="Wingdings"/>
              </a:rPr>
              <a:t>holes,…  </a:t>
            </a:r>
            <a:endParaRPr lang="en-US" sz="1800" dirty="0">
              <a:effectLst>
                <a:outerShdw blurRad="38100" dist="38100" dir="2700000" algn="tl" rotWithShape="0">
                  <a:srgbClr val="000000">
                    <a:alpha val="43000"/>
                  </a:srgbClr>
                </a:outerShdw>
              </a:effectLst>
            </a:endParaRPr>
          </a:p>
          <a:p>
            <a:pPr>
              <a:lnSpc>
                <a:spcPct val="100000"/>
              </a:lnSpc>
            </a:pPr>
            <a:r>
              <a:rPr lang="en-US" sz="2000" b="1" dirty="0" smtClean="0">
                <a:effectLst>
                  <a:outerShdw blurRad="38100" dist="38100" dir="2700000" algn="tl" rotWithShape="0">
                    <a:srgbClr val="000000">
                      <a:alpha val="43000"/>
                    </a:srgbClr>
                  </a:outerShdw>
                </a:effectLst>
              </a:rPr>
              <a:t>One key prediction remained elusive until September 14</a:t>
            </a:r>
            <a:r>
              <a:rPr lang="en-US" sz="2000" b="1" baseline="30000" dirty="0" smtClean="0">
                <a:effectLst>
                  <a:outerShdw blurRad="38100" dist="38100" dir="2700000" algn="tl" rotWithShape="0">
                    <a:srgbClr val="000000">
                      <a:alpha val="43000"/>
                    </a:srgbClr>
                  </a:outerShdw>
                </a:effectLst>
              </a:rPr>
              <a:t>th</a:t>
            </a:r>
            <a:r>
              <a:rPr lang="en-US" sz="2000" b="1" dirty="0" smtClean="0">
                <a:effectLst>
                  <a:outerShdw blurRad="38100" dist="38100" dir="2700000" algn="tl" rotWithShape="0">
                    <a:srgbClr val="000000">
                      <a:alpha val="43000"/>
                    </a:srgbClr>
                  </a:outerShdw>
                </a:effectLst>
              </a:rPr>
              <a:t> 2015:</a:t>
            </a:r>
            <a:r>
              <a:rPr lang="en-US" sz="2000" b="1" dirty="0" smtClean="0">
                <a:effectLst>
                  <a:outerShdw blurRad="38100" dist="38100" dir="2700000" algn="tl" rotWithShape="0">
                    <a:srgbClr val="000000">
                      <a:alpha val="43000"/>
                    </a:srgbClr>
                  </a:outerShdw>
                </a:effectLst>
                <a:sym typeface="Wingdings"/>
              </a:rPr>
              <a:t> </a:t>
            </a:r>
          </a:p>
          <a:p>
            <a:pPr marL="0" indent="0" algn="ctr">
              <a:lnSpc>
                <a:spcPct val="100000"/>
              </a:lnSpc>
              <a:buNone/>
            </a:pPr>
            <a:r>
              <a:rPr lang="en-US" sz="2000" b="1" i="1" dirty="0" smtClean="0">
                <a:effectLst>
                  <a:outerShdw blurRad="38100" dist="38100" dir="2700000" algn="tl" rotWithShape="0">
                    <a:srgbClr val="000000">
                      <a:alpha val="43000"/>
                    </a:srgbClr>
                  </a:outerShdw>
                </a:effectLst>
                <a:sym typeface="Wingdings"/>
              </a:rPr>
              <a:t>Gravitational Waves</a:t>
            </a:r>
            <a:r>
              <a:rPr lang="en-US" sz="2000" b="1" i="1" dirty="0" smtClean="0">
                <a:effectLst>
                  <a:outerShdw blurRad="38100" dist="38100" dir="2700000" algn="tl" rotWithShape="0">
                    <a:srgbClr val="000000">
                      <a:alpha val="43000"/>
                    </a:srgbClr>
                  </a:outerShdw>
                </a:effectLst>
              </a:rPr>
              <a:t> </a:t>
            </a:r>
            <a:endParaRPr lang="en-US" sz="2000" b="1" i="1" dirty="0">
              <a:effectLst>
                <a:outerShdw blurRad="38100" dist="38100" dir="2700000" algn="tl" rotWithShape="0">
                  <a:srgbClr val="000000">
                    <a:alpha val="43000"/>
                  </a:srgbClr>
                </a:outerShdw>
              </a:effectLst>
            </a:endParaRPr>
          </a:p>
        </p:txBody>
      </p:sp>
      <p:sp>
        <p:nvSpPr>
          <p:cNvPr id="4" name="Date Placeholder 3"/>
          <p:cNvSpPr>
            <a:spLocks noGrp="1"/>
          </p:cNvSpPr>
          <p:nvPr>
            <p:ph type="dt" sz="half" idx="10"/>
          </p:nvPr>
        </p:nvSpPr>
        <p:spPr/>
        <p:txBody>
          <a:bodyPr/>
          <a:lstStyle/>
          <a:p>
            <a:pPr>
              <a:defRPr/>
            </a:pPr>
            <a:r>
              <a:rPr lang="en-US" smtClean="0"/>
              <a:t>LIGO-G1801900-v5</a:t>
            </a:r>
            <a:endParaRPr lang="en-US" dirty="0"/>
          </a:p>
        </p:txBody>
      </p:sp>
      <p:sp>
        <p:nvSpPr>
          <p:cNvPr id="5" name="Footer Placeholder 4"/>
          <p:cNvSpPr>
            <a:spLocks noGrp="1"/>
          </p:cNvSpPr>
          <p:nvPr>
            <p:ph type="ftr" sz="quarter" idx="11"/>
          </p:nvPr>
        </p:nvSpPr>
        <p:spPr/>
        <p:txBody>
          <a:bodyPr/>
          <a:lstStyle/>
          <a:p>
            <a:pPr>
              <a:defRPr/>
            </a:pPr>
            <a:r>
              <a:rPr lang="nl-NL" smtClean="0"/>
              <a:t>IWAA, 10 October 2018</a:t>
            </a:r>
            <a:endParaRPr lang="en-US" dirty="0"/>
          </a:p>
        </p:txBody>
      </p:sp>
      <p:sp>
        <p:nvSpPr>
          <p:cNvPr id="6" name="Slide Number Placeholder 5"/>
          <p:cNvSpPr>
            <a:spLocks noGrp="1"/>
          </p:cNvSpPr>
          <p:nvPr>
            <p:ph type="sldNum" sz="quarter" idx="12"/>
          </p:nvPr>
        </p:nvSpPr>
        <p:spPr/>
        <p:txBody>
          <a:bodyPr/>
          <a:lstStyle/>
          <a:p>
            <a:pPr>
              <a:defRPr/>
            </a:pPr>
            <a:fld id="{1130FF89-010E-D743-9346-2CD4AB727079}" type="slidenum">
              <a:rPr lang="en-US" smtClean="0"/>
              <a:pPr>
                <a:defRPr/>
              </a:pPr>
              <a:t>4</a:t>
            </a:fld>
            <a:endParaRPr lang="en-US" dirty="0"/>
          </a:p>
        </p:txBody>
      </p:sp>
      <p:sp>
        <p:nvSpPr>
          <p:cNvPr id="2" name="Title 1"/>
          <p:cNvSpPr>
            <a:spLocks noGrp="1"/>
          </p:cNvSpPr>
          <p:nvPr>
            <p:ph type="title"/>
          </p:nvPr>
        </p:nvSpPr>
        <p:spPr>
          <a:xfrm>
            <a:off x="685800" y="228600"/>
            <a:ext cx="7155152" cy="806823"/>
          </a:xfrm>
        </p:spPr>
        <p:txBody>
          <a:bodyPr>
            <a:normAutofit fontScale="90000"/>
          </a:bodyPr>
          <a:lstStyle/>
          <a:p>
            <a:r>
              <a:rPr lang="en-US" sz="3200" dirty="0"/>
              <a:t>General Relativity and Gravitational Waves</a:t>
            </a:r>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12885" y="1162594"/>
            <a:ext cx="2771067" cy="2735605"/>
          </a:xfrm>
          <a:prstGeom prst="rect">
            <a:avLst/>
          </a:prstGeom>
        </p:spPr>
      </p:pic>
      <p:pic>
        <p:nvPicPr>
          <p:cNvPr id="7" name="Picture 6"/>
          <p:cNvPicPr>
            <a:picLocks noChangeAspect="1"/>
          </p:cNvPicPr>
          <p:nvPr/>
        </p:nvPicPr>
        <p:blipFill>
          <a:blip r:embed="rId3"/>
          <a:stretch>
            <a:fillRect/>
          </a:stretch>
        </p:blipFill>
        <p:spPr>
          <a:xfrm>
            <a:off x="6212885" y="3962400"/>
            <a:ext cx="2868365" cy="1905000"/>
          </a:xfrm>
          <a:prstGeom prst="rect">
            <a:avLst/>
          </a:prstGeom>
        </p:spPr>
      </p:pic>
      <p:sp>
        <p:nvSpPr>
          <p:cNvPr id="9" name="Rectangle 8"/>
          <p:cNvSpPr/>
          <p:nvPr/>
        </p:nvSpPr>
        <p:spPr>
          <a:xfrm>
            <a:off x="6212885" y="5943600"/>
            <a:ext cx="2868365" cy="369332"/>
          </a:xfrm>
          <a:prstGeom prst="rect">
            <a:avLst/>
          </a:prstGeom>
          <a:solidFill>
            <a:srgbClr val="000000"/>
          </a:solidFill>
        </p:spPr>
        <p:txBody>
          <a:bodyPr wrap="square">
            <a:spAutoFit/>
          </a:bodyPr>
          <a:lstStyle/>
          <a:p>
            <a:pPr algn="ctr"/>
            <a:r>
              <a:rPr lang="en-US" sz="900" dirty="0" smtClean="0">
                <a:solidFill>
                  <a:schemeClr val="tx2"/>
                </a:solidFill>
              </a:rPr>
              <a:t>A.</a:t>
            </a:r>
            <a:r>
              <a:rPr lang="en-US" sz="900" b="0" dirty="0" smtClean="0">
                <a:solidFill>
                  <a:schemeClr val="tx2"/>
                </a:solidFill>
              </a:rPr>
              <a:t> Einstein, </a:t>
            </a:r>
            <a:r>
              <a:rPr lang="en-US" sz="900" b="0" i="1" dirty="0" err="1" smtClean="0">
                <a:solidFill>
                  <a:schemeClr val="tx2"/>
                </a:solidFill>
              </a:rPr>
              <a:t>Näherungsweise</a:t>
            </a:r>
            <a:r>
              <a:rPr lang="en-US" sz="900" b="0" i="1" dirty="0" smtClean="0">
                <a:solidFill>
                  <a:schemeClr val="tx2"/>
                </a:solidFill>
              </a:rPr>
              <a:t> </a:t>
            </a:r>
            <a:r>
              <a:rPr lang="en-US" sz="900" b="0" i="1" dirty="0">
                <a:solidFill>
                  <a:schemeClr val="tx2"/>
                </a:solidFill>
              </a:rPr>
              <a:t>Integration der </a:t>
            </a:r>
            <a:r>
              <a:rPr lang="en-US" sz="900" b="0" i="1" dirty="0" err="1">
                <a:solidFill>
                  <a:schemeClr val="tx2"/>
                </a:solidFill>
              </a:rPr>
              <a:t>Feldgleichungen</a:t>
            </a:r>
            <a:r>
              <a:rPr lang="en-US" sz="900" b="0" i="1" dirty="0">
                <a:solidFill>
                  <a:schemeClr val="tx2"/>
                </a:solidFill>
              </a:rPr>
              <a:t> der Gravitation</a:t>
            </a:r>
            <a:r>
              <a:rPr lang="en-US" sz="900" b="0" dirty="0">
                <a:solidFill>
                  <a:schemeClr val="tx2"/>
                </a:solidFill>
              </a:rPr>
              <a:t>, </a:t>
            </a:r>
            <a:r>
              <a:rPr lang="en-US" sz="900" b="0" dirty="0" smtClean="0">
                <a:solidFill>
                  <a:schemeClr val="tx2"/>
                </a:solidFill>
              </a:rPr>
              <a:t>1916</a:t>
            </a:r>
            <a:endParaRPr lang="en-US" sz="900" b="0" dirty="0">
              <a:solidFill>
                <a:schemeClr val="tx2"/>
              </a:solidFill>
            </a:endParaRPr>
          </a:p>
        </p:txBody>
      </p:sp>
    </p:spTree>
    <p:extLst>
      <p:ext uri="{BB962C8B-B14F-4D97-AF65-F5344CB8AC3E}">
        <p14:creationId xmlns:p14="http://schemas.microsoft.com/office/powerpoint/2010/main" val="10069574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nEarthGravityGrid-HD.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372064"/>
            <a:ext cx="9144000" cy="5485936"/>
          </a:xfrm>
          <a:prstGeom prst="rect">
            <a:avLst/>
          </a:prstGeom>
        </p:spPr>
      </p:pic>
      <p:sp>
        <p:nvSpPr>
          <p:cNvPr id="17" name="Title 1"/>
          <p:cNvSpPr txBox="1">
            <a:spLocks/>
          </p:cNvSpPr>
          <p:nvPr/>
        </p:nvSpPr>
        <p:spPr>
          <a:xfrm>
            <a:off x="609600" y="-228600"/>
            <a:ext cx="7239000" cy="1143001"/>
          </a:xfrm>
          <a:prstGeom prst="rect">
            <a:avLst/>
          </a:prstGeom>
        </p:spPr>
        <p:txBody>
          <a:bodyPr/>
          <a:lstStyle>
            <a:lvl1pPr algn="ctr" rtl="0" eaLnBrk="0" fontAlgn="base" hangingPunct="0">
              <a:spcBef>
                <a:spcPct val="0"/>
              </a:spcBef>
              <a:spcAft>
                <a:spcPct val="0"/>
              </a:spcAft>
              <a:defRPr sz="3600" i="1">
                <a:solidFill>
                  <a:schemeClr val="tx2"/>
                </a:solidFill>
                <a:latin typeface="+mj-lt"/>
                <a:ea typeface="+mj-ea"/>
                <a:cs typeface="ＭＳ Ｐゴシック" charset="0"/>
              </a:defRPr>
            </a:lvl1pPr>
            <a:lvl2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5pPr>
            <a:lvl6pPr marL="457200" algn="ctr" rtl="0" eaLnBrk="0" fontAlgn="base" hangingPunct="0">
              <a:spcBef>
                <a:spcPct val="0"/>
              </a:spcBef>
              <a:spcAft>
                <a:spcPct val="0"/>
              </a:spcAft>
              <a:defRPr sz="3600">
                <a:solidFill>
                  <a:schemeClr val="tx2"/>
                </a:solidFill>
                <a:latin typeface="Helvetica" charset="0"/>
                <a:ea typeface="ＭＳ Ｐゴシック" charset="0"/>
              </a:defRPr>
            </a:lvl6pPr>
            <a:lvl7pPr marL="914400" algn="ctr" rtl="0" eaLnBrk="0" fontAlgn="base" hangingPunct="0">
              <a:spcBef>
                <a:spcPct val="0"/>
              </a:spcBef>
              <a:spcAft>
                <a:spcPct val="0"/>
              </a:spcAft>
              <a:defRPr sz="3600">
                <a:solidFill>
                  <a:schemeClr val="tx2"/>
                </a:solidFill>
                <a:latin typeface="Helvetica" charset="0"/>
                <a:ea typeface="ＭＳ Ｐゴシック" charset="0"/>
              </a:defRPr>
            </a:lvl7pPr>
            <a:lvl8pPr marL="1371600" algn="ctr" rtl="0" eaLnBrk="0" fontAlgn="base" hangingPunct="0">
              <a:spcBef>
                <a:spcPct val="0"/>
              </a:spcBef>
              <a:spcAft>
                <a:spcPct val="0"/>
              </a:spcAft>
              <a:defRPr sz="3600">
                <a:solidFill>
                  <a:schemeClr val="tx2"/>
                </a:solidFill>
                <a:latin typeface="Helvetica" charset="0"/>
                <a:ea typeface="ＭＳ Ｐゴシック" charset="0"/>
              </a:defRPr>
            </a:lvl8pPr>
            <a:lvl9pPr marL="1828800" algn="ctr" rtl="0" eaLnBrk="0" fontAlgn="base" hangingPunct="0">
              <a:spcBef>
                <a:spcPct val="0"/>
              </a:spcBef>
              <a:spcAft>
                <a:spcPct val="0"/>
              </a:spcAft>
              <a:defRPr sz="3600">
                <a:solidFill>
                  <a:schemeClr val="tx2"/>
                </a:solidFill>
                <a:latin typeface="Helvetica" charset="0"/>
                <a:ea typeface="ＭＳ Ｐゴシック" charset="0"/>
              </a:defRPr>
            </a:lvl9pPr>
          </a:lstStyle>
          <a:p>
            <a:endParaRPr lang="en-US" b="0" dirty="0" smtClean="0"/>
          </a:p>
          <a:p>
            <a:r>
              <a:rPr lang="en-US" b="0" dirty="0" smtClean="0"/>
              <a:t>Gravity &amp; Curved Space-time</a:t>
            </a:r>
            <a:endParaRPr lang="en-US" b="0" dirty="0"/>
          </a:p>
        </p:txBody>
      </p:sp>
      <p:sp>
        <p:nvSpPr>
          <p:cNvPr id="3" name="Date Placeholder 2"/>
          <p:cNvSpPr>
            <a:spLocks noGrp="1"/>
          </p:cNvSpPr>
          <p:nvPr>
            <p:ph type="dt" sz="half" idx="10"/>
          </p:nvPr>
        </p:nvSpPr>
        <p:spPr/>
        <p:txBody>
          <a:bodyPr/>
          <a:lstStyle/>
          <a:p>
            <a:r>
              <a:rPr lang="en-US" smtClean="0"/>
              <a:t>LIGO-G1801900-v5</a:t>
            </a:r>
            <a:endParaRPr lang="en-US" dirty="0"/>
          </a:p>
        </p:txBody>
      </p:sp>
      <p:sp>
        <p:nvSpPr>
          <p:cNvPr id="4" name="Footer Placeholder 3"/>
          <p:cNvSpPr>
            <a:spLocks noGrp="1"/>
          </p:cNvSpPr>
          <p:nvPr>
            <p:ph type="ftr" sz="quarter" idx="11"/>
          </p:nvPr>
        </p:nvSpPr>
        <p:spPr/>
        <p:txBody>
          <a:bodyPr/>
          <a:lstStyle/>
          <a:p>
            <a:r>
              <a:rPr lang="nl-NL" smtClean="0"/>
              <a:t>IWAA, 10 October 2018</a:t>
            </a:r>
            <a:endParaRPr lang="en-US"/>
          </a:p>
        </p:txBody>
      </p:sp>
      <p:sp>
        <p:nvSpPr>
          <p:cNvPr id="5" name="Slide Number Placeholder 4"/>
          <p:cNvSpPr>
            <a:spLocks noGrp="1"/>
          </p:cNvSpPr>
          <p:nvPr>
            <p:ph type="sldNum" sz="quarter" idx="12"/>
          </p:nvPr>
        </p:nvSpPr>
        <p:spPr/>
        <p:txBody>
          <a:bodyPr/>
          <a:lstStyle/>
          <a:p>
            <a:fld id="{E08999DA-6F64-BF45-B314-74E8F7222AA8}" type="slidenum">
              <a:rPr lang="en-US" smtClean="0"/>
              <a:t>5</a:t>
            </a:fld>
            <a:endParaRPr lang="en-US"/>
          </a:p>
        </p:txBody>
      </p:sp>
    </p:spTree>
    <p:extLst>
      <p:ext uri="{BB962C8B-B14F-4D97-AF65-F5344CB8AC3E}">
        <p14:creationId xmlns:p14="http://schemas.microsoft.com/office/powerpoint/2010/main" val="475208366"/>
      </p:ext>
    </p:extLst>
  </p:cSld>
  <p:clrMapOvr>
    <a:masterClrMapping/>
  </p:clrMapOvr>
  <p:transition spd="slow">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314" y="81139"/>
            <a:ext cx="8229600" cy="1143000"/>
          </a:xfrm>
        </p:spPr>
        <p:txBody>
          <a:bodyPr>
            <a:normAutofit/>
          </a:bodyPr>
          <a:lstStyle/>
          <a:p>
            <a:r>
              <a:rPr lang="en-US" sz="3600" dirty="0" smtClean="0"/>
              <a:t>Gravitational Waves</a:t>
            </a:r>
            <a:endParaRPr lang="en-US" sz="3600" dirty="0"/>
          </a:p>
        </p:txBody>
      </p:sp>
      <p:sp>
        <p:nvSpPr>
          <p:cNvPr id="3" name="Slide Number Placeholder 2"/>
          <p:cNvSpPr>
            <a:spLocks noGrp="1"/>
          </p:cNvSpPr>
          <p:nvPr>
            <p:ph type="sldNum" sz="quarter" idx="12"/>
          </p:nvPr>
        </p:nvSpPr>
        <p:spPr/>
        <p:txBody>
          <a:bodyPr/>
          <a:lstStyle/>
          <a:p>
            <a:pPr>
              <a:defRPr/>
            </a:pPr>
            <a:fld id="{6C44F27E-7259-A544-87CC-77CCC20BF5BB}" type="slidenum">
              <a:rPr lang="en-US" smtClean="0"/>
              <a:pPr>
                <a:defRPr/>
              </a:pPr>
              <a:t>6</a:t>
            </a:fld>
            <a:endParaRPr lang="en-US"/>
          </a:p>
        </p:txBody>
      </p:sp>
      <p:pic>
        <p:nvPicPr>
          <p:cNvPr id="6" name="Video-GravityRipples-720p.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224139"/>
            <a:ext cx="9144000" cy="5143500"/>
          </a:xfrm>
          <a:prstGeom prst="rect">
            <a:avLst/>
          </a:prstGeom>
        </p:spPr>
      </p:pic>
      <p:sp>
        <p:nvSpPr>
          <p:cNvPr id="7" name="TextBox 6"/>
          <p:cNvSpPr txBox="1"/>
          <p:nvPr/>
        </p:nvSpPr>
        <p:spPr>
          <a:xfrm>
            <a:off x="4598" y="980377"/>
            <a:ext cx="1523843" cy="253916"/>
          </a:xfrm>
          <a:prstGeom prst="rect">
            <a:avLst/>
          </a:prstGeom>
          <a:noFill/>
        </p:spPr>
        <p:txBody>
          <a:bodyPr wrap="none" rtlCol="0">
            <a:spAutoFit/>
          </a:bodyPr>
          <a:lstStyle/>
          <a:p>
            <a:r>
              <a:rPr lang="en-US" sz="1050" b="0" i="1" dirty="0" smtClean="0">
                <a:solidFill>
                  <a:schemeClr val="tx2"/>
                </a:solidFill>
              </a:rPr>
              <a:t>Credit: LIGO/Tim Pyle</a:t>
            </a:r>
            <a:endParaRPr lang="en-US" sz="1050" b="0" i="1" dirty="0">
              <a:solidFill>
                <a:schemeClr val="tx2"/>
              </a:solidFill>
            </a:endParaRPr>
          </a:p>
        </p:txBody>
      </p:sp>
      <p:sp>
        <p:nvSpPr>
          <p:cNvPr id="4" name="Date Placeholder 3"/>
          <p:cNvSpPr>
            <a:spLocks noGrp="1"/>
          </p:cNvSpPr>
          <p:nvPr>
            <p:ph type="dt" sz="half" idx="10"/>
          </p:nvPr>
        </p:nvSpPr>
        <p:spPr/>
        <p:txBody>
          <a:bodyPr/>
          <a:lstStyle/>
          <a:p>
            <a:r>
              <a:rPr lang="en-US" smtClean="0"/>
              <a:t>LIGO-G1801900-v5</a:t>
            </a:r>
            <a:endParaRPr lang="en-US" dirty="0"/>
          </a:p>
        </p:txBody>
      </p:sp>
      <p:sp>
        <p:nvSpPr>
          <p:cNvPr id="8" name="Footer Placeholder 7"/>
          <p:cNvSpPr>
            <a:spLocks noGrp="1"/>
          </p:cNvSpPr>
          <p:nvPr>
            <p:ph type="ftr" sz="quarter" idx="11"/>
          </p:nvPr>
        </p:nvSpPr>
        <p:spPr/>
        <p:txBody>
          <a:bodyPr/>
          <a:lstStyle/>
          <a:p>
            <a:r>
              <a:rPr lang="nl-NL" smtClean="0"/>
              <a:t>IWAA, 10 October 2018</a:t>
            </a:r>
            <a:endParaRPr lang="en-US"/>
          </a:p>
        </p:txBody>
      </p:sp>
    </p:spTree>
    <p:extLst>
      <p:ext uri="{BB962C8B-B14F-4D97-AF65-F5344CB8AC3E}">
        <p14:creationId xmlns:p14="http://schemas.microsoft.com/office/powerpoint/2010/main" val="3636597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60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9" name="Rectangle 5"/>
          <p:cNvSpPr>
            <a:spLocks noGrp="1" noChangeArrowheads="1"/>
          </p:cNvSpPr>
          <p:nvPr>
            <p:ph type="title"/>
          </p:nvPr>
        </p:nvSpPr>
        <p:spPr>
          <a:xfrm>
            <a:off x="573775" y="228601"/>
            <a:ext cx="7772400" cy="815974"/>
          </a:xfrm>
        </p:spPr>
        <p:txBody>
          <a:bodyPr>
            <a:normAutofit/>
          </a:bodyPr>
          <a:lstStyle/>
          <a:p>
            <a:r>
              <a:rPr lang="en-US" sz="3600" dirty="0" smtClean="0"/>
              <a:t>Detecting the effects</a:t>
            </a:r>
            <a:endParaRPr lang="en-US" sz="3600" dirty="0">
              <a:solidFill>
                <a:srgbClr val="D60093"/>
              </a:solidFill>
            </a:endParaRPr>
          </a:p>
        </p:txBody>
      </p:sp>
      <p:sp>
        <p:nvSpPr>
          <p:cNvPr id="14" name="Date Placeholder 13"/>
          <p:cNvSpPr>
            <a:spLocks noGrp="1"/>
          </p:cNvSpPr>
          <p:nvPr>
            <p:ph type="dt" sz="half" idx="10"/>
          </p:nvPr>
        </p:nvSpPr>
        <p:spPr/>
        <p:txBody>
          <a:bodyPr/>
          <a:lstStyle/>
          <a:p>
            <a:pPr>
              <a:defRPr/>
            </a:pPr>
            <a:r>
              <a:rPr lang="en-US" smtClean="0"/>
              <a:t>LIGO-G1801900-v5</a:t>
            </a:r>
            <a:endParaRPr lang="en-US"/>
          </a:p>
        </p:txBody>
      </p:sp>
      <p:sp>
        <p:nvSpPr>
          <p:cNvPr id="15" name="Footer Placeholder 14"/>
          <p:cNvSpPr>
            <a:spLocks noGrp="1"/>
          </p:cNvSpPr>
          <p:nvPr>
            <p:ph type="ftr" sz="quarter" idx="11"/>
          </p:nvPr>
        </p:nvSpPr>
        <p:spPr/>
        <p:txBody>
          <a:bodyPr/>
          <a:lstStyle/>
          <a:p>
            <a:pPr>
              <a:defRPr/>
            </a:pPr>
            <a:r>
              <a:rPr lang="nl-NL" smtClean="0"/>
              <a:t>IWAA, 10 October 2018</a:t>
            </a:r>
            <a:endParaRPr lang="en-US" dirty="0"/>
          </a:p>
        </p:txBody>
      </p:sp>
      <p:sp>
        <p:nvSpPr>
          <p:cNvPr id="3" name="Slide Number Placeholder 2"/>
          <p:cNvSpPr>
            <a:spLocks noGrp="1"/>
          </p:cNvSpPr>
          <p:nvPr>
            <p:ph type="sldNum" sz="quarter" idx="12"/>
          </p:nvPr>
        </p:nvSpPr>
        <p:spPr/>
        <p:txBody>
          <a:bodyPr/>
          <a:lstStyle/>
          <a:p>
            <a:fld id="{E08999DA-6F64-BF45-B314-74E8F7222AA8}" type="slidenum">
              <a:rPr lang="en-US" smtClean="0"/>
              <a:t>7</a:t>
            </a:fld>
            <a:endParaRPr lang="en-US"/>
          </a:p>
        </p:txBody>
      </p:sp>
      <p:pic>
        <p:nvPicPr>
          <p:cNvPr id="9" name="Picture 44" descr="EarthBlueMarbleWestTerra"/>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634879" y="1151467"/>
            <a:ext cx="1385358" cy="1385358"/>
          </a:xfrm>
          <a:prstGeom prst="rect">
            <a:avLst/>
          </a:prstGeom>
          <a:noFill/>
          <a:ln w="9525">
            <a:solidFill>
              <a:srgbClr val="FFFFFF"/>
            </a:solidFill>
            <a:miter lim="800000"/>
            <a:headEnd/>
            <a:tailEnd/>
          </a:ln>
        </p:spPr>
      </p:pic>
      <p:pic>
        <p:nvPicPr>
          <p:cNvPr id="10" name="Picture 42" descr="grav+PolAnim"/>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4224867" y="2209800"/>
            <a:ext cx="1828800" cy="1439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Box 10"/>
          <p:cNvSpPr txBox="1"/>
          <p:nvPr/>
        </p:nvSpPr>
        <p:spPr>
          <a:xfrm>
            <a:off x="381000" y="3068325"/>
            <a:ext cx="32004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 lastClr="FFFFFF"/>
                </a:solidFill>
                <a:effectLst/>
                <a:uLnTx/>
                <a:uFillTx/>
              </a:rPr>
              <a:t>In a </a:t>
            </a:r>
            <a:r>
              <a:rPr kumimoji="0" lang="en-US" sz="1800" b="0" i="0" u="none" strike="noStrike" kern="0" cap="none" spc="0" normalizeH="0" noProof="0" dirty="0" smtClean="0">
                <a:ln>
                  <a:noFill/>
                </a:ln>
                <a:solidFill>
                  <a:sysClr val="window" lastClr="FFFFFF"/>
                </a:solidFill>
                <a:effectLst/>
                <a:uLnTx/>
                <a:uFillTx/>
              </a:rPr>
              <a:t>galaxy far far away</a:t>
            </a:r>
            <a:r>
              <a:rPr kumimoji="0" lang="is-IS" sz="1800" b="0" i="0" u="none" strike="noStrike" kern="0" cap="none" spc="0" normalizeH="0" noProof="0" dirty="0" smtClean="0">
                <a:ln>
                  <a:noFill/>
                </a:ln>
                <a:solidFill>
                  <a:sysClr val="window" lastClr="FFFFFF"/>
                </a:solidFill>
                <a:effectLst/>
                <a:uLnTx/>
                <a:uFillTx/>
              </a:rPr>
              <a:t>…</a:t>
            </a:r>
            <a:endParaRPr kumimoji="0" lang="en-US" sz="1800" b="0" i="0" u="none" strike="noStrike" kern="0" cap="none" spc="0" normalizeH="0" baseline="0" noProof="0" dirty="0" smtClean="0">
              <a:ln>
                <a:noFill/>
              </a:ln>
              <a:solidFill>
                <a:sysClr val="window" lastClr="FFFFFF"/>
              </a:solidFill>
              <a:effectLst/>
              <a:uLnTx/>
              <a:uFillTx/>
            </a:endParaRPr>
          </a:p>
        </p:txBody>
      </p:sp>
      <p:sp>
        <p:nvSpPr>
          <p:cNvPr id="17" name="TextBox 16"/>
          <p:cNvSpPr txBox="1"/>
          <p:nvPr/>
        </p:nvSpPr>
        <p:spPr>
          <a:xfrm>
            <a:off x="6858000" y="2536825"/>
            <a:ext cx="10668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 lastClr="FFFFFF"/>
                </a:solidFill>
                <a:effectLst/>
                <a:uLnTx/>
                <a:uFillTx/>
              </a:rPr>
              <a:t>(Earth)</a:t>
            </a:r>
          </a:p>
        </p:txBody>
      </p:sp>
      <p:pic>
        <p:nvPicPr>
          <p:cNvPr id="19" name="Picture 8" descr="gravitywave"/>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6053667" y="3649663"/>
            <a:ext cx="2590800"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243045" y="1295400"/>
            <a:ext cx="6266684" cy="707886"/>
          </a:xfrm>
          <a:prstGeom prst="rect">
            <a:avLst/>
          </a:prstGeom>
          <a:noFill/>
        </p:spPr>
        <p:txBody>
          <a:bodyPr wrap="none" rtlCol="0">
            <a:spAutoFit/>
          </a:bodyPr>
          <a:lstStyle/>
          <a:p>
            <a:r>
              <a:rPr lang="en-US" sz="2000" dirty="0" smtClean="0"/>
              <a:t>GW’s produce time-varying </a:t>
            </a:r>
            <a:r>
              <a:rPr lang="en-US" sz="2000" i="1" dirty="0" smtClean="0">
                <a:solidFill>
                  <a:srgbClr val="FFFF00"/>
                </a:solidFill>
              </a:rPr>
              <a:t>transverse strain</a:t>
            </a:r>
            <a:r>
              <a:rPr lang="en-US" sz="2000" dirty="0" smtClean="0"/>
              <a:t> in space</a:t>
            </a:r>
          </a:p>
          <a:p>
            <a:r>
              <a:rPr lang="en-US" sz="2000" dirty="0" smtClean="0">
                <a:sym typeface="Wingdings"/>
              </a:rPr>
              <a:t> </a:t>
            </a:r>
            <a:r>
              <a:rPr lang="en-US" sz="2000" dirty="0" smtClean="0"/>
              <a:t>Monitor separations of </a:t>
            </a:r>
            <a:r>
              <a:rPr lang="en-US" sz="2000" i="1" dirty="0" smtClean="0">
                <a:solidFill>
                  <a:srgbClr val="FFFF00"/>
                </a:solidFill>
              </a:rPr>
              <a:t>free test particles</a:t>
            </a:r>
          </a:p>
        </p:txBody>
      </p:sp>
      <p:grpSp>
        <p:nvGrpSpPr>
          <p:cNvPr id="18" name="Group 17"/>
          <p:cNvGrpSpPr/>
          <p:nvPr/>
        </p:nvGrpSpPr>
        <p:grpSpPr>
          <a:xfrm>
            <a:off x="568386" y="3452584"/>
            <a:ext cx="2895600" cy="2573832"/>
            <a:chOff x="5319635" y="3289861"/>
            <a:chExt cx="3617594" cy="3158853"/>
          </a:xfrm>
        </p:grpSpPr>
        <p:grpSp>
          <p:nvGrpSpPr>
            <p:cNvPr id="20" name="Group 19"/>
            <p:cNvGrpSpPr/>
            <p:nvPr/>
          </p:nvGrpSpPr>
          <p:grpSpPr>
            <a:xfrm>
              <a:off x="5319635" y="3289861"/>
              <a:ext cx="3617594" cy="3158853"/>
              <a:chOff x="5319635" y="3289861"/>
              <a:chExt cx="3617594" cy="3158853"/>
            </a:xfrm>
          </p:grpSpPr>
          <p:pic>
            <p:nvPicPr>
              <p:cNvPr id="22" name="Picture 21"/>
              <p:cNvPicPr>
                <a:picLocks noChangeAspect="1"/>
              </p:cNvPicPr>
              <p:nvPr/>
            </p:nvPicPr>
            <p:blipFill rotWithShape="1">
              <a:blip r:embed="rId6" cstate="email">
                <a:alphaModFix/>
                <a:extLst>
                  <a:ext uri="{28A0092B-C50C-407E-A947-70E740481C1C}">
                    <a14:useLocalDpi xmlns:a14="http://schemas.microsoft.com/office/drawing/2010/main" val="0"/>
                  </a:ext>
                </a:extLst>
              </a:blip>
              <a:srcRect l="-1" r="-4081" b="9845"/>
              <a:stretch/>
            </p:blipFill>
            <p:spPr>
              <a:xfrm>
                <a:off x="5319635" y="3289861"/>
                <a:ext cx="3617594" cy="3158853"/>
              </a:xfrm>
              <a:prstGeom prst="rect">
                <a:avLst/>
              </a:prstGeom>
              <a:ln w="19050">
                <a:noFill/>
              </a:ln>
            </p:spPr>
          </p:pic>
          <p:sp>
            <p:nvSpPr>
              <p:cNvPr id="23" name="TextBox 22"/>
              <p:cNvSpPr txBox="1"/>
              <p:nvPr/>
            </p:nvSpPr>
            <p:spPr>
              <a:xfrm>
                <a:off x="5525989" y="3416319"/>
                <a:ext cx="722411" cy="230832"/>
              </a:xfrm>
              <a:prstGeom prst="rect">
                <a:avLst/>
              </a:prstGeom>
              <a:noFill/>
            </p:spPr>
            <p:txBody>
              <a:bodyPr wrap="none" rtlCol="0">
                <a:spAutoFit/>
              </a:bodyPr>
              <a:lstStyle/>
              <a:p>
                <a:r>
                  <a:rPr lang="nb-NO" sz="900" i="1" kern="1200" dirty="0" smtClean="0">
                    <a:solidFill>
                      <a:schemeClr val="tx2"/>
                    </a:solidFill>
                  </a:rPr>
                  <a:t>NGC4993</a:t>
                </a:r>
                <a:endParaRPr lang="en-US" sz="900" i="1" kern="1200" dirty="0">
                  <a:solidFill>
                    <a:schemeClr val="tx2"/>
                  </a:solidFill>
                </a:endParaRPr>
              </a:p>
            </p:txBody>
          </p:sp>
        </p:grpSp>
        <p:sp>
          <p:nvSpPr>
            <p:cNvPr id="21" name="TextBox 20"/>
            <p:cNvSpPr txBox="1"/>
            <p:nvPr/>
          </p:nvSpPr>
          <p:spPr>
            <a:xfrm>
              <a:off x="6324446" y="5987047"/>
              <a:ext cx="2422581" cy="307778"/>
            </a:xfrm>
            <a:prstGeom prst="rect">
              <a:avLst/>
            </a:prstGeom>
            <a:noFill/>
          </p:spPr>
          <p:txBody>
            <a:bodyPr wrap="square" rtlCol="0">
              <a:spAutoFit/>
            </a:bodyPr>
            <a:lstStyle/>
            <a:p>
              <a:pPr algn="r"/>
              <a:r>
                <a:rPr lang="en-US" sz="700" b="0" i="1" dirty="0" smtClean="0">
                  <a:solidFill>
                    <a:schemeClr val="tx2"/>
                  </a:solidFill>
                </a:rPr>
                <a:t>European Southern Observatory </a:t>
              </a:r>
            </a:p>
            <a:p>
              <a:pPr algn="r"/>
              <a:r>
                <a:rPr lang="en-US" sz="700" b="0" i="1" dirty="0" smtClean="0">
                  <a:solidFill>
                    <a:schemeClr val="tx2"/>
                  </a:solidFill>
                </a:rPr>
                <a:t>Very Large Telescope</a:t>
              </a:r>
              <a:endParaRPr lang="en-US" sz="700" b="0" i="1" dirty="0">
                <a:solidFill>
                  <a:schemeClr val="tx2"/>
                </a:solidFill>
              </a:endParaRPr>
            </a:p>
          </p:txBody>
        </p:sp>
      </p:grpSp>
    </p:spTree>
    <p:extLst>
      <p:ext uri="{BB962C8B-B14F-4D97-AF65-F5344CB8AC3E}">
        <p14:creationId xmlns:p14="http://schemas.microsoft.com/office/powerpoint/2010/main" val="2179764602"/>
      </p:ext>
    </p:extLst>
  </p:cSld>
  <p:clrMapOvr>
    <a:masterClrMapping/>
  </p:clrMapOvr>
  <p:timing>
    <p:tnLst>
      <p:par>
        <p:cTn id="1" dur="indefinite" restart="never" nodeType="tmRoot">
          <p:childTnLst>
            <p:par>
              <p:cTn id="2"/>
            </p:par>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7907" y="76159"/>
            <a:ext cx="6791621" cy="889000"/>
          </a:xfrm>
        </p:spPr>
        <p:txBody>
          <a:bodyPr>
            <a:normAutofit/>
          </a:bodyPr>
          <a:lstStyle/>
          <a:p>
            <a:r>
              <a:rPr lang="en-US" sz="3600" dirty="0" smtClean="0"/>
              <a:t>Michelson interferometer</a:t>
            </a:r>
            <a:endParaRPr lang="en-US" sz="3600" dirty="0"/>
          </a:p>
        </p:txBody>
      </p:sp>
      <p:sp>
        <p:nvSpPr>
          <p:cNvPr id="3" name="Date Placeholder 2"/>
          <p:cNvSpPr>
            <a:spLocks noGrp="1"/>
          </p:cNvSpPr>
          <p:nvPr>
            <p:ph type="dt" sz="half" idx="10"/>
          </p:nvPr>
        </p:nvSpPr>
        <p:spPr/>
        <p:txBody>
          <a:bodyPr/>
          <a:lstStyle/>
          <a:p>
            <a:pPr>
              <a:defRPr/>
            </a:pPr>
            <a:r>
              <a:rPr lang="en-US" smtClean="0"/>
              <a:t>LIGO-G1801900-v5</a:t>
            </a:r>
            <a:endParaRPr lang="en-US"/>
          </a:p>
        </p:txBody>
      </p:sp>
      <p:sp>
        <p:nvSpPr>
          <p:cNvPr id="4" name="Footer Placeholder 3"/>
          <p:cNvSpPr>
            <a:spLocks noGrp="1"/>
          </p:cNvSpPr>
          <p:nvPr>
            <p:ph type="ftr" sz="quarter" idx="11"/>
          </p:nvPr>
        </p:nvSpPr>
        <p:spPr/>
        <p:txBody>
          <a:bodyPr/>
          <a:lstStyle/>
          <a:p>
            <a:pPr>
              <a:defRPr/>
            </a:pPr>
            <a:r>
              <a:rPr lang="nl-NL" smtClean="0"/>
              <a:t>IWAA, 10 October 2018</a:t>
            </a:r>
            <a:endParaRPr lang="en-US" dirty="0"/>
          </a:p>
        </p:txBody>
      </p:sp>
      <p:sp>
        <p:nvSpPr>
          <p:cNvPr id="13" name="Slide Number Placeholder 12"/>
          <p:cNvSpPr>
            <a:spLocks noGrp="1"/>
          </p:cNvSpPr>
          <p:nvPr>
            <p:ph type="sldNum" sz="quarter" idx="12"/>
          </p:nvPr>
        </p:nvSpPr>
        <p:spPr/>
        <p:txBody>
          <a:bodyPr/>
          <a:lstStyle/>
          <a:p>
            <a:fld id="{E08999DA-6F64-BF45-B314-74E8F7222AA8}" type="slidenum">
              <a:rPr lang="en-US" smtClean="0"/>
              <a:t>8</a:t>
            </a:fld>
            <a:endParaRPr lang="en-US"/>
          </a:p>
        </p:txBody>
      </p:sp>
      <p:grpSp>
        <p:nvGrpSpPr>
          <p:cNvPr id="6" name="Group 5"/>
          <p:cNvGrpSpPr/>
          <p:nvPr/>
        </p:nvGrpSpPr>
        <p:grpSpPr>
          <a:xfrm>
            <a:off x="754694" y="1451243"/>
            <a:ext cx="8236893" cy="4578163"/>
            <a:chOff x="648103" y="2018327"/>
            <a:chExt cx="8236893" cy="4578163"/>
          </a:xfrm>
        </p:grpSpPr>
        <p:grpSp>
          <p:nvGrpSpPr>
            <p:cNvPr id="7" name="Group 15"/>
            <p:cNvGrpSpPr/>
            <p:nvPr/>
          </p:nvGrpSpPr>
          <p:grpSpPr>
            <a:xfrm rot="15175716">
              <a:off x="1189674" y="4900249"/>
              <a:ext cx="666574" cy="1122208"/>
              <a:chOff x="1612566" y="3813174"/>
              <a:chExt cx="666574" cy="1122208"/>
            </a:xfrm>
          </p:grpSpPr>
          <p:sp>
            <p:nvSpPr>
              <p:cNvPr id="25" name="Rectangle 24"/>
              <p:cNvSpPr/>
              <p:nvPr/>
            </p:nvSpPr>
            <p:spPr>
              <a:xfrm>
                <a:off x="1612566" y="3926000"/>
                <a:ext cx="666574" cy="1009382"/>
              </a:xfrm>
              <a:prstGeom prst="rect">
                <a:avLst/>
              </a:prstGeom>
              <a:solidFill>
                <a:schemeClr val="bg1">
                  <a:lumMod val="75000"/>
                  <a:lumOff val="2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26" name="Snip Same Side Corner Rectangle 25"/>
              <p:cNvSpPr/>
              <p:nvPr/>
            </p:nvSpPr>
            <p:spPr>
              <a:xfrm>
                <a:off x="1761730" y="3931130"/>
                <a:ext cx="390081" cy="945167"/>
              </a:xfrm>
              <a:prstGeom prst="snip2SameRect">
                <a:avLst/>
              </a:prstGeom>
              <a:gradFill flip="none" rotWithShape="1">
                <a:gsLst>
                  <a:gs pos="15000">
                    <a:schemeClr val="bg1">
                      <a:lumMod val="50000"/>
                      <a:lumOff val="50000"/>
                    </a:schemeClr>
                  </a:gs>
                  <a:gs pos="85000">
                    <a:schemeClr val="tx1">
                      <a:lumMod val="95000"/>
                    </a:schemeClr>
                  </a:gs>
                </a:gsLst>
                <a:lin ang="0" scaled="0"/>
                <a:tileRect/>
              </a:gradFill>
              <a:ln>
                <a:noFill/>
              </a:ln>
              <a:effectLst>
                <a:glow rad="50800">
                  <a:srgbClr val="FF0000">
                    <a:alpha val="50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27" name="Oval 26"/>
              <p:cNvSpPr/>
              <p:nvPr/>
            </p:nvSpPr>
            <p:spPr>
              <a:xfrm>
                <a:off x="1774430" y="4489399"/>
                <a:ext cx="362593" cy="375634"/>
              </a:xfrm>
              <a:prstGeom prst="ellipse">
                <a:avLst/>
              </a:prstGeom>
              <a:gradFill flip="none" rotWithShape="1">
                <a:gsLst>
                  <a:gs pos="0">
                    <a:srgbClr val="FF0000"/>
                  </a:gs>
                  <a:gs pos="70000">
                    <a:schemeClr val="tx1">
                      <a:alpha val="0"/>
                    </a:schemeClr>
                  </a:gs>
                </a:gsLst>
                <a:path path="circle">
                  <a:fillToRect l="50000" t="50000" r="50000" b="50000"/>
                </a:path>
                <a:tileRect/>
              </a:gradFill>
              <a:ln>
                <a:noFill/>
              </a:ln>
              <a:effectLst>
                <a:glow>
                  <a:schemeClr val="bg1"/>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28" name="Rectangle 27"/>
              <p:cNvSpPr/>
              <p:nvPr/>
            </p:nvSpPr>
            <p:spPr>
              <a:xfrm>
                <a:off x="1726241" y="3813174"/>
                <a:ext cx="461334" cy="73505"/>
              </a:xfrm>
              <a:prstGeom prst="rect">
                <a:avLst/>
              </a:prstGeom>
              <a:solidFill>
                <a:schemeClr val="bg1">
                  <a:lumMod val="85000"/>
                  <a:lumOff val="1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grpSp>
        <p:sp>
          <p:nvSpPr>
            <p:cNvPr id="8" name="Can 7"/>
            <p:cNvSpPr/>
            <p:nvPr/>
          </p:nvSpPr>
          <p:spPr>
            <a:xfrm rot="15088286">
              <a:off x="8293894" y="2864054"/>
              <a:ext cx="605118" cy="577087"/>
            </a:xfrm>
            <a:prstGeom prst="can">
              <a:avLst>
                <a:gd name="adj" fmla="val 50000"/>
              </a:avLst>
            </a:prstGeom>
            <a:gradFill flip="none" rotWithShape="1">
              <a:gsLst>
                <a:gs pos="16000">
                  <a:schemeClr val="tx1">
                    <a:alpha val="50000"/>
                  </a:schemeClr>
                </a:gs>
                <a:gs pos="67000">
                  <a:schemeClr val="accent6">
                    <a:lumMod val="40000"/>
                    <a:lumOff val="60000"/>
                  </a:schemeClr>
                </a:gs>
              </a:gsLst>
              <a:path path="circle">
                <a:fillToRect l="50000" t="50000" r="50000" b="50000"/>
              </a:path>
              <a:tileRect/>
            </a:gradFill>
            <a:ln>
              <a:solidFill>
                <a:schemeClr val="accent6">
                  <a:lumMod val="50000"/>
                </a:schemeClr>
              </a:solidFill>
            </a:ln>
            <a:effectLst>
              <a:outerShdw blurRad="228600" dist="38100" dir="5400000" sx="104000" sy="104000" algn="ctr" rotWithShape="0">
                <a:srgbClr val="000000">
                  <a:alpha val="8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9" name="Can 8"/>
            <p:cNvSpPr/>
            <p:nvPr/>
          </p:nvSpPr>
          <p:spPr>
            <a:xfrm rot="7336173">
              <a:off x="566830" y="2099600"/>
              <a:ext cx="777260" cy="614713"/>
            </a:xfrm>
            <a:prstGeom prst="can">
              <a:avLst>
                <a:gd name="adj" fmla="val 50000"/>
              </a:avLst>
            </a:prstGeom>
            <a:gradFill flip="none" rotWithShape="1">
              <a:gsLst>
                <a:gs pos="16000">
                  <a:schemeClr val="tx1">
                    <a:alpha val="50000"/>
                  </a:schemeClr>
                </a:gs>
                <a:gs pos="67000">
                  <a:schemeClr val="accent6">
                    <a:lumMod val="40000"/>
                    <a:lumOff val="60000"/>
                  </a:schemeClr>
                </a:gs>
              </a:gsLst>
              <a:path path="circle">
                <a:fillToRect l="50000" t="50000" r="50000" b="50000"/>
              </a:path>
              <a:tileRect/>
            </a:gradFill>
            <a:ln>
              <a:solidFill>
                <a:schemeClr val="accent6">
                  <a:lumMod val="50000"/>
                </a:schemeClr>
              </a:solidFill>
            </a:ln>
            <a:effectLst>
              <a:outerShdw blurRad="228600" dist="38100" dir="5400000" sx="104000" sy="104000" algn="ctr" rotWithShape="0">
                <a:srgbClr val="000000">
                  <a:alpha val="80000"/>
                </a:srgbClr>
              </a:outerShdw>
            </a:effectLst>
            <a:scene3d>
              <a:camera prst="obliqueTopLeft">
                <a:rot lat="0" lon="900000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10" name="Right Arrow 9"/>
            <p:cNvSpPr/>
            <p:nvPr/>
          </p:nvSpPr>
          <p:spPr>
            <a:xfrm rot="20505637">
              <a:off x="1987264" y="4670825"/>
              <a:ext cx="2761001" cy="389857"/>
            </a:xfrm>
            <a:prstGeom prst="rightArrow">
              <a:avLst/>
            </a:prstGeom>
            <a:gradFill flip="none" rotWithShape="1">
              <a:gsLst>
                <a:gs pos="19000">
                  <a:srgbClr val="FF0000"/>
                </a:gs>
                <a:gs pos="100000">
                  <a:srgbClr val="FF0000">
                    <a:alpha val="20000"/>
                  </a:srgbClr>
                </a:gs>
              </a:gsLst>
              <a:path path="circle">
                <a:fillToRect l="50000" t="50000" r="50000" b="50000"/>
              </a:path>
              <a:tileRect/>
            </a:gra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11" name="Right Arrow 10"/>
            <p:cNvSpPr/>
            <p:nvPr/>
          </p:nvSpPr>
          <p:spPr>
            <a:xfrm rot="12643376">
              <a:off x="825076" y="3156601"/>
              <a:ext cx="4008763" cy="661011"/>
            </a:xfrm>
            <a:prstGeom prst="rightArrow">
              <a:avLst/>
            </a:prstGeom>
            <a:gradFill flip="none" rotWithShape="1">
              <a:gsLst>
                <a:gs pos="19000">
                  <a:srgbClr val="FF0000"/>
                </a:gs>
                <a:gs pos="100000">
                  <a:srgbClr val="FF0000">
                    <a:alpha val="20000"/>
                  </a:srgbClr>
                </a:gs>
              </a:gsLst>
              <a:path path="circle">
                <a:fillToRect l="50000" t="50000" r="50000" b="50000"/>
              </a:path>
              <a:tileRect/>
            </a:gra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12" name="Right Arrow 11"/>
            <p:cNvSpPr/>
            <p:nvPr/>
          </p:nvSpPr>
          <p:spPr>
            <a:xfrm rot="20505637">
              <a:off x="4452998" y="3567351"/>
              <a:ext cx="4148003" cy="636797"/>
            </a:xfrm>
            <a:prstGeom prst="rightArrow">
              <a:avLst/>
            </a:prstGeom>
            <a:gradFill flip="none" rotWithShape="1">
              <a:gsLst>
                <a:gs pos="19000">
                  <a:srgbClr val="FF0000"/>
                </a:gs>
                <a:gs pos="100000">
                  <a:srgbClr val="FF0000">
                    <a:alpha val="20000"/>
                  </a:srgbClr>
                </a:gs>
              </a:gsLst>
              <a:path path="circle">
                <a:fillToRect l="50000" t="50000" r="50000" b="50000"/>
              </a:path>
              <a:tileRect/>
            </a:gra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17" name="Right Arrow 16"/>
            <p:cNvSpPr/>
            <p:nvPr/>
          </p:nvSpPr>
          <p:spPr>
            <a:xfrm rot="1891760">
              <a:off x="4341194" y="4987071"/>
              <a:ext cx="2605365" cy="389857"/>
            </a:xfrm>
            <a:prstGeom prst="rightArrow">
              <a:avLst/>
            </a:prstGeom>
            <a:gradFill flip="none" rotWithShape="1">
              <a:gsLst>
                <a:gs pos="19000">
                  <a:schemeClr val="accent4">
                    <a:lumMod val="75000"/>
                    <a:alpha val="80000"/>
                  </a:schemeClr>
                </a:gs>
                <a:gs pos="100000">
                  <a:srgbClr val="FF0000">
                    <a:alpha val="20000"/>
                  </a:srgbClr>
                </a:gs>
              </a:gsLst>
              <a:path path="rect">
                <a:fillToRect l="50000" t="50000" r="50000" b="50000"/>
              </a:path>
              <a:tileRect/>
            </a:gradFill>
            <a:ln>
              <a:solidFill>
                <a:schemeClr val="accent4">
                  <a:lumMod val="75000"/>
                </a:schemeClr>
              </a:solidFill>
            </a:ln>
            <a:effectLst>
              <a:glow>
                <a:srgbClr val="FF0000"/>
              </a:glow>
              <a:outerShdw blurRad="228600" dist="38100" dir="5400000" sx="104000" sy="104000" algn="ctr" rotWithShape="0">
                <a:srgbClr val="000000">
                  <a:alpha val="8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19" name="Delay 18"/>
            <p:cNvSpPr/>
            <p:nvPr/>
          </p:nvSpPr>
          <p:spPr>
            <a:xfrm rot="1691437">
              <a:off x="6745425" y="5810132"/>
              <a:ext cx="302738" cy="261915"/>
            </a:xfrm>
            <a:prstGeom prst="flowChartDelay">
              <a:avLst/>
            </a:prstGeom>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cxnSp>
          <p:nvCxnSpPr>
            <p:cNvPr id="20" name="Curved Connector 19"/>
            <p:cNvCxnSpPr>
              <a:stCxn id="19" idx="3"/>
              <a:endCxn id="21" idx="1"/>
            </p:cNvCxnSpPr>
            <p:nvPr/>
          </p:nvCxnSpPr>
          <p:spPr>
            <a:xfrm flipV="1">
              <a:off x="7030207" y="5735555"/>
              <a:ext cx="927037" cy="277043"/>
            </a:xfrm>
            <a:prstGeom prst="curvedConnector3">
              <a:avLst>
                <a:gd name="adj1" fmla="val 50000"/>
              </a:avLst>
            </a:prstGeom>
            <a:ln w="381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pic>
          <p:nvPicPr>
            <p:cNvPr id="21" name="Picture 20" descr="j028955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7244" y="5190282"/>
              <a:ext cx="721577" cy="1090545"/>
            </a:xfrm>
            <a:prstGeom prst="rect">
              <a:avLst/>
            </a:prstGeom>
          </p:spPr>
        </p:pic>
        <p:sp>
          <p:nvSpPr>
            <p:cNvPr id="22" name="TextBox 21"/>
            <p:cNvSpPr txBox="1"/>
            <p:nvPr/>
          </p:nvSpPr>
          <p:spPr>
            <a:xfrm>
              <a:off x="801657" y="4525255"/>
              <a:ext cx="1028948" cy="461665"/>
            </a:xfrm>
            <a:prstGeom prst="rect">
              <a:avLst/>
            </a:prstGeom>
            <a:noFill/>
          </p:spPr>
          <p:txBody>
            <a:bodyPr wrap="none" rtlCol="0">
              <a:spAutoFit/>
            </a:bodyPr>
            <a:lstStyle/>
            <a:p>
              <a:r>
                <a:rPr lang="en-US" dirty="0" smtClean="0">
                  <a:latin typeface="+mj-lt"/>
                </a:rPr>
                <a:t>LASER</a:t>
              </a:r>
              <a:endParaRPr lang="en-US" dirty="0">
                <a:latin typeface="+mj-lt"/>
              </a:endParaRPr>
            </a:p>
          </p:txBody>
        </p:sp>
        <p:sp>
          <p:nvSpPr>
            <p:cNvPr id="23" name="TextBox 22"/>
            <p:cNvSpPr txBox="1"/>
            <p:nvPr/>
          </p:nvSpPr>
          <p:spPr>
            <a:xfrm>
              <a:off x="3321812" y="5147882"/>
              <a:ext cx="1895170" cy="461665"/>
            </a:xfrm>
            <a:prstGeom prst="rect">
              <a:avLst/>
            </a:prstGeom>
            <a:noFill/>
          </p:spPr>
          <p:txBody>
            <a:bodyPr wrap="none" rtlCol="0">
              <a:spAutoFit/>
            </a:bodyPr>
            <a:lstStyle/>
            <a:p>
              <a:r>
                <a:rPr lang="en-US" dirty="0" err="1" smtClean="0">
                  <a:latin typeface="+mj-lt"/>
                </a:rPr>
                <a:t>Beamsplitter</a:t>
              </a:r>
              <a:endParaRPr lang="en-US" dirty="0">
                <a:latin typeface="+mj-lt"/>
              </a:endParaRPr>
            </a:p>
          </p:txBody>
        </p:sp>
        <p:sp>
          <p:nvSpPr>
            <p:cNvPr id="24" name="TextBox 23"/>
            <p:cNvSpPr txBox="1"/>
            <p:nvPr/>
          </p:nvSpPr>
          <p:spPr>
            <a:xfrm>
              <a:off x="5442011" y="6134825"/>
              <a:ext cx="2101056" cy="461665"/>
            </a:xfrm>
            <a:prstGeom prst="rect">
              <a:avLst/>
            </a:prstGeom>
            <a:noFill/>
          </p:spPr>
          <p:txBody>
            <a:bodyPr wrap="none" rtlCol="0">
              <a:spAutoFit/>
            </a:bodyPr>
            <a:lstStyle/>
            <a:p>
              <a:r>
                <a:rPr lang="en-US" dirty="0" err="1" smtClean="0">
                  <a:latin typeface="+mj-lt"/>
                </a:rPr>
                <a:t>Photodetector</a:t>
              </a:r>
              <a:endParaRPr lang="en-US" dirty="0">
                <a:latin typeface="+mj-lt"/>
              </a:endParaRPr>
            </a:p>
          </p:txBody>
        </p:sp>
        <p:sp>
          <p:nvSpPr>
            <p:cNvPr id="16" name="Can 15"/>
            <p:cNvSpPr/>
            <p:nvPr/>
          </p:nvSpPr>
          <p:spPr>
            <a:xfrm rot="5598318">
              <a:off x="4181699" y="4336001"/>
              <a:ext cx="719526" cy="246736"/>
            </a:xfrm>
            <a:prstGeom prst="can">
              <a:avLst>
                <a:gd name="adj" fmla="val 34255"/>
              </a:avLst>
            </a:prstGeom>
            <a:gradFill flip="none" rotWithShape="1">
              <a:gsLst>
                <a:gs pos="16000">
                  <a:schemeClr val="tx1">
                    <a:alpha val="50000"/>
                  </a:schemeClr>
                </a:gs>
                <a:gs pos="67000">
                  <a:schemeClr val="accent6">
                    <a:lumMod val="40000"/>
                    <a:lumOff val="60000"/>
                  </a:schemeClr>
                </a:gs>
              </a:gsLst>
              <a:path path="circle">
                <a:fillToRect l="50000" t="50000" r="50000" b="50000"/>
              </a:path>
              <a:tileRect/>
            </a:gradFill>
            <a:ln>
              <a:solidFill>
                <a:schemeClr val="accent6">
                  <a:lumMod val="50000"/>
                </a:schemeClr>
              </a:solidFill>
            </a:ln>
            <a:effectLst>
              <a:outerShdw blurRad="228600" dist="38100" dir="5400000" sx="104000" sy="104000" algn="ctr" rotWithShape="0">
                <a:srgbClr val="000000">
                  <a:alpha val="8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grpSp>
      <p:sp>
        <p:nvSpPr>
          <p:cNvPr id="33" name="TextBox 32"/>
          <p:cNvSpPr txBox="1"/>
          <p:nvPr/>
        </p:nvSpPr>
        <p:spPr>
          <a:xfrm>
            <a:off x="6313961" y="1745279"/>
            <a:ext cx="2454518" cy="461665"/>
          </a:xfrm>
          <a:prstGeom prst="rect">
            <a:avLst/>
          </a:prstGeom>
          <a:noFill/>
        </p:spPr>
        <p:txBody>
          <a:bodyPr wrap="none" rtlCol="0">
            <a:spAutoFit/>
          </a:bodyPr>
          <a:lstStyle/>
          <a:p>
            <a:pPr algn="r"/>
            <a:r>
              <a:rPr lang="en-US" dirty="0" smtClean="0">
                <a:latin typeface="+mj-lt"/>
              </a:rPr>
              <a:t>Inertial test body</a:t>
            </a:r>
            <a:endParaRPr lang="en-US" dirty="0">
              <a:latin typeface="+mj-lt"/>
            </a:endParaRPr>
          </a:p>
        </p:txBody>
      </p:sp>
      <p:sp>
        <p:nvSpPr>
          <p:cNvPr id="34" name="TextBox 33"/>
          <p:cNvSpPr txBox="1"/>
          <p:nvPr/>
        </p:nvSpPr>
        <p:spPr>
          <a:xfrm>
            <a:off x="1103184" y="1116336"/>
            <a:ext cx="2454518" cy="461665"/>
          </a:xfrm>
          <a:prstGeom prst="rect">
            <a:avLst/>
          </a:prstGeom>
          <a:noFill/>
        </p:spPr>
        <p:txBody>
          <a:bodyPr wrap="none" rtlCol="0">
            <a:spAutoFit/>
          </a:bodyPr>
          <a:lstStyle/>
          <a:p>
            <a:r>
              <a:rPr lang="en-US" dirty="0" smtClean="0">
                <a:latin typeface="+mj-lt"/>
              </a:rPr>
              <a:t>Inertial test body</a:t>
            </a:r>
            <a:endParaRPr lang="en-US" dirty="0">
              <a:latin typeface="+mj-lt"/>
            </a:endParaRPr>
          </a:p>
        </p:txBody>
      </p:sp>
      <p:sp>
        <p:nvSpPr>
          <p:cNvPr id="36" name="Rectangle 35"/>
          <p:cNvSpPr/>
          <p:nvPr/>
        </p:nvSpPr>
        <p:spPr>
          <a:xfrm>
            <a:off x="8010356" y="-28044"/>
            <a:ext cx="1133644" cy="200055"/>
          </a:xfrm>
          <a:prstGeom prst="rect">
            <a:avLst/>
          </a:prstGeom>
        </p:spPr>
        <p:txBody>
          <a:bodyPr wrap="none">
            <a:spAutoFit/>
          </a:bodyPr>
          <a:lstStyle/>
          <a:p>
            <a:pPr algn="r">
              <a:defRPr/>
            </a:pPr>
            <a:r>
              <a:rPr lang="en-US" sz="700" b="0" dirty="0" smtClean="0">
                <a:solidFill>
                  <a:srgbClr val="FFFFFF"/>
                </a:solidFill>
                <a:latin typeface="Helvetica"/>
                <a:cs typeface="Helvetica"/>
              </a:rPr>
              <a:t>Graphic: M. Evans, MIT</a:t>
            </a:r>
            <a:endParaRPr lang="en-US" sz="700" b="0" dirty="0">
              <a:solidFill>
                <a:srgbClr val="FFFFFF"/>
              </a:solidFill>
              <a:latin typeface="Helvetica"/>
              <a:cs typeface="Helvetica"/>
            </a:endParaRPr>
          </a:p>
        </p:txBody>
      </p:sp>
      <p:sp>
        <p:nvSpPr>
          <p:cNvPr id="37" name="TextBox 36"/>
          <p:cNvSpPr txBox="1"/>
          <p:nvPr/>
        </p:nvSpPr>
        <p:spPr>
          <a:xfrm>
            <a:off x="6587533" y="3536712"/>
            <a:ext cx="441146" cy="461665"/>
          </a:xfrm>
          <a:prstGeom prst="rect">
            <a:avLst/>
          </a:prstGeom>
          <a:noFill/>
        </p:spPr>
        <p:txBody>
          <a:bodyPr wrap="none" rtlCol="0">
            <a:spAutoFit/>
          </a:bodyPr>
          <a:lstStyle/>
          <a:p>
            <a:r>
              <a:rPr lang="en-US" dirty="0" smtClean="0">
                <a:latin typeface="+mj-lt"/>
              </a:rPr>
              <a:t>L</a:t>
            </a:r>
            <a:r>
              <a:rPr lang="en-US" baseline="-25000" dirty="0" smtClean="0">
                <a:latin typeface="+mj-lt"/>
              </a:rPr>
              <a:t>x</a:t>
            </a:r>
            <a:endParaRPr lang="en-US" baseline="-25000" dirty="0">
              <a:latin typeface="+mj-lt"/>
            </a:endParaRPr>
          </a:p>
        </p:txBody>
      </p:sp>
      <p:sp>
        <p:nvSpPr>
          <p:cNvPr id="38" name="TextBox 37"/>
          <p:cNvSpPr txBox="1"/>
          <p:nvPr/>
        </p:nvSpPr>
        <p:spPr>
          <a:xfrm>
            <a:off x="2808560" y="2206944"/>
            <a:ext cx="441146" cy="461665"/>
          </a:xfrm>
          <a:prstGeom prst="rect">
            <a:avLst/>
          </a:prstGeom>
          <a:noFill/>
        </p:spPr>
        <p:txBody>
          <a:bodyPr wrap="none" rtlCol="0">
            <a:spAutoFit/>
          </a:bodyPr>
          <a:lstStyle/>
          <a:p>
            <a:r>
              <a:rPr lang="en-US" dirty="0" smtClean="0">
                <a:latin typeface="+mj-lt"/>
              </a:rPr>
              <a:t>L</a:t>
            </a:r>
            <a:r>
              <a:rPr lang="en-US" baseline="-25000" dirty="0" smtClean="0">
                <a:latin typeface="+mj-lt"/>
              </a:rPr>
              <a:t>y</a:t>
            </a:r>
            <a:endParaRPr lang="en-US" baseline="-25000" dirty="0">
              <a:latin typeface="+mj-lt"/>
            </a:endParaRPr>
          </a:p>
        </p:txBody>
      </p:sp>
    </p:spTree>
    <p:extLst>
      <p:ext uri="{BB962C8B-B14F-4D97-AF65-F5344CB8AC3E}">
        <p14:creationId xmlns:p14="http://schemas.microsoft.com/office/powerpoint/2010/main" val="8416375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LIGO-G1801900-v5</a:t>
            </a:r>
            <a:endParaRPr lang="en-US" dirty="0"/>
          </a:p>
        </p:txBody>
      </p:sp>
      <p:sp>
        <p:nvSpPr>
          <p:cNvPr id="4" name="Footer Placeholder 3"/>
          <p:cNvSpPr>
            <a:spLocks noGrp="1"/>
          </p:cNvSpPr>
          <p:nvPr>
            <p:ph type="ftr" sz="quarter" idx="11"/>
          </p:nvPr>
        </p:nvSpPr>
        <p:spPr/>
        <p:txBody>
          <a:bodyPr/>
          <a:lstStyle/>
          <a:p>
            <a:pPr>
              <a:defRPr/>
            </a:pPr>
            <a:r>
              <a:rPr lang="nl-NL" smtClean="0"/>
              <a:t>IWAA, 10 October 2018</a:t>
            </a:r>
            <a:endParaRPr lang="en-US" dirty="0"/>
          </a:p>
        </p:txBody>
      </p:sp>
      <p:sp>
        <p:nvSpPr>
          <p:cNvPr id="5" name="Slide Number Placeholder 4"/>
          <p:cNvSpPr>
            <a:spLocks noGrp="1"/>
          </p:cNvSpPr>
          <p:nvPr>
            <p:ph type="sldNum" sz="quarter" idx="12"/>
          </p:nvPr>
        </p:nvSpPr>
        <p:spPr/>
        <p:txBody>
          <a:bodyPr/>
          <a:lstStyle/>
          <a:p>
            <a:pPr>
              <a:defRPr/>
            </a:pPr>
            <a:fld id="{1130FF89-010E-D743-9346-2CD4AB727079}" type="slidenum">
              <a:rPr lang="en-US" smtClean="0"/>
              <a:pPr>
                <a:defRPr/>
              </a:pPr>
              <a:t>9</a:t>
            </a:fld>
            <a:endParaRPr lang="en-US" dirty="0"/>
          </a:p>
        </p:txBody>
      </p:sp>
      <p:sp>
        <p:nvSpPr>
          <p:cNvPr id="6" name="Title 5"/>
          <p:cNvSpPr>
            <a:spLocks noGrp="1"/>
          </p:cNvSpPr>
          <p:nvPr>
            <p:ph type="title"/>
          </p:nvPr>
        </p:nvSpPr>
        <p:spPr>
          <a:xfrm>
            <a:off x="1336473" y="-39751"/>
            <a:ext cx="6532563" cy="959223"/>
          </a:xfrm>
        </p:spPr>
        <p:txBody>
          <a:bodyPr/>
          <a:lstStyle/>
          <a:p>
            <a:r>
              <a:rPr lang="en-US" dirty="0" smtClean="0"/>
              <a:t>LIGO’s Interferometer</a:t>
            </a:r>
            <a:endParaRPr lang="en-US" dirty="0"/>
          </a:p>
        </p:txBody>
      </p:sp>
      <p:pic>
        <p:nvPicPr>
          <p:cNvPr id="11"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1400" y="3495749"/>
            <a:ext cx="1600200" cy="2976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9" descr="HPL_35Wv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412" y="964539"/>
            <a:ext cx="2528888"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quad_install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3324" y="2487612"/>
            <a:ext cx="1633537"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Content Placeholder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33800" y="839774"/>
            <a:ext cx="274955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
          <p:cNvSpPr txBox="1">
            <a:spLocks noChangeArrowheads="1"/>
          </p:cNvSpPr>
          <p:nvPr/>
        </p:nvSpPr>
        <p:spPr bwMode="auto">
          <a:xfrm>
            <a:off x="533400" y="3005322"/>
            <a:ext cx="1883657" cy="307777"/>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a:spcBef>
                <a:spcPct val="20000"/>
              </a:spcBef>
              <a:buClr>
                <a:srgbClr val="CC0099"/>
              </a:buClr>
              <a:buChar char="•"/>
              <a:defRPr sz="2000" b="1">
                <a:solidFill>
                  <a:schemeClr val="tx2"/>
                </a:solidFill>
                <a:latin typeface="Helvetica" pitchFamily="34" charset="0"/>
              </a:defRPr>
            </a:lvl1pPr>
            <a:lvl2pPr marL="742950" indent="-285750" algn="l">
              <a:spcBef>
                <a:spcPct val="20000"/>
              </a:spcBef>
              <a:buClr>
                <a:srgbClr val="CC0099"/>
              </a:buClr>
              <a:buFont typeface="Times New Roman" pitchFamily="18" charset="0"/>
              <a:buChar char="»"/>
              <a:defRPr b="1">
                <a:solidFill>
                  <a:schemeClr val="tx2"/>
                </a:solidFill>
                <a:latin typeface="Helvetica" pitchFamily="34" charset="0"/>
              </a:defRPr>
            </a:lvl2pPr>
            <a:lvl3pPr marL="1143000" indent="-228600" algn="l">
              <a:spcBef>
                <a:spcPct val="20000"/>
              </a:spcBef>
              <a:buClr>
                <a:srgbClr val="CC0099"/>
              </a:buClr>
              <a:buChar char="–"/>
              <a:defRPr sz="1600" b="1">
                <a:solidFill>
                  <a:schemeClr val="tx2"/>
                </a:solidFill>
                <a:latin typeface="Helvetica" pitchFamily="34" charset="0"/>
              </a:defRPr>
            </a:lvl3pPr>
            <a:lvl4pPr marL="1600200" indent="-228600" algn="l">
              <a:spcBef>
                <a:spcPct val="20000"/>
              </a:spcBef>
              <a:buClr>
                <a:srgbClr val="CC0099"/>
              </a:buClr>
              <a:buSzPct val="85000"/>
              <a:buFont typeface="Monotype Sorts" pitchFamily="2" charset="2"/>
              <a:buChar char="l"/>
              <a:defRPr sz="1400">
                <a:solidFill>
                  <a:schemeClr val="tx2"/>
                </a:solidFill>
                <a:latin typeface="Helvetica" pitchFamily="34" charset="0"/>
              </a:defRPr>
            </a:lvl4pPr>
            <a:lvl5pPr marL="2057400" indent="-228600" algn="l">
              <a:spcBef>
                <a:spcPct val="20000"/>
              </a:spcBef>
              <a:buClr>
                <a:srgbClr val="CC0099"/>
              </a:buClr>
              <a:buChar char="»"/>
              <a:defRPr sz="1600">
                <a:solidFill>
                  <a:schemeClr val="tx2"/>
                </a:solidFill>
                <a:latin typeface="Helvetica" pitchFamily="34" charset="0"/>
              </a:defRPr>
            </a:lvl5pPr>
            <a:lvl6pPr marL="2514600" indent="-228600" eaLnBrk="0" fontAlgn="base" hangingPunct="0">
              <a:spcBef>
                <a:spcPct val="20000"/>
              </a:spcBef>
              <a:spcAft>
                <a:spcPct val="0"/>
              </a:spcAft>
              <a:buClr>
                <a:srgbClr val="CC0099"/>
              </a:buClr>
              <a:buChar char="»"/>
              <a:defRPr sz="1600">
                <a:solidFill>
                  <a:schemeClr val="tx2"/>
                </a:solidFill>
                <a:latin typeface="Helvetica" pitchFamily="34" charset="0"/>
              </a:defRPr>
            </a:lvl6pPr>
            <a:lvl7pPr marL="2971800" indent="-228600" eaLnBrk="0" fontAlgn="base" hangingPunct="0">
              <a:spcBef>
                <a:spcPct val="20000"/>
              </a:spcBef>
              <a:spcAft>
                <a:spcPct val="0"/>
              </a:spcAft>
              <a:buClr>
                <a:srgbClr val="CC0099"/>
              </a:buClr>
              <a:buChar char="»"/>
              <a:defRPr sz="1600">
                <a:solidFill>
                  <a:schemeClr val="tx2"/>
                </a:solidFill>
                <a:latin typeface="Helvetica" pitchFamily="34" charset="0"/>
              </a:defRPr>
            </a:lvl7pPr>
            <a:lvl8pPr marL="3429000" indent="-228600" eaLnBrk="0" fontAlgn="base" hangingPunct="0">
              <a:spcBef>
                <a:spcPct val="20000"/>
              </a:spcBef>
              <a:spcAft>
                <a:spcPct val="0"/>
              </a:spcAft>
              <a:buClr>
                <a:srgbClr val="CC0099"/>
              </a:buClr>
              <a:buChar char="»"/>
              <a:defRPr sz="1600">
                <a:solidFill>
                  <a:schemeClr val="tx2"/>
                </a:solidFill>
                <a:latin typeface="Helvetica" pitchFamily="34" charset="0"/>
              </a:defRPr>
            </a:lvl8pPr>
            <a:lvl9pPr marL="3886200" indent="-228600" eaLnBrk="0" fontAlgn="base" hangingPunct="0">
              <a:spcBef>
                <a:spcPct val="20000"/>
              </a:spcBef>
              <a:spcAft>
                <a:spcPct val="0"/>
              </a:spcAft>
              <a:buClr>
                <a:srgbClr val="CC0099"/>
              </a:buClr>
              <a:buChar char="»"/>
              <a:defRPr sz="1600">
                <a:solidFill>
                  <a:schemeClr val="tx2"/>
                </a:solidFill>
                <a:latin typeface="Helvetica" pitchFamily="34" charset="0"/>
              </a:defRPr>
            </a:lvl9pPr>
          </a:lstStyle>
          <a:p>
            <a:pPr algn="ctr">
              <a:spcBef>
                <a:spcPct val="0"/>
              </a:spcBef>
              <a:buClrTx/>
              <a:buFontTx/>
              <a:buNone/>
            </a:pPr>
            <a:r>
              <a:rPr lang="en-US" altLang="en-US" sz="1400" b="0" dirty="0">
                <a:latin typeface="+mn-lt"/>
              </a:rPr>
              <a:t>Powerful lasers (200W)</a:t>
            </a:r>
          </a:p>
        </p:txBody>
      </p:sp>
      <p:sp>
        <p:nvSpPr>
          <p:cNvPr id="16" name="TextBox 5"/>
          <p:cNvSpPr txBox="1">
            <a:spLocks noChangeArrowheads="1"/>
          </p:cNvSpPr>
          <p:nvPr/>
        </p:nvSpPr>
        <p:spPr bwMode="auto">
          <a:xfrm>
            <a:off x="6672275" y="1020398"/>
            <a:ext cx="2195513" cy="1169551"/>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l">
              <a:spcBef>
                <a:spcPct val="20000"/>
              </a:spcBef>
              <a:buClr>
                <a:srgbClr val="CC0099"/>
              </a:buClr>
              <a:buChar char="•"/>
              <a:defRPr sz="2000" b="1">
                <a:solidFill>
                  <a:schemeClr val="tx2"/>
                </a:solidFill>
                <a:latin typeface="Helvetica" pitchFamily="34" charset="0"/>
              </a:defRPr>
            </a:lvl1pPr>
            <a:lvl2pPr marL="742950" indent="-285750" algn="l">
              <a:spcBef>
                <a:spcPct val="20000"/>
              </a:spcBef>
              <a:buClr>
                <a:srgbClr val="CC0099"/>
              </a:buClr>
              <a:buFont typeface="Times New Roman" pitchFamily="18" charset="0"/>
              <a:buChar char="»"/>
              <a:defRPr b="1">
                <a:solidFill>
                  <a:schemeClr val="tx2"/>
                </a:solidFill>
                <a:latin typeface="Helvetica" pitchFamily="34" charset="0"/>
              </a:defRPr>
            </a:lvl2pPr>
            <a:lvl3pPr marL="1143000" indent="-228600" algn="l">
              <a:spcBef>
                <a:spcPct val="20000"/>
              </a:spcBef>
              <a:buClr>
                <a:srgbClr val="CC0099"/>
              </a:buClr>
              <a:buChar char="–"/>
              <a:defRPr sz="1600" b="1">
                <a:solidFill>
                  <a:schemeClr val="tx2"/>
                </a:solidFill>
                <a:latin typeface="Helvetica" pitchFamily="34" charset="0"/>
              </a:defRPr>
            </a:lvl3pPr>
            <a:lvl4pPr marL="1600200" indent="-228600" algn="l">
              <a:spcBef>
                <a:spcPct val="20000"/>
              </a:spcBef>
              <a:buClr>
                <a:srgbClr val="CC0099"/>
              </a:buClr>
              <a:buSzPct val="85000"/>
              <a:buFont typeface="Monotype Sorts" pitchFamily="2" charset="2"/>
              <a:buChar char="l"/>
              <a:defRPr sz="1400">
                <a:solidFill>
                  <a:schemeClr val="tx2"/>
                </a:solidFill>
                <a:latin typeface="Helvetica" pitchFamily="34" charset="0"/>
              </a:defRPr>
            </a:lvl4pPr>
            <a:lvl5pPr marL="2057400" indent="-228600" algn="l">
              <a:spcBef>
                <a:spcPct val="20000"/>
              </a:spcBef>
              <a:buClr>
                <a:srgbClr val="CC0099"/>
              </a:buClr>
              <a:buChar char="»"/>
              <a:defRPr sz="1600">
                <a:solidFill>
                  <a:schemeClr val="tx2"/>
                </a:solidFill>
                <a:latin typeface="Helvetica" pitchFamily="34" charset="0"/>
              </a:defRPr>
            </a:lvl5pPr>
            <a:lvl6pPr marL="2514600" indent="-228600" eaLnBrk="0" fontAlgn="base" hangingPunct="0">
              <a:spcBef>
                <a:spcPct val="20000"/>
              </a:spcBef>
              <a:spcAft>
                <a:spcPct val="0"/>
              </a:spcAft>
              <a:buClr>
                <a:srgbClr val="CC0099"/>
              </a:buClr>
              <a:buChar char="»"/>
              <a:defRPr sz="1600">
                <a:solidFill>
                  <a:schemeClr val="tx2"/>
                </a:solidFill>
                <a:latin typeface="Helvetica" pitchFamily="34" charset="0"/>
              </a:defRPr>
            </a:lvl6pPr>
            <a:lvl7pPr marL="2971800" indent="-228600" eaLnBrk="0" fontAlgn="base" hangingPunct="0">
              <a:spcBef>
                <a:spcPct val="20000"/>
              </a:spcBef>
              <a:spcAft>
                <a:spcPct val="0"/>
              </a:spcAft>
              <a:buClr>
                <a:srgbClr val="CC0099"/>
              </a:buClr>
              <a:buChar char="»"/>
              <a:defRPr sz="1600">
                <a:solidFill>
                  <a:schemeClr val="tx2"/>
                </a:solidFill>
                <a:latin typeface="Helvetica" pitchFamily="34" charset="0"/>
              </a:defRPr>
            </a:lvl7pPr>
            <a:lvl8pPr marL="3429000" indent="-228600" eaLnBrk="0" fontAlgn="base" hangingPunct="0">
              <a:spcBef>
                <a:spcPct val="20000"/>
              </a:spcBef>
              <a:spcAft>
                <a:spcPct val="0"/>
              </a:spcAft>
              <a:buClr>
                <a:srgbClr val="CC0099"/>
              </a:buClr>
              <a:buChar char="»"/>
              <a:defRPr sz="1600">
                <a:solidFill>
                  <a:schemeClr val="tx2"/>
                </a:solidFill>
                <a:latin typeface="Helvetica" pitchFamily="34" charset="0"/>
              </a:defRPr>
            </a:lvl8pPr>
            <a:lvl9pPr marL="3886200" indent="-228600" eaLnBrk="0" fontAlgn="base" hangingPunct="0">
              <a:spcBef>
                <a:spcPct val="20000"/>
              </a:spcBef>
              <a:spcAft>
                <a:spcPct val="0"/>
              </a:spcAft>
              <a:buClr>
                <a:srgbClr val="CC0099"/>
              </a:buClr>
              <a:buChar char="»"/>
              <a:defRPr sz="1600">
                <a:solidFill>
                  <a:schemeClr val="tx2"/>
                </a:solidFill>
                <a:latin typeface="Helvetica" pitchFamily="34" charset="0"/>
              </a:defRPr>
            </a:lvl9pPr>
          </a:lstStyle>
          <a:p>
            <a:pPr>
              <a:buNone/>
            </a:pPr>
            <a:r>
              <a:rPr lang="en-US" sz="1400" b="0" dirty="0">
                <a:latin typeface="+mn-lt"/>
              </a:rPr>
              <a:t>The interferometer core optics are suspended so that they are </a:t>
            </a:r>
            <a:r>
              <a:rPr lang="en-US" sz="1400" b="0" dirty="0" err="1">
                <a:latin typeface="+mn-lt"/>
              </a:rPr>
              <a:t>vibrationally</a:t>
            </a:r>
            <a:r>
              <a:rPr lang="en-US" sz="1400" b="0" dirty="0">
                <a:latin typeface="+mn-lt"/>
              </a:rPr>
              <a:t> isolated and free to respond to the passing GW</a:t>
            </a:r>
          </a:p>
        </p:txBody>
      </p:sp>
      <p:sp>
        <p:nvSpPr>
          <p:cNvPr id="17" name="TextBox 6"/>
          <p:cNvSpPr txBox="1">
            <a:spLocks noChangeArrowheads="1"/>
          </p:cNvSpPr>
          <p:nvPr/>
        </p:nvSpPr>
        <p:spPr bwMode="auto">
          <a:xfrm>
            <a:off x="199795" y="5808414"/>
            <a:ext cx="2894911" cy="523220"/>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gn="l">
              <a:spcBef>
                <a:spcPct val="20000"/>
              </a:spcBef>
              <a:buClr>
                <a:srgbClr val="CC0099"/>
              </a:buClr>
              <a:buChar char="•"/>
              <a:defRPr sz="2000" b="1">
                <a:solidFill>
                  <a:schemeClr val="tx2"/>
                </a:solidFill>
                <a:latin typeface="Helvetica" pitchFamily="34" charset="0"/>
              </a:defRPr>
            </a:lvl1pPr>
            <a:lvl2pPr marL="742950" indent="-285750" algn="l">
              <a:spcBef>
                <a:spcPct val="20000"/>
              </a:spcBef>
              <a:buClr>
                <a:srgbClr val="CC0099"/>
              </a:buClr>
              <a:buFont typeface="Times New Roman" pitchFamily="18" charset="0"/>
              <a:buChar char="»"/>
              <a:defRPr b="1">
                <a:solidFill>
                  <a:schemeClr val="tx2"/>
                </a:solidFill>
                <a:latin typeface="Helvetica" pitchFamily="34" charset="0"/>
              </a:defRPr>
            </a:lvl2pPr>
            <a:lvl3pPr marL="1143000" indent="-228600" algn="l">
              <a:spcBef>
                <a:spcPct val="20000"/>
              </a:spcBef>
              <a:buClr>
                <a:srgbClr val="CC0099"/>
              </a:buClr>
              <a:buChar char="–"/>
              <a:defRPr sz="1600" b="1">
                <a:solidFill>
                  <a:schemeClr val="tx2"/>
                </a:solidFill>
                <a:latin typeface="Helvetica" pitchFamily="34" charset="0"/>
              </a:defRPr>
            </a:lvl3pPr>
            <a:lvl4pPr marL="1600200" indent="-228600" algn="l">
              <a:spcBef>
                <a:spcPct val="20000"/>
              </a:spcBef>
              <a:buClr>
                <a:srgbClr val="CC0099"/>
              </a:buClr>
              <a:buSzPct val="85000"/>
              <a:buFont typeface="Monotype Sorts" pitchFamily="2" charset="2"/>
              <a:buChar char="l"/>
              <a:defRPr sz="1400">
                <a:solidFill>
                  <a:schemeClr val="tx2"/>
                </a:solidFill>
                <a:latin typeface="Helvetica" pitchFamily="34" charset="0"/>
              </a:defRPr>
            </a:lvl4pPr>
            <a:lvl5pPr marL="2057400" indent="-228600" algn="l">
              <a:spcBef>
                <a:spcPct val="20000"/>
              </a:spcBef>
              <a:buClr>
                <a:srgbClr val="CC0099"/>
              </a:buClr>
              <a:buChar char="»"/>
              <a:defRPr sz="1600">
                <a:solidFill>
                  <a:schemeClr val="tx2"/>
                </a:solidFill>
                <a:latin typeface="Helvetica" pitchFamily="34" charset="0"/>
              </a:defRPr>
            </a:lvl5pPr>
            <a:lvl6pPr marL="2514600" indent="-228600" eaLnBrk="0" fontAlgn="base" hangingPunct="0">
              <a:spcBef>
                <a:spcPct val="20000"/>
              </a:spcBef>
              <a:spcAft>
                <a:spcPct val="0"/>
              </a:spcAft>
              <a:buClr>
                <a:srgbClr val="CC0099"/>
              </a:buClr>
              <a:buChar char="»"/>
              <a:defRPr sz="1600">
                <a:solidFill>
                  <a:schemeClr val="tx2"/>
                </a:solidFill>
                <a:latin typeface="Helvetica" pitchFamily="34" charset="0"/>
              </a:defRPr>
            </a:lvl6pPr>
            <a:lvl7pPr marL="2971800" indent="-228600" eaLnBrk="0" fontAlgn="base" hangingPunct="0">
              <a:spcBef>
                <a:spcPct val="20000"/>
              </a:spcBef>
              <a:spcAft>
                <a:spcPct val="0"/>
              </a:spcAft>
              <a:buClr>
                <a:srgbClr val="CC0099"/>
              </a:buClr>
              <a:buChar char="»"/>
              <a:defRPr sz="1600">
                <a:solidFill>
                  <a:schemeClr val="tx2"/>
                </a:solidFill>
                <a:latin typeface="Helvetica" pitchFamily="34" charset="0"/>
              </a:defRPr>
            </a:lvl7pPr>
            <a:lvl8pPr marL="3429000" indent="-228600" eaLnBrk="0" fontAlgn="base" hangingPunct="0">
              <a:spcBef>
                <a:spcPct val="20000"/>
              </a:spcBef>
              <a:spcAft>
                <a:spcPct val="0"/>
              </a:spcAft>
              <a:buClr>
                <a:srgbClr val="CC0099"/>
              </a:buClr>
              <a:buChar char="»"/>
              <a:defRPr sz="1600">
                <a:solidFill>
                  <a:schemeClr val="tx2"/>
                </a:solidFill>
                <a:latin typeface="Helvetica" pitchFamily="34" charset="0"/>
              </a:defRPr>
            </a:lvl8pPr>
            <a:lvl9pPr marL="3886200" indent="-228600" eaLnBrk="0" fontAlgn="base" hangingPunct="0">
              <a:spcBef>
                <a:spcPct val="20000"/>
              </a:spcBef>
              <a:spcAft>
                <a:spcPct val="0"/>
              </a:spcAft>
              <a:buClr>
                <a:srgbClr val="CC0099"/>
              </a:buClr>
              <a:buChar char="»"/>
              <a:defRPr sz="1600">
                <a:solidFill>
                  <a:schemeClr val="tx2"/>
                </a:solidFill>
                <a:latin typeface="Helvetica" pitchFamily="34" charset="0"/>
              </a:defRPr>
            </a:lvl9pPr>
          </a:lstStyle>
          <a:p>
            <a:pPr algn="ctr">
              <a:spcBef>
                <a:spcPct val="0"/>
              </a:spcBef>
              <a:buClrTx/>
              <a:buFontTx/>
              <a:buNone/>
            </a:pPr>
            <a:r>
              <a:rPr lang="en-US" altLang="en-US" sz="1400" b="0" dirty="0">
                <a:latin typeface="+mn-lt"/>
              </a:rPr>
              <a:t>Large 40 kg mirrors with highly reflecting coatings</a:t>
            </a:r>
          </a:p>
        </p:txBody>
      </p:sp>
      <p:pic>
        <p:nvPicPr>
          <p:cNvPr id="18"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68969" y="3470048"/>
            <a:ext cx="2957513"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8"/>
          <p:cNvSpPr txBox="1">
            <a:spLocks noChangeArrowheads="1"/>
          </p:cNvSpPr>
          <p:nvPr/>
        </p:nvSpPr>
        <p:spPr bwMode="auto">
          <a:xfrm>
            <a:off x="5335911" y="3922823"/>
            <a:ext cx="1143000" cy="1600438"/>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gn="l">
              <a:spcBef>
                <a:spcPct val="20000"/>
              </a:spcBef>
              <a:buClr>
                <a:srgbClr val="CC0099"/>
              </a:buClr>
              <a:buChar char="•"/>
              <a:defRPr sz="2000" b="1">
                <a:solidFill>
                  <a:schemeClr val="tx2"/>
                </a:solidFill>
                <a:latin typeface="Helvetica" pitchFamily="34" charset="0"/>
              </a:defRPr>
            </a:lvl1pPr>
            <a:lvl2pPr marL="742950" indent="-285750" algn="l">
              <a:spcBef>
                <a:spcPct val="20000"/>
              </a:spcBef>
              <a:buClr>
                <a:srgbClr val="CC0099"/>
              </a:buClr>
              <a:buFont typeface="Times New Roman" pitchFamily="18" charset="0"/>
              <a:buChar char="»"/>
              <a:defRPr b="1">
                <a:solidFill>
                  <a:schemeClr val="tx2"/>
                </a:solidFill>
                <a:latin typeface="Helvetica" pitchFamily="34" charset="0"/>
              </a:defRPr>
            </a:lvl2pPr>
            <a:lvl3pPr marL="1143000" indent="-228600" algn="l">
              <a:spcBef>
                <a:spcPct val="20000"/>
              </a:spcBef>
              <a:buClr>
                <a:srgbClr val="CC0099"/>
              </a:buClr>
              <a:buChar char="–"/>
              <a:defRPr sz="1600" b="1">
                <a:solidFill>
                  <a:schemeClr val="tx2"/>
                </a:solidFill>
                <a:latin typeface="Helvetica" pitchFamily="34" charset="0"/>
              </a:defRPr>
            </a:lvl3pPr>
            <a:lvl4pPr marL="1600200" indent="-228600" algn="l">
              <a:spcBef>
                <a:spcPct val="20000"/>
              </a:spcBef>
              <a:buClr>
                <a:srgbClr val="CC0099"/>
              </a:buClr>
              <a:buSzPct val="85000"/>
              <a:buFont typeface="Monotype Sorts" pitchFamily="2" charset="2"/>
              <a:buChar char="l"/>
              <a:defRPr sz="1400">
                <a:solidFill>
                  <a:schemeClr val="tx2"/>
                </a:solidFill>
                <a:latin typeface="Helvetica" pitchFamily="34" charset="0"/>
              </a:defRPr>
            </a:lvl4pPr>
            <a:lvl5pPr marL="2057400" indent="-228600" algn="l">
              <a:spcBef>
                <a:spcPct val="20000"/>
              </a:spcBef>
              <a:buClr>
                <a:srgbClr val="CC0099"/>
              </a:buClr>
              <a:buChar char="»"/>
              <a:defRPr sz="1600">
                <a:solidFill>
                  <a:schemeClr val="tx2"/>
                </a:solidFill>
                <a:latin typeface="Helvetica" pitchFamily="34" charset="0"/>
              </a:defRPr>
            </a:lvl5pPr>
            <a:lvl6pPr marL="2514600" indent="-228600" eaLnBrk="0" fontAlgn="base" hangingPunct="0">
              <a:spcBef>
                <a:spcPct val="20000"/>
              </a:spcBef>
              <a:spcAft>
                <a:spcPct val="0"/>
              </a:spcAft>
              <a:buClr>
                <a:srgbClr val="CC0099"/>
              </a:buClr>
              <a:buChar char="»"/>
              <a:defRPr sz="1600">
                <a:solidFill>
                  <a:schemeClr val="tx2"/>
                </a:solidFill>
                <a:latin typeface="Helvetica" pitchFamily="34" charset="0"/>
              </a:defRPr>
            </a:lvl6pPr>
            <a:lvl7pPr marL="2971800" indent="-228600" eaLnBrk="0" fontAlgn="base" hangingPunct="0">
              <a:spcBef>
                <a:spcPct val="20000"/>
              </a:spcBef>
              <a:spcAft>
                <a:spcPct val="0"/>
              </a:spcAft>
              <a:buClr>
                <a:srgbClr val="CC0099"/>
              </a:buClr>
              <a:buChar char="»"/>
              <a:defRPr sz="1600">
                <a:solidFill>
                  <a:schemeClr val="tx2"/>
                </a:solidFill>
                <a:latin typeface="Helvetica" pitchFamily="34" charset="0"/>
              </a:defRPr>
            </a:lvl7pPr>
            <a:lvl8pPr marL="3429000" indent="-228600" eaLnBrk="0" fontAlgn="base" hangingPunct="0">
              <a:spcBef>
                <a:spcPct val="20000"/>
              </a:spcBef>
              <a:spcAft>
                <a:spcPct val="0"/>
              </a:spcAft>
              <a:buClr>
                <a:srgbClr val="CC0099"/>
              </a:buClr>
              <a:buChar char="»"/>
              <a:defRPr sz="1600">
                <a:solidFill>
                  <a:schemeClr val="tx2"/>
                </a:solidFill>
                <a:latin typeface="Helvetica" pitchFamily="34" charset="0"/>
              </a:defRPr>
            </a:lvl8pPr>
            <a:lvl9pPr marL="3886200" indent="-228600" eaLnBrk="0" fontAlgn="base" hangingPunct="0">
              <a:spcBef>
                <a:spcPct val="20000"/>
              </a:spcBef>
              <a:spcAft>
                <a:spcPct val="0"/>
              </a:spcAft>
              <a:buClr>
                <a:srgbClr val="CC0099"/>
              </a:buClr>
              <a:buChar char="»"/>
              <a:defRPr sz="1600">
                <a:solidFill>
                  <a:schemeClr val="tx2"/>
                </a:solidFill>
                <a:latin typeface="Helvetica" pitchFamily="34" charset="0"/>
              </a:defRPr>
            </a:lvl9pPr>
          </a:lstStyle>
          <a:p>
            <a:pPr>
              <a:buNone/>
            </a:pPr>
            <a:r>
              <a:rPr lang="en-US" sz="1400" b="0" dirty="0">
                <a:latin typeface="+mn-lt"/>
              </a:rPr>
              <a:t>Each core optic is actively controlled in longitudinal position and tip &amp; </a:t>
            </a:r>
            <a:r>
              <a:rPr lang="en-US" sz="1400" b="0" dirty="0" smtClean="0">
                <a:latin typeface="+mn-lt"/>
              </a:rPr>
              <a:t>tilt</a:t>
            </a:r>
            <a:endParaRPr lang="en-US" sz="1400" b="0" dirty="0">
              <a:latin typeface="+mn-lt"/>
            </a:endParaRPr>
          </a:p>
        </p:txBody>
      </p:sp>
      <p:sp>
        <p:nvSpPr>
          <p:cNvPr id="20" name="TextBox 8"/>
          <p:cNvSpPr txBox="1">
            <a:spLocks noChangeArrowheads="1"/>
          </p:cNvSpPr>
          <p:nvPr/>
        </p:nvSpPr>
        <p:spPr bwMode="auto">
          <a:xfrm>
            <a:off x="6781800" y="5066691"/>
            <a:ext cx="2174473" cy="1169551"/>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gn="l">
              <a:spcBef>
                <a:spcPct val="20000"/>
              </a:spcBef>
              <a:buClr>
                <a:srgbClr val="CC0099"/>
              </a:buClr>
              <a:buChar char="•"/>
              <a:defRPr sz="2000" b="1">
                <a:solidFill>
                  <a:schemeClr val="tx2"/>
                </a:solidFill>
                <a:latin typeface="Helvetica" pitchFamily="34" charset="0"/>
              </a:defRPr>
            </a:lvl1pPr>
            <a:lvl2pPr marL="742950" indent="-285750" algn="l">
              <a:spcBef>
                <a:spcPct val="20000"/>
              </a:spcBef>
              <a:buClr>
                <a:srgbClr val="CC0099"/>
              </a:buClr>
              <a:buFont typeface="Times New Roman" pitchFamily="18" charset="0"/>
              <a:buChar char="»"/>
              <a:defRPr b="1">
                <a:solidFill>
                  <a:schemeClr val="tx2"/>
                </a:solidFill>
                <a:latin typeface="Helvetica" pitchFamily="34" charset="0"/>
              </a:defRPr>
            </a:lvl2pPr>
            <a:lvl3pPr marL="1143000" indent="-228600" algn="l">
              <a:spcBef>
                <a:spcPct val="20000"/>
              </a:spcBef>
              <a:buClr>
                <a:srgbClr val="CC0099"/>
              </a:buClr>
              <a:buChar char="–"/>
              <a:defRPr sz="1600" b="1">
                <a:solidFill>
                  <a:schemeClr val="tx2"/>
                </a:solidFill>
                <a:latin typeface="Helvetica" pitchFamily="34" charset="0"/>
              </a:defRPr>
            </a:lvl3pPr>
            <a:lvl4pPr marL="1600200" indent="-228600" algn="l">
              <a:spcBef>
                <a:spcPct val="20000"/>
              </a:spcBef>
              <a:buClr>
                <a:srgbClr val="CC0099"/>
              </a:buClr>
              <a:buSzPct val="85000"/>
              <a:buFont typeface="Monotype Sorts" pitchFamily="2" charset="2"/>
              <a:buChar char="l"/>
              <a:defRPr sz="1400">
                <a:solidFill>
                  <a:schemeClr val="tx2"/>
                </a:solidFill>
                <a:latin typeface="Helvetica" pitchFamily="34" charset="0"/>
              </a:defRPr>
            </a:lvl4pPr>
            <a:lvl5pPr marL="2057400" indent="-228600" algn="l">
              <a:spcBef>
                <a:spcPct val="20000"/>
              </a:spcBef>
              <a:buClr>
                <a:srgbClr val="CC0099"/>
              </a:buClr>
              <a:buChar char="»"/>
              <a:defRPr sz="1600">
                <a:solidFill>
                  <a:schemeClr val="tx2"/>
                </a:solidFill>
                <a:latin typeface="Helvetica" pitchFamily="34" charset="0"/>
              </a:defRPr>
            </a:lvl5pPr>
            <a:lvl6pPr marL="2514600" indent="-228600" eaLnBrk="0" fontAlgn="base" hangingPunct="0">
              <a:spcBef>
                <a:spcPct val="20000"/>
              </a:spcBef>
              <a:spcAft>
                <a:spcPct val="0"/>
              </a:spcAft>
              <a:buClr>
                <a:srgbClr val="CC0099"/>
              </a:buClr>
              <a:buChar char="»"/>
              <a:defRPr sz="1600">
                <a:solidFill>
                  <a:schemeClr val="tx2"/>
                </a:solidFill>
                <a:latin typeface="Helvetica" pitchFamily="34" charset="0"/>
              </a:defRPr>
            </a:lvl6pPr>
            <a:lvl7pPr marL="2971800" indent="-228600" eaLnBrk="0" fontAlgn="base" hangingPunct="0">
              <a:spcBef>
                <a:spcPct val="20000"/>
              </a:spcBef>
              <a:spcAft>
                <a:spcPct val="0"/>
              </a:spcAft>
              <a:buClr>
                <a:srgbClr val="CC0099"/>
              </a:buClr>
              <a:buChar char="»"/>
              <a:defRPr sz="1600">
                <a:solidFill>
                  <a:schemeClr val="tx2"/>
                </a:solidFill>
                <a:latin typeface="Helvetica" pitchFamily="34" charset="0"/>
              </a:defRPr>
            </a:lvl7pPr>
            <a:lvl8pPr marL="3429000" indent="-228600" eaLnBrk="0" fontAlgn="base" hangingPunct="0">
              <a:spcBef>
                <a:spcPct val="20000"/>
              </a:spcBef>
              <a:spcAft>
                <a:spcPct val="0"/>
              </a:spcAft>
              <a:buClr>
                <a:srgbClr val="CC0099"/>
              </a:buClr>
              <a:buChar char="»"/>
              <a:defRPr sz="1600">
                <a:solidFill>
                  <a:schemeClr val="tx2"/>
                </a:solidFill>
                <a:latin typeface="Helvetica" pitchFamily="34" charset="0"/>
              </a:defRPr>
            </a:lvl8pPr>
            <a:lvl9pPr marL="3886200" indent="-228600" eaLnBrk="0" fontAlgn="base" hangingPunct="0">
              <a:spcBef>
                <a:spcPct val="20000"/>
              </a:spcBef>
              <a:spcAft>
                <a:spcPct val="0"/>
              </a:spcAft>
              <a:buClr>
                <a:srgbClr val="CC0099"/>
              </a:buClr>
              <a:buChar char="»"/>
              <a:defRPr sz="1600">
                <a:solidFill>
                  <a:schemeClr val="tx2"/>
                </a:solidFill>
                <a:latin typeface="Helvetica" pitchFamily="34" charset="0"/>
              </a:defRPr>
            </a:lvl9pPr>
          </a:lstStyle>
          <a:p>
            <a:pPr>
              <a:buNone/>
            </a:pPr>
            <a:r>
              <a:rPr lang="en-US" sz="1400" b="0" dirty="0" smtClean="0">
                <a:latin typeface="+mn-lt"/>
              </a:rPr>
              <a:t>In </a:t>
            </a:r>
            <a:r>
              <a:rPr lang="en-US" sz="1400" b="0" dirty="0">
                <a:latin typeface="+mn-lt"/>
              </a:rPr>
              <a:t>order to reduce in band injection of noise the core optic actuation is limited in range, so initial alignment must be accurate</a:t>
            </a:r>
          </a:p>
        </p:txBody>
      </p:sp>
    </p:spTree>
    <p:extLst>
      <p:ext uri="{BB962C8B-B14F-4D97-AF65-F5344CB8AC3E}">
        <p14:creationId xmlns:p14="http://schemas.microsoft.com/office/powerpoint/2010/main" val="378352188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wilight">
  <a:themeElements>
    <a:clrScheme name="Twilight">
      <a:dk1>
        <a:sysClr val="windowText" lastClr="000000"/>
      </a:dk1>
      <a:lt1>
        <a:sysClr val="window" lastClr="FFFFFF"/>
      </a:lt1>
      <a:dk2>
        <a:srgbClr val="24213E"/>
      </a:dk2>
      <a:lt2>
        <a:srgbClr val="E9EAF0"/>
      </a:lt2>
      <a:accent1>
        <a:srgbClr val="E8BC4A"/>
      </a:accent1>
      <a:accent2>
        <a:srgbClr val="83C1C6"/>
      </a:accent2>
      <a:accent3>
        <a:srgbClr val="E78D35"/>
      </a:accent3>
      <a:accent4>
        <a:srgbClr val="909CE1"/>
      </a:accent4>
      <a:accent5>
        <a:srgbClr val="839C41"/>
      </a:accent5>
      <a:accent6>
        <a:srgbClr val="CC5439"/>
      </a:accent6>
      <a:hlink>
        <a:srgbClr val="1C6CF1"/>
      </a:hlink>
      <a:folHlink>
        <a:srgbClr val="C649E0"/>
      </a:folHlink>
    </a:clrScheme>
    <a:fontScheme name="Twilight">
      <a:maj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wi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fov="600000">
              <a:rot lat="0" lon="0" rev="0"/>
            </a:camera>
            <a:lightRig rig="threePt" dir="t">
              <a:rot lat="0" lon="0" rev="1200000"/>
            </a:lightRig>
          </a:scene3d>
          <a:sp3d>
            <a:bevelT w="63500" h="25400"/>
          </a:sp3d>
        </a:effectStyle>
      </a:effectStyleLst>
      <a:bgFillStyleLst>
        <a:solidFill>
          <a:schemeClr val="phClr"/>
        </a:solidFill>
        <a:gradFill rotWithShape="1">
          <a:gsLst>
            <a:gs pos="0">
              <a:schemeClr val="bg1">
                <a:shade val="100000"/>
                <a:satMod val="300000"/>
              </a:schemeClr>
            </a:gs>
            <a:gs pos="31000">
              <a:schemeClr val="bg1">
                <a:tint val="100000"/>
                <a:satMod val="300000"/>
              </a:schemeClr>
            </a:gs>
            <a:gs pos="62000">
              <a:schemeClr val="phClr">
                <a:tint val="100000"/>
                <a:shade val="100000"/>
                <a:satMod val="100000"/>
              </a:schemeClr>
            </a:gs>
            <a:gs pos="100000">
              <a:schemeClr val="phClr">
                <a:shade val="100000"/>
                <a:hueMod val="93000"/>
                <a:satMod val="50000"/>
                <a:lumMod val="200000"/>
              </a:schemeClr>
            </a:gs>
          </a:gsLst>
          <a:lin ang="5400000" scaled="0"/>
        </a:gradFill>
        <a:gradFill rotWithShape="1">
          <a:gsLst>
            <a:gs pos="0">
              <a:schemeClr val="phClr">
                <a:tint val="100000"/>
                <a:satMod val="100000"/>
              </a:schemeClr>
            </a:gs>
            <a:gs pos="100000">
              <a:schemeClr val="phClr">
                <a:tint val="100000"/>
                <a:shade val="100000"/>
                <a:alpha val="100000"/>
                <a:hueMod val="100000"/>
                <a:satMod val="150000"/>
                <a:lumMod val="5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167316</TotalTime>
  <Words>3270</Words>
  <Application>Microsoft Office PowerPoint</Application>
  <PresentationFormat>On-screen Show (4:3)</PresentationFormat>
  <Paragraphs>482</Paragraphs>
  <Slides>30</Slides>
  <Notes>18</Notes>
  <HiddenSlides>0</HiddenSlides>
  <MMClips>1</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2</vt:i4>
      </vt:variant>
      <vt:variant>
        <vt:lpstr>Slide Titles</vt:lpstr>
      </vt:variant>
      <vt:variant>
        <vt:i4>30</vt:i4>
      </vt:variant>
    </vt:vector>
  </HeadingPairs>
  <TitlesOfParts>
    <vt:vector size="44" baseType="lpstr">
      <vt:lpstr>MS PGothic</vt:lpstr>
      <vt:lpstr>Arial</vt:lpstr>
      <vt:lpstr>Calibri</vt:lpstr>
      <vt:lpstr>Corbel</vt:lpstr>
      <vt:lpstr>Courier New</vt:lpstr>
      <vt:lpstr>Helvetica</vt:lpstr>
      <vt:lpstr>Symbol</vt:lpstr>
      <vt:lpstr>Times</vt:lpstr>
      <vt:lpstr>Times New Roman</vt:lpstr>
      <vt:lpstr>Wingdings</vt:lpstr>
      <vt:lpstr>Office Theme</vt:lpstr>
      <vt:lpstr>Twilight</vt:lpstr>
      <vt:lpstr>Equation</vt:lpstr>
      <vt:lpstr>Image</vt:lpstr>
      <vt:lpstr>Alignment of the  LIGO Detectors</vt:lpstr>
      <vt:lpstr>PowerPoint Presentation</vt:lpstr>
      <vt:lpstr>PowerPoint Presentation</vt:lpstr>
      <vt:lpstr>General Relativity and Gravitational Waves</vt:lpstr>
      <vt:lpstr>PowerPoint Presentation</vt:lpstr>
      <vt:lpstr>Gravitational Waves</vt:lpstr>
      <vt:lpstr>Detecting the effects</vt:lpstr>
      <vt:lpstr>Michelson interferometer</vt:lpstr>
      <vt:lpstr>LIGO’s Interferometer</vt:lpstr>
      <vt:lpstr>LIGO’s Optical Configuration</vt:lpstr>
      <vt:lpstr>PowerPoint Presentation</vt:lpstr>
      <vt:lpstr>First direct detection of the inspiral and coalescence of a Black Hole Pair (14 Sep 2015) GW150914</vt:lpstr>
      <vt:lpstr>Interferometric GW Detection</vt:lpstr>
      <vt:lpstr>Network Aperture Synthesis   and EM Source Follow-up</vt:lpstr>
      <vt:lpstr>Source “Triangulation”</vt:lpstr>
      <vt:lpstr>Source “Triangulation”</vt:lpstr>
      <vt:lpstr>Beam Tube Alignment</vt:lpstr>
      <vt:lpstr>PowerPoint Presentation</vt:lpstr>
      <vt:lpstr>Beam Tube Alignment</vt:lpstr>
      <vt:lpstr>Beam Tube Alignment</vt:lpstr>
      <vt:lpstr>Chamber Alignment</vt:lpstr>
      <vt:lpstr>IFO Alignment: Modes of Operation</vt:lpstr>
      <vt:lpstr>Interferometer Components/Optics Initial Alignment</vt:lpstr>
      <vt:lpstr>Chamber and Interferometer Components Alignment</vt:lpstr>
      <vt:lpstr>Key Equipment Used by LIGO</vt:lpstr>
      <vt:lpstr>LIGO: Optical Levers</vt:lpstr>
      <vt:lpstr>Arm Length Stablisiation</vt:lpstr>
      <vt:lpstr>Alignment Sensing &amp; Control (ASC)</vt:lpstr>
      <vt:lpstr>PowerPoint Presentation</vt:lpstr>
      <vt:lpstr>Thank you</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Detector Installation and Commissioning (NSF Annual Review)</dc:title>
  <dc:creator>Stan Whitcomb</dc:creator>
  <cp:lastModifiedBy>Torrie, Calum I.</cp:lastModifiedBy>
  <cp:revision>929</cp:revision>
  <cp:lastPrinted>2015-10-18T20:05:32Z</cp:lastPrinted>
  <dcterms:created xsi:type="dcterms:W3CDTF">2013-03-16T19:56:30Z</dcterms:created>
  <dcterms:modified xsi:type="dcterms:W3CDTF">2018-10-05T17:13:32Z</dcterms:modified>
</cp:coreProperties>
</file>