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6466005-4FEB-9A49-8C39-935BAFDDE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4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4E8BD-461C-354C-9AC1-961770B73CB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6C32-C9E0-0D4A-A5AD-AF864D154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7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57AA9-4F25-D340-A9E6-1F50CDB7A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6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6DAD-EDFA-1344-A286-8D878DB9F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9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C5D6-E357-0C48-ACBE-64CB86AB2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3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4F9A2-95AA-3147-B7D6-E21F47147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0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131D-D5C6-164B-BC81-A0F86F0DD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2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65E31-8514-9742-8A7C-3A6A0D8B9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9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7EC8-0C5F-714D-9FFF-9B123D06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CB4D-EFBC-824E-9E76-2D11CCB1C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4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C47F0-FE48-7240-8C74-196C95C0D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5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4C6B-5A3A-2648-86DC-AA32BA25D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7E2C501-34F0-B247-8496-69AEAAF3D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62000" y="6486525"/>
            <a:ext cx="140366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2"/>
                </a:solidFill>
                <a:latin typeface="Helvetica" charset="0"/>
                <a:cs typeface="+mn-cs"/>
              </a:rPr>
              <a:t>LIGO-</a:t>
            </a:r>
            <a:r>
              <a:rPr lang="en-US" sz="1200" dirty="0" smtClean="0">
                <a:solidFill>
                  <a:schemeClr val="tx2"/>
                </a:solidFill>
                <a:latin typeface="Helvetica" charset="0"/>
                <a:cs typeface="+mn-cs"/>
              </a:rPr>
              <a:t>G1801694-</a:t>
            </a:r>
            <a:r>
              <a:rPr lang="en-US" sz="1200" dirty="0">
                <a:solidFill>
                  <a:schemeClr val="tx2"/>
                </a:solidFill>
                <a:latin typeface="Helvetica" charset="0"/>
                <a:cs typeface="+mn-cs"/>
              </a:rPr>
              <a:t>v1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  <a:latin typeface="Helvetica" charset="0"/>
              <a:cs typeface="+mn-cs"/>
            </a:endParaRPr>
          </a:p>
          <a:p>
            <a:pPr>
              <a:defRPr/>
            </a:pPr>
            <a:r>
              <a:rPr lang="en-US" sz="1200" dirty="0">
                <a:solidFill>
                  <a:schemeClr val="tx2"/>
                </a:solidFill>
                <a:latin typeface="Helvetica" charset="0"/>
                <a:cs typeface="+mn-cs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sz="800" dirty="0">
                <a:solidFill>
                  <a:schemeClr val="tx2"/>
                </a:solidFill>
                <a:latin typeface="Helvetica" charset="0"/>
                <a:cs typeface="+mn-cs"/>
              </a:rPr>
              <a:t>Form F0900043-v1</a:t>
            </a:r>
            <a:r>
              <a:rPr lang="en-US" sz="1200" dirty="0">
                <a:solidFill>
                  <a:schemeClr val="tx2"/>
                </a:solidFill>
                <a:latin typeface="Helvetica" charset="0"/>
                <a:cs typeface="+mn-cs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Helvetica" charset="0"/>
                <a:cs typeface="+mn-cs"/>
              </a:rPr>
              <a:t>			 				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21920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03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7" name="Picture 2" descr="NSF_LOGO_4-Color_bitmap_Logo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0"/>
            <a:ext cx="1092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charset="0"/>
        <a:buChar char="l"/>
        <a:defRPr sz="2400">
          <a:solidFill>
            <a:schemeClr val="tx2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0"/>
        <a:buChar char="l"/>
        <a:defRPr sz="16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A48EE-A7A0-2D4E-B458-B88E596229A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j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endParaRPr lang="en-US" sz="3200" dirty="0" smtClean="0">
              <a:cs typeface="+mn-cs"/>
            </a:endParaRPr>
          </a:p>
          <a:p>
            <a:pPr marL="0" indent="0" algn="ctr">
              <a:buNone/>
              <a:defRPr/>
            </a:pPr>
            <a:endParaRPr lang="en-US" sz="3200" dirty="0">
              <a:cs typeface="+mn-cs"/>
            </a:endParaRPr>
          </a:p>
          <a:p>
            <a:pPr marL="0" indent="0" algn="ctr">
              <a:buNone/>
              <a:defRPr/>
            </a:pPr>
            <a:r>
              <a:rPr lang="en-US" sz="3200" dirty="0" smtClean="0">
                <a:cs typeface="+mn-cs"/>
              </a:rPr>
              <a:t>Summary of</a:t>
            </a:r>
          </a:p>
          <a:p>
            <a:pPr marL="0" indent="0" algn="ctr">
              <a:buNone/>
              <a:defRPr/>
            </a:pPr>
            <a:r>
              <a:rPr lang="en-US" sz="3200" b="1" i="1" dirty="0">
                <a:cs typeface="+mn-cs"/>
              </a:rPr>
              <a:t>Session 1, Recapitulation and boundary conditions </a:t>
            </a:r>
            <a:endParaRPr lang="en-US" sz="3200" b="1" i="1" dirty="0" smtClean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Intro</a:t>
            </a:r>
            <a:r>
              <a:rPr lang="en-US" dirty="0"/>
              <a:t>/Objectives for this particular DAWN meeting (Shoemaker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Goal: Work </a:t>
            </a:r>
            <a:r>
              <a:rPr lang="en-US" dirty="0"/>
              <a:t>toward a unified very informal single umbrella organization for </a:t>
            </a:r>
            <a:r>
              <a:rPr lang="en-US" dirty="0" smtClean="0"/>
              <a:t>3G</a:t>
            </a:r>
          </a:p>
          <a:p>
            <a:r>
              <a:rPr lang="en-US" dirty="0" smtClean="0"/>
              <a:t>Goal: Inform </a:t>
            </a:r>
            <a:r>
              <a:rPr lang="en-US" dirty="0"/>
              <a:t>and learn from funding agencies from US and Europe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Progress </a:t>
            </a:r>
            <a:r>
              <a:rPr lang="en-US" dirty="0"/>
              <a:t>on action items in the Dawn III report (McIver/Cadonati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Highlights of Dawn III meeting/report</a:t>
            </a:r>
          </a:p>
          <a:p>
            <a:r>
              <a:rPr lang="en-US" dirty="0" smtClean="0"/>
              <a:t>A walk through the recommendations from Dawn III, many of which have been followed through completed! </a:t>
            </a:r>
          </a:p>
          <a:p>
            <a:pPr lvl="1"/>
            <a:r>
              <a:rPr lang="en-US" dirty="0" smtClean="0"/>
              <a:t>Pursuit of A+, LIGO facility lifetime assessment, US 3G concept study, </a:t>
            </a:r>
            <a:r>
              <a:rPr lang="en-US" dirty="0" err="1" smtClean="0"/>
              <a:t>etc</a:t>
            </a:r>
            <a:r>
              <a:rPr lang="is-IS" dirty="0" smtClean="0"/>
              <a:t>….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BC5D6-E357-0C48-ACBE-64CB86AB2C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5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Time constraints and opportunities in Europe, US, Australia, Asia (Reitze/</a:t>
            </a:r>
            <a:r>
              <a:rPr lang="en-US" dirty="0" err="1"/>
              <a:t>Katsanevas</a:t>
            </a:r>
            <a:r>
              <a:rPr lang="en-US" dirty="0"/>
              <a:t>/McClelland/</a:t>
            </a:r>
            <a:r>
              <a:rPr lang="en-US" dirty="0" err="1"/>
              <a:t>Somiya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 (Reitze): 5 year LIGO run plan, A+ through 2026,7, Voyager later, CE later, US process for large projects (NAS studies, decadal) </a:t>
            </a:r>
          </a:p>
          <a:p>
            <a:r>
              <a:rPr lang="en-US" dirty="0" smtClean="0"/>
              <a:t>Europe (</a:t>
            </a:r>
            <a:r>
              <a:rPr lang="en-US" dirty="0" err="1" smtClean="0"/>
              <a:t>Katsanevas</a:t>
            </a:r>
            <a:r>
              <a:rPr lang="en-US" dirty="0" smtClean="0"/>
              <a:t>): Virgo history, </a:t>
            </a:r>
            <a:r>
              <a:rPr lang="en-US" dirty="0" err="1" smtClean="0"/>
              <a:t>AdV</a:t>
            </a:r>
            <a:r>
              <a:rPr lang="en-US" dirty="0" smtClean="0"/>
              <a:t> 5 year, </a:t>
            </a:r>
            <a:r>
              <a:rPr lang="en-US" dirty="0" err="1" smtClean="0"/>
              <a:t>AdV</a:t>
            </a:r>
            <a:r>
              <a:rPr lang="en-US" dirty="0" smtClean="0"/>
              <a:t>+ 10 year, ET longer term, opportunities and threats </a:t>
            </a:r>
          </a:p>
          <a:p>
            <a:r>
              <a:rPr lang="en-US" dirty="0" smtClean="0"/>
              <a:t>Australia (McClelland): funding,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stro decadal planning, scale of contributions (~ $10s million), partnerships, global governance model needed</a:t>
            </a:r>
          </a:p>
          <a:p>
            <a:r>
              <a:rPr lang="en-US" dirty="0" smtClean="0"/>
              <a:t>Asia (</a:t>
            </a:r>
            <a:r>
              <a:rPr lang="en-US" dirty="0" err="1" smtClean="0"/>
              <a:t>Somiya</a:t>
            </a:r>
            <a:r>
              <a:rPr lang="en-US" dirty="0" smtClean="0"/>
              <a:t>): survey of </a:t>
            </a:r>
            <a:r>
              <a:rPr lang="en-US" dirty="0" err="1" smtClean="0"/>
              <a:t>pan-Asia+India</a:t>
            </a:r>
            <a:r>
              <a:rPr lang="en-US" dirty="0" smtClean="0"/>
              <a:t>, China space and atom IFOs, LIGO-India, Japan DECIGO &amp; KAGRA+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BC5D6-E357-0C48-ACBE-64CB86AB2C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6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4. Discussion on the evolving role of DAWN meetings </a:t>
            </a:r>
            <a:r>
              <a:rPr lang="en-US" sz="2000" dirty="0" smtClean="0"/>
              <a:t>(Berger)</a:t>
            </a:r>
          </a:p>
          <a:p>
            <a:r>
              <a:rPr lang="en-US" sz="2000" dirty="0" smtClean="0"/>
              <a:t>History of DAWN</a:t>
            </a:r>
          </a:p>
          <a:p>
            <a:pPr lvl="1"/>
            <a:r>
              <a:rPr lang="en-US" sz="1600" dirty="0" smtClean="0"/>
              <a:t>Recommendations from prior DAWN meetings have produced CCR, A+, CE </a:t>
            </a:r>
            <a:r>
              <a:rPr lang="en-US" sz="1600" dirty="0"/>
              <a:t>d</a:t>
            </a:r>
            <a:r>
              <a:rPr lang="en-US" sz="1600" dirty="0" smtClean="0"/>
              <a:t>esign study</a:t>
            </a:r>
          </a:p>
          <a:p>
            <a:r>
              <a:rPr lang="en-US" sz="2000" dirty="0"/>
              <a:t>  What comes next for DAWN</a:t>
            </a:r>
            <a:r>
              <a:rPr lang="en-US" sz="2000" dirty="0" smtClean="0"/>
              <a:t>? Models:</a:t>
            </a:r>
          </a:p>
          <a:p>
            <a:pPr lvl="1"/>
            <a:r>
              <a:rPr lang="en-US" sz="1600" b="1" dirty="0"/>
              <a:t>End</a:t>
            </a:r>
            <a:r>
              <a:rPr lang="en-US" sz="1600" dirty="0"/>
              <a:t> the series or merge with another meeting</a:t>
            </a:r>
          </a:p>
          <a:p>
            <a:pPr lvl="1"/>
            <a:r>
              <a:rPr lang="en-US" sz="1600" dirty="0"/>
              <a:t>Be </a:t>
            </a:r>
            <a:r>
              <a:rPr lang="en-US" sz="1600" b="1" dirty="0" smtClean="0"/>
              <a:t>flexible</a:t>
            </a:r>
            <a:r>
              <a:rPr lang="en-US" sz="1600" dirty="0" smtClean="0"/>
              <a:t> </a:t>
            </a:r>
            <a:r>
              <a:rPr lang="en-US" sz="1600" dirty="0"/>
              <a:t>- focus DAWN V as needed next year</a:t>
            </a:r>
          </a:p>
          <a:p>
            <a:pPr lvl="1"/>
            <a:r>
              <a:rPr lang="en-US" sz="1600" dirty="0"/>
              <a:t>Act as a </a:t>
            </a:r>
            <a:r>
              <a:rPr lang="en-US" sz="1600" b="1" dirty="0"/>
              <a:t>“clearinghouse”</a:t>
            </a:r>
            <a:r>
              <a:rPr lang="en-US" sz="1600" dirty="0"/>
              <a:t> - summarize the </a:t>
            </a:r>
            <a:r>
              <a:rPr lang="en-US" sz="1600" b="1" dirty="0"/>
              <a:t>state of </a:t>
            </a:r>
            <a:r>
              <a:rPr lang="en-US" sz="1600" b="1" dirty="0" smtClean="0"/>
              <a:t>ground-based GW </a:t>
            </a:r>
            <a:r>
              <a:rPr lang="en-US" sz="1600" b="1" dirty="0"/>
              <a:t>science and technology</a:t>
            </a:r>
            <a:r>
              <a:rPr lang="en-US" sz="1600" dirty="0"/>
              <a:t> annually - use info </a:t>
            </a:r>
            <a:r>
              <a:rPr lang="en-US" sz="1600" dirty="0" smtClean="0"/>
              <a:t>from GWADW</a:t>
            </a:r>
            <a:r>
              <a:rPr lang="en-US" sz="1600" dirty="0"/>
              <a:t>, GWPAW, ET meeting, CE status, ... </a:t>
            </a:r>
            <a:endParaRPr lang="en-US" sz="1600" dirty="0" smtClean="0"/>
          </a:p>
          <a:p>
            <a:r>
              <a:rPr lang="en-US" sz="2000" dirty="0" smtClean="0"/>
              <a:t>Lots of discussion! On role of GWIC, GWAC APPEC, APIF; on need for global coordination; imperative of developing a compelling science case, 3G GWIC report</a:t>
            </a:r>
          </a:p>
          <a:p>
            <a:r>
              <a:rPr lang="en-US" sz="2000" b="1" dirty="0"/>
              <a:t>Outcome: </a:t>
            </a:r>
            <a:r>
              <a:rPr lang="en-US" sz="2000" b="1" dirty="0" smtClean="0"/>
              <a:t>The next </a:t>
            </a:r>
            <a:r>
              <a:rPr lang="en-US" sz="2000" b="1" dirty="0"/>
              <a:t>Dawn meeting </a:t>
            </a:r>
            <a:r>
              <a:rPr lang="en-US" sz="2000" b="1" dirty="0" smtClean="0"/>
              <a:t>should focus </a:t>
            </a:r>
            <a:r>
              <a:rPr lang="en-US" sz="2000" b="1" dirty="0"/>
              <a:t>on the GWIC </a:t>
            </a:r>
            <a:r>
              <a:rPr lang="en-US" sz="2000" b="1" dirty="0" smtClean="0"/>
              <a:t>report; reassess where </a:t>
            </a:r>
            <a:r>
              <a:rPr lang="en-US" sz="2000" b="1" dirty="0"/>
              <a:t>Dawn should go after </a:t>
            </a:r>
            <a:r>
              <a:rPr lang="en-US" sz="2000" b="1" dirty="0" smtClean="0"/>
              <a:t>that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BC5D6-E357-0C48-ACBE-64CB86AB2C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7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actions/recommendations out of Session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 the GWIC structure as the point of departure for follow-up of </a:t>
            </a:r>
            <a:r>
              <a:rPr lang="en-US" dirty="0" smtClean="0"/>
              <a:t>DAWN IV Actions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Form a GWIC </a:t>
            </a:r>
            <a:r>
              <a:rPr lang="en-US" dirty="0"/>
              <a:t>3G WG focused on Infrastructure implementation and </a:t>
            </a:r>
            <a:r>
              <a:rPr lang="en-US" dirty="0" smtClean="0"/>
              <a:t>costs</a:t>
            </a:r>
            <a:endParaRPr lang="en-US" dirty="0"/>
          </a:p>
          <a:p>
            <a:pPr lvl="1"/>
            <a:r>
              <a:rPr lang="en-US" dirty="0" smtClean="0"/>
              <a:t>Note that this is covered as a subgroup in the R&amp;D Coordination group led by McClelland, </a:t>
            </a:r>
            <a:r>
              <a:rPr lang="en-US" dirty="0" err="1" smtClean="0"/>
              <a:t>Lueck</a:t>
            </a:r>
            <a:r>
              <a:rPr lang="en-US" dirty="0" smtClean="0"/>
              <a:t>, van den Brand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Explicitly plan/coordinate </a:t>
            </a:r>
            <a:r>
              <a:rPr lang="en-US" dirty="0"/>
              <a:t>for the A+/</a:t>
            </a:r>
            <a:r>
              <a:rPr lang="en-US" dirty="0" err="1"/>
              <a:t>AdV</a:t>
            </a:r>
            <a:r>
              <a:rPr lang="en-US" dirty="0"/>
              <a:t>+ implementation </a:t>
            </a:r>
            <a:r>
              <a:rPr lang="en-US" dirty="0" smtClean="0"/>
              <a:t>time gap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Gather </a:t>
            </a:r>
            <a:r>
              <a:rPr lang="en-US" dirty="0"/>
              <a:t>lead organizers of the smaller workshop-style meetings in a </a:t>
            </a:r>
            <a:r>
              <a:rPr lang="en-US" dirty="0" err="1"/>
              <a:t>telecon</a:t>
            </a:r>
            <a:r>
              <a:rPr lang="en-US" dirty="0"/>
              <a:t> to discuss synchronization/synergies/redundancies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BC5D6-E357-0C48-ACBE-64CB86AB2C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78213"/>
      </p:ext>
    </p:extLst>
  </p:cSld>
  <p:clrMapOvr>
    <a:masterClrMapping/>
  </p:clrMapOvr>
</p:sld>
</file>

<file path=ppt/theme/theme1.xml><?xml version="1.0" encoding="utf-8"?>
<a:theme xmlns:a="http://schemas.openxmlformats.org/drawingml/2006/main" name="F0900043-v2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F0900043-v2.potx</Template>
  <TotalTime>136</TotalTime>
  <Words>498</Words>
  <Application>Microsoft Macintosh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F0900043-v2</vt:lpstr>
      <vt:lpstr>Photo Editor Photo</vt:lpstr>
      <vt:lpstr>PowerPoint Presentation</vt:lpstr>
      <vt:lpstr>PowerPoint Presentation</vt:lpstr>
      <vt:lpstr>PowerPoint Presentation</vt:lpstr>
      <vt:lpstr>PowerPoint Presentation</vt:lpstr>
      <vt:lpstr>Preliminary actions/recommendations out of Session 1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David Reitze</cp:lastModifiedBy>
  <cp:revision>15</cp:revision>
  <cp:lastPrinted>1999-10-01T21:59:04Z</cp:lastPrinted>
  <dcterms:created xsi:type="dcterms:W3CDTF">2002-09-05T00:08:29Z</dcterms:created>
  <dcterms:modified xsi:type="dcterms:W3CDTF">2018-08-31T12:26:09Z</dcterms:modified>
</cp:coreProperties>
</file>