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4" r:id="rId4"/>
    <p:sldId id="270" r:id="rId5"/>
    <p:sldId id="275" r:id="rId6"/>
    <p:sldId id="287" r:id="rId7"/>
    <p:sldId id="289" r:id="rId8"/>
    <p:sldId id="273" r:id="rId9"/>
    <p:sldId id="277" r:id="rId10"/>
    <p:sldId id="272" r:id="rId11"/>
    <p:sldId id="281" r:id="rId12"/>
    <p:sldId id="285" r:id="rId13"/>
    <p:sldId id="282" r:id="rId14"/>
    <p:sldId id="283" r:id="rId15"/>
    <p:sldId id="284" r:id="rId16"/>
    <p:sldId id="290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8A5C-FE2D-3343-B3C3-D4247779FA18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370B-1D14-9D47-A4E6-8C1F6ADE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3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6CFF4-EF79-F74D-9A03-383B92A4B157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E101E-425F-D647-AEE9-CDF20985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4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cosmicexplorer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et-gw.eu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concepts for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3rd </a:t>
            </a:r>
            <a:r>
              <a:rPr lang="en-US" dirty="0">
                <a:solidFill>
                  <a:srgbClr val="FFFF00"/>
                </a:solidFill>
              </a:rPr>
              <a:t>generation detectors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Lisa Barsotti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(LIGO-MIT)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Dawn IV - Amsterdam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2647950" y="6371476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Dawn IV - Amsterdam </a:t>
            </a:r>
            <a:endParaRPr sz="1000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09600" y="83468"/>
            <a:ext cx="7924800" cy="70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Cosmic Explorer</a:t>
            </a:r>
            <a:endParaRPr sz="4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0" name="Shape 270" descr="CE_composite_v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20264" y="6398211"/>
            <a:ext cx="754631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Surface, right-angle, 40km on a side, 1 interferometer</a:t>
            </a:r>
            <a:endParaRPr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hlinkClick r:id="rId4"/>
          </p:cNvPr>
          <p:cNvSpPr/>
          <p:nvPr/>
        </p:nvSpPr>
        <p:spPr>
          <a:xfrm>
            <a:off x="140781" y="130207"/>
            <a:ext cx="198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cosmicexplorer.org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CE: Why L-shaped?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concept developed assuming ET is operational: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CE </a:t>
            </a:r>
            <a:r>
              <a:rPr lang="en-US" dirty="0" smtClean="0">
                <a:solidFill>
                  <a:srgbClr val="FFFFFF"/>
                </a:solidFill>
              </a:rPr>
              <a:t>is the optimal design scale for our astrophysical targets (BNS mergers, core collapse supernovae, ...)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best </a:t>
            </a:r>
            <a:r>
              <a:rPr lang="en-US" dirty="0">
                <a:solidFill>
                  <a:srgbClr val="FFFFFF"/>
                </a:solidFill>
              </a:rPr>
              <a:t>way to expand </a:t>
            </a:r>
            <a:r>
              <a:rPr lang="en-US" dirty="0" smtClean="0">
                <a:solidFill>
                  <a:srgbClr val="FFFFFF"/>
                </a:solidFill>
              </a:rPr>
              <a:t>3G </a:t>
            </a:r>
            <a:r>
              <a:rPr lang="en-US" dirty="0">
                <a:solidFill>
                  <a:srgbClr val="FFFFFF"/>
                </a:solidFill>
              </a:rPr>
              <a:t>science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CE: Why 40km?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Fundamental noises scale with length, but not as 1/L as one might guess from h = ΔL/L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40 km is a nearly optimal </a:t>
            </a:r>
            <a:r>
              <a:rPr lang="en-US" dirty="0" smtClean="0">
                <a:solidFill>
                  <a:schemeClr val="tx1"/>
                </a:solidFill>
              </a:rPr>
              <a:t>choice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27586"/>
            <a:ext cx="8280400" cy="1445788"/>
          </a:xfrm>
        </p:spPr>
        <p:txBody>
          <a:bodyPr>
            <a:normAutofit/>
          </a:bodyPr>
          <a:lstStyle/>
          <a:p>
            <a:r>
              <a:rPr lang="en-US" dirty="0" smtClean="0"/>
              <a:t>How do fundamental noises scale?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072640"/>
            <a:ext cx="3873500" cy="88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048000"/>
            <a:ext cx="4838700" cy="855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4421294"/>
            <a:ext cx="4210050" cy="85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5384800"/>
            <a:ext cx="36957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0" y="2072641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580" y="3041359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Pressure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673" y="4414653"/>
            <a:ext cx="220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Coating Thermal Noise</a:t>
            </a:r>
          </a:p>
          <a:p>
            <a:r>
              <a:rPr lang="en-US" dirty="0"/>
              <a:t> </a:t>
            </a:r>
            <a:r>
              <a:rPr lang="en-US" dirty="0" smtClean="0"/>
              <a:t>   constant loss angle…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393" y="5384801"/>
            <a:ext cx="185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Gas Noise</a:t>
            </a:r>
          </a:p>
          <a:p>
            <a:r>
              <a:rPr lang="en-US" dirty="0"/>
              <a:t> </a:t>
            </a:r>
            <a:r>
              <a:rPr lang="en-US" dirty="0" smtClean="0"/>
              <a:t>  facility limit…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EC1A-5EF9-234D-8FDF-0AD2AB6399E4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072640"/>
            <a:ext cx="3873500" cy="88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048000"/>
            <a:ext cx="4838700" cy="855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4421294"/>
            <a:ext cx="4210050" cy="85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5384800"/>
            <a:ext cx="36957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0" y="2072641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580" y="3041359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Pressure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48" y="4414653"/>
            <a:ext cx="220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Coating Thermal Noise</a:t>
            </a:r>
          </a:p>
          <a:p>
            <a:r>
              <a:rPr lang="en-US" dirty="0"/>
              <a:t> </a:t>
            </a:r>
            <a:r>
              <a:rPr lang="en-US" dirty="0" smtClean="0"/>
              <a:t>   constant loss angle…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843" y="5384801"/>
            <a:ext cx="185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Gas Noise</a:t>
            </a:r>
          </a:p>
          <a:p>
            <a:r>
              <a:rPr lang="en-US" dirty="0"/>
              <a:t> </a:t>
            </a:r>
            <a:r>
              <a:rPr lang="en-US" dirty="0" smtClean="0"/>
              <a:t>  facility limit…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6864350" y="4842933"/>
            <a:ext cx="457200" cy="22352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6800354">
            <a:off x="6610350" y="4077277"/>
            <a:ext cx="609600" cy="1676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407150" y="5770880"/>
            <a:ext cx="457200" cy="22352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EC1A-5EF9-234D-8FDF-0AD2AB6399E4}" type="slidenum">
              <a:rPr lang="en-US" smtClean="0"/>
              <a:t>14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37408" y="274638"/>
            <a:ext cx="8229600" cy="1143000"/>
          </a:xfrm>
        </p:spPr>
        <p:txBody>
          <a:bodyPr/>
          <a:lstStyle/>
          <a:p>
            <a:r>
              <a:rPr lang="en-US" dirty="0"/>
              <a:t>How do fundamental noises scale?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94" y="142954"/>
            <a:ext cx="8173453" cy="1445788"/>
          </a:xfrm>
        </p:spPr>
        <p:txBody>
          <a:bodyPr>
            <a:normAutofit/>
          </a:bodyPr>
          <a:lstStyle/>
          <a:p>
            <a:r>
              <a:rPr lang="en-US" dirty="0"/>
              <a:t>How do fundamental noises scale?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072640"/>
            <a:ext cx="3873500" cy="88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8005"/>
          <a:stretch/>
        </p:blipFill>
        <p:spPr>
          <a:xfrm>
            <a:off x="3695700" y="3048000"/>
            <a:ext cx="2999740" cy="85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44124"/>
          <a:stretch/>
        </p:blipFill>
        <p:spPr>
          <a:xfrm>
            <a:off x="3695700" y="5384800"/>
            <a:ext cx="206502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580" y="2072641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580" y="3041359"/>
            <a:ext cx="265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Pressure Noise</a:t>
            </a:r>
          </a:p>
          <a:p>
            <a:r>
              <a:rPr lang="en-US" dirty="0"/>
              <a:t> </a:t>
            </a:r>
            <a:r>
              <a:rPr lang="en-US" dirty="0" smtClean="0"/>
              <a:t> while maintaining bandwidth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490" y="4414653"/>
            <a:ext cx="244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Coating Thermal Noise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l</a:t>
            </a:r>
            <a:r>
              <a:rPr lang="en-US" dirty="0" smtClean="0"/>
              <a:t>oss angle dependence?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579" y="5384801"/>
            <a:ext cx="185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Gas Noise</a:t>
            </a:r>
          </a:p>
          <a:p>
            <a:r>
              <a:rPr lang="en-US" dirty="0"/>
              <a:t> </a:t>
            </a:r>
            <a:r>
              <a:rPr lang="en-US" dirty="0" smtClean="0"/>
              <a:t>  facility limit…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8791" r="3152"/>
          <a:stretch/>
        </p:blipFill>
        <p:spPr>
          <a:xfrm>
            <a:off x="6695440" y="3048000"/>
            <a:ext cx="873760" cy="85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4414652"/>
            <a:ext cx="3638550" cy="846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216"/>
          <a:stretch/>
        </p:blipFill>
        <p:spPr>
          <a:xfrm>
            <a:off x="5750560" y="5384800"/>
            <a:ext cx="84201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92496" b="74215"/>
          <a:stretch/>
        </p:blipFill>
        <p:spPr>
          <a:xfrm>
            <a:off x="6319520" y="5796413"/>
            <a:ext cx="273050" cy="2183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EC1A-5EF9-234D-8FDF-0AD2AB6399E4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5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CE: Why 40km?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Fundamental noises scale with length, but not as 1/L as one might guess from h = ΔL/L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40 km is a nearly optimal choice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Free-Spectral-Range for a 40km detector is 3.75kHz, going beyond 40km would reduce the interferometer bandwidth and compromise its scientific potential </a:t>
            </a:r>
            <a:r>
              <a:rPr lang="en-US" dirty="0" smtClean="0">
                <a:solidFill>
                  <a:schemeClr val="tx1"/>
                </a:solidFill>
              </a:rPr>
              <a:t>(like </a:t>
            </a:r>
            <a:r>
              <a:rPr lang="en-US" dirty="0" smtClean="0">
                <a:solidFill>
                  <a:schemeClr val="tx1"/>
                </a:solidFill>
              </a:rPr>
              <a:t>neutron-star merger and supernovae)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5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ET original triangular design, and CE L-shaped, 40km concept are the natural choices given constraints and historical </a:t>
            </a:r>
            <a:r>
              <a:rPr lang="en-US" dirty="0" smtClean="0">
                <a:solidFill>
                  <a:schemeClr val="tx1"/>
                </a:solidFill>
              </a:rPr>
              <a:t>development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GWIC-3G science team will influence ET and CE final design choices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third 3G detector could </a:t>
            </a:r>
            <a:r>
              <a:rPr lang="en-US" dirty="0">
                <a:solidFill>
                  <a:schemeClr val="tx1"/>
                </a:solidFill>
              </a:rPr>
              <a:t>draw from both ET and CE designs to complement and complete a network capable of precision pointing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More about </a:t>
            </a:r>
            <a:r>
              <a:rPr lang="en-US" dirty="0" smtClean="0">
                <a:solidFill>
                  <a:schemeClr val="tx1"/>
                </a:solidFill>
              </a:rPr>
              <a:t>enabling technologies </a:t>
            </a:r>
            <a:r>
              <a:rPr lang="en-US" dirty="0">
                <a:solidFill>
                  <a:schemeClr val="tx1"/>
                </a:solidFill>
              </a:rPr>
              <a:t>and governance in Michele’s </a:t>
            </a:r>
            <a:r>
              <a:rPr lang="en-US" dirty="0" smtClean="0">
                <a:solidFill>
                  <a:schemeClr val="tx1"/>
                </a:solidFill>
              </a:rPr>
              <a:t>talk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93250" y="1190766"/>
            <a:ext cx="8887200" cy="3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20"/>
              <a:buFont typeface="Arial"/>
              <a:buChar char="•"/>
            </a:pPr>
            <a:r>
              <a:rPr lang="en" sz="24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4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en-US" sz="24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(2G)</a:t>
            </a:r>
            <a:r>
              <a:rPr lang="en" sz="24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20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Advanced LIGO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(4km)</a:t>
            </a:r>
            <a:r>
              <a:rPr lang="en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Advanced </a:t>
            </a:r>
            <a:r>
              <a:rPr lang="en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Virgo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(3km), GEO HF (600m)</a:t>
            </a:r>
            <a:endParaRPr lang="en-US"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720"/>
              <a:buNone/>
            </a:pPr>
            <a:endParaRPr lang="en-US"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FFFF00"/>
              </a:buClr>
              <a:buSzPts val="2720"/>
            </a:pPr>
            <a:r>
              <a:rPr lang="en-US" sz="2400" b="1" dirty="0">
                <a:ea typeface="Calibri"/>
                <a:cs typeface="Calibri"/>
                <a:sym typeface="Calibri"/>
              </a:rPr>
              <a:t>The near </a:t>
            </a:r>
            <a:r>
              <a:rPr lang="en-US" sz="2400" b="1" dirty="0" smtClean="0">
                <a:ea typeface="Calibri"/>
                <a:cs typeface="Calibri"/>
                <a:sym typeface="Calibri"/>
              </a:rPr>
              <a:t>future:</a:t>
            </a:r>
            <a:endParaRPr lang="en-US" sz="2400" b="1" dirty="0" smtClean="0">
              <a:sym typeface="Calibri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2720"/>
              <a:buFont typeface="Arial"/>
              <a:buChar char="•"/>
            </a:pP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KAGRA</a:t>
            </a:r>
            <a:r>
              <a:rPr lang="en-US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(coming online 2019-2020)</a:t>
            </a:r>
            <a:r>
              <a:rPr lang="en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3km </a:t>
            </a:r>
            <a:r>
              <a:rPr lang="en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2G</a:t>
            </a:r>
            <a:r>
              <a:rPr lang="en" sz="2200" dirty="0" smtClean="0">
                <a:solidFill>
                  <a:srgbClr val="FFFFFF"/>
                </a:solidFill>
              </a:rPr>
              <a:t> </a:t>
            </a:r>
            <a:r>
              <a:rPr lang="en" sz="2200" dirty="0">
                <a:solidFill>
                  <a:srgbClr val="FFFFFF"/>
                </a:solidFill>
              </a:rPr>
              <a:t>detector, </a:t>
            </a:r>
            <a:r>
              <a:rPr lang="en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pioneering 3G </a:t>
            </a:r>
            <a:r>
              <a:rPr lang="en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r>
              <a:rPr lang="en-US" sz="22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(underground, cryogenic)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2720"/>
              <a:buFont typeface="Arial"/>
              <a:buChar char="•"/>
            </a:pPr>
            <a:r>
              <a:rPr lang="en-US" sz="2200" dirty="0" smtClean="0">
                <a:ea typeface="Calibri"/>
                <a:cs typeface="Calibri"/>
                <a:sym typeface="Calibri"/>
              </a:rPr>
              <a:t>LIGO </a:t>
            </a:r>
            <a:r>
              <a:rPr lang="en" sz="2200" dirty="0" smtClean="0">
                <a:ea typeface="Calibri"/>
                <a:cs typeface="Calibri"/>
                <a:sym typeface="Calibri"/>
              </a:rPr>
              <a:t>A</a:t>
            </a:r>
            <a:r>
              <a:rPr lang="en" sz="2200" dirty="0">
                <a:ea typeface="Calibri"/>
                <a:cs typeface="Calibri"/>
                <a:sym typeface="Calibri"/>
              </a:rPr>
              <a:t>+, </a:t>
            </a:r>
            <a:r>
              <a:rPr lang="en-US" sz="2200" dirty="0" err="1">
                <a:ea typeface="Calibri"/>
                <a:cs typeface="Calibri"/>
                <a:sym typeface="Calibri"/>
              </a:rPr>
              <a:t>adVirgo</a:t>
            </a:r>
            <a:r>
              <a:rPr lang="en-US" sz="2200" dirty="0"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ea typeface="Calibri"/>
                <a:cs typeface="Calibri"/>
                <a:sym typeface="Calibri"/>
              </a:rPr>
              <a:t>, .. (2024)</a:t>
            </a:r>
            <a:r>
              <a:rPr lang="en-US" sz="22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" sz="22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mproved </a:t>
            </a:r>
            <a:r>
              <a:rPr lang="en" sz="22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detectors in current </a:t>
            </a:r>
            <a:r>
              <a:rPr lang="en" sz="22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facilities</a:t>
            </a:r>
            <a:r>
              <a:rPr lang="en-US" sz="22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ame materials, laser wavelength, better coatings, broadband squeezing</a:t>
            </a:r>
            <a:endParaRPr sz="2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lnSpc>
                <a:spcPct val="80000"/>
              </a:lnSpc>
              <a:spcBef>
                <a:spcPts val="476"/>
              </a:spcBef>
              <a:buClr>
                <a:srgbClr val="FFFFFF"/>
              </a:buClr>
              <a:buSzPts val="2380"/>
              <a:buFont typeface="Arial"/>
              <a:buChar char="•"/>
            </a:pPr>
            <a:r>
              <a:rPr lang="en" sz="2200" dirty="0" smtClean="0"/>
              <a:t>LIGO-INDIA</a:t>
            </a:r>
            <a:r>
              <a:rPr lang="en-US" sz="2200" dirty="0" smtClean="0"/>
              <a:t> (~2025)</a:t>
            </a:r>
            <a:r>
              <a:rPr lang="en-US" sz="2200" dirty="0" smtClean="0">
                <a:solidFill>
                  <a:srgbClr val="FFFFFF"/>
                </a:solidFill>
              </a:rPr>
              <a:t>: it will be a 4km LIGO A+ instrument</a:t>
            </a:r>
          </a:p>
          <a:p>
            <a:pPr marL="457200" lvl="1" indent="0">
              <a:lnSpc>
                <a:spcPct val="80000"/>
              </a:lnSpc>
              <a:spcBef>
                <a:spcPts val="476"/>
              </a:spcBef>
              <a:buClr>
                <a:srgbClr val="FFFFFF"/>
              </a:buClr>
              <a:buSzPts val="2380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FFFF00"/>
              </a:buClr>
              <a:buSzPts val="2720"/>
              <a:buFont typeface="Arial"/>
              <a:buChar char="•"/>
            </a:pPr>
            <a:r>
              <a:rPr lang="en-US" sz="24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Longer term future in current facilities (lik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e LIGO Voyager)</a:t>
            </a:r>
            <a:r>
              <a:rPr lang="en" sz="24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lnSpc>
                <a:spcPct val="80000"/>
              </a:lnSpc>
              <a:spcBef>
                <a:spcPts val="408"/>
              </a:spcBef>
              <a:buClr>
                <a:schemeClr val="lt1"/>
              </a:buClr>
              <a:buSzPts val="2040"/>
              <a:buFont typeface="Arial"/>
              <a:buChar char="•"/>
            </a:pPr>
            <a:r>
              <a:rPr lang="en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3G </a:t>
            </a:r>
            <a:r>
              <a:rPr lang="en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technologies in 2G facilities </a:t>
            </a: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lnSpc>
                <a:spcPct val="80000"/>
              </a:lnSpc>
              <a:spcBef>
                <a:spcPts val="408"/>
              </a:spcBef>
              <a:buClr>
                <a:schemeClr val="lt1"/>
              </a:buClr>
              <a:buSzPts val="2040"/>
              <a:buFont typeface="Arial"/>
              <a:buChar char="•"/>
            </a:pPr>
            <a:r>
              <a:rPr lang="en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Length </a:t>
            </a:r>
            <a:r>
              <a:rPr lang="en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shape constrained by existing </a:t>
            </a:r>
            <a:r>
              <a:rPr lang="en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facilities</a:t>
            </a:r>
            <a:endParaRPr lang="en-US" sz="22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>
              <a:lnSpc>
                <a:spcPct val="80000"/>
              </a:lnSpc>
              <a:spcBef>
                <a:spcPts val="408"/>
              </a:spcBef>
              <a:buClr>
                <a:schemeClr val="lt1"/>
              </a:buClr>
              <a:buSzPts val="2040"/>
              <a:buNone/>
            </a:pPr>
            <a:endParaRPr sz="1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476"/>
              </a:spcBef>
              <a:buClr>
                <a:srgbClr val="FFFFFF"/>
              </a:buClr>
              <a:buSzPts val="2380"/>
              <a:buFont typeface="Arial"/>
              <a:buChar char="•"/>
            </a:pPr>
            <a:r>
              <a:rPr lang="en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New detectors in new facilities (3G)</a:t>
            </a:r>
            <a:endParaRPr sz="2400" b="1" dirty="0"/>
          </a:p>
          <a:p>
            <a:pPr lvl="1" indent="-228600">
              <a:lnSpc>
                <a:spcPct val="80000"/>
              </a:lnSpc>
              <a:spcBef>
                <a:spcPts val="408"/>
              </a:spcBef>
              <a:buClr>
                <a:schemeClr val="lt1"/>
              </a:buClr>
              <a:buSzPts val="204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Einstein Telescope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en" sz="2200" dirty="0" smtClean="0">
                <a:solidFill>
                  <a:schemeClr val="lt1"/>
                </a:solidFill>
              </a:rPr>
              <a:t>, </a:t>
            </a:r>
            <a:r>
              <a:rPr lang="en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Cosmic Explorer </a:t>
            </a:r>
            <a:r>
              <a:rPr lang="en" sz="2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lang="en-US" sz="22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lnSpc>
                <a:spcPct val="80000"/>
              </a:lnSpc>
              <a:spcBef>
                <a:spcPts val="408"/>
              </a:spcBef>
              <a:buClr>
                <a:schemeClr val="lt1"/>
              </a:buClr>
              <a:buSzPts val="2040"/>
              <a:buFont typeface="Arial"/>
              <a:buChar char="•"/>
            </a:pPr>
            <a:r>
              <a:rPr lang="en-US" sz="2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Longer than 2G detectors (10-40km), more than x10 better sensitivity</a:t>
            </a:r>
            <a:endParaRPr sz="24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Dawn IV - Amsterdam 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"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GW world-wide network</a:t>
            </a:r>
            <a:endParaRPr sz="4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4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8"/>
            <a:ext cx="7581901" cy="1094083"/>
          </a:xfrm>
        </p:spPr>
        <p:txBody>
          <a:bodyPr/>
          <a:lstStyle/>
          <a:p>
            <a:r>
              <a:rPr lang="en-US" sz="3900" dirty="0" smtClean="0"/>
              <a:t>Concept Roadmap</a:t>
            </a:r>
            <a:endParaRPr lang="en-US" sz="1300" dirty="0"/>
          </a:p>
        </p:txBody>
      </p:sp>
      <p:sp>
        <p:nvSpPr>
          <p:cNvPr id="29" name="Rectangle 28"/>
          <p:cNvSpPr/>
          <p:nvPr/>
        </p:nvSpPr>
        <p:spPr>
          <a:xfrm>
            <a:off x="0" y="3980227"/>
            <a:ext cx="2767269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2G Advanced Detectors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0640" y="2552746"/>
            <a:ext cx="4976277" cy="45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29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wavelengths, cryogenics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088468" y="2552746"/>
            <a:ext cx="3851742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Voyager – Current Facilities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1313" y="1824613"/>
            <a:ext cx="5953759" cy="45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Ultimate R&amp;D (ET, CE)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475092" y="1824613"/>
            <a:ext cx="2668908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3G detectors in</a:t>
            </a:r>
          </a:p>
          <a:p>
            <a:pPr algn="ctr"/>
            <a:r>
              <a:rPr lang="en-US" dirty="0" smtClean="0"/>
              <a:t> New Facilities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642" y="3250399"/>
            <a:ext cx="2726627" cy="45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29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Coatings, squeezing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852329" y="3250399"/>
            <a:ext cx="2164588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A+, </a:t>
            </a:r>
            <a:r>
              <a:rPr lang="en-US" dirty="0" err="1" smtClean="0"/>
              <a:t>adVirgo</a:t>
            </a:r>
            <a:r>
              <a:rPr lang="en-US" dirty="0" smtClean="0"/>
              <a:t>+, ..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364611" y="4614334"/>
            <a:ext cx="0" cy="482032"/>
          </a:xfrm>
          <a:prstGeom prst="straightConnector1">
            <a:avLst/>
          </a:prstGeom>
          <a:ln w="38100" cmpd="sng"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/>
                </a:gs>
                <a:gs pos="86000">
                  <a:schemeClr val="accent1">
                    <a:alpha val="80000"/>
                  </a:schemeClr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hape 2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smtClean="0">
                <a:latin typeface="Calibri"/>
                <a:ea typeface="Calibri"/>
                <a:cs typeface="Calibri"/>
                <a:sym typeface="Calibri"/>
              </a:rPr>
              <a:t>Dawn IV - Amsterdam 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107" y="539040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Now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7269" y="5391779"/>
            <a:ext cx="153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Early 2020s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8468" y="5391779"/>
            <a:ext cx="145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Late 2020s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5185" y="5390409"/>
            <a:ext cx="1368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Mid 2030s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0642" y="5363673"/>
            <a:ext cx="910335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8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57200" y="4154935"/>
            <a:ext cx="8592900" cy="20511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alibri"/>
              <a:buNone/>
            </a:pPr>
            <a:r>
              <a:rPr lang="en-US" sz="40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Ingredients to go beyond </a:t>
            </a:r>
            <a:br>
              <a:rPr lang="en-US" sz="40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current 2G detectors</a:t>
            </a:r>
            <a:endParaRPr sz="40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594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" sz="296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More of the same, but even better</a:t>
            </a:r>
            <a:r>
              <a:rPr lang="en" sz="296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96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power, bigger/heavier masses, lower loss mirror coatings, better suspensions, …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" sz="296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New technologies</a:t>
            </a:r>
            <a:r>
              <a:rPr lang="en" sz="296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2960" b="0" i="0" u="none" strike="noStrike" cap="none" dirty="0">
                <a:solidFill>
                  <a:srgbClr val="BD6AC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6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broadband</a:t>
            </a:r>
            <a:r>
              <a:rPr lang="en-US" sz="2960" b="0" i="0" u="none" strike="noStrike" cap="none" dirty="0" smtClean="0">
                <a:solidFill>
                  <a:srgbClr val="BD6AC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96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squeezed </a:t>
            </a:r>
            <a:r>
              <a:rPr lang="en" sz="296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light, alternative wavelengths + cryogenics, alternative optical configurations, </a:t>
            </a:r>
            <a:r>
              <a:rPr lang="en" sz="296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endParaRPr lang="en-US" sz="296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endParaRPr sz="24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" sz="296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" sz="296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it longer:</a:t>
            </a:r>
            <a:r>
              <a:rPr lang="en" sz="296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96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take advantage of scaling of noises with arm length</a:t>
            </a:r>
            <a:endParaRPr dirty="0">
              <a:solidFill>
                <a:srgbClr val="B7B7B7"/>
              </a:solidFill>
            </a:endParaRPr>
          </a:p>
          <a:p>
            <a:pPr marL="342900" marR="0" lvl="0" indent="-32766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" sz="2960" b="1" dirty="0">
                <a:solidFill>
                  <a:srgbClr val="FFFF00"/>
                </a:solidFill>
              </a:rPr>
              <a:t>G</a:t>
            </a:r>
            <a:r>
              <a:rPr lang="en" sz="2960" b="1" i="0" u="none" strike="noStrike" cap="none" dirty="0">
                <a:solidFill>
                  <a:srgbClr val="FFFF00"/>
                </a:solidFill>
              </a:rPr>
              <a:t>o</a:t>
            </a:r>
            <a:r>
              <a:rPr lang="en" sz="296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Underground:</a:t>
            </a:r>
            <a:r>
              <a:rPr lang="en" sz="2960" b="1" i="0" u="none" strike="noStrike" cap="none" dirty="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96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 low frequencies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Font typeface="Arial"/>
              <a:buChar char="•"/>
            </a:pPr>
            <a:r>
              <a:rPr lang="en" sz="296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New concepts: </a:t>
            </a:r>
            <a:r>
              <a:rPr lang="en" sz="2960" i="0" u="none" strike="noStrike" cap="none" dirty="0">
                <a:solidFill>
                  <a:srgbClr val="FFFFFF"/>
                </a:solidFill>
              </a:rPr>
              <a:t>triangular shape, </a:t>
            </a:r>
            <a:r>
              <a:rPr lang="en" sz="2960" i="0" u="none" strike="noStrike" cap="none" dirty="0">
                <a:solidFill>
                  <a:schemeClr val="tx1"/>
                </a:solidFill>
              </a:rPr>
              <a:t>x</a:t>
            </a:r>
            <a:r>
              <a:rPr lang="en" sz="2960" dirty="0">
                <a:solidFill>
                  <a:schemeClr val="tx1"/>
                </a:solidFill>
              </a:rPr>
              <a:t>y</a:t>
            </a:r>
            <a:r>
              <a:rPr lang="en" sz="2960" i="0" u="none" strike="noStrike" cap="none" dirty="0">
                <a:solidFill>
                  <a:schemeClr val="tx1"/>
                </a:solidFill>
              </a:rPr>
              <a:t>lophone</a:t>
            </a:r>
            <a:r>
              <a:rPr lang="en" sz="2960" i="0" u="none" strike="noStrike" cap="none" dirty="0">
                <a:solidFill>
                  <a:srgbClr val="FFFFFF"/>
                </a:solidFill>
              </a:rPr>
              <a:t>, ..</a:t>
            </a:r>
            <a:endParaRPr sz="2960" i="0" u="none" strike="noStrike" cap="none" dirty="0">
              <a:solidFill>
                <a:srgbClr val="FFFFFF"/>
              </a:solidFill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21284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Dawn IV - Amsterdam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 rot="5400000">
            <a:off x="7311183" y="4765641"/>
            <a:ext cx="246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ONLY FOR NEW FACILITIES</a:t>
            </a:r>
            <a:endParaRPr sz="2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From 2G </a:t>
            </a:r>
            <a:r>
              <a:rPr lang="en-US" sz="3959" dirty="0" smtClean="0">
                <a:latin typeface="Calibri"/>
                <a:ea typeface="Calibri"/>
                <a:cs typeface="Calibri"/>
                <a:sym typeface="Wingdings"/>
              </a:rPr>
              <a:t>to</a:t>
            </a:r>
            <a:r>
              <a:rPr lang="en-US" sz="3959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Wingdings"/>
              </a:rPr>
              <a:t> 3G: </a:t>
            </a:r>
            <a:r>
              <a:rPr lang="en-US" sz="3959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3959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xample </a:t>
            </a:r>
            <a:r>
              <a:rPr lang="en" sz="3959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3959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Sensitivity </a:t>
            </a:r>
            <a:r>
              <a:rPr lang="en-US" sz="3959" dirty="0" smtClean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959" b="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rogression</a:t>
            </a:r>
            <a:endParaRPr sz="3959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smtClean="0">
                <a:latin typeface="Calibri"/>
                <a:ea typeface="Calibri"/>
                <a:cs typeface="Calibri"/>
                <a:sym typeface="Calibri"/>
              </a:rPr>
              <a:t>Dawn IV - Amsterdam 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pic>
        <p:nvPicPr>
          <p:cNvPr id="10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950" y="1206420"/>
            <a:ext cx="6818100" cy="522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 rot="16200000">
            <a:off x="5628006" y="3325033"/>
            <a:ext cx="54895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99097"/>
                </a:solidFill>
              </a:rPr>
              <a:t>Exploring the sensitivity of next generation gravitational wave detectors </a:t>
            </a:r>
            <a:r>
              <a:rPr lang="en-US" sz="1600" dirty="0" smtClean="0">
                <a:solidFill>
                  <a:srgbClr val="899097"/>
                </a:solidFill>
              </a:rPr>
              <a:t>(2017)  CQG 34, 044001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3989219" y="4310949"/>
            <a:ext cx="931839" cy="501316"/>
          </a:xfrm>
          <a:prstGeom prst="rightArrow">
            <a:avLst/>
          </a:prstGeom>
          <a:gradFill flip="none" rotWithShape="1">
            <a:gsLst>
              <a:gs pos="0">
                <a:srgbClr val="0000FF">
                  <a:alpha val="30000"/>
                </a:srgbClr>
              </a:gs>
              <a:gs pos="58000">
                <a:srgbClr val="FF0000">
                  <a:alpha val="30000"/>
                </a:srgb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4111328" y="3303636"/>
            <a:ext cx="687619" cy="501316"/>
          </a:xfrm>
          <a:prstGeom prst="rightArrow">
            <a:avLst/>
          </a:prstGeom>
          <a:gradFill flip="none" rotWithShape="1">
            <a:gsLst>
              <a:gs pos="0">
                <a:srgbClr val="0000FF">
                  <a:alpha val="30000"/>
                </a:srgbClr>
              </a:gs>
              <a:gs pos="58000">
                <a:srgbClr val="FF0000">
                  <a:alpha val="30000"/>
                </a:srgb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6121" y="3290692"/>
            <a:ext cx="14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6121" y="4218460"/>
            <a:ext cx="14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w_horiz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2" y="823560"/>
            <a:ext cx="8012104" cy="56020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32" y="166337"/>
            <a:ext cx="8229600" cy="5448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BBH and BNS from the entire </a:t>
            </a:r>
            <a:r>
              <a:rPr lang="en-US" sz="3600" dirty="0" smtClean="0"/>
              <a:t>Universe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5FFB-816F-F34B-B170-D2EF508BA1C8}" type="slidenum">
              <a:rPr lang="en-US" smtClean="0"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6948" y="6027103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Credit: Evan Hall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3066" y="5592976"/>
            <a:ext cx="70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5963" y="5582901"/>
            <a:ext cx="70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BBH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742452" y="-1327063"/>
            <a:ext cx="529041" cy="6730164"/>
          </a:xfrm>
          <a:prstGeom prst="rect">
            <a:avLst/>
          </a:prstGeom>
          <a:gradFill rotWithShape="1">
            <a:gsLst>
              <a:gs pos="0">
                <a:srgbClr val="F8C000">
                  <a:tint val="100000"/>
                  <a:shade val="100000"/>
                  <a:satMod val="130000"/>
                  <a:alpha val="0"/>
                </a:srgbClr>
              </a:gs>
              <a:gs pos="100000">
                <a:srgbClr val="F8C000">
                  <a:tint val="100000"/>
                  <a:shade val="100000"/>
                  <a:satMod val="130000"/>
                  <a:alpha val="0"/>
                </a:srgbClr>
              </a:gs>
              <a:gs pos="50000">
                <a:srgbClr val="F83500">
                  <a:lumMod val="60000"/>
                  <a:lumOff val="40000"/>
                  <a:alpha val="5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6826" y="1875225"/>
            <a:ext cx="175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Stars Formed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4663" y="1215044"/>
            <a:ext cx="84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BH?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2382844" y="5158478"/>
            <a:ext cx="548845" cy="542269"/>
          </a:xfrm>
          <a:prstGeom prst="donut">
            <a:avLst>
              <a:gd name="adj" fmla="val 25447"/>
            </a:avLst>
          </a:prstGeom>
          <a:solidFill>
            <a:srgbClr val="FF0000">
              <a:alpha val="75000"/>
            </a:srgbClr>
          </a:solidFill>
          <a:ln>
            <a:noFill/>
          </a:ln>
          <a:effectLst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6826" y="5417498"/>
            <a:ext cx="1861503" cy="243027"/>
          </a:xfrm>
          <a:prstGeom prst="rect">
            <a:avLst/>
          </a:prstGeom>
          <a:gradFill rotWithShape="1">
            <a:gsLst>
              <a:gs pos="0">
                <a:srgbClr val="F8C000">
                  <a:tint val="100000"/>
                  <a:shade val="100000"/>
                  <a:satMod val="130000"/>
                  <a:alpha val="0"/>
                </a:srgbClr>
              </a:gs>
              <a:gs pos="100000">
                <a:srgbClr val="F8C000">
                  <a:tint val="100000"/>
                  <a:shade val="100000"/>
                  <a:satMod val="130000"/>
                  <a:alpha val="0"/>
                </a:srgbClr>
              </a:gs>
              <a:gs pos="50000">
                <a:schemeClr val="bg2">
                  <a:alpha val="50000"/>
                </a:schemeClr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357E-6 4.62642E-7 L -4.12357E-6 -0.4101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32"/>
            <a:ext cx="8229600" cy="1143000"/>
          </a:xfrm>
        </p:spPr>
        <p:txBody>
          <a:bodyPr/>
          <a:lstStyle/>
          <a:p>
            <a:r>
              <a:rPr lang="en-US" dirty="0" smtClean="0"/>
              <a:t>High SNR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opt_snr_redshi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9" y="1082968"/>
            <a:ext cx="6943284" cy="531266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1036359" y="6018950"/>
            <a:ext cx="172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Credit: Evan Hall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9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2647950" y="6371476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Dawn IV - Amsterdam </a:t>
            </a:r>
            <a:endParaRPr sz="1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9590"/>
            <a:ext cx="9144000" cy="579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0" y="6432672"/>
            <a:ext cx="802105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Original design: </a:t>
            </a:r>
            <a:r>
              <a:rPr lang="en" sz="2000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Underground</a:t>
            </a:r>
            <a:r>
              <a:rPr lang="en" sz="20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triangular, 10km on a side, 6 interferometers</a:t>
            </a:r>
            <a:endParaRPr sz="2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39600"/>
            <a:ext cx="2778900" cy="251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hlinkClick r:id="rId5"/>
          </p:cNvPr>
          <p:cNvSpPr/>
          <p:nvPr/>
        </p:nvSpPr>
        <p:spPr>
          <a:xfrm>
            <a:off x="7264178" y="349497"/>
            <a:ext cx="101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5"/>
              </a:rPr>
              <a:t>et-gw.eu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945" y="-1608"/>
            <a:ext cx="3589455" cy="11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ET: Why Triangular?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Best science with a single 3G detector (polarization information)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Concept compatible with construction in Europe: underground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Excavation cost also favors a triangular </a:t>
            </a:r>
            <a:r>
              <a:rPr lang="en-US" dirty="0" smtClean="0">
                <a:solidFill>
                  <a:schemeClr val="tx1"/>
                </a:solidFill>
              </a:rPr>
              <a:t>configuration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Facility able to support further detector improvements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30th,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IV - Amsterdam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Custom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FA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23780</TotalTime>
  <Words>860</Words>
  <Application>Microsoft Macintosh PowerPoint</Application>
  <PresentationFormat>On-screen Show (4:3)</PresentationFormat>
  <Paragraphs>153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Black </vt:lpstr>
      <vt:lpstr>Basic concepts for  3rd generation detectors</vt:lpstr>
      <vt:lpstr>The GW world-wide network</vt:lpstr>
      <vt:lpstr>Concept Roadmap</vt:lpstr>
      <vt:lpstr>Ingredients to go beyond  current 2G detectors</vt:lpstr>
      <vt:lpstr>From 2G to 3G:  Example of Sensitivity Progression</vt:lpstr>
      <vt:lpstr>BBH and BNS from the entire Universe</vt:lpstr>
      <vt:lpstr>High SNR signals</vt:lpstr>
      <vt:lpstr>PowerPoint Presentation</vt:lpstr>
      <vt:lpstr>ET: Why Triangular? </vt:lpstr>
      <vt:lpstr>Cosmic Explorer</vt:lpstr>
      <vt:lpstr>CE: Why L-shaped?</vt:lpstr>
      <vt:lpstr>CE: Why 40km?</vt:lpstr>
      <vt:lpstr>How do fundamental noises scale?</vt:lpstr>
      <vt:lpstr>How do fundamental noises scale?</vt:lpstr>
      <vt:lpstr>How do fundamental noises scale?</vt:lpstr>
      <vt:lpstr>CE: Why 40km?</vt:lpstr>
      <vt:lpstr>Conclusions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Barsotti</dc:creator>
  <cp:lastModifiedBy>Lisa Barsotti</cp:lastModifiedBy>
  <cp:revision>57</cp:revision>
  <dcterms:created xsi:type="dcterms:W3CDTF">2018-08-09T14:06:29Z</dcterms:created>
  <dcterms:modified xsi:type="dcterms:W3CDTF">2018-08-29T19:19:37Z</dcterms:modified>
</cp:coreProperties>
</file>