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6466005-4FEB-9A49-8C39-935BAFDD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4E8BD-461C-354C-9AC1-961770B73CB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6C32-C9E0-0D4A-A5AD-AF864D154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7AA9-4F25-D340-A9E6-1F50CDB7A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6DAD-EDFA-1344-A286-8D878DB9F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9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C5D6-E357-0C48-ACBE-64CB86AB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3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F9A2-95AA-3147-B7D6-E21F47147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131D-D5C6-164B-BC81-A0F86F0DD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5E31-8514-9742-8A7C-3A6A0D8B9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7EC8-0C5F-714D-9FFF-9B123D06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CB4D-EFBC-824E-9E76-2D11CCB1C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47F0-FE48-7240-8C74-196C95C0D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4C6B-5A3A-2648-86DC-AA32BA25D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7E2C501-34F0-B247-8496-69AEAAF3D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5800" y="6519862"/>
            <a:ext cx="14036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/>
                </a:solidFill>
                <a:latin typeface="Helvetica" charset="0"/>
                <a:cs typeface="+mn-cs"/>
              </a:rPr>
              <a:t>LIGO-</a:t>
            </a:r>
            <a:r>
              <a:rPr lang="en-US" sz="1200" dirty="0" smtClean="0">
                <a:solidFill>
                  <a:schemeClr val="tx2"/>
                </a:solidFill>
                <a:latin typeface="Helvetica" charset="0"/>
                <a:cs typeface="+mn-cs"/>
              </a:rPr>
              <a:t>G1801597-</a:t>
            </a:r>
            <a:r>
              <a:rPr lang="en-US" sz="1200" dirty="0">
                <a:solidFill>
                  <a:schemeClr val="tx2"/>
                </a:solidFill>
                <a:latin typeface="Helvetica" charset="0"/>
                <a:cs typeface="+mn-cs"/>
              </a:rPr>
              <a:t>v1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  <a:latin typeface="Helvetica" charset="0"/>
              <a:cs typeface="+mn-cs"/>
            </a:endParaRP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  <a:latin typeface="Helvetica" charset="0"/>
                <a:cs typeface="+mn-cs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sz="800" dirty="0">
                <a:solidFill>
                  <a:schemeClr val="tx2"/>
                </a:solidFill>
                <a:latin typeface="Helvetica" charset="0"/>
                <a:cs typeface="+mn-cs"/>
              </a:rPr>
              <a:t>Form F0900043-v1</a:t>
            </a:r>
            <a:r>
              <a:rPr lang="en-US" sz="1200" dirty="0">
                <a:solidFill>
                  <a:schemeClr val="tx2"/>
                </a:solidFill>
                <a:latin typeface="Helvetica" charset="0"/>
                <a:cs typeface="+mn-cs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Helvetica" charset="0"/>
                <a:cs typeface="+mn-cs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0668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nationalacademies.org/cs/groups/ssbsite/documents/webpage/ssb_18793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48EE-A7A0-2D4E-B458-B88E596229A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j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72440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dirty="0">
              <a:cs typeface="+mn-cs"/>
            </a:endParaRPr>
          </a:p>
          <a:p>
            <a:pPr marL="0" indent="0" algn="ctr">
              <a:buNone/>
              <a:defRPr/>
            </a:pPr>
            <a:r>
              <a:rPr lang="en-US" sz="3600" i="1" dirty="0" smtClean="0">
                <a:cs typeface="+mn-cs"/>
              </a:rPr>
              <a:t>Gravitational-wave Detectors: </a:t>
            </a:r>
          </a:p>
          <a:p>
            <a:pPr marL="0" indent="0" algn="ctr">
              <a:buNone/>
              <a:defRPr/>
            </a:pPr>
            <a:r>
              <a:rPr lang="en-US" sz="3600" i="1" dirty="0" smtClean="0">
                <a:cs typeface="+mn-cs"/>
              </a:rPr>
              <a:t>The US Landscape 2020–2030 and Beyond</a:t>
            </a:r>
          </a:p>
          <a:p>
            <a:pPr marL="0" indent="0" algn="ctr">
              <a:buNone/>
              <a:defRPr/>
            </a:pPr>
            <a:r>
              <a:rPr lang="en-US" sz="3600" i="1" dirty="0" smtClean="0">
                <a:cs typeface="+mn-cs"/>
              </a:rPr>
              <a:t>(A Personal Perspective)</a:t>
            </a:r>
          </a:p>
          <a:p>
            <a:pPr marL="0" indent="0" algn="ctr">
              <a:buNone/>
              <a:defRPr/>
            </a:pPr>
            <a:endParaRPr lang="en-US" sz="3600" i="1" dirty="0">
              <a:cs typeface="+mn-cs"/>
            </a:endParaRPr>
          </a:p>
          <a:p>
            <a:pPr marL="0" indent="0" algn="ctr">
              <a:buNone/>
              <a:defRPr/>
            </a:pPr>
            <a:r>
              <a:rPr lang="en-US" sz="3200" dirty="0" smtClean="0">
                <a:cs typeface="+mn-cs"/>
              </a:rPr>
              <a:t>Dave Reitze</a:t>
            </a:r>
          </a:p>
          <a:p>
            <a:pPr marL="0" indent="0" algn="ctr">
              <a:buNone/>
              <a:defRPr/>
            </a:pPr>
            <a:r>
              <a:rPr lang="en-US" sz="3200" dirty="0" smtClean="0">
                <a:cs typeface="+mn-cs"/>
              </a:rPr>
              <a:t>LIGO Laboratory 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16933"/>
            <a:ext cx="3262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Helvetica"/>
                <a:cs typeface="Helvetica"/>
              </a:rPr>
              <a:t>Dawn IV, Aug 30, 31, 2018 Amsterdam</a:t>
            </a:r>
            <a:endParaRPr lang="en-US" sz="140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Laboratory Operations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 </a:t>
            </a:r>
            <a:r>
              <a:rPr lang="en-US" dirty="0"/>
              <a:t>for 2019-2023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724400"/>
          </a:xfrm>
        </p:spPr>
        <p:txBody>
          <a:bodyPr/>
          <a:lstStyle/>
          <a:p>
            <a:r>
              <a:rPr lang="en-US" sz="2000" dirty="0" smtClean="0"/>
              <a:t>Plan lays out envisioned run schedules and upgrade/commissioning periods for coming 5 years</a:t>
            </a:r>
          </a:p>
          <a:p>
            <a:r>
              <a:rPr lang="en-US" sz="2000" dirty="0" smtClean="0"/>
              <a:t>Caveats which could impact this plan: </a:t>
            </a:r>
            <a:r>
              <a:rPr lang="en-US" sz="2000" dirty="0" err="1" smtClean="0"/>
              <a:t>i</a:t>
            </a:r>
            <a:r>
              <a:rPr lang="en-US" sz="2000" dirty="0" smtClean="0"/>
              <a:t>) A+ Project detailed planning not done, ii) joint run planning with Virgo and KAGRA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2590800"/>
            <a:ext cx="9144000" cy="5275385"/>
            <a:chOff x="0" y="1143000"/>
            <a:chExt cx="9144000" cy="52753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43000"/>
              <a:ext cx="9144000" cy="52753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76200" y="5029200"/>
              <a:ext cx="9067800" cy="1371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48400" y="6276201"/>
            <a:ext cx="1736924" cy="276999"/>
          </a:xfrm>
          <a:prstGeom prst="rect">
            <a:avLst/>
          </a:prstGeom>
          <a:solidFill>
            <a:srgbClr val="4EFFB5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A+ midscale upgrade</a:t>
            </a:r>
            <a:endParaRPr lang="en-US" sz="12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9727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A+ Advanced LIGO </a:t>
            </a:r>
            <a:br>
              <a:rPr lang="en-US" dirty="0" smtClean="0"/>
            </a:br>
            <a:r>
              <a:rPr lang="en-US" dirty="0" smtClean="0"/>
              <a:t>Upgrade 2019-2026(+)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876800" cy="4953000"/>
          </a:xfrm>
        </p:spPr>
        <p:txBody>
          <a:bodyPr/>
          <a:lstStyle/>
          <a:p>
            <a:r>
              <a:rPr lang="en-US" sz="1800" dirty="0" smtClean="0"/>
              <a:t>Mid-scale upgrade of the Advanced LIGO interferometers</a:t>
            </a:r>
          </a:p>
          <a:p>
            <a:pPr lvl="1"/>
            <a:r>
              <a:rPr lang="en-US" sz="1400" dirty="0" smtClean="0"/>
              <a:t>Improves binary neutron star inspiral range by ~ 1.9; 30/30 M</a:t>
            </a:r>
            <a:r>
              <a:rPr lang="en-US" sz="1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4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binary </a:t>
            </a:r>
            <a:r>
              <a:rPr lang="en-US" sz="1400" dirty="0">
                <a:sym typeface="Wingdings"/>
              </a:rPr>
              <a:t>black hole </a:t>
            </a:r>
            <a:r>
              <a:rPr lang="en-US" sz="1400" dirty="0" smtClean="0">
                <a:sym typeface="Wingdings"/>
              </a:rPr>
              <a:t>inspiral range </a:t>
            </a:r>
            <a:r>
              <a:rPr lang="en-US" sz="1400" dirty="0">
                <a:sym typeface="Wingdings"/>
              </a:rPr>
              <a:t>by ~1.6 </a:t>
            </a:r>
          </a:p>
          <a:p>
            <a:pPr lvl="1"/>
            <a:r>
              <a:rPr lang="en-US" sz="1400" dirty="0" smtClean="0">
                <a:sym typeface="Wingdings"/>
              </a:rPr>
              <a:t>Frequency dependent squeezing + better coatings w/ lower thermal noise</a:t>
            </a:r>
            <a:endParaRPr lang="en-US" sz="12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US-UK-Australia international collaboration</a:t>
            </a:r>
          </a:p>
          <a:p>
            <a:r>
              <a:rPr lang="en-US" sz="1800" dirty="0" smtClean="0">
                <a:sym typeface="Wingdings"/>
              </a:rPr>
              <a:t>Project Status: </a:t>
            </a:r>
          </a:p>
          <a:p>
            <a:pPr lvl="1"/>
            <a:r>
              <a:rPr lang="en-US" sz="1400" dirty="0" smtClean="0">
                <a:sym typeface="Wingdings"/>
              </a:rPr>
              <a:t>US: $20.5M awarded by NSF to begin Oct 1, </a:t>
            </a:r>
            <a:r>
              <a:rPr lang="en-US" sz="1400" dirty="0" smtClean="0">
                <a:sym typeface="Wingdings"/>
              </a:rPr>
              <a:t>2018</a:t>
            </a:r>
            <a:endParaRPr lang="en-US" sz="1400" dirty="0" smtClean="0">
              <a:sym typeface="Wingdings"/>
            </a:endParaRPr>
          </a:p>
          <a:p>
            <a:pPr lvl="1"/>
            <a:r>
              <a:rPr lang="en-US" sz="1400" dirty="0" smtClean="0">
                <a:sym typeface="Wingdings"/>
              </a:rPr>
              <a:t>UK: ~ £10M requested by STFC; under review</a:t>
            </a:r>
          </a:p>
          <a:p>
            <a:pPr lvl="1"/>
            <a:r>
              <a:rPr lang="en-US" sz="1400" dirty="0" smtClean="0">
                <a:sym typeface="Wingdings"/>
              </a:rPr>
              <a:t>Australia: funded by ARC, have received deliverables</a:t>
            </a:r>
            <a:endParaRPr lang="en-US" sz="1400" dirty="0" smtClean="0"/>
          </a:p>
          <a:p>
            <a:r>
              <a:rPr lang="en-US" sz="1800" dirty="0" smtClean="0"/>
              <a:t>Construction Project Schedule: 2019-2023</a:t>
            </a:r>
          </a:p>
          <a:p>
            <a:pPr lvl="1"/>
            <a:r>
              <a:rPr lang="en-US" sz="1400" dirty="0" smtClean="0"/>
              <a:t>Fabrication/facility modifications/installation/integration: 2019-2022</a:t>
            </a:r>
          </a:p>
          <a:p>
            <a:pPr lvl="1"/>
            <a:r>
              <a:rPr lang="en-US" sz="1400" dirty="0" smtClean="0"/>
              <a:t>Commissioning: 2023</a:t>
            </a:r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800" dirty="0" smtClean="0"/>
              <a:t>Operation: currently envision a 1.5-2 year run durations in 2024-2026, perhaps </a:t>
            </a:r>
            <a:r>
              <a:rPr lang="en-US" sz="1800" dirty="0" smtClean="0"/>
              <a:t>2027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505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10" y="1143000"/>
            <a:ext cx="373989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I: Voyager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76800" cy="4953000"/>
          </a:xfrm>
        </p:spPr>
        <p:txBody>
          <a:bodyPr/>
          <a:lstStyle/>
          <a:p>
            <a:r>
              <a:rPr lang="en-US" sz="1800" dirty="0" smtClean="0"/>
              <a:t>A 4 km design to exploit the LIGO Observatory facilities limits</a:t>
            </a:r>
          </a:p>
          <a:p>
            <a:pPr lvl="1"/>
            <a:r>
              <a:rPr lang="en-US" sz="1400" dirty="0" smtClean="0"/>
              <a:t>Ultimately determined by arm length and vacuum base pressure</a:t>
            </a:r>
          </a:p>
          <a:p>
            <a:r>
              <a:rPr lang="en-US" sz="1800" dirty="0" smtClean="0"/>
              <a:t>Uses new technologies </a:t>
            </a:r>
            <a:r>
              <a:rPr lang="is-IS" sz="1800" dirty="0" smtClean="0"/>
              <a:t>…</a:t>
            </a:r>
          </a:p>
          <a:p>
            <a:pPr lvl="1"/>
            <a:r>
              <a:rPr lang="is-IS" sz="1400" dirty="0" smtClean="0"/>
              <a:t>Silicon test masses</a:t>
            </a:r>
          </a:p>
          <a:p>
            <a:pPr lvl="1"/>
            <a:r>
              <a:rPr lang="is-IS" sz="1400" dirty="0" smtClean="0"/>
              <a:t>123 K operating temperature</a:t>
            </a:r>
          </a:p>
          <a:p>
            <a:pPr lvl="1"/>
            <a:r>
              <a:rPr lang="is-IS" sz="1400" dirty="0" smtClean="0"/>
              <a:t>2 </a:t>
            </a:r>
            <a:r>
              <a:rPr lang="is-IS" sz="1400" dirty="0" smtClean="0">
                <a:latin typeface="Symbol" charset="2"/>
                <a:cs typeface="Symbol" charset="2"/>
              </a:rPr>
              <a:t>m</a:t>
            </a:r>
            <a:r>
              <a:rPr lang="is-IS" sz="1400" dirty="0" smtClean="0"/>
              <a:t>m 150 W laser, higher quantum efficiency photodiodes</a:t>
            </a:r>
          </a:p>
          <a:p>
            <a:r>
              <a:rPr lang="is-IS" sz="1800" dirty="0" smtClean="0"/>
              <a:t>... </a:t>
            </a:r>
            <a:r>
              <a:rPr lang="en-US" sz="1800" dirty="0" smtClean="0"/>
              <a:t>but r</a:t>
            </a:r>
            <a:r>
              <a:rPr lang="is-IS" sz="1800" dirty="0" smtClean="0"/>
              <a:t>euses key Advanced LIGO components </a:t>
            </a:r>
          </a:p>
          <a:p>
            <a:pPr lvl="1"/>
            <a:r>
              <a:rPr lang="en-US" sz="1400" dirty="0" smtClean="0"/>
              <a:t>Vacuum system</a:t>
            </a:r>
          </a:p>
          <a:p>
            <a:pPr lvl="1"/>
            <a:r>
              <a:rPr lang="en-US" sz="1400" dirty="0" smtClean="0"/>
              <a:t>S</a:t>
            </a:r>
            <a:r>
              <a:rPr lang="is-IS" sz="1400" dirty="0" smtClean="0"/>
              <a:t>eismic isolation</a:t>
            </a:r>
          </a:p>
          <a:p>
            <a:r>
              <a:rPr lang="is-IS" sz="1800" dirty="0" smtClean="0"/>
              <a:t>Prototyping effort</a:t>
            </a:r>
          </a:p>
          <a:p>
            <a:pPr lvl="1"/>
            <a:r>
              <a:rPr lang="is-IS" sz="1400" dirty="0" smtClean="0"/>
              <a:t>40 m interferometer at Caltech; pending funding</a:t>
            </a:r>
          </a:p>
          <a:p>
            <a:r>
              <a:rPr lang="is-IS" sz="1800" dirty="0"/>
              <a:t>Cost: O($10</a:t>
            </a:r>
            <a:r>
              <a:rPr lang="is-IS" sz="1800" baseline="30000" dirty="0"/>
              <a:t>8</a:t>
            </a:r>
            <a:r>
              <a:rPr lang="is-IS" sz="1800" dirty="0"/>
              <a:t>M</a:t>
            </a:r>
            <a:r>
              <a:rPr lang="is-IS" sz="1800" dirty="0" smtClean="0"/>
              <a:t>)</a:t>
            </a:r>
          </a:p>
          <a:p>
            <a:r>
              <a:rPr lang="is-IS" sz="1800" dirty="0" smtClean="0"/>
              <a:t>Time Scale: ?</a:t>
            </a:r>
            <a:r>
              <a:rPr lang="is-IS" sz="1800" dirty="0"/>
              <a:t> </a:t>
            </a:r>
            <a:r>
              <a:rPr lang="is-IS" sz="1800" dirty="0" smtClean="0"/>
              <a:t>(but not before late 2020s)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96" y="1143000"/>
            <a:ext cx="3660803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62400"/>
            <a:ext cx="3657600" cy="27443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6096000"/>
            <a:ext cx="4572000" cy="400110"/>
          </a:xfrm>
          <a:prstGeom prst="rect">
            <a:avLst/>
          </a:prstGeom>
          <a:solidFill>
            <a:srgbClr val="7095FD"/>
          </a:solidFill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Helvetica"/>
                <a:cs typeface="Helvetica"/>
              </a:rPr>
              <a:t>Shapiro, Brett, et al. "Cryogenically cooled ultra low vibration silicon mirrors for gravitational wave observatories." Cryogenics 81 (2017): 83-92.</a:t>
            </a:r>
          </a:p>
        </p:txBody>
      </p:sp>
    </p:spTree>
    <p:extLst>
      <p:ext uri="{BB962C8B-B14F-4D97-AF65-F5344CB8AC3E}">
        <p14:creationId xmlns:p14="http://schemas.microsoft.com/office/powerpoint/2010/main" val="102062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II: Cosmic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953000" cy="4953000"/>
          </a:xfrm>
        </p:spPr>
        <p:txBody>
          <a:bodyPr/>
          <a:lstStyle/>
          <a:p>
            <a:r>
              <a:rPr lang="en-US" sz="2000" dirty="0" smtClean="0"/>
              <a:t>40 km L-shaped interferometer design</a:t>
            </a:r>
          </a:p>
          <a:p>
            <a:r>
              <a:rPr lang="en-US" sz="2000" dirty="0" smtClean="0"/>
              <a:t>A key node of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generation detector network </a:t>
            </a:r>
          </a:p>
          <a:p>
            <a:r>
              <a:rPr lang="en-US" sz="2000" dirty="0" smtClean="0"/>
              <a:t>Sensitivity can benefit from new technologies (a la Voyager), but could also use existing 2G technology, appropriately scaled up: </a:t>
            </a:r>
          </a:p>
          <a:p>
            <a:pPr lvl="1"/>
            <a:r>
              <a:rPr lang="en-US" sz="1600" dirty="0" smtClean="0"/>
              <a:t>Large aperture, 320 kg silica test masses, higher arm powers</a:t>
            </a:r>
          </a:p>
          <a:p>
            <a:r>
              <a:rPr lang="en-US" sz="2000" dirty="0"/>
              <a:t>Design effort formally underway</a:t>
            </a:r>
          </a:p>
          <a:p>
            <a:pPr lvl="1"/>
            <a:r>
              <a:rPr lang="en-US" sz="1600" dirty="0"/>
              <a:t>Recently funded by NSF, 3 year study</a:t>
            </a:r>
          </a:p>
          <a:p>
            <a:pPr lvl="1"/>
            <a:r>
              <a:rPr lang="en-US" sz="1600" dirty="0"/>
              <a:t>Matt Evans (MIT) leading, participation by other US institutions  </a:t>
            </a:r>
          </a:p>
          <a:p>
            <a:r>
              <a:rPr lang="en-US" sz="2200" dirty="0" smtClean="0"/>
              <a:t>Cost: O($10</a:t>
            </a:r>
            <a:r>
              <a:rPr lang="en-US" sz="2200" baseline="30000" dirty="0" smtClean="0"/>
              <a:t>9</a:t>
            </a:r>
            <a:r>
              <a:rPr lang="en-US" sz="2200" dirty="0" smtClean="0"/>
              <a:t>)</a:t>
            </a:r>
            <a:endParaRPr lang="en-US" sz="2200" baseline="30000" dirty="0" smtClean="0"/>
          </a:p>
          <a:p>
            <a:r>
              <a:rPr lang="en-US" sz="2200" dirty="0" smtClean="0"/>
              <a:t>Time scale for realization: ?, but not before 2030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1143000"/>
            <a:ext cx="3810000" cy="189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124200"/>
            <a:ext cx="3844336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6260068"/>
            <a:ext cx="4495800" cy="3693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Helvetica"/>
                <a:cs typeface="Helvetica"/>
              </a:rPr>
              <a:t>B. P. Abbott, et al., (LIGO Scientific Collaboration), “Exploring the sensitivity of next generation gravitational wave detectors”, Class. Quantum Grav. 34, 044001 (2017).</a:t>
            </a:r>
          </a:p>
        </p:txBody>
      </p:sp>
    </p:spTree>
    <p:extLst>
      <p:ext uri="{BB962C8B-B14F-4D97-AF65-F5344CB8AC3E}">
        <p14:creationId xmlns:p14="http://schemas.microsoft.com/office/powerpoint/2010/main" val="181631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3G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Possible paths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Field</a:t>
            </a:r>
            <a:r>
              <a:rPr lang="en-US" sz="1800" dirty="0"/>
              <a:t>-Specific National </a:t>
            </a:r>
            <a:r>
              <a:rPr lang="en-US" sz="1800" dirty="0" smtClean="0"/>
              <a:t>Academies Studies</a:t>
            </a:r>
            <a:endParaRPr lang="en-US" sz="1800" dirty="0"/>
          </a:p>
          <a:p>
            <a:pPr lvl="1"/>
            <a:r>
              <a:rPr lang="en-US" sz="1400" dirty="0" smtClean="0"/>
              <a:t>Commissioned by funding agencies</a:t>
            </a:r>
          </a:p>
          <a:p>
            <a:pPr lvl="1"/>
            <a:r>
              <a:rPr lang="en-US" sz="1400" dirty="0" smtClean="0"/>
              <a:t>Studies </a:t>
            </a:r>
            <a:r>
              <a:rPr lang="en-US" sz="1400" dirty="0"/>
              <a:t>are both comprehensive and intensive</a:t>
            </a:r>
          </a:p>
          <a:p>
            <a:pPr lvl="2"/>
            <a:r>
              <a:rPr lang="en-US" sz="1200" dirty="0"/>
              <a:t>10-15 </a:t>
            </a:r>
            <a:r>
              <a:rPr lang="en-US" sz="1200" dirty="0" smtClean="0"/>
              <a:t>study members</a:t>
            </a:r>
            <a:r>
              <a:rPr lang="en-US" sz="1200" dirty="0"/>
              <a:t>, membership is a mix of scientists from within the community and objective </a:t>
            </a:r>
            <a:r>
              <a:rPr lang="en-US" sz="1200" dirty="0" smtClean="0"/>
              <a:t>outsiders</a:t>
            </a:r>
          </a:p>
          <a:p>
            <a:pPr lvl="2"/>
            <a:r>
              <a:rPr lang="en-US" sz="1200" dirty="0" smtClean="0"/>
              <a:t>Resulting report and recommendations undergo stringent review  </a:t>
            </a:r>
          </a:p>
          <a:p>
            <a:pPr marL="114300" indent="0">
              <a:buNone/>
            </a:pPr>
            <a:r>
              <a:rPr lang="en-US" sz="2000" dirty="0" smtClean="0"/>
              <a:t>OR</a:t>
            </a: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1800" dirty="0" smtClean="0">
                <a:sym typeface="Wingdings"/>
              </a:rPr>
              <a:t>Astro2020 </a:t>
            </a:r>
            <a:r>
              <a:rPr lang="en-US" sz="1800" dirty="0">
                <a:sym typeface="Wingdings"/>
              </a:rPr>
              <a:t>Decadal Survey</a:t>
            </a:r>
            <a:endParaRPr lang="en-US" sz="1800" dirty="0"/>
          </a:p>
          <a:p>
            <a:pPr lvl="1"/>
            <a:r>
              <a:rPr lang="en-US" sz="1400" dirty="0"/>
              <a:t>Astronomy and various fields of Physics conduct Decadal Surveys </a:t>
            </a:r>
          </a:p>
          <a:p>
            <a:pPr lvl="2"/>
            <a:r>
              <a:rPr lang="en-US" sz="1200" dirty="0"/>
              <a:t>Initial LIGO was endorsed in a </a:t>
            </a:r>
            <a:r>
              <a:rPr lang="en-US" sz="1200"/>
              <a:t>1986 </a:t>
            </a:r>
            <a:r>
              <a:rPr lang="en-US" sz="1200" smtClean="0"/>
              <a:t>study</a:t>
            </a:r>
            <a:r>
              <a:rPr lang="en-US" sz="1200" smtClean="0"/>
              <a:t> </a:t>
            </a:r>
            <a:endParaRPr lang="en-US" sz="1200" dirty="0" smtClean="0"/>
          </a:p>
          <a:p>
            <a:pPr lvl="1"/>
            <a:r>
              <a:rPr lang="en-US" sz="1400" dirty="0" smtClean="0"/>
              <a:t>Chartered by US agencies (NASA, NSF, DOE)</a:t>
            </a:r>
          </a:p>
          <a:p>
            <a:pPr lvl="1"/>
            <a:r>
              <a:rPr lang="en-US" sz="1400" dirty="0" smtClean="0"/>
              <a:t>(Complex) Process involves surveying relevant communities and issue report ranking large and mid-scale projects  </a:t>
            </a:r>
          </a:p>
          <a:p>
            <a:pPr lvl="1"/>
            <a:r>
              <a:rPr lang="en-US" sz="1400" i="1" dirty="0" smtClean="0"/>
              <a:t>Unclear if ground-based GW will be included for ranking</a:t>
            </a:r>
            <a:endParaRPr lang="en-US" sz="1600" i="1" dirty="0"/>
          </a:p>
          <a:p>
            <a:r>
              <a:rPr lang="en-US" sz="1800" dirty="0" smtClean="0"/>
              <a:t>Astro2020 call for science papers: </a:t>
            </a:r>
          </a:p>
          <a:p>
            <a:pPr lvl="1"/>
            <a:r>
              <a:rPr lang="en-US" sz="1600" dirty="0">
                <a:hlinkClick r:id="rId2"/>
              </a:rPr>
              <a:t>http://sites.nationalacademies.org/cs/groups/ssbsite/documents/webpage/ssb_187932.</a:t>
            </a:r>
            <a:r>
              <a:rPr lang="en-US" sz="1600" dirty="0" smtClean="0">
                <a:hlinkClick r:id="rId2"/>
              </a:rPr>
              <a:t>pdf</a:t>
            </a:r>
            <a:endParaRPr lang="en-US" sz="1600" dirty="0" smtClean="0"/>
          </a:p>
          <a:p>
            <a:pPr lvl="1"/>
            <a:r>
              <a:rPr lang="en-US" sz="1600" dirty="0" smtClean="0"/>
              <a:t>Due by Jan 18,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5715000"/>
            <a:ext cx="2254268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Helvetica"/>
                <a:cs typeface="Helvetica"/>
              </a:rPr>
              <a:t>More on Astro2020 </a:t>
            </a:r>
          </a:p>
          <a:p>
            <a:r>
              <a:rPr lang="en-US" sz="1800" b="1" dirty="0" smtClean="0">
                <a:latin typeface="Helvetica"/>
                <a:cs typeface="Helvetica"/>
              </a:rPr>
              <a:t>this afternoon</a:t>
            </a:r>
            <a:endParaRPr lang="en-US" sz="1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23788695"/>
      </p:ext>
    </p:extLst>
  </p:cSld>
  <p:clrMapOvr>
    <a:masterClrMapping/>
  </p:clrMapOvr>
</p:sld>
</file>

<file path=ppt/theme/theme1.xml><?xml version="1.0" encoding="utf-8"?>
<a:theme xmlns:a="http://schemas.openxmlformats.org/drawingml/2006/main" name="F0900043-v2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F0900043-v2.potx</Template>
  <TotalTime>268</TotalTime>
  <Words>635</Words>
  <Application>Microsoft Macintosh PowerPoint</Application>
  <PresentationFormat>On-screen Show (4:3)</PresentationFormat>
  <Paragraphs>83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F0900043-v2</vt:lpstr>
      <vt:lpstr>Photo Editor Photo</vt:lpstr>
      <vt:lpstr>PowerPoint Presentation</vt:lpstr>
      <vt:lpstr>LIGO Laboratory Operations  Plan for 2019-2023 </vt:lpstr>
      <vt:lpstr>A+ Advanced LIGO  Upgrade 2019-2026(+)</vt:lpstr>
      <vt:lpstr>Longer Term I: Voyager </vt:lpstr>
      <vt:lpstr>Longer Term II: Cosmic Explorer</vt:lpstr>
      <vt:lpstr>The Path to 3G in the US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David Reitze</cp:lastModifiedBy>
  <cp:revision>28</cp:revision>
  <cp:lastPrinted>1999-10-01T21:59:04Z</cp:lastPrinted>
  <dcterms:created xsi:type="dcterms:W3CDTF">2002-09-05T00:08:29Z</dcterms:created>
  <dcterms:modified xsi:type="dcterms:W3CDTF">2018-08-30T08:22:26Z</dcterms:modified>
</cp:coreProperties>
</file>