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1"/>
  </p:sldMasterIdLst>
  <p:notesMasterIdLst>
    <p:notesMasterId r:id="rId57"/>
  </p:notesMasterIdLst>
  <p:handoutMasterIdLst>
    <p:handoutMasterId r:id="rId58"/>
  </p:handoutMasterIdLst>
  <p:sldIdLst>
    <p:sldId id="256" r:id="rId2"/>
    <p:sldId id="366" r:id="rId3"/>
    <p:sldId id="372" r:id="rId4"/>
    <p:sldId id="373" r:id="rId5"/>
    <p:sldId id="375" r:id="rId6"/>
    <p:sldId id="374" r:id="rId7"/>
    <p:sldId id="376" r:id="rId8"/>
    <p:sldId id="286" r:id="rId9"/>
    <p:sldId id="377" r:id="rId10"/>
    <p:sldId id="287" r:id="rId11"/>
    <p:sldId id="378" r:id="rId12"/>
    <p:sldId id="288" r:id="rId13"/>
    <p:sldId id="285" r:id="rId14"/>
    <p:sldId id="379" r:id="rId15"/>
    <p:sldId id="364" r:id="rId16"/>
    <p:sldId id="343" r:id="rId17"/>
    <p:sldId id="357" r:id="rId18"/>
    <p:sldId id="360" r:id="rId19"/>
    <p:sldId id="291" r:id="rId20"/>
    <p:sldId id="354" r:id="rId21"/>
    <p:sldId id="370" r:id="rId22"/>
    <p:sldId id="380" r:id="rId23"/>
    <p:sldId id="381" r:id="rId24"/>
    <p:sldId id="382" r:id="rId25"/>
    <p:sldId id="359" r:id="rId26"/>
    <p:sldId id="293" r:id="rId27"/>
    <p:sldId id="294" r:id="rId28"/>
    <p:sldId id="295" r:id="rId29"/>
    <p:sldId id="296" r:id="rId30"/>
    <p:sldId id="299" r:id="rId31"/>
    <p:sldId id="301" r:id="rId32"/>
    <p:sldId id="303" r:id="rId33"/>
    <p:sldId id="385" r:id="rId34"/>
    <p:sldId id="383" r:id="rId35"/>
    <p:sldId id="309" r:id="rId36"/>
    <p:sldId id="310" r:id="rId37"/>
    <p:sldId id="312" r:id="rId38"/>
    <p:sldId id="314" r:id="rId39"/>
    <p:sldId id="315" r:id="rId40"/>
    <p:sldId id="316" r:id="rId41"/>
    <p:sldId id="319" r:id="rId42"/>
    <p:sldId id="320" r:id="rId43"/>
    <p:sldId id="321" r:id="rId44"/>
    <p:sldId id="322" r:id="rId45"/>
    <p:sldId id="323" r:id="rId46"/>
    <p:sldId id="324" r:id="rId47"/>
    <p:sldId id="326" r:id="rId48"/>
    <p:sldId id="327" r:id="rId49"/>
    <p:sldId id="329" r:id="rId50"/>
    <p:sldId id="334" r:id="rId51"/>
    <p:sldId id="335" r:id="rId52"/>
    <p:sldId id="330" r:id="rId53"/>
    <p:sldId id="332" r:id="rId54"/>
    <p:sldId id="338" r:id="rId55"/>
    <p:sldId id="339" r:id="rId56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28" autoAdjust="0"/>
    <p:restoredTop sz="94613" autoAdjust="0"/>
  </p:normalViewPr>
  <p:slideViewPr>
    <p:cSldViewPr snapToGrid="0" snapToObjects="1">
      <p:cViewPr>
        <p:scale>
          <a:sx n="78" d="100"/>
          <a:sy n="78" d="100"/>
        </p:scale>
        <p:origin x="1568" y="10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B1598-9ABA-CE4B-B487-490B000758C5}" type="datetimeFigureOut">
              <a:rPr lang="en-US" smtClean="0"/>
              <a:t>7/5/18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0A2725-F6AB-AF48-AD2E-2D22C7ECC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3868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8D00B-A97F-1D49-90B0-5C00E9C58F0F}" type="datetimeFigureOut">
              <a:rPr lang="ja-JP" altLang="en-US" smtClean="0"/>
              <a:pPr/>
              <a:t>2018/7/5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B1E19-CF36-A244-8A85-A1D4B9D837F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33226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52248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53413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03178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x_{\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rm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RMS} = \sqrt{\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{1}{T} \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_{T_1}^{T_2} \left[x(t)\right]^2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dt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74433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x_{\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rm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RMS} = \sqrt{\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{1}{T} \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_{T_1}^{T_2} \left[x(t)\right]^2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dt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82387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x_{\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rm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RMS} = \sqrt{\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{1}{T} \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_{T_1}^{T_2} \left[x(t)\right]^2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dt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70169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x_{\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rm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RMS} = \sqrt{\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{1}{T} \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_{T_1}^{T_2} \left[x(t)\right]^2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dt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60828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x_{\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rm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RMS} = \sqrt{\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{1}{T} \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_{T_1}^{T_2} \left[x(t)\right]^2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dt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6008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x_{\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rm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RMS}(f) = \sqrt{\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int_f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^{\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infty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S_x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(f)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85824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x_{\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rm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RMS} = \sqrt{\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{1}{T} \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_{T_1}^{T_2} \left[x(t)\right]^2 </a:t>
            </a:r>
            <a:r>
              <a:rPr kumimoji="1"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dt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22417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</a:lstStyle>
          <a:p>
            <a:r>
              <a:rPr kumimoji="0" lang="ja-JP" altLang="en-US" dirty="0"/>
              <a:t>マスタ タイトルの書式設定</a:t>
            </a:r>
            <a:endParaRPr kumimoji="0" 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ja-JP" altLang="en-US" dirty="0"/>
              <a:t>マスタ サブタイトルの書式設定</a:t>
            </a:r>
            <a:endParaRPr kumimoji="0" 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 i="0">
                <a:latin typeface="Tahoma"/>
                <a:ea typeface="ＤＦＰ太丸ゴシック体"/>
              </a:defRPr>
            </a:lvl1pPr>
          </a:lstStyle>
          <a:p>
            <a:fld id="{BC70AF78-43E7-5E49-AA9E-E4AD088A8803}" type="datetime1">
              <a:rPr lang="en-US" altLang="ja-JP" smtClean="0"/>
              <a:t>7/5/18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625655" y="6476999"/>
            <a:ext cx="5507719" cy="274320"/>
          </a:xfrm>
        </p:spPr>
        <p:txBody>
          <a:bodyPr/>
          <a:lstStyle>
            <a:lvl1pPr>
              <a:defRPr sz="1400" b="1" i="0">
                <a:latin typeface="Tahoma"/>
                <a:ea typeface="ＤＦＰ太丸ゴシック体"/>
              </a:defRPr>
            </a:lvl1pPr>
          </a:lstStyle>
          <a:p>
            <a:endParaRPr lang="ja-JP" altLang="en-US" dirty="0"/>
          </a:p>
        </p:txBody>
      </p:sp>
      <p:sp>
        <p:nvSpPr>
          <p:cNvPr id="10" name="正方形/長方形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8528000" y="156523"/>
            <a:ext cx="470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139F2C2-7507-4444-AD2D-5EC37B46FC20}" type="slidenum">
              <a:rPr lang="ja-JP" altLang="en-US" baseline="0" smtClean="0">
                <a:solidFill>
                  <a:schemeClr val="bg1"/>
                </a:solidFill>
              </a:rPr>
              <a:pPr/>
              <a:t>‹#›</a:t>
            </a:fld>
            <a:endParaRPr lang="ja-JP" altLang="en-US" baseline="0" dirty="0">
              <a:solidFill>
                <a:schemeClr val="bg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FD6BC-E9C6-504D-BA2F-ABD560679015}" type="datetime1">
              <a:rPr lang="en-US" altLang="ja-JP" smtClean="0"/>
              <a:t>7/5/18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正方形/長方形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33231-EBF5-0746-9728-1C2F05A3A8BB}" type="datetime1">
              <a:rPr lang="en-US" altLang="ja-JP" smtClean="0"/>
              <a:t>7/5/18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kumimoji="0" lang="ja-JP" altLang="en-US" dirty="0"/>
              <a:t>マスタ タイトルの書式設定</a:t>
            </a:r>
            <a:endParaRPr kumimoji="0" 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eaLnBrk="1" latinLnBrk="0" hangingPunct="1"/>
            <a:r>
              <a:rPr lang="ja-JP" altLang="en-US" dirty="0"/>
              <a:t>マスタ テキストの書式設定</a:t>
            </a:r>
          </a:p>
          <a:p>
            <a:pPr lvl="1" eaLnBrk="1" latinLnBrk="0" hangingPunct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 eaLnBrk="1" latinLnBrk="0" hangingPunct="1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 eaLnBrk="1" latinLnBrk="0" hangingPunct="1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 eaLnBrk="1" latinLnBrk="0" hangingPunct="1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kumimoji="0" 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51C57D-2830-9541-B110-33F2DF065FB2}" type="datetime1">
              <a:rPr lang="en-US" altLang="ja-JP" smtClean="0"/>
              <a:t>7/5/18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8319868" y="112290"/>
            <a:ext cx="733864" cy="274320"/>
          </a:xfrm>
        </p:spPr>
        <p:txBody>
          <a:bodyPr/>
          <a:lstStyle>
            <a:lvl1pPr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 ヘッダー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正方形/長方形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</a:lstStyle>
          <a:p>
            <a:r>
              <a:rPr kumimoji="0" lang="ja-JP" altLang="en-US" dirty="0"/>
              <a:t>マスタ タイトルの書式設定</a:t>
            </a:r>
            <a:endParaRPr kumimoji="0" 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ja-JP" altLang="en-US" dirty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21D7C-A712-A642-B692-1D349B718933}" type="datetime1">
              <a:rPr lang="en-US" altLang="ja-JP" smtClean="0"/>
              <a:t>7/5/18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5CD18-686B-47A9-AFD5-66CE5FA52A66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58B49-1A1F-4649-9B8B-F0653FD66961}" type="datetime1">
              <a:rPr lang="en-US" altLang="ja-JP" smtClean="0"/>
              <a:t>7/5/18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E280-8D9C-234D-B482-2F1667A4A023}" type="datetime1">
              <a:rPr lang="en-US" altLang="ja-JP" smtClean="0"/>
              <a:t>7/5/18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098A1-D8A7-2E47-BDB0-5D0D8F34DF7A}" type="datetime1">
              <a:rPr lang="en-US" altLang="ja-JP" smtClean="0"/>
              <a:t>7/5/18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0F62-7A27-6C4F-B965-D9DF3E5CBB15}" type="datetime1">
              <a:rPr lang="en-US" altLang="ja-JP" smtClean="0"/>
              <a:t>7/5/18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634B6-D6A7-324F-B096-43EB7FB60374}" type="datetime1">
              <a:rPr lang="en-US" altLang="ja-JP" smtClean="0"/>
              <a:t>7/5/18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12" name="正方形/長方形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正方形/長方形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ja-JP" altLang="en-US"/>
              <a:t>アイコンをクリックして図を追加</a:t>
            </a:r>
            <a:endParaRPr kumimoji="0" 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CA63BDE1-E4B4-7341-BA44-B4B9C8F39D5B}" type="datetime1">
              <a:rPr lang="en-US" altLang="ja-JP" smtClean="0"/>
              <a:t>7/5/18</a:t>
            </a:fld>
            <a:endParaRPr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正方形/長方形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 bwMode="invGray">
          <a:xfrm>
            <a:off x="0" y="880239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 bwMode="ltGray">
          <a:xfrm>
            <a:off x="0" y="1"/>
            <a:ext cx="9143999" cy="880238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27839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ja-JP" altLang="en-US" dirty="0"/>
              <a:t>マスタ タイトルの書式設定</a:t>
            </a:r>
            <a:endParaRPr kumimoji="0" 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925959"/>
            <a:ext cx="8229600" cy="5474841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ja-JP" altLang="en-US" dirty="0"/>
              <a:t>マスタ テキストの書式設定</a:t>
            </a:r>
          </a:p>
          <a:p>
            <a:pPr lvl="1" eaLnBrk="1" latinLnBrk="0" hangingPunct="1"/>
            <a:r>
              <a:rPr kumimoji="0" lang="ja-JP" altLang="en-US" dirty="0"/>
              <a:t>第 </a:t>
            </a:r>
            <a:r>
              <a:rPr kumimoji="0" lang="en-US" altLang="ja-JP" dirty="0"/>
              <a:t>2 </a:t>
            </a:r>
            <a:r>
              <a:rPr kumimoji="0" lang="ja-JP" altLang="en-US" dirty="0"/>
              <a:t>レベル</a:t>
            </a:r>
          </a:p>
          <a:p>
            <a:pPr lvl="2" eaLnBrk="1" latinLnBrk="0" hangingPunct="1"/>
            <a:r>
              <a:rPr kumimoji="0" lang="ja-JP" altLang="en-US" dirty="0"/>
              <a:t>第 </a:t>
            </a:r>
            <a:r>
              <a:rPr kumimoji="0" lang="en-US" altLang="ja-JP" dirty="0"/>
              <a:t>3 </a:t>
            </a:r>
            <a:r>
              <a:rPr kumimoji="0" lang="ja-JP" altLang="en-US" dirty="0"/>
              <a:t>レベル</a:t>
            </a:r>
          </a:p>
          <a:p>
            <a:pPr lvl="3" eaLnBrk="1" latinLnBrk="0" hangingPunct="1"/>
            <a:r>
              <a:rPr kumimoji="0" lang="ja-JP" altLang="en-US" dirty="0"/>
              <a:t>第 </a:t>
            </a:r>
            <a:r>
              <a:rPr kumimoji="0" lang="en-US" altLang="ja-JP" dirty="0"/>
              <a:t>4 </a:t>
            </a:r>
            <a:r>
              <a:rPr kumimoji="0" lang="ja-JP" altLang="en-US" dirty="0"/>
              <a:t>レベル</a:t>
            </a:r>
          </a:p>
          <a:p>
            <a:pPr lvl="4" eaLnBrk="1" latinLnBrk="0" hangingPunct="1"/>
            <a:r>
              <a:rPr kumimoji="0" lang="ja-JP" altLang="en-US" dirty="0"/>
              <a:t>第 </a:t>
            </a:r>
            <a:r>
              <a:rPr kumimoji="0" lang="en-US" altLang="ja-JP" dirty="0"/>
              <a:t>5 </a:t>
            </a:r>
            <a:r>
              <a:rPr kumimoji="0" lang="ja-JP" altLang="en-US" dirty="0"/>
              <a:t>レベル</a:t>
            </a:r>
            <a:endParaRPr kumimoji="0" 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89D2734-9E5F-974F-A97D-30B7A91D4F7A}" type="datetime1">
              <a:rPr lang="en-US" altLang="ja-JP" smtClean="0"/>
              <a:t>7/5/18</a:t>
            </a:fld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1" sz="3600" b="1" kern="1200">
          <a:solidFill>
            <a:schemeClr val="accent1">
              <a:satMod val="150000"/>
            </a:schemeClr>
          </a:solidFill>
          <a:effectLst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1" sz="32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1" sz="28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1" sz="24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1" sz="20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1" lang="en-US" sz="2000" kern="1200" smtClean="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1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link.aps.org/doi/10.1103/RevModPhys.86.121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rxiv.org/abs/1305.5188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hyperlink" Target="https://www.ligo.org/science/GW-Overview/images/continuous.jpg" TargetMode="External"/><Relationship Id="rId7" Type="http://schemas.openxmlformats.org/officeDocument/2006/relationships/hyperlink" Target="https://www.ligo.org/science/GW-Overview/images/burst.j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hyperlink" Target="https://www.ligo.org/science/GW-Overview/images/inspiral.jpg" TargetMode="External"/><Relationship Id="rId10" Type="http://schemas.openxmlformats.org/officeDocument/2006/relationships/image" Target="../media/image7.jpeg"/><Relationship Id="rId4" Type="http://schemas.openxmlformats.org/officeDocument/2006/relationships/image" Target="../media/image4.jpeg"/><Relationship Id="rId9" Type="http://schemas.openxmlformats.org/officeDocument/2006/relationships/hyperlink" Target="https://www.ligo.org/science/GW-Overview/images/stochastic.jp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link.aps.org/doi/10.1103/RevModPhys.86.121" TargetMode="External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rxiv.org/abs/1305.5188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3" Type="http://schemas.openxmlformats.org/officeDocument/2006/relationships/hyperlink" Target="https://www.ligo.org/science/GW-Overview/images/continuous.jpg" TargetMode="External"/><Relationship Id="rId7" Type="http://schemas.openxmlformats.org/officeDocument/2006/relationships/hyperlink" Target="https://www.ligo.org/science/GW-Overview/images/burst.jpg" TargetMode="Externa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8.png"/><Relationship Id="rId5" Type="http://schemas.openxmlformats.org/officeDocument/2006/relationships/hyperlink" Target="https://www.ligo.org/science/GW-Overview/images/inspiral.jpg" TargetMode="External"/><Relationship Id="rId10" Type="http://schemas.openxmlformats.org/officeDocument/2006/relationships/image" Target="../media/image7.jpeg"/><Relationship Id="rId4" Type="http://schemas.openxmlformats.org/officeDocument/2006/relationships/image" Target="../media/image4.jpeg"/><Relationship Id="rId9" Type="http://schemas.openxmlformats.org/officeDocument/2006/relationships/hyperlink" Target="https://www.ligo.org/science/GW-Overview/images/stochastic.jpg" TargetMode="External"/><Relationship Id="rId1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hyperlink" Target="http://www.analog.com/static/imported-files/tutorials/MT-229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emf"/><Relationship Id="rId4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768600"/>
            <a:ext cx="8077200" cy="2085340"/>
          </a:xfrm>
        </p:spPr>
        <p:txBody>
          <a:bodyPr>
            <a:noAutofit/>
          </a:bodyPr>
          <a:lstStyle/>
          <a:p>
            <a:pPr algn="ctr"/>
            <a:r>
              <a:rPr lang="en-US" altLang="ja-JP" sz="4400" dirty="0"/>
              <a:t>Noises </a:t>
            </a:r>
            <a:br>
              <a:rPr lang="en-US" altLang="ja-JP" sz="4400" dirty="0"/>
            </a:br>
            <a:r>
              <a:rPr lang="en-US" altLang="ja-JP" sz="4400" dirty="0"/>
              <a:t>in gravitational wave detectors</a:t>
            </a:r>
            <a:endParaRPr lang="ja-JP" altLang="en-US" sz="44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 rot="10800000" flipV="1">
            <a:off x="685800" y="5225918"/>
            <a:ext cx="8077200" cy="553524"/>
          </a:xfrm>
        </p:spPr>
        <p:txBody>
          <a:bodyPr/>
          <a:lstStyle/>
          <a:p>
            <a:r>
              <a:rPr lang="en-US" altLang="ja-JP" dirty="0">
                <a:latin typeface="+mj-lt"/>
              </a:rPr>
              <a:t>Koji Arai – LIGO Laboratory / Caltech</a:t>
            </a:r>
            <a:endParaRPr lang="ja-JP" altLang="en-US" dirty="0">
              <a:latin typeface="+mj-lt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597661" y="424934"/>
            <a:ext cx="1967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+mj-lt"/>
                <a:cs typeface="Tahoma"/>
              </a:rPr>
              <a:t>LIGO-G1801355-v1</a:t>
            </a:r>
            <a:endParaRPr kumimoji="1" lang="ja-JP" altLang="en-US" dirty="0">
              <a:latin typeface="+mj-lt"/>
              <a:cs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8"/>
            <a:ext cx="9144000" cy="5932041"/>
          </a:xfrm>
        </p:spPr>
        <p:txBody>
          <a:bodyPr>
            <a:normAutofit lnSpcReduction="10000"/>
          </a:bodyPr>
          <a:lstStyle/>
          <a:p>
            <a:r>
              <a:rPr lang="en-US" sz="2800" b="1" dirty="0" err="1">
                <a:latin typeface="+mj-lt"/>
              </a:rPr>
              <a:t>Parseval’s</a:t>
            </a:r>
            <a:r>
              <a:rPr lang="en-US" sz="2800" b="1" dirty="0">
                <a:latin typeface="+mj-lt"/>
              </a:rPr>
              <a:t> Theorem</a:t>
            </a:r>
            <a:r>
              <a:rPr lang="en-US" sz="2800" dirty="0">
                <a:latin typeface="+mj-lt"/>
              </a:rPr>
              <a:t> for signal RMS and PSD</a:t>
            </a:r>
          </a:p>
          <a:p>
            <a:endParaRPr lang="en-US" sz="2800" dirty="0">
              <a:latin typeface="+mj-lt"/>
            </a:endParaRPr>
          </a:p>
          <a:p>
            <a:endParaRPr lang="en-US" sz="2800" dirty="0">
              <a:latin typeface="+mj-lt"/>
            </a:endParaRPr>
          </a:p>
          <a:p>
            <a:endParaRPr lang="en-US" sz="2800" dirty="0">
              <a:latin typeface="+mj-lt"/>
            </a:endParaRPr>
          </a:p>
          <a:p>
            <a:endParaRPr lang="en-US" sz="2800" dirty="0">
              <a:latin typeface="+mj-lt"/>
            </a:endParaRPr>
          </a:p>
          <a:p>
            <a:endParaRPr lang="en-US" sz="2800" dirty="0">
              <a:latin typeface="+mj-lt"/>
            </a:endParaRPr>
          </a:p>
          <a:p>
            <a:endParaRPr lang="en-US" sz="2800" dirty="0">
              <a:latin typeface="+mj-lt"/>
            </a:endParaRPr>
          </a:p>
          <a:p>
            <a:endParaRPr lang="en-US" sz="2800" dirty="0">
              <a:latin typeface="+mj-lt"/>
            </a:endParaRPr>
          </a:p>
          <a:p>
            <a:pPr marL="118872" indent="0">
              <a:buNone/>
            </a:pPr>
            <a:r>
              <a:rPr lang="en-US" sz="2800" dirty="0">
                <a:latin typeface="+mj-lt"/>
              </a:rPr>
              <a:t>Root Mean of </a:t>
            </a:r>
            <a:r>
              <a:rPr lang="en-US" sz="2800" i="1" dirty="0">
                <a:latin typeface="+mj-lt"/>
              </a:rPr>
              <a:t>x</a:t>
            </a:r>
            <a:r>
              <a:rPr lang="en-US" sz="2800" dirty="0">
                <a:latin typeface="+mj-lt"/>
              </a:rPr>
              <a:t>(</a:t>
            </a:r>
            <a:r>
              <a:rPr lang="en-US" sz="2800" i="1" dirty="0">
                <a:latin typeface="+mj-lt"/>
              </a:rPr>
              <a:t>t</a:t>
            </a:r>
            <a:r>
              <a:rPr lang="en-US" sz="2800" dirty="0">
                <a:latin typeface="+mj-lt"/>
              </a:rPr>
              <a:t>): </a:t>
            </a:r>
            <a:br>
              <a:rPr lang="en-US" sz="2800" dirty="0">
                <a:latin typeface="+mj-lt"/>
              </a:rPr>
            </a:br>
            <a:r>
              <a:rPr lang="en-US" sz="2800" dirty="0">
                <a:solidFill>
                  <a:srgbClr val="0000FF"/>
                </a:solidFill>
                <a:latin typeface="+mj-lt"/>
              </a:rPr>
              <a:t>		average signal power density (per sec)</a:t>
            </a:r>
          </a:p>
          <a:p>
            <a:pPr marL="118872" indent="0">
              <a:buNone/>
            </a:pPr>
            <a:r>
              <a:rPr lang="en-US" sz="2800" dirty="0">
                <a:solidFill>
                  <a:srgbClr val="0000FF"/>
                </a:solidFill>
                <a:latin typeface="+mj-lt"/>
              </a:rPr>
              <a:t>		(cf. variance, </a:t>
            </a:r>
            <a:r>
              <a:rPr lang="en-US" sz="2800" dirty="0" err="1">
                <a:solidFill>
                  <a:srgbClr val="0000FF"/>
                </a:solidFill>
                <a:latin typeface="+mj-lt"/>
              </a:rPr>
              <a:t>std</a:t>
            </a:r>
            <a:r>
              <a:rPr lang="en-US" sz="2800" dirty="0">
                <a:solidFill>
                  <a:srgbClr val="0000FF"/>
                </a:solidFill>
                <a:latin typeface="+mj-lt"/>
              </a:rPr>
              <a:t> deviation)</a:t>
            </a:r>
          </a:p>
          <a:p>
            <a:pPr marL="118872" indent="0">
              <a:buNone/>
            </a:pPr>
            <a:endParaRPr lang="en-US" sz="2800" dirty="0">
              <a:solidFill>
                <a:srgbClr val="0000FF"/>
              </a:solidFill>
              <a:latin typeface="+mj-lt"/>
            </a:endParaRPr>
          </a:p>
          <a:p>
            <a:pPr marL="118872" indent="0">
              <a:buNone/>
            </a:pPr>
            <a:r>
              <a:rPr lang="en-US" sz="2800" dirty="0">
                <a:latin typeface="+mj-lt"/>
              </a:rPr>
              <a:t>PSD </a:t>
            </a:r>
            <a:r>
              <a:rPr lang="en-US" sz="2800" i="1" dirty="0" err="1">
                <a:latin typeface="+mj-lt"/>
              </a:rPr>
              <a:t>Sx</a:t>
            </a:r>
            <a:r>
              <a:rPr lang="en-US" sz="2800" dirty="0">
                <a:latin typeface="+mj-lt"/>
              </a:rPr>
              <a:t>(</a:t>
            </a:r>
            <a:r>
              <a:rPr lang="en-US" sz="2800" i="1" dirty="0">
                <a:latin typeface="+mj-lt"/>
              </a:rPr>
              <a:t>f</a:t>
            </a:r>
            <a:r>
              <a:rPr lang="en-US" sz="2800" dirty="0">
                <a:latin typeface="+mj-lt"/>
              </a:rPr>
              <a:t>):</a:t>
            </a:r>
          </a:p>
          <a:p>
            <a:pPr marL="118872" indent="0">
              <a:buNone/>
            </a:pPr>
            <a:r>
              <a:rPr lang="en-US" sz="2800" dirty="0">
                <a:solidFill>
                  <a:srgbClr val="0000FF"/>
                </a:solidFill>
                <a:latin typeface="+mj-lt"/>
              </a:rPr>
              <a:t>		power density per frequency (per sec)</a:t>
            </a:r>
          </a:p>
          <a:p>
            <a:pPr marL="118872" indent="0">
              <a:buNone/>
            </a:pPr>
            <a:endParaRPr lang="en-US" sz="2800" dirty="0">
              <a:latin typeface="+mj-lt"/>
            </a:endParaRPr>
          </a:p>
          <a:p>
            <a:pPr marL="118872" indent="0">
              <a:buNone/>
            </a:pPr>
            <a:endParaRPr lang="en-US" sz="2800" dirty="0">
              <a:latin typeface="+mj-lt"/>
            </a:endParaRPr>
          </a:p>
          <a:p>
            <a:pPr marL="118872" indent="0">
              <a:buNone/>
            </a:pPr>
            <a:endParaRPr lang="en-US" sz="2800" dirty="0">
              <a:latin typeface="+mj-lt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PSD &lt;-&gt; RMS</a:t>
            </a:r>
            <a:endParaRPr lang="ja-JP" altLang="en-US" dirty="0"/>
          </a:p>
        </p:txBody>
      </p:sp>
      <p:pic>
        <p:nvPicPr>
          <p:cNvPr id="6" name="Picture 5" descr="latexit-dra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352" y="1724775"/>
            <a:ext cx="4064000" cy="17653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68B2ED-920F-8F44-B043-186616B60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10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38987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PSD &lt;-&gt; RMS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-14253" y="925959"/>
            <a:ext cx="8104004" cy="1343905"/>
          </a:xfrm>
        </p:spPr>
        <p:txBody>
          <a:bodyPr>
            <a:normAutofit/>
          </a:bodyPr>
          <a:lstStyle/>
          <a:p>
            <a:r>
              <a:rPr lang="en-US" altLang="ja-JP" sz="2800" b="1" dirty="0">
                <a:latin typeface="Corbel" panose="020B0503020204020204" pitchFamily="34" charset="0"/>
              </a:rPr>
              <a:t>Same RMS (~0.2), but they look different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C65F9D6-6A04-4F4B-BBEE-EB7B80227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CB4CA5-6B72-9B45-8617-6C65560A8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916618" y="326849"/>
            <a:ext cx="1604604" cy="4412661"/>
          </a:xfrm>
          <a:prstGeom prst="rect">
            <a:avLst/>
          </a:prstGeom>
        </p:spPr>
      </p:pic>
      <p:sp>
        <p:nvSpPr>
          <p:cNvPr id="26" name="コンテンツ プレースホルダ 2">
            <a:extLst>
              <a:ext uri="{FF2B5EF4-FFF2-40B4-BE49-F238E27FC236}">
                <a16:creationId xmlns:a16="http://schemas.microsoft.com/office/drawing/2014/main" id="{54CA2C17-6B0D-4848-BA0A-B87B1DEDBDA5}"/>
              </a:ext>
            </a:extLst>
          </p:cNvPr>
          <p:cNvSpPr txBox="1">
            <a:spLocks/>
          </p:cNvSpPr>
          <p:nvPr/>
        </p:nvSpPr>
        <p:spPr>
          <a:xfrm>
            <a:off x="-1" y="1370783"/>
            <a:ext cx="3677089" cy="360095"/>
          </a:xfrm>
          <a:prstGeom prst="rect">
            <a:avLst/>
          </a:prstGeom>
          <a:solidFill>
            <a:schemeClr val="bg1"/>
          </a:solidFill>
        </p:spPr>
        <p:txBody>
          <a:bodyPr vert="horz" lIns="54864" tIns="91440" rtlCol="0">
            <a:normAutofit fontScale="92500" lnSpcReduction="2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defTabSz="914400">
              <a:buNone/>
            </a:pPr>
            <a:r>
              <a:rPr lang="en-US" altLang="ja-JP" sz="1800" b="1" dirty="0">
                <a:solidFill>
                  <a:srgbClr val="0432FF"/>
                </a:solidFill>
                <a:latin typeface="Corbel" panose="020B0503020204020204" pitchFamily="34" charset="0"/>
              </a:rPr>
              <a:t>Waveform 1: RMS~0.18</a:t>
            </a:r>
          </a:p>
        </p:txBody>
      </p:sp>
      <p:sp>
        <p:nvSpPr>
          <p:cNvPr id="28" name="コンテンツ プレースホルダ 2">
            <a:extLst>
              <a:ext uri="{FF2B5EF4-FFF2-40B4-BE49-F238E27FC236}">
                <a16:creationId xmlns:a16="http://schemas.microsoft.com/office/drawing/2014/main" id="{30D7F6F1-AE0B-5B4C-A7D8-136F4542DF32}"/>
              </a:ext>
            </a:extLst>
          </p:cNvPr>
          <p:cNvSpPr txBox="1">
            <a:spLocks/>
          </p:cNvSpPr>
          <p:nvPr/>
        </p:nvSpPr>
        <p:spPr>
          <a:xfrm>
            <a:off x="4871748" y="1417863"/>
            <a:ext cx="3035734" cy="360095"/>
          </a:xfrm>
          <a:prstGeom prst="rect">
            <a:avLst/>
          </a:prstGeom>
          <a:noFill/>
        </p:spPr>
        <p:txBody>
          <a:bodyPr vert="horz" lIns="54864" tIns="91440" rtlCol="0">
            <a:normAutofit fontScale="92500" lnSpcReduction="2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defTabSz="914400">
              <a:buNone/>
            </a:pPr>
            <a:r>
              <a:rPr lang="en-US" altLang="ja-JP" sz="1800" b="1" dirty="0">
                <a:solidFill>
                  <a:srgbClr val="FF0000"/>
                </a:solidFill>
                <a:latin typeface="Corbel" panose="020B0503020204020204" pitchFamily="34" charset="0"/>
              </a:rPr>
              <a:t>Waveform 2: RMS~0.18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795AD1-AAD9-C241-8D3E-28626D756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470606" y="263208"/>
            <a:ext cx="1677339" cy="46126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AA4342-0796-E944-ACA5-03FD6419CE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796040" y="2646005"/>
            <a:ext cx="3227087" cy="5163340"/>
          </a:xfrm>
          <a:prstGeom prst="rect">
            <a:avLst/>
          </a:prstGeom>
        </p:spPr>
      </p:pic>
      <p:sp>
        <p:nvSpPr>
          <p:cNvPr id="18" name="コンテンツ プレースホルダ 2">
            <a:extLst>
              <a:ext uri="{FF2B5EF4-FFF2-40B4-BE49-F238E27FC236}">
                <a16:creationId xmlns:a16="http://schemas.microsoft.com/office/drawing/2014/main" id="{0D401563-6CFE-1345-AFCC-D1EAF94073ED}"/>
              </a:ext>
            </a:extLst>
          </p:cNvPr>
          <p:cNvSpPr txBox="1">
            <a:spLocks/>
          </p:cNvSpPr>
          <p:nvPr/>
        </p:nvSpPr>
        <p:spPr>
          <a:xfrm>
            <a:off x="3080850" y="3412701"/>
            <a:ext cx="2657469" cy="552142"/>
          </a:xfrm>
          <a:prstGeom prst="rect">
            <a:avLst/>
          </a:prstGeom>
          <a:noFill/>
        </p:spPr>
        <p:txBody>
          <a:bodyPr vert="horz" lIns="54864" tIns="91440" rtlCol="0">
            <a:normAutofit fontScale="925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defTabSz="914400">
              <a:buNone/>
            </a:pPr>
            <a:r>
              <a:rPr lang="en-US" altLang="ja-JP" sz="2400" b="1" dirty="0">
                <a:latin typeface="Corbel" panose="020B0503020204020204" pitchFamily="34" charset="0"/>
              </a:rPr>
              <a:t>Frequency Domain</a:t>
            </a:r>
          </a:p>
        </p:txBody>
      </p:sp>
      <p:sp>
        <p:nvSpPr>
          <p:cNvPr id="12" name="コンテンツ プレースホルダ 2">
            <a:extLst>
              <a:ext uri="{FF2B5EF4-FFF2-40B4-BE49-F238E27FC236}">
                <a16:creationId xmlns:a16="http://schemas.microsoft.com/office/drawing/2014/main" id="{9A25F752-FBBD-164F-8441-CBEE7A803E5E}"/>
              </a:ext>
            </a:extLst>
          </p:cNvPr>
          <p:cNvSpPr txBox="1">
            <a:spLocks/>
          </p:cNvSpPr>
          <p:nvPr/>
        </p:nvSpPr>
        <p:spPr>
          <a:xfrm>
            <a:off x="4150981" y="4354355"/>
            <a:ext cx="1460110" cy="612500"/>
          </a:xfrm>
          <a:prstGeom prst="rect">
            <a:avLst/>
          </a:prstGeom>
          <a:noFill/>
        </p:spPr>
        <p:txBody>
          <a:bodyPr vert="horz" lIns="54864" tIns="91440" rtlCol="0">
            <a:normAutofit fontScale="92500" lnSpcReduction="2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defTabSz="914400">
              <a:buNone/>
            </a:pPr>
            <a:r>
              <a:rPr lang="en-US" altLang="ja-JP" sz="1800" b="1" dirty="0">
                <a:solidFill>
                  <a:srgbClr val="FF0000"/>
                </a:solidFill>
                <a:latin typeface="Corbel" panose="020B0503020204020204" pitchFamily="34" charset="0"/>
                <a:sym typeface="Wingdings" pitchFamily="2" charset="2"/>
              </a:rPr>
              <a:t>150Hz </a:t>
            </a:r>
          </a:p>
          <a:p>
            <a:pPr marL="118872" indent="0" defTabSz="914400">
              <a:buNone/>
            </a:pPr>
            <a:r>
              <a:rPr lang="en-US" altLang="ja-JP" sz="2000" b="1" dirty="0">
                <a:solidFill>
                  <a:srgbClr val="FF0000"/>
                </a:solidFill>
                <a:latin typeface="Corbel" panose="020B0503020204020204" pitchFamily="34" charset="0"/>
                <a:sym typeface="Wingdings" pitchFamily="2" charset="2"/>
              </a:rPr>
              <a:t> </a:t>
            </a:r>
            <a:endParaRPr lang="en-US" altLang="ja-JP" sz="2000" b="1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15" name="コンテンツ プレースホルダ 2">
            <a:extLst>
              <a:ext uri="{FF2B5EF4-FFF2-40B4-BE49-F238E27FC236}">
                <a16:creationId xmlns:a16="http://schemas.microsoft.com/office/drawing/2014/main" id="{3C3B2D16-0453-1F48-B35C-9361EFB11AC4}"/>
              </a:ext>
            </a:extLst>
          </p:cNvPr>
          <p:cNvSpPr txBox="1">
            <a:spLocks/>
          </p:cNvSpPr>
          <p:nvPr/>
        </p:nvSpPr>
        <p:spPr>
          <a:xfrm>
            <a:off x="2131681" y="4484281"/>
            <a:ext cx="1460110" cy="612500"/>
          </a:xfrm>
          <a:prstGeom prst="rect">
            <a:avLst/>
          </a:prstGeom>
          <a:noFill/>
        </p:spPr>
        <p:txBody>
          <a:bodyPr vert="horz" lIns="54864" tIns="91440" rtlCol="0">
            <a:normAutofit fontScale="92500" lnSpcReduction="2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defTabSz="914400">
              <a:buNone/>
            </a:pPr>
            <a:r>
              <a:rPr lang="en-US" altLang="ja-JP" sz="1800" b="1" dirty="0">
                <a:solidFill>
                  <a:srgbClr val="0432FF"/>
                </a:solidFill>
                <a:latin typeface="Corbel" panose="020B0503020204020204" pitchFamily="34" charset="0"/>
                <a:sym typeface="Wingdings" pitchFamily="2" charset="2"/>
              </a:rPr>
              <a:t>150Hz </a:t>
            </a:r>
          </a:p>
          <a:p>
            <a:pPr marL="118872" indent="0" defTabSz="914400">
              <a:buNone/>
            </a:pPr>
            <a:r>
              <a:rPr lang="en-US" altLang="ja-JP" sz="2000" b="1" dirty="0">
                <a:solidFill>
                  <a:srgbClr val="0432FF"/>
                </a:solidFill>
                <a:latin typeface="Corbel" panose="020B0503020204020204" pitchFamily="34" charset="0"/>
                <a:sym typeface="Wingdings" pitchFamily="2" charset="2"/>
              </a:rPr>
              <a:t> </a:t>
            </a:r>
            <a:endParaRPr lang="en-US" altLang="ja-JP" sz="2000" b="1" dirty="0">
              <a:solidFill>
                <a:srgbClr val="0432FF"/>
              </a:solidFill>
              <a:latin typeface="Corbel" panose="020B0503020204020204" pitchFamily="34" charset="0"/>
            </a:endParaRPr>
          </a:p>
        </p:txBody>
      </p:sp>
      <p:sp>
        <p:nvSpPr>
          <p:cNvPr id="16" name="コンテンツ プレースホルダ 2">
            <a:extLst>
              <a:ext uri="{FF2B5EF4-FFF2-40B4-BE49-F238E27FC236}">
                <a16:creationId xmlns:a16="http://schemas.microsoft.com/office/drawing/2014/main" id="{1683A5CA-BB7A-1240-821A-C00AE97F1A0B}"/>
              </a:ext>
            </a:extLst>
          </p:cNvPr>
          <p:cNvSpPr txBox="1">
            <a:spLocks/>
          </p:cNvSpPr>
          <p:nvPr/>
        </p:nvSpPr>
        <p:spPr>
          <a:xfrm>
            <a:off x="6508894" y="3918206"/>
            <a:ext cx="2416357" cy="1484798"/>
          </a:xfrm>
          <a:prstGeom prst="rect">
            <a:avLst/>
          </a:prstGeom>
          <a:noFill/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defTabSz="914400">
              <a:buNone/>
            </a:pPr>
            <a:r>
              <a:rPr lang="en-US" altLang="ja-JP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Sqrt(0.014</a:t>
            </a:r>
            <a:r>
              <a:rPr lang="en-US" altLang="ja-JP" sz="18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* 150)</a:t>
            </a:r>
          </a:p>
          <a:p>
            <a:pPr marL="118872" indent="0" defTabSz="914400">
              <a:buNone/>
            </a:pPr>
            <a:r>
              <a:rPr lang="en-US" altLang="ja-JP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=~0.17</a:t>
            </a:r>
          </a:p>
        </p:txBody>
      </p:sp>
    </p:spTree>
    <p:extLst>
      <p:ext uri="{BB962C8B-B14F-4D97-AF65-F5344CB8AC3E}">
        <p14:creationId xmlns:p14="http://schemas.microsoft.com/office/powerpoint/2010/main" val="491170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94" y="1939883"/>
            <a:ext cx="7109952" cy="4029263"/>
          </a:xfrm>
          <a:prstGeom prst="rect">
            <a:avLst/>
          </a:prstGeom>
        </p:spPr>
      </p:pic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8"/>
            <a:ext cx="9144000" cy="5932041"/>
          </a:xfrm>
        </p:spPr>
        <p:txBody>
          <a:bodyPr>
            <a:normAutofit/>
          </a:bodyPr>
          <a:lstStyle/>
          <a:p>
            <a:pPr marL="118872" indent="0">
              <a:buNone/>
            </a:pPr>
            <a:r>
              <a:rPr lang="en-US" sz="2800" b="1" dirty="0">
                <a:latin typeface="+mj-lt"/>
              </a:rPr>
              <a:t>Example</a:t>
            </a:r>
          </a:p>
          <a:p>
            <a:pPr marL="118872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+mj-lt"/>
              </a:rPr>
              <a:t>PSD [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fm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sqrtHz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] in log-log scale,	</a:t>
            </a:r>
          </a:p>
          <a:p>
            <a:pPr marL="118872" indent="0">
              <a:buNone/>
            </a:pPr>
            <a:endParaRPr lang="en-US" sz="2400" b="1" dirty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endParaRPr lang="en-US" sz="2400" b="1" dirty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endParaRPr lang="en-US" sz="2400" b="1" dirty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endParaRPr lang="en-US" sz="2400" b="1" dirty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endParaRPr lang="en-US" sz="2400" b="1" dirty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endParaRPr lang="en-US" sz="2400" b="1" dirty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endParaRPr lang="en-US" sz="2400" b="1" dirty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endParaRPr lang="en-US" sz="2400" b="1" dirty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endParaRPr lang="en-US" sz="2400" b="1" dirty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endParaRPr lang="en-US" sz="2400" b="1" dirty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endParaRPr lang="en-US" sz="1600" b="1" dirty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endParaRPr lang="en-US" sz="1600" b="1" dirty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+mj-lt"/>
              </a:rPr>
              <a:t>PSD [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fm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sqrtHz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] in log-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lin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scale</a:t>
            </a:r>
          </a:p>
          <a:p>
            <a:pPr marL="118872" indent="0">
              <a:buNone/>
            </a:pPr>
            <a:r>
              <a:rPr lang="en-US" sz="2400" b="1" dirty="0">
                <a:solidFill>
                  <a:srgbClr val="3366FF"/>
                </a:solidFill>
              </a:rPr>
              <a:t>RMS [</a:t>
            </a:r>
            <a:r>
              <a:rPr lang="en-US" sz="2400" b="1" dirty="0" err="1">
                <a:solidFill>
                  <a:srgbClr val="3366FF"/>
                </a:solidFill>
              </a:rPr>
              <a:t>fm</a:t>
            </a:r>
            <a:r>
              <a:rPr lang="en-US" sz="2400" b="1" dirty="0">
                <a:solidFill>
                  <a:srgbClr val="3366FF"/>
                </a:solidFill>
              </a:rPr>
              <a:t>] ~ 50fm = 0.05pm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Time series, PSD, and RMS</a:t>
            </a:r>
            <a:endParaRPr lang="ja-JP" altLang="en-US" dirty="0"/>
          </a:p>
        </p:txBody>
      </p:sp>
      <p:sp>
        <p:nvSpPr>
          <p:cNvPr id="6" name="コンテンツ プレースホルダ 2"/>
          <p:cNvSpPr txBox="1">
            <a:spLocks/>
          </p:cNvSpPr>
          <p:nvPr/>
        </p:nvSpPr>
        <p:spPr>
          <a:xfrm>
            <a:off x="4671930" y="6033953"/>
            <a:ext cx="3265816" cy="710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Font typeface="Wingdings 2"/>
              <a:buNone/>
            </a:pPr>
            <a:r>
              <a:rPr lang="en-US" sz="2400" b="1" dirty="0">
                <a:solidFill>
                  <a:srgbClr val="F600FF"/>
                </a:solidFill>
                <a:latin typeface="+mj-lt"/>
              </a:rPr>
              <a:t>Time series [pm]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381BBC-4E1D-A04B-9550-79DEF218C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7F5337-CDF5-A445-A130-79695814F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1626" y="957310"/>
            <a:ext cx="3939387" cy="98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670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238" y="1695029"/>
            <a:ext cx="6007100" cy="40894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>
            <a:normAutofit/>
          </a:bodyPr>
          <a:lstStyle/>
          <a:p>
            <a:r>
              <a:rPr lang="en-US" altLang="ja-JP" dirty="0"/>
              <a:t>Time domain vs frequency domain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5927464" cy="675391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j-lt"/>
              </a:rPr>
              <a:t>Time domain </a:t>
            </a:r>
            <a:r>
              <a:rPr lang="en-US" sz="2800" b="1" dirty="0" err="1">
                <a:latin typeface="+mj-lt"/>
              </a:rPr>
              <a:t>vs</a:t>
            </a:r>
            <a:r>
              <a:rPr lang="en-US" sz="2800" b="1" dirty="0">
                <a:latin typeface="+mj-lt"/>
              </a:rPr>
              <a:t> frequency domain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6205" y="3578217"/>
            <a:ext cx="12005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3366FF"/>
                </a:solidFill>
                <a:latin typeface="+mj-lt"/>
                <a:cs typeface="Tahoma"/>
              </a:rPr>
              <a:t>Noise </a:t>
            </a:r>
          </a:p>
          <a:p>
            <a:r>
              <a:rPr lang="en-US" b="1" dirty="0">
                <a:solidFill>
                  <a:srgbClr val="3366FF"/>
                </a:solidFill>
                <a:latin typeface="+mj-lt"/>
                <a:cs typeface="Tahoma"/>
              </a:rPr>
              <a:t>Reduction</a:t>
            </a:r>
          </a:p>
        </p:txBody>
      </p:sp>
      <p:sp>
        <p:nvSpPr>
          <p:cNvPr id="12" name="Curved Right Arrow 11"/>
          <p:cNvSpPr/>
          <p:nvPr/>
        </p:nvSpPr>
        <p:spPr>
          <a:xfrm>
            <a:off x="1326736" y="3525140"/>
            <a:ext cx="528487" cy="851950"/>
          </a:xfrm>
          <a:prstGeom prst="curved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Curved Right Arrow 12"/>
          <p:cNvSpPr/>
          <p:nvPr/>
        </p:nvSpPr>
        <p:spPr>
          <a:xfrm>
            <a:off x="4625766" y="3525140"/>
            <a:ext cx="528487" cy="851950"/>
          </a:xfrm>
          <a:prstGeom prst="curved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コンテンツ プレースホルダ 2"/>
          <p:cNvSpPr txBox="1">
            <a:spLocks/>
          </p:cNvSpPr>
          <p:nvPr/>
        </p:nvSpPr>
        <p:spPr>
          <a:xfrm>
            <a:off x="126205" y="5624449"/>
            <a:ext cx="8108719" cy="107282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+mj-lt"/>
              </a:rPr>
              <a:t>Time domain: 			transient noises</a:t>
            </a:r>
            <a:br>
              <a:rPr lang="en-US" sz="2800" b="1" dirty="0">
                <a:latin typeface="+mj-lt"/>
              </a:rPr>
            </a:br>
            <a:r>
              <a:rPr lang="en-US" sz="2800" b="1" dirty="0">
                <a:latin typeface="+mj-lt"/>
              </a:rPr>
              <a:t>Frequency domain:	stationary noises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BEDA58-A3FE-8342-8796-BAC8FE5EC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13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9317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コンテンツ プレースホルダ 2">
            <a:extLst>
              <a:ext uri="{FF2B5EF4-FFF2-40B4-BE49-F238E27FC236}">
                <a16:creationId xmlns:a16="http://schemas.microsoft.com/office/drawing/2014/main" id="{DA08D7B6-FEDD-B649-BFFC-E24978BFC020}"/>
              </a:ext>
            </a:extLst>
          </p:cNvPr>
          <p:cNvSpPr txBox="1">
            <a:spLocks/>
          </p:cNvSpPr>
          <p:nvPr/>
        </p:nvSpPr>
        <p:spPr>
          <a:xfrm>
            <a:off x="6010650" y="1006648"/>
            <a:ext cx="2083867" cy="531118"/>
          </a:xfrm>
          <a:prstGeom prst="rect">
            <a:avLst/>
          </a:prstGeom>
          <a:solidFill>
            <a:schemeClr val="bg1"/>
          </a:solidFill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defTabSz="914400">
              <a:buNone/>
            </a:pPr>
            <a:r>
              <a:rPr lang="en-US" altLang="ja-JP" sz="1800" b="1" dirty="0">
                <a:latin typeface="Corbel" panose="020B0503020204020204" pitchFamily="34" charset="0"/>
              </a:rPr>
              <a:t>Transient noise *</a:t>
            </a:r>
          </a:p>
        </p:txBody>
      </p:sp>
      <p:sp>
        <p:nvSpPr>
          <p:cNvPr id="19" name="コンテンツ プレースホルダ 2">
            <a:extLst>
              <a:ext uri="{FF2B5EF4-FFF2-40B4-BE49-F238E27FC236}">
                <a16:creationId xmlns:a16="http://schemas.microsoft.com/office/drawing/2014/main" id="{47192CB9-DB90-9A43-95E7-93B50122E455}"/>
              </a:ext>
            </a:extLst>
          </p:cNvPr>
          <p:cNvSpPr txBox="1">
            <a:spLocks/>
          </p:cNvSpPr>
          <p:nvPr/>
        </p:nvSpPr>
        <p:spPr>
          <a:xfrm>
            <a:off x="1610591" y="1019423"/>
            <a:ext cx="2026228" cy="518343"/>
          </a:xfrm>
          <a:prstGeom prst="rect">
            <a:avLst/>
          </a:prstGeom>
          <a:solidFill>
            <a:schemeClr val="bg1"/>
          </a:solidFill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defTabSz="914400">
              <a:buNone/>
            </a:pPr>
            <a:r>
              <a:rPr lang="en-US" altLang="ja-JP" sz="1800" b="1" dirty="0">
                <a:solidFill>
                  <a:srgbClr val="0432FF"/>
                </a:solidFill>
                <a:latin typeface="Corbel" panose="020B0503020204020204" pitchFamily="34" charset="0"/>
              </a:rPr>
              <a:t>Line noise *</a:t>
            </a:r>
          </a:p>
        </p:txBody>
      </p:sp>
      <p:sp>
        <p:nvSpPr>
          <p:cNvPr id="21" name="コンテンツ プレースホルダ 2">
            <a:extLst>
              <a:ext uri="{FF2B5EF4-FFF2-40B4-BE49-F238E27FC236}">
                <a16:creationId xmlns:a16="http://schemas.microsoft.com/office/drawing/2014/main" id="{ABCF8CAB-F88A-884B-BBEC-B546F4F15CBC}"/>
              </a:ext>
            </a:extLst>
          </p:cNvPr>
          <p:cNvSpPr txBox="1">
            <a:spLocks/>
          </p:cNvSpPr>
          <p:nvPr/>
        </p:nvSpPr>
        <p:spPr>
          <a:xfrm>
            <a:off x="234651" y="4521456"/>
            <a:ext cx="1521413" cy="1151979"/>
          </a:xfrm>
          <a:prstGeom prst="rect">
            <a:avLst/>
          </a:prstGeom>
          <a:solidFill>
            <a:schemeClr val="bg1"/>
          </a:solidFill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defTabSz="914400">
              <a:buNone/>
            </a:pPr>
            <a:r>
              <a:rPr lang="en-US" altLang="ja-JP" sz="1800" b="1" dirty="0">
                <a:solidFill>
                  <a:srgbClr val="FF0000"/>
                </a:solidFill>
                <a:latin typeface="Corbel" panose="020B0503020204020204" pitchFamily="34" charset="0"/>
              </a:rPr>
              <a:t>Scattered</a:t>
            </a:r>
          </a:p>
          <a:p>
            <a:pPr marL="118872" indent="0" defTabSz="914400">
              <a:buNone/>
            </a:pPr>
            <a:r>
              <a:rPr lang="en-US" altLang="ja-JP" sz="1800" b="1" dirty="0">
                <a:solidFill>
                  <a:srgbClr val="FF0000"/>
                </a:solidFill>
                <a:latin typeface="Corbel" panose="020B0503020204020204" pitchFamily="34" charset="0"/>
              </a:rPr>
              <a:t>light  noise *</a:t>
            </a:r>
          </a:p>
        </p:txBody>
      </p:sp>
      <p:sp>
        <p:nvSpPr>
          <p:cNvPr id="22" name="コンテンツ プレースホルダ 2">
            <a:extLst>
              <a:ext uri="{FF2B5EF4-FFF2-40B4-BE49-F238E27FC236}">
                <a16:creationId xmlns:a16="http://schemas.microsoft.com/office/drawing/2014/main" id="{16749122-9774-2A4D-9C66-21422BC3237E}"/>
              </a:ext>
            </a:extLst>
          </p:cNvPr>
          <p:cNvSpPr txBox="1">
            <a:spLocks/>
          </p:cNvSpPr>
          <p:nvPr/>
        </p:nvSpPr>
        <p:spPr>
          <a:xfrm>
            <a:off x="7183251" y="4527038"/>
            <a:ext cx="1960749" cy="1146397"/>
          </a:xfrm>
          <a:prstGeom prst="rect">
            <a:avLst/>
          </a:prstGeom>
          <a:solidFill>
            <a:schemeClr val="bg1"/>
          </a:solidFill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defTabSz="914400">
              <a:buNone/>
            </a:pPr>
            <a:r>
              <a:rPr lang="en-US" altLang="ja-JP" sz="1800" b="1" dirty="0">
                <a:solidFill>
                  <a:srgbClr val="00B050"/>
                </a:solidFill>
                <a:latin typeface="Corbel" panose="020B0503020204020204" pitchFamily="34" charset="0"/>
              </a:rPr>
              <a:t>Broadband</a:t>
            </a:r>
          </a:p>
          <a:p>
            <a:pPr marL="118872" indent="0" defTabSz="914400">
              <a:buNone/>
            </a:pPr>
            <a:r>
              <a:rPr lang="en-US" altLang="ja-JP" sz="1800" b="1" dirty="0">
                <a:solidFill>
                  <a:srgbClr val="00B050"/>
                </a:solidFill>
                <a:latin typeface="Corbel" panose="020B0503020204020204" pitchFamily="34" charset="0"/>
              </a:rPr>
              <a:t>noise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>
            <a:normAutofit/>
          </a:bodyPr>
          <a:lstStyle/>
          <a:p>
            <a:r>
              <a:rPr lang="en-US" altLang="ja-JP" dirty="0"/>
              <a:t>Time domain vs frequency domain</a:t>
            </a:r>
            <a:endParaRPr lang="ja-JP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CB6D17-F914-9841-B0E3-616448F00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89" y="1474225"/>
            <a:ext cx="4020194" cy="146188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dist="101600" dir="2700000" sx="102000" sy="102000" algn="tl" rotWithShape="0">
              <a:prstClr val="black"/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263C77-FD85-AF46-8B91-F97D18673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42" y="5288607"/>
            <a:ext cx="4020194" cy="146188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dist="101600" dir="2700000" sx="102000" sy="102000" algn="tl" rotWithShape="0">
              <a:prstClr val="black"/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55EE7B-D1C5-864B-95C9-C10083749C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9409" y="1445635"/>
            <a:ext cx="4020194" cy="146188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dist="101600" dir="2700000" sx="102000" sy="102000" algn="tl" rotWithShape="0">
              <a:prstClr val="black"/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9CE4B6-F157-284C-98B0-17D0D1E697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3246" y="5320479"/>
            <a:ext cx="4020194" cy="146188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dist="101600" dir="2700000" sx="102000" sy="102000" algn="tl" rotWithShape="0">
              <a:prstClr val="black"/>
            </a:outerShdw>
          </a:effectLst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C65F9D6-6A04-4F4B-BBEE-EB7B80227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6BD4A3-F965-2B43-8657-04CB930DE5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3019433" y="1446136"/>
            <a:ext cx="3173916" cy="507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34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718" y="1962737"/>
            <a:ext cx="6742134" cy="471383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Sensitivity and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11657" y="925960"/>
            <a:ext cx="8686800" cy="857132"/>
          </a:xfrm>
        </p:spPr>
        <p:txBody>
          <a:bodyPr/>
          <a:lstStyle/>
          <a:p>
            <a:r>
              <a:rPr lang="en-US" altLang="ja-JP" dirty="0">
                <a:solidFill>
                  <a:srgbClr val="FF0000"/>
                </a:solidFill>
              </a:rPr>
              <a:t>Sensitivity (=noise level) of Advanced LIGO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Current sensitivity</a:t>
            </a:r>
            <a:endParaRPr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22" name="直線矢印コネクタ 21"/>
          <p:cNvCxnSpPr/>
          <p:nvPr/>
        </p:nvCxnSpPr>
        <p:spPr>
          <a:xfrm>
            <a:off x="522093" y="4996382"/>
            <a:ext cx="2590801" cy="1588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正方形/長方形 23"/>
          <p:cNvSpPr/>
          <p:nvPr/>
        </p:nvSpPr>
        <p:spPr>
          <a:xfrm>
            <a:off x="81871" y="5050216"/>
            <a:ext cx="2311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h= 8x10</a:t>
            </a:r>
            <a:r>
              <a:rPr lang="en-US" altLang="ja-JP" b="1" baseline="30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-24</a:t>
            </a:r>
            <a:r>
              <a:rPr lang="en-US" altLang="ja-JP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 /</a:t>
            </a:r>
            <a:r>
              <a:rPr lang="en-US" altLang="ja-JP" b="1" dirty="0" err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rtHz</a:t>
            </a:r>
            <a:endParaRPr lang="en-US" altLang="ja-JP" b="1" dirty="0">
              <a:solidFill>
                <a:srgbClr val="FF0000"/>
              </a:solidFill>
              <a:effectLst>
                <a:glow rad="101600">
                  <a:schemeClr val="bg1"/>
                </a:glow>
              </a:effectLst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C00ED-13B9-8243-B649-29572B09C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sp>
        <p:nvSpPr>
          <p:cNvPr id="8" name="正方形/長方形 23">
            <a:extLst>
              <a:ext uri="{FF2B5EF4-FFF2-40B4-BE49-F238E27FC236}">
                <a16:creationId xmlns:a16="http://schemas.microsoft.com/office/drawing/2014/main" id="{D34A003B-5FA7-8448-8417-1396533A1DE8}"/>
              </a:ext>
            </a:extLst>
          </p:cNvPr>
          <p:cNvSpPr/>
          <p:nvPr/>
        </p:nvSpPr>
        <p:spPr>
          <a:xfrm>
            <a:off x="211657" y="6274581"/>
            <a:ext cx="1477018" cy="369332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RMS?</a:t>
            </a:r>
          </a:p>
        </p:txBody>
      </p:sp>
    </p:spTree>
    <p:extLst>
      <p:ext uri="{BB962C8B-B14F-4D97-AF65-F5344CB8AC3E}">
        <p14:creationId xmlns:p14="http://schemas.microsoft.com/office/powerpoint/2010/main" val="627956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Actual GW detector</a:t>
            </a:r>
            <a:endParaRPr lang="ja-JP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16</a:t>
            </a:fld>
            <a:endParaRPr lang="ja-JP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44" y="1435140"/>
            <a:ext cx="7061200" cy="5313680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spect="1" noChangeArrowheads="1"/>
          </p:cNvSpPr>
          <p:nvPr/>
        </p:nvSpPr>
        <p:spPr bwMode="auto">
          <a:xfrm>
            <a:off x="92122" y="5850679"/>
            <a:ext cx="82766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High</a:t>
            </a:r>
          </a:p>
          <a:p>
            <a:r>
              <a:rPr lang="en-US" altLang="ja-JP" sz="1600" dirty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Power Laser</a:t>
            </a:r>
            <a:endParaRPr lang="ja-JP" altLang="en-US" sz="1600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7" name="Text Box 6"/>
          <p:cNvSpPr txBox="1">
            <a:spLocks noChangeAspect="1" noChangeArrowheads="1"/>
          </p:cNvSpPr>
          <p:nvPr/>
        </p:nvSpPr>
        <p:spPr bwMode="auto">
          <a:xfrm>
            <a:off x="272954" y="2386614"/>
            <a:ext cx="10235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Mode</a:t>
            </a:r>
          </a:p>
          <a:p>
            <a:r>
              <a:rPr lang="en-US" altLang="ja-JP" sz="1600" dirty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Cleaner</a:t>
            </a:r>
            <a:endParaRPr lang="ja-JP" altLang="en-US" sz="1600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8" name="Text Box 6"/>
          <p:cNvSpPr txBox="1">
            <a:spLocks noChangeAspect="1" noChangeArrowheads="1"/>
          </p:cNvSpPr>
          <p:nvPr/>
        </p:nvSpPr>
        <p:spPr bwMode="auto">
          <a:xfrm>
            <a:off x="505955" y="5049110"/>
            <a:ext cx="13057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Recycling</a:t>
            </a:r>
          </a:p>
          <a:p>
            <a:r>
              <a:rPr lang="en-US" altLang="ja-JP" sz="1600" dirty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Mirrors</a:t>
            </a:r>
            <a:endParaRPr lang="ja-JP" altLang="en-US" sz="1600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10" name="Text Box 6"/>
          <p:cNvSpPr txBox="1">
            <a:spLocks noChangeAspect="1" noChangeArrowheads="1"/>
          </p:cNvSpPr>
          <p:nvPr/>
        </p:nvSpPr>
        <p:spPr bwMode="auto">
          <a:xfrm>
            <a:off x="1572656" y="1036475"/>
            <a:ext cx="16604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4km </a:t>
            </a:r>
            <a:r>
              <a:rPr lang="en-US" altLang="ja-JP" sz="160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FP arm cavities</a:t>
            </a:r>
            <a:endParaRPr lang="ja-JP" altLang="en-US" sz="1600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11" name="Text Box 6"/>
          <p:cNvSpPr txBox="1">
            <a:spLocks noChangeAspect="1" noChangeArrowheads="1"/>
          </p:cNvSpPr>
          <p:nvPr/>
        </p:nvSpPr>
        <p:spPr bwMode="auto">
          <a:xfrm>
            <a:off x="919788" y="5961195"/>
            <a:ext cx="13057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Signal</a:t>
            </a:r>
          </a:p>
          <a:p>
            <a:r>
              <a:rPr lang="en-US" altLang="ja-JP" sz="1600" dirty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Readout</a:t>
            </a:r>
          </a:p>
          <a:p>
            <a:r>
              <a:rPr lang="en-US" altLang="ja-JP" sz="1600" dirty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Scheme</a:t>
            </a:r>
            <a:endParaRPr lang="ja-JP" altLang="en-US" sz="1600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12" name="Text Box 6"/>
          <p:cNvSpPr txBox="1">
            <a:spLocks noChangeAspect="1" noChangeArrowheads="1"/>
          </p:cNvSpPr>
          <p:nvPr/>
        </p:nvSpPr>
        <p:spPr bwMode="auto">
          <a:xfrm>
            <a:off x="4528568" y="6207417"/>
            <a:ext cx="16604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Data Storage</a:t>
            </a:r>
            <a:endParaRPr lang="ja-JP" altLang="en-US" sz="1600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13" name="Text Box 6"/>
          <p:cNvSpPr txBox="1">
            <a:spLocks noChangeAspect="1" noChangeArrowheads="1"/>
          </p:cNvSpPr>
          <p:nvPr/>
        </p:nvSpPr>
        <p:spPr bwMode="auto">
          <a:xfrm>
            <a:off x="3507261" y="5751374"/>
            <a:ext cx="16604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Data Analysis</a:t>
            </a:r>
            <a:endParaRPr lang="ja-JP" altLang="en-US" sz="1600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14" name="Text Box 6"/>
          <p:cNvSpPr txBox="1">
            <a:spLocks noChangeAspect="1" noChangeArrowheads="1"/>
          </p:cNvSpPr>
          <p:nvPr/>
        </p:nvSpPr>
        <p:spPr bwMode="auto">
          <a:xfrm>
            <a:off x="2263188" y="5181254"/>
            <a:ext cx="226537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Analog Electronics</a:t>
            </a:r>
          </a:p>
          <a:p>
            <a:r>
              <a:rPr lang="en-US" altLang="ja-JP" sz="1600" dirty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Digital Control</a:t>
            </a:r>
            <a:endParaRPr lang="ja-JP" altLang="en-US" sz="1600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15" name="Text Box 6"/>
          <p:cNvSpPr txBox="1">
            <a:spLocks noChangeAspect="1" noChangeArrowheads="1"/>
          </p:cNvSpPr>
          <p:nvPr/>
        </p:nvSpPr>
        <p:spPr bwMode="auto">
          <a:xfrm>
            <a:off x="7337566" y="3627956"/>
            <a:ext cx="16604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Seismic Attenuation</a:t>
            </a:r>
            <a:endParaRPr lang="ja-JP" altLang="en-US" sz="1600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16" name="Text Box 6"/>
          <p:cNvSpPr txBox="1">
            <a:spLocks noChangeAspect="1" noChangeArrowheads="1"/>
          </p:cNvSpPr>
          <p:nvPr/>
        </p:nvSpPr>
        <p:spPr bwMode="auto">
          <a:xfrm>
            <a:off x="5846548" y="2670093"/>
            <a:ext cx="12093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Vacuum Envelope</a:t>
            </a:r>
            <a:endParaRPr lang="ja-JP" altLang="en-US" sz="1600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17" name="Text Box 6"/>
          <p:cNvSpPr txBox="1">
            <a:spLocks noChangeAspect="1" noChangeArrowheads="1"/>
          </p:cNvSpPr>
          <p:nvPr/>
        </p:nvSpPr>
        <p:spPr bwMode="auto">
          <a:xfrm>
            <a:off x="6780867" y="5074597"/>
            <a:ext cx="221717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Mirror Suspension</a:t>
            </a:r>
          </a:p>
          <a:p>
            <a:r>
              <a:rPr lang="en-US" altLang="ja-JP" sz="1600" dirty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(Quad Pendulum)</a:t>
            </a:r>
          </a:p>
        </p:txBody>
      </p:sp>
      <p:sp>
        <p:nvSpPr>
          <p:cNvPr id="18" name="Text Box 6"/>
          <p:cNvSpPr txBox="1">
            <a:spLocks noChangeAspect="1" noChangeArrowheads="1"/>
          </p:cNvSpPr>
          <p:nvPr/>
        </p:nvSpPr>
        <p:spPr bwMode="auto">
          <a:xfrm>
            <a:off x="6320510" y="6105933"/>
            <a:ext cx="19993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Mirror &amp; Coating</a:t>
            </a:r>
            <a:endParaRPr lang="en-US" altLang="ja-JP" sz="1600" dirty="0">
              <a:solidFill>
                <a:srgbClr val="C80000"/>
              </a:solidFill>
              <a:latin typeface="メイリオ" charset="-128"/>
              <a:ea typeface="メイリオ" charset="-128"/>
              <a:cs typeface="メイリオ" charset="-128"/>
            </a:endParaRPr>
          </a:p>
        </p:txBody>
      </p:sp>
      <p:sp>
        <p:nvSpPr>
          <p:cNvPr id="20" name="Text Box 6"/>
          <p:cNvSpPr txBox="1">
            <a:spLocks noChangeAspect="1" noChangeArrowheads="1"/>
          </p:cNvSpPr>
          <p:nvPr/>
        </p:nvSpPr>
        <p:spPr bwMode="auto">
          <a:xfrm>
            <a:off x="6311497" y="6377194"/>
            <a:ext cx="19993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>
                <a:solidFill>
                  <a:srgbClr val="C80000"/>
                </a:solidFill>
                <a:latin typeface="メイリオ" charset="-128"/>
                <a:ea typeface="メイリオ" charset="-128"/>
                <a:cs typeface="メイリオ" charset="-128"/>
              </a:rPr>
              <a:t>Fused Silica fiber</a:t>
            </a:r>
          </a:p>
        </p:txBody>
      </p:sp>
    </p:spTree>
    <p:extLst>
      <p:ext uri="{BB962C8B-B14F-4D97-AF65-F5344CB8AC3E}">
        <p14:creationId xmlns:p14="http://schemas.microsoft.com/office/powerpoint/2010/main" val="1610016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Components of the interferometer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11657" y="925959"/>
            <a:ext cx="8229600" cy="5390545"/>
          </a:xfrm>
        </p:spPr>
        <p:txBody>
          <a:bodyPr>
            <a:normAutofit/>
          </a:bodyPr>
          <a:lstStyle/>
          <a:p>
            <a:r>
              <a:rPr lang="en-US" altLang="ja-JP" sz="4400" b="1" dirty="0">
                <a:latin typeface="+mj-lt"/>
              </a:rPr>
              <a:t>3 elements of a GW detector</a:t>
            </a:r>
          </a:p>
          <a:p>
            <a:pPr lvl="1"/>
            <a:r>
              <a:rPr lang="en-US" altLang="ja-JP" sz="4000" b="1" dirty="0">
                <a:solidFill>
                  <a:srgbClr val="008000"/>
                </a:solidFill>
                <a:latin typeface="+mj-lt"/>
              </a:rPr>
              <a:t>Mechanics</a:t>
            </a:r>
          </a:p>
          <a:p>
            <a:pPr lvl="1"/>
            <a:r>
              <a:rPr lang="en-US" altLang="ja-JP" sz="4000" b="1" dirty="0">
                <a:solidFill>
                  <a:srgbClr val="FF6600"/>
                </a:solidFill>
                <a:latin typeface="+mj-lt"/>
              </a:rPr>
              <a:t>Optics</a:t>
            </a:r>
            <a:endParaRPr lang="en-US" altLang="ja-JP" sz="4000" b="1" dirty="0">
              <a:latin typeface="+mj-lt"/>
            </a:endParaRPr>
          </a:p>
          <a:p>
            <a:pPr lvl="1"/>
            <a:r>
              <a:rPr lang="en-US" altLang="ja-JP" sz="4000" b="1" dirty="0">
                <a:solidFill>
                  <a:srgbClr val="0000FF"/>
                </a:solidFill>
                <a:latin typeface="+mj-lt"/>
              </a:rPr>
              <a:t>Electronics</a:t>
            </a:r>
            <a:endParaRPr lang="ja-JP" altLang="en-US" sz="40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0431FB-0C2F-5344-BCDF-834B8153F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17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4542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Components of the interferometer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11657" y="925959"/>
            <a:ext cx="8229600" cy="5390545"/>
          </a:xfrm>
        </p:spPr>
        <p:txBody>
          <a:bodyPr>
            <a:normAutofit/>
          </a:bodyPr>
          <a:lstStyle/>
          <a:p>
            <a:r>
              <a:rPr lang="en-US" altLang="ja-JP" sz="4400" b="1" dirty="0">
                <a:latin typeface="+mj-lt"/>
              </a:rPr>
              <a:t>3 elements of a GW detector</a:t>
            </a:r>
          </a:p>
          <a:p>
            <a:pPr lvl="1"/>
            <a:r>
              <a:rPr lang="en-US" altLang="ja-JP" sz="4000" b="1" dirty="0">
                <a:solidFill>
                  <a:srgbClr val="008000"/>
                </a:solidFill>
                <a:latin typeface="+mj-lt"/>
              </a:rPr>
              <a:t>Mechanics</a:t>
            </a:r>
          </a:p>
          <a:p>
            <a:pPr lvl="1"/>
            <a:r>
              <a:rPr lang="en-US" altLang="ja-JP" sz="4000" b="1" dirty="0">
                <a:solidFill>
                  <a:srgbClr val="FF6600"/>
                </a:solidFill>
                <a:latin typeface="+mj-lt"/>
              </a:rPr>
              <a:t>Optics</a:t>
            </a:r>
            <a:endParaRPr lang="en-US" altLang="ja-JP" sz="4000" b="1" dirty="0">
              <a:latin typeface="+mj-lt"/>
            </a:endParaRPr>
          </a:p>
          <a:p>
            <a:pPr lvl="1"/>
            <a:r>
              <a:rPr lang="en-US" altLang="ja-JP" sz="4000" b="1" dirty="0">
                <a:solidFill>
                  <a:srgbClr val="0000FF"/>
                </a:solidFill>
                <a:latin typeface="+mj-lt"/>
              </a:rPr>
              <a:t>Electronics</a:t>
            </a:r>
            <a:endParaRPr lang="ja-JP" altLang="en-US" sz="4000" b="1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4" name="図 6" descr="Opt_Mech_Ele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544" y="1068503"/>
            <a:ext cx="7422713" cy="565768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421C27-18F9-BE4E-B9C4-AF3404D8C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18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3453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707" y="3016502"/>
            <a:ext cx="5626100" cy="33909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Noise categories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11657" y="925960"/>
            <a:ext cx="8229600" cy="2181262"/>
          </a:xfrm>
        </p:spPr>
        <p:txBody>
          <a:bodyPr>
            <a:normAutofit/>
          </a:bodyPr>
          <a:lstStyle/>
          <a:p>
            <a:r>
              <a:rPr lang="en-US" altLang="ja-JP" b="1" dirty="0">
                <a:latin typeface="+mj-lt"/>
              </a:rPr>
              <a:t>3 fundamentals of the GW detector</a:t>
            </a:r>
          </a:p>
          <a:p>
            <a:r>
              <a:rPr lang="en-US" altLang="ja-JP" b="1" dirty="0">
                <a:solidFill>
                  <a:srgbClr val="008000"/>
                </a:solidFill>
                <a:latin typeface="+mj-lt"/>
              </a:rPr>
              <a:t>Mechanics	-&gt; Displacement noises</a:t>
            </a:r>
          </a:p>
          <a:p>
            <a:r>
              <a:rPr lang="en-US" altLang="ja-JP" b="1" dirty="0">
                <a:solidFill>
                  <a:srgbClr val="FF6600"/>
                </a:solidFill>
                <a:latin typeface="+mj-lt"/>
              </a:rPr>
              <a:t>Optics		-&gt; Optical noises</a:t>
            </a:r>
            <a:endParaRPr lang="en-US" altLang="ja-JP" b="1" dirty="0">
              <a:latin typeface="+mj-lt"/>
            </a:endParaRPr>
          </a:p>
          <a:p>
            <a:r>
              <a:rPr lang="en-US" altLang="ja-JP" b="1" dirty="0">
                <a:solidFill>
                  <a:srgbClr val="0000FF"/>
                </a:solidFill>
                <a:latin typeface="+mj-lt"/>
              </a:rPr>
              <a:t>Electronics	-&gt; Electrical noises</a:t>
            </a:r>
            <a:endParaRPr lang="ja-JP" altLang="en-US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5" name="コンテンツ プレースホルダ 2"/>
          <p:cNvSpPr txBox="1">
            <a:spLocks/>
          </p:cNvSpPr>
          <p:nvPr/>
        </p:nvSpPr>
        <p:spPr>
          <a:xfrm>
            <a:off x="1291278" y="3992482"/>
            <a:ext cx="1315399" cy="710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Font typeface="Wingdings 2"/>
              <a:buNone/>
            </a:pPr>
            <a:r>
              <a:rPr lang="en-US" sz="2400" dirty="0">
                <a:solidFill>
                  <a:srgbClr val="FF6600"/>
                </a:solidFill>
                <a:latin typeface="+mj-lt"/>
              </a:rPr>
              <a:t>Optical</a:t>
            </a:r>
          </a:p>
        </p:txBody>
      </p:sp>
      <p:sp>
        <p:nvSpPr>
          <p:cNvPr id="6" name="コンテンツ プレースホルダ 2"/>
          <p:cNvSpPr txBox="1">
            <a:spLocks/>
          </p:cNvSpPr>
          <p:nvPr/>
        </p:nvSpPr>
        <p:spPr>
          <a:xfrm>
            <a:off x="3725757" y="4052106"/>
            <a:ext cx="1315399" cy="710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Font typeface="Wingdings 2"/>
              <a:buNone/>
            </a:pPr>
            <a:r>
              <a:rPr lang="en-US" sz="2400" dirty="0">
                <a:solidFill>
                  <a:srgbClr val="FF6600"/>
                </a:solidFill>
                <a:latin typeface="+mj-lt"/>
              </a:rPr>
              <a:t>Optical</a:t>
            </a:r>
          </a:p>
        </p:txBody>
      </p:sp>
      <p:sp>
        <p:nvSpPr>
          <p:cNvPr id="7" name="コンテンツ プレースホルダ 2"/>
          <p:cNvSpPr txBox="1">
            <a:spLocks/>
          </p:cNvSpPr>
          <p:nvPr/>
        </p:nvSpPr>
        <p:spPr>
          <a:xfrm>
            <a:off x="5820669" y="4079126"/>
            <a:ext cx="2252336" cy="710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Font typeface="Wingdings 2"/>
              <a:buNone/>
            </a:pPr>
            <a:r>
              <a:rPr lang="en-US" sz="2400" dirty="0">
                <a:solidFill>
                  <a:schemeClr val="accent4"/>
                </a:solidFill>
                <a:latin typeface="+mj-lt"/>
              </a:rPr>
              <a:t>Displacement</a:t>
            </a:r>
          </a:p>
        </p:txBody>
      </p:sp>
      <p:sp>
        <p:nvSpPr>
          <p:cNvPr id="8" name="コンテンツ プレースホルダ 2"/>
          <p:cNvSpPr txBox="1">
            <a:spLocks/>
          </p:cNvSpPr>
          <p:nvPr/>
        </p:nvSpPr>
        <p:spPr>
          <a:xfrm>
            <a:off x="3202762" y="3246171"/>
            <a:ext cx="2252336" cy="710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Font typeface="Wingdings 2"/>
              <a:buNone/>
            </a:pPr>
            <a:r>
              <a:rPr lang="en-US" sz="2400" dirty="0">
                <a:solidFill>
                  <a:schemeClr val="accent4"/>
                </a:solidFill>
                <a:latin typeface="+mj-lt"/>
              </a:rPr>
              <a:t>Displacement</a:t>
            </a:r>
          </a:p>
        </p:txBody>
      </p:sp>
      <p:sp>
        <p:nvSpPr>
          <p:cNvPr id="9" name="コンテンツ プレースホルダ 2"/>
          <p:cNvSpPr txBox="1">
            <a:spLocks/>
          </p:cNvSpPr>
          <p:nvPr/>
        </p:nvSpPr>
        <p:spPr>
          <a:xfrm>
            <a:off x="3013692" y="6175490"/>
            <a:ext cx="2172226" cy="710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Font typeface="Wingdings 2"/>
              <a:buNone/>
            </a:pPr>
            <a:r>
              <a:rPr lang="en-US" sz="2400" dirty="0">
                <a:solidFill>
                  <a:srgbClr val="0000FF"/>
                </a:solidFill>
                <a:latin typeface="+mj-lt"/>
              </a:rPr>
              <a:t>Electrical</a:t>
            </a:r>
          </a:p>
        </p:txBody>
      </p:sp>
      <p:sp>
        <p:nvSpPr>
          <p:cNvPr id="10" name="コンテンツ プレースホルダ 2"/>
          <p:cNvSpPr txBox="1">
            <a:spLocks/>
          </p:cNvSpPr>
          <p:nvPr/>
        </p:nvSpPr>
        <p:spPr>
          <a:xfrm>
            <a:off x="1553531" y="5437508"/>
            <a:ext cx="2172226" cy="710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Font typeface="Wingdings 2"/>
              <a:buNone/>
            </a:pPr>
            <a:r>
              <a:rPr lang="en-US" sz="2400" dirty="0">
                <a:solidFill>
                  <a:srgbClr val="0000FF"/>
                </a:solidFill>
                <a:latin typeface="+mj-lt"/>
              </a:rPr>
              <a:t>Electrical</a:t>
            </a:r>
          </a:p>
        </p:txBody>
      </p:sp>
      <p:sp>
        <p:nvSpPr>
          <p:cNvPr id="11" name="コンテンツ プレースホルダ 2"/>
          <p:cNvSpPr txBox="1">
            <a:spLocks/>
          </p:cNvSpPr>
          <p:nvPr/>
        </p:nvSpPr>
        <p:spPr>
          <a:xfrm>
            <a:off x="6378368" y="5644842"/>
            <a:ext cx="2172226" cy="710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Font typeface="Wingdings 2"/>
              <a:buNone/>
            </a:pPr>
            <a:r>
              <a:rPr lang="en-US" sz="2400" dirty="0">
                <a:solidFill>
                  <a:srgbClr val="0000FF"/>
                </a:solidFill>
                <a:latin typeface="+mj-lt"/>
              </a:rPr>
              <a:t>Electrical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45A5E-36D8-3C40-B91F-606C3A3C8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19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3615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Detector output signal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11657" y="925959"/>
            <a:ext cx="8229600" cy="5390545"/>
          </a:xfrm>
        </p:spPr>
        <p:txBody>
          <a:bodyPr>
            <a:normAutofit/>
          </a:bodyPr>
          <a:lstStyle/>
          <a:p>
            <a:r>
              <a:rPr lang="en-US" altLang="ja-JP" sz="3600" b="1" dirty="0">
                <a:latin typeface="Corbel" panose="020B0503020204020204" pitchFamily="34" charset="0"/>
                <a:cs typeface="Calibri" panose="020F0502020204030204" pitchFamily="34" charset="0"/>
              </a:rPr>
              <a:t>h(t) = differential arm strain signal</a:t>
            </a:r>
          </a:p>
          <a:p>
            <a:r>
              <a:rPr lang="en-US" altLang="ja-JP" sz="3600" b="1" dirty="0">
                <a:latin typeface="Corbel" panose="020B0503020204020204" pitchFamily="34" charset="0"/>
                <a:cs typeface="Calibri" panose="020F0502020204030204" pitchFamily="34" charset="0"/>
              </a:rPr>
              <a:t>Single time series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E4E304-D282-8B43-BBE8-1F6945B7E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2674"/>
            <a:ext cx="3543150" cy="38438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5D5E40-BB38-8A43-B407-8481A2E35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884" y="3195021"/>
            <a:ext cx="5364116" cy="230442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9182B-66F1-664C-A9B5-192160565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31843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Sensitivity and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11657" y="925960"/>
            <a:ext cx="8686800" cy="857132"/>
          </a:xfrm>
        </p:spPr>
        <p:txBody>
          <a:bodyPr/>
          <a:lstStyle/>
          <a:p>
            <a:r>
              <a:rPr lang="en-US" altLang="ja-JP" dirty="0">
                <a:solidFill>
                  <a:srgbClr val="FF0000"/>
                </a:solidFill>
              </a:rPr>
              <a:t>Sensitivity (=noise level) of Advanced LIGO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Design</a:t>
            </a:r>
            <a:endParaRPr lang="ja-JP" alt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901" y="2158235"/>
            <a:ext cx="5980421" cy="450250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50D3EE-CFB7-754C-BC06-C3E1C8A84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20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24708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2D5AFAE-ABD7-994B-ABAB-45826DAD8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241" y="1012157"/>
            <a:ext cx="6598431" cy="335669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Noise coupling to the GW channel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90268" y="992459"/>
            <a:ext cx="8825132" cy="5751241"/>
          </a:xfrm>
        </p:spPr>
        <p:txBody>
          <a:bodyPr>
            <a:normAutofit/>
          </a:bodyPr>
          <a:lstStyle/>
          <a:p>
            <a:r>
              <a:rPr lang="en-US" altLang="ja-JP" sz="3600" b="1" dirty="0">
                <a:latin typeface="+mj-lt"/>
              </a:rPr>
              <a:t>Noise coupling </a:t>
            </a:r>
          </a:p>
          <a:p>
            <a:pPr marL="118872" indent="0">
              <a:buNone/>
            </a:pPr>
            <a:r>
              <a:rPr lang="en-US" altLang="ja-JP" sz="3600" b="1" dirty="0">
                <a:latin typeface="+mj-lt"/>
              </a:rPr>
              <a:t>   model</a:t>
            </a:r>
          </a:p>
          <a:p>
            <a:pPr marL="118872" indent="0">
              <a:buNone/>
            </a:pPr>
            <a:endParaRPr lang="en-US" altLang="ja-JP" sz="3600" b="1" dirty="0">
              <a:latin typeface="+mj-lt"/>
            </a:endParaRPr>
          </a:p>
          <a:p>
            <a:pPr marL="118872" indent="0">
              <a:buNone/>
            </a:pPr>
            <a:endParaRPr lang="en-US" altLang="ja-JP" sz="3600" b="1" dirty="0">
              <a:latin typeface="+mj-lt"/>
            </a:endParaRPr>
          </a:p>
          <a:p>
            <a:pPr marL="118872" indent="0">
              <a:buNone/>
            </a:pPr>
            <a:endParaRPr lang="en-US" altLang="ja-JP" sz="3600" b="1" dirty="0">
              <a:latin typeface="+mj-lt"/>
            </a:endParaRPr>
          </a:p>
          <a:p>
            <a:endParaRPr lang="en-US" altLang="ja-JP" sz="3600" b="1" dirty="0">
              <a:latin typeface="+mj-lt"/>
            </a:endParaRPr>
          </a:p>
          <a:p>
            <a:r>
              <a:rPr lang="en-US" altLang="ja-JP" sz="3600" b="1" dirty="0">
                <a:solidFill>
                  <a:srgbClr val="FF0000"/>
                </a:solidFill>
                <a:latin typeface="+mj-lt"/>
              </a:rPr>
              <a:t>Make the noise (dx) small</a:t>
            </a:r>
          </a:p>
          <a:p>
            <a:r>
              <a:rPr lang="en-US" altLang="ja-JP" sz="3600" b="1" dirty="0">
                <a:solidFill>
                  <a:srgbClr val="FF0000"/>
                </a:solidFill>
                <a:latin typeface="+mj-lt"/>
              </a:rPr>
              <a:t>Make the coupling (𝜀) small</a:t>
            </a:r>
          </a:p>
          <a:p>
            <a:endParaRPr lang="en-US" altLang="ja-JP" sz="3600" b="1" dirty="0">
              <a:latin typeface="+mj-lt"/>
            </a:endParaRPr>
          </a:p>
          <a:p>
            <a:r>
              <a:rPr lang="en-US" altLang="ja-JP" sz="3600" b="1" dirty="0">
                <a:solidFill>
                  <a:srgbClr val="00B050"/>
                </a:solidFill>
                <a:latin typeface="+mj-lt"/>
              </a:rPr>
              <a:t>It is simple... isn’t it?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BE3F07-4426-224D-A0F2-CCD5107FC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sp>
        <p:nvSpPr>
          <p:cNvPr id="7" name="コンテンツ プレースホルダ 2">
            <a:extLst>
              <a:ext uri="{FF2B5EF4-FFF2-40B4-BE49-F238E27FC236}">
                <a16:creationId xmlns:a16="http://schemas.microsoft.com/office/drawing/2014/main" id="{508FAAA0-A7FC-F647-88A9-026EFB164C5B}"/>
              </a:ext>
            </a:extLst>
          </p:cNvPr>
          <p:cNvSpPr txBox="1">
            <a:spLocks/>
          </p:cNvSpPr>
          <p:nvPr/>
        </p:nvSpPr>
        <p:spPr>
          <a:xfrm>
            <a:off x="654424" y="2519678"/>
            <a:ext cx="2026228" cy="518343"/>
          </a:xfrm>
          <a:prstGeom prst="rect">
            <a:avLst/>
          </a:prstGeom>
          <a:noFill/>
        </p:spPr>
        <p:txBody>
          <a:bodyPr vert="horz" lIns="54864" tIns="91440" rtlCol="0">
            <a:normAutofit fontScale="92500" lnSpcReduction="1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None/>
            </a:pPr>
            <a:r>
              <a:rPr lang="en-US" altLang="ja-JP" sz="2800" b="1" dirty="0">
                <a:solidFill>
                  <a:srgbClr val="0432FF"/>
                </a:solidFill>
                <a:latin typeface="Times" pitchFamily="2" charset="0"/>
              </a:rPr>
              <a:t>Noise</a:t>
            </a:r>
          </a:p>
        </p:txBody>
      </p:sp>
      <p:sp>
        <p:nvSpPr>
          <p:cNvPr id="9" name="コンテンツ プレースホルダ 2">
            <a:extLst>
              <a:ext uri="{FF2B5EF4-FFF2-40B4-BE49-F238E27FC236}">
                <a16:creationId xmlns:a16="http://schemas.microsoft.com/office/drawing/2014/main" id="{27ADFA8E-4C38-D742-9BD1-4CD3F10E71F7}"/>
              </a:ext>
            </a:extLst>
          </p:cNvPr>
          <p:cNvSpPr txBox="1">
            <a:spLocks/>
          </p:cNvSpPr>
          <p:nvPr/>
        </p:nvSpPr>
        <p:spPr>
          <a:xfrm>
            <a:off x="2680652" y="2519678"/>
            <a:ext cx="2026228" cy="518343"/>
          </a:xfrm>
          <a:prstGeom prst="rect">
            <a:avLst/>
          </a:prstGeom>
          <a:noFill/>
        </p:spPr>
        <p:txBody>
          <a:bodyPr vert="horz" lIns="54864" tIns="91440" rtlCol="0">
            <a:normAutofit fontScale="92500" lnSpcReduction="1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None/>
            </a:pPr>
            <a:r>
              <a:rPr lang="en-US" altLang="ja-JP" sz="2800" b="1" dirty="0">
                <a:solidFill>
                  <a:srgbClr val="0432FF"/>
                </a:solidFill>
                <a:latin typeface="Times" pitchFamily="2" charset="0"/>
              </a:rPr>
              <a:t>Coupling</a:t>
            </a:r>
          </a:p>
        </p:txBody>
      </p:sp>
      <p:sp>
        <p:nvSpPr>
          <p:cNvPr id="10" name="コンテンツ プレースホルダ 2">
            <a:extLst>
              <a:ext uri="{FF2B5EF4-FFF2-40B4-BE49-F238E27FC236}">
                <a16:creationId xmlns:a16="http://schemas.microsoft.com/office/drawing/2014/main" id="{FA638BD5-4BAF-6446-B249-9EED0E5E8A8A}"/>
              </a:ext>
            </a:extLst>
          </p:cNvPr>
          <p:cNvSpPr txBox="1">
            <a:spLocks/>
          </p:cNvSpPr>
          <p:nvPr/>
        </p:nvSpPr>
        <p:spPr>
          <a:xfrm>
            <a:off x="6293640" y="2519678"/>
            <a:ext cx="2026228" cy="518343"/>
          </a:xfrm>
          <a:prstGeom prst="rect">
            <a:avLst/>
          </a:prstGeom>
          <a:noFill/>
        </p:spPr>
        <p:txBody>
          <a:bodyPr vert="horz" lIns="54864" tIns="91440" rtlCol="0">
            <a:normAutofit fontScale="85000" lnSpcReduction="1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None/>
            </a:pPr>
            <a:r>
              <a:rPr lang="en-US" altLang="ja-JP" sz="2800" b="1" dirty="0">
                <a:solidFill>
                  <a:srgbClr val="0432FF"/>
                </a:solidFill>
                <a:latin typeface="Times" pitchFamily="2" charset="0"/>
              </a:rPr>
              <a:t>GW channel</a:t>
            </a:r>
          </a:p>
        </p:txBody>
      </p:sp>
      <p:sp>
        <p:nvSpPr>
          <p:cNvPr id="12" name="コンテンツ プレースホルダ 2">
            <a:extLst>
              <a:ext uri="{FF2B5EF4-FFF2-40B4-BE49-F238E27FC236}">
                <a16:creationId xmlns:a16="http://schemas.microsoft.com/office/drawing/2014/main" id="{B46387A5-F807-A249-A532-DE404F882098}"/>
              </a:ext>
            </a:extLst>
          </p:cNvPr>
          <p:cNvSpPr txBox="1">
            <a:spLocks/>
          </p:cNvSpPr>
          <p:nvPr/>
        </p:nvSpPr>
        <p:spPr>
          <a:xfrm>
            <a:off x="3558886" y="1269127"/>
            <a:ext cx="2026228" cy="518343"/>
          </a:xfrm>
          <a:prstGeom prst="rect">
            <a:avLst/>
          </a:prstGeom>
          <a:noFill/>
        </p:spPr>
        <p:txBody>
          <a:bodyPr vert="horz" lIns="54864" tIns="91440" rtlCol="0">
            <a:normAutofit fontScale="92500" lnSpcReduction="1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None/>
            </a:pPr>
            <a:r>
              <a:rPr lang="en-US" altLang="ja-JP" sz="2800" b="1" dirty="0">
                <a:solidFill>
                  <a:srgbClr val="0432FF"/>
                </a:solidFill>
                <a:latin typeface="Times" pitchFamily="2" charset="0"/>
              </a:rPr>
              <a:t>GW</a:t>
            </a:r>
          </a:p>
        </p:txBody>
      </p:sp>
    </p:spTree>
    <p:extLst>
      <p:ext uri="{BB962C8B-B14F-4D97-AF65-F5344CB8AC3E}">
        <p14:creationId xmlns:p14="http://schemas.microsoft.com/office/powerpoint/2010/main" val="1155771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C1CB63-28A5-5B40-8854-2BE7CB002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756" y="2267520"/>
            <a:ext cx="5945400" cy="1343220"/>
          </a:xfrm>
          <a:prstGeom prst="rect">
            <a:avLst/>
          </a:prstGeom>
        </p:spPr>
      </p:pic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90268" y="992459"/>
            <a:ext cx="8825132" cy="5751241"/>
          </a:xfrm>
        </p:spPr>
        <p:txBody>
          <a:bodyPr>
            <a:normAutofit/>
          </a:bodyPr>
          <a:lstStyle/>
          <a:p>
            <a:r>
              <a:rPr lang="en-US" altLang="ja-JP" sz="3600" b="1" dirty="0">
                <a:latin typeface="+mj-lt"/>
              </a:rPr>
              <a:t>Noise source measurement </a:t>
            </a:r>
          </a:p>
          <a:p>
            <a:pPr marL="118872" indent="0">
              <a:buNone/>
            </a:pPr>
            <a:endParaRPr lang="en-US" altLang="ja-JP" sz="3600" b="1" dirty="0">
              <a:latin typeface="+mj-lt"/>
            </a:endParaRPr>
          </a:p>
          <a:p>
            <a:pPr marL="118872" indent="0">
              <a:buNone/>
            </a:pPr>
            <a:endParaRPr lang="en-US" altLang="ja-JP" sz="3600" b="1" dirty="0">
              <a:latin typeface="+mj-lt"/>
            </a:endParaRPr>
          </a:p>
          <a:p>
            <a:pPr marL="118872" indent="0">
              <a:buNone/>
            </a:pPr>
            <a:endParaRPr lang="en-US" altLang="ja-JP" sz="3600" b="1" dirty="0">
              <a:latin typeface="+mj-lt"/>
            </a:endParaRPr>
          </a:p>
          <a:p>
            <a:endParaRPr lang="en-US" altLang="ja-JP" sz="3600" b="1" dirty="0">
              <a:latin typeface="+mj-lt"/>
            </a:endParaRPr>
          </a:p>
          <a:p>
            <a:endParaRPr lang="en-US" altLang="ja-JP" sz="3600" b="1" dirty="0">
              <a:latin typeface="+mj-lt"/>
            </a:endParaRPr>
          </a:p>
          <a:p>
            <a:r>
              <a:rPr lang="en-US" altLang="ja-JP" b="1" dirty="0">
                <a:solidFill>
                  <a:srgbClr val="FF0000"/>
                </a:solidFill>
                <a:latin typeface="+mj-lt"/>
              </a:rPr>
              <a:t>Use a sensor that is specifically sensitive to dx.</a:t>
            </a:r>
          </a:p>
          <a:p>
            <a:r>
              <a:rPr lang="en-US" altLang="ja-JP" b="1" dirty="0">
                <a:solidFill>
                  <a:srgbClr val="FF0000"/>
                </a:solidFill>
                <a:latin typeface="+mj-lt"/>
              </a:rPr>
              <a:t>This measurement itself is often difficult.</a:t>
            </a:r>
            <a:endParaRPr lang="en-US" altLang="ja-JP" sz="36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Noise coupling to the GW channel</a:t>
            </a:r>
            <a:endParaRPr lang="ja-JP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BE3F07-4426-224D-A0F2-CCD5107FC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sp>
        <p:nvSpPr>
          <p:cNvPr id="7" name="コンテンツ プレースホルダ 2">
            <a:extLst>
              <a:ext uri="{FF2B5EF4-FFF2-40B4-BE49-F238E27FC236}">
                <a16:creationId xmlns:a16="http://schemas.microsoft.com/office/drawing/2014/main" id="{508FAAA0-A7FC-F647-88A9-026EFB164C5B}"/>
              </a:ext>
            </a:extLst>
          </p:cNvPr>
          <p:cNvSpPr txBox="1">
            <a:spLocks/>
          </p:cNvSpPr>
          <p:nvPr/>
        </p:nvSpPr>
        <p:spPr>
          <a:xfrm>
            <a:off x="1093892" y="1749177"/>
            <a:ext cx="2026228" cy="518343"/>
          </a:xfrm>
          <a:prstGeom prst="rect">
            <a:avLst/>
          </a:prstGeom>
          <a:noFill/>
        </p:spPr>
        <p:txBody>
          <a:bodyPr vert="horz" lIns="54864" tIns="91440" rtlCol="0">
            <a:normAutofit fontScale="92500" lnSpcReduction="1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None/>
            </a:pPr>
            <a:r>
              <a:rPr lang="en-US" altLang="ja-JP" sz="2800" b="1" dirty="0">
                <a:solidFill>
                  <a:srgbClr val="0432FF"/>
                </a:solidFill>
                <a:latin typeface="Times" pitchFamily="2" charset="0"/>
              </a:rPr>
              <a:t>Noise</a:t>
            </a:r>
          </a:p>
        </p:txBody>
      </p:sp>
      <p:sp>
        <p:nvSpPr>
          <p:cNvPr id="9" name="コンテンツ プレースホルダ 2">
            <a:extLst>
              <a:ext uri="{FF2B5EF4-FFF2-40B4-BE49-F238E27FC236}">
                <a16:creationId xmlns:a16="http://schemas.microsoft.com/office/drawing/2014/main" id="{27ADFA8E-4C38-D742-9BD1-4CD3F10E71F7}"/>
              </a:ext>
            </a:extLst>
          </p:cNvPr>
          <p:cNvSpPr txBox="1">
            <a:spLocks/>
          </p:cNvSpPr>
          <p:nvPr/>
        </p:nvSpPr>
        <p:spPr>
          <a:xfrm>
            <a:off x="3740397" y="1734277"/>
            <a:ext cx="1462828" cy="584843"/>
          </a:xfrm>
          <a:prstGeom prst="rect">
            <a:avLst/>
          </a:prstGeom>
          <a:noFill/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None/>
            </a:pPr>
            <a:r>
              <a:rPr lang="en-US" altLang="ja-JP" sz="2600" b="1" dirty="0">
                <a:solidFill>
                  <a:srgbClr val="0432FF"/>
                </a:solidFill>
                <a:latin typeface="Times" pitchFamily="2" charset="0"/>
              </a:rPr>
              <a:t>Sensor</a:t>
            </a:r>
          </a:p>
        </p:txBody>
      </p:sp>
      <p:sp>
        <p:nvSpPr>
          <p:cNvPr id="10" name="コンテンツ プレースホルダ 2">
            <a:extLst>
              <a:ext uri="{FF2B5EF4-FFF2-40B4-BE49-F238E27FC236}">
                <a16:creationId xmlns:a16="http://schemas.microsoft.com/office/drawing/2014/main" id="{FA638BD5-4BAF-6446-B249-9EED0E5E8A8A}"/>
              </a:ext>
            </a:extLst>
          </p:cNvPr>
          <p:cNvSpPr txBox="1">
            <a:spLocks/>
          </p:cNvSpPr>
          <p:nvPr/>
        </p:nvSpPr>
        <p:spPr>
          <a:xfrm>
            <a:off x="5823503" y="1319935"/>
            <a:ext cx="1842230" cy="947585"/>
          </a:xfrm>
          <a:prstGeom prst="rect">
            <a:avLst/>
          </a:prstGeom>
          <a:noFill/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None/>
            </a:pPr>
            <a:r>
              <a:rPr lang="en-US" altLang="ja-JP" sz="2600" b="1" dirty="0">
                <a:solidFill>
                  <a:srgbClr val="0432FF"/>
                </a:solidFill>
                <a:latin typeface="Times" pitchFamily="2" charset="0"/>
              </a:rPr>
              <a:t>Sensor </a:t>
            </a:r>
          </a:p>
          <a:p>
            <a:pPr marL="118872" indent="0" algn="ctr" defTabSz="914400">
              <a:buNone/>
            </a:pPr>
            <a:r>
              <a:rPr lang="en-US" altLang="ja-JP" sz="2600" b="1" dirty="0">
                <a:solidFill>
                  <a:srgbClr val="0432FF"/>
                </a:solidFill>
                <a:latin typeface="Times" pitchFamily="2" charset="0"/>
              </a:rPr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580061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90268" y="992459"/>
            <a:ext cx="8825132" cy="5751241"/>
          </a:xfrm>
        </p:spPr>
        <p:txBody>
          <a:bodyPr>
            <a:normAutofit/>
          </a:bodyPr>
          <a:lstStyle/>
          <a:p>
            <a:r>
              <a:rPr lang="en-US" altLang="ja-JP" sz="3600" b="1" dirty="0">
                <a:latin typeface="+mj-lt"/>
              </a:rPr>
              <a:t>Coupling measurement</a:t>
            </a:r>
          </a:p>
          <a:p>
            <a:pPr marL="118872" indent="0">
              <a:buNone/>
            </a:pPr>
            <a:endParaRPr lang="en-US" altLang="ja-JP" sz="3600" b="1" dirty="0">
              <a:latin typeface="+mj-lt"/>
            </a:endParaRPr>
          </a:p>
          <a:p>
            <a:pPr marL="118872" indent="0">
              <a:buNone/>
            </a:pPr>
            <a:endParaRPr lang="en-US" altLang="ja-JP" sz="3600" b="1" dirty="0">
              <a:latin typeface="+mj-lt"/>
            </a:endParaRPr>
          </a:p>
          <a:p>
            <a:pPr marL="118872" indent="0">
              <a:buNone/>
            </a:pPr>
            <a:endParaRPr lang="en-US" altLang="ja-JP" sz="3600" b="1" dirty="0">
              <a:latin typeface="+mj-lt"/>
            </a:endParaRPr>
          </a:p>
          <a:p>
            <a:endParaRPr lang="en-US" altLang="ja-JP" sz="3600" b="1" dirty="0">
              <a:latin typeface="+mj-lt"/>
            </a:endParaRPr>
          </a:p>
          <a:p>
            <a:endParaRPr lang="en-US" altLang="ja-JP" sz="3600" b="1" dirty="0">
              <a:latin typeface="+mj-lt"/>
            </a:endParaRPr>
          </a:p>
          <a:p>
            <a:r>
              <a:rPr lang="en-US" altLang="ja-JP" b="1" dirty="0" err="1">
                <a:solidFill>
                  <a:srgbClr val="FF0000"/>
                </a:solidFill>
                <a:latin typeface="+mj-lt"/>
              </a:rPr>
              <a:t>dH</a:t>
            </a:r>
            <a:r>
              <a:rPr lang="en-US" altLang="ja-JP" b="1" dirty="0">
                <a:solidFill>
                  <a:srgbClr val="FF0000"/>
                </a:solidFill>
                <a:latin typeface="+mj-lt"/>
              </a:rPr>
              <a:t> = </a:t>
            </a:r>
            <a:r>
              <a:rPr lang="en-US" altLang="ja-JP" b="1" dirty="0">
                <a:solidFill>
                  <a:srgbClr val="FF0000"/>
                </a:solidFill>
              </a:rPr>
              <a:t>𝜀</a:t>
            </a:r>
            <a:r>
              <a:rPr lang="en-US" altLang="ja-JP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ja-JP" b="1" dirty="0" err="1">
                <a:solidFill>
                  <a:srgbClr val="FF0000"/>
                </a:solidFill>
                <a:latin typeface="+mj-lt"/>
              </a:rPr>
              <a:t>dN.</a:t>
            </a:r>
            <a:endParaRPr lang="en-US" altLang="ja-JP" b="1" dirty="0">
              <a:solidFill>
                <a:srgbClr val="FF0000"/>
              </a:solidFill>
              <a:latin typeface="+mj-lt"/>
            </a:endParaRPr>
          </a:p>
          <a:p>
            <a:r>
              <a:rPr lang="en-US" altLang="ja-JP" b="1" dirty="0">
                <a:solidFill>
                  <a:srgbClr val="FF0000"/>
                </a:solidFill>
                <a:latin typeface="+mj-lt"/>
              </a:rPr>
              <a:t>The system should be designed to allow the excitation. </a:t>
            </a:r>
            <a:endParaRPr lang="en-US" altLang="ja-JP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Noise coupling to the GW channel</a:t>
            </a:r>
            <a:endParaRPr lang="ja-JP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BE3F07-4426-224D-A0F2-CCD5107FC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sp>
        <p:nvSpPr>
          <p:cNvPr id="7" name="コンテンツ プレースホルダ 2">
            <a:extLst>
              <a:ext uri="{FF2B5EF4-FFF2-40B4-BE49-F238E27FC236}">
                <a16:creationId xmlns:a16="http://schemas.microsoft.com/office/drawing/2014/main" id="{508FAAA0-A7FC-F647-88A9-026EFB164C5B}"/>
              </a:ext>
            </a:extLst>
          </p:cNvPr>
          <p:cNvSpPr txBox="1">
            <a:spLocks/>
          </p:cNvSpPr>
          <p:nvPr/>
        </p:nvSpPr>
        <p:spPr>
          <a:xfrm>
            <a:off x="1905715" y="1749177"/>
            <a:ext cx="1396838" cy="518343"/>
          </a:xfrm>
          <a:prstGeom prst="rect">
            <a:avLst/>
          </a:prstGeom>
          <a:noFill/>
        </p:spPr>
        <p:txBody>
          <a:bodyPr vert="horz" lIns="54864" tIns="91440" rtlCol="0">
            <a:normAutofit fontScale="92500" lnSpcReduction="1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None/>
            </a:pPr>
            <a:r>
              <a:rPr lang="en-US" altLang="ja-JP" sz="2800" b="1" dirty="0">
                <a:solidFill>
                  <a:srgbClr val="0432FF"/>
                </a:solidFill>
                <a:latin typeface="Times" pitchFamily="2" charset="0"/>
              </a:rPr>
              <a:t>Noise</a:t>
            </a:r>
          </a:p>
        </p:txBody>
      </p:sp>
      <p:sp>
        <p:nvSpPr>
          <p:cNvPr id="9" name="コンテンツ プレースホルダ 2">
            <a:extLst>
              <a:ext uri="{FF2B5EF4-FFF2-40B4-BE49-F238E27FC236}">
                <a16:creationId xmlns:a16="http://schemas.microsoft.com/office/drawing/2014/main" id="{27ADFA8E-4C38-D742-9BD1-4CD3F10E71F7}"/>
              </a:ext>
            </a:extLst>
          </p:cNvPr>
          <p:cNvSpPr txBox="1">
            <a:spLocks/>
          </p:cNvSpPr>
          <p:nvPr/>
        </p:nvSpPr>
        <p:spPr>
          <a:xfrm>
            <a:off x="3302553" y="1734868"/>
            <a:ext cx="1873146" cy="584843"/>
          </a:xfrm>
          <a:prstGeom prst="rect">
            <a:avLst/>
          </a:prstGeom>
          <a:noFill/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None/>
            </a:pPr>
            <a:r>
              <a:rPr lang="en-US" altLang="ja-JP" sz="2400" b="1" dirty="0">
                <a:solidFill>
                  <a:srgbClr val="0432FF"/>
                </a:solidFill>
                <a:latin typeface="Times" pitchFamily="2" charset="0"/>
              </a:rPr>
              <a:t>Coupling</a:t>
            </a:r>
          </a:p>
          <a:p>
            <a:pPr marL="118872" indent="0" algn="ctr" defTabSz="914400">
              <a:buNone/>
            </a:pPr>
            <a:endParaRPr lang="en-US" altLang="ja-JP" sz="2600" b="1" dirty="0">
              <a:solidFill>
                <a:srgbClr val="0432FF"/>
              </a:solidFill>
              <a:latin typeface="Times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30885C-FF3A-174D-88D5-C26E169FC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343" y="2249474"/>
            <a:ext cx="4141107" cy="2106626"/>
          </a:xfrm>
          <a:prstGeom prst="rect">
            <a:avLst/>
          </a:prstGeom>
        </p:spPr>
      </p:pic>
      <p:sp>
        <p:nvSpPr>
          <p:cNvPr id="11" name="コンテンツ プレースホルダ 2">
            <a:extLst>
              <a:ext uri="{FF2B5EF4-FFF2-40B4-BE49-F238E27FC236}">
                <a16:creationId xmlns:a16="http://schemas.microsoft.com/office/drawing/2014/main" id="{056683A9-FDD2-C54E-886A-901DAC94E1E2}"/>
              </a:ext>
            </a:extLst>
          </p:cNvPr>
          <p:cNvSpPr txBox="1">
            <a:spLocks/>
          </p:cNvSpPr>
          <p:nvPr/>
        </p:nvSpPr>
        <p:spPr>
          <a:xfrm>
            <a:off x="5224958" y="1801368"/>
            <a:ext cx="2026228" cy="518343"/>
          </a:xfrm>
          <a:prstGeom prst="rect">
            <a:avLst/>
          </a:prstGeom>
          <a:noFill/>
        </p:spPr>
        <p:txBody>
          <a:bodyPr vert="horz" lIns="54864" tIns="91440" rtlCol="0">
            <a:normAutofit fontScale="85000" lnSpcReduction="1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None/>
            </a:pPr>
            <a:r>
              <a:rPr lang="en-US" altLang="ja-JP" sz="2800" b="1" dirty="0">
                <a:solidFill>
                  <a:srgbClr val="0432FF"/>
                </a:solidFill>
                <a:latin typeface="Times" pitchFamily="2" charset="0"/>
              </a:rPr>
              <a:t>GW channel</a:t>
            </a:r>
          </a:p>
        </p:txBody>
      </p:sp>
      <p:sp>
        <p:nvSpPr>
          <p:cNvPr id="12" name="コンテンツ プレースホルダ 2">
            <a:extLst>
              <a:ext uri="{FF2B5EF4-FFF2-40B4-BE49-F238E27FC236}">
                <a16:creationId xmlns:a16="http://schemas.microsoft.com/office/drawing/2014/main" id="{A2229461-0F68-C347-8115-D1650B7560C0}"/>
              </a:ext>
            </a:extLst>
          </p:cNvPr>
          <p:cNvSpPr txBox="1">
            <a:spLocks/>
          </p:cNvSpPr>
          <p:nvPr/>
        </p:nvSpPr>
        <p:spPr>
          <a:xfrm>
            <a:off x="3790578" y="3542407"/>
            <a:ext cx="1728480" cy="813693"/>
          </a:xfrm>
          <a:prstGeom prst="rect">
            <a:avLst/>
          </a:prstGeom>
          <a:noFill/>
        </p:spPr>
        <p:txBody>
          <a:bodyPr vert="horz" lIns="54864" tIns="91440" rtlCol="0">
            <a:normAutofit fontScale="92500" lnSpcReduction="2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None/>
            </a:pPr>
            <a:r>
              <a:rPr lang="en-US" altLang="ja-JP" sz="2800" b="1" dirty="0">
                <a:solidFill>
                  <a:srgbClr val="0432FF"/>
                </a:solidFill>
                <a:latin typeface="Times" pitchFamily="2" charset="0"/>
              </a:rPr>
              <a:t>Noise Excitation</a:t>
            </a:r>
          </a:p>
        </p:txBody>
      </p:sp>
    </p:spTree>
    <p:extLst>
      <p:ext uri="{BB962C8B-B14F-4D97-AF65-F5344CB8AC3E}">
        <p14:creationId xmlns:p14="http://schemas.microsoft.com/office/powerpoint/2010/main" val="12516848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90268" y="992460"/>
            <a:ext cx="8825132" cy="820012"/>
          </a:xfrm>
        </p:spPr>
        <p:txBody>
          <a:bodyPr>
            <a:normAutofit/>
          </a:bodyPr>
          <a:lstStyle/>
          <a:p>
            <a:r>
              <a:rPr lang="en-US" altLang="ja-JP" sz="3600" b="1" dirty="0">
                <a:latin typeface="+mj-lt"/>
              </a:rPr>
              <a:t>Noise budget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Noise coupling to the GW channel</a:t>
            </a:r>
            <a:endParaRPr lang="ja-JP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BE3F07-4426-224D-A0F2-CCD5107FC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52E765-1E49-454C-B350-1E10D6A0F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88382" y="134433"/>
            <a:ext cx="4246466" cy="7602544"/>
          </a:xfrm>
          <a:prstGeom prst="rect">
            <a:avLst/>
          </a:prstGeom>
        </p:spPr>
      </p:pic>
      <p:sp>
        <p:nvSpPr>
          <p:cNvPr id="13" name="コンテンツ プレースホルダ 2">
            <a:extLst>
              <a:ext uri="{FF2B5EF4-FFF2-40B4-BE49-F238E27FC236}">
                <a16:creationId xmlns:a16="http://schemas.microsoft.com/office/drawing/2014/main" id="{89786CE2-51BF-9548-80B1-1911333631CB}"/>
              </a:ext>
            </a:extLst>
          </p:cNvPr>
          <p:cNvSpPr txBox="1">
            <a:spLocks/>
          </p:cNvSpPr>
          <p:nvPr/>
        </p:nvSpPr>
        <p:spPr>
          <a:xfrm>
            <a:off x="4572000" y="1745971"/>
            <a:ext cx="2710543" cy="446571"/>
          </a:xfrm>
          <a:prstGeom prst="rect">
            <a:avLst/>
          </a:prstGeom>
          <a:solidFill>
            <a:schemeClr val="bg1"/>
          </a:solidFill>
        </p:spPr>
        <p:txBody>
          <a:bodyPr vert="horz" lIns="54864" tIns="91440" rtlCol="0">
            <a:normAutofit fontScale="77500" lnSpcReduction="2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None/>
            </a:pPr>
            <a:r>
              <a:rPr lang="en-US" altLang="ja-JP" sz="2800" b="1" dirty="0">
                <a:solidFill>
                  <a:srgbClr val="0432FF"/>
                </a:solidFill>
                <a:latin typeface="Times" pitchFamily="2" charset="0"/>
              </a:rPr>
              <a:t>Artificial Excitation</a:t>
            </a:r>
          </a:p>
        </p:txBody>
      </p:sp>
      <p:sp>
        <p:nvSpPr>
          <p:cNvPr id="14" name="コンテンツ プレースホルダ 2">
            <a:extLst>
              <a:ext uri="{FF2B5EF4-FFF2-40B4-BE49-F238E27FC236}">
                <a16:creationId xmlns:a16="http://schemas.microsoft.com/office/drawing/2014/main" id="{EB9A2581-7DFA-C442-96CB-927D3492429D}"/>
              </a:ext>
            </a:extLst>
          </p:cNvPr>
          <p:cNvSpPr txBox="1">
            <a:spLocks/>
          </p:cNvSpPr>
          <p:nvPr/>
        </p:nvSpPr>
        <p:spPr>
          <a:xfrm>
            <a:off x="2573344" y="5835653"/>
            <a:ext cx="1998656" cy="446571"/>
          </a:xfrm>
          <a:prstGeom prst="rect">
            <a:avLst/>
          </a:prstGeom>
          <a:solidFill>
            <a:schemeClr val="bg1"/>
          </a:solidFill>
        </p:spPr>
        <p:txBody>
          <a:bodyPr vert="horz" lIns="54864" tIns="91440" rtlCol="0">
            <a:normAutofit fontScale="77500" lnSpcReduction="2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None/>
            </a:pPr>
            <a:r>
              <a:rPr lang="en-US" altLang="ja-JP" sz="2800" b="1" dirty="0">
                <a:solidFill>
                  <a:srgbClr val="FF0000"/>
                </a:solidFill>
                <a:latin typeface="Times" pitchFamily="2" charset="0"/>
              </a:rPr>
              <a:t>GW channel</a:t>
            </a:r>
          </a:p>
        </p:txBody>
      </p:sp>
      <p:sp>
        <p:nvSpPr>
          <p:cNvPr id="15" name="コンテンツ プレースホルダ 2">
            <a:extLst>
              <a:ext uri="{FF2B5EF4-FFF2-40B4-BE49-F238E27FC236}">
                <a16:creationId xmlns:a16="http://schemas.microsoft.com/office/drawing/2014/main" id="{60C95D1E-6B7A-9549-B0F1-9F9329B1D4DA}"/>
              </a:ext>
            </a:extLst>
          </p:cNvPr>
          <p:cNvSpPr txBox="1">
            <a:spLocks/>
          </p:cNvSpPr>
          <p:nvPr/>
        </p:nvSpPr>
        <p:spPr>
          <a:xfrm>
            <a:off x="907830" y="1635799"/>
            <a:ext cx="3098577" cy="446571"/>
          </a:xfrm>
          <a:prstGeom prst="rect">
            <a:avLst/>
          </a:prstGeom>
          <a:solidFill>
            <a:schemeClr val="bg1"/>
          </a:solidFill>
        </p:spPr>
        <p:txBody>
          <a:bodyPr vert="horz" lIns="54864" tIns="91440" rtlCol="0">
            <a:normAutofit fontScale="77500" lnSpcReduction="2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None/>
            </a:pPr>
            <a:r>
              <a:rPr lang="en-US" altLang="ja-JP" sz="2800" b="1" dirty="0">
                <a:solidFill>
                  <a:srgbClr val="0432FF"/>
                </a:solidFill>
                <a:latin typeface="Times" pitchFamily="2" charset="0"/>
              </a:rPr>
              <a:t>Noise measurement</a:t>
            </a:r>
          </a:p>
        </p:txBody>
      </p:sp>
    </p:spTree>
    <p:extLst>
      <p:ext uri="{BB962C8B-B14F-4D97-AF65-F5344CB8AC3E}">
        <p14:creationId xmlns:p14="http://schemas.microsoft.com/office/powerpoint/2010/main" val="3593741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Sensitivity and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11657" y="925960"/>
            <a:ext cx="8686800" cy="857132"/>
          </a:xfrm>
        </p:spPr>
        <p:txBody>
          <a:bodyPr/>
          <a:lstStyle/>
          <a:p>
            <a:r>
              <a:rPr lang="en-US" altLang="ja-JP" dirty="0">
                <a:solidFill>
                  <a:srgbClr val="FF0000"/>
                </a:solidFill>
              </a:rPr>
              <a:t>Sensitivity (=noise level) of Advanced LIGO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Noise budget</a:t>
            </a:r>
            <a:endParaRPr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22" name="直線矢印コネクタ 21"/>
          <p:cNvCxnSpPr/>
          <p:nvPr/>
        </p:nvCxnSpPr>
        <p:spPr>
          <a:xfrm>
            <a:off x="457200" y="5471055"/>
            <a:ext cx="2590801" cy="1588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正方形/長方形 23"/>
          <p:cNvSpPr/>
          <p:nvPr/>
        </p:nvSpPr>
        <p:spPr>
          <a:xfrm>
            <a:off x="211657" y="5103311"/>
            <a:ext cx="23114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err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h</a:t>
            </a:r>
            <a:r>
              <a:rPr lang="en-US" altLang="ja-JP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= 2x10</a:t>
            </a:r>
            <a:r>
              <a:rPr lang="en-US" altLang="ja-JP" b="1" baseline="30000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-23</a:t>
            </a:r>
            <a:r>
              <a:rPr lang="en-US" altLang="ja-JP" b="1" dirty="0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 /</a:t>
            </a:r>
            <a:r>
              <a:rPr lang="en-US" altLang="ja-JP" b="1" dirty="0" err="1">
                <a:solidFill>
                  <a:srgbClr val="FF0000"/>
                </a:solidFill>
                <a:effectLst>
                  <a:glow rad="101600">
                    <a:schemeClr val="bg1"/>
                  </a:glow>
                </a:effectLst>
                <a:latin typeface="メイリオ" charset="-128"/>
                <a:ea typeface="メイリオ" charset="-128"/>
                <a:cs typeface="メイリオ" charset="-128"/>
              </a:rPr>
              <a:t>rtHz</a:t>
            </a:r>
            <a:endParaRPr lang="en-US" altLang="ja-JP" b="1" dirty="0">
              <a:solidFill>
                <a:srgbClr val="FF0000"/>
              </a:solidFill>
              <a:effectLst>
                <a:glow rad="101600">
                  <a:schemeClr val="bg1"/>
                </a:glow>
              </a:effectLst>
              <a:latin typeface="メイリオ" charset="-128"/>
              <a:ea typeface="メイリオ" charset="-128"/>
              <a:cs typeface="メイリオ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266" y="2059772"/>
            <a:ext cx="8957723" cy="485659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224CEE-25BB-7643-A950-DAF93227A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25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35754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70347" y="3355848"/>
            <a:ext cx="8077200" cy="1673352"/>
          </a:xfrm>
        </p:spPr>
        <p:txBody>
          <a:bodyPr>
            <a:normAutofit/>
          </a:bodyPr>
          <a:lstStyle/>
          <a:p>
            <a:pPr algn="ctr"/>
            <a:r>
              <a:rPr lang="en-US" altLang="ja-JP" sz="4800" dirty="0"/>
              <a:t>Displacement noises</a:t>
            </a:r>
            <a:endParaRPr lang="ja-JP" altLang="en-US" sz="4800" dirty="0"/>
          </a:p>
        </p:txBody>
      </p:sp>
    </p:spTree>
    <p:extLst>
      <p:ext uri="{BB962C8B-B14F-4D97-AF65-F5344CB8AC3E}">
        <p14:creationId xmlns:p14="http://schemas.microsoft.com/office/powerpoint/2010/main" val="7945034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437" y="1787460"/>
            <a:ext cx="4876800" cy="3162300"/>
          </a:xfrm>
          <a:prstGeom prst="rect">
            <a:avLst/>
          </a:prstGeom>
        </p:spPr>
      </p:pic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932041"/>
          </a:xfrm>
        </p:spPr>
        <p:txBody>
          <a:bodyPr>
            <a:normAutofit/>
          </a:bodyPr>
          <a:lstStyle/>
          <a:p>
            <a:r>
              <a:rPr lang="en-US" b="1" dirty="0">
                <a:latin typeface="+mj-lt"/>
              </a:rPr>
              <a:t>Mechanical displacement sensed </a:t>
            </a:r>
            <a:br>
              <a:rPr lang="en-US" b="1" dirty="0">
                <a:latin typeface="+mj-lt"/>
              </a:rPr>
            </a:br>
            <a:r>
              <a:rPr lang="en-US" b="1" dirty="0">
                <a:latin typeface="+mj-lt"/>
              </a:rPr>
              <a:t>by a laser interferometer</a:t>
            </a:r>
          </a:p>
          <a:p>
            <a:endParaRPr lang="en-US" b="1" dirty="0">
              <a:latin typeface="+mj-lt"/>
            </a:endParaRPr>
          </a:p>
          <a:p>
            <a:endParaRPr lang="en-US" b="1" dirty="0">
              <a:latin typeface="+mj-lt"/>
            </a:endParaRPr>
          </a:p>
          <a:p>
            <a:pPr marL="118872" indent="0">
              <a:buNone/>
            </a:pPr>
            <a:endParaRPr lang="en-US" b="1" dirty="0">
              <a:latin typeface="+mj-lt"/>
            </a:endParaRPr>
          </a:p>
          <a:p>
            <a:pPr marL="118872" indent="0">
              <a:buNone/>
            </a:pPr>
            <a:endParaRPr lang="en-US" b="1" dirty="0">
              <a:latin typeface="+mj-lt"/>
            </a:endParaRPr>
          </a:p>
          <a:p>
            <a:r>
              <a:rPr lang="en-US" b="1" dirty="0">
                <a:latin typeface="+mj-lt"/>
              </a:rPr>
              <a:t>The longer the arm length,</a:t>
            </a:r>
            <a:br>
              <a:rPr lang="en-US" b="1" dirty="0">
                <a:latin typeface="+mj-lt"/>
              </a:rPr>
            </a:br>
            <a:r>
              <a:rPr lang="en-US" b="1" dirty="0">
                <a:latin typeface="+mj-lt"/>
              </a:rPr>
              <a:t> the smaller the strain noise</a:t>
            </a:r>
          </a:p>
          <a:p>
            <a:pPr lvl="1"/>
            <a:r>
              <a:rPr lang="en-US" b="1" dirty="0">
                <a:solidFill>
                  <a:srgbClr val="0000FF"/>
                </a:solidFill>
                <a:latin typeface="+mj-lt"/>
              </a:rPr>
              <a:t>Seismic noise</a:t>
            </a:r>
          </a:p>
          <a:p>
            <a:pPr lvl="1"/>
            <a:r>
              <a:rPr lang="en-US" b="1" dirty="0">
                <a:solidFill>
                  <a:srgbClr val="0000FF"/>
                </a:solidFill>
                <a:latin typeface="+mj-lt"/>
              </a:rPr>
              <a:t>Thermal noise</a:t>
            </a:r>
          </a:p>
          <a:p>
            <a:pPr lvl="1"/>
            <a:r>
              <a:rPr lang="en-US" b="1" dirty="0">
                <a:solidFill>
                  <a:srgbClr val="0000FF"/>
                </a:solidFill>
                <a:latin typeface="+mj-lt"/>
              </a:rPr>
              <a:t>Newtonian Gravity noise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Displacement noise</a:t>
            </a:r>
            <a:endParaRPr lang="ja-JP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D08E41-1BFA-E149-8101-0306276AD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27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55452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367" y="2041605"/>
            <a:ext cx="5661209" cy="454423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Displacement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1954457"/>
          </a:xfrm>
        </p:spPr>
        <p:txBody>
          <a:bodyPr>
            <a:normAutofit/>
          </a:bodyPr>
          <a:lstStyle/>
          <a:p>
            <a:r>
              <a:rPr lang="en-US" b="1" dirty="0">
                <a:latin typeface="+mj-lt"/>
              </a:rPr>
              <a:t>Seismic noise</a:t>
            </a:r>
          </a:p>
          <a:p>
            <a:pPr lvl="1"/>
            <a:r>
              <a:rPr lang="en-US" b="1" dirty="0">
                <a:solidFill>
                  <a:srgbClr val="0000FF"/>
                </a:solidFill>
                <a:latin typeface="+mj-lt"/>
              </a:rPr>
              <a:t>Even when there is no noticeable earth quake…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3" y="6516322"/>
            <a:ext cx="89965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http://link.aps.org/doi/10.1103/RevModPhys.86.121</a:t>
            </a:r>
            <a:r>
              <a:rPr lang="en-US" dirty="0"/>
              <a:t> (</a:t>
            </a:r>
            <a:r>
              <a:rPr lang="en-US" dirty="0">
                <a:hlinkClick r:id="rId4"/>
              </a:rPr>
              <a:t>http://</a:t>
            </a:r>
            <a:r>
              <a:rPr lang="en-US" dirty="0" err="1">
                <a:hlinkClick r:id="rId4"/>
              </a:rPr>
              <a:t>arxiv.org</a:t>
            </a:r>
            <a:r>
              <a:rPr lang="en-US" dirty="0">
                <a:hlinkClick r:id="rId4"/>
              </a:rPr>
              <a:t>/abs/1305.5188</a:t>
            </a:r>
            <a:r>
              <a:rPr lang="en-US" dirty="0"/>
              <a:t>)</a:t>
            </a:r>
          </a:p>
        </p:txBody>
      </p:sp>
      <p:sp>
        <p:nvSpPr>
          <p:cNvPr id="10" name="コンテンツ プレースホルダ 2"/>
          <p:cNvSpPr txBox="1">
            <a:spLocks/>
          </p:cNvSpPr>
          <p:nvPr/>
        </p:nvSpPr>
        <p:spPr>
          <a:xfrm>
            <a:off x="7136884" y="3764022"/>
            <a:ext cx="2007116" cy="1339079"/>
          </a:xfrm>
          <a:prstGeom prst="rect">
            <a:avLst/>
          </a:prstGeom>
          <a:ln>
            <a:noFill/>
          </a:ln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+mj-lt"/>
              </a:rPr>
              <a:t>Target</a:t>
            </a:r>
            <a:br>
              <a:rPr lang="en-US" sz="2400" b="1" dirty="0">
                <a:solidFill>
                  <a:srgbClr val="FF0000"/>
                </a:solidFill>
                <a:latin typeface="+mj-lt"/>
              </a:rPr>
            </a:br>
            <a:r>
              <a:rPr lang="en-US" sz="2400" b="1" dirty="0">
                <a:solidFill>
                  <a:srgbClr val="FF0000"/>
                </a:solidFill>
                <a:latin typeface="+mj-lt"/>
              </a:rPr>
              <a:t>disp. noise</a:t>
            </a:r>
          </a:p>
          <a:p>
            <a:pPr marL="118872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+mj-lt"/>
              </a:rPr>
              <a:t>10</a:t>
            </a:r>
            <a:r>
              <a:rPr lang="en-US" sz="2400" b="1" baseline="30000" dirty="0">
                <a:solidFill>
                  <a:srgbClr val="FF0000"/>
                </a:solidFill>
                <a:latin typeface="+mj-lt"/>
              </a:rPr>
              <a:t>-20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m/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rtHz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Down Arrow 13"/>
          <p:cNvSpPr/>
          <p:nvPr/>
        </p:nvSpPr>
        <p:spPr>
          <a:xfrm flipH="1">
            <a:off x="7631107" y="5561682"/>
            <a:ext cx="714675" cy="74845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flipH="1">
            <a:off x="7619767" y="5380242"/>
            <a:ext cx="714675" cy="74845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flipH="1">
            <a:off x="7614787" y="5227842"/>
            <a:ext cx="714675" cy="74845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5E2E87-8B27-CF47-B0E4-61D47361A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28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276098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1954457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j-lt"/>
              </a:rPr>
              <a:t>Vibration isolation ~ utilize a harmonic oscillator</a:t>
            </a:r>
          </a:p>
          <a:p>
            <a:pPr lvl="1"/>
            <a:r>
              <a:rPr lang="en-US" sz="2400" b="1" dirty="0">
                <a:solidFill>
                  <a:srgbClr val="0000FF"/>
                </a:solidFill>
              </a:rPr>
              <a:t>A harmonic oscillator provides vibration isolation</a:t>
            </a:r>
            <a:br>
              <a:rPr lang="en-US" sz="2400" b="1" dirty="0">
                <a:solidFill>
                  <a:srgbClr val="0000FF"/>
                </a:solidFill>
              </a:rPr>
            </a:br>
            <a:r>
              <a:rPr lang="en-US" sz="2400" b="1" dirty="0">
                <a:solidFill>
                  <a:srgbClr val="0000FF"/>
                </a:solidFill>
              </a:rPr>
              <a:t>above its resonant frequency</a:t>
            </a:r>
            <a:r>
              <a:rPr lang="en-US" sz="2800" b="1" dirty="0">
                <a:solidFill>
                  <a:srgbClr val="0000FF"/>
                </a:solidFill>
                <a:latin typeface="+mj-lt"/>
              </a:rPr>
              <a:t> 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Displacement noise</a:t>
            </a:r>
            <a:endParaRPr lang="ja-JP" alt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72" y="5080000"/>
            <a:ext cx="5041900" cy="1778000"/>
          </a:xfrm>
          <a:prstGeom prst="rect">
            <a:avLst/>
          </a:prstGeom>
        </p:spPr>
      </p:pic>
      <p:sp>
        <p:nvSpPr>
          <p:cNvPr id="11" name="コンテンツ プレースホルダ 2"/>
          <p:cNvSpPr txBox="1">
            <a:spLocks/>
          </p:cNvSpPr>
          <p:nvPr/>
        </p:nvSpPr>
        <p:spPr>
          <a:xfrm>
            <a:off x="6350105" y="2130814"/>
            <a:ext cx="2766871" cy="970870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sz="2400" dirty="0">
                <a:solidFill>
                  <a:srgbClr val="0000FF"/>
                </a:solidFill>
                <a:latin typeface="+mj-lt"/>
              </a:rPr>
              <a:t>w0=1Hz</a:t>
            </a:r>
          </a:p>
          <a:p>
            <a:pPr marL="118872" indent="0">
              <a:buNone/>
            </a:pPr>
            <a:r>
              <a:rPr lang="en-US" sz="2400" dirty="0">
                <a:solidFill>
                  <a:srgbClr val="0000FF"/>
                </a:solidFill>
                <a:latin typeface="+mj-lt"/>
              </a:rPr>
              <a:t>|x/X|~1/1000@30Hz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472" y="2333625"/>
            <a:ext cx="2064716" cy="27288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679" y="2324100"/>
            <a:ext cx="3898900" cy="27051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906180-2FE0-914B-9114-C136F7217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29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83656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Signal vs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-14253" y="925959"/>
            <a:ext cx="4510950" cy="5258576"/>
          </a:xfrm>
        </p:spPr>
        <p:txBody>
          <a:bodyPr>
            <a:normAutofit/>
          </a:bodyPr>
          <a:lstStyle/>
          <a:p>
            <a:r>
              <a:rPr lang="en-US" altLang="ja-JP" sz="2800" b="1" dirty="0">
                <a:latin typeface="Corbel" panose="020B0503020204020204" pitchFamily="34" charset="0"/>
              </a:rPr>
              <a:t>Waveform of GW signals</a:t>
            </a:r>
          </a:p>
          <a:p>
            <a:r>
              <a:rPr lang="en-US" altLang="ja-JP" sz="2400" b="1" dirty="0">
                <a:latin typeface="Corbel" panose="020B0503020204020204" pitchFamily="34" charset="0"/>
              </a:rPr>
              <a:t>Continuous</a:t>
            </a:r>
          </a:p>
          <a:p>
            <a:endParaRPr lang="en-US" altLang="ja-JP" sz="2400" b="1" dirty="0">
              <a:latin typeface="Corbel" panose="020B0503020204020204" pitchFamily="34" charset="0"/>
            </a:endParaRPr>
          </a:p>
          <a:p>
            <a:endParaRPr lang="en-US" altLang="ja-JP" sz="2400" b="1" dirty="0">
              <a:latin typeface="Corbel" panose="020B0503020204020204" pitchFamily="34" charset="0"/>
            </a:endParaRPr>
          </a:p>
          <a:p>
            <a:endParaRPr lang="en-US" altLang="ja-JP" sz="2400" b="1" dirty="0">
              <a:latin typeface="Corbel" panose="020B0503020204020204" pitchFamily="34" charset="0"/>
            </a:endParaRPr>
          </a:p>
          <a:p>
            <a:endParaRPr lang="en-US" altLang="ja-JP" sz="2400" b="1" dirty="0">
              <a:latin typeface="Corbel" panose="020B0503020204020204" pitchFamily="34" charset="0"/>
            </a:endParaRPr>
          </a:p>
          <a:p>
            <a:endParaRPr lang="en-US" altLang="ja-JP" sz="2400" b="1" dirty="0">
              <a:latin typeface="Corbel" panose="020B0503020204020204" pitchFamily="34" charset="0"/>
            </a:endParaRPr>
          </a:p>
          <a:p>
            <a:pPr marL="118872" indent="0">
              <a:buNone/>
            </a:pPr>
            <a:endParaRPr lang="en-US" altLang="ja-JP" sz="2400" b="1" dirty="0">
              <a:latin typeface="Corbel" panose="020B0503020204020204" pitchFamily="34" charset="0"/>
            </a:endParaRPr>
          </a:p>
          <a:p>
            <a:r>
              <a:rPr lang="en-US" altLang="ja-JP" sz="2400" b="1" dirty="0">
                <a:latin typeface="Corbel" panose="020B0503020204020204" pitchFamily="34" charset="0"/>
              </a:rPr>
              <a:t>Compact Binary Coalescence</a:t>
            </a:r>
          </a:p>
          <a:p>
            <a:pPr marL="118872" indent="0">
              <a:buNone/>
            </a:pPr>
            <a:endParaRPr lang="en-US" altLang="ja-JP" sz="2400" b="1" dirty="0">
              <a:latin typeface="Corbel" panose="020B0503020204020204" pitchFamily="34" charset="0"/>
            </a:endParaRPr>
          </a:p>
          <a:p>
            <a:endParaRPr lang="en-US" altLang="ja-JP" sz="2400" b="1" dirty="0">
              <a:latin typeface="Corbel" panose="020B0503020204020204" pitchFamily="34" charset="0"/>
            </a:endParaRPr>
          </a:p>
          <a:p>
            <a:pPr marL="118872" indent="0">
              <a:buNone/>
            </a:pPr>
            <a:endParaRPr lang="en-US" altLang="ja-JP" sz="2400" b="1" dirty="0">
              <a:latin typeface="Corbel" panose="020B0503020204020204" pitchFamily="34" charset="0"/>
            </a:endParaRPr>
          </a:p>
          <a:p>
            <a:pPr marL="118872" indent="0">
              <a:buNone/>
            </a:pPr>
            <a:endParaRPr lang="en-US" altLang="ja-JP" sz="2400" b="1" dirty="0">
              <a:latin typeface="Corbel" panose="020B0503020204020204" pitchFamily="34" charset="0"/>
            </a:endParaRPr>
          </a:p>
        </p:txBody>
      </p:sp>
      <p:pic>
        <p:nvPicPr>
          <p:cNvPr id="1026" name="Picture 2" descr="Example Continuous Waveform">
            <a:hlinkClick r:id="rId3"/>
            <a:extLst>
              <a:ext uri="{FF2B5EF4-FFF2-40B4-BE49-F238E27FC236}">
                <a16:creationId xmlns:a16="http://schemas.microsoft.com/office/drawing/2014/main" id="{71E0A067-AD9D-964A-8CC6-8F61A005F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5" y="1824062"/>
            <a:ext cx="4434508" cy="183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xample Inspiral Waveform">
            <a:hlinkClick r:id="rId5"/>
            <a:extLst>
              <a:ext uri="{FF2B5EF4-FFF2-40B4-BE49-F238E27FC236}">
                <a16:creationId xmlns:a16="http://schemas.microsoft.com/office/drawing/2014/main" id="{1FE1DC2B-36D2-6C42-82F4-BB57DA605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4" y="4346873"/>
            <a:ext cx="4465944" cy="183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xample Burst Waveform">
            <a:hlinkClick r:id="rId7"/>
            <a:extLst>
              <a:ext uri="{FF2B5EF4-FFF2-40B4-BE49-F238E27FC236}">
                <a16:creationId xmlns:a16="http://schemas.microsoft.com/office/drawing/2014/main" id="{BFB80F82-59BF-8542-9B59-C79BFE675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708" y="1813302"/>
            <a:ext cx="4387596" cy="183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xample Stochastic Waveform">
            <a:hlinkClick r:id="rId9"/>
            <a:extLst>
              <a:ext uri="{FF2B5EF4-FFF2-40B4-BE49-F238E27FC236}">
                <a16:creationId xmlns:a16="http://schemas.microsoft.com/office/drawing/2014/main" id="{1D322348-1B2B-9C44-99BF-63999D8B4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46873"/>
            <a:ext cx="4428631" cy="184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コンテンツ プレースホルダ 2">
            <a:extLst>
              <a:ext uri="{FF2B5EF4-FFF2-40B4-BE49-F238E27FC236}">
                <a16:creationId xmlns:a16="http://schemas.microsoft.com/office/drawing/2014/main" id="{660C6CF0-9A94-DB4E-BCA5-C2072F4D0096}"/>
              </a:ext>
            </a:extLst>
          </p:cNvPr>
          <p:cNvSpPr txBox="1">
            <a:spLocks/>
          </p:cNvSpPr>
          <p:nvPr/>
        </p:nvSpPr>
        <p:spPr>
          <a:xfrm>
            <a:off x="4677868" y="975632"/>
            <a:ext cx="4510950" cy="5489712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endParaRPr lang="en-US" altLang="ja-JP" sz="2400" b="1" dirty="0">
              <a:latin typeface="Corbel" panose="020B0503020204020204" pitchFamily="34" charset="0"/>
            </a:endParaRPr>
          </a:p>
          <a:p>
            <a:pPr defTabSz="914400"/>
            <a:r>
              <a:rPr lang="en-US" altLang="ja-JP" sz="2400" b="1" dirty="0">
                <a:latin typeface="Corbel" panose="020B0503020204020204" pitchFamily="34" charset="0"/>
              </a:rPr>
              <a:t>Burst  </a:t>
            </a:r>
            <a:r>
              <a:rPr lang="en-US" altLang="ja-JP" sz="1800" dirty="0">
                <a:latin typeface="Corbel" panose="020B0503020204020204" pitchFamily="34" charset="0"/>
              </a:rPr>
              <a:t>(unpredictable w.f.)</a:t>
            </a:r>
            <a:endParaRPr lang="en-US" altLang="ja-JP" sz="2400" dirty="0">
              <a:latin typeface="Corbel" panose="020B0503020204020204" pitchFamily="34" charset="0"/>
            </a:endParaRPr>
          </a:p>
          <a:p>
            <a:pPr defTabSz="914400"/>
            <a:endParaRPr lang="en-US" altLang="ja-JP" sz="2400" b="1" dirty="0">
              <a:latin typeface="Corbel" panose="020B0503020204020204" pitchFamily="34" charset="0"/>
            </a:endParaRPr>
          </a:p>
          <a:p>
            <a:pPr defTabSz="914400"/>
            <a:endParaRPr lang="en-US" altLang="ja-JP" sz="2400" b="1" dirty="0">
              <a:latin typeface="Corbel" panose="020B0503020204020204" pitchFamily="34" charset="0"/>
            </a:endParaRPr>
          </a:p>
          <a:p>
            <a:pPr defTabSz="914400"/>
            <a:endParaRPr lang="en-US" altLang="ja-JP" sz="2400" b="1" dirty="0">
              <a:latin typeface="Corbel" panose="020B0503020204020204" pitchFamily="34" charset="0"/>
            </a:endParaRPr>
          </a:p>
          <a:p>
            <a:pPr defTabSz="914400"/>
            <a:endParaRPr lang="en-US" altLang="ja-JP" sz="2400" b="1" dirty="0">
              <a:latin typeface="Corbel" panose="020B0503020204020204" pitchFamily="34" charset="0"/>
            </a:endParaRPr>
          </a:p>
          <a:p>
            <a:pPr defTabSz="914400"/>
            <a:endParaRPr lang="en-US" altLang="ja-JP" sz="2400" b="1" dirty="0">
              <a:latin typeface="Corbel" panose="020B0503020204020204" pitchFamily="34" charset="0"/>
            </a:endParaRPr>
          </a:p>
          <a:p>
            <a:pPr marL="118872" indent="0" defTabSz="914400">
              <a:buFont typeface="Wingdings 2"/>
              <a:buNone/>
            </a:pPr>
            <a:endParaRPr lang="en-US" altLang="ja-JP" sz="2400" b="1" dirty="0">
              <a:latin typeface="Corbel" panose="020B0503020204020204" pitchFamily="34" charset="0"/>
            </a:endParaRPr>
          </a:p>
          <a:p>
            <a:pPr defTabSz="914400"/>
            <a:r>
              <a:rPr lang="en-US" altLang="ja-JP" sz="2400" b="1" dirty="0">
                <a:latin typeface="Corbel" panose="020B0503020204020204" pitchFamily="34" charset="0"/>
              </a:rPr>
              <a:t>Stochastic</a:t>
            </a:r>
          </a:p>
          <a:p>
            <a:pPr marL="118872" indent="0" defTabSz="914400">
              <a:buFont typeface="Wingdings 2"/>
              <a:buNone/>
            </a:pPr>
            <a:endParaRPr lang="en-US" altLang="ja-JP" sz="2400" b="1" dirty="0">
              <a:latin typeface="Corbel" panose="020B0503020204020204" pitchFamily="34" charset="0"/>
            </a:endParaRPr>
          </a:p>
          <a:p>
            <a:pPr defTabSz="914400"/>
            <a:endParaRPr lang="en-US" altLang="ja-JP" sz="2400" b="1" dirty="0">
              <a:latin typeface="Corbel" panose="020B0503020204020204" pitchFamily="34" charset="0"/>
            </a:endParaRPr>
          </a:p>
          <a:p>
            <a:pPr marL="118872" indent="0" defTabSz="914400">
              <a:buFont typeface="Wingdings 2"/>
              <a:buNone/>
            </a:pPr>
            <a:endParaRPr lang="en-US" altLang="ja-JP" sz="2400" b="1" dirty="0">
              <a:latin typeface="Corbel" panose="020B0503020204020204" pitchFamily="34" charset="0"/>
            </a:endParaRPr>
          </a:p>
          <a:p>
            <a:pPr marL="118872" indent="0" defTabSz="914400">
              <a:buFont typeface="Wingdings 2"/>
              <a:buNone/>
            </a:pPr>
            <a:endParaRPr lang="en-US" altLang="ja-JP" sz="2400" b="1" dirty="0">
              <a:latin typeface="Corbel" panose="020B05030202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69AB9E-C3BA-614E-BC1F-F4199B1DF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900501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Displacement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1954457"/>
          </a:xfrm>
        </p:spPr>
        <p:txBody>
          <a:bodyPr>
            <a:normAutofit/>
          </a:bodyPr>
          <a:lstStyle/>
          <a:p>
            <a:r>
              <a:rPr lang="en-US" sz="2400" b="1" dirty="0" err="1">
                <a:latin typeface="+mj-lt"/>
              </a:rPr>
              <a:t>aLIGO</a:t>
            </a:r>
            <a:r>
              <a:rPr lang="en-US" sz="2400" b="1" dirty="0">
                <a:latin typeface="+mj-lt"/>
              </a:rPr>
              <a:t> vibration isolation</a:t>
            </a:r>
          </a:p>
          <a:p>
            <a:r>
              <a:rPr lang="en-US" sz="2400" b="1" dirty="0">
                <a:latin typeface="+mj-lt"/>
              </a:rPr>
              <a:t>Hydraulic active isolation /  </a:t>
            </a:r>
            <a:r>
              <a:rPr lang="en-US" sz="2400" b="1" dirty="0" err="1">
                <a:latin typeface="+mj-lt"/>
              </a:rPr>
              <a:t>Invacuum</a:t>
            </a:r>
            <a:r>
              <a:rPr lang="en-US" sz="2400" b="1" dirty="0">
                <a:latin typeface="+mj-lt"/>
              </a:rPr>
              <a:t> Active Isolation Platforms / Multiple Pendulum</a:t>
            </a:r>
          </a:p>
        </p:txBody>
      </p:sp>
      <p:pic>
        <p:nvPicPr>
          <p:cNvPr id="7" name="Picture 6" descr="9_aLIGO_vibration_isol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0416"/>
            <a:ext cx="3535881" cy="32103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604" y="2248447"/>
            <a:ext cx="2969578" cy="39256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4065" y="2129550"/>
            <a:ext cx="2996708" cy="404450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D46AE2-6504-D648-AD9A-07E4FD8EA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30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154197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Displacement noise</a:t>
            </a:r>
            <a:endParaRPr lang="ja-JP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51" y="925959"/>
            <a:ext cx="6792442" cy="5508702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" y="6516322"/>
            <a:ext cx="89965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http://link.aps.org/doi/10.1103/RevModPhys.86.121</a:t>
            </a:r>
            <a:r>
              <a:rPr lang="en-US" dirty="0"/>
              <a:t> (</a:t>
            </a:r>
            <a:r>
              <a:rPr lang="en-US" dirty="0">
                <a:hlinkClick r:id="rId4"/>
              </a:rPr>
              <a:t>http://</a:t>
            </a:r>
            <a:r>
              <a:rPr lang="en-US" dirty="0" err="1">
                <a:hlinkClick r:id="rId4"/>
              </a:rPr>
              <a:t>arxiv.org</a:t>
            </a:r>
            <a:r>
              <a:rPr lang="en-US" dirty="0">
                <a:hlinkClick r:id="rId4"/>
              </a:rPr>
              <a:t>/abs/1305.5188</a:t>
            </a:r>
            <a:r>
              <a:rPr lang="en-US" dirty="0"/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754BB8-B76C-5F48-9752-5B08B3E88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31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105885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Displacement noise</a:t>
            </a:r>
            <a:endParaRPr lang="ja-JP" altLang="en-US" dirty="0"/>
          </a:p>
        </p:txBody>
      </p:sp>
      <p:sp>
        <p:nvSpPr>
          <p:cNvPr id="7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8"/>
            <a:ext cx="9144000" cy="5932041"/>
          </a:xfrm>
        </p:spPr>
        <p:txBody>
          <a:bodyPr>
            <a:norm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en-US" altLang="ja-JP" sz="2800" b="1" dirty="0">
                <a:solidFill>
                  <a:srgbClr val="000000"/>
                </a:solidFill>
                <a:latin typeface="+mj-lt"/>
              </a:rPr>
              <a:t>Thermal noise</a:t>
            </a:r>
            <a:r>
              <a:rPr lang="en-US" sz="2800" b="1" dirty="0">
                <a:solidFill>
                  <a:srgbClr val="000000"/>
                </a:solidFill>
                <a:latin typeface="+mj-lt"/>
              </a:rPr>
              <a:t>: </a:t>
            </a: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800" b="1" dirty="0">
                <a:solidFill>
                  <a:srgbClr val="8B3905"/>
                </a:solidFill>
                <a:latin typeface="+mj-lt"/>
                <a:sym typeface="Gill Sans SemiBold"/>
              </a:rPr>
              <a:t>System in thermal equilibrium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2400" b="1" dirty="0">
                <a:solidFill>
                  <a:srgbClr val="FE6F0F"/>
                </a:solidFill>
                <a:latin typeface="+mj-lt"/>
                <a:sym typeface="Gill Sans SemiBold"/>
              </a:rPr>
              <a:t>the system can dissipate its energy to the heat bath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2400" b="1" dirty="0">
                <a:solidFill>
                  <a:srgbClr val="FE6F0F"/>
                </a:solidFill>
                <a:latin typeface="+mj-lt"/>
                <a:sym typeface="Gill Sans SemiBold"/>
              </a:rPr>
              <a:t>the system is thermally excited by thermal fluctuation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FE6F0F"/>
              </a:solidFill>
              <a:latin typeface="+mj-lt"/>
              <a:sym typeface="Gill Sans SemiBold"/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FE6F0F"/>
              </a:solidFill>
              <a:latin typeface="+mj-lt"/>
              <a:sym typeface="Gill Sans SemiBold"/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FE6F0F"/>
              </a:solidFill>
              <a:latin typeface="+mj-lt"/>
              <a:sym typeface="Gill Sans SemiBold"/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FE6F0F"/>
              </a:solidFill>
              <a:latin typeface="+mj-lt"/>
              <a:sym typeface="Gill Sans SemiBold"/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FE6F0F"/>
              </a:solidFill>
              <a:latin typeface="+mj-lt"/>
              <a:sym typeface="Gill Sans SemiBold"/>
            </a:endParaRPr>
          </a:p>
          <a:p>
            <a:pPr marL="457200" lvl="1" indent="0">
              <a:buNone/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FE6F0F"/>
              </a:solidFill>
              <a:latin typeface="+mj-lt"/>
              <a:sym typeface="Gill Sans SemiBold"/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2400" b="1" dirty="0">
                <a:solidFill>
                  <a:srgbClr val="FE6F0F"/>
                </a:solidFill>
                <a:latin typeface="+mj-lt"/>
                <a:sym typeface="Gill Sans SemiBold"/>
              </a:rPr>
              <a:t>The level of thermal excitation can be evaluated using the energy dissipation of the system (e.g. friction, resistance)</a:t>
            </a:r>
            <a:br>
              <a:rPr lang="en-US" sz="2400" b="1" dirty="0">
                <a:solidFill>
                  <a:srgbClr val="FE6F0F"/>
                </a:solidFill>
                <a:latin typeface="+mj-lt"/>
                <a:sym typeface="Gill Sans SemiBold"/>
              </a:rPr>
            </a:br>
            <a:r>
              <a:rPr lang="en-US" sz="2400" b="1" dirty="0">
                <a:solidFill>
                  <a:srgbClr val="FF0000"/>
                </a:solidFill>
                <a:latin typeface="+mj-lt"/>
                <a:sym typeface="Gill Sans SemiBold"/>
              </a:rPr>
              <a:t>“Fluctuation Dissipation Theorem”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DF51FA-2087-DB4C-81F7-0F9217A6C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32</a:t>
            </a:fld>
            <a:endParaRPr lang="ja-JP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5E6F97-504D-364C-A29F-A6CBDD17E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672" y="2939116"/>
            <a:ext cx="4635498" cy="228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141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Displacement noise</a:t>
            </a:r>
            <a:endParaRPr lang="ja-JP" altLang="en-US" dirty="0"/>
          </a:p>
        </p:txBody>
      </p:sp>
      <p:sp>
        <p:nvSpPr>
          <p:cNvPr id="7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8"/>
            <a:ext cx="9144000" cy="5932041"/>
          </a:xfrm>
        </p:spPr>
        <p:txBody>
          <a:bodyPr>
            <a:norm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en-US" altLang="ja-JP" sz="2800" b="1" dirty="0">
                <a:solidFill>
                  <a:srgbClr val="000000"/>
                </a:solidFill>
                <a:latin typeface="+mj-lt"/>
              </a:rPr>
              <a:t>Equipartition Theorem</a:t>
            </a:r>
          </a:p>
          <a:p>
            <a:pPr marL="118872" indent="0">
              <a:buNone/>
              <a:defRPr sz="180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rgbClr val="000000"/>
                </a:solidFill>
                <a:latin typeface="+mj-lt"/>
                <a:sym typeface="Gill Sans SemiBold"/>
              </a:rPr>
              <a:t>In thermal equilibrium, e</a:t>
            </a:r>
            <a:r>
              <a:rPr lang="en-US" sz="2800" dirty="0">
                <a:solidFill>
                  <a:srgbClr val="000000"/>
                </a:solidFill>
                <a:sym typeface="Gill Sans SemiBold"/>
              </a:rPr>
              <a:t>ach </a:t>
            </a:r>
            <a:r>
              <a:rPr lang="en-US" sz="2800" dirty="0" err="1">
                <a:solidFill>
                  <a:srgbClr val="000000"/>
                </a:solidFill>
                <a:sym typeface="Gill Sans SemiBold"/>
              </a:rPr>
              <a:t>d.o.f</a:t>
            </a:r>
            <a:r>
              <a:rPr lang="en-US" sz="2800" dirty="0">
                <a:solidFill>
                  <a:srgbClr val="000000"/>
                </a:solidFill>
                <a:sym typeface="Gill Sans SemiBold"/>
              </a:rPr>
              <a:t>.</a:t>
            </a:r>
            <a:r>
              <a:rPr lang="en-US" sz="2800" dirty="0">
                <a:solidFill>
                  <a:srgbClr val="000000"/>
                </a:solidFill>
                <a:latin typeface="+mj-lt"/>
                <a:sym typeface="Gill Sans SemiBold"/>
              </a:rPr>
              <a:t> has the energy of</a:t>
            </a:r>
          </a:p>
          <a:p>
            <a:pPr marL="118872" indent="0">
              <a:buNone/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FF0000"/>
              </a:solidFill>
              <a:latin typeface="+mj-lt"/>
              <a:sym typeface="Gill Sans SemiBold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DF51FA-2087-DB4C-81F7-0F9217A6C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33</a:t>
            </a:fld>
            <a:endParaRPr lang="ja-JP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B3E14F-5E2D-0249-A738-97DA97BD4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193" y="1979386"/>
            <a:ext cx="2451100" cy="939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141DD2-8724-564C-B09B-65453888A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972613"/>
            <a:ext cx="4004852" cy="25466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63996B-E1EA-FB4D-BE6F-7F79736638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78" y="3453492"/>
            <a:ext cx="3060700" cy="2870200"/>
          </a:xfrm>
          <a:prstGeom prst="rect">
            <a:avLst/>
          </a:prstGeom>
        </p:spPr>
      </p:pic>
      <p:sp>
        <p:nvSpPr>
          <p:cNvPr id="10" name="コンテンツ プレースホルダ 2">
            <a:extLst>
              <a:ext uri="{FF2B5EF4-FFF2-40B4-BE49-F238E27FC236}">
                <a16:creationId xmlns:a16="http://schemas.microsoft.com/office/drawing/2014/main" id="{EA41BD5D-C1E7-884F-8EB6-465E6AF5ACA5}"/>
              </a:ext>
            </a:extLst>
          </p:cNvPr>
          <p:cNvSpPr txBox="1">
            <a:spLocks/>
          </p:cNvSpPr>
          <p:nvPr/>
        </p:nvSpPr>
        <p:spPr>
          <a:xfrm>
            <a:off x="4742356" y="3412670"/>
            <a:ext cx="3034765" cy="813693"/>
          </a:xfrm>
          <a:prstGeom prst="rect">
            <a:avLst/>
          </a:prstGeom>
          <a:noFill/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None/>
            </a:pPr>
            <a:r>
              <a:rPr lang="en-US" altLang="ja-JP" sz="2800" b="1" dirty="0">
                <a:solidFill>
                  <a:srgbClr val="0432FF"/>
                </a:solidFill>
                <a:latin typeface="Times" pitchFamily="2" charset="0"/>
              </a:rPr>
              <a:t>Johnson noise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5FC15285-25C2-234E-9BB1-7DE0FCDF4EBC}"/>
              </a:ext>
            </a:extLst>
          </p:cNvPr>
          <p:cNvSpPr/>
          <p:nvPr/>
        </p:nvSpPr>
        <p:spPr>
          <a:xfrm>
            <a:off x="2552980" y="1104869"/>
            <a:ext cx="1933842" cy="3401817"/>
          </a:xfrm>
          <a:prstGeom prst="arc">
            <a:avLst>
              <a:gd name="adj1" fmla="val 1353721"/>
              <a:gd name="adj2" fmla="val 5151321"/>
            </a:avLst>
          </a:prstGeom>
          <a:ln>
            <a:headEnd type="none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0930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01309F-FD8F-B640-AF57-AFD6A4891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872" y="2743200"/>
            <a:ext cx="3820886" cy="382088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Displacement noise</a:t>
            </a:r>
            <a:endParaRPr lang="ja-JP" altLang="en-US" dirty="0"/>
          </a:p>
        </p:txBody>
      </p:sp>
      <p:sp>
        <p:nvSpPr>
          <p:cNvPr id="7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8"/>
            <a:ext cx="9144000" cy="5817741"/>
          </a:xfrm>
        </p:spPr>
        <p:txBody>
          <a:bodyPr>
            <a:norm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en-US" altLang="ja-JP" sz="2800" b="1" dirty="0">
                <a:solidFill>
                  <a:srgbClr val="000000"/>
                </a:solidFill>
                <a:latin typeface="+mj-lt"/>
              </a:rPr>
              <a:t>Mechanical resonance</a:t>
            </a:r>
            <a:endParaRPr lang="en-US" sz="2800" b="1" dirty="0">
              <a:solidFill>
                <a:srgbClr val="000000"/>
              </a:solidFill>
              <a:latin typeface="+mj-lt"/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800" b="1" dirty="0">
                <a:solidFill>
                  <a:srgbClr val="8B3905"/>
                </a:solidFill>
                <a:latin typeface="+mj-lt"/>
                <a:sym typeface="Gill Sans SemiBold"/>
              </a:rPr>
              <a:t>Quality factor Q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 marL="457200" lvl="1" indent="0">
              <a:buNone/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  <a:p>
            <a:pPr>
              <a:defRPr sz="1800">
                <a:solidFill>
                  <a:srgbClr val="000000"/>
                </a:solidFill>
              </a:defRPr>
            </a:pPr>
            <a:r>
              <a:rPr lang="en-US" sz="2800" b="1" dirty="0">
                <a:solidFill>
                  <a:srgbClr val="8B3905"/>
                </a:solidFill>
                <a:latin typeface="+mj-lt"/>
                <a:sym typeface="Gill Sans SemiBold"/>
              </a:rPr>
              <a:t>High Q  </a:t>
            </a:r>
            <a:br>
              <a:rPr lang="en-US" sz="2800" b="1" dirty="0">
                <a:solidFill>
                  <a:srgbClr val="8B3905"/>
                </a:solidFill>
                <a:latin typeface="+mj-lt"/>
                <a:sym typeface="Gill Sans SemiBold"/>
              </a:rPr>
            </a:br>
            <a:r>
              <a:rPr lang="en-US" sz="2800" b="1" dirty="0">
                <a:solidFill>
                  <a:srgbClr val="8B3905"/>
                </a:solidFill>
                <a:latin typeface="+mj-lt"/>
                <a:sym typeface="Gill Sans SemiBold"/>
              </a:rPr>
              <a:t>=&gt; most of the </a:t>
            </a:r>
            <a:r>
              <a:rPr lang="en-US" sz="2800" b="1" dirty="0" err="1">
                <a:solidFill>
                  <a:srgbClr val="8B3905"/>
                </a:solidFill>
                <a:latin typeface="+mj-lt"/>
                <a:sym typeface="Gill Sans SemiBold"/>
              </a:rPr>
              <a:t>kBT</a:t>
            </a:r>
            <a:r>
              <a:rPr lang="en-US" sz="2800" b="1" dirty="0">
                <a:solidFill>
                  <a:srgbClr val="8B3905"/>
                </a:solidFill>
                <a:latin typeface="+mj-lt"/>
                <a:sym typeface="Gill Sans SemiBold"/>
              </a:rPr>
              <a:t>/2 energy</a:t>
            </a:r>
            <a:br>
              <a:rPr lang="en-US" sz="2800" b="1" dirty="0">
                <a:solidFill>
                  <a:srgbClr val="8B3905"/>
                </a:solidFill>
                <a:latin typeface="+mj-lt"/>
                <a:sym typeface="Gill Sans SemiBold"/>
              </a:rPr>
            </a:br>
            <a:r>
              <a:rPr lang="en-US" sz="2800" b="1" dirty="0">
                <a:solidFill>
                  <a:srgbClr val="8B3905"/>
                </a:solidFill>
                <a:latin typeface="+mj-lt"/>
                <a:sym typeface="Gill Sans SemiBold"/>
              </a:rPr>
              <a:t>contained in the resonant </a:t>
            </a:r>
            <a:r>
              <a:rPr lang="en-US" sz="2800" b="1" dirty="0" err="1">
                <a:solidFill>
                  <a:srgbClr val="8B3905"/>
                </a:solidFill>
                <a:latin typeface="+mj-lt"/>
                <a:sym typeface="Gill Sans SemiBold"/>
              </a:rPr>
              <a:t>freq</a:t>
            </a:r>
            <a:br>
              <a:rPr lang="en-US" sz="2800" b="1" dirty="0">
                <a:solidFill>
                  <a:srgbClr val="8B3905"/>
                </a:solidFill>
                <a:latin typeface="+mj-lt"/>
                <a:sym typeface="Gill Sans SemiBold"/>
              </a:rPr>
            </a:br>
            <a:br>
              <a:rPr lang="en-US" sz="2800" b="1" dirty="0">
                <a:solidFill>
                  <a:srgbClr val="8B3905"/>
                </a:solidFill>
                <a:latin typeface="+mj-lt"/>
                <a:sym typeface="Gill Sans SemiBold"/>
              </a:rPr>
            </a:br>
            <a:r>
              <a:rPr lang="en-US" sz="2800" b="1" dirty="0">
                <a:solidFill>
                  <a:srgbClr val="8B3905"/>
                </a:solidFill>
                <a:latin typeface="+mj-lt"/>
                <a:sym typeface="Gill Sans SemiBold"/>
              </a:rPr>
              <a:t>=&gt; Lower thermal motion </a:t>
            </a:r>
            <a:br>
              <a:rPr lang="en-US" sz="2800" b="1" dirty="0">
                <a:solidFill>
                  <a:srgbClr val="8B3905"/>
                </a:solidFill>
                <a:latin typeface="+mj-lt"/>
                <a:sym typeface="Gill Sans SemiBold"/>
              </a:rPr>
            </a:br>
            <a:r>
              <a:rPr lang="en-US" sz="2800" b="1" dirty="0">
                <a:solidFill>
                  <a:srgbClr val="8B3905"/>
                </a:solidFill>
                <a:latin typeface="+mj-lt"/>
                <a:sym typeface="Gill Sans SemiBold"/>
              </a:rPr>
              <a:t>at off-resonance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DF51FA-2087-DB4C-81F7-0F9217A6C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34</a:t>
            </a:fld>
            <a:endParaRPr lang="ja-JP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33B2D1-EF76-844B-A28F-2F6B59534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907" y="1949324"/>
            <a:ext cx="4588328" cy="693524"/>
          </a:xfrm>
          <a:prstGeom prst="rect">
            <a:avLst/>
          </a:prstGeom>
        </p:spPr>
      </p:pic>
      <p:sp>
        <p:nvSpPr>
          <p:cNvPr id="8" name="コンテンツ プレースホルダ 2">
            <a:extLst>
              <a:ext uri="{FF2B5EF4-FFF2-40B4-BE49-F238E27FC236}">
                <a16:creationId xmlns:a16="http://schemas.microsoft.com/office/drawing/2014/main" id="{B93C02A6-060B-CA4B-979D-3DF64EC33DB6}"/>
              </a:ext>
            </a:extLst>
          </p:cNvPr>
          <p:cNvSpPr txBox="1">
            <a:spLocks/>
          </p:cNvSpPr>
          <p:nvPr/>
        </p:nvSpPr>
        <p:spPr>
          <a:xfrm>
            <a:off x="6264356" y="2236002"/>
            <a:ext cx="3034765" cy="813693"/>
          </a:xfrm>
          <a:prstGeom prst="rect">
            <a:avLst/>
          </a:prstGeom>
          <a:noFill/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None/>
            </a:pPr>
            <a:r>
              <a:rPr lang="en-US" altLang="ja-JP" sz="2800" b="1" dirty="0">
                <a:solidFill>
                  <a:srgbClr val="0432FF"/>
                </a:solidFill>
                <a:latin typeface="Times" pitchFamily="2" charset="0"/>
              </a:rPr>
              <a:t>High Q</a:t>
            </a:r>
          </a:p>
        </p:txBody>
      </p:sp>
      <p:sp>
        <p:nvSpPr>
          <p:cNvPr id="9" name="コンテンツ プレースホルダ 2">
            <a:extLst>
              <a:ext uri="{FF2B5EF4-FFF2-40B4-BE49-F238E27FC236}">
                <a16:creationId xmlns:a16="http://schemas.microsoft.com/office/drawing/2014/main" id="{D397483A-BAD7-0E41-AD0C-186A1DF663F6}"/>
              </a:ext>
            </a:extLst>
          </p:cNvPr>
          <p:cNvSpPr txBox="1">
            <a:spLocks/>
          </p:cNvSpPr>
          <p:nvPr/>
        </p:nvSpPr>
        <p:spPr>
          <a:xfrm>
            <a:off x="4734728" y="3420277"/>
            <a:ext cx="3034765" cy="813693"/>
          </a:xfrm>
          <a:prstGeom prst="rect">
            <a:avLst/>
          </a:prstGeom>
          <a:noFill/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algn="ctr" defTabSz="914400">
              <a:buNone/>
            </a:pPr>
            <a:r>
              <a:rPr lang="en-US" altLang="ja-JP" sz="2800" b="1" dirty="0">
                <a:solidFill>
                  <a:srgbClr val="FF0000"/>
                </a:solidFill>
                <a:latin typeface="Times" pitchFamily="2" charset="0"/>
              </a:rPr>
              <a:t>Low Q</a:t>
            </a:r>
          </a:p>
        </p:txBody>
      </p:sp>
    </p:spTree>
    <p:extLst>
      <p:ext uri="{BB962C8B-B14F-4D97-AF65-F5344CB8AC3E}">
        <p14:creationId xmlns:p14="http://schemas.microsoft.com/office/powerpoint/2010/main" val="27076396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Displacement noise</a:t>
            </a:r>
            <a:endParaRPr lang="ja-JP" altLang="en-US" dirty="0"/>
          </a:p>
        </p:txBody>
      </p:sp>
      <p:sp>
        <p:nvSpPr>
          <p:cNvPr id="4" name="Shape 94"/>
          <p:cNvSpPr txBox="1">
            <a:spLocks/>
          </p:cNvSpPr>
          <p:nvPr/>
        </p:nvSpPr>
        <p:spPr>
          <a:xfrm>
            <a:off x="-2331779" y="2450173"/>
            <a:ext cx="8643938" cy="785673"/>
          </a:xfrm>
          <a:prstGeom prst="rect">
            <a:avLst/>
          </a:prstGeom>
        </p:spPr>
        <p:txBody>
          <a:bodyPr vert="horz" lIns="91440" rIns="45720" rtlCol="0" anchor="ctr">
            <a:normAutofit lnSpcReduction="1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6700" b="1" kern="1200">
                <a:solidFill>
                  <a:srgbClr val="FF2600"/>
                </a:solidFill>
                <a:effectLst/>
                <a:latin typeface="+mj-lt"/>
                <a:ea typeface="ＤＦＰ太丸ゴシック体"/>
                <a:cs typeface="+mj-cs"/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endParaRPr lang="en-US" sz="4700" b="0" dirty="0">
              <a:solidFill>
                <a:srgbClr val="000000"/>
              </a:solidFill>
            </a:endParaRPr>
          </a:p>
        </p:txBody>
      </p:sp>
      <p:sp>
        <p:nvSpPr>
          <p:cNvPr id="5" name="Shape 95"/>
          <p:cNvSpPr txBox="1">
            <a:spLocks/>
          </p:cNvSpPr>
          <p:nvPr/>
        </p:nvSpPr>
        <p:spPr>
          <a:xfrm>
            <a:off x="9582553" y="936300"/>
            <a:ext cx="8643938" cy="578200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SzTx/>
              <a:buFont typeface="Wingdings 2"/>
              <a:buNone/>
              <a:defRPr sz="1800">
                <a:solidFill>
                  <a:srgbClr val="000000"/>
                </a:solidFill>
              </a:defRPr>
            </a:pPr>
            <a:endParaRPr lang="en-US" sz="2500" b="1" dirty="0">
              <a:solidFill>
                <a:srgbClr val="FE6F0F"/>
              </a:solidFill>
              <a:latin typeface="+mj-lt"/>
              <a:ea typeface="+mj-ea"/>
              <a:cs typeface="+mj-cs"/>
              <a:sym typeface="Gill Sans SemiBold"/>
            </a:endParaRPr>
          </a:p>
        </p:txBody>
      </p:sp>
      <p:sp>
        <p:nvSpPr>
          <p:cNvPr id="11" name="コンテンツ プレースホルダ 2"/>
          <p:cNvSpPr txBox="1">
            <a:spLocks/>
          </p:cNvSpPr>
          <p:nvPr/>
        </p:nvSpPr>
        <p:spPr>
          <a:xfrm>
            <a:off x="10230227" y="851483"/>
            <a:ext cx="9144000" cy="5503948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311" y="925960"/>
            <a:ext cx="8877955" cy="5792350"/>
          </a:xfrm>
        </p:spPr>
        <p:txBody>
          <a:bodyPr>
            <a:no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en-US" altLang="ja-JP" sz="2800" b="1" dirty="0">
                <a:latin typeface="+mj-lt"/>
                <a:sym typeface="Gill Sans SemiBold"/>
              </a:rPr>
              <a:t>Mirror substrate thermal noise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altLang="ja-JP" sz="2400" dirty="0">
                <a:solidFill>
                  <a:srgbClr val="0000FF"/>
                </a:solidFill>
                <a:sym typeface="Gill Sans SemiBold"/>
              </a:rPr>
              <a:t>Brownian motion</a:t>
            </a:r>
            <a:br>
              <a:rPr lang="en-US" altLang="ja-JP" sz="2400" dirty="0">
                <a:solidFill>
                  <a:srgbClr val="0000FF"/>
                </a:solidFill>
                <a:sym typeface="Gill Sans SemiBold"/>
              </a:rPr>
            </a:br>
            <a:r>
              <a:rPr lang="en-US" altLang="ja-JP" sz="2400" dirty="0">
                <a:solidFill>
                  <a:srgbClr val="000000"/>
                </a:solidFill>
                <a:sym typeface="Gill Sans SemiBold"/>
              </a:rPr>
              <a:t>Mechanical loss associated </a:t>
            </a:r>
            <a:br>
              <a:rPr lang="en-US" altLang="ja-JP" sz="2400" dirty="0">
                <a:solidFill>
                  <a:srgbClr val="000000"/>
                </a:solidFill>
                <a:sym typeface="Gill Sans SemiBold"/>
              </a:rPr>
            </a:br>
            <a:r>
              <a:rPr lang="en-US" altLang="ja-JP" sz="2400" dirty="0">
                <a:solidFill>
                  <a:srgbClr val="000000"/>
                </a:solidFill>
                <a:sym typeface="Gill Sans SemiBold"/>
              </a:rPr>
              <a:t>with the internal friction</a:t>
            </a:r>
            <a:br>
              <a:rPr lang="en-US" altLang="ja-JP" sz="2400" dirty="0">
                <a:solidFill>
                  <a:srgbClr val="000000"/>
                </a:solidFill>
                <a:sym typeface="Gill Sans SemiBold"/>
              </a:rPr>
            </a:br>
            <a:r>
              <a:rPr lang="en-US" altLang="ja-JP" sz="2400" dirty="0">
                <a:solidFill>
                  <a:srgbClr val="FF0000"/>
                </a:solidFill>
                <a:sym typeface="Wingdings"/>
              </a:rPr>
              <a:t>Thermally excited body modes</a:t>
            </a:r>
            <a:br>
              <a:rPr lang="en-US" altLang="ja-JP" sz="2400" dirty="0">
                <a:solidFill>
                  <a:srgbClr val="FF0000"/>
                </a:solidFill>
                <a:sym typeface="Wingdings"/>
              </a:rPr>
            </a:br>
            <a:r>
              <a:rPr lang="en-US" altLang="ja-JP" sz="2400" dirty="0">
                <a:sym typeface="Wingdings"/>
              </a:rPr>
              <a:t>Optical coating (higher mech. loss)</a:t>
            </a:r>
            <a:br>
              <a:rPr lang="en-US" altLang="ja-JP" sz="2400" dirty="0">
                <a:sym typeface="Wingdings"/>
              </a:rPr>
            </a:br>
            <a:r>
              <a:rPr lang="en-US" altLang="ja-JP" sz="2400" dirty="0">
                <a:solidFill>
                  <a:srgbClr val="FF0000"/>
                </a:solidFill>
                <a:sym typeface="Wingdings"/>
              </a:rPr>
              <a:t>will be limiting noise source in </a:t>
            </a:r>
            <a:r>
              <a:rPr lang="en-US" altLang="ja-JP" sz="2400" dirty="0" err="1">
                <a:solidFill>
                  <a:srgbClr val="FF0000"/>
                </a:solidFill>
                <a:sym typeface="Wingdings"/>
              </a:rPr>
              <a:t>aLIGO</a:t>
            </a:r>
            <a:br>
              <a:rPr lang="en-US" altLang="ja-JP" sz="2400" dirty="0">
                <a:solidFill>
                  <a:srgbClr val="FF0000"/>
                </a:solidFill>
                <a:sym typeface="Wingdings"/>
              </a:rPr>
            </a:br>
            <a:endParaRPr lang="en-US" altLang="ja-JP" sz="2400" dirty="0">
              <a:solidFill>
                <a:srgbClr val="FF0000"/>
              </a:solidFill>
              <a:sym typeface="Gill Sans SemiBold"/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altLang="ja-JP" sz="2400" dirty="0">
                <a:solidFill>
                  <a:srgbClr val="0000FF"/>
                </a:solidFill>
                <a:sym typeface="Gill Sans SemiBold"/>
              </a:rPr>
              <a:t>Thermo elastic noise</a:t>
            </a:r>
            <a:br>
              <a:rPr lang="en-US" altLang="ja-JP" sz="2400" dirty="0">
                <a:solidFill>
                  <a:srgbClr val="0000FF"/>
                </a:solidFill>
                <a:sym typeface="Gill Sans SemiBold"/>
              </a:rPr>
            </a:br>
            <a:r>
              <a:rPr lang="en-US" altLang="ja-JP" sz="2400" dirty="0">
                <a:solidFill>
                  <a:srgbClr val="000000"/>
                </a:solidFill>
                <a:sym typeface="Gill Sans SemiBold"/>
              </a:rPr>
              <a:t>Elastic strain &amp; thermal expansion coefficient</a:t>
            </a:r>
            <a:br>
              <a:rPr lang="en-US" altLang="ja-JP" sz="2400" dirty="0">
                <a:solidFill>
                  <a:srgbClr val="000000"/>
                </a:solidFill>
                <a:sym typeface="Gill Sans SemiBold"/>
              </a:rPr>
            </a:br>
            <a:r>
              <a:rPr lang="en-US" altLang="ja-JP" sz="2400" dirty="0">
                <a:solidFill>
                  <a:srgbClr val="000000"/>
                </a:solidFill>
                <a:sym typeface="Gill Sans SemiBold"/>
              </a:rPr>
              <a:t>=&gt; cause heat distribution &amp; flow in the substrate</a:t>
            </a:r>
            <a:br>
              <a:rPr lang="en-US" altLang="ja-JP" sz="2400" dirty="0">
                <a:solidFill>
                  <a:srgbClr val="000000"/>
                </a:solidFill>
                <a:sym typeface="Gill Sans SemiBold"/>
              </a:rPr>
            </a:br>
            <a:r>
              <a:rPr lang="en-US" altLang="ja-JP" sz="2400" dirty="0">
                <a:solidFill>
                  <a:srgbClr val="FF0000"/>
                </a:solidFill>
                <a:sym typeface="Wingdings"/>
              </a:rPr>
              <a:t>Temperature fluctuation causes mirror displacement</a:t>
            </a:r>
            <a:br>
              <a:rPr lang="en-US" altLang="ja-JP" sz="2400" dirty="0">
                <a:solidFill>
                  <a:srgbClr val="FF0000"/>
                </a:solidFill>
                <a:sym typeface="Wingdings"/>
              </a:rPr>
            </a:br>
            <a:endParaRPr lang="en-US" altLang="ja-JP" sz="2000" dirty="0">
              <a:solidFill>
                <a:srgbClr val="FF0000"/>
              </a:solidFill>
              <a:sym typeface="Gill Sans SemiBold"/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altLang="ja-JP" sz="2400" dirty="0">
                <a:solidFill>
                  <a:srgbClr val="0000FF"/>
                </a:solidFill>
                <a:sym typeface="Gill Sans SemiBold"/>
              </a:rPr>
              <a:t>Thermo-refractive noise</a:t>
            </a:r>
            <a:br>
              <a:rPr lang="en-US" altLang="ja-JP" sz="2400" dirty="0">
                <a:solidFill>
                  <a:srgbClr val="0000FF"/>
                </a:solidFill>
                <a:sym typeface="Gill Sans SemiBold"/>
              </a:rPr>
            </a:br>
            <a:r>
              <a:rPr lang="en-US" altLang="ja-JP" sz="2400" dirty="0">
                <a:solidFill>
                  <a:srgbClr val="FF0000"/>
                </a:solidFill>
                <a:sym typeface="Wingdings"/>
              </a:rPr>
              <a:t>Temp. fluctuation causes fluctuation of refractive index</a:t>
            </a:r>
            <a:endParaRPr lang="en-US" altLang="ja-JP" sz="2400" dirty="0">
              <a:solidFill>
                <a:srgbClr val="000000"/>
              </a:solidFill>
              <a:sym typeface="Gill Sans SemiBold"/>
            </a:endParaRPr>
          </a:p>
        </p:txBody>
      </p:sp>
      <p:sp>
        <p:nvSpPr>
          <p:cNvPr id="12" name="Shape 154"/>
          <p:cNvSpPr txBox="1">
            <a:spLocks/>
          </p:cNvSpPr>
          <p:nvPr/>
        </p:nvSpPr>
        <p:spPr>
          <a:xfrm>
            <a:off x="9582553" y="888391"/>
            <a:ext cx="8643938" cy="390830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SzTx/>
              <a:buFont typeface="Wingdings 2"/>
              <a:buNone/>
              <a:defRPr sz="1800">
                <a:solidFill>
                  <a:srgbClr val="000000"/>
                </a:solidFill>
              </a:defRPr>
            </a:pPr>
            <a:endParaRPr lang="en-US" sz="2500" b="1" dirty="0">
              <a:solidFill>
                <a:srgbClr val="8B3905"/>
              </a:solidFill>
              <a:latin typeface="+mj-lt"/>
              <a:ea typeface="+mj-ea"/>
              <a:cs typeface="+mj-cs"/>
              <a:sym typeface="Gill Sans SemiBold"/>
            </a:endParaRPr>
          </a:p>
        </p:txBody>
      </p:sp>
      <p:sp>
        <p:nvSpPr>
          <p:cNvPr id="13" name="Shape 155"/>
          <p:cNvSpPr>
            <a:spLocks noGrp="1"/>
          </p:cNvSpPr>
          <p:nvPr>
            <p:ph type="sldNum" sz="quarter" idx="4294967295"/>
          </p:nvPr>
        </p:nvSpPr>
        <p:spPr>
          <a:xfrm>
            <a:off x="13862919" y="6395453"/>
            <a:ext cx="162154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300">
                <a:solidFill>
                  <a:srgbClr val="232323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232323"/>
                </a:solidFill>
              </a:rPr>
              <a:t>35</a:t>
            </a:fld>
            <a:endParaRPr>
              <a:solidFill>
                <a:srgbClr val="232323"/>
              </a:solidFill>
            </a:endParaRPr>
          </a:p>
        </p:txBody>
      </p:sp>
      <p:sp>
        <p:nvSpPr>
          <p:cNvPr id="20" name="Shape 161"/>
          <p:cNvSpPr/>
          <p:nvPr/>
        </p:nvSpPr>
        <p:spPr>
          <a:xfrm>
            <a:off x="15074973" y="5436387"/>
            <a:ext cx="2927752" cy="934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500" b="1">
                <a:solidFill>
                  <a:srgbClr val="8B3905"/>
                </a:solidFill>
                <a:latin typeface="+mj-lt"/>
                <a:ea typeface="+mj-ea"/>
                <a:cs typeface="+mj-cs"/>
                <a:sym typeface="Gill Sans SemiBold"/>
              </a:rPr>
              <a:t>We don’t need to 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500" b="1">
                <a:solidFill>
                  <a:srgbClr val="8B3905"/>
                </a:solidFill>
                <a:latin typeface="+mj-lt"/>
                <a:ea typeface="+mj-ea"/>
                <a:cs typeface="+mj-cs"/>
                <a:sym typeface="Gill Sans SemiBold"/>
              </a:rPr>
              <a:t>know Z(w)!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725" y="1062653"/>
            <a:ext cx="3077275" cy="333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384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Displacement noise</a:t>
            </a:r>
            <a:endParaRPr lang="ja-JP" altLang="en-US" dirty="0"/>
          </a:p>
        </p:txBody>
      </p:sp>
      <p:sp>
        <p:nvSpPr>
          <p:cNvPr id="4" name="Shape 94"/>
          <p:cNvSpPr txBox="1">
            <a:spLocks/>
          </p:cNvSpPr>
          <p:nvPr/>
        </p:nvSpPr>
        <p:spPr>
          <a:xfrm>
            <a:off x="-2380765" y="2433844"/>
            <a:ext cx="8643938" cy="785673"/>
          </a:xfrm>
          <a:prstGeom prst="rect">
            <a:avLst/>
          </a:prstGeom>
        </p:spPr>
        <p:txBody>
          <a:bodyPr vert="horz" lIns="91440" rIns="45720" rtlCol="0" anchor="ctr">
            <a:normAutofit lnSpcReduction="1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6700" b="1" kern="1200">
                <a:solidFill>
                  <a:srgbClr val="FF2600"/>
                </a:solidFill>
                <a:effectLst/>
                <a:latin typeface="+mj-lt"/>
                <a:ea typeface="ＤＦＰ太丸ゴシック体"/>
                <a:cs typeface="+mj-cs"/>
              </a:defRPr>
            </a:lvl1pPr>
          </a:lstStyle>
          <a:p>
            <a:pPr>
              <a:defRPr sz="1800" b="0">
                <a:solidFill>
                  <a:srgbClr val="000000"/>
                </a:solidFill>
              </a:defRPr>
            </a:pPr>
            <a:endParaRPr lang="en-US" sz="4700" b="0" dirty="0">
              <a:solidFill>
                <a:srgbClr val="000000"/>
              </a:solidFill>
            </a:endParaRPr>
          </a:p>
        </p:txBody>
      </p:sp>
      <p:sp>
        <p:nvSpPr>
          <p:cNvPr id="5" name="Shape 95"/>
          <p:cNvSpPr txBox="1">
            <a:spLocks/>
          </p:cNvSpPr>
          <p:nvPr/>
        </p:nvSpPr>
        <p:spPr>
          <a:xfrm>
            <a:off x="9582553" y="936300"/>
            <a:ext cx="8643938" cy="578200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SzTx/>
              <a:buFont typeface="Wingdings 2"/>
              <a:buNone/>
              <a:defRPr sz="1800">
                <a:solidFill>
                  <a:srgbClr val="000000"/>
                </a:solidFill>
              </a:defRPr>
            </a:pPr>
            <a:endParaRPr lang="en-US" sz="2500" b="1" dirty="0">
              <a:solidFill>
                <a:srgbClr val="FE6F0F"/>
              </a:solidFill>
              <a:latin typeface="+mj-lt"/>
              <a:ea typeface="+mj-ea"/>
              <a:cs typeface="+mj-cs"/>
              <a:sym typeface="Gill Sans SemiBold"/>
            </a:endParaRPr>
          </a:p>
        </p:txBody>
      </p:sp>
      <p:sp>
        <p:nvSpPr>
          <p:cNvPr id="11" name="コンテンツ プレースホルダ 2"/>
          <p:cNvSpPr txBox="1">
            <a:spLocks/>
          </p:cNvSpPr>
          <p:nvPr/>
        </p:nvSpPr>
        <p:spPr>
          <a:xfrm>
            <a:off x="10230227" y="851483"/>
            <a:ext cx="9144000" cy="5503948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1800">
                <a:solidFill>
                  <a:srgbClr val="000000"/>
                </a:solidFill>
              </a:defRPr>
            </a:pPr>
            <a:endParaRPr lang="en-US" sz="2400" b="1" dirty="0">
              <a:solidFill>
                <a:srgbClr val="8B3905"/>
              </a:solidFill>
              <a:latin typeface="+mj-lt"/>
              <a:sym typeface="Gill Sans Semi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311" y="925960"/>
            <a:ext cx="8877955" cy="5792350"/>
          </a:xfrm>
        </p:spPr>
        <p:txBody>
          <a:bodyPr>
            <a:no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en-US" altLang="ja-JP" sz="2800" b="1" dirty="0">
                <a:latin typeface="+mj-lt"/>
                <a:sym typeface="Gill Sans SemiBold"/>
              </a:rPr>
              <a:t>Suspension thermal noise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altLang="ja-JP" sz="2400" dirty="0">
                <a:solidFill>
                  <a:srgbClr val="0000FF"/>
                </a:solidFill>
                <a:sym typeface="Gill Sans SemiBold"/>
              </a:rPr>
              <a:t>Brownian motion</a:t>
            </a:r>
            <a:br>
              <a:rPr lang="en-US" altLang="ja-JP" sz="2400" dirty="0">
                <a:solidFill>
                  <a:srgbClr val="0000FF"/>
                </a:solidFill>
                <a:sym typeface="Gill Sans SemiBold"/>
              </a:rPr>
            </a:br>
            <a:r>
              <a:rPr lang="en-US" altLang="ja-JP" sz="2400" dirty="0">
                <a:solidFill>
                  <a:srgbClr val="000000"/>
                </a:solidFill>
                <a:sym typeface="Gill Sans SemiBold"/>
              </a:rPr>
              <a:t>Mechanical loss of the suspension fiber</a:t>
            </a:r>
            <a:br>
              <a:rPr lang="en-US" altLang="ja-JP" sz="2400" dirty="0">
                <a:solidFill>
                  <a:srgbClr val="000000"/>
                </a:solidFill>
                <a:sym typeface="Gill Sans SemiBold"/>
              </a:rPr>
            </a:br>
            <a:r>
              <a:rPr lang="en-US" altLang="ja-JP" sz="2400" dirty="0">
                <a:solidFill>
                  <a:srgbClr val="FF0000"/>
                </a:solidFill>
                <a:sym typeface="Wingdings"/>
              </a:rPr>
              <a:t>Thermally excited pendulum modes</a:t>
            </a:r>
            <a:br>
              <a:rPr lang="en-US" altLang="ja-JP" sz="2400" dirty="0">
                <a:solidFill>
                  <a:srgbClr val="FF0000"/>
                </a:solidFill>
                <a:sym typeface="Wingdings"/>
              </a:rPr>
            </a:br>
            <a:endParaRPr lang="en-US" altLang="ja-JP" sz="2400" dirty="0">
              <a:solidFill>
                <a:srgbClr val="FF0000"/>
              </a:solidFill>
              <a:sym typeface="Gill Sans SemiBold"/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altLang="ja-JP" sz="2400" dirty="0">
                <a:solidFill>
                  <a:srgbClr val="0000FF"/>
                </a:solidFill>
                <a:sym typeface="Gill Sans SemiBold"/>
              </a:rPr>
              <a:t>Thermo elastic noise</a:t>
            </a:r>
            <a:br>
              <a:rPr lang="en-US" altLang="ja-JP" sz="2400" dirty="0">
                <a:solidFill>
                  <a:srgbClr val="0000FF"/>
                </a:solidFill>
                <a:sym typeface="Gill Sans SemiBold"/>
              </a:rPr>
            </a:br>
            <a:r>
              <a:rPr lang="en-US" altLang="ja-JP" sz="2400" dirty="0">
                <a:solidFill>
                  <a:srgbClr val="000000"/>
                </a:solidFill>
                <a:sym typeface="Gill Sans SemiBold"/>
              </a:rPr>
              <a:t>Elastic strain of the fiber &amp; thermal expansion coefficient</a:t>
            </a:r>
            <a:br>
              <a:rPr lang="en-US" altLang="ja-JP" sz="2400" dirty="0">
                <a:solidFill>
                  <a:srgbClr val="000000"/>
                </a:solidFill>
                <a:sym typeface="Gill Sans SemiBold"/>
              </a:rPr>
            </a:br>
            <a:r>
              <a:rPr lang="en-US" altLang="ja-JP" sz="2400" dirty="0">
                <a:solidFill>
                  <a:srgbClr val="000000"/>
                </a:solidFill>
                <a:sym typeface="Gill Sans SemiBold"/>
              </a:rPr>
              <a:t>=&gt; cause heat distribution &amp; flow in the fiber</a:t>
            </a:r>
            <a:br>
              <a:rPr lang="en-US" altLang="ja-JP" sz="2400" dirty="0">
                <a:solidFill>
                  <a:srgbClr val="000000"/>
                </a:solidFill>
                <a:sym typeface="Gill Sans SemiBold"/>
              </a:rPr>
            </a:br>
            <a:r>
              <a:rPr lang="en-US" altLang="ja-JP" sz="2400" dirty="0">
                <a:solidFill>
                  <a:srgbClr val="FF0000"/>
                </a:solidFill>
                <a:sym typeface="Wingdings"/>
              </a:rPr>
              <a:t>Temperature fluctuation causes mirror motion</a:t>
            </a:r>
            <a:endParaRPr lang="en-US" altLang="ja-JP" sz="2400" dirty="0">
              <a:solidFill>
                <a:srgbClr val="000000"/>
              </a:solidFill>
              <a:sym typeface="Gill Sans SemiBold"/>
            </a:endParaRPr>
          </a:p>
        </p:txBody>
      </p:sp>
      <p:sp>
        <p:nvSpPr>
          <p:cNvPr id="12" name="Shape 154"/>
          <p:cNvSpPr txBox="1">
            <a:spLocks/>
          </p:cNvSpPr>
          <p:nvPr/>
        </p:nvSpPr>
        <p:spPr>
          <a:xfrm>
            <a:off x="9582553" y="888391"/>
            <a:ext cx="8643938" cy="390830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SzTx/>
              <a:buFont typeface="Wingdings 2"/>
              <a:buNone/>
              <a:defRPr sz="1800">
                <a:solidFill>
                  <a:srgbClr val="000000"/>
                </a:solidFill>
              </a:defRPr>
            </a:pPr>
            <a:endParaRPr lang="en-US" sz="2500" b="1" dirty="0">
              <a:solidFill>
                <a:srgbClr val="8B3905"/>
              </a:solidFill>
              <a:latin typeface="+mj-lt"/>
              <a:ea typeface="+mj-ea"/>
              <a:cs typeface="+mj-cs"/>
              <a:sym typeface="Gill Sans SemiBold"/>
            </a:endParaRPr>
          </a:p>
        </p:txBody>
      </p:sp>
      <p:sp>
        <p:nvSpPr>
          <p:cNvPr id="13" name="Shape 155"/>
          <p:cNvSpPr>
            <a:spLocks noGrp="1"/>
          </p:cNvSpPr>
          <p:nvPr>
            <p:ph type="sldNum" sz="quarter" idx="4294967295"/>
          </p:nvPr>
        </p:nvSpPr>
        <p:spPr>
          <a:xfrm>
            <a:off x="13862919" y="6395453"/>
            <a:ext cx="162154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300">
                <a:solidFill>
                  <a:srgbClr val="232323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fld id="{86CB4B4D-7CA3-9044-876B-883B54F8677D}" type="slidenum">
              <a:rPr>
                <a:solidFill>
                  <a:srgbClr val="232323"/>
                </a:solidFill>
              </a:rPr>
              <a:t>36</a:t>
            </a:fld>
            <a:endParaRPr>
              <a:solidFill>
                <a:srgbClr val="232323"/>
              </a:solidFill>
            </a:endParaRPr>
          </a:p>
        </p:txBody>
      </p:sp>
      <p:sp>
        <p:nvSpPr>
          <p:cNvPr id="20" name="Shape 161"/>
          <p:cNvSpPr/>
          <p:nvPr/>
        </p:nvSpPr>
        <p:spPr>
          <a:xfrm>
            <a:off x="15074973" y="5436387"/>
            <a:ext cx="2927752" cy="934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500" b="1">
                <a:solidFill>
                  <a:srgbClr val="8B3905"/>
                </a:solidFill>
                <a:latin typeface="+mj-lt"/>
                <a:ea typeface="+mj-ea"/>
                <a:cs typeface="+mj-cs"/>
                <a:sym typeface="Gill Sans SemiBold"/>
              </a:rPr>
              <a:t>We don’t need to 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500" b="1">
                <a:solidFill>
                  <a:srgbClr val="8B3905"/>
                </a:solidFill>
                <a:latin typeface="+mj-lt"/>
                <a:ea typeface="+mj-ea"/>
                <a:cs typeface="+mj-cs"/>
                <a:sym typeface="Gill Sans SemiBold"/>
              </a:rPr>
              <a:t>know Z(w)!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24" y="4630762"/>
            <a:ext cx="2783397" cy="20875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94095" y="5295909"/>
            <a:ext cx="40324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</a:rPr>
              <a:t>&lt;- Monolithic suspension</a:t>
            </a:r>
          </a:p>
          <a:p>
            <a:r>
              <a:rPr lang="en-US" sz="2800" b="1" dirty="0">
                <a:solidFill>
                  <a:srgbClr val="008000"/>
                </a:solidFill>
              </a:rPr>
              <a:t>     for high pendulum Q</a:t>
            </a:r>
          </a:p>
        </p:txBody>
      </p:sp>
    </p:spTree>
    <p:extLst>
      <p:ext uri="{BB962C8B-B14F-4D97-AF65-F5344CB8AC3E}">
        <p14:creationId xmlns:p14="http://schemas.microsoft.com/office/powerpoint/2010/main" val="6060560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Displacement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/>
          </a:bodyPr>
          <a:lstStyle/>
          <a:p>
            <a:r>
              <a:rPr lang="en-US" b="1" dirty="0">
                <a:latin typeface="+mj-lt"/>
              </a:rPr>
              <a:t>Newtonian Gravity noise</a:t>
            </a:r>
          </a:p>
          <a:p>
            <a:pPr lvl="1"/>
            <a:r>
              <a:rPr lang="en-US" b="1" dirty="0">
                <a:solidFill>
                  <a:srgbClr val="0000FF"/>
                </a:solidFill>
                <a:latin typeface="+mj-lt"/>
              </a:rPr>
              <a:t>Mass density fluctuations around the test masses</a:t>
            </a:r>
            <a:br>
              <a:rPr lang="en-US" b="1" dirty="0">
                <a:solidFill>
                  <a:srgbClr val="0000FF"/>
                </a:solidFill>
                <a:latin typeface="+mj-lt"/>
              </a:rPr>
            </a:br>
            <a:r>
              <a:rPr lang="en-US" sz="2400" b="1" dirty="0">
                <a:solidFill>
                  <a:srgbClr val="FF0000"/>
                </a:solidFill>
              </a:rPr>
              <a:t>=&gt; test mass motion via gravitational coupling</a:t>
            </a:r>
            <a:endParaRPr lang="en-US" b="1" dirty="0">
              <a:solidFill>
                <a:srgbClr val="0000FF"/>
              </a:solidFill>
              <a:latin typeface="+mj-lt"/>
            </a:endParaRPr>
          </a:p>
          <a:p>
            <a:pPr lvl="1"/>
            <a:r>
              <a:rPr lang="en-US" b="1" dirty="0">
                <a:solidFill>
                  <a:srgbClr val="0000FF"/>
                </a:solidFill>
                <a:latin typeface="+mj-lt"/>
              </a:rPr>
              <a:t>Dominant source of Newtonian noise</a:t>
            </a:r>
            <a:br>
              <a:rPr lang="en-US" b="1" dirty="0">
                <a:solidFill>
                  <a:srgbClr val="0000FF"/>
                </a:solidFill>
                <a:latin typeface="+mj-lt"/>
              </a:rPr>
            </a:br>
            <a:r>
              <a:rPr lang="en-US" sz="2400" b="1" dirty="0">
                <a:solidFill>
                  <a:srgbClr val="FF0000"/>
                </a:solidFill>
                <a:latin typeface="+mj-lt"/>
              </a:rPr>
              <a:t>= Seismic surface wave</a:t>
            </a:r>
            <a:br>
              <a:rPr lang="en-US" sz="2400" b="1" dirty="0">
                <a:solidFill>
                  <a:srgbClr val="FF0000"/>
                </a:solidFill>
                <a:latin typeface="+mj-lt"/>
              </a:rPr>
            </a:br>
            <a:endParaRPr lang="en-US" b="1" dirty="0">
              <a:solidFill>
                <a:srgbClr val="FF0000"/>
              </a:solidFill>
              <a:latin typeface="+mj-lt"/>
            </a:endParaRPr>
          </a:p>
          <a:p>
            <a:pPr lvl="1"/>
            <a:r>
              <a:rPr lang="en-US" b="1" dirty="0">
                <a:solidFill>
                  <a:srgbClr val="008000"/>
                </a:solidFill>
              </a:rPr>
              <a:t>Mitigation</a:t>
            </a:r>
            <a:br>
              <a:rPr lang="en-US" b="1" dirty="0">
                <a:solidFill>
                  <a:srgbClr val="008000"/>
                </a:solidFill>
              </a:rPr>
            </a:br>
            <a:r>
              <a:rPr lang="en-US" sz="2400" b="1" dirty="0">
                <a:solidFill>
                  <a:srgbClr val="008000"/>
                </a:solidFill>
              </a:rPr>
              <a:t>1) Going to quiet place (underground)</a:t>
            </a:r>
            <a:br>
              <a:rPr lang="en-US" sz="2400" b="1" dirty="0">
                <a:solidFill>
                  <a:srgbClr val="008000"/>
                </a:solidFill>
              </a:rPr>
            </a:br>
            <a:r>
              <a:rPr lang="en-US" sz="2400" b="1" dirty="0">
                <a:solidFill>
                  <a:srgbClr val="008000"/>
                </a:solidFill>
              </a:rPr>
              <a:t>2) </a:t>
            </a:r>
            <a:r>
              <a:rPr lang="en-US" sz="2400" b="1" dirty="0" err="1">
                <a:solidFill>
                  <a:srgbClr val="008000"/>
                </a:solidFill>
              </a:rPr>
              <a:t>Feedforward</a:t>
            </a:r>
            <a:r>
              <a:rPr lang="en-US" sz="2400" b="1" dirty="0">
                <a:solidFill>
                  <a:srgbClr val="008000"/>
                </a:solidFill>
              </a:rPr>
              <a:t> subtraction</a:t>
            </a:r>
            <a:br>
              <a:rPr lang="en-US" sz="2400" b="1" dirty="0">
                <a:solidFill>
                  <a:srgbClr val="008000"/>
                </a:solidFill>
              </a:rPr>
            </a:br>
            <a:r>
              <a:rPr lang="en-US" sz="2400" b="1" dirty="0">
                <a:solidFill>
                  <a:srgbClr val="008000"/>
                </a:solidFill>
              </a:rPr>
              <a:t>3) Passive reduction by shaping</a:t>
            </a:r>
            <a:br>
              <a:rPr lang="en-US" sz="2400" b="1" dirty="0">
                <a:solidFill>
                  <a:srgbClr val="008000"/>
                </a:solidFill>
              </a:rPr>
            </a:br>
            <a:r>
              <a:rPr lang="en-US" sz="2400" b="1" dirty="0">
                <a:solidFill>
                  <a:srgbClr val="008000"/>
                </a:solidFill>
              </a:rPr>
              <a:t>	  local topography</a:t>
            </a:r>
            <a:endParaRPr lang="en-US" sz="2000" b="1" dirty="0">
              <a:solidFill>
                <a:srgbClr val="008000"/>
              </a:solidFill>
            </a:endParaRPr>
          </a:p>
          <a:p>
            <a:pPr lvl="1"/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100" y="2891134"/>
            <a:ext cx="4316900" cy="3806886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5771293" y="3196800"/>
            <a:ext cx="950362" cy="2954880"/>
          </a:xfrm>
          <a:custGeom>
            <a:avLst/>
            <a:gdLst>
              <a:gd name="connsiteX0" fmla="*/ 0 w 950362"/>
              <a:gd name="connsiteY0" fmla="*/ 0 h 2954880"/>
              <a:gd name="connsiteX1" fmla="*/ 190072 w 950362"/>
              <a:gd name="connsiteY1" fmla="*/ 345600 h 2954880"/>
              <a:gd name="connsiteX2" fmla="*/ 302388 w 950362"/>
              <a:gd name="connsiteY2" fmla="*/ 544320 h 2954880"/>
              <a:gd name="connsiteX3" fmla="*/ 457902 w 950362"/>
              <a:gd name="connsiteY3" fmla="*/ 1071360 h 2954880"/>
              <a:gd name="connsiteX4" fmla="*/ 812128 w 950362"/>
              <a:gd name="connsiteY4" fmla="*/ 2462400 h 2954880"/>
              <a:gd name="connsiteX5" fmla="*/ 950362 w 950362"/>
              <a:gd name="connsiteY5" fmla="*/ 2954880 h 2954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0362" h="2954880">
                <a:moveTo>
                  <a:pt x="0" y="0"/>
                </a:moveTo>
                <a:lnTo>
                  <a:pt x="190072" y="345600"/>
                </a:lnTo>
                <a:cubicBezTo>
                  <a:pt x="240470" y="436320"/>
                  <a:pt x="257750" y="423360"/>
                  <a:pt x="302388" y="544320"/>
                </a:cubicBezTo>
                <a:cubicBezTo>
                  <a:pt x="347026" y="665280"/>
                  <a:pt x="372945" y="751680"/>
                  <a:pt x="457902" y="1071360"/>
                </a:cubicBezTo>
                <a:cubicBezTo>
                  <a:pt x="542859" y="1391040"/>
                  <a:pt x="730051" y="2148480"/>
                  <a:pt x="812128" y="2462400"/>
                </a:cubicBezTo>
                <a:cubicBezTo>
                  <a:pt x="894205" y="2776320"/>
                  <a:pt x="950362" y="2954880"/>
                  <a:pt x="950362" y="2954880"/>
                </a:cubicBezTo>
              </a:path>
            </a:pathLst>
          </a:cu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250077" y="4272494"/>
            <a:ext cx="69373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18872" lvl="0"/>
            <a:r>
              <a:rPr lang="en-US" sz="2000" b="1" dirty="0">
                <a:solidFill>
                  <a:srgbClr val="008000"/>
                </a:solidFill>
              </a:rPr>
              <a:t>NN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40384" y="4680720"/>
            <a:ext cx="18464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8872" lvl="0" algn="ctr"/>
            <a:r>
              <a:rPr lang="en-US" sz="2000" b="1" dirty="0" err="1"/>
              <a:t>aLIGO</a:t>
            </a:r>
            <a:endParaRPr lang="en-US" sz="2000" b="1" dirty="0"/>
          </a:p>
          <a:p>
            <a:pPr marL="118872" lvl="0" algn="ctr"/>
            <a:r>
              <a:rPr lang="en-US" sz="2000" b="1" dirty="0"/>
              <a:t>sensitivity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4723" y="6051689"/>
            <a:ext cx="57575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dirty="0"/>
              <a:t>J Driggers, et al, PRD 86, 102001 (2012)</a:t>
            </a:r>
          </a:p>
          <a:p>
            <a:r>
              <a:rPr lang="is-IS" dirty="0"/>
              <a:t>J Harms, et al, Class. Quantum Grav. 31 185011 (2014)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2CA4AD-6EA2-D64C-B5F8-BF95D536C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37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28090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ja-JP" sz="4800" dirty="0"/>
              <a:t>Optical noises</a:t>
            </a:r>
            <a:endParaRPr lang="ja-JP" altLang="en-US" sz="4800" dirty="0"/>
          </a:p>
        </p:txBody>
      </p:sp>
    </p:spTree>
    <p:extLst>
      <p:ext uri="{BB962C8B-B14F-4D97-AF65-F5344CB8AC3E}">
        <p14:creationId xmlns:p14="http://schemas.microsoft.com/office/powerpoint/2010/main" val="12591950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Optical noises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/>
          </a:bodyPr>
          <a:lstStyle/>
          <a:p>
            <a:r>
              <a:rPr lang="en-US" altLang="ja-JP" sz="2800" b="1" dirty="0"/>
              <a:t>Noises that contaminate the readout signal</a:t>
            </a:r>
          </a:p>
          <a:p>
            <a:pPr lvl="1"/>
            <a:r>
              <a:rPr lang="en-US" altLang="ja-JP" sz="2400" b="1" dirty="0">
                <a:solidFill>
                  <a:srgbClr val="0000FF"/>
                </a:solidFill>
              </a:rPr>
              <a:t>Quantum noises (shot noise, radiation pressure noise)</a:t>
            </a:r>
          </a:p>
          <a:p>
            <a:pPr lvl="1"/>
            <a:r>
              <a:rPr lang="en-US" altLang="ja-JP" sz="2400" b="1" dirty="0">
                <a:solidFill>
                  <a:srgbClr val="0000FF"/>
                </a:solidFill>
              </a:rPr>
              <a:t>Laser technical noises (frequency/intensity noise)</a:t>
            </a:r>
          </a:p>
          <a:p>
            <a:pPr lvl="1"/>
            <a:r>
              <a:rPr lang="en-US" altLang="ja-JP" sz="2400" b="1" dirty="0">
                <a:solidFill>
                  <a:srgbClr val="0000FF"/>
                </a:solidFill>
              </a:rPr>
              <a:t>Modulation noises</a:t>
            </a:r>
          </a:p>
          <a:p>
            <a:pPr lvl="1"/>
            <a:r>
              <a:rPr lang="en-US" altLang="ja-JP" sz="2400" b="1" dirty="0">
                <a:solidFill>
                  <a:srgbClr val="0000FF"/>
                </a:solidFill>
              </a:rPr>
              <a:t>Scattered light noise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628" y="3520530"/>
            <a:ext cx="5626100" cy="3390900"/>
          </a:xfrm>
          <a:prstGeom prst="rect">
            <a:avLst/>
          </a:prstGeom>
        </p:spPr>
      </p:pic>
      <p:sp>
        <p:nvSpPr>
          <p:cNvPr id="8" name="コンテンツ プレースホルダ 2"/>
          <p:cNvSpPr txBox="1">
            <a:spLocks/>
          </p:cNvSpPr>
          <p:nvPr/>
        </p:nvSpPr>
        <p:spPr>
          <a:xfrm>
            <a:off x="1585317" y="4234461"/>
            <a:ext cx="1315399" cy="710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Font typeface="Wingdings 2"/>
              <a:buNone/>
            </a:pPr>
            <a:r>
              <a:rPr lang="en-US" sz="2400" dirty="0">
                <a:solidFill>
                  <a:srgbClr val="FF6600"/>
                </a:solidFill>
                <a:latin typeface="+mj-lt"/>
              </a:rPr>
              <a:t>Optical</a:t>
            </a:r>
          </a:p>
        </p:txBody>
      </p:sp>
      <p:sp>
        <p:nvSpPr>
          <p:cNvPr id="9" name="コンテンツ プレースホルダ 2"/>
          <p:cNvSpPr txBox="1">
            <a:spLocks/>
          </p:cNvSpPr>
          <p:nvPr/>
        </p:nvSpPr>
        <p:spPr>
          <a:xfrm>
            <a:off x="4019796" y="4294085"/>
            <a:ext cx="1315399" cy="710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Font typeface="Wingdings 2"/>
              <a:buNone/>
            </a:pPr>
            <a:r>
              <a:rPr lang="en-US" sz="2400" dirty="0">
                <a:solidFill>
                  <a:srgbClr val="FF6600"/>
                </a:solidFill>
                <a:latin typeface="+mj-lt"/>
              </a:rPr>
              <a:t>Optical</a:t>
            </a:r>
          </a:p>
        </p:txBody>
      </p:sp>
      <p:sp>
        <p:nvSpPr>
          <p:cNvPr id="11" name="コンテンツ プレースホルダ 2"/>
          <p:cNvSpPr txBox="1">
            <a:spLocks/>
          </p:cNvSpPr>
          <p:nvPr/>
        </p:nvSpPr>
        <p:spPr>
          <a:xfrm>
            <a:off x="3042323" y="2607253"/>
            <a:ext cx="2252336" cy="710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Font typeface="Wingdings 2"/>
              <a:buNone/>
            </a:pPr>
            <a:endParaRPr lang="en-US" sz="2400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13" name="コンテンツ プレースホルダ 2"/>
          <p:cNvSpPr txBox="1">
            <a:spLocks/>
          </p:cNvSpPr>
          <p:nvPr/>
        </p:nvSpPr>
        <p:spPr>
          <a:xfrm>
            <a:off x="1433628" y="5001240"/>
            <a:ext cx="2172226" cy="71024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Font typeface="Wingdings 2"/>
              <a:buNone/>
            </a:pPr>
            <a:endParaRPr lang="en-US" sz="24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0B80C0-1356-6D4C-A0B9-45DB59CEF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39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7885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Signal vs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-14253" y="925959"/>
            <a:ext cx="4510950" cy="5258576"/>
          </a:xfrm>
        </p:spPr>
        <p:txBody>
          <a:bodyPr>
            <a:normAutofit/>
          </a:bodyPr>
          <a:lstStyle/>
          <a:p>
            <a:r>
              <a:rPr lang="en-US" altLang="ja-JP" sz="2800" b="1" dirty="0">
                <a:latin typeface="Corbel" panose="020B0503020204020204" pitchFamily="34" charset="0"/>
              </a:rPr>
              <a:t>Waveform of GW signals</a:t>
            </a:r>
          </a:p>
          <a:p>
            <a:r>
              <a:rPr lang="en-US" altLang="ja-JP" sz="2400" b="1" dirty="0">
                <a:latin typeface="Corbel" panose="020B0503020204020204" pitchFamily="34" charset="0"/>
              </a:rPr>
              <a:t>Continuous</a:t>
            </a:r>
          </a:p>
          <a:p>
            <a:endParaRPr lang="en-US" altLang="ja-JP" sz="2400" b="1" dirty="0">
              <a:latin typeface="Corbel" panose="020B0503020204020204" pitchFamily="34" charset="0"/>
            </a:endParaRPr>
          </a:p>
          <a:p>
            <a:endParaRPr lang="en-US" altLang="ja-JP" sz="2400" b="1" dirty="0">
              <a:latin typeface="Corbel" panose="020B0503020204020204" pitchFamily="34" charset="0"/>
            </a:endParaRPr>
          </a:p>
          <a:p>
            <a:endParaRPr lang="en-US" altLang="ja-JP" sz="2400" b="1" dirty="0">
              <a:latin typeface="Corbel" panose="020B0503020204020204" pitchFamily="34" charset="0"/>
            </a:endParaRPr>
          </a:p>
          <a:p>
            <a:endParaRPr lang="en-US" altLang="ja-JP" sz="2400" b="1" dirty="0">
              <a:latin typeface="Corbel" panose="020B0503020204020204" pitchFamily="34" charset="0"/>
            </a:endParaRPr>
          </a:p>
          <a:p>
            <a:endParaRPr lang="en-US" altLang="ja-JP" sz="2400" b="1" dirty="0">
              <a:latin typeface="Corbel" panose="020B0503020204020204" pitchFamily="34" charset="0"/>
            </a:endParaRPr>
          </a:p>
          <a:p>
            <a:pPr marL="118872" indent="0">
              <a:buNone/>
            </a:pPr>
            <a:endParaRPr lang="en-US" altLang="ja-JP" sz="2400" b="1" dirty="0">
              <a:latin typeface="Corbel" panose="020B0503020204020204" pitchFamily="34" charset="0"/>
            </a:endParaRPr>
          </a:p>
          <a:p>
            <a:r>
              <a:rPr lang="en-US" altLang="ja-JP" sz="2400" b="1" dirty="0">
                <a:latin typeface="Corbel" panose="020B0503020204020204" pitchFamily="34" charset="0"/>
              </a:rPr>
              <a:t>Compact Binary Coalescence</a:t>
            </a:r>
          </a:p>
          <a:p>
            <a:pPr marL="118872" indent="0">
              <a:buNone/>
            </a:pPr>
            <a:endParaRPr lang="en-US" altLang="ja-JP" sz="2400" b="1" dirty="0">
              <a:latin typeface="Corbel" panose="020B0503020204020204" pitchFamily="34" charset="0"/>
            </a:endParaRPr>
          </a:p>
          <a:p>
            <a:endParaRPr lang="en-US" altLang="ja-JP" sz="2400" b="1" dirty="0">
              <a:latin typeface="Corbel" panose="020B0503020204020204" pitchFamily="34" charset="0"/>
            </a:endParaRPr>
          </a:p>
          <a:p>
            <a:pPr marL="118872" indent="0">
              <a:buNone/>
            </a:pPr>
            <a:endParaRPr lang="en-US" altLang="ja-JP" sz="2400" b="1" dirty="0">
              <a:latin typeface="Corbel" panose="020B0503020204020204" pitchFamily="34" charset="0"/>
            </a:endParaRPr>
          </a:p>
          <a:p>
            <a:pPr marL="118872" indent="0">
              <a:buNone/>
            </a:pPr>
            <a:endParaRPr lang="en-US" altLang="ja-JP" sz="2400" b="1" dirty="0">
              <a:latin typeface="Corbel" panose="020B0503020204020204" pitchFamily="34" charset="0"/>
            </a:endParaRPr>
          </a:p>
        </p:txBody>
      </p:sp>
      <p:pic>
        <p:nvPicPr>
          <p:cNvPr id="1026" name="Picture 2" descr="Example Continuous Waveform">
            <a:hlinkClick r:id="rId3"/>
            <a:extLst>
              <a:ext uri="{FF2B5EF4-FFF2-40B4-BE49-F238E27FC236}">
                <a16:creationId xmlns:a16="http://schemas.microsoft.com/office/drawing/2014/main" id="{71E0A067-AD9D-964A-8CC6-8F61A005F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5" y="1824062"/>
            <a:ext cx="4434508" cy="183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xample Inspiral Waveform">
            <a:hlinkClick r:id="rId5"/>
            <a:extLst>
              <a:ext uri="{FF2B5EF4-FFF2-40B4-BE49-F238E27FC236}">
                <a16:creationId xmlns:a16="http://schemas.microsoft.com/office/drawing/2014/main" id="{1FE1DC2B-36D2-6C42-82F4-BB57DA605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4" y="4346873"/>
            <a:ext cx="4465944" cy="183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xample Burst Waveform">
            <a:hlinkClick r:id="rId7"/>
            <a:extLst>
              <a:ext uri="{FF2B5EF4-FFF2-40B4-BE49-F238E27FC236}">
                <a16:creationId xmlns:a16="http://schemas.microsoft.com/office/drawing/2014/main" id="{BFB80F82-59BF-8542-9B59-C79BFE675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708" y="1813302"/>
            <a:ext cx="4387596" cy="183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xample Stochastic Waveform">
            <a:hlinkClick r:id="rId9"/>
            <a:extLst>
              <a:ext uri="{FF2B5EF4-FFF2-40B4-BE49-F238E27FC236}">
                <a16:creationId xmlns:a16="http://schemas.microsoft.com/office/drawing/2014/main" id="{1D322348-1B2B-9C44-99BF-63999D8B4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46873"/>
            <a:ext cx="4428631" cy="184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コンテンツ プレースホルダ 2">
            <a:extLst>
              <a:ext uri="{FF2B5EF4-FFF2-40B4-BE49-F238E27FC236}">
                <a16:creationId xmlns:a16="http://schemas.microsoft.com/office/drawing/2014/main" id="{660C6CF0-9A94-DB4E-BCA5-C2072F4D0096}"/>
              </a:ext>
            </a:extLst>
          </p:cNvPr>
          <p:cNvSpPr txBox="1">
            <a:spLocks/>
          </p:cNvSpPr>
          <p:nvPr/>
        </p:nvSpPr>
        <p:spPr>
          <a:xfrm>
            <a:off x="4677868" y="975632"/>
            <a:ext cx="4510950" cy="5489712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endParaRPr lang="en-US" altLang="ja-JP" sz="2400" b="1" dirty="0">
              <a:latin typeface="Corbel" panose="020B0503020204020204" pitchFamily="34" charset="0"/>
            </a:endParaRPr>
          </a:p>
          <a:p>
            <a:pPr defTabSz="914400"/>
            <a:r>
              <a:rPr lang="en-US" altLang="ja-JP" sz="2400" b="1" dirty="0">
                <a:latin typeface="Corbel" panose="020B0503020204020204" pitchFamily="34" charset="0"/>
              </a:rPr>
              <a:t>Burst  </a:t>
            </a:r>
            <a:r>
              <a:rPr lang="en-US" altLang="ja-JP" sz="1800" dirty="0">
                <a:latin typeface="Corbel" panose="020B0503020204020204" pitchFamily="34" charset="0"/>
              </a:rPr>
              <a:t>(unpredictable w.f.)</a:t>
            </a:r>
            <a:endParaRPr lang="en-US" altLang="ja-JP" sz="2400" dirty="0">
              <a:latin typeface="Corbel" panose="020B0503020204020204" pitchFamily="34" charset="0"/>
            </a:endParaRPr>
          </a:p>
          <a:p>
            <a:pPr defTabSz="914400"/>
            <a:endParaRPr lang="en-US" altLang="ja-JP" sz="2400" b="1" dirty="0">
              <a:latin typeface="Corbel" panose="020B0503020204020204" pitchFamily="34" charset="0"/>
            </a:endParaRPr>
          </a:p>
          <a:p>
            <a:pPr defTabSz="914400"/>
            <a:endParaRPr lang="en-US" altLang="ja-JP" sz="2400" b="1" dirty="0">
              <a:latin typeface="Corbel" panose="020B0503020204020204" pitchFamily="34" charset="0"/>
            </a:endParaRPr>
          </a:p>
          <a:p>
            <a:pPr defTabSz="914400"/>
            <a:endParaRPr lang="en-US" altLang="ja-JP" sz="2400" b="1" dirty="0">
              <a:latin typeface="Corbel" panose="020B0503020204020204" pitchFamily="34" charset="0"/>
            </a:endParaRPr>
          </a:p>
          <a:p>
            <a:pPr defTabSz="914400"/>
            <a:endParaRPr lang="en-US" altLang="ja-JP" sz="2400" b="1" dirty="0">
              <a:latin typeface="Corbel" panose="020B0503020204020204" pitchFamily="34" charset="0"/>
            </a:endParaRPr>
          </a:p>
          <a:p>
            <a:pPr defTabSz="914400"/>
            <a:endParaRPr lang="en-US" altLang="ja-JP" sz="2400" b="1" dirty="0">
              <a:latin typeface="Corbel" panose="020B0503020204020204" pitchFamily="34" charset="0"/>
            </a:endParaRPr>
          </a:p>
          <a:p>
            <a:pPr marL="118872" indent="0" defTabSz="914400">
              <a:buFont typeface="Wingdings 2"/>
              <a:buNone/>
            </a:pPr>
            <a:endParaRPr lang="en-US" altLang="ja-JP" sz="2400" b="1" dirty="0">
              <a:latin typeface="Corbel" panose="020B0503020204020204" pitchFamily="34" charset="0"/>
            </a:endParaRPr>
          </a:p>
          <a:p>
            <a:pPr defTabSz="914400"/>
            <a:r>
              <a:rPr lang="en-US" altLang="ja-JP" sz="2400" b="1" dirty="0">
                <a:latin typeface="Corbel" panose="020B0503020204020204" pitchFamily="34" charset="0"/>
              </a:rPr>
              <a:t>Stochastic</a:t>
            </a:r>
          </a:p>
          <a:p>
            <a:pPr marL="118872" indent="0" defTabSz="914400">
              <a:buFont typeface="Wingdings 2"/>
              <a:buNone/>
            </a:pPr>
            <a:endParaRPr lang="en-US" altLang="ja-JP" sz="2400" b="1" dirty="0">
              <a:latin typeface="Corbel" panose="020B0503020204020204" pitchFamily="34" charset="0"/>
            </a:endParaRPr>
          </a:p>
          <a:p>
            <a:pPr defTabSz="914400"/>
            <a:endParaRPr lang="en-US" altLang="ja-JP" sz="2400" b="1" dirty="0">
              <a:latin typeface="Corbel" panose="020B0503020204020204" pitchFamily="34" charset="0"/>
            </a:endParaRPr>
          </a:p>
          <a:p>
            <a:pPr marL="118872" indent="0" defTabSz="914400">
              <a:buFont typeface="Wingdings 2"/>
              <a:buNone/>
            </a:pPr>
            <a:endParaRPr lang="en-US" altLang="ja-JP" sz="2400" b="1" dirty="0">
              <a:latin typeface="Corbel" panose="020B0503020204020204" pitchFamily="34" charset="0"/>
            </a:endParaRPr>
          </a:p>
          <a:p>
            <a:pPr marL="118872" indent="0" defTabSz="914400">
              <a:buFont typeface="Wingdings 2"/>
              <a:buNone/>
            </a:pPr>
            <a:endParaRPr lang="en-US" altLang="ja-JP" sz="2400" b="1" dirty="0">
              <a:latin typeface="Corbel" panose="020B05030202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CB6D17-F914-9841-B0E3-616448F006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2789" y="2402906"/>
            <a:ext cx="4020194" cy="146188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dist="101600" dir="2700000" sx="102000" sy="102000" algn="tl" rotWithShape="0">
              <a:prstClr val="black"/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263C77-FD85-AF46-8B91-F97D18673F7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9342" y="5288607"/>
            <a:ext cx="4020194" cy="146188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dist="101600" dir="2700000" sx="102000" sy="102000" algn="tl" rotWithShape="0">
              <a:prstClr val="black"/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55EE7B-D1C5-864B-95C9-C10083749C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19409" y="2374316"/>
            <a:ext cx="4020194" cy="146188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dist="101600" dir="2700000" sx="102000" sy="102000" algn="tl" rotWithShape="0">
              <a:prstClr val="black"/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9CE4B6-F157-284C-98B0-17D0D1E697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23246" y="5320479"/>
            <a:ext cx="4020194" cy="146188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dist="101600" dir="2700000" sx="102000" sy="102000" algn="tl" rotWithShape="0">
              <a:prstClr val="black"/>
            </a:outerShdw>
          </a:effectLst>
        </p:spPr>
      </p:pic>
      <p:sp>
        <p:nvSpPr>
          <p:cNvPr id="18" name="コンテンツ プレースホルダ 2">
            <a:extLst>
              <a:ext uri="{FF2B5EF4-FFF2-40B4-BE49-F238E27FC236}">
                <a16:creationId xmlns:a16="http://schemas.microsoft.com/office/drawing/2014/main" id="{83E3BA97-C3FA-AD42-96AB-B03B27575FB6}"/>
              </a:ext>
            </a:extLst>
          </p:cNvPr>
          <p:cNvSpPr txBox="1">
            <a:spLocks/>
          </p:cNvSpPr>
          <p:nvPr/>
        </p:nvSpPr>
        <p:spPr>
          <a:xfrm>
            <a:off x="4289536" y="924734"/>
            <a:ext cx="4510950" cy="62373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defTabSz="914400">
              <a:buNone/>
            </a:pPr>
            <a:r>
              <a:rPr lang="en-US" altLang="ja-JP" sz="2800" b="1" dirty="0">
                <a:solidFill>
                  <a:srgbClr val="FF0000"/>
                </a:solidFill>
                <a:latin typeface="Corbel" panose="020B0503020204020204" pitchFamily="34" charset="0"/>
              </a:rPr>
              <a:t>vs noises</a:t>
            </a:r>
            <a:endParaRPr lang="en-US" altLang="ja-JP" sz="2400" b="1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19" name="コンテンツ プレースホルダ 2">
            <a:extLst>
              <a:ext uri="{FF2B5EF4-FFF2-40B4-BE49-F238E27FC236}">
                <a16:creationId xmlns:a16="http://schemas.microsoft.com/office/drawing/2014/main" id="{47192CB9-DB90-9A43-95E7-93B50122E455}"/>
              </a:ext>
            </a:extLst>
          </p:cNvPr>
          <p:cNvSpPr txBox="1">
            <a:spLocks/>
          </p:cNvSpPr>
          <p:nvPr/>
        </p:nvSpPr>
        <p:spPr>
          <a:xfrm>
            <a:off x="1643903" y="2020841"/>
            <a:ext cx="1271071" cy="360095"/>
          </a:xfrm>
          <a:prstGeom prst="rect">
            <a:avLst/>
          </a:prstGeom>
          <a:solidFill>
            <a:schemeClr val="bg1"/>
          </a:solidFill>
        </p:spPr>
        <p:txBody>
          <a:bodyPr vert="horz" lIns="54864" tIns="91440" rtlCol="0">
            <a:normAutofit fontScale="92500" lnSpcReduction="2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defTabSz="914400">
              <a:buNone/>
            </a:pPr>
            <a:r>
              <a:rPr lang="en-US" altLang="ja-JP" sz="1800" b="1" dirty="0">
                <a:solidFill>
                  <a:srgbClr val="FF0000"/>
                </a:solidFill>
                <a:latin typeface="Corbel" panose="020B0503020204020204" pitchFamily="34" charset="0"/>
              </a:rPr>
              <a:t>Line noise</a:t>
            </a:r>
          </a:p>
        </p:txBody>
      </p:sp>
      <p:sp>
        <p:nvSpPr>
          <p:cNvPr id="20" name="コンテンツ プレースホルダ 2">
            <a:extLst>
              <a:ext uri="{FF2B5EF4-FFF2-40B4-BE49-F238E27FC236}">
                <a16:creationId xmlns:a16="http://schemas.microsoft.com/office/drawing/2014/main" id="{DA08D7B6-FEDD-B649-BFFC-E24978BFC020}"/>
              </a:ext>
            </a:extLst>
          </p:cNvPr>
          <p:cNvSpPr txBox="1">
            <a:spLocks/>
          </p:cNvSpPr>
          <p:nvPr/>
        </p:nvSpPr>
        <p:spPr>
          <a:xfrm>
            <a:off x="6010651" y="1935329"/>
            <a:ext cx="1845384" cy="531118"/>
          </a:xfrm>
          <a:prstGeom prst="rect">
            <a:avLst/>
          </a:prstGeom>
          <a:solidFill>
            <a:schemeClr val="bg1"/>
          </a:solidFill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defTabSz="914400">
              <a:buNone/>
            </a:pPr>
            <a:r>
              <a:rPr lang="en-US" altLang="ja-JP" sz="1800" b="1" dirty="0">
                <a:solidFill>
                  <a:srgbClr val="FF0000"/>
                </a:solidFill>
                <a:latin typeface="Corbel" panose="020B0503020204020204" pitchFamily="34" charset="0"/>
              </a:rPr>
              <a:t>Transient noise</a:t>
            </a:r>
          </a:p>
        </p:txBody>
      </p:sp>
      <p:sp>
        <p:nvSpPr>
          <p:cNvPr id="21" name="コンテンツ プレースホルダ 2">
            <a:extLst>
              <a:ext uri="{FF2B5EF4-FFF2-40B4-BE49-F238E27FC236}">
                <a16:creationId xmlns:a16="http://schemas.microsoft.com/office/drawing/2014/main" id="{ABCF8CAB-F88A-884B-BBEC-B546F4F15CBC}"/>
              </a:ext>
            </a:extLst>
          </p:cNvPr>
          <p:cNvSpPr txBox="1">
            <a:spLocks/>
          </p:cNvSpPr>
          <p:nvPr/>
        </p:nvSpPr>
        <p:spPr>
          <a:xfrm>
            <a:off x="1087105" y="4626620"/>
            <a:ext cx="2818503" cy="445606"/>
          </a:xfrm>
          <a:prstGeom prst="rect">
            <a:avLst/>
          </a:prstGeom>
          <a:solidFill>
            <a:schemeClr val="bg1"/>
          </a:solidFill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defTabSz="914400">
              <a:buNone/>
            </a:pPr>
            <a:r>
              <a:rPr lang="en-US" altLang="ja-JP" sz="1800" b="1" dirty="0">
                <a:solidFill>
                  <a:srgbClr val="FF0000"/>
                </a:solidFill>
                <a:latin typeface="Corbel" panose="020B0503020204020204" pitchFamily="34" charset="0"/>
              </a:rPr>
              <a:t>Scattered light  noise</a:t>
            </a:r>
          </a:p>
        </p:txBody>
      </p:sp>
      <p:sp>
        <p:nvSpPr>
          <p:cNvPr id="22" name="コンテンツ プレースホルダ 2">
            <a:extLst>
              <a:ext uri="{FF2B5EF4-FFF2-40B4-BE49-F238E27FC236}">
                <a16:creationId xmlns:a16="http://schemas.microsoft.com/office/drawing/2014/main" id="{16749122-9774-2A4D-9C66-21422BC3237E}"/>
              </a:ext>
            </a:extLst>
          </p:cNvPr>
          <p:cNvSpPr txBox="1">
            <a:spLocks/>
          </p:cNvSpPr>
          <p:nvPr/>
        </p:nvSpPr>
        <p:spPr>
          <a:xfrm>
            <a:off x="5841480" y="4597506"/>
            <a:ext cx="2014555" cy="503834"/>
          </a:xfrm>
          <a:prstGeom prst="rect">
            <a:avLst/>
          </a:prstGeom>
          <a:solidFill>
            <a:schemeClr val="bg1"/>
          </a:solidFill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defTabSz="914400">
              <a:buNone/>
            </a:pPr>
            <a:r>
              <a:rPr lang="en-US" altLang="ja-JP" sz="1800" b="1" dirty="0">
                <a:solidFill>
                  <a:srgbClr val="FF0000"/>
                </a:solidFill>
                <a:latin typeface="Corbel" panose="020B0503020204020204" pitchFamily="34" charset="0"/>
              </a:rPr>
              <a:t>broadband noise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C65F9D6-6A04-4F4B-BBEE-EB7B80227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078721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Optical noises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60"/>
            <a:ext cx="9144000" cy="4545580"/>
          </a:xfrm>
        </p:spPr>
        <p:txBody>
          <a:bodyPr>
            <a:normAutofit/>
          </a:bodyPr>
          <a:lstStyle/>
          <a:p>
            <a:r>
              <a:rPr lang="en-US" sz="2800" b="1" dirty="0"/>
              <a:t>Quantum noises: </a:t>
            </a:r>
            <a:r>
              <a:rPr lang="en-US" sz="2800" b="1" dirty="0">
                <a:solidFill>
                  <a:srgbClr val="0000FF"/>
                </a:solidFill>
              </a:rPr>
              <a:t>Shot noise</a:t>
            </a:r>
          </a:p>
          <a:p>
            <a:pPr lvl="1"/>
            <a:r>
              <a:rPr lang="en-US" sz="2400" b="1" dirty="0">
                <a:solidFill>
                  <a:srgbClr val="0000FF"/>
                </a:solidFill>
              </a:rPr>
              <a:t>Noise due to photon counting statistics</a:t>
            </a:r>
          </a:p>
          <a:p>
            <a:pPr marL="457200" lvl="1" indent="0">
              <a:buNone/>
            </a:pPr>
            <a:endParaRPr lang="en-US" sz="2400" b="1" dirty="0">
              <a:solidFill>
                <a:srgbClr val="0000FF"/>
              </a:solidFill>
            </a:endParaRPr>
          </a:p>
          <a:p>
            <a:pPr lvl="1"/>
            <a:r>
              <a:rPr lang="en-US" sz="2400" b="1" dirty="0">
                <a:solidFill>
                  <a:srgbClr val="0000FF"/>
                </a:solidFill>
              </a:rPr>
              <a:t>N detected photon =&gt; standard deviation √N</a:t>
            </a:r>
          </a:p>
          <a:p>
            <a:pPr lvl="1"/>
            <a:endParaRPr lang="en-US" sz="2400" b="1" dirty="0">
              <a:solidFill>
                <a:srgbClr val="0000FF"/>
              </a:solidFill>
            </a:endParaRPr>
          </a:p>
          <a:p>
            <a:pPr lvl="1"/>
            <a:r>
              <a:rPr lang="en-US" sz="2400" b="1" dirty="0">
                <a:solidFill>
                  <a:srgbClr val="0000FF"/>
                </a:solidFill>
              </a:rPr>
              <a:t>Increasing the incident power P</a:t>
            </a:r>
            <a:r>
              <a:rPr lang="en-US" sz="2400" b="1" baseline="-25000" dirty="0">
                <a:solidFill>
                  <a:srgbClr val="0000FF"/>
                </a:solidFill>
              </a:rPr>
              <a:t>in</a:t>
            </a:r>
            <a:r>
              <a:rPr lang="en-US" sz="2400" b="1" dirty="0">
                <a:solidFill>
                  <a:srgbClr val="0000FF"/>
                </a:solidFill>
              </a:rPr>
              <a:t>,</a:t>
            </a:r>
            <a:br>
              <a:rPr lang="en-US" sz="2400" b="1" dirty="0">
                <a:solidFill>
                  <a:srgbClr val="0000FF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=&gt; The shot noise is increased by √P</a:t>
            </a:r>
            <a:r>
              <a:rPr lang="en-US" sz="2400" b="1" baseline="-25000" dirty="0">
                <a:solidFill>
                  <a:srgbClr val="FF0000"/>
                </a:solidFill>
              </a:rPr>
              <a:t>in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=&gt; The signal amplitude is increased by P</a:t>
            </a:r>
            <a:r>
              <a:rPr lang="en-US" sz="2400" b="1" baseline="-25000" dirty="0">
                <a:solidFill>
                  <a:srgbClr val="FF0000"/>
                </a:solidFill>
              </a:rPr>
              <a:t>in</a:t>
            </a:r>
          </a:p>
          <a:p>
            <a:pPr lvl="1"/>
            <a:endParaRPr lang="en-US" sz="2400" b="1" dirty="0">
              <a:solidFill>
                <a:srgbClr val="0000FF"/>
              </a:solidFill>
            </a:endParaRPr>
          </a:p>
          <a:p>
            <a:pPr lvl="1"/>
            <a:r>
              <a:rPr lang="en-US" sz="2400" b="1" dirty="0">
                <a:solidFill>
                  <a:srgbClr val="0000FF"/>
                </a:solidFill>
              </a:rPr>
              <a:t>In total, the signal-to-noise ratio is improved by</a:t>
            </a:r>
          </a:p>
          <a:p>
            <a:pPr marL="457200" lvl="1" indent="0">
              <a:buNone/>
            </a:pPr>
            <a:endParaRPr lang="en-US" sz="2400" b="1" dirty="0">
              <a:solidFill>
                <a:srgbClr val="0000FF"/>
              </a:solidFill>
            </a:endParaRPr>
          </a:p>
          <a:p>
            <a:pPr lvl="1"/>
            <a:endParaRPr lang="en-US" sz="2400" b="1" dirty="0">
              <a:solidFill>
                <a:srgbClr val="0000FF"/>
              </a:solidFill>
            </a:endParaRPr>
          </a:p>
          <a:p>
            <a:pPr lvl="1"/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29" name="Picture 2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117" y="5737268"/>
            <a:ext cx="2311400" cy="4953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BC773E-FFF0-FE4B-AECD-63E85DA1E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40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907878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Optical noises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/>
          </a:bodyPr>
          <a:lstStyle/>
          <a:p>
            <a:r>
              <a:rPr lang="en-US" sz="2800" b="1" dirty="0"/>
              <a:t>Quantum noises ~ </a:t>
            </a:r>
            <a:r>
              <a:rPr lang="en-US" sz="2800" b="1" dirty="0">
                <a:solidFill>
                  <a:srgbClr val="0000FF"/>
                </a:solidFill>
              </a:rPr>
              <a:t>Radiation pressure noise</a:t>
            </a:r>
            <a:endParaRPr lang="en-US" sz="2400" b="1" dirty="0">
              <a:solidFill>
                <a:srgbClr val="0000FF"/>
              </a:solidFill>
            </a:endParaRPr>
          </a:p>
          <a:p>
            <a:pPr lvl="1"/>
            <a:r>
              <a:rPr lang="en-US" sz="2400" b="1" dirty="0">
                <a:solidFill>
                  <a:srgbClr val="0000FF"/>
                </a:solidFill>
              </a:rPr>
              <a:t>Photon number fluctuation in the arm cavity</a:t>
            </a:r>
            <a:br>
              <a:rPr lang="en-US" sz="2400" b="1" dirty="0">
                <a:solidFill>
                  <a:srgbClr val="0000FF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=&gt; Fluctuation of the back action force</a:t>
            </a:r>
            <a:br>
              <a:rPr lang="en-US" sz="2400" b="1" dirty="0">
                <a:solidFill>
                  <a:srgbClr val="FF0000"/>
                </a:solidFill>
              </a:rPr>
            </a:br>
            <a:endParaRPr lang="en-US" sz="2400" b="1" dirty="0">
              <a:solidFill>
                <a:srgbClr val="FF0000"/>
              </a:solidFill>
            </a:endParaRPr>
          </a:p>
          <a:p>
            <a:pPr lvl="1"/>
            <a:r>
              <a:rPr lang="en-US" sz="2400" b="1" dirty="0">
                <a:solidFill>
                  <a:srgbClr val="0000FF"/>
                </a:solidFill>
              </a:rPr>
              <a:t>Quantum noise of the input laser</a:t>
            </a:r>
            <a:br>
              <a:rPr lang="en-US" sz="2400" b="1" dirty="0">
                <a:solidFill>
                  <a:srgbClr val="0000FF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=&gt; Common noise for two arms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=&gt; cancelled and does not appear in the signal</a:t>
            </a:r>
          </a:p>
          <a:p>
            <a:pPr lvl="1"/>
            <a:endParaRPr lang="en-US" sz="2400" b="1" dirty="0">
              <a:solidFill>
                <a:srgbClr val="FF0000"/>
              </a:solidFill>
            </a:endParaRPr>
          </a:p>
          <a:p>
            <a:pPr lvl="1"/>
            <a:r>
              <a:rPr lang="en-US" sz="2400" b="1" dirty="0">
                <a:solidFill>
                  <a:srgbClr val="0000FF"/>
                </a:solidFill>
              </a:rPr>
              <a:t>Vacuum fluctuation injected </a:t>
            </a:r>
            <a:br>
              <a:rPr lang="en-US" sz="2400" b="1" dirty="0">
                <a:solidFill>
                  <a:srgbClr val="0000FF"/>
                </a:solidFill>
              </a:rPr>
            </a:br>
            <a:r>
              <a:rPr lang="en-US" sz="2400" b="1" dirty="0">
                <a:solidFill>
                  <a:srgbClr val="0000FF"/>
                </a:solidFill>
              </a:rPr>
              <a:t>from the dark port</a:t>
            </a:r>
            <a:br>
              <a:rPr lang="en-US" sz="2400" b="1" dirty="0">
                <a:solidFill>
                  <a:srgbClr val="0000FF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=&gt; Differentially power fluctuation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=&gt; Cause the noise in the GW signal</a:t>
            </a:r>
          </a:p>
          <a:p>
            <a:pPr lvl="1"/>
            <a:endParaRPr lang="en-US" sz="2400" b="1" dirty="0">
              <a:solidFill>
                <a:srgbClr val="FF0000"/>
              </a:solidFill>
            </a:endParaRPr>
          </a:p>
          <a:p>
            <a:pPr lvl="1"/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162" y="1918417"/>
            <a:ext cx="3329873" cy="3823187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466" y="4776474"/>
            <a:ext cx="1816100" cy="3810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466" y="5259522"/>
            <a:ext cx="2845991" cy="131476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788FCB-EBBF-5245-942D-FE5AC2E35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41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97756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Optical noises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b="1" dirty="0"/>
              <a:t>Quantum noises</a:t>
            </a:r>
          </a:p>
          <a:p>
            <a:pPr lvl="1">
              <a:lnSpc>
                <a:spcPct val="80000"/>
              </a:lnSpc>
            </a:pPr>
            <a:r>
              <a:rPr lang="en-US" b="1" dirty="0">
                <a:solidFill>
                  <a:srgbClr val="0000FF"/>
                </a:solidFill>
              </a:rPr>
              <a:t>Standard Quantum Limit</a:t>
            </a:r>
            <a:r>
              <a:rPr lang="en-US" b="1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(SQL)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435" y="1820441"/>
            <a:ext cx="6842617" cy="417343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7200" y="6028470"/>
            <a:ext cx="82344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</a:rPr>
              <a:t>- Trade-off Between Shot Noise and Radiation-Pressure Noise</a:t>
            </a:r>
          </a:p>
          <a:p>
            <a:r>
              <a:rPr lang="en-US" sz="2400" b="1" dirty="0">
                <a:solidFill>
                  <a:srgbClr val="008000"/>
                </a:solidFill>
              </a:rPr>
              <a:t>- Uncertainty of the test mass position due to observation</a:t>
            </a: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601" y="4677810"/>
            <a:ext cx="2482937" cy="68582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17A0A6-C62B-E14A-8FC6-DE15CC9D1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42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20967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Optical noises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/>
          </a:bodyPr>
          <a:lstStyle/>
          <a:p>
            <a:r>
              <a:rPr lang="en-US" sz="2800" b="1" dirty="0"/>
              <a:t>Laser frequency noise</a:t>
            </a:r>
          </a:p>
          <a:p>
            <a:pPr lvl="1"/>
            <a:r>
              <a:rPr lang="en-US" sz="2400" b="1" dirty="0">
                <a:solidFill>
                  <a:srgbClr val="0000FF"/>
                </a:solidFill>
              </a:rPr>
              <a:t>Laser wavelength (</a:t>
            </a:r>
            <a:r>
              <a:rPr lang="en-US" sz="2400" b="1" dirty="0" err="1">
                <a:solidFill>
                  <a:srgbClr val="0000FF"/>
                </a:solidFill>
              </a:rPr>
              <a:t>λ</a:t>
            </a:r>
            <a:r>
              <a:rPr lang="en-US" sz="2400" b="1" dirty="0">
                <a:solidFill>
                  <a:srgbClr val="0000FF"/>
                </a:solidFill>
              </a:rPr>
              <a:t> = c / </a:t>
            </a:r>
            <a:r>
              <a:rPr lang="en-US" sz="2400" b="1" dirty="0" err="1">
                <a:solidFill>
                  <a:srgbClr val="0000FF"/>
                </a:solidFill>
              </a:rPr>
              <a:t>ν</a:t>
            </a:r>
            <a:r>
              <a:rPr lang="en-US" sz="2400" b="1" dirty="0">
                <a:solidFill>
                  <a:srgbClr val="0000FF"/>
                </a:solidFill>
              </a:rPr>
              <a:t>)</a:t>
            </a:r>
            <a:br>
              <a:rPr lang="en-US" sz="2400" b="1" dirty="0">
                <a:solidFill>
                  <a:srgbClr val="0000FF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= reference for the displacement measurement</a:t>
            </a:r>
          </a:p>
          <a:p>
            <a:pPr lvl="1"/>
            <a:r>
              <a:rPr lang="en-US" sz="2400" b="1" dirty="0">
                <a:solidFill>
                  <a:srgbClr val="0000FF"/>
                </a:solidFill>
              </a:rPr>
              <a:t>Optical phase 𝜙 = 2 pi </a:t>
            </a:r>
            <a:r>
              <a:rPr lang="en-US" sz="2400" b="1" dirty="0" err="1">
                <a:solidFill>
                  <a:srgbClr val="0000FF"/>
                </a:solidFill>
              </a:rPr>
              <a:t>ν</a:t>
            </a:r>
            <a:r>
              <a:rPr lang="en-US" sz="2400" b="1" dirty="0">
                <a:solidFill>
                  <a:srgbClr val="0000FF"/>
                </a:solidFill>
              </a:rPr>
              <a:t> L / c</a:t>
            </a:r>
            <a:br>
              <a:rPr lang="en-US" sz="2400" b="1" dirty="0">
                <a:solidFill>
                  <a:srgbClr val="0000FF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d𝜙 = 2 pi / c (L </a:t>
            </a:r>
            <a:r>
              <a:rPr lang="en-US" sz="2400" b="1" dirty="0" err="1">
                <a:solidFill>
                  <a:srgbClr val="FF0000"/>
                </a:solidFill>
              </a:rPr>
              <a:t>dν</a:t>
            </a:r>
            <a:r>
              <a:rPr lang="en-US" sz="2400" b="1" dirty="0">
                <a:solidFill>
                  <a:srgbClr val="FF0000"/>
                </a:solidFill>
              </a:rPr>
              <a:t> + </a:t>
            </a:r>
            <a:r>
              <a:rPr lang="en-US" sz="2400" b="1" dirty="0" err="1">
                <a:solidFill>
                  <a:srgbClr val="FF0000"/>
                </a:solidFill>
              </a:rPr>
              <a:t>ν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dL</a:t>
            </a:r>
            <a:r>
              <a:rPr lang="en-US" sz="2400" b="1" dirty="0">
                <a:solidFill>
                  <a:srgbClr val="FF0000"/>
                </a:solidFill>
              </a:rPr>
              <a:t>)  &lt;= indistinguishable</a:t>
            </a:r>
          </a:p>
          <a:p>
            <a:pPr lvl="1"/>
            <a:endParaRPr lang="en-US" sz="2400" b="1" dirty="0">
              <a:solidFill>
                <a:srgbClr val="0000FF"/>
              </a:solidFill>
            </a:endParaRPr>
          </a:p>
          <a:p>
            <a:pPr lvl="1"/>
            <a:endParaRPr lang="en-US" sz="2400" b="1" dirty="0">
              <a:solidFill>
                <a:srgbClr val="0000FF"/>
              </a:solidFill>
            </a:endParaRPr>
          </a:p>
          <a:p>
            <a:pPr lvl="1"/>
            <a:endParaRPr lang="en-US" sz="2400" b="1" dirty="0">
              <a:solidFill>
                <a:srgbClr val="0000FF"/>
              </a:solidFill>
            </a:endParaRPr>
          </a:p>
          <a:p>
            <a:pPr lvl="1"/>
            <a:endParaRPr lang="en-US" sz="2400" b="1" dirty="0">
              <a:solidFill>
                <a:srgbClr val="0000FF"/>
              </a:solidFill>
            </a:endParaRPr>
          </a:p>
          <a:p>
            <a:pPr lvl="1"/>
            <a:r>
              <a:rPr lang="en-US" sz="2400" b="1" dirty="0" err="1">
                <a:solidFill>
                  <a:srgbClr val="0000FF"/>
                </a:solidFill>
              </a:rPr>
              <a:t>dL</a:t>
            </a:r>
            <a:r>
              <a:rPr lang="en-US" sz="2400" b="1" dirty="0">
                <a:solidFill>
                  <a:srgbClr val="0000FF"/>
                </a:solidFill>
              </a:rPr>
              <a:t>/L target 10</a:t>
            </a:r>
            <a:r>
              <a:rPr lang="en-US" sz="2400" b="1" baseline="30000" dirty="0">
                <a:solidFill>
                  <a:srgbClr val="0000FF"/>
                </a:solidFill>
              </a:rPr>
              <a:t>-24</a:t>
            </a:r>
            <a:br>
              <a:rPr lang="en-US" sz="2400" b="1" baseline="30000" dirty="0">
                <a:solidFill>
                  <a:srgbClr val="0000FF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=&gt;  </a:t>
            </a:r>
            <a:r>
              <a:rPr lang="en-US" sz="2400" b="1" dirty="0" err="1">
                <a:solidFill>
                  <a:srgbClr val="FF0000"/>
                </a:solidFill>
              </a:rPr>
              <a:t>dν</a:t>
            </a:r>
            <a:r>
              <a:rPr lang="en-US" sz="2400" b="1" dirty="0">
                <a:solidFill>
                  <a:srgbClr val="FF0000"/>
                </a:solidFill>
              </a:rPr>
              <a:t> = 10</a:t>
            </a:r>
            <a:r>
              <a:rPr lang="en-US" sz="2400" b="1" baseline="30000" dirty="0">
                <a:solidFill>
                  <a:srgbClr val="FF0000"/>
                </a:solidFill>
              </a:rPr>
              <a:t>-24</a:t>
            </a:r>
            <a:r>
              <a:rPr lang="en-US" sz="2400" b="1" dirty="0">
                <a:solidFill>
                  <a:srgbClr val="FF0000"/>
                </a:solidFill>
              </a:rPr>
              <a:t> x 300 THz </a:t>
            </a:r>
            <a:r>
              <a:rPr lang="en-US" sz="2400" b="1" dirty="0"/>
              <a:t> </a:t>
            </a:r>
            <a:r>
              <a:rPr lang="en-US" sz="2000" b="1" dirty="0"/>
              <a:t>(1064nmYAG laser)</a:t>
            </a:r>
            <a:br>
              <a:rPr lang="en-US" sz="2400" b="1" dirty="0"/>
            </a:br>
            <a:r>
              <a:rPr lang="en-US" sz="2400" b="1" dirty="0"/>
              <a:t>             </a:t>
            </a:r>
            <a:r>
              <a:rPr lang="en-US" sz="2400" b="1" dirty="0">
                <a:solidFill>
                  <a:srgbClr val="FF0000"/>
                </a:solidFill>
              </a:rPr>
              <a:t>= 3 x 10</a:t>
            </a:r>
            <a:r>
              <a:rPr lang="en-US" sz="2400" b="1" baseline="30000" dirty="0">
                <a:solidFill>
                  <a:srgbClr val="FF0000"/>
                </a:solidFill>
              </a:rPr>
              <a:t>-10</a:t>
            </a:r>
            <a:r>
              <a:rPr lang="en-US" sz="2400" b="1" dirty="0">
                <a:solidFill>
                  <a:srgbClr val="FF0000"/>
                </a:solidFill>
              </a:rPr>
              <a:t> Hz/</a:t>
            </a:r>
            <a:r>
              <a:rPr lang="en-US" sz="2400" b="1" dirty="0" err="1">
                <a:solidFill>
                  <a:srgbClr val="FF0000"/>
                </a:solidFill>
              </a:rPr>
              <a:t>rtHz</a:t>
            </a:r>
            <a:endParaRPr lang="en-US" sz="2400" b="1" baseline="30000" dirty="0">
              <a:solidFill>
                <a:srgbClr val="FF0000"/>
              </a:solidFill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585" y="3549722"/>
            <a:ext cx="1765300" cy="952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02258" y="3431534"/>
            <a:ext cx="2220450" cy="12379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6B973-7B98-5944-AAE9-AC39AB849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43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985598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843" y="391789"/>
            <a:ext cx="4241040" cy="266275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Optical noises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6436976"/>
          </a:xfrm>
        </p:spPr>
        <p:txBody>
          <a:bodyPr>
            <a:normAutofit/>
          </a:bodyPr>
          <a:lstStyle/>
          <a:p>
            <a:r>
              <a:rPr lang="en-US" sz="2400" b="1" dirty="0"/>
              <a:t>Laser frequency noise</a:t>
            </a:r>
          </a:p>
          <a:p>
            <a:pPr lvl="1"/>
            <a:r>
              <a:rPr lang="en-US" sz="2000" b="1" dirty="0">
                <a:solidFill>
                  <a:srgbClr val="FF0000"/>
                </a:solidFill>
              </a:rPr>
              <a:t>Target: </a:t>
            </a:r>
            <a:r>
              <a:rPr lang="en-US" sz="2000" b="1" dirty="0" err="1">
                <a:solidFill>
                  <a:srgbClr val="FF0000"/>
                </a:solidFill>
              </a:rPr>
              <a:t>dν</a:t>
            </a:r>
            <a:r>
              <a:rPr lang="en-US" sz="2000" b="1" baseline="-25000" dirty="0" err="1">
                <a:solidFill>
                  <a:srgbClr val="FF0000"/>
                </a:solidFill>
              </a:rPr>
              <a:t>eff</a:t>
            </a:r>
            <a:r>
              <a:rPr lang="en-US" sz="2000" b="1" dirty="0">
                <a:solidFill>
                  <a:srgbClr val="FF0000"/>
                </a:solidFill>
              </a:rPr>
              <a:t> = 3 x 10</a:t>
            </a:r>
            <a:r>
              <a:rPr lang="en-US" sz="2000" b="1" baseline="30000" dirty="0">
                <a:solidFill>
                  <a:srgbClr val="FF0000"/>
                </a:solidFill>
              </a:rPr>
              <a:t>-10</a:t>
            </a:r>
            <a:r>
              <a:rPr lang="en-US" sz="2000" b="1" dirty="0">
                <a:solidFill>
                  <a:srgbClr val="FF0000"/>
                </a:solidFill>
              </a:rPr>
              <a:t> Hz/</a:t>
            </a:r>
            <a:r>
              <a:rPr lang="en-US" sz="2000" b="1" dirty="0" err="1">
                <a:solidFill>
                  <a:srgbClr val="FF0000"/>
                </a:solidFill>
              </a:rPr>
              <a:t>rtHz</a:t>
            </a:r>
            <a:endParaRPr lang="en-US" sz="2000" b="1" dirty="0">
              <a:solidFill>
                <a:srgbClr val="FF0000"/>
              </a:solidFill>
            </a:endParaRPr>
          </a:p>
          <a:p>
            <a:pPr lvl="1"/>
            <a:r>
              <a:rPr lang="en-US" sz="2000" b="1" dirty="0">
                <a:solidFill>
                  <a:srgbClr val="FF0000"/>
                </a:solidFill>
              </a:rPr>
              <a:t>Laser stability 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 err="1">
                <a:solidFill>
                  <a:srgbClr val="FF0000"/>
                </a:solidFill>
              </a:rPr>
              <a:t>dν</a:t>
            </a:r>
            <a:r>
              <a:rPr lang="en-US" sz="2000" b="1" dirty="0">
                <a:solidFill>
                  <a:srgbClr val="FF0000"/>
                </a:solidFill>
              </a:rPr>
              <a:t> = 10~100 Hz/</a:t>
            </a:r>
            <a:r>
              <a:rPr lang="en-US" sz="2000" b="1" dirty="0" err="1">
                <a:solidFill>
                  <a:srgbClr val="FF0000"/>
                </a:solidFill>
              </a:rPr>
              <a:t>rtHz</a:t>
            </a:r>
            <a:r>
              <a:rPr lang="en-US" sz="2000" b="1" dirty="0">
                <a:solidFill>
                  <a:srgbClr val="FF0000"/>
                </a:solidFill>
              </a:rPr>
              <a:t> @100Hz</a:t>
            </a:r>
          </a:p>
          <a:p>
            <a:pPr lvl="1"/>
            <a:endParaRPr lang="en-US" sz="2000" b="1" baseline="30000" dirty="0">
              <a:solidFill>
                <a:srgbClr val="FF0000"/>
              </a:solidFill>
            </a:endParaRPr>
          </a:p>
          <a:p>
            <a:pPr lvl="1"/>
            <a:endParaRPr lang="en-US" sz="2000" b="1" baseline="30000" dirty="0">
              <a:solidFill>
                <a:srgbClr val="FF0000"/>
              </a:solidFill>
            </a:endParaRPr>
          </a:p>
          <a:p>
            <a:pPr lvl="1"/>
            <a:endParaRPr lang="en-US" sz="2000" b="1" baseline="30000" dirty="0">
              <a:solidFill>
                <a:srgbClr val="FF0000"/>
              </a:solidFill>
            </a:endParaRPr>
          </a:p>
          <a:p>
            <a:pPr lvl="1"/>
            <a:endParaRPr lang="en-US" sz="2000" b="1" baseline="30000" dirty="0">
              <a:solidFill>
                <a:srgbClr val="FF0000"/>
              </a:solidFill>
            </a:endParaRPr>
          </a:p>
          <a:p>
            <a:pPr lvl="1"/>
            <a:endParaRPr lang="en-US" sz="2000" b="1" baseline="30000" dirty="0">
              <a:solidFill>
                <a:srgbClr val="FF0000"/>
              </a:solidFill>
            </a:endParaRPr>
          </a:p>
          <a:p>
            <a:pPr lvl="1"/>
            <a:endParaRPr lang="en-US" sz="2000" b="1" baseline="30000" dirty="0">
              <a:solidFill>
                <a:srgbClr val="FF0000"/>
              </a:solidFill>
            </a:endParaRPr>
          </a:p>
          <a:p>
            <a:pPr lvl="1"/>
            <a:endParaRPr lang="en-US" sz="2000" b="1" baseline="30000" dirty="0">
              <a:solidFill>
                <a:srgbClr val="FF0000"/>
              </a:solidFill>
            </a:endParaRPr>
          </a:p>
          <a:p>
            <a:pPr lvl="1"/>
            <a:endParaRPr lang="en-US" sz="2000" b="1" baseline="30000" dirty="0">
              <a:solidFill>
                <a:srgbClr val="FF0000"/>
              </a:solidFill>
            </a:endParaRPr>
          </a:p>
          <a:p>
            <a:pPr lvl="1"/>
            <a:endParaRPr lang="en-US" sz="2000" b="1" baseline="30000" dirty="0">
              <a:solidFill>
                <a:srgbClr val="FF0000"/>
              </a:solidFill>
            </a:endParaRPr>
          </a:p>
          <a:p>
            <a:pPr lvl="1"/>
            <a:endParaRPr lang="en-US" sz="2000" b="1" baseline="300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865402"/>
            <a:ext cx="7404100" cy="2641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35699" y="3274440"/>
            <a:ext cx="453509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</a:rPr>
              <a:t>3-stage cascaded</a:t>
            </a:r>
            <a:br>
              <a:rPr lang="en-US" sz="2800" b="1" dirty="0">
                <a:solidFill>
                  <a:srgbClr val="008000"/>
                </a:solidFill>
              </a:rPr>
            </a:br>
            <a:r>
              <a:rPr lang="en-US" sz="2800" b="1" dirty="0">
                <a:solidFill>
                  <a:srgbClr val="008000"/>
                </a:solidFill>
              </a:rPr>
              <a:t>laser frequency stabilization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8064394" y="2823709"/>
            <a:ext cx="944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iLIGO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35117" y="5481833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800" b="1" dirty="0">
                <a:solidFill>
                  <a:srgbClr val="008000"/>
                </a:solidFill>
              </a:rPr>
              <a:t>Michelson’s differential sensitivity provides</a:t>
            </a:r>
            <a:br>
              <a:rPr lang="en-US" sz="2800" b="1" dirty="0">
                <a:solidFill>
                  <a:srgbClr val="008000"/>
                </a:solidFill>
              </a:rPr>
            </a:br>
            <a:r>
              <a:rPr lang="en-US" sz="2800" b="1" dirty="0">
                <a:solidFill>
                  <a:srgbClr val="008000"/>
                </a:solidFill>
              </a:rPr>
              <a:t>Frequency noise cancellation of 1/100~1/1000</a:t>
            </a:r>
            <a:br>
              <a:rPr lang="en-US" sz="2800" b="1" dirty="0">
                <a:solidFill>
                  <a:srgbClr val="008000"/>
                </a:solidFill>
              </a:rPr>
            </a:br>
            <a:r>
              <a:rPr lang="en-US" sz="2800" b="1" dirty="0">
                <a:solidFill>
                  <a:srgbClr val="008000"/>
                </a:solidFill>
              </a:rPr>
              <a:t>“Common Mode Rejection”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AE02E-4684-C649-B599-599AFF689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44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693325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Optical noises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Laser intensity noise</a:t>
            </a:r>
            <a:endParaRPr lang="en-US" dirty="0"/>
          </a:p>
          <a:p>
            <a:pPr lvl="1"/>
            <a:r>
              <a:rPr lang="en-US" b="1" dirty="0">
                <a:solidFill>
                  <a:srgbClr val="0000FF"/>
                </a:solidFill>
              </a:rPr>
              <a:t>Relative Intensity Noise (RIN): </a:t>
            </a:r>
            <a:r>
              <a:rPr lang="en-US" b="1" dirty="0" err="1">
                <a:solidFill>
                  <a:srgbClr val="0000FF"/>
                </a:solidFill>
              </a:rPr>
              <a:t>dP</a:t>
            </a:r>
            <a:r>
              <a:rPr lang="en-US" b="1" dirty="0">
                <a:solidFill>
                  <a:srgbClr val="0000FF"/>
                </a:solidFill>
              </a:rPr>
              <a:t>/P</a:t>
            </a:r>
          </a:p>
          <a:p>
            <a:pPr lvl="1"/>
            <a:r>
              <a:rPr lang="en-US" b="1" dirty="0">
                <a:solidFill>
                  <a:srgbClr val="0000FF"/>
                </a:solidFill>
              </a:rPr>
              <a:t>Sensor output V = P x</a:t>
            </a:r>
            <a:br>
              <a:rPr lang="en-US" b="1" dirty="0">
                <a:solidFill>
                  <a:srgbClr val="0000FF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=&gt; </a:t>
            </a:r>
            <a:r>
              <a:rPr lang="en-US" b="1" dirty="0" err="1">
                <a:solidFill>
                  <a:srgbClr val="FF0000"/>
                </a:solidFill>
              </a:rPr>
              <a:t>dV</a:t>
            </a:r>
            <a:r>
              <a:rPr lang="en-US" b="1" dirty="0">
                <a:solidFill>
                  <a:srgbClr val="FF0000"/>
                </a:solidFill>
              </a:rPr>
              <a:t> = P dx + x </a:t>
            </a:r>
            <a:r>
              <a:rPr lang="en-US" b="1" dirty="0" err="1">
                <a:solidFill>
                  <a:srgbClr val="FF0000"/>
                </a:solidFill>
              </a:rPr>
              <a:t>dP</a:t>
            </a:r>
            <a:r>
              <a:rPr lang="en-US" b="1" dirty="0">
                <a:solidFill>
                  <a:srgbClr val="FF0000"/>
                </a:solidFill>
              </a:rPr>
              <a:t> 	&lt;= indistinguishable</a:t>
            </a:r>
          </a:p>
          <a:p>
            <a:pPr lvl="1"/>
            <a:endParaRPr lang="en-US" b="1" dirty="0">
              <a:solidFill>
                <a:srgbClr val="FF0000"/>
              </a:solidFill>
            </a:endParaRPr>
          </a:p>
          <a:p>
            <a:pPr lvl="1"/>
            <a:endParaRPr lang="en-US" b="1" dirty="0">
              <a:solidFill>
                <a:srgbClr val="FF0000"/>
              </a:solidFill>
            </a:endParaRPr>
          </a:p>
          <a:p>
            <a:pPr lvl="1"/>
            <a:endParaRPr lang="en-US" b="1" dirty="0">
              <a:solidFill>
                <a:srgbClr val="FF0000"/>
              </a:solidFill>
            </a:endParaRPr>
          </a:p>
          <a:p>
            <a:pPr lvl="1"/>
            <a:endParaRPr lang="en-US" b="1" dirty="0">
              <a:solidFill>
                <a:srgbClr val="FF0000"/>
              </a:solidFill>
            </a:endParaRPr>
          </a:p>
          <a:p>
            <a:pPr lvl="1"/>
            <a:r>
              <a:rPr lang="en-US" b="1" dirty="0">
                <a:solidFill>
                  <a:srgbClr val="0000FF"/>
                </a:solidFill>
              </a:rPr>
              <a:t>Requirement: RIN = 10</a:t>
            </a:r>
            <a:r>
              <a:rPr lang="en-US" b="1" baseline="30000" dirty="0">
                <a:solidFill>
                  <a:srgbClr val="0000FF"/>
                </a:solidFill>
              </a:rPr>
              <a:t>-9</a:t>
            </a:r>
            <a:r>
              <a:rPr lang="en-US" b="1" dirty="0">
                <a:solidFill>
                  <a:srgbClr val="0000FF"/>
                </a:solidFill>
              </a:rPr>
              <a:t> 1/√Hz</a:t>
            </a:r>
            <a:br>
              <a:rPr lang="en-US" b="1" dirty="0">
                <a:solidFill>
                  <a:srgbClr val="0000FF"/>
                </a:solidFill>
              </a:rPr>
            </a:br>
            <a:r>
              <a:rPr lang="en-US" b="1" dirty="0">
                <a:solidFill>
                  <a:srgbClr val="0000FF"/>
                </a:solidFill>
              </a:rPr>
              <a:t>		</a:t>
            </a:r>
            <a:r>
              <a:rPr lang="en-US" dirty="0" err="1">
                <a:solidFill>
                  <a:srgbClr val="0000FF"/>
                </a:solidFill>
              </a:rPr>
              <a:t>x</a:t>
            </a:r>
            <a:r>
              <a:rPr lang="en-US" baseline="-25000" dirty="0" err="1">
                <a:solidFill>
                  <a:srgbClr val="0000FF"/>
                </a:solidFill>
              </a:rPr>
              <a:t>ofs</a:t>
            </a:r>
            <a:r>
              <a:rPr lang="en-US" dirty="0">
                <a:solidFill>
                  <a:srgbClr val="0000FF"/>
                </a:solidFill>
              </a:rPr>
              <a:t>=10e-12 (DC Readout)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		=&gt; dx=1e-20 m/√Hz</a:t>
            </a:r>
            <a:br>
              <a:rPr lang="en-US" dirty="0">
                <a:solidFill>
                  <a:srgbClr val="0000FF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639" y="3396381"/>
            <a:ext cx="2451100" cy="1016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18513" y="3182912"/>
            <a:ext cx="2702327" cy="14374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946D7-327E-5C4E-BB61-69A6B5549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45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658053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Optical noises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/>
          </a:bodyPr>
          <a:lstStyle/>
          <a:p>
            <a:r>
              <a:rPr lang="en-US" sz="2800" b="1" dirty="0"/>
              <a:t>Laser intensity noise ~ intensity </a:t>
            </a:r>
            <a:r>
              <a:rPr lang="en-US" sz="2800" b="1" dirty="0" err="1"/>
              <a:t>stabiliaztion</a:t>
            </a:r>
            <a:endParaRPr lang="en-US" sz="2800" b="1" dirty="0"/>
          </a:p>
          <a:p>
            <a:pPr lvl="1"/>
            <a:r>
              <a:rPr lang="en-US" sz="2400" b="1" dirty="0">
                <a:solidFill>
                  <a:srgbClr val="0000FF"/>
                </a:solidFill>
              </a:rPr>
              <a:t>Requirement: RIN = 10</a:t>
            </a:r>
            <a:r>
              <a:rPr lang="en-US" sz="2400" b="1" baseline="30000" dirty="0">
                <a:solidFill>
                  <a:srgbClr val="0000FF"/>
                </a:solidFill>
              </a:rPr>
              <a:t>-9</a:t>
            </a:r>
            <a:r>
              <a:rPr lang="en-US" sz="2400" b="1" dirty="0">
                <a:solidFill>
                  <a:srgbClr val="0000FF"/>
                </a:solidFill>
              </a:rPr>
              <a:t> 1/√Hz</a:t>
            </a:r>
          </a:p>
          <a:p>
            <a:pPr lvl="1"/>
            <a:r>
              <a:rPr lang="en-US" sz="2400" b="1" dirty="0">
                <a:solidFill>
                  <a:srgbClr val="0000FF"/>
                </a:solidFill>
              </a:rPr>
              <a:t>2-stage cascaded intensity stabilization control</a:t>
            </a:r>
          </a:p>
          <a:p>
            <a:pPr lvl="1"/>
            <a:r>
              <a:rPr lang="en-US" sz="2400" b="1" dirty="0">
                <a:solidFill>
                  <a:srgbClr val="0000FF"/>
                </a:solidFill>
              </a:rPr>
              <a:t>Challenge: requires 300mA of </a:t>
            </a:r>
            <a:r>
              <a:rPr lang="en-US" sz="2400" b="1" dirty="0" err="1">
                <a:solidFill>
                  <a:srgbClr val="0000FF"/>
                </a:solidFill>
              </a:rPr>
              <a:t>photodetection</a:t>
            </a:r>
            <a:endParaRPr lang="en-US" sz="2400" b="1" dirty="0">
              <a:solidFill>
                <a:srgbClr val="0000FF"/>
              </a:solidFill>
            </a:endParaRPr>
          </a:p>
          <a:p>
            <a:pPr marL="457200" lvl="1" indent="0">
              <a:buNone/>
            </a:pPr>
            <a:r>
              <a:rPr lang="en-US" sz="2400" b="1" dirty="0">
                <a:solidFill>
                  <a:srgbClr val="0000FF"/>
                </a:solidFill>
              </a:rPr>
              <a:t>	</a:t>
            </a:r>
            <a:r>
              <a:rPr lang="en-US" sz="2400" b="1" dirty="0">
                <a:solidFill>
                  <a:srgbClr val="FF0000"/>
                </a:solidFill>
              </a:rPr>
              <a:t>Shot noise limited RIN</a:t>
            </a:r>
            <a:br>
              <a:rPr lang="en-US" sz="2400" b="1" dirty="0">
                <a:solidFill>
                  <a:srgbClr val="FF0000"/>
                </a:solidFill>
              </a:rPr>
            </a:br>
            <a:endParaRPr lang="en-US" sz="2400" b="1" dirty="0">
              <a:solidFill>
                <a:srgbClr val="FF0000"/>
              </a:solidFill>
            </a:endParaRPr>
          </a:p>
          <a:p>
            <a:pPr lvl="1"/>
            <a:r>
              <a:rPr lang="en-US" sz="2400" b="1" dirty="0">
                <a:solidFill>
                  <a:srgbClr val="0000FF"/>
                </a:solidFill>
              </a:rPr>
              <a:t>In-vacuum 8-branch</a:t>
            </a:r>
            <a:br>
              <a:rPr lang="en-US" sz="2400" b="1" dirty="0">
                <a:solidFill>
                  <a:srgbClr val="0000FF"/>
                </a:solidFill>
              </a:rPr>
            </a:br>
            <a:r>
              <a:rPr lang="en-US" sz="2400" b="1" dirty="0">
                <a:solidFill>
                  <a:srgbClr val="0000FF"/>
                </a:solidFill>
              </a:rPr>
              <a:t>Photodiode array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3970" y="3556735"/>
            <a:ext cx="4305151" cy="32288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5888503"/>
            <a:ext cx="37967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P. </a:t>
            </a:r>
            <a:r>
              <a:rPr lang="en-US" dirty="0" err="1"/>
              <a:t>Kwee</a:t>
            </a:r>
            <a:r>
              <a:rPr lang="en-US" dirty="0"/>
              <a:t> et al, </a:t>
            </a:r>
            <a:br>
              <a:rPr lang="en-US" dirty="0"/>
            </a:br>
            <a:r>
              <a:rPr lang="en-US" dirty="0"/>
              <a:t>Optics Express </a:t>
            </a:r>
            <a:r>
              <a:rPr lang="en-US" b="1" dirty="0"/>
              <a:t>20</a:t>
            </a:r>
            <a:r>
              <a:rPr lang="en-US" dirty="0"/>
              <a:t> 10617-10634 (2012)</a:t>
            </a: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330" y="2790240"/>
            <a:ext cx="3875979" cy="73661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3046341" y="4481032"/>
            <a:ext cx="1207629" cy="4230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0CA261E-DB1C-EE47-9DE5-74642FCB5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46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085251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Optical noises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-29464" y="925959"/>
            <a:ext cx="9391524" cy="5474841"/>
          </a:xfrm>
        </p:spPr>
        <p:txBody>
          <a:bodyPr>
            <a:normAutofit/>
          </a:bodyPr>
          <a:lstStyle/>
          <a:p>
            <a:r>
              <a:rPr lang="en-US" sz="2400" b="1" dirty="0"/>
              <a:t>Scattered light noise</a:t>
            </a:r>
          </a:p>
          <a:p>
            <a:pPr lvl="1"/>
            <a:r>
              <a:rPr lang="en-US" sz="2000" b="1" dirty="0">
                <a:solidFill>
                  <a:srgbClr val="0000FF"/>
                </a:solidFill>
              </a:rPr>
              <a:t>Scattered light recouples to the interferometer beam</a:t>
            </a:r>
            <a:br>
              <a:rPr lang="en-US" sz="2000" b="1" dirty="0">
                <a:solidFill>
                  <a:srgbClr val="0000FF"/>
                </a:solidFill>
              </a:rPr>
            </a:br>
            <a:r>
              <a:rPr lang="en-US" sz="2000" b="1" dirty="0">
                <a:solidFill>
                  <a:srgbClr val="0000FF"/>
                </a:solidFill>
              </a:rPr>
              <a:t>with an arbitrary phase </a:t>
            </a:r>
            <a:br>
              <a:rPr lang="en-US" sz="2000" b="1" dirty="0">
                <a:solidFill>
                  <a:srgbClr val="0000FF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=&gt; causes amplitude and phase fluctuation</a:t>
            </a:r>
          </a:p>
          <a:p>
            <a:pPr lvl="1"/>
            <a:r>
              <a:rPr lang="en-US" sz="2000" b="1" dirty="0">
                <a:solidFill>
                  <a:srgbClr val="0000FF"/>
                </a:solidFill>
              </a:rPr>
              <a:t>Two effects: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1. Small motion regime: </a:t>
            </a:r>
            <a:r>
              <a:rPr lang="en-US" sz="2000" b="1" dirty="0"/>
              <a:t>linear coupling of the phase fluctuation 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en-US" sz="2000" b="1" dirty="0">
                <a:solidFill>
                  <a:srgbClr val="FF0000"/>
                </a:solidFill>
              </a:rPr>
              <a:t>2. Large motion regime: </a:t>
            </a:r>
            <a:r>
              <a:rPr lang="en-US" sz="2000" b="1" dirty="0">
                <a:solidFill>
                  <a:srgbClr val="000000"/>
                </a:solidFill>
              </a:rPr>
              <a:t>low </a:t>
            </a:r>
            <a:r>
              <a:rPr lang="en-US" sz="2000" b="1" dirty="0" err="1">
                <a:solidFill>
                  <a:srgbClr val="000000"/>
                </a:solidFill>
              </a:rPr>
              <a:t>freq</a:t>
            </a:r>
            <a:r>
              <a:rPr lang="en-US" sz="2000" b="1" dirty="0">
                <a:solidFill>
                  <a:srgbClr val="000000"/>
                </a:solidFill>
              </a:rPr>
              <a:t> large motion of the scattering object =&gt; </a:t>
            </a:r>
            <a:r>
              <a:rPr lang="en-US" sz="2000" b="1" dirty="0" err="1">
                <a:solidFill>
                  <a:srgbClr val="000000"/>
                </a:solidFill>
              </a:rPr>
              <a:t>upconversion</a:t>
            </a:r>
            <a:r>
              <a:rPr lang="en-US" sz="2000" b="1" dirty="0">
                <a:solidFill>
                  <a:srgbClr val="000000"/>
                </a:solidFill>
              </a:rPr>
              <a:t> via fringe wrapping</a:t>
            </a:r>
          </a:p>
          <a:p>
            <a:pPr lvl="1"/>
            <a:endParaRPr lang="en-US" sz="2000" b="1" dirty="0">
              <a:solidFill>
                <a:srgbClr val="000000"/>
              </a:solidFill>
            </a:endParaRPr>
          </a:p>
          <a:p>
            <a:pPr lvl="1"/>
            <a:r>
              <a:rPr lang="en-US" sz="2000" b="1" dirty="0">
                <a:solidFill>
                  <a:srgbClr val="008000"/>
                </a:solidFill>
              </a:rPr>
              <a:t>Mitigation</a:t>
            </a:r>
          </a:p>
          <a:p>
            <a:pPr lvl="2"/>
            <a:r>
              <a:rPr lang="en-US" sz="2000" b="1" dirty="0">
                <a:solidFill>
                  <a:srgbClr val="008000"/>
                </a:solidFill>
              </a:rPr>
              <a:t>Reduce scattered light</a:t>
            </a:r>
          </a:p>
          <a:p>
            <a:pPr lvl="2"/>
            <a:r>
              <a:rPr lang="en-US" sz="2000" b="1" dirty="0">
                <a:solidFill>
                  <a:srgbClr val="008000"/>
                </a:solidFill>
              </a:rPr>
              <a:t>Vibration isolation </a:t>
            </a:r>
            <a:br>
              <a:rPr lang="en-US" sz="2000" b="1" dirty="0">
                <a:solidFill>
                  <a:srgbClr val="008000"/>
                </a:solidFill>
              </a:rPr>
            </a:br>
            <a:r>
              <a:rPr lang="en-US" sz="2000" b="1" dirty="0">
                <a:solidFill>
                  <a:srgbClr val="008000"/>
                </a:solidFill>
              </a:rPr>
              <a:t>	of the scattering object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3536" y="4426206"/>
            <a:ext cx="3726989" cy="243179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0B31D3-5EE1-2640-BF66-518410C58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47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686895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70347" y="3344508"/>
            <a:ext cx="8077200" cy="1673352"/>
          </a:xfrm>
        </p:spPr>
        <p:txBody>
          <a:bodyPr>
            <a:normAutofit/>
          </a:bodyPr>
          <a:lstStyle/>
          <a:p>
            <a:pPr algn="ctr"/>
            <a:r>
              <a:rPr lang="en-US" altLang="ja-JP" sz="4800" dirty="0"/>
              <a:t>Electrical noises</a:t>
            </a:r>
            <a:endParaRPr lang="ja-JP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944597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>
            <a:normAutofit/>
          </a:bodyPr>
          <a:lstStyle/>
          <a:p>
            <a:r>
              <a:rPr lang="en-US" altLang="ja-JP" dirty="0"/>
              <a:t>General rules for electrical noises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60"/>
            <a:ext cx="9144000" cy="1668886"/>
          </a:xfrm>
        </p:spPr>
        <p:txBody>
          <a:bodyPr>
            <a:normAutofit/>
          </a:bodyPr>
          <a:lstStyle/>
          <a:p>
            <a:r>
              <a:rPr lang="en-US" sz="2800" b="1" dirty="0"/>
              <a:t>Low noise amplification at the beginning</a:t>
            </a:r>
          </a:p>
          <a:p>
            <a:r>
              <a:rPr lang="en-US" sz="2800" b="1" dirty="0"/>
              <a:t>Give necessary gain as early as possible</a:t>
            </a:r>
          </a:p>
          <a:p>
            <a:r>
              <a:rPr lang="en-US" sz="2800" b="1" dirty="0"/>
              <a:t>Don’t attenuate (and amplify again)</a:t>
            </a:r>
            <a:endParaRPr lang="en-US" sz="2800" b="1" dirty="0">
              <a:solidFill>
                <a:srgbClr val="008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80224" y="3624019"/>
            <a:ext cx="645878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1226102" y="3038263"/>
            <a:ext cx="1488876" cy="11715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b="1" dirty="0">
                <a:solidFill>
                  <a:schemeClr val="tx1"/>
                </a:solidFill>
              </a:rPr>
              <a:t>Gain G1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714978" y="3645036"/>
            <a:ext cx="131371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028693" y="3038263"/>
            <a:ext cx="1488876" cy="11715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b="1" dirty="0">
                <a:solidFill>
                  <a:schemeClr val="tx1"/>
                </a:solidFill>
              </a:rPr>
              <a:t>Gain G2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5517569" y="3645036"/>
            <a:ext cx="65688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676120" y="2364392"/>
            <a:ext cx="21117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input noise: v1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369782" y="2364392"/>
            <a:ext cx="22244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0000FF"/>
                </a:solidFill>
              </a:rPr>
              <a:t>input noise: v2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438502" y="4269166"/>
            <a:ext cx="27366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output noise: v1 G1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517569" y="2374515"/>
            <a:ext cx="36188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>
                <a:solidFill>
                  <a:srgbClr val="0000FF"/>
                </a:solidFill>
              </a:rPr>
              <a:t>output noise </a:t>
            </a:r>
            <a:r>
              <a:rPr lang="en-US" altLang="ja-JP" sz="2400" b="1" dirty="0" err="1">
                <a:solidFill>
                  <a:srgbClr val="0000FF"/>
                </a:solidFill>
              </a:rPr>
              <a:t>Vout</a:t>
            </a:r>
            <a:r>
              <a:rPr lang="en-US" altLang="ja-JP" sz="2400" b="1" dirty="0">
                <a:solidFill>
                  <a:srgbClr val="0000FF"/>
                </a:solidFill>
              </a:rPr>
              <a:t>:</a:t>
            </a:r>
          </a:p>
          <a:p>
            <a:r>
              <a:rPr lang="en-US" altLang="ja-JP" sz="2400" b="1" dirty="0" err="1">
                <a:solidFill>
                  <a:srgbClr val="0000FF"/>
                </a:solidFill>
              </a:rPr>
              <a:t>Sqrt</a:t>
            </a:r>
            <a:r>
              <a:rPr lang="en-US" altLang="ja-JP" sz="2400" b="1" dirty="0">
                <a:solidFill>
                  <a:srgbClr val="0000FF"/>
                </a:solidFill>
              </a:rPr>
              <a:t>[(v1 G1 G2)</a:t>
            </a:r>
            <a:r>
              <a:rPr lang="en-US" altLang="ja-JP" sz="2400" b="1" baseline="30000" dirty="0">
                <a:solidFill>
                  <a:srgbClr val="0000FF"/>
                </a:solidFill>
              </a:rPr>
              <a:t>2</a:t>
            </a:r>
            <a:r>
              <a:rPr lang="en-US" altLang="ja-JP" sz="2400" b="1" dirty="0">
                <a:solidFill>
                  <a:srgbClr val="0000FF"/>
                </a:solidFill>
              </a:rPr>
              <a:t>+(V2 G2)</a:t>
            </a:r>
            <a:r>
              <a:rPr lang="en-US" altLang="ja-JP" sz="2400" b="1" baseline="30000" dirty="0">
                <a:solidFill>
                  <a:srgbClr val="0000FF"/>
                </a:solidFill>
              </a:rPr>
              <a:t> 2</a:t>
            </a:r>
            <a:r>
              <a:rPr lang="en-US" altLang="ja-JP" sz="2400" b="1" dirty="0">
                <a:solidFill>
                  <a:srgbClr val="0000FF"/>
                </a:solidFill>
              </a:rPr>
              <a:t>]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714626" y="3918684"/>
            <a:ext cx="3262423" cy="1200328"/>
          </a:xfrm>
          <a:prstGeom prst="rect">
            <a:avLst/>
          </a:prstGeom>
          <a:ln w="38100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0000FF"/>
                </a:solidFill>
              </a:rPr>
              <a:t>Input equivalent noise </a:t>
            </a:r>
          </a:p>
          <a:p>
            <a:r>
              <a:rPr lang="en-US" altLang="ja-JP" sz="2400" b="1" dirty="0" err="1"/>
              <a:t>Vout</a:t>
            </a:r>
            <a:r>
              <a:rPr lang="en-US" altLang="ja-JP" sz="2400" b="1" dirty="0"/>
              <a:t> / (G1 G2) </a:t>
            </a:r>
          </a:p>
          <a:p>
            <a:r>
              <a:rPr lang="en-US" altLang="ja-JP" sz="2400" b="1" dirty="0"/>
              <a:t>= </a:t>
            </a:r>
            <a:r>
              <a:rPr lang="en-US" altLang="ja-JP" sz="2400" b="1" dirty="0" err="1"/>
              <a:t>Sqrt</a:t>
            </a:r>
            <a:r>
              <a:rPr lang="en-US" altLang="ja-JP" sz="2400" b="1" dirty="0"/>
              <a:t>[v1</a:t>
            </a:r>
            <a:r>
              <a:rPr lang="en-US" altLang="ja-JP" sz="2400" b="1" baseline="30000" dirty="0"/>
              <a:t>2</a:t>
            </a:r>
            <a:r>
              <a:rPr lang="en-US" altLang="ja-JP" sz="2400" b="1" dirty="0"/>
              <a:t>+(v2/G1)</a:t>
            </a:r>
            <a:r>
              <a:rPr lang="en-US" altLang="ja-JP" sz="2400" b="1" baseline="30000" dirty="0"/>
              <a:t> 2</a:t>
            </a:r>
            <a:r>
              <a:rPr lang="en-US" altLang="ja-JP" sz="2400" b="1" dirty="0"/>
              <a:t>]</a:t>
            </a:r>
            <a:endParaRPr lang="en-US" sz="2400" dirty="0"/>
          </a:p>
        </p:txBody>
      </p:sp>
      <p:sp>
        <p:nvSpPr>
          <p:cNvPr id="43" name="Rectangle 42"/>
          <p:cNvSpPr/>
          <p:nvPr/>
        </p:nvSpPr>
        <p:spPr>
          <a:xfrm>
            <a:off x="10947" y="3088524"/>
            <a:ext cx="1014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b="1" dirty="0">
                <a:solidFill>
                  <a:srgbClr val="000000"/>
                </a:solidFill>
              </a:rPr>
              <a:t>Signal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4" name="コンテンツ プレースホルダ 2"/>
          <p:cNvSpPr txBox="1">
            <a:spLocks/>
          </p:cNvSpPr>
          <p:nvPr/>
        </p:nvSpPr>
        <p:spPr>
          <a:xfrm>
            <a:off x="10947" y="4730830"/>
            <a:ext cx="9144000" cy="2127169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Corbel"/>
                <a:ea typeface="ＤＦＰ太丸ゴシック体"/>
                <a:cs typeface="Corbel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Corbel"/>
                <a:ea typeface="ＤＦＰ太丸ゴシック体"/>
                <a:cs typeface="Corbel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Corbel"/>
                <a:ea typeface="ＤＦＰ太丸ゴシック体"/>
                <a:cs typeface="Corbel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Corbel"/>
                <a:ea typeface="ＤＦＰ太丸ゴシック体"/>
                <a:cs typeface="Corbel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Corbel"/>
                <a:ea typeface="ＤＦＰ太丸ゴシック体"/>
                <a:cs typeface="Corbel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Lessons</a:t>
            </a:r>
          </a:p>
          <a:p>
            <a:pPr lvl="1"/>
            <a:r>
              <a:rPr lang="en-US" sz="2400" b="1" dirty="0">
                <a:solidFill>
                  <a:srgbClr val="FF0000"/>
                </a:solidFill>
              </a:rPr>
              <a:t>The input referred noise is determined by v1 </a:t>
            </a:r>
          </a:p>
          <a:p>
            <a:pPr lvl="1"/>
            <a:r>
              <a:rPr lang="en-US" sz="2400" b="1" dirty="0">
                <a:solidFill>
                  <a:srgbClr val="FF0000"/>
                </a:solidFill>
              </a:rPr>
              <a:t>It won’t become better by the later stages</a:t>
            </a:r>
          </a:p>
          <a:p>
            <a:pPr lvl="1"/>
            <a:r>
              <a:rPr lang="en-US" sz="2400" b="1" dirty="0">
                <a:solidFill>
                  <a:srgbClr val="FF0000"/>
                </a:solidFill>
              </a:rPr>
              <a:t>If G1 is big enough, we can ignore the noise of later stages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3CD416-DCA5-1C46-A29D-68F979F84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49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3727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コンテンツ プレースホルダ 2">
            <a:extLst>
              <a:ext uri="{FF2B5EF4-FFF2-40B4-BE49-F238E27FC236}">
                <a16:creationId xmlns:a16="http://schemas.microsoft.com/office/drawing/2014/main" id="{DA08D7B6-FEDD-B649-BFFC-E24978BFC020}"/>
              </a:ext>
            </a:extLst>
          </p:cNvPr>
          <p:cNvSpPr txBox="1">
            <a:spLocks/>
          </p:cNvSpPr>
          <p:nvPr/>
        </p:nvSpPr>
        <p:spPr>
          <a:xfrm>
            <a:off x="6010651" y="1408191"/>
            <a:ext cx="1845384" cy="531118"/>
          </a:xfrm>
          <a:prstGeom prst="rect">
            <a:avLst/>
          </a:prstGeom>
          <a:solidFill>
            <a:schemeClr val="bg1"/>
          </a:solidFill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defTabSz="914400">
              <a:buNone/>
            </a:pPr>
            <a:r>
              <a:rPr lang="en-US" altLang="ja-JP" sz="1800" b="1" dirty="0">
                <a:solidFill>
                  <a:srgbClr val="FF0000"/>
                </a:solidFill>
                <a:latin typeface="Corbel" panose="020B0503020204020204" pitchFamily="34" charset="0"/>
              </a:rPr>
              <a:t>Transient noise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>
            <a:normAutofit/>
          </a:bodyPr>
          <a:lstStyle/>
          <a:p>
            <a:r>
              <a:rPr lang="en-US" altLang="ja-JP" dirty="0"/>
              <a:t>Characterization of time-series data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-14253" y="925959"/>
            <a:ext cx="8104004" cy="1343905"/>
          </a:xfrm>
        </p:spPr>
        <p:txBody>
          <a:bodyPr>
            <a:normAutofit/>
          </a:bodyPr>
          <a:lstStyle/>
          <a:p>
            <a:r>
              <a:rPr lang="en-US" altLang="ja-JP" sz="2800" b="1" dirty="0">
                <a:latin typeface="Corbel" panose="020B0503020204020204" pitchFamily="34" charset="0"/>
              </a:rPr>
              <a:t>Amplitude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CB6D17-F914-9841-B0E3-616448F00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89" y="1886526"/>
            <a:ext cx="4020194" cy="1461889"/>
          </a:xfrm>
          <a:prstGeom prst="rect">
            <a:avLst/>
          </a:prstGeom>
          <a:ln w="12700">
            <a:solidFill>
              <a:schemeClr val="tx1"/>
            </a:solidFill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263C77-FD85-AF46-8B91-F97D18673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42" y="4772227"/>
            <a:ext cx="4020194" cy="1461889"/>
          </a:xfrm>
          <a:prstGeom prst="rect">
            <a:avLst/>
          </a:prstGeom>
          <a:ln w="12700">
            <a:solidFill>
              <a:schemeClr val="tx1"/>
            </a:solidFill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55EE7B-D1C5-864B-95C9-C10083749C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9409" y="1857936"/>
            <a:ext cx="4020194" cy="1461889"/>
          </a:xfrm>
          <a:prstGeom prst="rect">
            <a:avLst/>
          </a:prstGeom>
          <a:ln w="12700">
            <a:solidFill>
              <a:schemeClr val="tx1"/>
            </a:solidFill>
          </a:ln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9CE4B6-F157-284C-98B0-17D0D1E697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3246" y="4804099"/>
            <a:ext cx="4020194" cy="1461889"/>
          </a:xfrm>
          <a:prstGeom prst="rect">
            <a:avLst/>
          </a:prstGeom>
          <a:ln w="12700">
            <a:solidFill>
              <a:schemeClr val="tx1"/>
            </a:solidFill>
          </a:ln>
          <a:effectLst/>
        </p:spPr>
      </p:pic>
      <p:sp>
        <p:nvSpPr>
          <p:cNvPr id="19" name="コンテンツ プレースホルダ 2">
            <a:extLst>
              <a:ext uri="{FF2B5EF4-FFF2-40B4-BE49-F238E27FC236}">
                <a16:creationId xmlns:a16="http://schemas.microsoft.com/office/drawing/2014/main" id="{47192CB9-DB90-9A43-95E7-93B50122E455}"/>
              </a:ext>
            </a:extLst>
          </p:cNvPr>
          <p:cNvSpPr txBox="1">
            <a:spLocks/>
          </p:cNvSpPr>
          <p:nvPr/>
        </p:nvSpPr>
        <p:spPr>
          <a:xfrm>
            <a:off x="1643903" y="1493703"/>
            <a:ext cx="1271071" cy="360095"/>
          </a:xfrm>
          <a:prstGeom prst="rect">
            <a:avLst/>
          </a:prstGeom>
          <a:solidFill>
            <a:schemeClr val="bg1"/>
          </a:solidFill>
        </p:spPr>
        <p:txBody>
          <a:bodyPr vert="horz" lIns="54864" tIns="91440" rtlCol="0">
            <a:normAutofit fontScale="92500" lnSpcReduction="2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defTabSz="914400">
              <a:buNone/>
            </a:pPr>
            <a:r>
              <a:rPr lang="en-US" altLang="ja-JP" sz="1800" b="1" dirty="0">
                <a:solidFill>
                  <a:srgbClr val="FF0000"/>
                </a:solidFill>
                <a:latin typeface="Corbel" panose="020B0503020204020204" pitchFamily="34" charset="0"/>
              </a:rPr>
              <a:t>Line noise</a:t>
            </a:r>
          </a:p>
        </p:txBody>
      </p:sp>
      <p:sp>
        <p:nvSpPr>
          <p:cNvPr id="21" name="コンテンツ プレースホルダ 2">
            <a:extLst>
              <a:ext uri="{FF2B5EF4-FFF2-40B4-BE49-F238E27FC236}">
                <a16:creationId xmlns:a16="http://schemas.microsoft.com/office/drawing/2014/main" id="{ABCF8CAB-F88A-884B-BBEC-B546F4F15CBC}"/>
              </a:ext>
            </a:extLst>
          </p:cNvPr>
          <p:cNvSpPr txBox="1">
            <a:spLocks/>
          </p:cNvSpPr>
          <p:nvPr/>
        </p:nvSpPr>
        <p:spPr>
          <a:xfrm>
            <a:off x="1087105" y="4099482"/>
            <a:ext cx="2818503" cy="445606"/>
          </a:xfrm>
          <a:prstGeom prst="rect">
            <a:avLst/>
          </a:prstGeom>
          <a:solidFill>
            <a:schemeClr val="bg1"/>
          </a:solidFill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defTabSz="914400">
              <a:buNone/>
            </a:pPr>
            <a:r>
              <a:rPr lang="en-US" altLang="ja-JP" sz="1800" b="1" dirty="0">
                <a:solidFill>
                  <a:srgbClr val="FF0000"/>
                </a:solidFill>
                <a:latin typeface="Corbel" panose="020B0503020204020204" pitchFamily="34" charset="0"/>
              </a:rPr>
              <a:t>Scattered light  noise</a:t>
            </a:r>
          </a:p>
        </p:txBody>
      </p:sp>
      <p:sp>
        <p:nvSpPr>
          <p:cNvPr id="22" name="コンテンツ プレースホルダ 2">
            <a:extLst>
              <a:ext uri="{FF2B5EF4-FFF2-40B4-BE49-F238E27FC236}">
                <a16:creationId xmlns:a16="http://schemas.microsoft.com/office/drawing/2014/main" id="{16749122-9774-2A4D-9C66-21422BC3237E}"/>
              </a:ext>
            </a:extLst>
          </p:cNvPr>
          <p:cNvSpPr txBox="1">
            <a:spLocks/>
          </p:cNvSpPr>
          <p:nvPr/>
        </p:nvSpPr>
        <p:spPr>
          <a:xfrm>
            <a:off x="5841480" y="4070368"/>
            <a:ext cx="2014555" cy="503834"/>
          </a:xfrm>
          <a:prstGeom prst="rect">
            <a:avLst/>
          </a:prstGeom>
          <a:solidFill>
            <a:schemeClr val="bg1"/>
          </a:solidFill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defTabSz="914400">
              <a:buNone/>
            </a:pPr>
            <a:r>
              <a:rPr lang="en-US" altLang="ja-JP" sz="1800" b="1" dirty="0">
                <a:solidFill>
                  <a:srgbClr val="FF0000"/>
                </a:solidFill>
                <a:latin typeface="Corbel" panose="020B0503020204020204" pitchFamily="34" charset="0"/>
              </a:rPr>
              <a:t>broadband noise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C65F9D6-6A04-4F4B-BBEE-EB7B80227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20967B9-8173-E243-8777-5288F2FA26B5}"/>
              </a:ext>
            </a:extLst>
          </p:cNvPr>
          <p:cNvCxnSpPr>
            <a:cxnSpLocks/>
          </p:cNvCxnSpPr>
          <p:nvPr/>
        </p:nvCxnSpPr>
        <p:spPr>
          <a:xfrm flipV="1">
            <a:off x="4052806" y="2038029"/>
            <a:ext cx="0" cy="1053883"/>
          </a:xfrm>
          <a:prstGeom prst="straightConnector1">
            <a:avLst/>
          </a:prstGeom>
          <a:ln w="34925">
            <a:headEnd type="stealth" w="lg" len="lg"/>
            <a:tailEnd type="stealth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B07DE62-EA3E-EC4A-99E7-8AAE3DA11975}"/>
              </a:ext>
            </a:extLst>
          </p:cNvPr>
          <p:cNvCxnSpPr>
            <a:cxnSpLocks/>
          </p:cNvCxnSpPr>
          <p:nvPr/>
        </p:nvCxnSpPr>
        <p:spPr>
          <a:xfrm flipV="1">
            <a:off x="4367938" y="2360911"/>
            <a:ext cx="0" cy="467530"/>
          </a:xfrm>
          <a:prstGeom prst="straightConnector1">
            <a:avLst/>
          </a:prstGeom>
          <a:ln w="34925">
            <a:headEnd type="stealth" w="lg" len="lg"/>
            <a:tailEnd type="stealth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3121091-EF59-CC4C-A676-28CC20527717}"/>
              </a:ext>
            </a:extLst>
          </p:cNvPr>
          <p:cNvSpPr txBox="1"/>
          <p:nvPr/>
        </p:nvSpPr>
        <p:spPr>
          <a:xfrm>
            <a:off x="4430450" y="2269864"/>
            <a:ext cx="434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?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CBE302F-8693-D440-A09A-FCD14FD5A165}"/>
              </a:ext>
            </a:extLst>
          </p:cNvPr>
          <p:cNvCxnSpPr>
            <a:cxnSpLocks/>
          </p:cNvCxnSpPr>
          <p:nvPr/>
        </p:nvCxnSpPr>
        <p:spPr>
          <a:xfrm flipV="1">
            <a:off x="7494084" y="2258368"/>
            <a:ext cx="0" cy="570073"/>
          </a:xfrm>
          <a:prstGeom prst="straightConnector1">
            <a:avLst/>
          </a:prstGeom>
          <a:ln w="34925">
            <a:headEnd type="stealth" w="lg" len="lg"/>
            <a:tailEnd type="stealth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9A2AD38-6C72-E94F-93F1-D1ECB17CD64C}"/>
              </a:ext>
            </a:extLst>
          </p:cNvPr>
          <p:cNvSpPr txBox="1"/>
          <p:nvPr/>
        </p:nvSpPr>
        <p:spPr>
          <a:xfrm>
            <a:off x="7556596" y="2167321"/>
            <a:ext cx="434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?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D7A48E1-6C7E-B841-A940-125688AFCBFC}"/>
              </a:ext>
            </a:extLst>
          </p:cNvPr>
          <p:cNvCxnSpPr>
            <a:cxnSpLocks/>
          </p:cNvCxnSpPr>
          <p:nvPr/>
        </p:nvCxnSpPr>
        <p:spPr>
          <a:xfrm flipV="1">
            <a:off x="4052806" y="5169467"/>
            <a:ext cx="0" cy="570073"/>
          </a:xfrm>
          <a:prstGeom prst="straightConnector1">
            <a:avLst/>
          </a:prstGeom>
          <a:ln w="34925">
            <a:headEnd type="stealth" w="lg" len="lg"/>
            <a:tailEnd type="stealth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AE507CD-ACB5-6842-95E2-98F29870A418}"/>
              </a:ext>
            </a:extLst>
          </p:cNvPr>
          <p:cNvCxnSpPr>
            <a:cxnSpLocks/>
          </p:cNvCxnSpPr>
          <p:nvPr/>
        </p:nvCxnSpPr>
        <p:spPr>
          <a:xfrm flipV="1">
            <a:off x="8707464" y="5292852"/>
            <a:ext cx="0" cy="511263"/>
          </a:xfrm>
          <a:prstGeom prst="straightConnector1">
            <a:avLst/>
          </a:prstGeom>
          <a:ln w="34925">
            <a:headEnd type="stealth" w="lg" len="lg"/>
            <a:tailEnd type="stealth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CA7FA82-6583-164B-B0B1-6D9EF7D8BB86}"/>
              </a:ext>
            </a:extLst>
          </p:cNvPr>
          <p:cNvSpPr txBox="1"/>
          <p:nvPr/>
        </p:nvSpPr>
        <p:spPr>
          <a:xfrm>
            <a:off x="8308895" y="4708077"/>
            <a:ext cx="74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36697583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Digitization (Quantization)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932041"/>
          </a:xfrm>
        </p:spPr>
        <p:txBody>
          <a:bodyPr>
            <a:normAutofit/>
          </a:bodyPr>
          <a:lstStyle/>
          <a:p>
            <a:r>
              <a:rPr lang="en-US" sz="2800" b="1" dirty="0"/>
              <a:t>Analog signals (~+/-10V) -&gt; Digital signal</a:t>
            </a:r>
          </a:p>
          <a:p>
            <a:pPr lvl="1"/>
            <a:r>
              <a:rPr lang="en-US" sz="2400" b="1" dirty="0">
                <a:solidFill>
                  <a:srgbClr val="0000FF"/>
                </a:solidFill>
              </a:rPr>
              <a:t>Digitized to a discrete N bit integer number</a:t>
            </a:r>
          </a:p>
          <a:p>
            <a:pPr lvl="1"/>
            <a:endParaRPr lang="en-US" sz="2400" b="1" dirty="0"/>
          </a:p>
          <a:p>
            <a:pPr lvl="1"/>
            <a:endParaRPr lang="en-US" sz="2400" b="1" dirty="0"/>
          </a:p>
          <a:p>
            <a:pPr lvl="1"/>
            <a:endParaRPr lang="en-US" sz="2400" b="1" dirty="0"/>
          </a:p>
          <a:p>
            <a:pPr lvl="1"/>
            <a:endParaRPr lang="en-US" sz="2400" b="1" dirty="0"/>
          </a:p>
          <a:p>
            <a:pPr lvl="1"/>
            <a:endParaRPr lang="en-US" sz="2400" b="1" dirty="0"/>
          </a:p>
          <a:p>
            <a:pPr marL="457200" lvl="1" indent="0">
              <a:buNone/>
            </a:pPr>
            <a:endParaRPr lang="en-US" sz="2400" b="1" dirty="0"/>
          </a:p>
          <a:p>
            <a:pPr marL="457200" lvl="1" indent="0">
              <a:buNone/>
            </a:pPr>
            <a:endParaRPr lang="en-US" sz="1800" b="1" dirty="0"/>
          </a:p>
          <a:p>
            <a:pPr marL="457200" lvl="1" indent="0">
              <a:buNone/>
            </a:pPr>
            <a:endParaRPr lang="en-US" sz="2400" b="1" dirty="0"/>
          </a:p>
          <a:p>
            <a:pPr lvl="1"/>
            <a:r>
              <a:rPr lang="en-US" sz="2400" b="1" dirty="0">
                <a:solidFill>
                  <a:srgbClr val="0000FF"/>
                </a:solidFill>
              </a:rPr>
              <a:t>Quantization causes a white noise</a:t>
            </a:r>
            <a:br>
              <a:rPr lang="en-US" sz="2400" b="1" dirty="0">
                <a:solidFill>
                  <a:srgbClr val="0000FF"/>
                </a:solidFill>
              </a:rPr>
            </a:br>
            <a:r>
              <a:rPr lang="en-US" sz="2400" b="1" dirty="0">
                <a:solidFill>
                  <a:srgbClr val="0000FF"/>
                </a:solidFill>
              </a:rPr>
              <a:t>e.g. +/-10V 16bit =&gt; </a:t>
            </a:r>
            <a:r>
              <a:rPr lang="en-US" sz="2400" b="1" dirty="0" err="1">
                <a:solidFill>
                  <a:srgbClr val="0000FF"/>
                </a:solidFill>
              </a:rPr>
              <a:t>Δ</a:t>
            </a:r>
            <a:r>
              <a:rPr lang="en-US" sz="2400" b="1" dirty="0">
                <a:solidFill>
                  <a:srgbClr val="0000FF"/>
                </a:solidFill>
              </a:rPr>
              <a:t> = 0.3mV =&gt; </a:t>
            </a:r>
            <a:r>
              <a:rPr lang="en-US" sz="2400" b="1" dirty="0" err="1">
                <a:solidFill>
                  <a:srgbClr val="0000FF"/>
                </a:solidFill>
              </a:rPr>
              <a:t>Vn</a:t>
            </a:r>
            <a:r>
              <a:rPr lang="en-US" sz="2400" b="1" dirty="0">
                <a:solidFill>
                  <a:srgbClr val="0000FF"/>
                </a:solidFill>
              </a:rPr>
              <a:t> ~ 100 </a:t>
            </a:r>
            <a:r>
              <a:rPr lang="en-US" sz="2400" b="1" dirty="0" err="1">
                <a:solidFill>
                  <a:srgbClr val="0000FF"/>
                </a:solidFill>
              </a:rPr>
              <a:t>μV</a:t>
            </a:r>
            <a:r>
              <a:rPr lang="en-US" sz="2400" b="1" dirty="0">
                <a:solidFill>
                  <a:srgbClr val="0000FF"/>
                </a:solidFill>
              </a:rPr>
              <a:t>/</a:t>
            </a:r>
            <a:r>
              <a:rPr lang="en-US" sz="2400" b="1" dirty="0" err="1">
                <a:solidFill>
                  <a:srgbClr val="0000FF"/>
                </a:solidFill>
              </a:rPr>
              <a:t>sqrtHz</a:t>
            </a:r>
            <a:br>
              <a:rPr lang="en-US" sz="2400" b="1" dirty="0">
                <a:solidFill>
                  <a:srgbClr val="0000FF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cf. Input noise of a typical analog circuit 10nV/</a:t>
            </a:r>
            <a:r>
              <a:rPr lang="en-US" sz="2400" b="1" dirty="0" err="1">
                <a:solidFill>
                  <a:srgbClr val="FF0000"/>
                </a:solidFill>
              </a:rPr>
              <a:t>sqrtHz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22709" y="4533017"/>
            <a:ext cx="66034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err="1">
                <a:hlinkClick r:id="rId2"/>
              </a:rPr>
              <a:t>www.analog.com</a:t>
            </a:r>
            <a:r>
              <a:rPr lang="en-US" dirty="0">
                <a:hlinkClick r:id="rId2"/>
              </a:rPr>
              <a:t>/static/imported-files/tutorials/MT-229.pdf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772" y="2027615"/>
            <a:ext cx="5867400" cy="2527300"/>
          </a:xfrm>
          <a:prstGeom prst="rect">
            <a:avLst/>
          </a:prstGeom>
        </p:spPr>
      </p:pic>
      <p:sp>
        <p:nvSpPr>
          <p:cNvPr id="9" name="コンテンツ プレースホルダ 2"/>
          <p:cNvSpPr txBox="1">
            <a:spLocks/>
          </p:cNvSpPr>
          <p:nvPr/>
        </p:nvSpPr>
        <p:spPr>
          <a:xfrm>
            <a:off x="107655" y="2398226"/>
            <a:ext cx="2016183" cy="621009"/>
          </a:xfrm>
          <a:prstGeom prst="rect">
            <a:avLst/>
          </a:prstGeom>
          <a:noFill/>
          <a:ln>
            <a:noFill/>
          </a:ln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+mj-lt"/>
              </a:rPr>
              <a:t>quantization</a:t>
            </a:r>
          </a:p>
        </p:txBody>
      </p:sp>
      <p:sp>
        <p:nvSpPr>
          <p:cNvPr id="10" name="コンテンツ プレースホルダ 2"/>
          <p:cNvSpPr txBox="1">
            <a:spLocks/>
          </p:cNvSpPr>
          <p:nvPr/>
        </p:nvSpPr>
        <p:spPr>
          <a:xfrm>
            <a:off x="6446328" y="2087721"/>
            <a:ext cx="2804411" cy="621009"/>
          </a:xfrm>
          <a:prstGeom prst="rect">
            <a:avLst/>
          </a:prstGeom>
          <a:noFill/>
          <a:ln>
            <a:noFill/>
          </a:ln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+mj-lt"/>
              </a:rPr>
              <a:t>quantization error</a:t>
            </a: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881" y="5059907"/>
            <a:ext cx="2386582" cy="64386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9D6BCA-210E-7B4C-93D6-696E760FF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50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175880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Digitization (Quantization) noise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932041"/>
          </a:xfrm>
        </p:spPr>
        <p:txBody>
          <a:bodyPr>
            <a:normAutofit/>
          </a:bodyPr>
          <a:lstStyle/>
          <a:p>
            <a:r>
              <a:rPr lang="en-US" sz="2400" b="1" dirty="0"/>
              <a:t>Whitening</a:t>
            </a:r>
            <a:endParaRPr lang="en-US" sz="2800" b="1" dirty="0"/>
          </a:p>
          <a:p>
            <a:pPr lvl="1"/>
            <a:r>
              <a:rPr lang="en-US" sz="2000" b="1" dirty="0">
                <a:solidFill>
                  <a:srgbClr val="0000FF"/>
                </a:solidFill>
              </a:rPr>
              <a:t>Amplify a signal in the </a:t>
            </a:r>
            <a:r>
              <a:rPr lang="en-US" sz="2000" b="1" dirty="0" err="1">
                <a:solidFill>
                  <a:srgbClr val="0000FF"/>
                </a:solidFill>
              </a:rPr>
              <a:t>freq</a:t>
            </a:r>
            <a:r>
              <a:rPr lang="en-US" sz="2000" b="1" dirty="0">
                <a:solidFill>
                  <a:srgbClr val="0000FF"/>
                </a:solidFill>
              </a:rPr>
              <a:t> band where the signal is weak</a:t>
            </a:r>
          </a:p>
          <a:p>
            <a:pPr lvl="1"/>
            <a:endParaRPr lang="en-US" sz="2000" b="1" dirty="0">
              <a:solidFill>
                <a:srgbClr val="0000FF"/>
              </a:solidFill>
            </a:endParaRPr>
          </a:p>
          <a:p>
            <a:pPr lvl="1"/>
            <a:endParaRPr lang="en-US" sz="2000" b="1" dirty="0">
              <a:solidFill>
                <a:srgbClr val="0000FF"/>
              </a:solidFill>
            </a:endParaRPr>
          </a:p>
          <a:p>
            <a:pPr lvl="1"/>
            <a:endParaRPr lang="en-US" sz="2000" b="1" dirty="0">
              <a:solidFill>
                <a:srgbClr val="0000FF"/>
              </a:solidFill>
            </a:endParaRPr>
          </a:p>
          <a:p>
            <a:pPr lvl="1"/>
            <a:endParaRPr lang="en-US" sz="2000" b="1" dirty="0">
              <a:solidFill>
                <a:srgbClr val="0000FF"/>
              </a:solidFill>
            </a:endParaRPr>
          </a:p>
          <a:p>
            <a:pPr lvl="1"/>
            <a:endParaRPr lang="en-US" sz="2000" b="1" dirty="0">
              <a:solidFill>
                <a:srgbClr val="0000FF"/>
              </a:solidFill>
            </a:endParaRPr>
          </a:p>
          <a:p>
            <a:pPr marL="457200" lvl="1" indent="0">
              <a:buNone/>
            </a:pPr>
            <a:endParaRPr lang="en-US" sz="2000" b="1" dirty="0">
              <a:solidFill>
                <a:srgbClr val="0000FF"/>
              </a:solidFill>
            </a:endParaRPr>
          </a:p>
          <a:p>
            <a:r>
              <a:rPr lang="en-US" sz="2400" b="1" dirty="0" err="1"/>
              <a:t>Dewhitening</a:t>
            </a:r>
            <a:endParaRPr lang="en-US" sz="2800" b="1" dirty="0"/>
          </a:p>
          <a:p>
            <a:pPr lvl="1"/>
            <a:r>
              <a:rPr lang="en-US" sz="2000" b="1" dirty="0">
                <a:solidFill>
                  <a:srgbClr val="0000FF"/>
                </a:solidFill>
              </a:rPr>
              <a:t>Amplify a signal in the </a:t>
            </a:r>
            <a:r>
              <a:rPr lang="en-US" sz="2000" b="1" dirty="0" err="1">
                <a:solidFill>
                  <a:srgbClr val="0000FF"/>
                </a:solidFill>
              </a:rPr>
              <a:t>freq</a:t>
            </a:r>
            <a:r>
              <a:rPr lang="en-US" sz="2000" b="1" dirty="0">
                <a:solidFill>
                  <a:srgbClr val="0000FF"/>
                </a:solidFill>
              </a:rPr>
              <a:t> band where the signal is weak</a:t>
            </a:r>
            <a:endParaRPr lang="en-US" sz="2000" b="1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71" y="1863034"/>
            <a:ext cx="6352397" cy="20052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363" y="4703764"/>
            <a:ext cx="6973285" cy="197071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B3D9F8-FBAD-5745-80D1-F32CAE495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51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065664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Noise in </a:t>
            </a:r>
            <a:r>
              <a:rPr lang="en-US" altLang="ja-JP" dirty="0" err="1"/>
              <a:t>photodetectors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/>
          </a:bodyPr>
          <a:lstStyle/>
          <a:p>
            <a:r>
              <a:rPr lang="en-US" b="1" dirty="0">
                <a:latin typeface="Corbel"/>
                <a:cs typeface="Corbel"/>
              </a:rPr>
              <a:t>Photodiodes</a:t>
            </a:r>
          </a:p>
          <a:p>
            <a:pPr lvl="1"/>
            <a:r>
              <a:rPr lang="en-US" b="1" dirty="0">
                <a:solidFill>
                  <a:srgbClr val="0000FF"/>
                </a:solidFill>
                <a:latin typeface="Corbel"/>
                <a:cs typeface="Corbel"/>
              </a:rPr>
              <a:t>PIN photodiodes </a:t>
            </a:r>
            <a:br>
              <a:rPr lang="en-US" b="1" dirty="0">
                <a:solidFill>
                  <a:srgbClr val="0000FF"/>
                </a:solidFill>
                <a:latin typeface="Corbel"/>
                <a:cs typeface="Corbel"/>
              </a:rPr>
            </a:br>
            <a:r>
              <a:rPr lang="en-US" b="1" dirty="0">
                <a:solidFill>
                  <a:srgbClr val="0000FF"/>
                </a:solidFill>
                <a:latin typeface="Corbel"/>
                <a:cs typeface="Corbel"/>
              </a:rPr>
              <a:t>(</a:t>
            </a:r>
            <a:r>
              <a:rPr lang="en-US" b="1" dirty="0" err="1">
                <a:solidFill>
                  <a:srgbClr val="0000FF"/>
                </a:solidFill>
                <a:latin typeface="Corbel"/>
                <a:cs typeface="Corbel"/>
              </a:rPr>
              <a:t>InGaAs</a:t>
            </a:r>
            <a:r>
              <a:rPr lang="en-US" b="1" dirty="0">
                <a:solidFill>
                  <a:srgbClr val="0000FF"/>
                </a:solidFill>
                <a:latin typeface="Corbel"/>
                <a:cs typeface="Corbel"/>
              </a:rPr>
              <a:t> for near IR, Si for visible)</a:t>
            </a:r>
          </a:p>
          <a:p>
            <a:pPr lvl="2"/>
            <a:r>
              <a:rPr lang="en-US" b="1" dirty="0">
                <a:solidFill>
                  <a:srgbClr val="008000"/>
                </a:solidFill>
              </a:rPr>
              <a:t>Good linearity</a:t>
            </a:r>
          </a:p>
          <a:p>
            <a:pPr lvl="2"/>
            <a:r>
              <a:rPr lang="en-US" b="1" dirty="0">
                <a:solidFill>
                  <a:srgbClr val="008000"/>
                </a:solidFill>
              </a:rPr>
              <a:t>Low noise</a:t>
            </a:r>
          </a:p>
          <a:p>
            <a:pPr lvl="2"/>
            <a:r>
              <a:rPr lang="en-US" b="1" dirty="0">
                <a:solidFill>
                  <a:srgbClr val="008000"/>
                </a:solidFill>
              </a:rPr>
              <a:t>High Quantum Efficiency (&gt;90%)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792" y="1034726"/>
            <a:ext cx="3025740" cy="27867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792" y="3821432"/>
            <a:ext cx="3058183" cy="2807968"/>
          </a:xfrm>
          <a:prstGeom prst="rect">
            <a:avLst/>
          </a:prstGeom>
        </p:spPr>
      </p:pic>
      <p:sp>
        <p:nvSpPr>
          <p:cNvPr id="7" name="コンテンツ プレースホルダ 2"/>
          <p:cNvSpPr txBox="1">
            <a:spLocks/>
          </p:cNvSpPr>
          <p:nvPr/>
        </p:nvSpPr>
        <p:spPr>
          <a:xfrm>
            <a:off x="5966792" y="1034726"/>
            <a:ext cx="3025740" cy="867168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txBody>
          <a:bodyPr vert="horz" lIns="54864" tIns="91440" rtlCol="0">
            <a:normAutofit lnSpcReduction="1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InGaAs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Quadrant PD</a:t>
            </a:r>
          </a:p>
          <a:p>
            <a:pPr marL="118872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+mj-lt"/>
              </a:rPr>
              <a:t>(𝜙3mm)</a:t>
            </a:r>
          </a:p>
          <a:p>
            <a:pPr marL="118872" indent="0">
              <a:buNone/>
            </a:pP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コンテンツ プレースホルダ 2"/>
          <p:cNvSpPr txBox="1">
            <a:spLocks/>
          </p:cNvSpPr>
          <p:nvPr/>
        </p:nvSpPr>
        <p:spPr>
          <a:xfrm>
            <a:off x="5966792" y="3821432"/>
            <a:ext cx="3025740" cy="558053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InGaAs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PD (𝜙1mm)</a:t>
            </a:r>
          </a:p>
          <a:p>
            <a:pPr marL="118872" indent="0">
              <a:buNone/>
            </a:pP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0000">
            <a:off x="1147425" y="3762776"/>
            <a:ext cx="3295572" cy="2866624"/>
          </a:xfrm>
          <a:prstGeom prst="rect">
            <a:avLst/>
          </a:prstGeom>
        </p:spPr>
      </p:pic>
      <p:sp>
        <p:nvSpPr>
          <p:cNvPr id="12" name="コンテンツ プレースホルダ 2"/>
          <p:cNvSpPr txBox="1">
            <a:spLocks/>
          </p:cNvSpPr>
          <p:nvPr/>
        </p:nvSpPr>
        <p:spPr>
          <a:xfrm>
            <a:off x="158742" y="4367986"/>
            <a:ext cx="1456561" cy="2490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+mj-lt"/>
              </a:rPr>
              <a:t>P-layer</a:t>
            </a:r>
          </a:p>
          <a:p>
            <a:pPr marL="118872" indent="0">
              <a:buNone/>
            </a:pPr>
            <a:endParaRPr lang="en-US" sz="2400" b="1" dirty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+mj-lt"/>
              </a:rPr>
              <a:t>I-layer</a:t>
            </a:r>
          </a:p>
          <a:p>
            <a:pPr marL="118872" indent="0">
              <a:buNone/>
            </a:pPr>
            <a:endParaRPr lang="en-US" sz="2400" b="1" dirty="0">
              <a:solidFill>
                <a:srgbClr val="FF0000"/>
              </a:solidFill>
              <a:latin typeface="+mj-lt"/>
            </a:endParaRPr>
          </a:p>
          <a:p>
            <a:pPr marL="118872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+mj-lt"/>
              </a:rPr>
              <a:t>N-layer</a:t>
            </a:r>
          </a:p>
        </p:txBody>
      </p:sp>
      <p:sp>
        <p:nvSpPr>
          <p:cNvPr id="13" name="コンテンツ プレースホルダ 2"/>
          <p:cNvSpPr txBox="1">
            <a:spLocks/>
          </p:cNvSpPr>
          <p:nvPr/>
        </p:nvSpPr>
        <p:spPr>
          <a:xfrm>
            <a:off x="3503771" y="3734236"/>
            <a:ext cx="1456561" cy="66930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altLang="ja-JP" sz="2400" b="1" dirty="0">
                <a:solidFill>
                  <a:srgbClr val="FF6600"/>
                </a:solidFill>
                <a:latin typeface="+mj-lt"/>
              </a:rPr>
              <a:t>Anode</a:t>
            </a:r>
            <a:endParaRPr lang="en-US" sz="2400" b="1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14" name="コンテンツ プレースホルダ 2"/>
          <p:cNvSpPr txBox="1">
            <a:spLocks/>
          </p:cNvSpPr>
          <p:nvPr/>
        </p:nvSpPr>
        <p:spPr>
          <a:xfrm>
            <a:off x="3503771" y="5960096"/>
            <a:ext cx="1456561" cy="66930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altLang="ja-JP" sz="2400" b="1" dirty="0">
                <a:solidFill>
                  <a:srgbClr val="FF6600"/>
                </a:solidFill>
                <a:latin typeface="+mj-lt"/>
              </a:rPr>
              <a:t>Cathode</a:t>
            </a:r>
            <a:endParaRPr lang="en-US" sz="2400" b="1" dirty="0">
              <a:solidFill>
                <a:srgbClr val="FF6600"/>
              </a:solidFill>
              <a:latin typeface="+mj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7761" y="3745184"/>
            <a:ext cx="824451" cy="281986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6444734"/>
            <a:ext cx="5346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“Photodiode Amplifiers”, J. Graeme (</a:t>
            </a:r>
            <a:r>
              <a:rPr lang="en-US" dirty="0" err="1"/>
              <a:t>McGrawHill</a:t>
            </a:r>
            <a:r>
              <a:rPr lang="en-US" dirty="0"/>
              <a:t> 1995)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352182" y="4061972"/>
            <a:ext cx="0" cy="22116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コンテンツ プレースホルダ 2"/>
          <p:cNvSpPr txBox="1">
            <a:spLocks/>
          </p:cNvSpPr>
          <p:nvPr/>
        </p:nvSpPr>
        <p:spPr>
          <a:xfrm rot="5400000">
            <a:off x="4468386" y="4673679"/>
            <a:ext cx="2092621" cy="66930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altLang="ja-JP" sz="2400" b="1" dirty="0">
                <a:solidFill>
                  <a:srgbClr val="FF6600"/>
                </a:solidFill>
                <a:latin typeface="+mj-lt"/>
              </a:rPr>
              <a:t>Photocurrent</a:t>
            </a:r>
            <a:endParaRPr lang="en-US" sz="2400" b="1" dirty="0">
              <a:solidFill>
                <a:srgbClr val="FF6600"/>
              </a:solidFill>
              <a:latin typeface="+mj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3B7394-6EAD-A848-B53F-56976E3D7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52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205231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コンテンツ プレースホルダ 2"/>
          <p:cNvSpPr txBox="1">
            <a:spLocks/>
          </p:cNvSpPr>
          <p:nvPr/>
        </p:nvSpPr>
        <p:spPr>
          <a:xfrm>
            <a:off x="5001242" y="3230329"/>
            <a:ext cx="4034196" cy="621009"/>
          </a:xfrm>
          <a:prstGeom prst="rect">
            <a:avLst/>
          </a:prstGeom>
          <a:noFill/>
          <a:ln>
            <a:noFill/>
          </a:ln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+mj-lt"/>
              </a:rPr>
              <a:t>input referred noise current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540000">
            <a:off x="271537" y="2827940"/>
            <a:ext cx="4710279" cy="2267261"/>
          </a:xfrm>
          <a:prstGeom prst="rect">
            <a:avLst/>
          </a:prstGeom>
        </p:spPr>
      </p:pic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15009"/>
            <a:ext cx="9144000" cy="238055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800" b="1" dirty="0">
                <a:latin typeface="Corbel"/>
                <a:cs typeface="Corbel"/>
              </a:rPr>
              <a:t>Noise in photodiodes</a:t>
            </a:r>
          </a:p>
          <a:p>
            <a:pPr lvl="1">
              <a:lnSpc>
                <a:spcPct val="80000"/>
              </a:lnSpc>
            </a:pPr>
            <a:r>
              <a:rPr lang="en-US" sz="2400" b="1" dirty="0">
                <a:solidFill>
                  <a:srgbClr val="0000FF"/>
                </a:solidFill>
                <a:latin typeface="Corbel"/>
                <a:cs typeface="Corbel"/>
              </a:rPr>
              <a:t>Photodiode equivalent circuit</a:t>
            </a:r>
          </a:p>
          <a:p>
            <a:pPr lvl="2">
              <a:lnSpc>
                <a:spcPct val="80000"/>
              </a:lnSpc>
            </a:pPr>
            <a:r>
              <a:rPr lang="en-US" altLang="ja-JP" sz="2000" b="1" dirty="0">
                <a:solidFill>
                  <a:srgbClr val="FF0000"/>
                </a:solidFill>
              </a:rPr>
              <a:t>Shunt Capacitance R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D </a:t>
            </a:r>
            <a:r>
              <a:rPr lang="en-US" altLang="ja-JP" sz="2000" b="1" dirty="0">
                <a:solidFill>
                  <a:srgbClr val="FF0000"/>
                </a:solidFill>
                <a:sym typeface="Wingdings"/>
              </a:rPr>
              <a:t>(~100MΩ)</a:t>
            </a:r>
            <a:r>
              <a:rPr lang="en-US" altLang="ja-JP" sz="2000" b="1" dirty="0">
                <a:solidFill>
                  <a:srgbClr val="FF0000"/>
                </a:solidFill>
              </a:rPr>
              <a:t> </a:t>
            </a:r>
            <a:r>
              <a:rPr lang="en-US" altLang="ja-JP" sz="2000" b="1" dirty="0"/>
              <a:t>Usually not a problem</a:t>
            </a:r>
          </a:p>
          <a:p>
            <a:pPr lvl="2">
              <a:lnSpc>
                <a:spcPct val="80000"/>
              </a:lnSpc>
            </a:pPr>
            <a:r>
              <a:rPr lang="en-US" altLang="ja-JP" sz="2000" b="1" dirty="0">
                <a:solidFill>
                  <a:srgbClr val="FF0000"/>
                </a:solidFill>
              </a:rPr>
              <a:t>Junction Capacitance C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D  </a:t>
            </a:r>
            <a:r>
              <a:rPr lang="en-US" altLang="ja-JP" sz="2000" b="1" dirty="0">
                <a:solidFill>
                  <a:srgbClr val="FF0000"/>
                </a:solidFill>
              </a:rPr>
              <a:t>(1pF~1nF)</a:t>
            </a:r>
            <a:endParaRPr lang="en-US" altLang="ja-JP" sz="2000" b="1" dirty="0"/>
          </a:p>
          <a:p>
            <a:pPr lvl="2">
              <a:lnSpc>
                <a:spcPct val="80000"/>
              </a:lnSpc>
            </a:pPr>
            <a:r>
              <a:rPr lang="en-US" altLang="ja-JP" sz="2000" b="1" dirty="0">
                <a:solidFill>
                  <a:srgbClr val="FF0000"/>
                </a:solidFill>
              </a:rPr>
              <a:t>Series Resistance R</a:t>
            </a:r>
            <a:r>
              <a:rPr lang="en-US" altLang="ja-JP" sz="2000" b="1" baseline="-25000" dirty="0">
                <a:solidFill>
                  <a:srgbClr val="FF0000"/>
                </a:solidFill>
              </a:rPr>
              <a:t>S </a:t>
            </a:r>
            <a:r>
              <a:rPr lang="en-US" altLang="ja-JP" sz="2000" b="1" dirty="0">
                <a:solidFill>
                  <a:srgbClr val="FF0000"/>
                </a:solidFill>
                <a:sym typeface="Wingdings"/>
              </a:rPr>
              <a:t>(1Ω~100Ω)</a:t>
            </a:r>
            <a:endParaRPr lang="en-US" sz="2000" b="1" dirty="0">
              <a:solidFill>
                <a:srgbClr val="0000FF"/>
              </a:solidFill>
            </a:endParaRPr>
          </a:p>
          <a:p>
            <a:pPr marL="457200" lvl="1" indent="0">
              <a:lnSpc>
                <a:spcPct val="80000"/>
              </a:lnSpc>
              <a:buNone/>
            </a:pPr>
            <a:endParaRPr lang="en-US" altLang="ja-JP" sz="2000" b="1" dirty="0">
              <a:solidFill>
                <a:srgbClr val="000000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Noise in </a:t>
            </a:r>
            <a:r>
              <a:rPr lang="en-US" altLang="ja-JP" dirty="0" err="1"/>
              <a:t>photodetectors</a:t>
            </a:r>
            <a:endParaRPr lang="ja-JP" altLang="en-US" dirty="0"/>
          </a:p>
        </p:txBody>
      </p:sp>
      <p:sp>
        <p:nvSpPr>
          <p:cNvPr id="17" name="Rectangle 16"/>
          <p:cNvSpPr/>
          <p:nvPr/>
        </p:nvSpPr>
        <p:spPr>
          <a:xfrm>
            <a:off x="0" y="4733950"/>
            <a:ext cx="90354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ja-JP" sz="2400" b="1" dirty="0">
                <a:solidFill>
                  <a:srgbClr val="000000"/>
                </a:solidFill>
              </a:rPr>
              <a:t>The diode aperture size needs to be ~mm =&gt; Cd tends to be big. </a:t>
            </a:r>
          </a:p>
          <a:p>
            <a:pPr lvl="1"/>
            <a:r>
              <a:rPr lang="en-US" altLang="ja-JP" sz="2400" b="1" dirty="0">
                <a:solidFill>
                  <a:srgbClr val="F600FF"/>
                </a:solidFill>
              </a:rPr>
              <a:t>2mm </a:t>
            </a:r>
            <a:r>
              <a:rPr lang="en-US" altLang="ja-JP" sz="2400" b="1" dirty="0" err="1">
                <a:solidFill>
                  <a:srgbClr val="F600FF"/>
                </a:solidFill>
              </a:rPr>
              <a:t>InGaAs</a:t>
            </a:r>
            <a:r>
              <a:rPr lang="en-US" altLang="ja-JP" sz="2400" b="1" dirty="0">
                <a:solidFill>
                  <a:srgbClr val="F600FF"/>
                </a:solidFill>
              </a:rPr>
              <a:t> PD: Rs~10</a:t>
            </a:r>
            <a:r>
              <a:rPr lang="en-US" altLang="ja-JP" sz="2400" b="1" dirty="0">
                <a:solidFill>
                  <a:srgbClr val="F600FF"/>
                </a:solidFill>
                <a:sym typeface="Wingdings"/>
              </a:rPr>
              <a:t>Ω, Cd~100pF</a:t>
            </a:r>
            <a:br>
              <a:rPr lang="en-US" altLang="ja-JP" sz="2400" b="1" dirty="0">
                <a:solidFill>
                  <a:srgbClr val="F600FF"/>
                </a:solidFill>
                <a:sym typeface="Wingdings"/>
              </a:rPr>
            </a:br>
            <a:r>
              <a:rPr lang="en-US" altLang="ja-JP" sz="2400" b="1" dirty="0">
                <a:solidFill>
                  <a:srgbClr val="F600FF"/>
                </a:solidFill>
                <a:sym typeface="Wingdings"/>
              </a:rPr>
              <a:t>=&gt; </a:t>
            </a:r>
            <a:r>
              <a:rPr lang="en-US" altLang="ja-JP" sz="2400" b="1" dirty="0" err="1">
                <a:solidFill>
                  <a:srgbClr val="F600FF"/>
                </a:solidFill>
                <a:sym typeface="Wingdings"/>
              </a:rPr>
              <a:t>i_Rs</a:t>
            </a:r>
            <a:r>
              <a:rPr lang="en-US" altLang="ja-JP" sz="2400" b="1" dirty="0">
                <a:solidFill>
                  <a:srgbClr val="F600FF"/>
                </a:solidFill>
                <a:sym typeface="Wingdings"/>
              </a:rPr>
              <a:t> = 20 </a:t>
            </a:r>
            <a:r>
              <a:rPr lang="en-US" altLang="ja-JP" sz="2400" b="1" dirty="0" err="1">
                <a:solidFill>
                  <a:srgbClr val="F600FF"/>
                </a:solidFill>
                <a:sym typeface="Wingdings"/>
              </a:rPr>
              <a:t>pA</a:t>
            </a:r>
            <a:r>
              <a:rPr lang="en-US" altLang="ja-JP" sz="2400" b="1" dirty="0">
                <a:solidFill>
                  <a:srgbClr val="F600FF"/>
                </a:solidFill>
                <a:sym typeface="Wingdings"/>
              </a:rPr>
              <a:t>/</a:t>
            </a:r>
            <a:r>
              <a:rPr lang="en-US" altLang="ja-JP" sz="2400" b="1" dirty="0" err="1">
                <a:solidFill>
                  <a:srgbClr val="F600FF"/>
                </a:solidFill>
                <a:sym typeface="Wingdings"/>
              </a:rPr>
              <a:t>sqrtHz</a:t>
            </a:r>
            <a:r>
              <a:rPr lang="en-US" altLang="ja-JP" sz="2400" b="1" dirty="0">
                <a:solidFill>
                  <a:srgbClr val="F600FF"/>
                </a:solidFill>
                <a:sym typeface="Wingdings"/>
              </a:rPr>
              <a:t> @100MHz </a:t>
            </a:r>
          </a:p>
          <a:p>
            <a:pPr lvl="1"/>
            <a:r>
              <a:rPr lang="en-US" altLang="ja-JP" sz="2400" b="1" dirty="0">
                <a:solidFill>
                  <a:srgbClr val="F600FF"/>
                </a:solidFill>
                <a:sym typeface="Wingdings"/>
              </a:rPr>
              <a:t>(equivalent to the shot noise of </a:t>
            </a:r>
            <a:r>
              <a:rPr lang="en-US" altLang="ja-JP" sz="2400" b="1" dirty="0">
                <a:solidFill>
                  <a:srgbClr val="FF0000"/>
                </a:solidFill>
                <a:sym typeface="Wingdings"/>
              </a:rPr>
              <a:t>1mA light ~ 1.3mW@1064nm</a:t>
            </a:r>
            <a:r>
              <a:rPr lang="en-US" altLang="ja-JP" sz="2400" b="1" dirty="0">
                <a:solidFill>
                  <a:srgbClr val="F600FF"/>
                </a:solidFill>
                <a:sym typeface="Wingdings"/>
              </a:rPr>
              <a:t>)</a:t>
            </a:r>
          </a:p>
          <a:p>
            <a:pPr lvl="1"/>
            <a:endParaRPr lang="en-US" altLang="ja-JP" sz="2400" b="1" dirty="0">
              <a:solidFill>
                <a:srgbClr val="F600FF"/>
              </a:solidFill>
              <a:sym typeface="Wingdings"/>
            </a:endParaRPr>
          </a:p>
        </p:txBody>
      </p:sp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247" y="3851338"/>
            <a:ext cx="3683000" cy="495300"/>
          </a:xfrm>
          <a:prstGeom prst="rect">
            <a:avLst/>
          </a:prstGeom>
        </p:spPr>
      </p:pic>
      <p:sp>
        <p:nvSpPr>
          <p:cNvPr id="27" name="Bent Arrow 26"/>
          <p:cNvSpPr/>
          <p:nvPr/>
        </p:nvSpPr>
        <p:spPr>
          <a:xfrm rot="5400000">
            <a:off x="6141747" y="2222562"/>
            <a:ext cx="766334" cy="1379666"/>
          </a:xfrm>
          <a:prstGeom prst="bentArrow">
            <a:avLst/>
          </a:prstGeom>
          <a:solidFill>
            <a:schemeClr val="bg1"/>
          </a:solidFill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7CDC4F-6D56-CF42-9C18-03B2D2A01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53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668566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70347" y="3344508"/>
            <a:ext cx="8077200" cy="1673352"/>
          </a:xfrm>
        </p:spPr>
        <p:txBody>
          <a:bodyPr>
            <a:normAutofit/>
          </a:bodyPr>
          <a:lstStyle/>
          <a:p>
            <a:pPr algn="ctr"/>
            <a:r>
              <a:rPr lang="en-US" altLang="ja-JP" sz="4800" dirty="0"/>
              <a:t>Summary</a:t>
            </a:r>
            <a:endParaRPr lang="ja-JP" altLang="en-US" sz="4800" dirty="0"/>
          </a:p>
        </p:txBody>
      </p:sp>
    </p:spTree>
    <p:extLst>
      <p:ext uri="{BB962C8B-B14F-4D97-AF65-F5344CB8AC3E}">
        <p14:creationId xmlns:p14="http://schemas.microsoft.com/office/powerpoint/2010/main" val="5896833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Summary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474841"/>
          </a:xfrm>
        </p:spPr>
        <p:txBody>
          <a:bodyPr>
            <a:normAutofit/>
          </a:bodyPr>
          <a:lstStyle/>
          <a:p>
            <a:r>
              <a:rPr lang="en-US" b="1" dirty="0"/>
              <a:t>Summary</a:t>
            </a:r>
          </a:p>
          <a:p>
            <a:pPr lvl="1"/>
            <a:r>
              <a:rPr lang="en-US" b="1" dirty="0">
                <a:solidFill>
                  <a:srgbClr val="0000FF"/>
                </a:solidFill>
              </a:rPr>
              <a:t>There are such large number of noises</a:t>
            </a:r>
          </a:p>
          <a:p>
            <a:pPr lvl="1"/>
            <a:r>
              <a:rPr lang="en-US" b="1" dirty="0">
                <a:solidFill>
                  <a:srgbClr val="0000FF"/>
                </a:solidFill>
              </a:rPr>
              <a:t>They are quite </a:t>
            </a:r>
            <a:r>
              <a:rPr lang="en-US" b="1" dirty="0" err="1">
                <a:solidFill>
                  <a:srgbClr val="0000FF"/>
                </a:solidFill>
              </a:rPr>
              <a:t>omnidisciplinary</a:t>
            </a:r>
            <a:endParaRPr lang="en-US" b="1" dirty="0">
              <a:solidFill>
                <a:srgbClr val="0000FF"/>
              </a:solidFill>
            </a:endParaRPr>
          </a:p>
          <a:p>
            <a:pPr lvl="1"/>
            <a:r>
              <a:rPr lang="en-US" b="1" dirty="0">
                <a:solidFill>
                  <a:srgbClr val="0000FF"/>
                </a:solidFill>
              </a:rPr>
              <a:t>Only one untamed noise can ruin GW detection</a:t>
            </a:r>
          </a:p>
          <a:p>
            <a:pPr lvl="1"/>
            <a:endParaRPr lang="en-US" b="1" dirty="0">
              <a:solidFill>
                <a:srgbClr val="0000FF"/>
              </a:solidFill>
            </a:endParaRPr>
          </a:p>
          <a:p>
            <a:pPr lvl="1"/>
            <a:r>
              <a:rPr lang="en-US" b="1" dirty="0">
                <a:solidFill>
                  <a:srgbClr val="0000FF"/>
                </a:solidFill>
              </a:rPr>
              <a:t>GW detection will be achieved by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Careful design / knowledge / experience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Logical, but inspirational trouble shooting</a:t>
            </a:r>
          </a:p>
          <a:p>
            <a:pPr lvl="2"/>
            <a:endParaRPr lang="en-US" b="1" dirty="0">
              <a:solidFill>
                <a:srgbClr val="FF0000"/>
              </a:solidFill>
            </a:endParaRPr>
          </a:p>
          <a:p>
            <a:pPr lvl="1"/>
            <a:r>
              <a:rPr lang="en-US" b="1" dirty="0">
                <a:solidFill>
                  <a:srgbClr val="0000FF"/>
                </a:solidFill>
              </a:rPr>
              <a:t>Noise “hunting”</a:t>
            </a:r>
          </a:p>
          <a:p>
            <a:pPr lvl="2"/>
            <a:r>
              <a:rPr lang="en-US" b="1" dirty="0">
                <a:solidFill>
                  <a:srgbClr val="FF0000"/>
                </a:solidFill>
              </a:rPr>
              <a:t>Systematic approach: noise budget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1B9A0E-29C9-B140-B455-BC2596DEF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55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998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コンテンツ プレースホルダ 2">
            <a:extLst>
              <a:ext uri="{FF2B5EF4-FFF2-40B4-BE49-F238E27FC236}">
                <a16:creationId xmlns:a16="http://schemas.microsoft.com/office/drawing/2014/main" id="{DA08D7B6-FEDD-B649-BFFC-E24978BFC020}"/>
              </a:ext>
            </a:extLst>
          </p:cNvPr>
          <p:cNvSpPr txBox="1">
            <a:spLocks/>
          </p:cNvSpPr>
          <p:nvPr/>
        </p:nvSpPr>
        <p:spPr>
          <a:xfrm>
            <a:off x="6010651" y="2374602"/>
            <a:ext cx="1845384" cy="531118"/>
          </a:xfrm>
          <a:prstGeom prst="rect">
            <a:avLst/>
          </a:prstGeom>
          <a:solidFill>
            <a:schemeClr val="bg1"/>
          </a:solidFill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defTabSz="914400">
              <a:buNone/>
            </a:pPr>
            <a:r>
              <a:rPr lang="en-US" altLang="ja-JP" sz="1800" b="1" dirty="0">
                <a:solidFill>
                  <a:srgbClr val="FF0000"/>
                </a:solidFill>
                <a:latin typeface="Corbel" panose="020B0503020204020204" pitchFamily="34" charset="0"/>
              </a:rPr>
              <a:t>Transient noise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Characterization of time-series data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-14253" y="925959"/>
            <a:ext cx="8104004" cy="1343905"/>
          </a:xfrm>
        </p:spPr>
        <p:txBody>
          <a:bodyPr>
            <a:normAutofit/>
          </a:bodyPr>
          <a:lstStyle/>
          <a:p>
            <a:r>
              <a:rPr lang="en-US" altLang="ja-JP" sz="2800" b="1" dirty="0">
                <a:latin typeface="Corbel" panose="020B0503020204020204" pitchFamily="34" charset="0"/>
              </a:rPr>
              <a:t>RMS (Root Mean Square)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CB6D17-F914-9841-B0E3-616448F00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89" y="2842179"/>
            <a:ext cx="4020194" cy="146188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dist="101600" dir="2700000" sx="102000" sy="102000" algn="tl" rotWithShape="0">
              <a:prstClr val="black"/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263C77-FD85-AF46-8B91-F97D18673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42" y="5288607"/>
            <a:ext cx="4020194" cy="146188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dist="101600" dir="2700000" sx="102000" sy="102000" algn="tl" rotWithShape="0">
              <a:prstClr val="black"/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55EE7B-D1C5-864B-95C9-C10083749C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9409" y="2813589"/>
            <a:ext cx="4020194" cy="146188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dist="101600" dir="2700000" sx="102000" sy="102000" algn="tl" rotWithShape="0">
              <a:prstClr val="black"/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9CE4B6-F157-284C-98B0-17D0D1E697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3246" y="5320479"/>
            <a:ext cx="4020194" cy="146188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dist="101600" dir="2700000" sx="102000" sy="102000" algn="tl" rotWithShape="0">
              <a:prstClr val="black"/>
            </a:outerShdw>
          </a:effectLst>
        </p:spPr>
      </p:pic>
      <p:sp>
        <p:nvSpPr>
          <p:cNvPr id="19" name="コンテンツ プレースホルダ 2">
            <a:extLst>
              <a:ext uri="{FF2B5EF4-FFF2-40B4-BE49-F238E27FC236}">
                <a16:creationId xmlns:a16="http://schemas.microsoft.com/office/drawing/2014/main" id="{47192CB9-DB90-9A43-95E7-93B50122E455}"/>
              </a:ext>
            </a:extLst>
          </p:cNvPr>
          <p:cNvSpPr txBox="1">
            <a:spLocks/>
          </p:cNvSpPr>
          <p:nvPr/>
        </p:nvSpPr>
        <p:spPr>
          <a:xfrm>
            <a:off x="1643903" y="2460114"/>
            <a:ext cx="1271071" cy="360095"/>
          </a:xfrm>
          <a:prstGeom prst="rect">
            <a:avLst/>
          </a:prstGeom>
          <a:solidFill>
            <a:schemeClr val="bg1"/>
          </a:solidFill>
        </p:spPr>
        <p:txBody>
          <a:bodyPr vert="horz" lIns="54864" tIns="91440" rtlCol="0">
            <a:normAutofit fontScale="92500" lnSpcReduction="2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defTabSz="914400">
              <a:buNone/>
            </a:pPr>
            <a:r>
              <a:rPr lang="en-US" altLang="ja-JP" sz="1800" b="1" dirty="0">
                <a:solidFill>
                  <a:srgbClr val="FF0000"/>
                </a:solidFill>
                <a:latin typeface="Corbel" panose="020B0503020204020204" pitchFamily="34" charset="0"/>
              </a:rPr>
              <a:t>Line noise</a:t>
            </a:r>
          </a:p>
        </p:txBody>
      </p:sp>
      <p:sp>
        <p:nvSpPr>
          <p:cNvPr id="21" name="コンテンツ プレースホルダ 2">
            <a:extLst>
              <a:ext uri="{FF2B5EF4-FFF2-40B4-BE49-F238E27FC236}">
                <a16:creationId xmlns:a16="http://schemas.microsoft.com/office/drawing/2014/main" id="{ABCF8CAB-F88A-884B-BBEC-B546F4F15CBC}"/>
              </a:ext>
            </a:extLst>
          </p:cNvPr>
          <p:cNvSpPr txBox="1">
            <a:spLocks/>
          </p:cNvSpPr>
          <p:nvPr/>
        </p:nvSpPr>
        <p:spPr>
          <a:xfrm>
            <a:off x="1087105" y="4626620"/>
            <a:ext cx="2818503" cy="445606"/>
          </a:xfrm>
          <a:prstGeom prst="rect">
            <a:avLst/>
          </a:prstGeom>
          <a:solidFill>
            <a:schemeClr val="bg1"/>
          </a:solidFill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defTabSz="914400">
              <a:buNone/>
            </a:pPr>
            <a:r>
              <a:rPr lang="en-US" altLang="ja-JP" sz="1800" b="1" dirty="0">
                <a:solidFill>
                  <a:srgbClr val="FF0000"/>
                </a:solidFill>
                <a:latin typeface="Corbel" panose="020B0503020204020204" pitchFamily="34" charset="0"/>
              </a:rPr>
              <a:t>Scattered light  noise</a:t>
            </a:r>
          </a:p>
        </p:txBody>
      </p:sp>
      <p:sp>
        <p:nvSpPr>
          <p:cNvPr id="22" name="コンテンツ プレースホルダ 2">
            <a:extLst>
              <a:ext uri="{FF2B5EF4-FFF2-40B4-BE49-F238E27FC236}">
                <a16:creationId xmlns:a16="http://schemas.microsoft.com/office/drawing/2014/main" id="{16749122-9774-2A4D-9C66-21422BC3237E}"/>
              </a:ext>
            </a:extLst>
          </p:cNvPr>
          <p:cNvSpPr txBox="1">
            <a:spLocks/>
          </p:cNvSpPr>
          <p:nvPr/>
        </p:nvSpPr>
        <p:spPr>
          <a:xfrm>
            <a:off x="5841480" y="4597506"/>
            <a:ext cx="2014555" cy="503834"/>
          </a:xfrm>
          <a:prstGeom prst="rect">
            <a:avLst/>
          </a:prstGeom>
          <a:solidFill>
            <a:schemeClr val="bg1"/>
          </a:solidFill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defTabSz="914400">
              <a:buNone/>
            </a:pPr>
            <a:r>
              <a:rPr lang="en-US" altLang="ja-JP" sz="1800" b="1" dirty="0">
                <a:solidFill>
                  <a:srgbClr val="FF0000"/>
                </a:solidFill>
                <a:latin typeface="Corbel" panose="020B0503020204020204" pitchFamily="34" charset="0"/>
              </a:rPr>
              <a:t>broadband noise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C65F9D6-6A04-4F4B-BBEE-EB7B80227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FA3007-6056-6647-BD48-90BA6F8965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6356" y="1470254"/>
            <a:ext cx="3724910" cy="960120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7A12182-FAEE-B745-B1ED-E6AF07F1526E}"/>
              </a:ext>
            </a:extLst>
          </p:cNvPr>
          <p:cNvCxnSpPr>
            <a:cxnSpLocks/>
          </p:cNvCxnSpPr>
          <p:nvPr/>
        </p:nvCxnSpPr>
        <p:spPr>
          <a:xfrm flipV="1">
            <a:off x="4052806" y="3272118"/>
            <a:ext cx="0" cy="241881"/>
          </a:xfrm>
          <a:prstGeom prst="straightConnector1">
            <a:avLst/>
          </a:prstGeom>
          <a:ln w="34925">
            <a:headEnd type="none" w="lg" len="lg"/>
            <a:tailEnd type="stealth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E1FF0FB-3EA8-AB47-9C8E-3DF060A06405}"/>
              </a:ext>
            </a:extLst>
          </p:cNvPr>
          <p:cNvCxnSpPr>
            <a:cxnSpLocks/>
          </p:cNvCxnSpPr>
          <p:nvPr/>
        </p:nvCxnSpPr>
        <p:spPr>
          <a:xfrm flipV="1">
            <a:off x="4037749" y="5782235"/>
            <a:ext cx="0" cy="192492"/>
          </a:xfrm>
          <a:prstGeom prst="straightConnector1">
            <a:avLst/>
          </a:prstGeom>
          <a:ln w="34925">
            <a:headEnd type="none" w="lg" len="lg"/>
            <a:tailEnd type="stealth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C84C6AA-769D-3046-9B8A-351B66047B5E}"/>
              </a:ext>
            </a:extLst>
          </p:cNvPr>
          <p:cNvCxnSpPr>
            <a:cxnSpLocks/>
          </p:cNvCxnSpPr>
          <p:nvPr/>
        </p:nvCxnSpPr>
        <p:spPr>
          <a:xfrm flipV="1">
            <a:off x="8686800" y="5878481"/>
            <a:ext cx="0" cy="141070"/>
          </a:xfrm>
          <a:prstGeom prst="straightConnector1">
            <a:avLst/>
          </a:prstGeom>
          <a:ln w="34925">
            <a:headEnd type="none" w="lg" len="lg"/>
            <a:tailEnd type="stealth" w="lg" len="lg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3350DCB-AEB4-944A-B17A-2C8A23546F39}"/>
              </a:ext>
            </a:extLst>
          </p:cNvPr>
          <p:cNvSpPr txBox="1"/>
          <p:nvPr/>
        </p:nvSpPr>
        <p:spPr>
          <a:xfrm>
            <a:off x="7151201" y="2905720"/>
            <a:ext cx="1688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? </a:t>
            </a:r>
            <a:r>
              <a:rPr lang="en-US" b="1" dirty="0"/>
              <a:t>-&gt;RSS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03605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Characterization of time-series data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-14253" y="925959"/>
            <a:ext cx="8104004" cy="1343905"/>
          </a:xfrm>
        </p:spPr>
        <p:txBody>
          <a:bodyPr>
            <a:normAutofit/>
          </a:bodyPr>
          <a:lstStyle/>
          <a:p>
            <a:r>
              <a:rPr lang="en-US" altLang="ja-JP" sz="2800" b="1" dirty="0">
                <a:latin typeface="Corbel" panose="020B0503020204020204" pitchFamily="34" charset="0"/>
              </a:rPr>
              <a:t>Same RMS (~0.2), but they look different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C65F9D6-6A04-4F4B-BBEE-EB7B80227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FA3007-6056-6647-BD48-90BA6F896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356" y="1470254"/>
            <a:ext cx="3724910" cy="9601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A866B7-8100-7245-BCDC-FC7057AE9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762587" y="686198"/>
            <a:ext cx="2174658" cy="59803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CB4CA5-6B72-9B45-8617-6C65560A83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762587" y="2762586"/>
            <a:ext cx="2174658" cy="5980310"/>
          </a:xfrm>
          <a:prstGeom prst="rect">
            <a:avLst/>
          </a:prstGeom>
        </p:spPr>
      </p:pic>
      <p:sp>
        <p:nvSpPr>
          <p:cNvPr id="26" name="コンテンツ プレースホルダ 2">
            <a:extLst>
              <a:ext uri="{FF2B5EF4-FFF2-40B4-BE49-F238E27FC236}">
                <a16:creationId xmlns:a16="http://schemas.microsoft.com/office/drawing/2014/main" id="{54CA2C17-6B0D-4848-BA0A-B87B1DEDBDA5}"/>
              </a:ext>
            </a:extLst>
          </p:cNvPr>
          <p:cNvSpPr txBox="1">
            <a:spLocks/>
          </p:cNvSpPr>
          <p:nvPr/>
        </p:nvSpPr>
        <p:spPr>
          <a:xfrm>
            <a:off x="1643903" y="2460114"/>
            <a:ext cx="1733142" cy="360095"/>
          </a:xfrm>
          <a:prstGeom prst="rect">
            <a:avLst/>
          </a:prstGeom>
          <a:solidFill>
            <a:schemeClr val="bg1"/>
          </a:solidFill>
        </p:spPr>
        <p:txBody>
          <a:bodyPr vert="horz" lIns="54864" tIns="91440" rtlCol="0">
            <a:normAutofit fontScale="92500" lnSpcReduction="2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defTabSz="914400">
              <a:buNone/>
            </a:pPr>
            <a:r>
              <a:rPr lang="en-US" altLang="ja-JP" sz="1800" b="1" dirty="0">
                <a:solidFill>
                  <a:srgbClr val="0432FF"/>
                </a:solidFill>
                <a:latin typeface="Corbel" panose="020B0503020204020204" pitchFamily="34" charset="0"/>
              </a:rPr>
              <a:t>Waveform 1</a:t>
            </a:r>
          </a:p>
        </p:txBody>
      </p:sp>
      <p:sp>
        <p:nvSpPr>
          <p:cNvPr id="28" name="コンテンツ プレースホルダ 2">
            <a:extLst>
              <a:ext uri="{FF2B5EF4-FFF2-40B4-BE49-F238E27FC236}">
                <a16:creationId xmlns:a16="http://schemas.microsoft.com/office/drawing/2014/main" id="{30D7F6F1-AE0B-5B4C-A7D8-136F4542DF32}"/>
              </a:ext>
            </a:extLst>
          </p:cNvPr>
          <p:cNvSpPr txBox="1">
            <a:spLocks/>
          </p:cNvSpPr>
          <p:nvPr/>
        </p:nvSpPr>
        <p:spPr>
          <a:xfrm>
            <a:off x="1629785" y="4722747"/>
            <a:ext cx="1733142" cy="360095"/>
          </a:xfrm>
          <a:prstGeom prst="rect">
            <a:avLst/>
          </a:prstGeom>
          <a:noFill/>
        </p:spPr>
        <p:txBody>
          <a:bodyPr vert="horz" lIns="54864" tIns="91440" rtlCol="0">
            <a:normAutofit fontScale="92500" lnSpcReduction="2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defTabSz="914400">
              <a:buNone/>
            </a:pPr>
            <a:r>
              <a:rPr lang="en-US" altLang="ja-JP" sz="1800" b="1" dirty="0">
                <a:solidFill>
                  <a:srgbClr val="FF0000"/>
                </a:solidFill>
                <a:latin typeface="Corbel" panose="020B0503020204020204" pitchFamily="34" charset="0"/>
              </a:rPr>
              <a:t>Waveform 2</a:t>
            </a:r>
          </a:p>
        </p:txBody>
      </p:sp>
    </p:spTree>
    <p:extLst>
      <p:ext uri="{BB962C8B-B14F-4D97-AF65-F5344CB8AC3E}">
        <p14:creationId xmlns:p14="http://schemas.microsoft.com/office/powerpoint/2010/main" val="1729277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510996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j-lt"/>
              </a:rPr>
              <a:t>Double sided PSD (-Infinity &lt; f &lt; Infinity)</a:t>
            </a:r>
          </a:p>
          <a:p>
            <a:pPr marL="118872" indent="0">
              <a:buNone/>
            </a:pPr>
            <a:endParaRPr lang="en-US" sz="2800" b="1" dirty="0">
              <a:latin typeface="+mj-lt"/>
            </a:endParaRPr>
          </a:p>
          <a:p>
            <a:pPr marL="118872" indent="0">
              <a:buNone/>
            </a:pPr>
            <a:endParaRPr lang="en-US" sz="2800" b="1" dirty="0">
              <a:latin typeface="+mj-lt"/>
            </a:endParaRPr>
          </a:p>
          <a:p>
            <a:endParaRPr lang="en-US" sz="2800" b="1" dirty="0">
              <a:latin typeface="+mj-lt"/>
            </a:endParaRPr>
          </a:p>
          <a:p>
            <a:pPr marL="118872" indent="0">
              <a:buNone/>
            </a:pPr>
            <a:endParaRPr lang="en-US" sz="2800" b="1" dirty="0">
              <a:latin typeface="+mj-lt"/>
            </a:endParaRPr>
          </a:p>
          <a:p>
            <a:pPr marL="118872" indent="0">
              <a:buNone/>
            </a:pPr>
            <a:endParaRPr lang="en-US" sz="2800" b="1" dirty="0">
              <a:latin typeface="+mj-lt"/>
            </a:endParaRPr>
          </a:p>
          <a:p>
            <a:r>
              <a:rPr lang="en-US" sz="2800" b="1" dirty="0">
                <a:latin typeface="+mj-lt"/>
              </a:rPr>
              <a:t>Single sided PSD (0 &lt;= f &lt; Infinity)</a:t>
            </a:r>
            <a:br>
              <a:rPr lang="en-US" sz="2800" b="1" dirty="0">
                <a:latin typeface="+mj-lt"/>
              </a:rPr>
            </a:br>
            <a:r>
              <a:rPr lang="en-US" sz="2800" b="1" dirty="0">
                <a:latin typeface="+mj-lt"/>
              </a:rPr>
              <a:t>						</a:t>
            </a:r>
            <a:r>
              <a:rPr lang="en-US" sz="2800" dirty="0">
                <a:latin typeface="+mj-lt"/>
              </a:rPr>
              <a:t> [x</a:t>
            </a:r>
            <a:r>
              <a:rPr lang="en-US" sz="2800" baseline="-25000" dirty="0">
                <a:latin typeface="+mj-lt"/>
              </a:rPr>
              <a:t>unit</a:t>
            </a:r>
            <a:r>
              <a:rPr lang="en-US" sz="2800" baseline="30000" dirty="0">
                <a:latin typeface="+mj-lt"/>
              </a:rPr>
              <a:t>2</a:t>
            </a:r>
            <a:r>
              <a:rPr lang="en-US" sz="2800" dirty="0">
                <a:latin typeface="+mj-lt"/>
              </a:rPr>
              <a:t> / Hz]</a:t>
            </a:r>
            <a:br>
              <a:rPr lang="en-US" sz="2800" dirty="0">
                <a:latin typeface="+mj-lt"/>
              </a:rPr>
            </a:br>
            <a:endParaRPr lang="en-US" sz="2800" dirty="0">
              <a:latin typeface="+mj-lt"/>
            </a:endParaRPr>
          </a:p>
          <a:p>
            <a:r>
              <a:rPr lang="en-US" sz="2800" b="1" dirty="0">
                <a:latin typeface="+mj-lt"/>
              </a:rPr>
              <a:t>Linearized PSD:</a:t>
            </a:r>
            <a:br>
              <a:rPr lang="en-US" sz="2800" b="1" dirty="0">
                <a:latin typeface="+mj-lt"/>
              </a:rPr>
            </a:br>
            <a:r>
              <a:rPr lang="en-US" sz="2800" b="1" dirty="0"/>
              <a:t>						</a:t>
            </a:r>
            <a:r>
              <a:rPr lang="en-US" sz="2800" dirty="0"/>
              <a:t> [</a:t>
            </a:r>
            <a:r>
              <a:rPr lang="en-US" sz="2800" dirty="0" err="1"/>
              <a:t>x</a:t>
            </a:r>
            <a:r>
              <a:rPr lang="en-US" sz="2800" baseline="-25000" dirty="0" err="1"/>
              <a:t>unit</a:t>
            </a:r>
            <a:r>
              <a:rPr lang="en-US" sz="2800" dirty="0"/>
              <a:t>/ </a:t>
            </a:r>
            <a:r>
              <a:rPr lang="en-US" sz="2800" dirty="0" err="1"/>
              <a:t>sqrtHz</a:t>
            </a:r>
            <a:r>
              <a:rPr lang="en-US" sz="2800" dirty="0"/>
              <a:t>]</a:t>
            </a:r>
            <a:endParaRPr lang="en-US" sz="2800" b="1" dirty="0">
              <a:latin typeface="+mj-lt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Freq domain: Power Spectral Density</a:t>
            </a:r>
            <a:endParaRPr lang="ja-JP" altLang="en-US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266" y="1873667"/>
            <a:ext cx="5270500" cy="10033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080" y="4096891"/>
            <a:ext cx="2209800" cy="3175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7" y="5362099"/>
            <a:ext cx="2273300" cy="381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D7B1C7-E59C-094E-BFE9-16F386037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87253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Characterization of time-series data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-14253" y="925959"/>
            <a:ext cx="8104004" cy="1343905"/>
          </a:xfrm>
        </p:spPr>
        <p:txBody>
          <a:bodyPr>
            <a:normAutofit/>
          </a:bodyPr>
          <a:lstStyle/>
          <a:p>
            <a:r>
              <a:rPr lang="en-US" altLang="ja-JP" sz="2800" b="1" dirty="0">
                <a:latin typeface="Corbel" panose="020B0503020204020204" pitchFamily="34" charset="0"/>
              </a:rPr>
              <a:t>Same RMS (~0.2), but they look different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C65F9D6-6A04-4F4B-BBEE-EB7B80227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CB4CA5-6B72-9B45-8617-6C65560A8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916618" y="326849"/>
            <a:ext cx="1604604" cy="4412661"/>
          </a:xfrm>
          <a:prstGeom prst="rect">
            <a:avLst/>
          </a:prstGeom>
        </p:spPr>
      </p:pic>
      <p:sp>
        <p:nvSpPr>
          <p:cNvPr id="26" name="コンテンツ プレースホルダ 2">
            <a:extLst>
              <a:ext uri="{FF2B5EF4-FFF2-40B4-BE49-F238E27FC236}">
                <a16:creationId xmlns:a16="http://schemas.microsoft.com/office/drawing/2014/main" id="{54CA2C17-6B0D-4848-BA0A-B87B1DEDBDA5}"/>
              </a:ext>
            </a:extLst>
          </p:cNvPr>
          <p:cNvSpPr txBox="1">
            <a:spLocks/>
          </p:cNvSpPr>
          <p:nvPr/>
        </p:nvSpPr>
        <p:spPr>
          <a:xfrm>
            <a:off x="0" y="1370783"/>
            <a:ext cx="1733142" cy="360095"/>
          </a:xfrm>
          <a:prstGeom prst="rect">
            <a:avLst/>
          </a:prstGeom>
          <a:solidFill>
            <a:schemeClr val="bg1"/>
          </a:solidFill>
        </p:spPr>
        <p:txBody>
          <a:bodyPr vert="horz" lIns="54864" tIns="91440" rtlCol="0">
            <a:normAutofit fontScale="92500" lnSpcReduction="2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defTabSz="914400">
              <a:buNone/>
            </a:pPr>
            <a:r>
              <a:rPr lang="en-US" altLang="ja-JP" sz="1800" b="1" dirty="0">
                <a:solidFill>
                  <a:srgbClr val="0432FF"/>
                </a:solidFill>
                <a:latin typeface="Corbel" panose="020B0503020204020204" pitchFamily="34" charset="0"/>
              </a:rPr>
              <a:t>Waveform 1</a:t>
            </a:r>
          </a:p>
        </p:txBody>
      </p:sp>
      <p:sp>
        <p:nvSpPr>
          <p:cNvPr id="28" name="コンテンツ プレースホルダ 2">
            <a:extLst>
              <a:ext uri="{FF2B5EF4-FFF2-40B4-BE49-F238E27FC236}">
                <a16:creationId xmlns:a16="http://schemas.microsoft.com/office/drawing/2014/main" id="{30D7F6F1-AE0B-5B4C-A7D8-136F4542DF32}"/>
              </a:ext>
            </a:extLst>
          </p:cNvPr>
          <p:cNvSpPr txBox="1">
            <a:spLocks/>
          </p:cNvSpPr>
          <p:nvPr/>
        </p:nvSpPr>
        <p:spPr>
          <a:xfrm>
            <a:off x="4871748" y="1417863"/>
            <a:ext cx="1733142" cy="360095"/>
          </a:xfrm>
          <a:prstGeom prst="rect">
            <a:avLst/>
          </a:prstGeom>
          <a:noFill/>
        </p:spPr>
        <p:txBody>
          <a:bodyPr vert="horz" lIns="54864" tIns="91440" rtlCol="0">
            <a:normAutofit fontScale="92500" lnSpcReduction="2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defTabSz="914400">
              <a:buNone/>
            </a:pPr>
            <a:r>
              <a:rPr lang="en-US" altLang="ja-JP" sz="1800" b="1" dirty="0">
                <a:solidFill>
                  <a:srgbClr val="FF0000"/>
                </a:solidFill>
                <a:latin typeface="Corbel" panose="020B0503020204020204" pitchFamily="34" charset="0"/>
              </a:rPr>
              <a:t>Waveform 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795AD1-AAD9-C241-8D3E-28626D756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449824" y="263208"/>
            <a:ext cx="1677339" cy="46126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AA4342-0796-E944-ACA5-03FD6419CE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796040" y="2646005"/>
            <a:ext cx="3227087" cy="5163340"/>
          </a:xfrm>
          <a:prstGeom prst="rect">
            <a:avLst/>
          </a:prstGeom>
        </p:spPr>
      </p:pic>
      <p:sp>
        <p:nvSpPr>
          <p:cNvPr id="18" name="コンテンツ プレースホルダ 2">
            <a:extLst>
              <a:ext uri="{FF2B5EF4-FFF2-40B4-BE49-F238E27FC236}">
                <a16:creationId xmlns:a16="http://schemas.microsoft.com/office/drawing/2014/main" id="{0D401563-6CFE-1345-AFCC-D1EAF94073ED}"/>
              </a:ext>
            </a:extLst>
          </p:cNvPr>
          <p:cNvSpPr txBox="1">
            <a:spLocks/>
          </p:cNvSpPr>
          <p:nvPr/>
        </p:nvSpPr>
        <p:spPr>
          <a:xfrm>
            <a:off x="3080850" y="3412701"/>
            <a:ext cx="2657469" cy="552142"/>
          </a:xfrm>
          <a:prstGeom prst="rect">
            <a:avLst/>
          </a:prstGeom>
          <a:noFill/>
        </p:spPr>
        <p:txBody>
          <a:bodyPr vert="horz" lIns="54864" tIns="91440" rtlCol="0">
            <a:normAutofit fontScale="925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872" indent="0" defTabSz="914400">
              <a:buNone/>
            </a:pPr>
            <a:r>
              <a:rPr lang="en-US" altLang="ja-JP" sz="2400" b="1" dirty="0">
                <a:latin typeface="Corbel" panose="020B0503020204020204" pitchFamily="34" charset="0"/>
              </a:rPr>
              <a:t>Frequency Domain</a:t>
            </a:r>
          </a:p>
        </p:txBody>
      </p:sp>
    </p:spTree>
    <p:extLst>
      <p:ext uri="{BB962C8B-B14F-4D97-AF65-F5344CB8AC3E}">
        <p14:creationId xmlns:p14="http://schemas.microsoft.com/office/powerpoint/2010/main" val="19486182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モジュール">
  <a:themeElements>
    <a:clrScheme name="モジュール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モジュール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モジュール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モジュール.thmx</Template>
  <TotalTime>13962</TotalTime>
  <Words>1676</Words>
  <Application>Microsoft Macintosh PowerPoint</Application>
  <PresentationFormat>On-screen Show (4:3)</PresentationFormat>
  <Paragraphs>557</Paragraphs>
  <Slides>55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9" baseType="lpstr">
      <vt:lpstr>ＤＦＰ太丸ゴシック体</vt:lpstr>
      <vt:lpstr>メイリオ</vt:lpstr>
      <vt:lpstr>ＭＳ ゴシック</vt:lpstr>
      <vt:lpstr>ＭＳ Ｐゴシック</vt:lpstr>
      <vt:lpstr>Arial</vt:lpstr>
      <vt:lpstr>Calibri</vt:lpstr>
      <vt:lpstr>Corbel</vt:lpstr>
      <vt:lpstr>Gill Sans SemiBold</vt:lpstr>
      <vt:lpstr>Tahoma</vt:lpstr>
      <vt:lpstr>Times</vt:lpstr>
      <vt:lpstr>Wingdings</vt:lpstr>
      <vt:lpstr>Wingdings 2</vt:lpstr>
      <vt:lpstr>Wingdings 3</vt:lpstr>
      <vt:lpstr>モジュール</vt:lpstr>
      <vt:lpstr>Noises  in gravitational wave detectors</vt:lpstr>
      <vt:lpstr>Detector output signal</vt:lpstr>
      <vt:lpstr>Signal vs Noise</vt:lpstr>
      <vt:lpstr>Signal vs Noise</vt:lpstr>
      <vt:lpstr>Characterization of time-series data</vt:lpstr>
      <vt:lpstr>Characterization of time-series data</vt:lpstr>
      <vt:lpstr>Characterization of time-series data</vt:lpstr>
      <vt:lpstr>Freq domain: Power Spectral Density</vt:lpstr>
      <vt:lpstr>Characterization of time-series data</vt:lpstr>
      <vt:lpstr>PSD &lt;-&gt; RMS</vt:lpstr>
      <vt:lpstr>PSD &lt;-&gt; RMS</vt:lpstr>
      <vt:lpstr>Time series, PSD, and RMS</vt:lpstr>
      <vt:lpstr>Time domain vs frequency domain</vt:lpstr>
      <vt:lpstr>Time domain vs frequency domain</vt:lpstr>
      <vt:lpstr>Sensitivity and noise</vt:lpstr>
      <vt:lpstr>Actual GW detector</vt:lpstr>
      <vt:lpstr>Components of the interferometer</vt:lpstr>
      <vt:lpstr>Components of the interferometer</vt:lpstr>
      <vt:lpstr>Noise categories</vt:lpstr>
      <vt:lpstr>Sensitivity and noise</vt:lpstr>
      <vt:lpstr>Noise coupling to the GW channel</vt:lpstr>
      <vt:lpstr>Noise coupling to the GW channel</vt:lpstr>
      <vt:lpstr>Noise coupling to the GW channel</vt:lpstr>
      <vt:lpstr>Noise coupling to the GW channel</vt:lpstr>
      <vt:lpstr>Sensitivity and noise</vt:lpstr>
      <vt:lpstr>Displacement noises</vt:lpstr>
      <vt:lpstr>Displacement noise</vt:lpstr>
      <vt:lpstr>Displacement noise</vt:lpstr>
      <vt:lpstr>Displacement noise</vt:lpstr>
      <vt:lpstr>Displacement noise</vt:lpstr>
      <vt:lpstr>Displacement noise</vt:lpstr>
      <vt:lpstr>Displacement noise</vt:lpstr>
      <vt:lpstr>Displacement noise</vt:lpstr>
      <vt:lpstr>Displacement noise</vt:lpstr>
      <vt:lpstr>Displacement noise</vt:lpstr>
      <vt:lpstr>Displacement noise</vt:lpstr>
      <vt:lpstr>Displacement noise</vt:lpstr>
      <vt:lpstr>Optical noises</vt:lpstr>
      <vt:lpstr>Optical noises</vt:lpstr>
      <vt:lpstr>Optical noises</vt:lpstr>
      <vt:lpstr>Optical noises</vt:lpstr>
      <vt:lpstr>Optical noises</vt:lpstr>
      <vt:lpstr>Optical noises</vt:lpstr>
      <vt:lpstr>Optical noises</vt:lpstr>
      <vt:lpstr>Optical noises</vt:lpstr>
      <vt:lpstr>Optical noises</vt:lpstr>
      <vt:lpstr>Optical noises</vt:lpstr>
      <vt:lpstr>Electrical noises</vt:lpstr>
      <vt:lpstr>General rules for electrical noises</vt:lpstr>
      <vt:lpstr>Digitization (Quantization) noise</vt:lpstr>
      <vt:lpstr>Digitization (Quantization) noise</vt:lpstr>
      <vt:lpstr>Noise in photodetectors</vt:lpstr>
      <vt:lpstr>Noise in photodetectors</vt:lpstr>
      <vt:lpstr>Summary</vt:lpstr>
      <vt:lpstr>Summary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Arai Koji</dc:creator>
  <cp:lastModifiedBy>Koji Arai</cp:lastModifiedBy>
  <cp:revision>229</cp:revision>
  <dcterms:created xsi:type="dcterms:W3CDTF">2010-06-17T21:13:06Z</dcterms:created>
  <dcterms:modified xsi:type="dcterms:W3CDTF">2018-07-06T08:15:04Z</dcterms:modified>
</cp:coreProperties>
</file>