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1"/>
  </p:sldMasterIdLst>
  <p:notesMasterIdLst>
    <p:notesMasterId r:id="rId42"/>
  </p:notesMasterIdLst>
  <p:handoutMasterIdLst>
    <p:handoutMasterId r:id="rId43"/>
  </p:handoutMasterIdLst>
  <p:sldIdLst>
    <p:sldId id="256" r:id="rId2"/>
    <p:sldId id="428" r:id="rId3"/>
    <p:sldId id="429" r:id="rId4"/>
    <p:sldId id="443" r:id="rId5"/>
    <p:sldId id="444" r:id="rId6"/>
    <p:sldId id="356" r:id="rId7"/>
    <p:sldId id="445" r:id="rId8"/>
    <p:sldId id="446" r:id="rId9"/>
    <p:sldId id="436" r:id="rId10"/>
    <p:sldId id="455" r:id="rId11"/>
    <p:sldId id="450" r:id="rId12"/>
    <p:sldId id="447" r:id="rId13"/>
    <p:sldId id="456" r:id="rId14"/>
    <p:sldId id="449" r:id="rId15"/>
    <p:sldId id="441" r:id="rId16"/>
    <p:sldId id="437" r:id="rId17"/>
    <p:sldId id="451" r:id="rId18"/>
    <p:sldId id="452" r:id="rId19"/>
    <p:sldId id="275" r:id="rId20"/>
    <p:sldId id="272" r:id="rId21"/>
    <p:sldId id="457" r:id="rId22"/>
    <p:sldId id="462" r:id="rId23"/>
    <p:sldId id="430" r:id="rId24"/>
    <p:sldId id="458" r:id="rId25"/>
    <p:sldId id="281" r:id="rId26"/>
    <p:sldId id="282" r:id="rId27"/>
    <p:sldId id="460" r:id="rId28"/>
    <p:sldId id="461" r:id="rId29"/>
    <p:sldId id="269" r:id="rId30"/>
    <p:sldId id="276" r:id="rId31"/>
    <p:sldId id="463" r:id="rId32"/>
    <p:sldId id="363" r:id="rId33"/>
    <p:sldId id="464" r:id="rId34"/>
    <p:sldId id="343" r:id="rId35"/>
    <p:sldId id="357" r:id="rId36"/>
    <p:sldId id="360" r:id="rId37"/>
    <p:sldId id="354" r:id="rId38"/>
    <p:sldId id="364" r:id="rId39"/>
    <p:sldId id="359" r:id="rId40"/>
    <p:sldId id="465" r:id="rId4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9" autoAdjust="0"/>
    <p:restoredTop sz="82873" autoAdjust="0"/>
  </p:normalViewPr>
  <p:slideViewPr>
    <p:cSldViewPr snapToGrid="0" snapToObjects="1">
      <p:cViewPr varScale="1">
        <p:scale>
          <a:sx n="103" d="100"/>
          <a:sy n="103" d="100"/>
        </p:scale>
        <p:origin x="2472" y="1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6/22/18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2018/6/22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972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8250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77540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347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&amp;m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ddot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{x} = -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{m g}{l} x + F_{\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}\\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F.T.})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&amp;- \omega^2 \tilde{x} = - \omega_0^2 \tilde{x} + \tilde{F}_{\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}/m\\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&amp;\,\,\,\,\,\,(\omega_0 = \sqrt{g/l})\\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Rightarrow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{\tilde{x}}{\tilde{F}_{\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}} =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{1}{m (\omega_0^2-\omega^2)}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9461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1675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6091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68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0898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8897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32430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Gmunu</a:t>
            </a:r>
            <a:r>
              <a:rPr lang="en-US" dirty="0"/>
              <a:t> definition  / Einstein tensor = function of g / EM wave / ds^2 =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7912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341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Gmunu</a:t>
            </a:r>
            <a:r>
              <a:rPr lang="en-US" dirty="0"/>
              <a:t> definition  / Einstein tensor = function of g / EM wave / ds^2 =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462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751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17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119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969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4380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082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C2396F-16D4-9840-8EA7-BF6EBD22DBB2}"/>
              </a:ext>
            </a:extLst>
          </p:cNvPr>
          <p:cNvSpPr/>
          <p:nvPr userDrawn="1"/>
        </p:nvSpPr>
        <p:spPr>
          <a:xfrm>
            <a:off x="0" y="5174054"/>
            <a:ext cx="9143999" cy="1655064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499DE4-7EF0-8548-8F5F-CE6DAF705275}" type="datetime1">
              <a:rPr lang="en-US" altLang="ja-JP" smtClean="0"/>
              <a:t>6/22/18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LIGO-G1801277-v1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528000" y="156523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139F2C2-7507-4444-AD2D-5EC37B46FC20}" type="slidenum">
              <a:rPr lang="ja-JP" altLang="en-US" baseline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ja-JP" altLang="en-US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1EFAE-9A17-8347-AA39-E274560FD84A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20AC4-C700-9547-8F18-50CA3AACA2B8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/>
              <a:t>マスタ テキストの書式設定</a:t>
            </a:r>
          </a:p>
          <a:p>
            <a:pPr lvl="1" eaLnBrk="1" latinLnBrk="0" hangingPunct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eaLnBrk="1" latinLnBrk="0" hangingPunct="1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eaLnBrk="1" latinLnBrk="0" hangingPunct="1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eaLnBrk="1" latinLnBrk="0" hangingPunct="1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kumimoji="0"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45748-A6E8-F849-95E0-533C62D6F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2A98F-9E1B-2F4E-A017-5F3343CBCFF2}" type="datetime1">
              <a:rPr lang="en-US" altLang="ja-JP" smtClean="0"/>
              <a:t>6/22/18</a:t>
            </a:fld>
            <a:endParaRPr lang="ja-JP" alt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BD3E06-7685-5047-93F4-C252639A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altLang="ja-JP"/>
              <a:t>LIGO-G1801277-v1</a:t>
            </a:r>
            <a:endParaRPr lang="ja-JP" alt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31F7D-247C-A74C-80ED-768C8C52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8315" y="178357"/>
            <a:ext cx="733864" cy="274320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E68BD96-BBEF-EC4C-92D0-ADA66E7F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17F48-2B19-0949-A2BB-9598941C4E7B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193D8-96AC-874F-AFE7-30EB980A646B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894E-CE43-1E40-9551-0D509EA97959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511BE-7D00-A747-9C21-B342ED3190B6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1032-D447-C545-89FF-1FD65F9CF92C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5E9EF-D178-7442-AA7B-E5A6A0F9B433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97663D7-12A3-E942-8A0E-3AA77B585B8F}" type="datetime1">
              <a:rPr lang="en-US" altLang="ja-JP" smtClean="0"/>
              <a:t>6/22/18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2 </a:t>
            </a:r>
            <a:r>
              <a:rPr kumimoji="0" lang="ja-JP" altLang="en-US" dirty="0"/>
              <a:t>レベル</a:t>
            </a:r>
          </a:p>
          <a:p>
            <a:pPr lvl="2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3 </a:t>
            </a:r>
            <a:r>
              <a:rPr kumimoji="0" lang="ja-JP" altLang="en-US" dirty="0"/>
              <a:t>レベル</a:t>
            </a:r>
          </a:p>
          <a:p>
            <a:pPr lvl="3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4 </a:t>
            </a:r>
            <a:r>
              <a:rPr kumimoji="0" lang="ja-JP" altLang="en-US" dirty="0"/>
              <a:t>レベル</a:t>
            </a:r>
          </a:p>
          <a:p>
            <a:pPr lvl="4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5 </a:t>
            </a:r>
            <a:r>
              <a:rPr kumimoji="0" lang="ja-JP" altLang="en-US" dirty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F0B33F-723A-5B4D-A6E0-BCF3BFF30DF0}" type="datetime1">
              <a:rPr lang="en-US" altLang="ja-JP" smtClean="0"/>
              <a:t>6/22/18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ja-JP"/>
              <a:t>LIGO-G1801277-v1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71803" y="76201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68600"/>
            <a:ext cx="8077200" cy="2085340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/>
              <a:t>Gravitational wave detection</a:t>
            </a:r>
            <a:br>
              <a:rPr lang="en-US" altLang="ja-JP" sz="4400" dirty="0"/>
            </a:br>
            <a:r>
              <a:rPr lang="en-US" altLang="ja-JP" sz="4400" dirty="0"/>
              <a:t>with laser interferometers</a:t>
            </a:r>
            <a:endParaRPr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b="1" dirty="0">
                <a:latin typeface="+mj-lt"/>
              </a:rPr>
              <a:t>Koji Arai – LIGO Laboratory / Caltech</a:t>
            </a:r>
            <a:endParaRPr lang="ja-JP" altLang="en-US" b="1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196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  <a:cs typeface="Tahoma"/>
              </a:rPr>
              <a:t>LIGO-G1801277-v1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10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6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2697234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4436216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4620521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783262" y="2395520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051399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42554"/>
            <a:ext cx="9144000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Q: Why is the Michelson interferometer suitable for GW detection?</a:t>
            </a:r>
          </a:p>
        </p:txBody>
      </p:sp>
      <p:sp>
        <p:nvSpPr>
          <p:cNvPr id="30" name="コンテンツ プレースホルダ 2">
            <a:extLst>
              <a:ext uri="{FF2B5EF4-FFF2-40B4-BE49-F238E27FC236}">
                <a16:creationId xmlns:a16="http://schemas.microsoft.com/office/drawing/2014/main" id="{BD05331F-E679-5246-99DB-758EBD247662}"/>
              </a:ext>
            </a:extLst>
          </p:cNvPr>
          <p:cNvSpPr txBox="1">
            <a:spLocks/>
          </p:cNvSpPr>
          <p:nvPr/>
        </p:nvSpPr>
        <p:spPr>
          <a:xfrm>
            <a:off x="6295081" y="5001479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Laser</a:t>
            </a:r>
          </a:p>
        </p:txBody>
      </p:sp>
      <p:sp>
        <p:nvSpPr>
          <p:cNvPr id="32" name="コンテンツ プレースホルダ 2">
            <a:extLst>
              <a:ext uri="{FF2B5EF4-FFF2-40B4-BE49-F238E27FC236}">
                <a16:creationId xmlns:a16="http://schemas.microsoft.com/office/drawing/2014/main" id="{117C2B7D-77D8-5E4E-8042-B2A8B6C4E5AF}"/>
              </a:ext>
            </a:extLst>
          </p:cNvPr>
          <p:cNvSpPr txBox="1">
            <a:spLocks/>
          </p:cNvSpPr>
          <p:nvPr/>
        </p:nvSpPr>
        <p:spPr>
          <a:xfrm>
            <a:off x="3488381" y="3510035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 err="1">
                <a:latin typeface="+mj-lt"/>
              </a:rPr>
              <a:t>Beamsplitter</a:t>
            </a:r>
            <a:endParaRPr lang="en-US" altLang="ja-JP" sz="2400" dirty="0">
              <a:latin typeface="+mj-lt"/>
            </a:endParaRPr>
          </a:p>
        </p:txBody>
      </p:sp>
      <p:sp>
        <p:nvSpPr>
          <p:cNvPr id="33" name="コンテンツ プレースホルダ 2">
            <a:extLst>
              <a:ext uri="{FF2B5EF4-FFF2-40B4-BE49-F238E27FC236}">
                <a16:creationId xmlns:a16="http://schemas.microsoft.com/office/drawing/2014/main" id="{13B219BC-CE98-CF4A-8BDA-BF89EF8442FD}"/>
              </a:ext>
            </a:extLst>
          </p:cNvPr>
          <p:cNvSpPr txBox="1">
            <a:spLocks/>
          </p:cNvSpPr>
          <p:nvPr/>
        </p:nvSpPr>
        <p:spPr>
          <a:xfrm>
            <a:off x="2059875" y="278204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4" name="コンテンツ プレースホルダ 2">
            <a:extLst>
              <a:ext uri="{FF2B5EF4-FFF2-40B4-BE49-F238E27FC236}">
                <a16:creationId xmlns:a16="http://schemas.microsoft.com/office/drawing/2014/main" id="{94C2B3D1-0236-664C-8814-87A343A5733B}"/>
              </a:ext>
            </a:extLst>
          </p:cNvPr>
          <p:cNvSpPr txBox="1">
            <a:spLocks/>
          </p:cNvSpPr>
          <p:nvPr/>
        </p:nvSpPr>
        <p:spPr>
          <a:xfrm>
            <a:off x="2160390" y="621983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5" name="コンテンツ プレースホルダ 2">
            <a:extLst>
              <a:ext uri="{FF2B5EF4-FFF2-40B4-BE49-F238E27FC236}">
                <a16:creationId xmlns:a16="http://schemas.microsoft.com/office/drawing/2014/main" id="{4C790661-8575-BF47-80C1-355C56C0A3F7}"/>
              </a:ext>
            </a:extLst>
          </p:cNvPr>
          <p:cNvSpPr txBox="1">
            <a:spLocks/>
          </p:cNvSpPr>
          <p:nvPr/>
        </p:nvSpPr>
        <p:spPr>
          <a:xfrm>
            <a:off x="5303496" y="2761691"/>
            <a:ext cx="2321878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Photodetector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79D1D-2974-2B4B-9568-DA7871B57D8F}"/>
              </a:ext>
            </a:extLst>
          </p:cNvPr>
          <p:cNvSpPr/>
          <p:nvPr/>
        </p:nvSpPr>
        <p:spPr>
          <a:xfrm>
            <a:off x="111212" y="1017746"/>
            <a:ext cx="8942520" cy="1112108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EB020-5625-A449-A3E3-F7794533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804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11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31796"/>
            <a:ext cx="9144000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sz="2800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Michelson interferometer =</a:t>
            </a:r>
          </a:p>
          <a:p>
            <a:pPr marL="118872" indent="0" algn="ctr" defTabSz="914400">
              <a:buNone/>
            </a:pPr>
            <a:r>
              <a:rPr lang="en-US" altLang="ja-JP" sz="2800" b="1" u="sng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Optical phase meter</a:t>
            </a:r>
            <a:br>
              <a:rPr lang="en-US" altLang="ja-JP" sz="28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altLang="ja-JP" sz="28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sensitive to </a:t>
            </a:r>
            <a:r>
              <a:rPr lang="en-US" altLang="ja-JP" sz="2800" b="1" u="sng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differential arm displacement</a:t>
            </a:r>
          </a:p>
          <a:p>
            <a:pPr marL="118872" indent="0" algn="ctr" defTabSz="914400">
              <a:buNone/>
            </a:pPr>
            <a:endParaRPr lang="en-US" altLang="ja-JP" sz="2800" b="1" u="sng" dirty="0">
              <a:solidFill>
                <a:srgbClr val="FF0000"/>
              </a:solidFill>
              <a:latin typeface="Corbel" charset="0"/>
              <a:ea typeface="Corbel" charset="0"/>
              <a:cs typeface="Corbel" charset="0"/>
            </a:endParaRPr>
          </a:p>
          <a:p>
            <a:pPr lvl="1" defTabSz="914400"/>
            <a:r>
              <a:rPr lang="en-US" altLang="ja-JP" sz="2000" b="1" dirty="0">
                <a:latin typeface="Corbel" charset="0"/>
                <a:ea typeface="Corbel" charset="0"/>
                <a:cs typeface="Corbel" charset="0"/>
              </a:rPr>
              <a:t>The effect of GWs have the nature of differential strain</a:t>
            </a:r>
          </a:p>
          <a:p>
            <a:pPr lvl="1" defTabSz="914400"/>
            <a:endParaRPr lang="en-US" altLang="ja-JP" sz="2000" b="1" dirty="0">
              <a:latin typeface="Corbel" charset="0"/>
              <a:ea typeface="Corbel" charset="0"/>
              <a:cs typeface="Corbel" charset="0"/>
            </a:endParaRPr>
          </a:p>
          <a:p>
            <a:pPr lvl="1" defTabSz="914400"/>
            <a:r>
              <a:rPr lang="en-US" altLang="ja-JP" sz="2000" b="1" dirty="0">
                <a:latin typeface="Corbel" charset="0"/>
                <a:ea typeface="Corbel" charset="0"/>
                <a:cs typeface="Corbel" charset="0"/>
              </a:rPr>
              <a:t>Insensitive to the wavelength (=frequency) change of the laser</a:t>
            </a:r>
          </a:p>
          <a:p>
            <a:pPr lvl="1" defTabSz="914400"/>
            <a:endParaRPr lang="en-US" altLang="ja-JP" sz="2000" b="1" dirty="0">
              <a:latin typeface="Corbel" charset="0"/>
              <a:ea typeface="Corbel" charset="0"/>
              <a:cs typeface="Corbel" charset="0"/>
            </a:endParaRPr>
          </a:p>
          <a:p>
            <a:pPr lvl="1" defTabSz="914400"/>
            <a:r>
              <a:rPr lang="en-US" altLang="ja-JP" sz="2000" b="1" dirty="0">
                <a:latin typeface="Corbel" charset="0"/>
                <a:ea typeface="Corbel" charset="0"/>
                <a:cs typeface="Corbel" charset="0"/>
              </a:rPr>
              <a:t>Laser interferometry allows us to read the phase of the light</a:t>
            </a:r>
          </a:p>
          <a:p>
            <a:pPr lvl="1" defTabSz="914400"/>
            <a:endParaRPr lang="en-US" altLang="ja-JP" sz="2000" b="1" dirty="0">
              <a:latin typeface="Corbel" charset="0"/>
              <a:ea typeface="Corbel" charset="0"/>
              <a:cs typeface="Corbel" charset="0"/>
            </a:endParaRPr>
          </a:p>
          <a:p>
            <a:pPr lvl="1" defTabSz="914400"/>
            <a:r>
              <a:rPr lang="en-US" altLang="ja-JP" sz="2000" b="1" dirty="0">
                <a:latin typeface="Corbel" charset="0"/>
                <a:ea typeface="Corbel" charset="0"/>
                <a:cs typeface="Corbel" charset="0"/>
              </a:rPr>
              <a:t>Laser beams can be propagated long distance without power loss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EE0E5B-D2AD-B645-BD5B-ED353090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345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12</a:t>
            </a:fld>
            <a:endParaRPr lang="ja-JP" altLang="en-US" b="1" dirty="0"/>
          </a:p>
        </p:txBody>
      </p:sp>
      <p:sp>
        <p:nvSpPr>
          <p:cNvPr id="143" name="Oval 142"/>
          <p:cNvSpPr/>
          <p:nvPr/>
        </p:nvSpPr>
        <p:spPr>
          <a:xfrm>
            <a:off x="6547526" y="1331079"/>
            <a:ext cx="2205070" cy="10811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3765">
            <a:off x="6747916" y="2006284"/>
            <a:ext cx="1143000" cy="736600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698" y="1807490"/>
            <a:ext cx="351072" cy="351072"/>
          </a:xfrm>
          <a:prstGeom prst="rect">
            <a:avLst/>
          </a:prstGeom>
          <a:ln>
            <a:noFill/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1974" y="1703251"/>
            <a:ext cx="336803" cy="336803"/>
          </a:xfrm>
          <a:prstGeom prst="rect">
            <a:avLst/>
          </a:prstGeom>
          <a:ln>
            <a:noFill/>
          </a:ln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579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4091317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5830299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6014604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3177345" y="2395520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7445482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88" name="Picture 1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33" y="5283228"/>
            <a:ext cx="3483133" cy="543610"/>
          </a:xfrm>
          <a:prstGeom prst="rect">
            <a:avLst/>
          </a:prstGeom>
        </p:spPr>
      </p:pic>
      <p:sp>
        <p:nvSpPr>
          <p:cNvPr id="189" name="コンテンツ プレースホルダ 2"/>
          <p:cNvSpPr txBox="1">
            <a:spLocks/>
          </p:cNvSpPr>
          <p:nvPr/>
        </p:nvSpPr>
        <p:spPr>
          <a:xfrm>
            <a:off x="-292363" y="3732482"/>
            <a:ext cx="1854760" cy="1765651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Path length</a:t>
            </a:r>
          </a:p>
          <a:p>
            <a:pPr marL="118872" indent="0" algn="ctr" defTabSz="914400">
              <a:buFont typeface="Wingdings 2"/>
              <a:buNone/>
            </a:pP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change</a:t>
            </a:r>
          </a:p>
        </p:txBody>
      </p:sp>
      <p:sp>
        <p:nvSpPr>
          <p:cNvPr id="190" name="コンテンツ プレースホルダ 2"/>
          <p:cNvSpPr txBox="1">
            <a:spLocks/>
          </p:cNvSpPr>
          <p:nvPr/>
        </p:nvSpPr>
        <p:spPr>
          <a:xfrm>
            <a:off x="2635154" y="4033820"/>
            <a:ext cx="1483415" cy="1010165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GW</a:t>
            </a:r>
            <a:br>
              <a:rPr lang="en-US" altLang="ja-JP" sz="2800" b="1" dirty="0">
                <a:solidFill>
                  <a:srgbClr val="C00000"/>
                </a:solidFill>
                <a:latin typeface="+mj-lt"/>
              </a:rPr>
            </a:b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strain</a:t>
            </a:r>
          </a:p>
        </p:txBody>
      </p:sp>
      <p:sp>
        <p:nvSpPr>
          <p:cNvPr id="191" name="コンテンツ プレースホルダ 2"/>
          <p:cNvSpPr txBox="1">
            <a:spLocks/>
          </p:cNvSpPr>
          <p:nvPr/>
        </p:nvSpPr>
        <p:spPr>
          <a:xfrm>
            <a:off x="1452708" y="4016973"/>
            <a:ext cx="1336952" cy="119666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Arm</a:t>
            </a:r>
            <a:br>
              <a:rPr lang="en-US" altLang="ja-JP" sz="2800" b="1" dirty="0">
                <a:solidFill>
                  <a:srgbClr val="C00000"/>
                </a:solidFill>
                <a:latin typeface="+mj-lt"/>
              </a:rPr>
            </a:br>
            <a:r>
              <a:rPr lang="en-US" altLang="ja-JP" sz="2800" b="1" dirty="0">
                <a:solidFill>
                  <a:srgbClr val="C00000"/>
                </a:solidFill>
                <a:latin typeface="+mj-lt"/>
              </a:rPr>
              <a:t>length</a:t>
            </a:r>
          </a:p>
        </p:txBody>
      </p:sp>
      <p:sp>
        <p:nvSpPr>
          <p:cNvPr id="26" name="コンテンツ プレースホルダ 2"/>
          <p:cNvSpPr txBox="1">
            <a:spLocks/>
          </p:cNvSpPr>
          <p:nvPr/>
        </p:nvSpPr>
        <p:spPr>
          <a:xfrm>
            <a:off x="7226625" y="2380233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b="1" i="1" dirty="0">
                <a:solidFill>
                  <a:srgbClr val="00B050"/>
                </a:solidFill>
                <a:latin typeface="+mj-lt"/>
              </a:rPr>
              <a:t>h</a:t>
            </a:r>
          </a:p>
        </p:txBody>
      </p:sp>
      <p:sp>
        <p:nvSpPr>
          <p:cNvPr id="27" name="コンテンツ プレースホルダ 2"/>
          <p:cNvSpPr txBox="1">
            <a:spLocks/>
          </p:cNvSpPr>
          <p:nvPr/>
        </p:nvSpPr>
        <p:spPr>
          <a:xfrm>
            <a:off x="6014604" y="5476114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b="1" i="1">
                <a:solidFill>
                  <a:srgbClr val="00B050"/>
                </a:solidFill>
                <a:latin typeface="+mj-lt"/>
              </a:rPr>
              <a:t>L</a:t>
            </a:r>
            <a:endParaRPr lang="en-US" altLang="ja-JP" b="1" i="1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955787" y="4582062"/>
            <a:ext cx="2674241" cy="1441918"/>
          </a:xfrm>
          <a:prstGeom prst="line">
            <a:avLst/>
          </a:prstGeom>
          <a:ln w="76200" cap="flat">
            <a:solidFill>
              <a:srgbClr val="00B050"/>
            </a:solidFill>
            <a:miter lim="800000"/>
            <a:headEnd type="stealth"/>
            <a:tailEnd type="stealt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-147188" y="931796"/>
            <a:ext cx="6740356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Michelson-type interferometer</a:t>
            </a:r>
          </a:p>
          <a:p>
            <a:pPr lvl="1" defTabSz="914400"/>
            <a:r>
              <a:rPr lang="en-US" altLang="ja-JP" dirty="0">
                <a:latin typeface="Corbel" charset="0"/>
                <a:ea typeface="Corbel" charset="0"/>
                <a:cs typeface="Corbel" charset="0"/>
              </a:rPr>
              <a:t>With suspended mirrors</a:t>
            </a:r>
          </a:p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Differential path length change </a:t>
            </a:r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lvl="1" defTabSz="914400"/>
            <a:r>
              <a:rPr lang="en-US" altLang="ja-JP" dirty="0">
                <a:latin typeface="Corbel" charset="0"/>
                <a:ea typeface="Corbel" charset="0"/>
                <a:cs typeface="Corbel" charset="0"/>
              </a:rPr>
              <a:t>Intensity change at the output</a:t>
            </a:r>
          </a:p>
          <a:p>
            <a:pPr defTabSz="914400"/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sz="2800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sz="2800" dirty="0">
              <a:latin typeface="Corbel" charset="0"/>
              <a:ea typeface="Corbel" charset="0"/>
              <a:cs typeface="Corbel" charset="0"/>
            </a:endParaRPr>
          </a:p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The longer the arms, the better!</a:t>
            </a:r>
          </a:p>
        </p:txBody>
      </p:sp>
      <p:sp>
        <p:nvSpPr>
          <p:cNvPr id="31" name="コンテンツ プレースホルダ 2"/>
          <p:cNvSpPr txBox="1">
            <a:spLocks/>
          </p:cNvSpPr>
          <p:nvPr/>
        </p:nvSpPr>
        <p:spPr>
          <a:xfrm>
            <a:off x="7650061" y="3336331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b="1" i="1" dirty="0">
                <a:solidFill>
                  <a:srgbClr val="00B050"/>
                </a:solidFill>
                <a:latin typeface="+mj-lt"/>
              </a:rPr>
              <a:t>-&gt; dx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A28F0E-0E79-AC4D-B615-D5AEB74C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75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4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245 C -0.00417 0.02176 0.03958 0.05972 0.09791 0.0625 C 0.15364 0.06574 0.20625 0.03588 0.20955 -0.00671 C 0.21337 -0.0463 0.17708 -0.08287 0.12534 -0.08565 C 0.0776 -0.0875 0.03142 -0.06343 0.0283 -0.02639 C 0.025 0.00718 0.05573 0.03889 0.09948 0.04144 C 0.14062 0.04329 0.17864 0.02292 0.18194 -0.00787 C 0.18437 -0.03565 0.16007 -0.06273 0.12291 -0.06389 C 0.09062 -0.06597 0.05903 -0.05 0.05659 -0.025 C 0.05416 -0.00278 0.07274 0.01898 0.10173 0.02037 C 0.12691 0.02176 0.15208 0.00995 0.15364 -0.00926 C 0.15521 -0.02569 0.14236 -0.04167 0.12135 -0.04282 C 0.10434 -0.04421 0.08576 -0.03704 0.08489 -0.02384 C 0.08333 -0.01319 0.09062 -0.00208 0.10347 -0.00069 C 0.11406 -0.00069 0.12448 -0.00324 0.12621 -0.01042 C 0.12691 -0.01528 0.12534 -0.01991 0.11962 -0.02176 C 0.11719 -0.02245 0.11562 -0.02245 0.11319 -0.02176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400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0.00532 C -0.00087 -0.04121 -0.05087 -0.08195 -0.11789 -0.08473 C -0.18195 -0.0882 -0.24184 -0.05672 -0.24584 -0.01135 C -0.25087 0.03055 -0.20886 0.06944 -0.14879 0.07268 C -0.09393 0.07453 -0.04184 0.04861 -0.03785 0.00949 C -0.03386 -0.02593 -0.06893 -0.05949 -0.1198 -0.06227 C -0.16684 -0.06436 -0.21094 -0.04283 -0.21389 -0.00996 C -0.21684 0.01944 -0.18889 0.04814 -0.14688 0.0493 C -0.10886 0.05139 -0.07292 0.03449 -0.0698 0.0081 C -0.06789 -0.01551 -0.08889 -0.03866 -0.12188 -0.04005 C -0.15087 -0.04121 -0.17986 -0.02894 -0.18195 -0.00857 C -0.18386 0.00879 -0.16893 0.02546 -0.1448 0.02708 C -0.12483 0.0287 -0.10382 0.02083 -0.10278 0.00694 C -0.10087 -0.0044 -0.10886 -0.01621 -0.12379 -0.01783 C -0.13594 -0.01783 -0.14792 -0.01482 -0.14983 -0.00718 C -0.15087 -0.00232 -0.14879 0.00277 -0.14289 0.00463 C -0.13993 0.00532 -0.13785 0.00532 -0.1349 0.00463 " pathEditMode="relative" rAng="0" ptsTypes="AAAAAAAAAAAAAAAAA">
                                      <p:cBhvr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-115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2000" ac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-0.01065 L 0.03438 0.011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0" y="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3 -0.03588 L -2.77778E-6 1.48148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" y="17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2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816 0.30555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13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6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2697234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4436216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4620521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783262" y="2395520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051399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42554"/>
            <a:ext cx="9144000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Q: Why are the mirrors suspended?</a:t>
            </a:r>
          </a:p>
        </p:txBody>
      </p:sp>
      <p:sp>
        <p:nvSpPr>
          <p:cNvPr id="30" name="コンテンツ プレースホルダ 2">
            <a:extLst>
              <a:ext uri="{FF2B5EF4-FFF2-40B4-BE49-F238E27FC236}">
                <a16:creationId xmlns:a16="http://schemas.microsoft.com/office/drawing/2014/main" id="{BD05331F-E679-5246-99DB-758EBD247662}"/>
              </a:ext>
            </a:extLst>
          </p:cNvPr>
          <p:cNvSpPr txBox="1">
            <a:spLocks/>
          </p:cNvSpPr>
          <p:nvPr/>
        </p:nvSpPr>
        <p:spPr>
          <a:xfrm>
            <a:off x="6295081" y="5001479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Laser</a:t>
            </a:r>
          </a:p>
        </p:txBody>
      </p:sp>
      <p:sp>
        <p:nvSpPr>
          <p:cNvPr id="32" name="コンテンツ プレースホルダ 2">
            <a:extLst>
              <a:ext uri="{FF2B5EF4-FFF2-40B4-BE49-F238E27FC236}">
                <a16:creationId xmlns:a16="http://schemas.microsoft.com/office/drawing/2014/main" id="{117C2B7D-77D8-5E4E-8042-B2A8B6C4E5AF}"/>
              </a:ext>
            </a:extLst>
          </p:cNvPr>
          <p:cNvSpPr txBox="1">
            <a:spLocks/>
          </p:cNvSpPr>
          <p:nvPr/>
        </p:nvSpPr>
        <p:spPr>
          <a:xfrm>
            <a:off x="3488381" y="3510035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 err="1">
                <a:latin typeface="+mj-lt"/>
              </a:rPr>
              <a:t>Beamsplitter</a:t>
            </a:r>
            <a:endParaRPr lang="en-US" altLang="ja-JP" sz="2400" dirty="0">
              <a:latin typeface="+mj-lt"/>
            </a:endParaRPr>
          </a:p>
        </p:txBody>
      </p:sp>
      <p:sp>
        <p:nvSpPr>
          <p:cNvPr id="33" name="コンテンツ プレースホルダ 2">
            <a:extLst>
              <a:ext uri="{FF2B5EF4-FFF2-40B4-BE49-F238E27FC236}">
                <a16:creationId xmlns:a16="http://schemas.microsoft.com/office/drawing/2014/main" id="{13B219BC-CE98-CF4A-8BDA-BF89EF8442FD}"/>
              </a:ext>
            </a:extLst>
          </p:cNvPr>
          <p:cNvSpPr txBox="1">
            <a:spLocks/>
          </p:cNvSpPr>
          <p:nvPr/>
        </p:nvSpPr>
        <p:spPr>
          <a:xfrm>
            <a:off x="2059875" y="278204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4" name="コンテンツ プレースホルダ 2">
            <a:extLst>
              <a:ext uri="{FF2B5EF4-FFF2-40B4-BE49-F238E27FC236}">
                <a16:creationId xmlns:a16="http://schemas.microsoft.com/office/drawing/2014/main" id="{94C2B3D1-0236-664C-8814-87A343A5733B}"/>
              </a:ext>
            </a:extLst>
          </p:cNvPr>
          <p:cNvSpPr txBox="1">
            <a:spLocks/>
          </p:cNvSpPr>
          <p:nvPr/>
        </p:nvSpPr>
        <p:spPr>
          <a:xfrm>
            <a:off x="2160390" y="621983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5" name="コンテンツ プレースホルダ 2">
            <a:extLst>
              <a:ext uri="{FF2B5EF4-FFF2-40B4-BE49-F238E27FC236}">
                <a16:creationId xmlns:a16="http://schemas.microsoft.com/office/drawing/2014/main" id="{4C790661-8575-BF47-80C1-355C56C0A3F7}"/>
              </a:ext>
            </a:extLst>
          </p:cNvPr>
          <p:cNvSpPr txBox="1">
            <a:spLocks/>
          </p:cNvSpPr>
          <p:nvPr/>
        </p:nvSpPr>
        <p:spPr>
          <a:xfrm>
            <a:off x="5303496" y="2761691"/>
            <a:ext cx="2321878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Photodetector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79D1D-2974-2B4B-9568-DA7871B57D8F}"/>
              </a:ext>
            </a:extLst>
          </p:cNvPr>
          <p:cNvSpPr/>
          <p:nvPr/>
        </p:nvSpPr>
        <p:spPr>
          <a:xfrm>
            <a:off x="100740" y="913559"/>
            <a:ext cx="8942520" cy="798874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72A8F-643A-A640-AD8D-52440E4F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166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14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167504" y="933223"/>
            <a:ext cx="8956598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Why are the mirrors suspended?</a:t>
            </a: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defTabSz="914400"/>
            <a:endParaRPr lang="en-US" altLang="ja-JP" b="1" dirty="0">
              <a:solidFill>
                <a:srgbClr val="0432FF"/>
              </a:solidFill>
              <a:latin typeface="Corbel" charset="0"/>
              <a:ea typeface="Corbel" charset="0"/>
              <a:cs typeface="Corbel" charset="0"/>
            </a:endParaRPr>
          </a:p>
          <a:p>
            <a:pPr marL="118872" indent="0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Above the resonant (pendulum) frequency, </a:t>
            </a:r>
          </a:p>
          <a:p>
            <a:pPr marL="118872" indent="0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a suspended mirror behaves as a free mass</a:t>
            </a:r>
          </a:p>
          <a:p>
            <a:pPr marL="118872" indent="0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At least in horizontal directions.</a:t>
            </a:r>
            <a:endParaRPr lang="en-US" altLang="ja-JP" b="1" dirty="0">
              <a:solidFill>
                <a:srgbClr val="FF0000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F0B8C-3819-7047-A800-351E33186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04" y="2718486"/>
            <a:ext cx="4272028" cy="2279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9E39E-B60B-3D48-9CEC-C38902A9C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84" r="5948"/>
          <a:stretch/>
        </p:blipFill>
        <p:spPr>
          <a:xfrm>
            <a:off x="4615448" y="1768840"/>
            <a:ext cx="4528552" cy="348541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87231A-00A3-4542-84F4-AFDFE367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46292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385C4-6172-CE41-A078-D75C2DF00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40" y="2502524"/>
            <a:ext cx="8218860" cy="36882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15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31796"/>
            <a:ext cx="9053732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Plane light wave &amp; propagation</a:t>
            </a:r>
          </a:p>
          <a:p>
            <a:pPr lvl="1" defTabSz="914400"/>
            <a:r>
              <a:rPr lang="en-US" altLang="ja-JP" sz="24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In a scaler model, the light field of a laser beam </a:t>
            </a:r>
            <a:br>
              <a:rPr lang="en-US" altLang="ja-JP" sz="24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</a:br>
            <a:r>
              <a:rPr lang="en-US" altLang="ja-JP" sz="2400" b="1" dirty="0">
                <a:solidFill>
                  <a:srgbClr val="FF0000"/>
                </a:solidFill>
                <a:latin typeface="Corbel" charset="0"/>
                <a:ea typeface="Corbel" charset="0"/>
                <a:cs typeface="Corbel" charset="0"/>
              </a:rPr>
              <a:t>can be assumed as plane waves.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1D5A1-21F9-2741-8130-B05EE6DA1603}"/>
              </a:ext>
            </a:extLst>
          </p:cNvPr>
          <p:cNvSpPr/>
          <p:nvPr/>
        </p:nvSpPr>
        <p:spPr>
          <a:xfrm>
            <a:off x="6388443" y="4690501"/>
            <a:ext cx="1668162" cy="840259"/>
          </a:xfrm>
          <a:prstGeom prst="rect">
            <a:avLst/>
          </a:prstGeom>
          <a:noFill/>
          <a:ln w="31750" cmpd="sng">
            <a:solidFill>
              <a:srgbClr val="0432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A55BE-C828-DE48-ADAA-6B5CA41C8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981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Electric field in a Michelson interferometer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E788C-1458-7E4E-ABD3-6CDC39CC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0F6CD-1084-7846-934E-5815A62C2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4" y="1483221"/>
            <a:ext cx="7330646" cy="48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2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Light intensity at the output port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Difference of the electric fields from the arms</a:t>
            </a: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lvl="1"/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Tahoma"/>
              </a:rPr>
              <a:t>Output intensity is sensitive 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Tahoma"/>
              </a:rPr>
              <a:t>to the differential phase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842" y="1813128"/>
            <a:ext cx="2823958" cy="2690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351" y="4382490"/>
            <a:ext cx="3225800" cy="2463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1733" y="5496825"/>
            <a:ext cx="5203479" cy="12130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1954239"/>
            <a:ext cx="4416289" cy="34159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9CFFFE-EA94-FE4B-BF0C-A121D1D0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6D2FC7-5551-8748-B6F0-9EE8E9C33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54" y="4311843"/>
            <a:ext cx="348488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3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Frequency response of the Michelson to GWs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6096" y="6137897"/>
            <a:ext cx="311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Jean-Yves </a:t>
            </a:r>
            <a:r>
              <a:rPr lang="en-US" b="1" dirty="0" err="1"/>
              <a:t>Vinet,et</a:t>
            </a:r>
            <a:r>
              <a:rPr lang="en-US" b="1" dirty="0"/>
              <a:t> al</a:t>
            </a:r>
          </a:p>
          <a:p>
            <a:r>
              <a:rPr lang="en-US" b="1" dirty="0"/>
              <a:t>Phys. Rev. D 38, 433 (1988)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" y="1548572"/>
            <a:ext cx="8331200" cy="1739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5" y="3533904"/>
            <a:ext cx="6667500" cy="2070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0009" y="3985253"/>
            <a:ext cx="3095817" cy="79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46786" y="3118405"/>
            <a:ext cx="4416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Tahoma"/>
              </a:rPr>
              <a:t>Frequency response</a:t>
            </a:r>
          </a:p>
          <a:p>
            <a:r>
              <a:rPr lang="en-US" sz="2400" b="1" dirty="0">
                <a:solidFill>
                  <a:srgbClr val="FF0000"/>
                </a:solidFill>
                <a:cs typeface="Tahoma"/>
              </a:rPr>
              <a:t>of the Michelson interferometer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592" y="5921239"/>
            <a:ext cx="56158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cs typeface="Tahoma"/>
              </a:rPr>
              <a:t>Ω</a:t>
            </a:r>
            <a:r>
              <a:rPr lang="en-US" sz="2000" dirty="0">
                <a:solidFill>
                  <a:srgbClr val="FF0000"/>
                </a:solidFill>
                <a:cs typeface="Tahoma"/>
              </a:rPr>
              <a:t>: optical angular frequency, </a:t>
            </a:r>
            <a:r>
              <a:rPr lang="en-US" sz="2000" dirty="0" err="1">
                <a:solidFill>
                  <a:srgbClr val="FF0000"/>
                </a:solidFill>
                <a:cs typeface="Tahoma"/>
              </a:rPr>
              <a:t>λ</a:t>
            </a:r>
            <a:r>
              <a:rPr lang="en-US" sz="2000" baseline="-25000" dirty="0" err="1">
                <a:solidFill>
                  <a:srgbClr val="FF0000"/>
                </a:solidFill>
                <a:cs typeface="Tahoma"/>
              </a:rPr>
              <a:t>OPT</a:t>
            </a:r>
            <a:r>
              <a:rPr lang="en-US" sz="2000" dirty="0">
                <a:solidFill>
                  <a:srgbClr val="FF0000"/>
                </a:solidFill>
                <a:cs typeface="Tahoma"/>
              </a:rPr>
              <a:t> laser wavelength</a:t>
            </a:r>
          </a:p>
          <a:p>
            <a:r>
              <a:rPr lang="en-US" sz="2000" dirty="0" err="1">
                <a:solidFill>
                  <a:srgbClr val="FF0000"/>
                </a:solidFill>
                <a:cs typeface="Tahoma"/>
              </a:rPr>
              <a:t>ω</a:t>
            </a:r>
            <a:r>
              <a:rPr lang="en-US" sz="2000" dirty="0">
                <a:solidFill>
                  <a:srgbClr val="FF0000"/>
                </a:solidFill>
                <a:cs typeface="Tahoma"/>
              </a:rPr>
              <a:t>: angular frequency of GW, </a:t>
            </a:r>
            <a:r>
              <a:rPr lang="en-US" sz="2000" dirty="0" err="1">
                <a:solidFill>
                  <a:srgbClr val="FF0000"/>
                </a:solidFill>
                <a:cs typeface="Tahoma"/>
              </a:rPr>
              <a:t>λ</a:t>
            </a:r>
            <a:r>
              <a:rPr lang="en-US" sz="2000" baseline="-25000" dirty="0" err="1">
                <a:solidFill>
                  <a:srgbClr val="FF0000"/>
                </a:solidFill>
                <a:cs typeface="Tahoma"/>
              </a:rPr>
              <a:t>GW</a:t>
            </a:r>
            <a:r>
              <a:rPr lang="en-US" sz="2000" dirty="0">
                <a:solidFill>
                  <a:srgbClr val="FF0000"/>
                </a:solidFill>
                <a:cs typeface="Tahoma"/>
              </a:rPr>
              <a:t> wavelength of GW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AE71F-18F9-2546-8931-CEB110E6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865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Frequency response of the Michelson to GWs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96" y="1520134"/>
            <a:ext cx="4851400" cy="73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4879" y="1466208"/>
            <a:ext cx="3095817" cy="790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696" y="1980659"/>
            <a:ext cx="5143500" cy="3886200"/>
          </a:xfrm>
          <a:prstGeom prst="rect">
            <a:avLst/>
          </a:prstGeom>
        </p:spPr>
      </p:pic>
      <p:sp>
        <p:nvSpPr>
          <p:cNvPr id="16" name="テキスト ボックス 13"/>
          <p:cNvSpPr txBox="1"/>
          <p:nvPr/>
        </p:nvSpPr>
        <p:spPr>
          <a:xfrm>
            <a:off x="173866" y="2606791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>
                <a:solidFill>
                  <a:srgbClr val="FF00FE"/>
                </a:solidFill>
              </a:rPr>
              <a:t>longer -&gt; larger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7" name="テキスト ボックス 13"/>
          <p:cNvSpPr txBox="1"/>
          <p:nvPr/>
        </p:nvSpPr>
        <p:spPr>
          <a:xfrm>
            <a:off x="6168262" y="2283626"/>
            <a:ext cx="173886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FE"/>
                </a:solidFill>
              </a:rPr>
              <a:t>Cut off </a:t>
            </a:r>
            <a:r>
              <a:rPr kumimoji="1" lang="en-US" altLang="ja-JP" b="1" dirty="0" err="1">
                <a:solidFill>
                  <a:srgbClr val="FF00FE"/>
                </a:solidFill>
              </a:rPr>
              <a:t>freq</a:t>
            </a:r>
            <a:endParaRPr kumimoji="1" lang="en-US" altLang="ja-JP" b="1" dirty="0">
              <a:solidFill>
                <a:srgbClr val="FF00FE"/>
              </a:solidFill>
            </a:endParaRPr>
          </a:p>
          <a:p>
            <a:r>
              <a:rPr lang="en-US" altLang="ja-JP" b="1" dirty="0">
                <a:solidFill>
                  <a:srgbClr val="FF00FE"/>
                </a:solidFill>
              </a:rPr>
              <a:t>longer -&gt; lower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sp>
        <p:nvSpPr>
          <p:cNvPr id="18" name="テキスト ボックス 13"/>
          <p:cNvSpPr txBox="1"/>
          <p:nvPr/>
        </p:nvSpPr>
        <p:spPr>
          <a:xfrm>
            <a:off x="6320662" y="3893765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FE"/>
                </a:solidFill>
              </a:rPr>
              <a:t>Notch </a:t>
            </a:r>
            <a:r>
              <a:rPr kumimoji="1" lang="en-US" altLang="ja-JP" b="1" dirty="0" err="1">
                <a:solidFill>
                  <a:srgbClr val="FF00FE"/>
                </a:solidFill>
              </a:rPr>
              <a:t>freq</a:t>
            </a:r>
            <a:endParaRPr kumimoji="1" lang="en-US" altLang="ja-JP" b="1" dirty="0">
              <a:solidFill>
                <a:srgbClr val="FF00FE"/>
              </a:solidFill>
            </a:endParaRPr>
          </a:p>
          <a:p>
            <a:r>
              <a:rPr kumimoji="1" lang="en-US" altLang="ja-JP" b="1" dirty="0">
                <a:solidFill>
                  <a:srgbClr val="FF00FE"/>
                </a:solidFill>
              </a:rPr>
              <a:t>f = n c / (2 L)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879" y="5712257"/>
            <a:ext cx="87832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b="1" dirty="0">
                <a:solidFill>
                  <a:srgbClr val="FF0000"/>
                </a:solidFill>
                <a:cs typeface="Tahoma"/>
              </a:rPr>
              <a:t>Michelson arm length optimized for 1kHz GW </a:t>
            </a:r>
            <a:br>
              <a:rPr lang="en-US" sz="3200" b="1" dirty="0">
                <a:solidFill>
                  <a:srgbClr val="FF0000"/>
                </a:solidFill>
                <a:cs typeface="Tahoma"/>
              </a:rPr>
            </a:br>
            <a:r>
              <a:rPr lang="en-US" sz="3200" b="1" dirty="0">
                <a:solidFill>
                  <a:srgbClr val="FF0000"/>
                </a:solidFill>
                <a:cs typeface="Tahoma"/>
              </a:rPr>
              <a:t>-&gt; 75km, too long! =&gt; Fabry-Perot cavity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716AB-E91C-DD43-98BF-1F936205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3089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79248"/>
            <a:ext cx="8229600" cy="770511"/>
          </a:xfrm>
        </p:spPr>
        <p:txBody>
          <a:bodyPr/>
          <a:lstStyle/>
          <a:p>
            <a:r>
              <a:rPr lang="en-US" altLang="ja-JP" dirty="0"/>
              <a:t>Gravity = Spacetime curvature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25959"/>
            <a:ext cx="9144000" cy="5932041"/>
          </a:xfrm>
          <a:prstGeom prst="rect">
            <a:avLst/>
          </a:prstGeom>
          <a:gradFill>
            <a:gsLst>
              <a:gs pos="0">
                <a:schemeClr val="tx1"/>
              </a:gs>
              <a:gs pos="81000">
                <a:schemeClr val="tx1">
                  <a:lumMod val="65000"/>
                  <a:lumOff val="35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14862" y="925959"/>
            <a:ext cx="6529137" cy="5932041"/>
          </a:xfrm>
        </p:spPr>
        <p:txBody>
          <a:bodyPr/>
          <a:lstStyle/>
          <a:p>
            <a:pPr marL="118872" indent="0">
              <a:buNone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Albert Einstein: General Relativity </a:t>
            </a: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09" t="13673" r="29914" b="3638"/>
          <a:stretch/>
        </p:blipFill>
        <p:spPr>
          <a:xfrm>
            <a:off x="136357" y="1055408"/>
            <a:ext cx="2478505" cy="567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350" y="1684131"/>
            <a:ext cx="3713409" cy="116123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541691" y="2813875"/>
            <a:ext cx="1500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spacetime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curvature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14455" y="2813875"/>
            <a:ext cx="20617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energy density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(e.g. mass)</a:t>
            </a:r>
          </a:p>
        </p:txBody>
      </p:sp>
      <p:pic>
        <p:nvPicPr>
          <p:cNvPr id="14" name="Picture 13" descr="SunEarthGravityGrid-H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790" y="3710337"/>
            <a:ext cx="4948078" cy="27638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61777" y="6418515"/>
            <a:ext cx="2373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Credit: Caltech/MIT/LIGO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AE01D-E8E3-D54B-B6F5-61153B11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371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6-15 at 1.43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668"/>
            <a:ext cx="9144000" cy="4600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581056"/>
          </a:xfrm>
        </p:spPr>
        <p:txBody>
          <a:bodyPr>
            <a:noAutofit/>
          </a:bodyPr>
          <a:lstStyle/>
          <a:p>
            <a:r>
              <a:rPr lang="en-GB" sz="2800" dirty="0"/>
              <a:t>Comparison: </a:t>
            </a:r>
            <a:br>
              <a:rPr lang="en-GB" sz="2800" dirty="0"/>
            </a:br>
            <a:r>
              <a:rPr lang="en-GB" sz="2800" dirty="0"/>
              <a:t>Michelson sensitivity and GW amplitudes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75127" y="5426263"/>
            <a:ext cx="85937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Michelson sensitivity (4km 1W ): h ≈ 1.3×10</a:t>
            </a:r>
            <a:r>
              <a:rPr lang="en-GB" sz="2800" b="1" baseline="30000" dirty="0"/>
              <a:t>-20 </a:t>
            </a:r>
            <a:r>
              <a:rPr lang="en-GB" sz="2800" b="1" dirty="0"/>
              <a:t>/√Hz</a:t>
            </a:r>
          </a:p>
          <a:p>
            <a:r>
              <a:rPr lang="en-GB" sz="2800" b="1" u="sng" dirty="0">
                <a:solidFill>
                  <a:srgbClr val="FF0000"/>
                </a:solidFill>
              </a:rPr>
              <a:t>Not enough at all!!   What to do? (talk about it later)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0816" y="760979"/>
            <a:ext cx="2984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From </a:t>
            </a:r>
            <a:r>
              <a:rPr lang="nb-NO" dirty="0" err="1"/>
              <a:t>Phys</a:t>
            </a:r>
            <a:r>
              <a:rPr lang="nb-NO" dirty="0"/>
              <a:t>. Rev. </a:t>
            </a:r>
            <a:r>
              <a:rPr lang="nb-NO" dirty="0" err="1"/>
              <a:t>X</a:t>
            </a:r>
            <a:r>
              <a:rPr lang="nb-NO" dirty="0"/>
              <a:t> </a:t>
            </a:r>
            <a:r>
              <a:rPr lang="nb-NO" b="1" dirty="0"/>
              <a:t>6</a:t>
            </a:r>
            <a:r>
              <a:rPr lang="nb-NO" dirty="0"/>
              <a:t>, 041015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28F26-A74B-4A44-BB25-7BD84971E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BF9E1-8808-5542-8A32-5B4B2CED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9121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212" y="155448"/>
            <a:ext cx="9032788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Antenna pattern of a Michelson interferometer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21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6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2697234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4436216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4620521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783262" y="2395520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051399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42554"/>
            <a:ext cx="9144000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Q: How does a Michelson interferometer reacts</a:t>
            </a:r>
          </a:p>
          <a:p>
            <a:pPr marL="118872" indent="0" defTabSz="914400">
              <a:buNone/>
            </a:pPr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to GWs coming from various directions?</a:t>
            </a:r>
          </a:p>
        </p:txBody>
      </p:sp>
      <p:sp>
        <p:nvSpPr>
          <p:cNvPr id="30" name="コンテンツ プレースホルダ 2">
            <a:extLst>
              <a:ext uri="{FF2B5EF4-FFF2-40B4-BE49-F238E27FC236}">
                <a16:creationId xmlns:a16="http://schemas.microsoft.com/office/drawing/2014/main" id="{BD05331F-E679-5246-99DB-758EBD247662}"/>
              </a:ext>
            </a:extLst>
          </p:cNvPr>
          <p:cNvSpPr txBox="1">
            <a:spLocks/>
          </p:cNvSpPr>
          <p:nvPr/>
        </p:nvSpPr>
        <p:spPr>
          <a:xfrm>
            <a:off x="6295081" y="5001479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Laser</a:t>
            </a:r>
          </a:p>
        </p:txBody>
      </p:sp>
      <p:sp>
        <p:nvSpPr>
          <p:cNvPr id="32" name="コンテンツ プレースホルダ 2">
            <a:extLst>
              <a:ext uri="{FF2B5EF4-FFF2-40B4-BE49-F238E27FC236}">
                <a16:creationId xmlns:a16="http://schemas.microsoft.com/office/drawing/2014/main" id="{117C2B7D-77D8-5E4E-8042-B2A8B6C4E5AF}"/>
              </a:ext>
            </a:extLst>
          </p:cNvPr>
          <p:cNvSpPr txBox="1">
            <a:spLocks/>
          </p:cNvSpPr>
          <p:nvPr/>
        </p:nvSpPr>
        <p:spPr>
          <a:xfrm>
            <a:off x="3488381" y="3510035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 err="1">
                <a:latin typeface="+mj-lt"/>
              </a:rPr>
              <a:t>Beamsplitter</a:t>
            </a:r>
            <a:endParaRPr lang="en-US" altLang="ja-JP" sz="2400" dirty="0">
              <a:latin typeface="+mj-lt"/>
            </a:endParaRPr>
          </a:p>
        </p:txBody>
      </p:sp>
      <p:sp>
        <p:nvSpPr>
          <p:cNvPr id="33" name="コンテンツ プレースホルダ 2">
            <a:extLst>
              <a:ext uri="{FF2B5EF4-FFF2-40B4-BE49-F238E27FC236}">
                <a16:creationId xmlns:a16="http://schemas.microsoft.com/office/drawing/2014/main" id="{13B219BC-CE98-CF4A-8BDA-BF89EF8442FD}"/>
              </a:ext>
            </a:extLst>
          </p:cNvPr>
          <p:cNvSpPr txBox="1">
            <a:spLocks/>
          </p:cNvSpPr>
          <p:nvPr/>
        </p:nvSpPr>
        <p:spPr>
          <a:xfrm>
            <a:off x="2059875" y="278204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4" name="コンテンツ プレースホルダ 2">
            <a:extLst>
              <a:ext uri="{FF2B5EF4-FFF2-40B4-BE49-F238E27FC236}">
                <a16:creationId xmlns:a16="http://schemas.microsoft.com/office/drawing/2014/main" id="{94C2B3D1-0236-664C-8814-87A343A5733B}"/>
              </a:ext>
            </a:extLst>
          </p:cNvPr>
          <p:cNvSpPr txBox="1">
            <a:spLocks/>
          </p:cNvSpPr>
          <p:nvPr/>
        </p:nvSpPr>
        <p:spPr>
          <a:xfrm>
            <a:off x="2160390" y="621983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5" name="コンテンツ プレースホルダ 2">
            <a:extLst>
              <a:ext uri="{FF2B5EF4-FFF2-40B4-BE49-F238E27FC236}">
                <a16:creationId xmlns:a16="http://schemas.microsoft.com/office/drawing/2014/main" id="{4C790661-8575-BF47-80C1-355C56C0A3F7}"/>
              </a:ext>
            </a:extLst>
          </p:cNvPr>
          <p:cNvSpPr txBox="1">
            <a:spLocks/>
          </p:cNvSpPr>
          <p:nvPr/>
        </p:nvSpPr>
        <p:spPr>
          <a:xfrm>
            <a:off x="5303496" y="2761691"/>
            <a:ext cx="2321878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Photodetector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79D1D-2974-2B4B-9568-DA7871B57D8F}"/>
              </a:ext>
            </a:extLst>
          </p:cNvPr>
          <p:cNvSpPr/>
          <p:nvPr/>
        </p:nvSpPr>
        <p:spPr>
          <a:xfrm>
            <a:off x="111212" y="1017746"/>
            <a:ext cx="8942520" cy="1112108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457BCA-45B1-B64D-8D3A-63450FA76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66692">
            <a:off x="7348054" y="3317050"/>
            <a:ext cx="1143000" cy="736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15294F-F860-F142-9084-EEC80968A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9728">
            <a:off x="4424861" y="2330840"/>
            <a:ext cx="1143000" cy="73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C2B53D-97F4-DF45-A0BB-FA04C321F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06626">
            <a:off x="381032" y="3194348"/>
            <a:ext cx="1143000" cy="736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9A0937-C000-644E-A5B2-73571A2D5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62898">
            <a:off x="983830" y="4758529"/>
            <a:ext cx="1143000" cy="736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35B80-2F66-C64C-8596-014F39CC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8155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212" y="155448"/>
            <a:ext cx="9032788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Antenna pattern of a Michelson interferometer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22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6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2697234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4436216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4620521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783262" y="2413276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051399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0" y="942554"/>
            <a:ext cx="9144000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Q: How does a Michelson interferometer reacts</a:t>
            </a:r>
          </a:p>
          <a:p>
            <a:pPr marL="118872" indent="0" defTabSz="914400">
              <a:buNone/>
            </a:pPr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 to GWs coming from various directions?</a:t>
            </a:r>
          </a:p>
        </p:txBody>
      </p:sp>
      <p:sp>
        <p:nvSpPr>
          <p:cNvPr id="30" name="コンテンツ プレースホルダ 2">
            <a:extLst>
              <a:ext uri="{FF2B5EF4-FFF2-40B4-BE49-F238E27FC236}">
                <a16:creationId xmlns:a16="http://schemas.microsoft.com/office/drawing/2014/main" id="{BD05331F-E679-5246-99DB-758EBD247662}"/>
              </a:ext>
            </a:extLst>
          </p:cNvPr>
          <p:cNvSpPr txBox="1">
            <a:spLocks/>
          </p:cNvSpPr>
          <p:nvPr/>
        </p:nvSpPr>
        <p:spPr>
          <a:xfrm>
            <a:off x="6295081" y="5001479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Laser</a:t>
            </a:r>
          </a:p>
        </p:txBody>
      </p:sp>
      <p:sp>
        <p:nvSpPr>
          <p:cNvPr id="32" name="コンテンツ プレースホルダ 2">
            <a:extLst>
              <a:ext uri="{FF2B5EF4-FFF2-40B4-BE49-F238E27FC236}">
                <a16:creationId xmlns:a16="http://schemas.microsoft.com/office/drawing/2014/main" id="{117C2B7D-77D8-5E4E-8042-B2A8B6C4E5AF}"/>
              </a:ext>
            </a:extLst>
          </p:cNvPr>
          <p:cNvSpPr txBox="1">
            <a:spLocks/>
          </p:cNvSpPr>
          <p:nvPr/>
        </p:nvSpPr>
        <p:spPr>
          <a:xfrm>
            <a:off x="3488381" y="3510035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 err="1">
                <a:latin typeface="+mj-lt"/>
              </a:rPr>
              <a:t>Beamsplitter</a:t>
            </a:r>
            <a:endParaRPr lang="en-US" altLang="ja-JP" sz="2400" dirty="0">
              <a:latin typeface="+mj-lt"/>
            </a:endParaRPr>
          </a:p>
        </p:txBody>
      </p:sp>
      <p:sp>
        <p:nvSpPr>
          <p:cNvPr id="33" name="コンテンツ プレースホルダ 2">
            <a:extLst>
              <a:ext uri="{FF2B5EF4-FFF2-40B4-BE49-F238E27FC236}">
                <a16:creationId xmlns:a16="http://schemas.microsoft.com/office/drawing/2014/main" id="{13B219BC-CE98-CF4A-8BDA-BF89EF8442FD}"/>
              </a:ext>
            </a:extLst>
          </p:cNvPr>
          <p:cNvSpPr txBox="1">
            <a:spLocks/>
          </p:cNvSpPr>
          <p:nvPr/>
        </p:nvSpPr>
        <p:spPr>
          <a:xfrm>
            <a:off x="2059875" y="278204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4" name="コンテンツ プレースホルダ 2">
            <a:extLst>
              <a:ext uri="{FF2B5EF4-FFF2-40B4-BE49-F238E27FC236}">
                <a16:creationId xmlns:a16="http://schemas.microsoft.com/office/drawing/2014/main" id="{94C2B3D1-0236-664C-8814-87A343A5733B}"/>
              </a:ext>
            </a:extLst>
          </p:cNvPr>
          <p:cNvSpPr txBox="1">
            <a:spLocks/>
          </p:cNvSpPr>
          <p:nvPr/>
        </p:nvSpPr>
        <p:spPr>
          <a:xfrm>
            <a:off x="2160390" y="621983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5" name="コンテンツ プレースホルダ 2">
            <a:extLst>
              <a:ext uri="{FF2B5EF4-FFF2-40B4-BE49-F238E27FC236}">
                <a16:creationId xmlns:a16="http://schemas.microsoft.com/office/drawing/2014/main" id="{4C790661-8575-BF47-80C1-355C56C0A3F7}"/>
              </a:ext>
            </a:extLst>
          </p:cNvPr>
          <p:cNvSpPr txBox="1">
            <a:spLocks/>
          </p:cNvSpPr>
          <p:nvPr/>
        </p:nvSpPr>
        <p:spPr>
          <a:xfrm>
            <a:off x="5303496" y="2761691"/>
            <a:ext cx="2321878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Photodetector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879D1D-2974-2B4B-9568-DA7871B57D8F}"/>
              </a:ext>
            </a:extLst>
          </p:cNvPr>
          <p:cNvSpPr/>
          <p:nvPr/>
        </p:nvSpPr>
        <p:spPr>
          <a:xfrm>
            <a:off x="111212" y="1017746"/>
            <a:ext cx="8942520" cy="1112108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6457BCA-45B1-B64D-8D3A-63450FA76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66692">
            <a:off x="7348054" y="3317050"/>
            <a:ext cx="1143000" cy="736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15294F-F860-F142-9084-EEC80968A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9728">
            <a:off x="4424861" y="2330840"/>
            <a:ext cx="1143000" cy="736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C2B53D-97F4-DF45-A0BB-FA04C321F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06626">
            <a:off x="381032" y="3194348"/>
            <a:ext cx="1143000" cy="736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9A0937-C000-644E-A5B2-73571A2D5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62898">
            <a:off x="983830" y="4758529"/>
            <a:ext cx="1143000" cy="736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0319A-2D90-054B-AEC6-1353B49A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1572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1B8E2-BB36-5E4D-B1CA-87501D499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5959"/>
            <a:ext cx="8229600" cy="132297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Response of the interferometer to GWs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with + and x polarizations from various directions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599" y="84900"/>
            <a:ext cx="8615405" cy="77051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Antenna pattern of a Michelson interferometer</a:t>
            </a:r>
            <a:endParaRPr lang="ja-JP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51" y="1870031"/>
            <a:ext cx="5832390" cy="3844572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CF4ADDF-8121-2B4E-9E70-1D79CB025F93}"/>
              </a:ext>
            </a:extLst>
          </p:cNvPr>
          <p:cNvSpPr txBox="1">
            <a:spLocks/>
          </p:cNvSpPr>
          <p:nvPr/>
        </p:nvSpPr>
        <p:spPr>
          <a:xfrm>
            <a:off x="2293551" y="4470400"/>
            <a:ext cx="5415349" cy="5715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sz="2400" b="1" dirty="0">
                <a:solidFill>
                  <a:srgbClr val="FF0000"/>
                </a:solidFill>
              </a:rPr>
              <a:t>+		  x      sqrt(“+”</a:t>
            </a:r>
            <a:r>
              <a:rPr lang="en-US" sz="2400" b="1" baseline="30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+“x”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5827D0A-53B7-414E-B645-F234101D862B}"/>
              </a:ext>
            </a:extLst>
          </p:cNvPr>
          <p:cNvSpPr txBox="1">
            <a:spLocks/>
          </p:cNvSpPr>
          <p:nvPr/>
        </p:nvSpPr>
        <p:spPr>
          <a:xfrm>
            <a:off x="457200" y="5714604"/>
            <a:ext cx="8229600" cy="94407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b="1" dirty="0">
                <a:solidFill>
                  <a:srgbClr val="FF0000"/>
                </a:solidFill>
              </a:rPr>
              <a:t>Directivity is very mild</a:t>
            </a:r>
          </a:p>
          <a:p>
            <a:pPr marL="118872" indent="0" defTabSz="914400">
              <a:buNone/>
            </a:pP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 Need multiple detectors for source identification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D4E5F-4055-0A45-BF0D-C201B2E5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8199-D8B9-B148-BE6F-E070EFA8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006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599" y="84900"/>
            <a:ext cx="8615405" cy="77051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Antenna pattern of a Michelson interferometer</a:t>
            </a:r>
            <a:endParaRPr lang="ja-JP" alt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29B5D3C-6507-B44C-A1BC-A482ECA969A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970930"/>
            <a:ext cx="9144000" cy="58870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800" b="1" dirty="0">
                <a:solidFill>
                  <a:srgbClr val="0432FF"/>
                </a:solidFill>
              </a:rPr>
              <a:t>Source </a:t>
            </a:r>
            <a:r>
              <a:rPr lang="en-US" sz="2800" b="1" dirty="0">
                <a:solidFill>
                  <a:srgbClr val="0432FF"/>
                </a:solidFill>
                <a:sym typeface="Wingdings" pitchFamily="2" charset="2"/>
              </a:rPr>
              <a:t>identification with multiple detectors</a:t>
            </a: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marL="118872" indent="0" defTabSz="914400">
              <a:buNone/>
            </a:pPr>
            <a:endParaRPr lang="en-US" sz="2800" b="1" dirty="0">
              <a:solidFill>
                <a:srgbClr val="0432FF"/>
              </a:solidFill>
              <a:sym typeface="Wingdings" pitchFamily="2" charset="2"/>
            </a:endParaRPr>
          </a:p>
          <a:p>
            <a:pPr defTabSz="914400"/>
            <a:r>
              <a:rPr lang="en-US" sz="2800" b="1" dirty="0">
                <a:solidFill>
                  <a:srgbClr val="0432FF"/>
                </a:solidFill>
              </a:rPr>
              <a:t>Use difference of the signal arrival time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 dirty="0">
                <a:solidFill>
                  <a:srgbClr val="0432FF"/>
                </a:solidFill>
              </a:rPr>
              <a:t>to triangulate the source direction</a:t>
            </a:r>
          </a:p>
          <a:p>
            <a:pPr defTabSz="914400"/>
            <a:endParaRPr lang="en-US" sz="2800" b="1" dirty="0">
              <a:solidFill>
                <a:srgbClr val="0432FF"/>
              </a:solidFill>
            </a:endParaRPr>
          </a:p>
          <a:p>
            <a:r>
              <a:rPr lang="en-US" sz="2800" b="1" dirty="0">
                <a:solidFill>
                  <a:srgbClr val="0432FF"/>
                </a:solidFill>
              </a:rPr>
              <a:t>Two detectors are not enough</a:t>
            </a:r>
            <a:br>
              <a:rPr lang="en-US" sz="2800" b="1" dirty="0">
                <a:solidFill>
                  <a:srgbClr val="0432FF"/>
                </a:solidFill>
              </a:rPr>
            </a:br>
            <a:r>
              <a:rPr lang="en-US" sz="2800" b="1" dirty="0">
                <a:solidFill>
                  <a:srgbClr val="0432FF"/>
                </a:solidFill>
              </a:rPr>
              <a:t>Need three or more.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BAD7591-E8AF-E048-A9FD-F8EB346790BA}"/>
              </a:ext>
            </a:extLst>
          </p:cNvPr>
          <p:cNvSpPr/>
          <p:nvPr/>
        </p:nvSpPr>
        <p:spPr>
          <a:xfrm rot="16200000">
            <a:off x="3747541" y="689545"/>
            <a:ext cx="1379094" cy="7585025"/>
          </a:xfrm>
          <a:prstGeom prst="arc">
            <a:avLst>
              <a:gd name="adj1" fmla="val 16489069"/>
              <a:gd name="adj2" fmla="val 5171355"/>
            </a:avLst>
          </a:prstGeom>
          <a:noFill/>
          <a:ln w="1270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  <a:highlight>
                <a:srgbClr val="008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3434ED3-30B5-7D47-A5DB-D133BF5DE8F9}"/>
              </a:ext>
            </a:extLst>
          </p:cNvPr>
          <p:cNvCxnSpPr>
            <a:cxnSpLocks/>
          </p:cNvCxnSpPr>
          <p:nvPr/>
        </p:nvCxnSpPr>
        <p:spPr>
          <a:xfrm flipV="1">
            <a:off x="1768839" y="3914465"/>
            <a:ext cx="1199213" cy="254835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E95FF-3AAC-7B40-81B4-30F36828826E}"/>
              </a:ext>
            </a:extLst>
          </p:cNvPr>
          <p:cNvCxnSpPr>
            <a:cxnSpLocks/>
          </p:cNvCxnSpPr>
          <p:nvPr/>
        </p:nvCxnSpPr>
        <p:spPr>
          <a:xfrm>
            <a:off x="1768839" y="4169300"/>
            <a:ext cx="749509" cy="297769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992DDE-56B9-364D-819F-2AECC3573052}"/>
              </a:ext>
            </a:extLst>
          </p:cNvPr>
          <p:cNvCxnSpPr>
            <a:cxnSpLocks/>
          </p:cNvCxnSpPr>
          <p:nvPr/>
        </p:nvCxnSpPr>
        <p:spPr>
          <a:xfrm>
            <a:off x="6148465" y="4021766"/>
            <a:ext cx="477187" cy="445303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ABF61F-7449-4340-A13B-0D2E6665E7E7}"/>
              </a:ext>
            </a:extLst>
          </p:cNvPr>
          <p:cNvCxnSpPr>
            <a:cxnSpLocks/>
          </p:cNvCxnSpPr>
          <p:nvPr/>
        </p:nvCxnSpPr>
        <p:spPr>
          <a:xfrm>
            <a:off x="6148465" y="4021765"/>
            <a:ext cx="1304145" cy="121955"/>
          </a:xfrm>
          <a:prstGeom prst="line">
            <a:avLst/>
          </a:prstGeom>
          <a:ln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2AE5DFC0-5053-D74B-A89A-1791256E1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7643">
            <a:off x="4339977" y="2013420"/>
            <a:ext cx="3616976" cy="7366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6F59973-E113-F94B-A110-33F9534285CC}"/>
              </a:ext>
            </a:extLst>
          </p:cNvPr>
          <p:cNvCxnSpPr>
            <a:cxnSpLocks/>
          </p:cNvCxnSpPr>
          <p:nvPr/>
        </p:nvCxnSpPr>
        <p:spPr>
          <a:xfrm flipV="1">
            <a:off x="1986834" y="1536390"/>
            <a:ext cx="3064851" cy="2485376"/>
          </a:xfrm>
          <a:prstGeom prst="line">
            <a:avLst/>
          </a:prstGeom>
          <a:ln w="254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2DA3144-3F8E-7346-A087-4EFD1152106D}"/>
              </a:ext>
            </a:extLst>
          </p:cNvPr>
          <p:cNvCxnSpPr>
            <a:cxnSpLocks/>
          </p:cNvCxnSpPr>
          <p:nvPr/>
        </p:nvCxnSpPr>
        <p:spPr>
          <a:xfrm>
            <a:off x="4505182" y="1993692"/>
            <a:ext cx="1535854" cy="18351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3B71704-57DE-D245-B51D-757C41CE4109}"/>
              </a:ext>
            </a:extLst>
          </p:cNvPr>
          <p:cNvCxnSpPr>
            <a:cxnSpLocks/>
          </p:cNvCxnSpPr>
          <p:nvPr/>
        </p:nvCxnSpPr>
        <p:spPr>
          <a:xfrm flipV="1">
            <a:off x="1946550" y="1946085"/>
            <a:ext cx="2559633" cy="2075680"/>
          </a:xfrm>
          <a:prstGeom prst="line">
            <a:avLst/>
          </a:prstGeom>
          <a:ln w="50800" cmpd="sng">
            <a:solidFill>
              <a:schemeClr val="tx1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コンテンツ プレースホルダ 2">
            <a:extLst>
              <a:ext uri="{FF2B5EF4-FFF2-40B4-BE49-F238E27FC236}">
                <a16:creationId xmlns:a16="http://schemas.microsoft.com/office/drawing/2014/main" id="{C60C9DEF-21CC-CC40-A6D5-4CD248576BD1}"/>
              </a:ext>
            </a:extLst>
          </p:cNvPr>
          <p:cNvSpPr txBox="1">
            <a:spLocks/>
          </p:cNvSpPr>
          <p:nvPr/>
        </p:nvSpPr>
        <p:spPr>
          <a:xfrm>
            <a:off x="2915119" y="2843827"/>
            <a:ext cx="1032812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b="1" dirty="0" err="1">
                <a:latin typeface="+mj-lt"/>
              </a:rPr>
              <a:t>dt</a:t>
            </a:r>
            <a:endParaRPr lang="en-US" altLang="ja-JP" sz="2400" b="1" dirty="0">
              <a:latin typeface="+mj-lt"/>
            </a:endParaRPr>
          </a:p>
        </p:txBody>
      </p:sp>
      <p:sp>
        <p:nvSpPr>
          <p:cNvPr id="40" name="テキスト ボックス 13">
            <a:extLst>
              <a:ext uri="{FF2B5EF4-FFF2-40B4-BE49-F238E27FC236}">
                <a16:creationId xmlns:a16="http://schemas.microsoft.com/office/drawing/2014/main" id="{F75C50B3-8453-F54C-A553-D0AC70C6E2A0}"/>
              </a:ext>
            </a:extLst>
          </p:cNvPr>
          <p:cNvSpPr txBox="1"/>
          <p:nvPr/>
        </p:nvSpPr>
        <p:spPr>
          <a:xfrm>
            <a:off x="6351439" y="1701178"/>
            <a:ext cx="1738868" cy="707886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</a:rPr>
              <a:t>GW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C5C41-83BF-3C42-A663-8F7DB2FD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EB0C5-CBD6-A04D-842A-AA0EB2E0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46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Advanced topics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orbel"/>
                <a:cs typeface="Corbel"/>
              </a:rPr>
              <a:t>Angular &amp; frequency response of an </a:t>
            </a:r>
            <a:r>
              <a:rPr lang="en-US" altLang="ja-JP" sz="2400" b="1" dirty="0">
                <a:latin typeface="Corbel"/>
                <a:cs typeface="Corbel"/>
              </a:rPr>
              <a:t>arbitrary optical path</a:t>
            </a:r>
            <a:endParaRPr lang="en-US" sz="24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Draw an arbitrary optical path.</a:t>
            </a:r>
            <a:b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What is the angular and frequency </a:t>
            </a:r>
            <a:b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response of such a path?</a:t>
            </a:r>
          </a:p>
          <a:p>
            <a:pPr lvl="1"/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Can we use numerical “optimization” </a:t>
            </a:r>
            <a:b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for certain criteria?</a:t>
            </a:r>
            <a:b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sz="2400" b="1" dirty="0">
                <a:latin typeface="Corbel"/>
                <a:cs typeface="Corbel"/>
              </a:rPr>
              <a:t>e.g.</a:t>
            </a:r>
            <a:br>
              <a:rPr lang="en-US" sz="2400" b="1" dirty="0">
                <a:latin typeface="Corbel"/>
                <a:cs typeface="Corbel"/>
              </a:rPr>
            </a:br>
            <a:r>
              <a:rPr lang="en-US" sz="2400" b="1" dirty="0">
                <a:latin typeface="Corbel"/>
                <a:cs typeface="Corbel"/>
              </a:rPr>
              <a:t>better sky coverage, directive beaming,</a:t>
            </a:r>
            <a:br>
              <a:rPr lang="en-US" sz="2400" b="1" dirty="0">
                <a:latin typeface="Corbel"/>
                <a:cs typeface="Corbel"/>
              </a:rPr>
            </a:br>
            <a:r>
              <a:rPr lang="en-US" sz="2400" b="1" dirty="0">
                <a:latin typeface="Corbel"/>
                <a:cs typeface="Corbel"/>
              </a:rPr>
              <a:t>for certain source frequency, etc…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225" y="3922889"/>
            <a:ext cx="3056252" cy="2496255"/>
          </a:xfrm>
          <a:prstGeom prst="rect">
            <a:avLst/>
          </a:prstGeom>
        </p:spPr>
      </p:pic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5400000">
            <a:off x="6395684" y="3439937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6278344" y="3044649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9" name="AutoShape 5"/>
          <p:cNvSpPr>
            <a:spLocks noChangeAspect="1" noChangeArrowheads="1"/>
          </p:cNvSpPr>
          <p:nvPr/>
        </p:nvSpPr>
        <p:spPr bwMode="auto">
          <a:xfrm rot="7321201">
            <a:off x="7846306" y="3647106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7998141" y="3258080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AutoShape 5"/>
          <p:cNvSpPr>
            <a:spLocks noChangeAspect="1" noChangeArrowheads="1"/>
          </p:cNvSpPr>
          <p:nvPr/>
        </p:nvSpPr>
        <p:spPr bwMode="auto">
          <a:xfrm rot="16783459">
            <a:off x="7218786" y="6178637"/>
            <a:ext cx="414337" cy="481012"/>
          </a:xfrm>
          <a:custGeom>
            <a:avLst/>
            <a:gdLst>
              <a:gd name="T0" fmla="*/ 247432 w 21600"/>
              <a:gd name="T1" fmla="*/ 0 h 21600"/>
              <a:gd name="T2" fmla="*/ 0 w 21600"/>
              <a:gd name="T3" fmla="*/ 240506 h 21600"/>
              <a:gd name="T4" fmla="*/ 247432 w 21600"/>
              <a:gd name="T5" fmla="*/ 481012 h 21600"/>
              <a:gd name="T6" fmla="*/ 414337 w 21600"/>
              <a:gd name="T7" fmla="*/ 240506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75 w 21600"/>
              <a:gd name="T13" fmla="*/ 3944 h 21600"/>
              <a:gd name="T14" fmla="*/ 16076 w 21600"/>
              <a:gd name="T15" fmla="*/ 1765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899" y="0"/>
                </a:moveTo>
                <a:lnTo>
                  <a:pt x="12899" y="3944"/>
                </a:lnTo>
                <a:lnTo>
                  <a:pt x="3375" y="3944"/>
                </a:lnTo>
                <a:lnTo>
                  <a:pt x="3375" y="17656"/>
                </a:lnTo>
                <a:lnTo>
                  <a:pt x="12899" y="17656"/>
                </a:lnTo>
                <a:lnTo>
                  <a:pt x="1289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944"/>
                </a:moveTo>
                <a:lnTo>
                  <a:pt x="1350" y="17656"/>
                </a:lnTo>
                <a:lnTo>
                  <a:pt x="2700" y="17656"/>
                </a:lnTo>
                <a:lnTo>
                  <a:pt x="2700" y="3944"/>
                </a:lnTo>
                <a:close/>
              </a:path>
              <a:path w="21600" h="21600">
                <a:moveTo>
                  <a:pt x="0" y="3944"/>
                </a:moveTo>
                <a:lnTo>
                  <a:pt x="0" y="17656"/>
                </a:lnTo>
                <a:lnTo>
                  <a:pt x="675" y="17656"/>
                </a:lnTo>
                <a:lnTo>
                  <a:pt x="675" y="3944"/>
                </a:lnTo>
                <a:close/>
              </a:path>
            </a:pathLst>
          </a:custGeom>
          <a:solidFill>
            <a:srgbClr val="FF99CC">
              <a:alpha val="50195"/>
            </a:srgbClr>
          </a:solidFill>
          <a:ln w="6350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7692354" y="6390014"/>
            <a:ext cx="738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b="1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b="1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1F689-9AD1-D849-82FB-3C552D13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6247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Advanced topics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Corbel"/>
                <a:cs typeface="Corbel"/>
              </a:rPr>
              <a:t>Angular and frequency response of LISA</a:t>
            </a:r>
            <a:endParaRPr lang="en-US" sz="28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R. Schilling, Class. Quantum </a:t>
            </a:r>
            <a:r>
              <a:rPr lang="en-US" sz="2400" b="1" dirty="0" err="1">
                <a:solidFill>
                  <a:srgbClr val="0000FF"/>
                </a:solidFill>
                <a:latin typeface="Corbel"/>
                <a:cs typeface="Corbel"/>
              </a:rPr>
              <a:t>Grav</a:t>
            </a: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. 14 (1997) 1513-1519</a:t>
            </a:r>
            <a:endParaRPr lang="en-US" sz="2400" b="1" dirty="0">
              <a:latin typeface="Corbel"/>
              <a:cs typeface="Corbe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445" y="2146300"/>
            <a:ext cx="4165600" cy="281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0FB6E-9EE2-7646-8D7F-736557F37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23" y="2184400"/>
            <a:ext cx="3810000" cy="2781300"/>
          </a:xfrm>
          <a:prstGeom prst="rect">
            <a:avLst/>
          </a:prstGeom>
        </p:spPr>
      </p:pic>
      <p:sp>
        <p:nvSpPr>
          <p:cNvPr id="10" name="テキスト ボックス 13">
            <a:extLst>
              <a:ext uri="{FF2B5EF4-FFF2-40B4-BE49-F238E27FC236}">
                <a16:creationId xmlns:a16="http://schemas.microsoft.com/office/drawing/2014/main" id="{6B94B69F-17A4-0D41-B84E-5D35DEEA14EC}"/>
              </a:ext>
            </a:extLst>
          </p:cNvPr>
          <p:cNvSpPr txBox="1"/>
          <p:nvPr/>
        </p:nvSpPr>
        <p:spPr>
          <a:xfrm>
            <a:off x="1066611" y="5104939"/>
            <a:ext cx="3025612" cy="523220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Arm length 2.5Gm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EB5DF-7EF0-5B4B-9A03-3FE1410A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0555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Fabry-Perot 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Arms are too short</a:t>
            </a:r>
          </a:p>
          <a:p>
            <a:r>
              <a:rPr lang="en-US" sz="2800" b="1" dirty="0">
                <a:latin typeface="+mj-lt"/>
                <a:cs typeface="Tahoma"/>
              </a:rPr>
              <a:t>Use Fabry-Perot cavities in the arms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to store the light longer</a:t>
            </a:r>
            <a:endParaRPr lang="en-US" sz="2800" b="1" dirty="0">
              <a:solidFill>
                <a:srgbClr val="0000FF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118872" indent="0">
              <a:buNone/>
            </a:pPr>
            <a:r>
              <a:rPr lang="en-US" altLang="ja-JP" sz="2800" b="1" dirty="0">
                <a:latin typeface="+mj-lt"/>
                <a:cs typeface="Tahoma"/>
              </a:rPr>
              <a:t>  </a:t>
            </a:r>
            <a:r>
              <a:rPr lang="en-US" altLang="ja-JP" sz="2800" b="1" dirty="0">
                <a:solidFill>
                  <a:srgbClr val="FF0000"/>
                </a:solidFill>
                <a:latin typeface="+mj-lt"/>
                <a:cs typeface="Tahoma"/>
              </a:rPr>
              <a:t>Basic form of the modern interferometer GW detector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03" y="2306839"/>
            <a:ext cx="4119217" cy="35468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352" y="5942003"/>
            <a:ext cx="8427448" cy="836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69CDA0-01FB-0E4D-BE3D-00A0BAFC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0864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Fabry-Perot Michelson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In the past, a delay line arm was considered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(easier to understand)</a:t>
            </a:r>
          </a:p>
          <a:p>
            <a:r>
              <a:rPr lang="en-US" sz="2800" b="1" dirty="0">
                <a:latin typeface="+mj-lt"/>
                <a:cs typeface="Tahoma"/>
              </a:rPr>
              <a:t>A FP arm is similar but use a single optical path</a:t>
            </a:r>
          </a:p>
          <a:p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28</a:t>
            </a:fld>
            <a:endParaRPr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3E9E1-79DD-8147-BD2C-4380BF52E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41" y="2502703"/>
            <a:ext cx="8515517" cy="34562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A6C48-3FE9-1646-B555-F978001A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4350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Storing light in an optical cavity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Field equations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56" y="648804"/>
            <a:ext cx="4927600" cy="2667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682" y="4193222"/>
            <a:ext cx="3606800" cy="237490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184375" y="4893979"/>
            <a:ext cx="795130" cy="972342"/>
          </a:xfrm>
          <a:prstGeom prst="rightArrow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4121" y="2142812"/>
            <a:ext cx="3754130" cy="3973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21352" y="4140145"/>
            <a:ext cx="2924832" cy="836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482" y="3219209"/>
            <a:ext cx="4164301" cy="3348913"/>
          </a:xfrm>
          <a:prstGeom prst="rect">
            <a:avLst/>
          </a:prstGeom>
        </p:spPr>
      </p:pic>
      <p:sp>
        <p:nvSpPr>
          <p:cNvPr id="20" name="テキスト ボックス 13"/>
          <p:cNvSpPr txBox="1"/>
          <p:nvPr/>
        </p:nvSpPr>
        <p:spPr>
          <a:xfrm>
            <a:off x="5298828" y="6266884"/>
            <a:ext cx="364095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FE"/>
                </a:solidFill>
              </a:rPr>
              <a:t>Very fast phase response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1" y="2142812"/>
            <a:ext cx="3543300" cy="1358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83148-18F1-C44E-AE6C-7589F676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543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79248"/>
            <a:ext cx="8229600" cy="770511"/>
          </a:xfrm>
        </p:spPr>
        <p:txBody>
          <a:bodyPr/>
          <a:lstStyle/>
          <a:p>
            <a:r>
              <a:rPr lang="en-US" altLang="ja-JP" dirty="0"/>
              <a:t>Gravitational waves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0" y="925959"/>
            <a:ext cx="9144000" cy="5932041"/>
          </a:xfrm>
          <a:prstGeom prst="rect">
            <a:avLst/>
          </a:prstGeom>
          <a:gradFill>
            <a:gsLst>
              <a:gs pos="0">
                <a:schemeClr val="tx1"/>
              </a:gs>
              <a:gs pos="81000">
                <a:schemeClr val="tx1">
                  <a:lumMod val="65000"/>
                  <a:lumOff val="35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14862" y="925959"/>
            <a:ext cx="6529137" cy="5932041"/>
          </a:xfrm>
        </p:spPr>
        <p:txBody>
          <a:bodyPr/>
          <a:lstStyle/>
          <a:p>
            <a:pPr marL="118872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+mj-lt"/>
              </a:rPr>
              <a:t>Small perturbation of the spacetime</a:t>
            </a: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Ripples </a:t>
            </a:r>
            <a:br>
              <a:rPr lang="en-US" b="1" dirty="0">
                <a:solidFill>
                  <a:srgbClr val="FF00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in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specetime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09" t="13673" r="29914" b="3638"/>
          <a:stretch/>
        </p:blipFill>
        <p:spPr>
          <a:xfrm>
            <a:off x="129984" y="1056537"/>
            <a:ext cx="2478505" cy="56708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144" y="1685534"/>
            <a:ext cx="3493743" cy="4972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6274" y="2163916"/>
            <a:ext cx="155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flat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 err="1">
                <a:solidFill>
                  <a:srgbClr val="FFFF00"/>
                </a:solidFill>
              </a:rPr>
              <a:t>spacetime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6353" y="2121487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perturbation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0551" y="3416629"/>
            <a:ext cx="223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wave equation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012170" y="3439673"/>
            <a:ext cx="932456" cy="506843"/>
          </a:xfrm>
          <a:prstGeom prst="rightArrow">
            <a:avLst>
              <a:gd name="adj1" fmla="val 50000"/>
              <a:gd name="adj2" fmla="val 7375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0715" y="2145122"/>
            <a:ext cx="1550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spacetime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metric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846" y="3493815"/>
            <a:ext cx="1866900" cy="46033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3590715" y="7226707"/>
            <a:ext cx="5324076" cy="911236"/>
          </a:xfrm>
          <a:prstGeom prst="rect">
            <a:avLst/>
          </a:prstGeom>
        </p:spPr>
      </p:pic>
      <p:pic>
        <p:nvPicPr>
          <p:cNvPr id="1025" name="Picture 1" descr="Gravity_waves_stillimage">
            <a:extLst>
              <a:ext uri="{FF2B5EF4-FFF2-40B4-BE49-F238E27FC236}">
                <a16:creationId xmlns:a16="http://schemas.microsoft.com/office/drawing/2014/main" id="{10BA5E93-4EE9-F140-88C4-E9DBF791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50" y="4118563"/>
            <a:ext cx="3787782" cy="21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698D2F-F5B9-D744-AFFB-6D9C5FF0A767}"/>
              </a:ext>
            </a:extLst>
          </p:cNvPr>
          <p:cNvSpPr/>
          <p:nvPr/>
        </p:nvSpPr>
        <p:spPr>
          <a:xfrm>
            <a:off x="7206975" y="6268550"/>
            <a:ext cx="17219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credit: LIGO/T. Pyle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02312-5AF5-3642-842F-7CBE88BE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4EAED-691D-834B-B722-2F97C8BC5C57}"/>
              </a:ext>
            </a:extLst>
          </p:cNvPr>
          <p:cNvSpPr txBox="1"/>
          <p:nvPr/>
        </p:nvSpPr>
        <p:spPr>
          <a:xfrm>
            <a:off x="-3496962" y="-1618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10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6513616" y="1076454"/>
            <a:ext cx="2173184" cy="12205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Fabry-Perot optical resonator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  <a:cs typeface="Tahoma"/>
              </a:rPr>
              <a:t>Storing light in an optical cavity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84" y="2611818"/>
            <a:ext cx="0" cy="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9" y="1296832"/>
            <a:ext cx="5458238" cy="407622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83" y="1401430"/>
            <a:ext cx="1765300" cy="685800"/>
          </a:xfrm>
          <a:prstGeom prst="rect">
            <a:avLst/>
          </a:prstGeom>
        </p:spPr>
      </p:pic>
      <p:sp>
        <p:nvSpPr>
          <p:cNvPr id="13" name="テキスト ボックス 13"/>
          <p:cNvSpPr txBox="1"/>
          <p:nvPr/>
        </p:nvSpPr>
        <p:spPr>
          <a:xfrm>
            <a:off x="6513616" y="1076454"/>
            <a:ext cx="984911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Finesse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243" y="2288652"/>
            <a:ext cx="1681443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FE"/>
                </a:solidFill>
              </a:rPr>
              <a:t>DC Response</a:t>
            </a:r>
          </a:p>
          <a:p>
            <a:r>
              <a:rPr lang="en-US" altLang="ja-JP" b="1" dirty="0">
                <a:solidFill>
                  <a:srgbClr val="FF00FE"/>
                </a:solidFill>
              </a:rPr>
              <a:t>amplification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72527" y="2076214"/>
            <a:ext cx="0" cy="11595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テキスト ボックス 13"/>
          <p:cNvSpPr txBox="1"/>
          <p:nvPr/>
        </p:nvSpPr>
        <p:spPr>
          <a:xfrm>
            <a:off x="4288673" y="1392314"/>
            <a:ext cx="1553328" cy="646331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FE"/>
                </a:solidFill>
              </a:rPr>
              <a:t>Cutoff </a:t>
            </a:r>
            <a:r>
              <a:rPr kumimoji="1" lang="en-US" altLang="ja-JP" b="1" dirty="0" err="1">
                <a:solidFill>
                  <a:srgbClr val="FF00FE"/>
                </a:solidFill>
              </a:rPr>
              <a:t>freq</a:t>
            </a:r>
            <a:r>
              <a:rPr kumimoji="1" lang="en-US" altLang="ja-JP" b="1" dirty="0">
                <a:solidFill>
                  <a:srgbClr val="FF00FE"/>
                </a:solidFill>
              </a:rPr>
              <a:t> “Cavity pole”</a:t>
            </a:r>
            <a:endParaRPr kumimoji="1" lang="ja-JP" altLang="en-US" b="1" dirty="0">
              <a:solidFill>
                <a:srgbClr val="FF00FE"/>
              </a:solidFill>
            </a:endParaRPr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84" y="2002902"/>
            <a:ext cx="1320800" cy="5715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6" y="2957633"/>
            <a:ext cx="1409700" cy="3175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796753" y="1636177"/>
            <a:ext cx="0" cy="4447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-69895" y="5171150"/>
            <a:ext cx="9213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>
                <a:solidFill>
                  <a:srgbClr val="008000"/>
                </a:solidFill>
                <a:cs typeface="Tahoma"/>
              </a:rPr>
              <a:t>1. FP increases stored power in the arm</a:t>
            </a:r>
          </a:p>
          <a:p>
            <a:pPr lvl="1"/>
            <a:r>
              <a:rPr lang="en-US" sz="2400" b="1" dirty="0">
                <a:solidFill>
                  <a:srgbClr val="008000"/>
                </a:solidFill>
                <a:cs typeface="Tahoma"/>
              </a:rPr>
              <a:t>2. FP increases accumulation time of the signal</a:t>
            </a:r>
          </a:p>
          <a:p>
            <a:pPr lvl="1"/>
            <a:endParaRPr lang="en-US" sz="2400" b="1" dirty="0">
              <a:solidFill>
                <a:srgbClr val="FF0000"/>
              </a:solidFill>
              <a:cs typeface="Tahoma"/>
            </a:endParaRPr>
          </a:p>
          <a:p>
            <a:pPr lvl="1"/>
            <a:r>
              <a:rPr lang="en-US" sz="2400" b="1" dirty="0">
                <a:solidFill>
                  <a:srgbClr val="FF0000"/>
                </a:solidFill>
                <a:cs typeface="Tahoma"/>
              </a:rPr>
              <a:t>=&gt; Above the roll-off, increasing F does not improve the response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6E650F-3807-5A46-A8DF-3AFE8B5C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49687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Dual recycling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5218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solidFill>
                  <a:srgbClr val="0432FF"/>
                </a:solidFill>
                <a:latin typeface="+mj-lt"/>
                <a:cs typeface="Tahoma"/>
              </a:rPr>
              <a:t>Even more mirrors for more light and signals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7" y="1455413"/>
            <a:ext cx="4809106" cy="4176767"/>
          </a:xfrm>
          <a:prstGeom prst="rect">
            <a:avLst/>
          </a:prstGeom>
        </p:spPr>
      </p:pic>
      <p:sp>
        <p:nvSpPr>
          <p:cNvPr id="10" name="テキスト ボックス 13"/>
          <p:cNvSpPr txBox="1"/>
          <p:nvPr/>
        </p:nvSpPr>
        <p:spPr>
          <a:xfrm>
            <a:off x="5102266" y="1518481"/>
            <a:ext cx="3723862" cy="120032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FE"/>
                </a:solidFill>
              </a:rPr>
              <a:t>Advanced LIGO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Dual-Recycled Fabry-Perot Michelson Interferometer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15" name="コンテンツ プレースホルダ 2">
            <a:extLst>
              <a:ext uri="{FF2B5EF4-FFF2-40B4-BE49-F238E27FC236}">
                <a16:creationId xmlns:a16="http://schemas.microsoft.com/office/drawing/2014/main" id="{4044CD2B-88BF-924F-BFD8-888D76CF61BB}"/>
              </a:ext>
            </a:extLst>
          </p:cNvPr>
          <p:cNvSpPr txBox="1">
            <a:spLocks/>
          </p:cNvSpPr>
          <p:nvPr/>
        </p:nvSpPr>
        <p:spPr>
          <a:xfrm>
            <a:off x="3789277" y="3994217"/>
            <a:ext cx="2072065" cy="170103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800" b="1" dirty="0">
                <a:latin typeface="+mj-lt"/>
                <a:cs typeface="Tahoma"/>
              </a:rPr>
              <a:t>Signal 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extraction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mirror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16" name="コンテンツ プレースホルダ 2">
            <a:extLst>
              <a:ext uri="{FF2B5EF4-FFF2-40B4-BE49-F238E27FC236}">
                <a16:creationId xmlns:a16="http://schemas.microsoft.com/office/drawing/2014/main" id="{14BD2B47-8830-4F4C-8148-AB62F71FB02E}"/>
              </a:ext>
            </a:extLst>
          </p:cNvPr>
          <p:cNvSpPr txBox="1">
            <a:spLocks/>
          </p:cNvSpPr>
          <p:nvPr/>
        </p:nvSpPr>
        <p:spPr>
          <a:xfrm>
            <a:off x="409036" y="1629472"/>
            <a:ext cx="1775667" cy="170103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800" b="1" dirty="0">
                <a:latin typeface="+mj-lt"/>
                <a:cs typeface="Tahoma"/>
              </a:rPr>
              <a:t>Power 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recycling</a:t>
            </a:r>
            <a:br>
              <a:rPr lang="en-US" sz="2800" b="1" dirty="0">
                <a:latin typeface="+mj-lt"/>
                <a:cs typeface="Tahoma"/>
              </a:rPr>
            </a:br>
            <a:r>
              <a:rPr lang="en-US" sz="2800" b="1" dirty="0">
                <a:latin typeface="+mj-lt"/>
                <a:cs typeface="Tahoma"/>
              </a:rPr>
              <a:t>mirror</a:t>
            </a:r>
            <a:endParaRPr lang="en-US" sz="2800" b="1" dirty="0">
              <a:solidFill>
                <a:srgbClr val="FF0000"/>
              </a:solidFill>
              <a:latin typeface="+mj-lt"/>
              <a:cs typeface="Tahoma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538BD3-1DBF-6F46-842D-262DED7B2417}"/>
              </a:ext>
            </a:extLst>
          </p:cNvPr>
          <p:cNvCxnSpPr>
            <a:cxnSpLocks/>
          </p:cNvCxnSpPr>
          <p:nvPr/>
        </p:nvCxnSpPr>
        <p:spPr>
          <a:xfrm>
            <a:off x="1544595" y="2718809"/>
            <a:ext cx="386473" cy="611694"/>
          </a:xfrm>
          <a:prstGeom prst="straightConnector1">
            <a:avLst/>
          </a:prstGeom>
          <a:ln cmpd="sng">
            <a:solidFill>
              <a:srgbClr val="0432FF"/>
            </a:solidFill>
            <a:prstDash val="solid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99AF18-BA6D-4A43-A99E-4E06EC32B41E}"/>
              </a:ext>
            </a:extLst>
          </p:cNvPr>
          <p:cNvCxnSpPr>
            <a:cxnSpLocks/>
          </p:cNvCxnSpPr>
          <p:nvPr/>
        </p:nvCxnSpPr>
        <p:spPr>
          <a:xfrm flipH="1" flipV="1">
            <a:off x="3005134" y="4427521"/>
            <a:ext cx="862531" cy="181549"/>
          </a:xfrm>
          <a:prstGeom prst="straightConnector1">
            <a:avLst/>
          </a:prstGeom>
          <a:ln cmpd="sng">
            <a:solidFill>
              <a:srgbClr val="0432FF"/>
            </a:solidFill>
            <a:prstDash val="solid"/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コンテンツ プレースホルダ 2">
            <a:extLst>
              <a:ext uri="{FF2B5EF4-FFF2-40B4-BE49-F238E27FC236}">
                <a16:creationId xmlns:a16="http://schemas.microsoft.com/office/drawing/2014/main" id="{84B09899-5162-5B4A-A632-CB0E9C89EB15}"/>
              </a:ext>
            </a:extLst>
          </p:cNvPr>
          <p:cNvSpPr txBox="1">
            <a:spLocks/>
          </p:cNvSpPr>
          <p:nvPr/>
        </p:nvSpPr>
        <p:spPr>
          <a:xfrm>
            <a:off x="230770" y="5668524"/>
            <a:ext cx="8792896" cy="90527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  <a:cs typeface="Tahoma"/>
              </a:rPr>
              <a:t>These recycling mirrors allows us to control the power increase in the arm and the signal storage time independently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1592A-60CF-E544-8DB9-42D457DED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5430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0" y="84900"/>
            <a:ext cx="7421250" cy="770511"/>
          </a:xfrm>
        </p:spPr>
        <p:txBody>
          <a:bodyPr/>
          <a:lstStyle/>
          <a:p>
            <a:r>
              <a:rPr lang="en-US" altLang="ja-JP" dirty="0"/>
              <a:t>GW telescope?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911160"/>
            <a:ext cx="9067800" cy="5847986"/>
          </a:xfrm>
        </p:spPr>
        <p:txBody>
          <a:bodyPr>
            <a:noAutofit/>
          </a:bodyPr>
          <a:lstStyle/>
          <a:p>
            <a:r>
              <a:rPr lang="en-US" altLang="ja-JP" sz="2800" dirty="0"/>
              <a:t>A continuous signal stream from an interferometer</a:t>
            </a:r>
            <a:br>
              <a:rPr lang="en-US" altLang="ja-JP" sz="2800" dirty="0"/>
            </a:br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endParaRPr lang="en-US" altLang="ja-JP" sz="2800" dirty="0"/>
          </a:p>
          <a:p>
            <a:r>
              <a:rPr lang="en-US" altLang="ja-JP" sz="2800" dirty="0"/>
              <a:t>Find GW signals in the sea of noise</a:t>
            </a:r>
          </a:p>
          <a:p>
            <a:pPr lvl="1"/>
            <a:r>
              <a:rPr lang="en-US" altLang="ja-JP" sz="2400" dirty="0"/>
              <a:t>Detector noises produce </a:t>
            </a:r>
            <a:r>
              <a:rPr lang="en-US" altLang="ja-JP" sz="2400" b="1" dirty="0"/>
              <a:t>fake</a:t>
            </a:r>
            <a:r>
              <a:rPr lang="en-US" altLang="ja-JP" sz="2400" dirty="0"/>
              <a:t> detections</a:t>
            </a:r>
          </a:p>
          <a:p>
            <a:pPr>
              <a:buNone/>
            </a:pPr>
            <a:endParaRPr lang="en-US" altLang="ja-JP" sz="2800" dirty="0"/>
          </a:p>
          <a:p>
            <a:r>
              <a:rPr lang="en-US" altLang="ja-JP" sz="2800" b="1" dirty="0">
                <a:solidFill>
                  <a:srgbClr val="FF0000"/>
                </a:solidFill>
              </a:rPr>
              <a:t>Reduce noises!</a:t>
            </a:r>
          </a:p>
          <a:p>
            <a:pPr lvl="1"/>
            <a:r>
              <a:rPr lang="en-US" altLang="ja-JP" sz="2400" dirty="0"/>
              <a:t>Obs. distance is </a:t>
            </a:r>
            <a:r>
              <a:rPr lang="en-US" altLang="ja-JP" sz="2400" dirty="0" err="1"/>
              <a:t>inv</a:t>
            </a:r>
            <a:r>
              <a:rPr lang="en-US" altLang="ja-JP" sz="2400" dirty="0"/>
              <a:t>-proportional to noise level</a:t>
            </a:r>
          </a:p>
          <a:p>
            <a:pPr lvl="1"/>
            <a:r>
              <a:rPr lang="en-US" altLang="ja-JP" sz="2400" dirty="0"/>
              <a:t>x10 better =&gt; x10 farther =&gt; </a:t>
            </a:r>
            <a:r>
              <a:rPr lang="en-US" altLang="ja-JP" sz="2400" dirty="0">
                <a:solidFill>
                  <a:srgbClr val="FF0000"/>
                </a:solidFill>
              </a:rPr>
              <a:t>x1000 more galaxies</a:t>
            </a:r>
            <a:endParaRPr lang="en-US" altLang="ja-JP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1526882"/>
            <a:ext cx="2137582" cy="2318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6095" b="52008"/>
          <a:stretch/>
        </p:blipFill>
        <p:spPr>
          <a:xfrm>
            <a:off x="5073557" y="2020837"/>
            <a:ext cx="2160566" cy="160772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926291" y="2660822"/>
            <a:ext cx="873457" cy="432647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B202F-8210-E543-B11E-02327A5E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A6AD-0280-A146-BE68-1D2949CE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2575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B8629B-5FE1-F641-A3FC-E1D85373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136823"/>
            <a:ext cx="6930910" cy="55605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5600" y="84900"/>
            <a:ext cx="7421250" cy="770511"/>
          </a:xfrm>
        </p:spPr>
        <p:txBody>
          <a:bodyPr/>
          <a:lstStyle/>
          <a:p>
            <a:r>
              <a:rPr lang="en-US" altLang="ja-JP" dirty="0"/>
              <a:t>GW telescope?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76200" y="911160"/>
            <a:ext cx="9067800" cy="5553140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0432FF"/>
                </a:solidFill>
              </a:rPr>
              <a:t>Noises &amp; the signal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8056CFF-892C-4547-B7FB-B9DA6580469E}"/>
              </a:ext>
            </a:extLst>
          </p:cNvPr>
          <p:cNvSpPr/>
          <p:nvPr/>
        </p:nvSpPr>
        <p:spPr>
          <a:xfrm>
            <a:off x="1285103" y="2640259"/>
            <a:ext cx="3941806" cy="2281820"/>
          </a:xfrm>
          <a:custGeom>
            <a:avLst/>
            <a:gdLst>
              <a:gd name="connsiteX0" fmla="*/ 0 w 3941806"/>
              <a:gd name="connsiteY0" fmla="*/ 0 h 2281820"/>
              <a:gd name="connsiteX1" fmla="*/ 926757 w 3941806"/>
              <a:gd name="connsiteY1" fmla="*/ 1952368 h 2281820"/>
              <a:gd name="connsiteX2" fmla="*/ 1902941 w 3941806"/>
              <a:gd name="connsiteY2" fmla="*/ 2248930 h 2281820"/>
              <a:gd name="connsiteX3" fmla="*/ 3941806 w 3941806"/>
              <a:gd name="connsiteY3" fmla="*/ 2261287 h 228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1806" h="2281820">
                <a:moveTo>
                  <a:pt x="0" y="0"/>
                </a:moveTo>
                <a:cubicBezTo>
                  <a:pt x="304800" y="788773"/>
                  <a:pt x="609600" y="1577546"/>
                  <a:pt x="926757" y="1952368"/>
                </a:cubicBezTo>
                <a:cubicBezTo>
                  <a:pt x="1243914" y="2327190"/>
                  <a:pt x="1400433" y="2197444"/>
                  <a:pt x="1902941" y="2248930"/>
                </a:cubicBezTo>
                <a:cubicBezTo>
                  <a:pt x="2405449" y="2300417"/>
                  <a:pt x="3173627" y="2280852"/>
                  <a:pt x="3941806" y="2261287"/>
                </a:cubicBezTo>
              </a:path>
            </a:pathLst>
          </a:custGeom>
          <a:noFill/>
          <a:ln w="101600" cmpd="sng">
            <a:solidFill>
              <a:srgbClr val="0432FF">
                <a:alpha val="54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テキスト ボックス 13">
            <a:extLst>
              <a:ext uri="{FF2B5EF4-FFF2-40B4-BE49-F238E27FC236}">
                <a16:creationId xmlns:a16="http://schemas.microsoft.com/office/drawing/2014/main" id="{91150EDB-9A71-6549-B29C-912EACFA6A72}"/>
              </a:ext>
            </a:extLst>
          </p:cNvPr>
          <p:cNvSpPr txBox="1"/>
          <p:nvPr/>
        </p:nvSpPr>
        <p:spPr>
          <a:xfrm>
            <a:off x="5543455" y="4460414"/>
            <a:ext cx="301952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FE"/>
                </a:solidFill>
              </a:rPr>
              <a:t>Noise = Background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3FF51-74C5-2B45-AFB9-8FCFFAB9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990B2-67D6-6940-B9E7-CE57739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5123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Actual GW detector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34</a:t>
            </a:fld>
            <a:endParaRPr lang="ja-JP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4" y="1435140"/>
            <a:ext cx="7061200" cy="531368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spect="1" noChangeArrowheads="1"/>
          </p:cNvSpPr>
          <p:nvPr/>
        </p:nvSpPr>
        <p:spPr bwMode="auto">
          <a:xfrm>
            <a:off x="92122" y="5850679"/>
            <a:ext cx="827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High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Power Laser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7" name="Text Box 6"/>
          <p:cNvSpPr txBox="1">
            <a:spLocks noChangeAspect="1" noChangeArrowheads="1"/>
          </p:cNvSpPr>
          <p:nvPr/>
        </p:nvSpPr>
        <p:spPr bwMode="auto">
          <a:xfrm>
            <a:off x="272954" y="2386614"/>
            <a:ext cx="102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Mode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Cleaner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5955" y="5049110"/>
            <a:ext cx="1305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Recycling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1572656" y="1036475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4km </a:t>
            </a:r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FP arm cavities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919788" y="5961195"/>
            <a:ext cx="1305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Signal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Readout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Scheme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4528568" y="6207417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Storage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3" name="Text Box 6"/>
          <p:cNvSpPr txBox="1">
            <a:spLocks noChangeAspect="1" noChangeArrowheads="1"/>
          </p:cNvSpPr>
          <p:nvPr/>
        </p:nvSpPr>
        <p:spPr bwMode="auto">
          <a:xfrm>
            <a:off x="3507261" y="5751374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Analysis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2263188" y="5181254"/>
            <a:ext cx="2265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Analog Electronics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Digital Control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5" name="Text Box 6"/>
          <p:cNvSpPr txBox="1">
            <a:spLocks noChangeAspect="1" noChangeArrowheads="1"/>
          </p:cNvSpPr>
          <p:nvPr/>
        </p:nvSpPr>
        <p:spPr bwMode="auto">
          <a:xfrm>
            <a:off x="7337566" y="3627956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Seismic Attenuation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6" name="Text Box 6"/>
          <p:cNvSpPr txBox="1">
            <a:spLocks noChangeAspect="1" noChangeArrowheads="1"/>
          </p:cNvSpPr>
          <p:nvPr/>
        </p:nvSpPr>
        <p:spPr bwMode="auto">
          <a:xfrm>
            <a:off x="5846548" y="2670093"/>
            <a:ext cx="12093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Vacuum Envelope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7" name="Text Box 6"/>
          <p:cNvSpPr txBox="1">
            <a:spLocks noChangeAspect="1" noChangeArrowheads="1"/>
          </p:cNvSpPr>
          <p:nvPr/>
        </p:nvSpPr>
        <p:spPr bwMode="auto">
          <a:xfrm>
            <a:off x="6780867" y="5074597"/>
            <a:ext cx="22171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Suspension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(Quad Pendulum)</a:t>
            </a:r>
          </a:p>
        </p:txBody>
      </p:sp>
      <p:sp>
        <p:nvSpPr>
          <p:cNvPr id="18" name="Text Box 6"/>
          <p:cNvSpPr txBox="1">
            <a:spLocks noChangeAspect="1" noChangeArrowheads="1"/>
          </p:cNvSpPr>
          <p:nvPr/>
        </p:nvSpPr>
        <p:spPr bwMode="auto">
          <a:xfrm>
            <a:off x="6320510" y="6105933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&amp; Coating</a:t>
            </a:r>
            <a:endParaRPr lang="en-US" altLang="ja-JP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20" name="Text Box 6"/>
          <p:cNvSpPr txBox="1">
            <a:spLocks noChangeAspect="1" noChangeArrowheads="1"/>
          </p:cNvSpPr>
          <p:nvPr/>
        </p:nvSpPr>
        <p:spPr bwMode="auto">
          <a:xfrm>
            <a:off x="6311497" y="6377194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Fused Silica fiber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486E6-CAFC-4C47-BF5A-48016DF59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10016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Technologies of the GW 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000" b="1" dirty="0">
                <a:latin typeface="+mj-lt"/>
              </a:rPr>
              <a:t>3 elements of a laser GW detector</a:t>
            </a:r>
          </a:p>
          <a:p>
            <a:pPr lvl="1"/>
            <a:r>
              <a:rPr lang="en-US" altLang="ja-JP" sz="3600" b="1" dirty="0">
                <a:solidFill>
                  <a:srgbClr val="008000"/>
                </a:solidFill>
                <a:latin typeface="+mj-lt"/>
              </a:rPr>
              <a:t>Mechanics</a:t>
            </a:r>
          </a:p>
          <a:p>
            <a:pPr lvl="1"/>
            <a:r>
              <a:rPr lang="en-US" altLang="ja-JP" sz="3600" b="1" dirty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3600" b="1" dirty="0">
              <a:latin typeface="+mj-lt"/>
            </a:endParaRPr>
          </a:p>
          <a:p>
            <a:pPr lvl="1"/>
            <a:r>
              <a:rPr lang="en-US" altLang="ja-JP" sz="3600" b="1" dirty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3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9AA45-F9E3-FD45-BE0B-629B56D3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2E0E57-AACC-B64A-9954-02C74F4F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4542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Technologies of the GW 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>
                <a:solidFill>
                  <a:srgbClr val="008000"/>
                </a:solidFill>
                <a:latin typeface="+mj-lt"/>
              </a:rPr>
              <a:t>Mechanics</a:t>
            </a:r>
          </a:p>
          <a:p>
            <a:pPr lvl="1"/>
            <a:r>
              <a:rPr lang="en-US" altLang="ja-JP" sz="4000" b="1" dirty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>
              <a:latin typeface="+mj-lt"/>
            </a:endParaRPr>
          </a:p>
          <a:p>
            <a:pPr lvl="1"/>
            <a:r>
              <a:rPr lang="en-US" altLang="ja-JP" sz="4000" b="1" dirty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68503"/>
            <a:ext cx="7422713" cy="565768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E6B31-F8F8-BE4A-B440-1FA24FAD5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1DA92-5523-834E-86B5-7D0013F7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45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Design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1" y="2158235"/>
            <a:ext cx="5980421" cy="45025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8DE43-92C1-1542-8590-7E333EB0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B8461-D163-8B40-8E51-FE12CA85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4708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" y="1962737"/>
            <a:ext cx="6742134" cy="47138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Current sensitivity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22093" y="4996382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1871" y="5050216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h= 8x10</a:t>
            </a:r>
            <a:r>
              <a:rPr lang="en-US" altLang="ja-JP" b="1" baseline="30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-24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209EF-9173-0048-9304-B2787A1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6ACE8-2598-D344-A001-D03A87B9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795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6" y="2059772"/>
            <a:ext cx="8957723" cy="48565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268CB-3656-5049-B345-97721043D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31DD2-0820-DA48-9E94-4533CFEB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5754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79248"/>
            <a:ext cx="8229600" cy="770511"/>
          </a:xfrm>
        </p:spPr>
        <p:txBody>
          <a:bodyPr/>
          <a:lstStyle/>
          <a:p>
            <a:r>
              <a:rPr lang="en-US" altLang="ja-JP" dirty="0"/>
              <a:t>Two modes of gravitational waves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0" y="925959"/>
            <a:ext cx="9144000" cy="5932041"/>
          </a:xfrm>
          <a:prstGeom prst="rect">
            <a:avLst/>
          </a:prstGeom>
          <a:gradFill>
            <a:gsLst>
              <a:gs pos="0">
                <a:schemeClr val="tx1"/>
              </a:gs>
              <a:gs pos="81000">
                <a:schemeClr val="tx1">
                  <a:lumMod val="65000"/>
                  <a:lumOff val="35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95714" y="5265420"/>
            <a:ext cx="5800171" cy="661576"/>
          </a:xfrm>
        </p:spPr>
        <p:txBody>
          <a:bodyPr/>
          <a:lstStyle/>
          <a:p>
            <a:pPr marL="118872" indent="0">
              <a:buNone/>
            </a:pPr>
            <a:r>
              <a:rPr lang="en-US" b="1" dirty="0">
                <a:solidFill>
                  <a:srgbClr val="FF0000"/>
                </a:solidFill>
              </a:rPr>
              <a:t>Quadrupole strain pattern</a:t>
            </a:r>
          </a:p>
          <a:p>
            <a:pPr marL="118872" indent="0">
              <a:buNone/>
            </a:pP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lum bright="100000" contrast="100000"/>
          </a:blip>
          <a:stretch>
            <a:fillRect/>
          </a:stretch>
        </p:blipFill>
        <p:spPr>
          <a:xfrm>
            <a:off x="4136144" y="1675639"/>
            <a:ext cx="3493743" cy="5170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6274" y="2163916"/>
            <a:ext cx="1550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flat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 err="1">
                <a:solidFill>
                  <a:srgbClr val="FFFF00"/>
                </a:solidFill>
              </a:rPr>
              <a:t>spacetime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6353" y="2121487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perturbation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0551" y="3416629"/>
            <a:ext cx="2234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wave equation 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012170" y="3439673"/>
            <a:ext cx="932456" cy="506843"/>
          </a:xfrm>
          <a:prstGeom prst="rightArrow">
            <a:avLst>
              <a:gd name="adj1" fmla="val 50000"/>
              <a:gd name="adj2" fmla="val 7375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0715" y="2145122"/>
            <a:ext cx="1550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spacetime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metric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4324846" y="3489031"/>
            <a:ext cx="1866900" cy="469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3590715" y="7226707"/>
            <a:ext cx="5324076" cy="911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351A0-C783-374D-AE4B-C6179EE44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68" y="1521723"/>
            <a:ext cx="9144000" cy="33179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365D0B-8A36-264B-B4CA-8A377ADE9EB4}"/>
              </a:ext>
            </a:extLst>
          </p:cNvPr>
          <p:cNvCxnSpPr>
            <a:cxnSpLocks/>
          </p:cNvCxnSpPr>
          <p:nvPr/>
        </p:nvCxnSpPr>
        <p:spPr>
          <a:xfrm flipV="1">
            <a:off x="284182" y="1934176"/>
            <a:ext cx="3660444" cy="1922603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E11C62D-5BDB-CB48-AEF5-432ECD213CBB}"/>
              </a:ext>
            </a:extLst>
          </p:cNvPr>
          <p:cNvCxnSpPr>
            <a:cxnSpLocks/>
          </p:cNvCxnSpPr>
          <p:nvPr/>
        </p:nvCxnSpPr>
        <p:spPr>
          <a:xfrm flipV="1">
            <a:off x="4904581" y="1934176"/>
            <a:ext cx="3660444" cy="1922603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E95F3-3152-8643-A258-1D8D608D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9668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6" y="925959"/>
            <a:ext cx="8813073" cy="53905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0432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Interferometric GW detector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GWs: 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Spacetime strain</a:t>
            </a: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quadrupole patterns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 interferometry: 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Michelson</a:t>
            </a: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type interferometer 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detectors: 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Triangulation</a:t>
            </a: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source identification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Optical resonators: 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Fabry-Perot cavity</a:t>
            </a: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recycling</a:t>
            </a:r>
          </a:p>
          <a:p>
            <a:pPr lvl="1">
              <a:lnSpc>
                <a:spcPct val="150000"/>
              </a:lnSpc>
            </a:pPr>
            <a:r>
              <a:rPr lang="en-US" altLang="ja-JP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Technologies: All for </a:t>
            </a:r>
            <a:r>
              <a:rPr lang="en-US" altLang="ja-JP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noise reduction</a:t>
            </a:r>
            <a:endParaRPr lang="ja-JP" altLang="en-US"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ED71AC-1608-CF4A-B2CE-75BF1CED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D731-B621-3241-A229-370954EA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r>
              <a:rPr kumimoji="1" lang="en-US" altLang="ja-JP">
                <a:cs typeface="Tahoma"/>
              </a:rPr>
              <a:t>G1801277</a:t>
            </a:r>
            <a:r>
              <a:rPr lang="en-US" altLang="ja-JP"/>
              <a:t> </a:t>
            </a:r>
            <a:fld id="{3139F2C2-7507-4444-AD2D-5EC37B46FC20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066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191321"/>
            <a:ext cx="5517774" cy="13376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  <a:cs typeface="Corbel"/>
              </a:rPr>
              <a:t>Two free-falling masses</a:t>
            </a:r>
          </a:p>
          <a:p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r>
              <a:rPr lang="en-US" b="1" dirty="0">
                <a:solidFill>
                  <a:srgbClr val="FF0000"/>
                </a:solidFill>
                <a:latin typeface="+mj-lt"/>
                <a:cs typeface="Corbel"/>
              </a:rPr>
              <a:t>Free fall? Free mass?</a:t>
            </a: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Corbel"/>
              </a:rPr>
              <a:t>=&gt;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Corbel"/>
              </a:rPr>
              <a:t>Equivance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Corbel"/>
              </a:rPr>
              <a:t> principle</a:t>
            </a: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altLang="ja-JP" sz="2400" b="1" baseline="300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06CAF-1704-CF4B-B85A-BF6E56BC2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5" t="1804" r="18637" b="18637"/>
          <a:stretch/>
        </p:blipFill>
        <p:spPr>
          <a:xfrm>
            <a:off x="5523470" y="3878539"/>
            <a:ext cx="2545492" cy="295485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D0481-59A1-8849-BD3F-B8241A406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95983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+mj-lt"/>
                <a:cs typeface="Corbel"/>
              </a:rPr>
              <a:t>Optically measure strain between free masses</a:t>
            </a: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GWs do not appear in the local motions</a:t>
            </a: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The effect appears in the optical distance between the masses</a:t>
            </a: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9909">
            <a:off x="3903678" y="1735709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4086581" y="1400261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3248136" y="3227272"/>
            <a:ext cx="27771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L-&gt;L (1+h/2)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AF987-011F-D748-86D9-FCD7F357C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394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+mj-lt"/>
                <a:cs typeface="Corbel"/>
              </a:rPr>
              <a:t>Measure strain between free masses</a:t>
            </a: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  <a:latin typeface="+mj-lt"/>
              <a:cs typeface="Corbel"/>
            </a:endParaRP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GW does not appear in the local motion</a:t>
            </a: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Changes optical distance between the masses</a:t>
            </a:r>
            <a:b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</a:b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  <a:p>
            <a:r>
              <a:rPr lang="en-US" altLang="ja-JP" sz="2800" b="1" dirty="0">
                <a:latin typeface="Corbel"/>
                <a:cs typeface="Corbel"/>
              </a:rPr>
              <a:t>Longer the baseline, the bigger change</a:t>
            </a:r>
          </a:p>
          <a:p>
            <a:pPr lvl="1"/>
            <a:r>
              <a:rPr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>(displacement dx) = (Strain h) x (baseline L)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9909">
            <a:off x="3903678" y="1735709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4086581" y="1400261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3248136" y="3227272"/>
            <a:ext cx="2826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L-&gt;L (1+h/2)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4B944-79D6-CB44-B03A-A07C15BC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060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GW Detection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36717"/>
            <a:ext cx="9144000" cy="5733025"/>
          </a:xfrm>
        </p:spPr>
        <p:txBody>
          <a:bodyPr>
            <a:normAutofit lnSpcReduction="10000"/>
          </a:bodyPr>
          <a:lstStyle/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endParaRPr lang="en-US" sz="2800" b="1" dirty="0">
              <a:latin typeface="+mj-lt"/>
              <a:cs typeface="Corbel"/>
            </a:endParaRPr>
          </a:p>
          <a:p>
            <a:r>
              <a:rPr lang="en-US" sz="2800" b="1" dirty="0">
                <a:latin typeface="+mj-lt"/>
                <a:cs typeface="Corbel"/>
              </a:rPr>
              <a:t>Q: What happens if </a:t>
            </a: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The mirrors are not free-falling</a:t>
            </a:r>
          </a:p>
          <a:p>
            <a:pPr lvl="1"/>
            <a:r>
              <a:rPr lang="en-US" sz="2400" b="1" dirty="0">
                <a:solidFill>
                  <a:srgbClr val="0432FF"/>
                </a:solidFill>
                <a:latin typeface="+mj-lt"/>
                <a:cs typeface="Corbel"/>
              </a:rPr>
              <a:t>The distance is measured with a tape measure with infinite precision</a:t>
            </a:r>
            <a:endParaRPr lang="en-US" sz="3200" b="1" dirty="0">
              <a:solidFill>
                <a:srgbClr val="FF0000"/>
              </a:solidFill>
              <a:latin typeface="+mj-lt"/>
              <a:cs typeface="Corbe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8</a:t>
            </a:fld>
            <a:endParaRPr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981" y="2223594"/>
            <a:ext cx="5517777" cy="1337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9909">
            <a:off x="3903678" y="1735709"/>
            <a:ext cx="1143000" cy="736600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4086581" y="1400261"/>
            <a:ext cx="9847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GW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3248136" y="3227272"/>
            <a:ext cx="24854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メイリオ" charset="-128"/>
                <a:ea typeface="メイリオ" charset="-128"/>
                <a:cs typeface="メイリオ" charset="-128"/>
              </a:rPr>
              <a:t>L</a:t>
            </a:r>
            <a:endParaRPr lang="ja-JP" altLang="en-US" sz="2800" b="1" dirty="0">
              <a:solidFill>
                <a:srgbClr val="FF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AC4423-020E-C542-9F85-D45271D3EFA0}"/>
              </a:ext>
            </a:extLst>
          </p:cNvPr>
          <p:cNvSpPr/>
          <p:nvPr/>
        </p:nvSpPr>
        <p:spPr>
          <a:xfrm>
            <a:off x="111212" y="3861349"/>
            <a:ext cx="8942520" cy="2897797"/>
          </a:xfrm>
          <a:prstGeom prst="rect">
            <a:avLst/>
          </a:prstGeom>
          <a:noFill/>
          <a:ln w="1905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0B1320-9DBB-FE48-BC2B-F89C8637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9614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pPr defTabSz="914400"/>
            <a:r>
              <a:rPr lang="en-US" altLang="ja-JP" dirty="0"/>
              <a:t>GW detection with a laser interferometer 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81187" y="112290"/>
            <a:ext cx="2572545" cy="274320"/>
          </a:xfrm>
        </p:spPr>
        <p:txBody>
          <a:bodyPr/>
          <a:lstStyle/>
          <a:p>
            <a:fld id="{3139F2C2-7507-4444-AD2D-5EC37B46FC20}" type="slidenum">
              <a:rPr lang="ja-JP" altLang="en-US" b="1" smtClean="0"/>
              <a:pPr/>
              <a:t>9</a:t>
            </a:fld>
            <a:endParaRPr lang="ja-JP" altLang="en-US" b="1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9601200" y="-229808"/>
            <a:ext cx="8229600" cy="770511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1" sz="36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 defTabSz="914400"/>
            <a:endParaRPr lang="ja-JP" altLang="en-US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496" y="3241596"/>
            <a:ext cx="2387600" cy="18415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2697234" y="4459601"/>
            <a:ext cx="2212168" cy="1879600"/>
            <a:chOff x="3248654" y="4800252"/>
            <a:chExt cx="2212168" cy="1879600"/>
          </a:xfrm>
        </p:grpSpPr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8654" y="4800252"/>
              <a:ext cx="901700" cy="1879600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/>
            <p:nvPr/>
          </p:nvCxnSpPr>
          <p:spPr>
            <a:xfrm flipV="1">
              <a:off x="4057095" y="5257172"/>
              <a:ext cx="1403727" cy="7279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7" name="Straight Connector 166"/>
          <p:cNvCxnSpPr/>
          <p:nvPr/>
        </p:nvCxnSpPr>
        <p:spPr>
          <a:xfrm>
            <a:off x="4436216" y="4203851"/>
            <a:ext cx="1027552" cy="213231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 flipV="1">
            <a:off x="4620521" y="4480591"/>
            <a:ext cx="1157128" cy="586049"/>
          </a:xfrm>
          <a:prstGeom prst="line">
            <a:avLst/>
          </a:prstGeom>
          <a:ln w="76200" cap="flat">
            <a:solidFill>
              <a:srgbClr val="FF0000"/>
            </a:solidFill>
            <a:miter lim="800000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4" name="Group 173"/>
          <p:cNvGrpSpPr/>
          <p:nvPr/>
        </p:nvGrpSpPr>
        <p:grpSpPr>
          <a:xfrm>
            <a:off x="1783262" y="2395520"/>
            <a:ext cx="3126140" cy="1895816"/>
            <a:chOff x="1937006" y="2645610"/>
            <a:chExt cx="3126140" cy="1895816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7006" y="2645610"/>
              <a:ext cx="685800" cy="1638300"/>
            </a:xfrm>
            <a:prstGeom prst="rect">
              <a:avLst/>
            </a:prstGeom>
          </p:spPr>
        </p:pic>
        <p:cxnSp>
          <p:nvCxnSpPr>
            <p:cNvPr id="176" name="Straight Connector 175"/>
            <p:cNvCxnSpPr/>
            <p:nvPr/>
          </p:nvCxnSpPr>
          <p:spPr>
            <a:xfrm>
              <a:off x="2408727" y="3953863"/>
              <a:ext cx="2654419" cy="58756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6051399" y="4025074"/>
            <a:ext cx="477096" cy="321998"/>
            <a:chOff x="6602819" y="4365725"/>
            <a:chExt cx="477096" cy="321998"/>
          </a:xfrm>
        </p:grpSpPr>
        <p:sp>
          <p:nvSpPr>
            <p:cNvPr id="180" name="Oval 179"/>
            <p:cNvSpPr/>
            <p:nvPr/>
          </p:nvSpPr>
          <p:spPr>
            <a:xfrm rot="19709661">
              <a:off x="6877896" y="4365725"/>
              <a:ext cx="202019" cy="25105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/>
            <p:cNvCxnSpPr/>
            <p:nvPr/>
          </p:nvCxnSpPr>
          <p:spPr>
            <a:xfrm flipV="1">
              <a:off x="6602819" y="4502998"/>
              <a:ext cx="369092" cy="184725"/>
            </a:xfrm>
            <a:prstGeom prst="line">
              <a:avLst/>
            </a:prstGeom>
            <a:ln w="76200" cap="flat">
              <a:solidFill>
                <a:srgbClr val="FF0000"/>
              </a:solidFill>
              <a:miter lim="800000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21" name="コンテンツ プレースホルダ 2"/>
          <p:cNvSpPr txBox="1">
            <a:spLocks/>
          </p:cNvSpPr>
          <p:nvPr/>
        </p:nvSpPr>
        <p:spPr>
          <a:xfrm>
            <a:off x="-147188" y="942554"/>
            <a:ext cx="6740356" cy="585000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altLang="ja-JP" b="1" dirty="0">
                <a:solidFill>
                  <a:srgbClr val="0432FF"/>
                </a:solidFill>
                <a:latin typeface="Corbel" charset="0"/>
                <a:ea typeface="Corbel" charset="0"/>
                <a:cs typeface="Corbel" charset="0"/>
              </a:rPr>
              <a:t>Michelson-type interferometer</a:t>
            </a:r>
          </a:p>
          <a:p>
            <a:pPr lvl="1" defTabSz="914400"/>
            <a:r>
              <a:rPr lang="en-US" altLang="ja-JP" dirty="0">
                <a:latin typeface="Corbel" charset="0"/>
                <a:ea typeface="Corbel" charset="0"/>
                <a:cs typeface="Corbel" charset="0"/>
              </a:rPr>
              <a:t>With suspended mirrors</a:t>
            </a:r>
          </a:p>
        </p:txBody>
      </p:sp>
      <p:sp>
        <p:nvSpPr>
          <p:cNvPr id="30" name="コンテンツ プレースホルダ 2">
            <a:extLst>
              <a:ext uri="{FF2B5EF4-FFF2-40B4-BE49-F238E27FC236}">
                <a16:creationId xmlns:a16="http://schemas.microsoft.com/office/drawing/2014/main" id="{BD05331F-E679-5246-99DB-758EBD247662}"/>
              </a:ext>
            </a:extLst>
          </p:cNvPr>
          <p:cNvSpPr txBox="1">
            <a:spLocks/>
          </p:cNvSpPr>
          <p:nvPr/>
        </p:nvSpPr>
        <p:spPr>
          <a:xfrm>
            <a:off x="6295081" y="5001479"/>
            <a:ext cx="1483415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Laser</a:t>
            </a:r>
          </a:p>
        </p:txBody>
      </p:sp>
      <p:sp>
        <p:nvSpPr>
          <p:cNvPr id="32" name="コンテンツ プレースホルダ 2">
            <a:extLst>
              <a:ext uri="{FF2B5EF4-FFF2-40B4-BE49-F238E27FC236}">
                <a16:creationId xmlns:a16="http://schemas.microsoft.com/office/drawing/2014/main" id="{117C2B7D-77D8-5E4E-8042-B2A8B6C4E5AF}"/>
              </a:ext>
            </a:extLst>
          </p:cNvPr>
          <p:cNvSpPr txBox="1">
            <a:spLocks/>
          </p:cNvSpPr>
          <p:nvPr/>
        </p:nvSpPr>
        <p:spPr>
          <a:xfrm>
            <a:off x="3488381" y="3510035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 err="1">
                <a:latin typeface="+mj-lt"/>
              </a:rPr>
              <a:t>Beamsplitter</a:t>
            </a:r>
            <a:endParaRPr lang="en-US" altLang="ja-JP" sz="2400" dirty="0">
              <a:latin typeface="+mj-lt"/>
            </a:endParaRPr>
          </a:p>
        </p:txBody>
      </p:sp>
      <p:sp>
        <p:nvSpPr>
          <p:cNvPr id="33" name="コンテンツ プレースホルダ 2">
            <a:extLst>
              <a:ext uri="{FF2B5EF4-FFF2-40B4-BE49-F238E27FC236}">
                <a16:creationId xmlns:a16="http://schemas.microsoft.com/office/drawing/2014/main" id="{13B219BC-CE98-CF4A-8BDA-BF89EF8442FD}"/>
              </a:ext>
            </a:extLst>
          </p:cNvPr>
          <p:cNvSpPr txBox="1">
            <a:spLocks/>
          </p:cNvSpPr>
          <p:nvPr/>
        </p:nvSpPr>
        <p:spPr>
          <a:xfrm>
            <a:off x="2059875" y="278204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4" name="コンテンツ プレースホルダ 2">
            <a:extLst>
              <a:ext uri="{FF2B5EF4-FFF2-40B4-BE49-F238E27FC236}">
                <a16:creationId xmlns:a16="http://schemas.microsoft.com/office/drawing/2014/main" id="{94C2B3D1-0236-664C-8814-87A343A5733B}"/>
              </a:ext>
            </a:extLst>
          </p:cNvPr>
          <p:cNvSpPr txBox="1">
            <a:spLocks/>
          </p:cNvSpPr>
          <p:nvPr/>
        </p:nvSpPr>
        <p:spPr>
          <a:xfrm>
            <a:off x="2160390" y="6219839"/>
            <a:ext cx="1975387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End Mirror</a:t>
            </a:r>
          </a:p>
        </p:txBody>
      </p:sp>
      <p:sp>
        <p:nvSpPr>
          <p:cNvPr id="35" name="コンテンツ プレースホルダ 2">
            <a:extLst>
              <a:ext uri="{FF2B5EF4-FFF2-40B4-BE49-F238E27FC236}">
                <a16:creationId xmlns:a16="http://schemas.microsoft.com/office/drawing/2014/main" id="{4C790661-8575-BF47-80C1-355C56C0A3F7}"/>
              </a:ext>
            </a:extLst>
          </p:cNvPr>
          <p:cNvSpPr txBox="1">
            <a:spLocks/>
          </p:cNvSpPr>
          <p:nvPr/>
        </p:nvSpPr>
        <p:spPr>
          <a:xfrm>
            <a:off x="5303496" y="2761691"/>
            <a:ext cx="2321878" cy="568684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Font typeface="Wingdings 2"/>
              <a:buNone/>
            </a:pPr>
            <a:r>
              <a:rPr lang="en-US" altLang="ja-JP" sz="2400" dirty="0">
                <a:latin typeface="+mj-lt"/>
              </a:rPr>
              <a:t>Photodetector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5326B0-6FA0-014C-A6A1-662DD6A07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6413136" cy="274320"/>
          </a:xfrm>
        </p:spPr>
        <p:txBody>
          <a:bodyPr/>
          <a:lstStyle/>
          <a:p>
            <a:r>
              <a:rPr lang="en-US" altLang="ja-JP"/>
              <a:t>LIGO-G1801277-v1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4949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15439</TotalTime>
  <Words>1217</Words>
  <Application>Microsoft Macintosh PowerPoint</Application>
  <PresentationFormat>On-screen Show (4:3)</PresentationFormat>
  <Paragraphs>445</Paragraphs>
  <Slides>40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ＤＦＰ太丸ゴシック体</vt:lpstr>
      <vt:lpstr>メイリオ</vt:lpstr>
      <vt:lpstr>ＭＳ ゴシック</vt:lpstr>
      <vt:lpstr>ＭＳ Ｐゴシック</vt:lpstr>
      <vt:lpstr>Arial</vt:lpstr>
      <vt:lpstr>Calibri</vt:lpstr>
      <vt:lpstr>Corbel</vt:lpstr>
      <vt:lpstr>Tahoma</vt:lpstr>
      <vt:lpstr>Wingdings</vt:lpstr>
      <vt:lpstr>Wingdings 2</vt:lpstr>
      <vt:lpstr>Wingdings 3</vt:lpstr>
      <vt:lpstr>モジュール</vt:lpstr>
      <vt:lpstr>Gravitational wave detection with laser interferometers</vt:lpstr>
      <vt:lpstr>Gravity = Spacetime curvature</vt:lpstr>
      <vt:lpstr>Gravitational waves </vt:lpstr>
      <vt:lpstr>Two modes of gravitational waves</vt:lpstr>
      <vt:lpstr>GW Detection</vt:lpstr>
      <vt:lpstr>GW Detection</vt:lpstr>
      <vt:lpstr>GW Detection</vt:lpstr>
      <vt:lpstr>GW Detection</vt:lpstr>
      <vt:lpstr>GW detection with a laser interferometer </vt:lpstr>
      <vt:lpstr>GW detection with a laser interferometer </vt:lpstr>
      <vt:lpstr>GW detection with a laser interferometer </vt:lpstr>
      <vt:lpstr>GW detection with a laser interferometer </vt:lpstr>
      <vt:lpstr>GW detection with a laser interferometer </vt:lpstr>
      <vt:lpstr>GW detection with a laser interferometer </vt:lpstr>
      <vt:lpstr>GW detection with a laser interferometer </vt:lpstr>
      <vt:lpstr>Michelson interferometer</vt:lpstr>
      <vt:lpstr>Michelson interferometer</vt:lpstr>
      <vt:lpstr>Michelson interferometer</vt:lpstr>
      <vt:lpstr>Michelson interferometer</vt:lpstr>
      <vt:lpstr>Comparison:  Michelson sensitivity and GW amplitudes</vt:lpstr>
      <vt:lpstr>Antenna pattern of a Michelson interferometer</vt:lpstr>
      <vt:lpstr>Antenna pattern of a Michelson interferometer</vt:lpstr>
      <vt:lpstr>Antenna pattern of a Michelson interferometer</vt:lpstr>
      <vt:lpstr>Antenna pattern of a Michelson interferometer</vt:lpstr>
      <vt:lpstr>Advanced topics</vt:lpstr>
      <vt:lpstr>Advanced topics</vt:lpstr>
      <vt:lpstr>Fabry-Perot Michelson Interferometer</vt:lpstr>
      <vt:lpstr>Fabry-Perot Michelson Interferometer</vt:lpstr>
      <vt:lpstr>Fabry-Perot optical resonator</vt:lpstr>
      <vt:lpstr>Fabry-Perot optical resonator</vt:lpstr>
      <vt:lpstr>Dual recycling</vt:lpstr>
      <vt:lpstr>GW telescope?</vt:lpstr>
      <vt:lpstr>GW telescope?</vt:lpstr>
      <vt:lpstr>Actual GW detector</vt:lpstr>
      <vt:lpstr>Technologies of the GW detectors</vt:lpstr>
      <vt:lpstr>Technologies of the GW detectors</vt:lpstr>
      <vt:lpstr>Sensitivity and noise</vt:lpstr>
      <vt:lpstr>Sensitivity and noise</vt:lpstr>
      <vt:lpstr>Sensitivity and noise</vt:lpstr>
      <vt:lpstr>Summary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248</cp:revision>
  <dcterms:created xsi:type="dcterms:W3CDTF">2010-06-17T21:13:06Z</dcterms:created>
  <dcterms:modified xsi:type="dcterms:W3CDTF">2018-06-23T02:14:07Z</dcterms:modified>
</cp:coreProperties>
</file>