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null)" ContentType="image/x-em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380" r:id="rId4"/>
    <p:sldId id="375" r:id="rId5"/>
    <p:sldId id="346" r:id="rId6"/>
    <p:sldId id="372" r:id="rId7"/>
    <p:sldId id="371" r:id="rId8"/>
    <p:sldId id="289" r:id="rId9"/>
    <p:sldId id="290" r:id="rId10"/>
    <p:sldId id="331" r:id="rId11"/>
    <p:sldId id="343" r:id="rId12"/>
    <p:sldId id="333" r:id="rId13"/>
    <p:sldId id="334" r:id="rId14"/>
    <p:sldId id="377" r:id="rId15"/>
    <p:sldId id="376" r:id="rId16"/>
    <p:sldId id="345" r:id="rId17"/>
    <p:sldId id="383" r:id="rId18"/>
    <p:sldId id="349" r:id="rId19"/>
    <p:sldId id="385" r:id="rId20"/>
    <p:sldId id="38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B06"/>
    <a:srgbClr val="0033CC"/>
    <a:srgbClr val="00FF00"/>
    <a:srgbClr val="FF6600"/>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00" autoAdjust="0"/>
    <p:restoredTop sz="96154" autoAdjust="0"/>
  </p:normalViewPr>
  <p:slideViewPr>
    <p:cSldViewPr>
      <p:cViewPr varScale="1">
        <p:scale>
          <a:sx n="104" d="100"/>
          <a:sy n="104" d="100"/>
        </p:scale>
        <p:origin x="208" y="488"/>
      </p:cViewPr>
      <p:guideLst>
        <p:guide orient="horz" pos="2160"/>
        <p:guide pos="2880"/>
      </p:guideLst>
    </p:cSldViewPr>
  </p:slideViewPr>
  <p:outlineViewPr>
    <p:cViewPr>
      <p:scale>
        <a:sx n="33" d="100"/>
        <a:sy n="33" d="100"/>
      </p:scale>
      <p:origin x="0" y="-248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C736E-7A82-FE48-A9D0-CC94C24D932A}" type="datetimeFigureOut">
              <a:rPr lang="en-US" smtClean="0"/>
              <a:t>5/16/18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1FB290-0273-D64A-BBA8-44A4B8B67C9F}" type="slidenum">
              <a:rPr lang="en-US" smtClean="0"/>
              <a:t>‹#›</a:t>
            </a:fld>
            <a:endParaRPr lang="en-US"/>
          </a:p>
        </p:txBody>
      </p:sp>
    </p:spTree>
    <p:extLst>
      <p:ext uri="{BB962C8B-B14F-4D97-AF65-F5344CB8AC3E}">
        <p14:creationId xmlns:p14="http://schemas.microsoft.com/office/powerpoint/2010/main" val="805906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472D5347-79BC-D844-870B-6BF3D7E2A903}" type="datetime1">
              <a:rPr lang="en-US"/>
              <a:pPr>
                <a:defRPr/>
              </a:pPr>
              <a:t>5/16/18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F46B448-B9D8-464B-877B-E7CC92757E06}" type="slidenum">
              <a:rPr lang="en-US"/>
              <a:pPr>
                <a:defRPr/>
              </a:pPr>
              <a:t>‹#›</a:t>
            </a:fld>
            <a:endParaRPr lang="en-US"/>
          </a:p>
        </p:txBody>
      </p:sp>
    </p:spTree>
    <p:extLst>
      <p:ext uri="{BB962C8B-B14F-4D97-AF65-F5344CB8AC3E}">
        <p14:creationId xmlns:p14="http://schemas.microsoft.com/office/powerpoint/2010/main" val="22761873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b="1">
                <a:latin typeface="Calibri" charset="0"/>
                <a:ea typeface="ＭＳ Ｐゴシック" charset="0"/>
                <a:cs typeface="ＭＳ Ｐゴシック" charset="0"/>
              </a:rPr>
              <a:t>Heat capacity of glasses</a:t>
            </a:r>
          </a:p>
          <a:p>
            <a:pPr eaLnBrk="1" hangingPunct="1">
              <a:spcBef>
                <a:spcPct val="0"/>
              </a:spcBef>
            </a:pPr>
            <a:r>
              <a:rPr lang="en-US">
                <a:latin typeface="Calibri" charset="0"/>
                <a:ea typeface="ＭＳ Ｐゴシック" charset="0"/>
                <a:cs typeface="ＭＳ Ｐゴシック" charset="0"/>
              </a:rPr>
              <a:t>	- Zeller and Pohl demonstrated that a wide range of glasses have a heat capacity that is remarkably different than their crystalline counter parts.</a:t>
            </a:r>
          </a:p>
          <a:p>
            <a:pPr eaLnBrk="1" hangingPunct="1">
              <a:spcBef>
                <a:spcPct val="0"/>
              </a:spcBef>
            </a:pPr>
            <a:r>
              <a:rPr lang="en-US">
                <a:latin typeface="Calibri" charset="0"/>
                <a:ea typeface="ＭＳ Ｐゴシック" charset="0"/>
                <a:cs typeface="ＭＳ Ｐゴシック" charset="0"/>
              </a:rPr>
              <a:t>	- The low temperature linear heat capacity has been explained by the phenomenological Two Level Systems (TLS) model</a:t>
            </a:r>
          </a:p>
          <a:p>
            <a:pPr eaLnBrk="1" hangingPunct="1">
              <a:spcBef>
                <a:spcPct val="0"/>
              </a:spcBef>
            </a:pPr>
            <a:r>
              <a:rPr lang="en-US">
                <a:latin typeface="Calibri" charset="0"/>
                <a:ea typeface="ＭＳ Ｐゴシック" charset="0"/>
                <a:cs typeface="ＭＳ Ｐゴシック" charset="0"/>
              </a:rPr>
              <a:t>	- This model proposes that single atoms or groups of atoms are in a local energy minima but that there are nearby minima due to other structural configurations that could have been frozen in at the glass transition.</a:t>
            </a:r>
          </a:p>
          <a:p>
            <a:pPr eaLnBrk="1" hangingPunct="1">
              <a:spcBef>
                <a:spcPct val="0"/>
              </a:spcBef>
            </a:pPr>
            <a:r>
              <a:rPr lang="en-US">
                <a:latin typeface="Calibri" charset="0"/>
                <a:ea typeface="ＭＳ Ｐゴシック" charset="0"/>
                <a:cs typeface="ＭＳ Ｐゴシック" charset="0"/>
              </a:rPr>
              <a:t>	- The finite overlap of the ground state wave functions of the minima leads to a splitting of the ground state energy and this is the source of the low energy excitaitons. </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b="1">
                <a:latin typeface="Calibri" charset="0"/>
                <a:ea typeface="ＭＳ Ｐゴシック" charset="0"/>
                <a:cs typeface="ＭＳ Ｐゴシック" charset="0"/>
              </a:rPr>
              <a:t>Excess heat capacity of dangling bonds</a:t>
            </a:r>
          </a:p>
          <a:p>
            <a:pPr eaLnBrk="1" hangingPunct="1">
              <a:spcBef>
                <a:spcPct val="0"/>
              </a:spcBef>
            </a:pPr>
            <a:r>
              <a:rPr lang="en-US">
                <a:latin typeface="Calibri" charset="0"/>
                <a:ea typeface="ＭＳ Ｐゴシック" charset="0"/>
                <a:cs typeface="ＭＳ Ｐゴシック" charset="0"/>
              </a:rPr>
              <a:t>	- The heat capacity of dangling bonds has been measured in e-beam a-Si</a:t>
            </a:r>
          </a:p>
          <a:p>
            <a:pPr eaLnBrk="1" hangingPunct="1">
              <a:spcBef>
                <a:spcPct val="0"/>
              </a:spcBef>
            </a:pPr>
            <a:r>
              <a:rPr lang="en-US">
                <a:latin typeface="Calibri" charset="0"/>
                <a:ea typeface="ＭＳ Ｐゴシック" charset="0"/>
                <a:cs typeface="ＭＳ Ｐゴシック" charset="0"/>
              </a:rPr>
              <a:t>	- The lifting of the spin degeneracy leads to a Schottky anamoly below 1K</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b="1">
                <a:latin typeface="Calibri" charset="0"/>
                <a:ea typeface="ＭＳ Ｐゴシック" charset="0"/>
                <a:cs typeface="ＭＳ Ｐゴシック" charset="0"/>
              </a:rPr>
              <a:t>Return to Internal friction</a:t>
            </a:r>
          </a:p>
          <a:p>
            <a:pPr eaLnBrk="1" hangingPunct="1">
              <a:spcBef>
                <a:spcPct val="0"/>
              </a:spcBef>
            </a:pPr>
            <a:r>
              <a:rPr lang="en-US">
                <a:latin typeface="Calibri" charset="0"/>
                <a:ea typeface="ＭＳ Ｐゴシック" charset="0"/>
                <a:cs typeface="ＭＳ Ｐゴシック" charset="0"/>
              </a:rPr>
              <a:t>	- The IF of a-Si:H is constant from 0.3K to 100K as is seen in other glasses where structural configurations lead to TLS</a:t>
            </a:r>
          </a:p>
          <a:p>
            <a:pPr eaLnBrk="1" hangingPunct="1">
              <a:spcBef>
                <a:spcPct val="0"/>
              </a:spcBef>
            </a:pPr>
            <a:r>
              <a:rPr lang="en-US">
                <a:latin typeface="Calibri" charset="0"/>
                <a:ea typeface="ＭＳ Ｐゴシック" charset="0"/>
                <a:cs typeface="ＭＳ Ｐゴシック" charset="0"/>
              </a:rPr>
              <a:t>	- The IF of e-beam a-Si shows no magnetic field dependence and nothing that would correspond to the Schottky anomaly seen by Lohneysen.</a:t>
            </a:r>
          </a:p>
          <a:p>
            <a:pPr eaLnBrk="1" hangingPunct="1">
              <a:spcBef>
                <a:spcPct val="0"/>
              </a:spcBef>
            </a:pPr>
            <a:r>
              <a:rPr lang="en-US">
                <a:latin typeface="Calibri" charset="0"/>
                <a:ea typeface="ＭＳ Ｐゴシック" charset="0"/>
                <a:cs typeface="ＭＳ Ｐゴシック" charset="0"/>
              </a:rPr>
              <a:t>	- This would indicate that the TLS in a-Si and a-Si:H are structural in nature and not electronic.</a:t>
            </a:r>
          </a:p>
          <a:p>
            <a:pPr eaLnBrk="1" hangingPunct="1">
              <a:spcBef>
                <a:spcPct val="0"/>
              </a:spcBef>
            </a:pPr>
            <a:r>
              <a:rPr lang="en-US">
                <a:latin typeface="Calibri" charset="0"/>
                <a:ea typeface="ＭＳ Ｐゴシック" charset="0"/>
                <a:cs typeface="ＭＳ Ｐゴシック" charset="0"/>
              </a:rPr>
              <a:t>	- Additionally, the dark recovery time for light induced TLS in the internal friction is similar to the electronic recovery time for the photoconductivity</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b="1">
                <a:latin typeface="Calibri" charset="0"/>
                <a:ea typeface="ＭＳ Ｐゴシック" charset="0"/>
                <a:cs typeface="ＭＳ Ｐゴシック" charset="0"/>
              </a:rPr>
              <a:t>Our question:</a:t>
            </a:r>
            <a:r>
              <a:rPr lang="en-US">
                <a:latin typeface="Calibri" charset="0"/>
                <a:ea typeface="ＭＳ Ｐゴシック" charset="0"/>
                <a:cs typeface="ＭＳ Ｐゴシック" charset="0"/>
              </a:rPr>
              <a:t> How does the light soaking effect seen in a-Si:H relate the TLS model of glasses to the Staebler-Wronski Effect? Is there a structural component to this effect? 	</a:t>
            </a:r>
          </a:p>
          <a:p>
            <a:pPr eaLnBrk="1" hangingPunct="1">
              <a:spcBef>
                <a:spcPct val="0"/>
              </a:spcBef>
            </a:pPr>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EE4780-8C95-7844-8512-B1F542E14A2D}"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69983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Internal friction</a:t>
            </a:r>
          </a:p>
          <a:p>
            <a:pPr eaLnBrk="1" hangingPunct="1">
              <a:spcBef>
                <a:spcPct val="0"/>
              </a:spcBef>
            </a:pPr>
            <a:r>
              <a:rPr lang="en-US">
                <a:latin typeface="Calibri" charset="0"/>
                <a:ea typeface="ＭＳ Ｐゴシック" charset="0"/>
                <a:cs typeface="ＭＳ Ｐゴシック" charset="0"/>
              </a:rPr>
              <a:t>	- Internal Friction (acoustic attenuation) measures the interaction between the TLS and the acoustic waves.</a:t>
            </a:r>
          </a:p>
          <a:p>
            <a:pPr eaLnBrk="1" hangingPunct="1">
              <a:spcBef>
                <a:spcPct val="0"/>
              </a:spcBef>
            </a:pPr>
            <a:r>
              <a:rPr lang="en-US">
                <a:latin typeface="Calibri" charset="0"/>
                <a:ea typeface="ＭＳ Ｐゴシック" charset="0"/>
                <a:cs typeface="ＭＳ Ｐゴシック" charset="0"/>
              </a:rPr>
              <a:t>	- The magnitude of the IF is proportional to the density of TLS.</a:t>
            </a:r>
          </a:p>
          <a:p>
            <a:pPr eaLnBrk="1" hangingPunct="1">
              <a:spcBef>
                <a:spcPct val="0"/>
              </a:spcBef>
            </a:pPr>
            <a:r>
              <a:rPr lang="en-US">
                <a:latin typeface="Calibri" charset="0"/>
                <a:ea typeface="ＭＳ Ｐゴシック" charset="0"/>
                <a:cs typeface="ＭＳ Ｐゴシック" charset="0"/>
              </a:rPr>
              <a:t>a-Si less than a-SiO2 and other bulk glasses (range shown with arrow)</a:t>
            </a:r>
          </a:p>
          <a:p>
            <a:pPr eaLnBrk="1" hangingPunct="1">
              <a:spcBef>
                <a:spcPct val="0"/>
              </a:spcBef>
            </a:pPr>
            <a:r>
              <a:rPr lang="en-US">
                <a:latin typeface="Calibri" charset="0"/>
                <a:ea typeface="ＭＳ Ｐゴシック" charset="0"/>
                <a:cs typeface="ＭＳ Ｐゴシック" charset="0"/>
              </a:rPr>
              <a:t>a) paddle, paddle + c-Si (same); paddle +e-beam a-Si, and again after annealing. b) paddle (background) subtracted)</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909DD6-EC68-234E-B7A7-899F6D374CE1}" type="slidenum">
              <a:rPr lang="en-US" sz="1200">
                <a:solidFill>
                  <a:srgbClr val="000000"/>
                </a:solidFill>
                <a:latin typeface="Calibri" charset="0"/>
              </a:rPr>
              <a:pPr eaLnBrk="1" hangingPunct="1"/>
              <a:t>4</a:t>
            </a:fld>
            <a:endParaRPr lang="en-US" sz="1200">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"big dip" might be attributable to the strong covalent network of silica and the fact that there are some low-energy, short-range excitations, and then no other structural motif is really available to contribute to the loss until temperatures that are quite a bit higher.</a:t>
            </a:r>
          </a:p>
        </p:txBody>
      </p:sp>
      <p:sp>
        <p:nvSpPr>
          <p:cNvPr id="4" name="Slide Number Placeholder 3"/>
          <p:cNvSpPr>
            <a:spLocks noGrp="1"/>
          </p:cNvSpPr>
          <p:nvPr>
            <p:ph type="sldNum" sz="quarter" idx="10"/>
          </p:nvPr>
        </p:nvSpPr>
        <p:spPr/>
        <p:txBody>
          <a:bodyPr/>
          <a:lstStyle/>
          <a:p>
            <a:pPr>
              <a:defRPr/>
            </a:pPr>
            <a:fld id="{4F46B448-B9D8-464B-877B-E7CC92757E06}" type="slidenum">
              <a:rPr lang="en-US" smtClean="0"/>
              <a:pPr>
                <a:defRPr/>
              </a:pPr>
              <a:t>5</a:t>
            </a:fld>
            <a:endParaRPr lang="en-US"/>
          </a:p>
        </p:txBody>
      </p:sp>
    </p:spTree>
    <p:extLst>
      <p:ext uri="{BB962C8B-B14F-4D97-AF65-F5344CB8AC3E}">
        <p14:creationId xmlns:p14="http://schemas.microsoft.com/office/powerpoint/2010/main" val="235398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dirty="0">
                <a:latin typeface="Calibri" charset="0"/>
              </a:rPr>
              <a:t>On the right I show our </a:t>
            </a:r>
            <a:r>
              <a:rPr lang="ja-JP" altLang="en-US" dirty="0">
                <a:latin typeface="Calibri" charset="0"/>
              </a:rPr>
              <a:t>“</a:t>
            </a:r>
            <a:r>
              <a:rPr lang="en-US" dirty="0">
                <a:latin typeface="Calibri" charset="0"/>
              </a:rPr>
              <a:t>phase diagram</a:t>
            </a:r>
            <a:r>
              <a:rPr lang="ja-JP" altLang="en-US" dirty="0">
                <a:latin typeface="Calibri" charset="0"/>
              </a:rPr>
              <a:t>”</a:t>
            </a:r>
            <a:r>
              <a:rPr lang="en-US" dirty="0">
                <a:latin typeface="Calibri" charset="0"/>
              </a:rPr>
              <a:t> and on the left is a plot of C/T^3 versus T plotted on a log-log scale. Let me walk you through this starting with vitreous silica at the top of the phase diagram. This sample is in the </a:t>
            </a:r>
            <a:r>
              <a:rPr lang="ja-JP" altLang="en-US" dirty="0">
                <a:latin typeface="Calibri" charset="0"/>
              </a:rPr>
              <a:t>“</a:t>
            </a:r>
            <a:r>
              <a:rPr lang="en-US" dirty="0">
                <a:latin typeface="Calibri" charset="0"/>
              </a:rPr>
              <a:t>glassy regime</a:t>
            </a:r>
            <a:r>
              <a:rPr lang="ja-JP" altLang="en-US" dirty="0">
                <a:latin typeface="Calibri" charset="0"/>
              </a:rPr>
              <a:t>”</a:t>
            </a:r>
            <a:r>
              <a:rPr lang="en-US" dirty="0">
                <a:latin typeface="Calibri" charset="0"/>
              </a:rPr>
              <a:t> and is what we would associate with universal behavior. On the left this is the solid black line with the TLS upturn below 1K and Boson peak around 20K. Moving down to the e-beam evaporated silicon, we see the heat capacity increase at the Boson peak and the low temperature heat capacity is Debye like.</a:t>
            </a:r>
          </a:p>
          <a:p>
            <a:pPr eaLnBrk="1" hangingPunct="1">
              <a:spcBef>
                <a:spcPct val="0"/>
              </a:spcBef>
            </a:pPr>
            <a:endParaRPr lang="en-US" dirty="0">
              <a:latin typeface="Calibri" charset="0"/>
            </a:endParaRPr>
          </a:p>
          <a:p>
            <a:pPr eaLnBrk="1" hangingPunct="1">
              <a:spcBef>
                <a:spcPct val="0"/>
              </a:spcBef>
            </a:pPr>
            <a:r>
              <a:rPr lang="en-US" dirty="0">
                <a:latin typeface="Calibri" charset="0"/>
              </a:rPr>
              <a:t>Now, the amorphous silicon nitride, which we get from our addenda measurement, shows a Boson peak at 100K and a large upturn in the heat capacity well above 1K. Similarly, the HWCVD </a:t>
            </a:r>
            <a:r>
              <a:rPr lang="en-US" dirty="0" err="1">
                <a:latin typeface="Calibri" charset="0"/>
              </a:rPr>
              <a:t>a-Si:H</a:t>
            </a:r>
            <a:r>
              <a:rPr lang="en-US" dirty="0">
                <a:latin typeface="Calibri" charset="0"/>
              </a:rPr>
              <a:t> films,  which are not expected to have any TLS, have a large up-turn on this plot starting near the Boson peak.</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This is completely unexpected if you just look at the internal friction data as plotted on our phase diagram. The internal friction tells us that we should not see any density of TLS in these films and the TLS model says that we should not see any TLS because of the over-constrained tetrahedral bonding. One obvious candidate is hydrogen but we do not see any appreciable difference between 4 and 8 at. % H films. Another obvious candidate is dangling bonds which are know to strongly influence the optical and electronic properties of a-Si. But e-beam a-Si is known to have 10</a:t>
            </a:r>
            <a:r>
              <a:rPr lang="en-US" baseline="30000" dirty="0">
                <a:latin typeface="Calibri" charset="0"/>
              </a:rPr>
              <a:t>19</a:t>
            </a:r>
            <a:r>
              <a:rPr lang="en-US" dirty="0">
                <a:latin typeface="Calibri" charset="0"/>
              </a:rPr>
              <a:t> cm</a:t>
            </a:r>
            <a:r>
              <a:rPr lang="en-US" baseline="30000" dirty="0">
                <a:latin typeface="Calibri" charset="0"/>
              </a:rPr>
              <a:t>-3</a:t>
            </a:r>
            <a:r>
              <a:rPr lang="en-US" dirty="0">
                <a:latin typeface="Calibri" charset="0"/>
              </a:rPr>
              <a:t> dangling bonds while device quality </a:t>
            </a:r>
            <a:r>
              <a:rPr lang="en-US" dirty="0" err="1">
                <a:latin typeface="Calibri" charset="0"/>
              </a:rPr>
              <a:t>a-Si:H</a:t>
            </a:r>
            <a:r>
              <a:rPr lang="en-US" dirty="0">
                <a:latin typeface="Calibri" charset="0"/>
              </a:rPr>
              <a:t> has 10</a:t>
            </a:r>
            <a:r>
              <a:rPr lang="en-US" baseline="30000" dirty="0">
                <a:latin typeface="Calibri" charset="0"/>
              </a:rPr>
              <a:t>15</a:t>
            </a:r>
            <a:r>
              <a:rPr lang="en-US" dirty="0">
                <a:latin typeface="Calibri" charset="0"/>
              </a:rPr>
              <a:t> – 10</a:t>
            </a:r>
            <a:r>
              <a:rPr lang="en-US" baseline="30000" dirty="0">
                <a:latin typeface="Calibri" charset="0"/>
              </a:rPr>
              <a:t>16</a:t>
            </a:r>
            <a:r>
              <a:rPr lang="en-US" dirty="0">
                <a:latin typeface="Calibri" charset="0"/>
              </a:rPr>
              <a:t> cm</a:t>
            </a:r>
            <a:r>
              <a:rPr lang="en-US" baseline="30000" dirty="0">
                <a:latin typeface="Calibri" charset="0"/>
              </a:rPr>
              <a:t>-3</a:t>
            </a:r>
            <a:r>
              <a:rPr lang="en-US" dirty="0">
                <a:latin typeface="Calibri" charset="0"/>
              </a:rPr>
              <a:t> dangling bonds. Light soaking these films will increase this dangling bond density by an order of magnitude and this has been shown to increase the internal friction.</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2826FF-ACA7-9E47-A0A4-7C935FD52FC3}" type="slidenum">
              <a:rPr lang="en-US" sz="1200">
                <a:latin typeface="Calibri" charset="0"/>
              </a:rPr>
              <a:pPr eaLnBrk="1" hangingPunct="1"/>
              <a:t>6</a:t>
            </a:fld>
            <a:endParaRPr lang="en-US" sz="1200">
              <a:latin typeface="Calibri" charset="0"/>
            </a:endParaRPr>
          </a:p>
        </p:txBody>
      </p:sp>
    </p:spTree>
    <p:extLst>
      <p:ext uri="{BB962C8B-B14F-4D97-AF65-F5344CB8AC3E}">
        <p14:creationId xmlns:p14="http://schemas.microsoft.com/office/powerpoint/2010/main" val="53289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Heat capacity: Upturn in C/T</a:t>
            </a:r>
            <a:r>
              <a:rPr lang="en-US" baseline="30000">
                <a:latin typeface="Calibri" charset="0"/>
                <a:ea typeface="ＭＳ Ｐゴシック" charset="0"/>
                <a:cs typeface="ＭＳ Ｐゴシック" charset="0"/>
              </a:rPr>
              <a:t>3</a:t>
            </a:r>
            <a:r>
              <a:rPr lang="en-US">
                <a:latin typeface="Calibri" charset="0"/>
                <a:ea typeface="ＭＳ Ｐゴシック" charset="0"/>
                <a:cs typeface="ＭＳ Ｐゴシック" charset="0"/>
              </a:rPr>
              <a:t> typical of TLS in amorphous materials</a:t>
            </a:r>
          </a:p>
          <a:p>
            <a:r>
              <a:rPr lang="en-US">
                <a:latin typeface="Calibri" charset="0"/>
                <a:ea typeface="ＭＳ Ｐゴシック" charset="0"/>
                <a:cs typeface="ＭＳ Ｐゴシック" charset="0"/>
              </a:rPr>
              <a:t>	Large T</a:t>
            </a:r>
            <a:r>
              <a:rPr lang="en-US" baseline="30000">
                <a:latin typeface="Calibri" charset="0"/>
                <a:ea typeface="ＭＳ Ｐゴシック" charset="0"/>
                <a:cs typeface="ＭＳ Ｐゴシック" charset="0"/>
              </a:rPr>
              <a:t>3</a:t>
            </a:r>
            <a:r>
              <a:rPr lang="en-US">
                <a:latin typeface="Calibri" charset="0"/>
                <a:ea typeface="ＭＳ Ｐゴシック" charset="0"/>
                <a:cs typeface="ＭＳ Ｐゴシック" charset="0"/>
              </a:rPr>
              <a:t> term</a:t>
            </a:r>
          </a:p>
          <a:p>
            <a:r>
              <a:rPr lang="en-US">
                <a:latin typeface="Calibri" charset="0"/>
                <a:ea typeface="ＭＳ Ｐゴシック" charset="0"/>
                <a:cs typeface="ＭＳ Ｐゴシック" charset="0"/>
              </a:rPr>
              <a:t>Internal friction: Shows plateau that is typical of TLS</a:t>
            </a:r>
          </a:p>
          <a:p>
            <a:r>
              <a:rPr lang="en-US">
                <a:latin typeface="Calibri" charset="0"/>
                <a:ea typeface="ＭＳ Ｐゴシック" charset="0"/>
                <a:cs typeface="ＭＳ Ｐゴシック" charset="0"/>
              </a:rPr>
              <a:t>Both C</a:t>
            </a:r>
            <a:r>
              <a:rPr lang="en-US" baseline="-25000">
                <a:latin typeface="Calibri" charset="0"/>
                <a:ea typeface="ＭＳ Ｐゴシック" charset="0"/>
                <a:cs typeface="ＭＳ Ｐゴシック" charset="0"/>
              </a:rPr>
              <a:t>P</a:t>
            </a:r>
            <a:r>
              <a:rPr lang="en-US">
                <a:latin typeface="Calibri" charset="0"/>
                <a:ea typeface="ＭＳ Ｐゴシック" charset="0"/>
                <a:cs typeface="ＭＳ Ｐゴシック" charset="0"/>
              </a:rPr>
              <a:t> and Q</a:t>
            </a:r>
            <a:r>
              <a:rPr lang="en-US" baseline="30000">
                <a:latin typeface="Calibri" charset="0"/>
                <a:ea typeface="ＭＳ Ｐゴシック" charset="0"/>
                <a:cs typeface="ＭＳ Ｐゴシック" charset="0"/>
              </a:rPr>
              <a:t>-1</a:t>
            </a:r>
            <a:r>
              <a:rPr lang="en-US">
                <a:latin typeface="Calibri" charset="0"/>
                <a:ea typeface="ＭＳ Ｐゴシック" charset="0"/>
                <a:cs typeface="ＭＳ Ｐゴシック" charset="0"/>
              </a:rPr>
              <a:t> are independent of field indicating not electronic states of dangling bonds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B42FB-E3F3-F244-BFF7-96679D537032}"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Comparison of n</a:t>
            </a:r>
            <a:r>
              <a:rPr lang="en-US" baseline="-25000">
                <a:latin typeface="Calibri" charset="0"/>
                <a:ea typeface="ＭＳ Ｐゴシック" charset="0"/>
                <a:cs typeface="ＭＳ Ｐゴシック" charset="0"/>
              </a:rPr>
              <a:t>0</a:t>
            </a:r>
            <a:r>
              <a:rPr lang="en-US">
                <a:latin typeface="Calibri" charset="0"/>
                <a:ea typeface="ＭＳ Ｐゴシック" charset="0"/>
                <a:cs typeface="ＭＳ Ｐゴシック" charset="0"/>
              </a:rPr>
              <a:t> and P with material parameters show that the TLS density is largest in low density films.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Suggests that TLS occur in low density regions of the film such as microvoids. Similar result found in the thermal conductivity of a-Ge.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Film density depends on growth temperature and film thickness.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n</a:t>
            </a:r>
            <a:r>
              <a:rPr lang="en-US" baseline="-25000">
                <a:latin typeface="Calibri" charset="0"/>
                <a:ea typeface="ＭＳ Ｐゴシック" charset="0"/>
                <a:cs typeface="ＭＳ Ｐゴシック" charset="0"/>
              </a:rPr>
              <a:t>0</a:t>
            </a:r>
            <a:r>
              <a:rPr lang="en-US">
                <a:latin typeface="Calibri" charset="0"/>
                <a:ea typeface="ＭＳ Ｐゴシック" charset="0"/>
                <a:cs typeface="ＭＳ Ｐゴシック" charset="0"/>
              </a:rPr>
              <a:t>/P~100 which suggests that all the TLS relax on the 1ms time scale of the measurement. Typical bulk measurement time constants are 10s. This result constrains the long time tails of the TLS distribution by four orders of magnitude.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t>
            </a:r>
            <a:r>
              <a:rPr lang="en-US" baseline="-25000">
                <a:latin typeface="Calibri" charset="0"/>
                <a:ea typeface="ＭＳ Ｐゴシック" charset="0"/>
                <a:cs typeface="ＭＳ Ｐゴシック" charset="0"/>
              </a:rPr>
              <a:t>ex</a:t>
            </a:r>
            <a:r>
              <a:rPr lang="en-US">
                <a:latin typeface="Calibri" charset="0"/>
                <a:ea typeface="ＭＳ Ｐゴシック" charset="0"/>
                <a:cs typeface="ＭＳ Ｐゴシック" charset="0"/>
              </a:rPr>
              <a:t> also shows a density dependence suggesting that the T</a:t>
            </a:r>
            <a:r>
              <a:rPr lang="en-US" baseline="30000">
                <a:latin typeface="Calibri" charset="0"/>
                <a:ea typeface="ＭＳ Ｐゴシック" charset="0"/>
                <a:cs typeface="ＭＳ Ｐゴシック" charset="0"/>
              </a:rPr>
              <a:t>3</a:t>
            </a:r>
            <a:r>
              <a:rPr lang="en-US">
                <a:latin typeface="Calibri" charset="0"/>
                <a:ea typeface="ＭＳ Ｐゴシック" charset="0"/>
                <a:cs typeface="ＭＳ Ｐゴシック" charset="0"/>
              </a:rPr>
              <a:t> term has a common origin with the TLS. This origin is not addressed in the standard tunneling model.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Models such as the soft potential model try to capture this but so far we have formulated the model in such a way to capture this behavior.</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EF491-2AD4-E244-B709-F90F77CCB312}"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Comparison of n</a:t>
            </a:r>
            <a:r>
              <a:rPr lang="en-US" baseline="-25000">
                <a:latin typeface="Calibri" charset="0"/>
                <a:ea typeface="ＭＳ Ｐゴシック" charset="0"/>
                <a:cs typeface="ＭＳ Ｐゴシック" charset="0"/>
              </a:rPr>
              <a:t>0</a:t>
            </a:r>
            <a:r>
              <a:rPr lang="en-US">
                <a:latin typeface="Calibri" charset="0"/>
                <a:ea typeface="ＭＳ Ｐゴシック" charset="0"/>
                <a:cs typeface="ＭＳ Ｐゴシック" charset="0"/>
              </a:rPr>
              <a:t> and P with material parameters show that the TLS density is largest in low density films.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Suggests that TLS occur in low density regions of the film such as microvoids. Similar result found in the thermal conductivity of a-Ge.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Film density depends on growth temperature and film thickness.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n</a:t>
            </a:r>
            <a:r>
              <a:rPr lang="en-US" baseline="-25000">
                <a:latin typeface="Calibri" charset="0"/>
                <a:ea typeface="ＭＳ Ｐゴシック" charset="0"/>
                <a:cs typeface="ＭＳ Ｐゴシック" charset="0"/>
              </a:rPr>
              <a:t>0</a:t>
            </a:r>
            <a:r>
              <a:rPr lang="en-US">
                <a:latin typeface="Calibri" charset="0"/>
                <a:ea typeface="ＭＳ Ｐゴシック" charset="0"/>
                <a:cs typeface="ＭＳ Ｐゴシック" charset="0"/>
              </a:rPr>
              <a:t>/P~100 which suggests that all the TLS relax on the 1ms time scale of the measurement. Typical bulk measurement time constants are 10s. This result constrains the long time tails of the TLS distribution by four orders of magnitude.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t>
            </a:r>
            <a:r>
              <a:rPr lang="en-US" baseline="-25000">
                <a:latin typeface="Calibri" charset="0"/>
                <a:ea typeface="ＭＳ Ｐゴシック" charset="0"/>
                <a:cs typeface="ＭＳ Ｐゴシック" charset="0"/>
              </a:rPr>
              <a:t>ex</a:t>
            </a:r>
            <a:r>
              <a:rPr lang="en-US">
                <a:latin typeface="Calibri" charset="0"/>
                <a:ea typeface="ＭＳ Ｐゴシック" charset="0"/>
                <a:cs typeface="ＭＳ Ｐゴシック" charset="0"/>
              </a:rPr>
              <a:t> also shows a density dependence suggesting that the T</a:t>
            </a:r>
            <a:r>
              <a:rPr lang="en-US" baseline="30000">
                <a:latin typeface="Calibri" charset="0"/>
                <a:ea typeface="ＭＳ Ｐゴシック" charset="0"/>
                <a:cs typeface="ＭＳ Ｐゴシック" charset="0"/>
              </a:rPr>
              <a:t>3</a:t>
            </a:r>
            <a:r>
              <a:rPr lang="en-US">
                <a:latin typeface="Calibri" charset="0"/>
                <a:ea typeface="ＭＳ Ｐゴシック" charset="0"/>
                <a:cs typeface="ＭＳ Ｐゴシック" charset="0"/>
              </a:rPr>
              <a:t> term has a common origin with the TLS. This origin is not addressed in the standard tunneling model.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Models such as the soft potential model try to capture this but so far we have formulated the model in such a way to capture this behavior.</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E9FC61-E354-7544-AF23-A684A512ED19}"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46B448-B9D8-464B-877B-E7CC92757E06}" type="slidenum">
              <a:rPr lang="en-US" smtClean="0"/>
              <a:pPr>
                <a:defRPr/>
              </a:pPr>
              <a:t>12</a:t>
            </a:fld>
            <a:endParaRPr lang="en-US"/>
          </a:p>
        </p:txBody>
      </p:sp>
    </p:spTree>
    <p:extLst>
      <p:ext uri="{BB962C8B-B14F-4D97-AF65-F5344CB8AC3E}">
        <p14:creationId xmlns:p14="http://schemas.microsoft.com/office/powerpoint/2010/main" val="413956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019D09FA-5580-FF4F-AFCD-B182FBC5EFCF}" type="slidenum">
              <a:rPr lang="en-US"/>
              <a:pPr>
                <a:defRPr/>
              </a:pPr>
              <a:t>‹#›</a:t>
            </a:fld>
            <a:endParaRPr lang="en-US"/>
          </a:p>
        </p:txBody>
      </p:sp>
    </p:spTree>
    <p:extLst>
      <p:ext uri="{BB962C8B-B14F-4D97-AF65-F5344CB8AC3E}">
        <p14:creationId xmlns:p14="http://schemas.microsoft.com/office/powerpoint/2010/main" val="132887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B41DC8F5-89F3-A247-AFA5-5ED2482EF23D}" type="slidenum">
              <a:rPr lang="en-US"/>
              <a:pPr>
                <a:defRPr/>
              </a:pPr>
              <a:t>‹#›</a:t>
            </a:fld>
            <a:endParaRPr lang="en-US"/>
          </a:p>
        </p:txBody>
      </p:sp>
    </p:spTree>
    <p:extLst>
      <p:ext uri="{BB962C8B-B14F-4D97-AF65-F5344CB8AC3E}">
        <p14:creationId xmlns:p14="http://schemas.microsoft.com/office/powerpoint/2010/main" val="316968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14D39E5E-0362-7541-ABB1-1B34CB033C4F}" type="slidenum">
              <a:rPr lang="en-US"/>
              <a:pPr>
                <a:defRPr/>
              </a:pPr>
              <a:t>‹#›</a:t>
            </a:fld>
            <a:endParaRPr lang="en-US"/>
          </a:p>
        </p:txBody>
      </p:sp>
    </p:spTree>
    <p:extLst>
      <p:ext uri="{BB962C8B-B14F-4D97-AF65-F5344CB8AC3E}">
        <p14:creationId xmlns:p14="http://schemas.microsoft.com/office/powerpoint/2010/main" val="343465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5D65C3-16AA-D845-8D64-E2805792A2C1}" type="slidenum">
              <a:rPr lang="en-US"/>
              <a:pPr>
                <a:defRPr/>
              </a:pPr>
              <a:t>‹#›</a:t>
            </a:fld>
            <a:endParaRPr lang="en-US"/>
          </a:p>
        </p:txBody>
      </p:sp>
    </p:spTree>
    <p:extLst>
      <p:ext uri="{BB962C8B-B14F-4D97-AF65-F5344CB8AC3E}">
        <p14:creationId xmlns:p14="http://schemas.microsoft.com/office/powerpoint/2010/main" val="116138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32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8FA0D0-73B8-9948-816C-BDFFD484EDC1}" type="slidenum">
              <a:rPr lang="en-US"/>
              <a:pPr>
                <a:defRPr/>
              </a:pPr>
              <a:t>‹#›</a:t>
            </a:fld>
            <a:endParaRPr lang="en-US"/>
          </a:p>
        </p:txBody>
      </p:sp>
    </p:spTree>
    <p:extLst>
      <p:ext uri="{BB962C8B-B14F-4D97-AF65-F5344CB8AC3E}">
        <p14:creationId xmlns:p14="http://schemas.microsoft.com/office/powerpoint/2010/main" val="387060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normAutofit/>
          </a:bodyPr>
          <a:lstStyle>
            <a:lvl1pPr algn="l">
              <a:defRPr sz="32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638F8E-0DC1-6E4F-9CA0-98F870218B4E}" type="slidenum">
              <a:rPr lang="en-US"/>
              <a:pPr>
                <a:defRPr/>
              </a:pPr>
              <a:t>‹#›</a:t>
            </a:fld>
            <a:endParaRPr lang="en-US"/>
          </a:p>
        </p:txBody>
      </p:sp>
    </p:spTree>
    <p:extLst>
      <p:ext uri="{BB962C8B-B14F-4D97-AF65-F5344CB8AC3E}">
        <p14:creationId xmlns:p14="http://schemas.microsoft.com/office/powerpoint/2010/main" val="90673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98824F-7333-C449-9B16-25E425138B66}" type="slidenum">
              <a:rPr lang="en-US"/>
              <a:pPr>
                <a:defRPr/>
              </a:pPr>
              <a:t>‹#›</a:t>
            </a:fld>
            <a:endParaRPr lang="en-US"/>
          </a:p>
        </p:txBody>
      </p:sp>
    </p:spTree>
    <p:extLst>
      <p:ext uri="{BB962C8B-B14F-4D97-AF65-F5344CB8AC3E}">
        <p14:creationId xmlns:p14="http://schemas.microsoft.com/office/powerpoint/2010/main" val="1452843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7725F1-95AC-604A-B666-F6FB25DA328F}" type="slidenum">
              <a:rPr lang="en-US"/>
              <a:pPr>
                <a:defRPr/>
              </a:pPr>
              <a:t>‹#›</a:t>
            </a:fld>
            <a:endParaRPr lang="en-US"/>
          </a:p>
        </p:txBody>
      </p:sp>
    </p:spTree>
    <p:extLst>
      <p:ext uri="{BB962C8B-B14F-4D97-AF65-F5344CB8AC3E}">
        <p14:creationId xmlns:p14="http://schemas.microsoft.com/office/powerpoint/2010/main" val="223882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A2E5B2-0275-C145-B8CB-867C45408379}" type="slidenum">
              <a:rPr lang="en-US"/>
              <a:pPr>
                <a:defRPr/>
              </a:pPr>
              <a:t>‹#›</a:t>
            </a:fld>
            <a:endParaRPr lang="en-US"/>
          </a:p>
        </p:txBody>
      </p:sp>
    </p:spTree>
    <p:extLst>
      <p:ext uri="{BB962C8B-B14F-4D97-AF65-F5344CB8AC3E}">
        <p14:creationId xmlns:p14="http://schemas.microsoft.com/office/powerpoint/2010/main" val="1425992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A13729-9DDA-F14F-A797-CBFFE6C250E0}" type="slidenum">
              <a:rPr lang="en-US"/>
              <a:pPr>
                <a:defRPr/>
              </a:pPr>
              <a:t>‹#›</a:t>
            </a:fld>
            <a:endParaRPr lang="en-US"/>
          </a:p>
        </p:txBody>
      </p:sp>
    </p:spTree>
    <p:extLst>
      <p:ext uri="{BB962C8B-B14F-4D97-AF65-F5344CB8AC3E}">
        <p14:creationId xmlns:p14="http://schemas.microsoft.com/office/powerpoint/2010/main" val="384632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CDE38C47-8C73-2943-B2ED-838D639E92AA}" type="slidenum">
              <a:rPr lang="en-US"/>
              <a:pPr>
                <a:defRPr/>
              </a:pPr>
              <a:t>‹#›</a:t>
            </a:fld>
            <a:endParaRPr lang="en-US"/>
          </a:p>
        </p:txBody>
      </p:sp>
    </p:spTree>
    <p:extLst>
      <p:ext uri="{BB962C8B-B14F-4D97-AF65-F5344CB8AC3E}">
        <p14:creationId xmlns:p14="http://schemas.microsoft.com/office/powerpoint/2010/main" val="186365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DE7E44-3E7E-4846-AC78-B65A3FC4DA70}" type="slidenum">
              <a:rPr lang="en-US"/>
              <a:pPr>
                <a:defRPr/>
              </a:pPr>
              <a:t>‹#›</a:t>
            </a:fld>
            <a:endParaRPr lang="en-US"/>
          </a:p>
        </p:txBody>
      </p:sp>
    </p:spTree>
    <p:extLst>
      <p:ext uri="{BB962C8B-B14F-4D97-AF65-F5344CB8AC3E}">
        <p14:creationId xmlns:p14="http://schemas.microsoft.com/office/powerpoint/2010/main" val="975794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7E51CD-E8EC-6444-BA8A-A722C1FE261B}" type="slidenum">
              <a:rPr lang="en-US"/>
              <a:pPr>
                <a:defRPr/>
              </a:pPr>
              <a:t>‹#›</a:t>
            </a:fld>
            <a:endParaRPr lang="en-US"/>
          </a:p>
        </p:txBody>
      </p:sp>
    </p:spTree>
    <p:extLst>
      <p:ext uri="{BB962C8B-B14F-4D97-AF65-F5344CB8AC3E}">
        <p14:creationId xmlns:p14="http://schemas.microsoft.com/office/powerpoint/2010/main" val="2514072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8F120-8FAF-384F-8469-D2073FA9D2EB}" type="slidenum">
              <a:rPr lang="en-US"/>
              <a:pPr>
                <a:defRPr/>
              </a:pPr>
              <a:t>‹#›</a:t>
            </a:fld>
            <a:endParaRPr lang="en-US"/>
          </a:p>
        </p:txBody>
      </p:sp>
    </p:spTree>
    <p:extLst>
      <p:ext uri="{BB962C8B-B14F-4D97-AF65-F5344CB8AC3E}">
        <p14:creationId xmlns:p14="http://schemas.microsoft.com/office/powerpoint/2010/main" val="374987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A72FBEE1-819F-7940-A9BA-6EA3A7785CA9}" type="slidenum">
              <a:rPr lang="en-US"/>
              <a:pPr>
                <a:defRPr/>
              </a:pPr>
              <a:t>‹#›</a:t>
            </a:fld>
            <a:endParaRPr lang="en-US"/>
          </a:p>
        </p:txBody>
      </p:sp>
    </p:spTree>
    <p:extLst>
      <p:ext uri="{BB962C8B-B14F-4D97-AF65-F5344CB8AC3E}">
        <p14:creationId xmlns:p14="http://schemas.microsoft.com/office/powerpoint/2010/main" val="109660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C132B277-96F6-C649-9E42-72E1A3C33AC8}" type="slidenum">
              <a:rPr lang="en-US"/>
              <a:pPr>
                <a:defRPr/>
              </a:pPr>
              <a:t>‹#›</a:t>
            </a:fld>
            <a:endParaRPr lang="en-US"/>
          </a:p>
        </p:txBody>
      </p:sp>
    </p:spTree>
    <p:extLst>
      <p:ext uri="{BB962C8B-B14F-4D97-AF65-F5344CB8AC3E}">
        <p14:creationId xmlns:p14="http://schemas.microsoft.com/office/powerpoint/2010/main" val="300938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95E0C045-0B7A-9C42-9BF1-3335E589E32F}" type="slidenum">
              <a:rPr lang="en-US"/>
              <a:pPr>
                <a:defRPr/>
              </a:pPr>
              <a:t>‹#›</a:t>
            </a:fld>
            <a:endParaRPr lang="en-US"/>
          </a:p>
        </p:txBody>
      </p:sp>
    </p:spTree>
    <p:extLst>
      <p:ext uri="{BB962C8B-B14F-4D97-AF65-F5344CB8AC3E}">
        <p14:creationId xmlns:p14="http://schemas.microsoft.com/office/powerpoint/2010/main" val="232715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10B7AFC8-B693-9946-81ED-7BB5F3C7BA15}" type="slidenum">
              <a:rPr lang="en-US"/>
              <a:pPr>
                <a:defRPr/>
              </a:pPr>
              <a:t>‹#›</a:t>
            </a:fld>
            <a:endParaRPr lang="en-US"/>
          </a:p>
        </p:txBody>
      </p:sp>
    </p:spTree>
    <p:extLst>
      <p:ext uri="{BB962C8B-B14F-4D97-AF65-F5344CB8AC3E}">
        <p14:creationId xmlns:p14="http://schemas.microsoft.com/office/powerpoint/2010/main" val="25054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2F4819C0-344A-3542-81DB-C149089630EF}" type="slidenum">
              <a:rPr lang="en-US"/>
              <a:pPr>
                <a:defRPr/>
              </a:pPr>
              <a:t>‹#›</a:t>
            </a:fld>
            <a:endParaRPr lang="en-US"/>
          </a:p>
        </p:txBody>
      </p:sp>
    </p:spTree>
    <p:extLst>
      <p:ext uri="{BB962C8B-B14F-4D97-AF65-F5344CB8AC3E}">
        <p14:creationId xmlns:p14="http://schemas.microsoft.com/office/powerpoint/2010/main" val="268941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44EDB542-9C62-D44D-A052-B4CD96922A8B}" type="slidenum">
              <a:rPr lang="en-US"/>
              <a:pPr>
                <a:defRPr/>
              </a:pPr>
              <a:t>‹#›</a:t>
            </a:fld>
            <a:endParaRPr lang="en-US"/>
          </a:p>
        </p:txBody>
      </p:sp>
    </p:spTree>
    <p:extLst>
      <p:ext uri="{BB962C8B-B14F-4D97-AF65-F5344CB8AC3E}">
        <p14:creationId xmlns:p14="http://schemas.microsoft.com/office/powerpoint/2010/main" val="270356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0" y="6523038"/>
            <a:ext cx="22860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172200" y="6523038"/>
            <a:ext cx="30480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0" y="6477000"/>
            <a:ext cx="3810000" cy="457200"/>
          </a:xfrm>
          <a:prstGeom prst="rect">
            <a:avLst/>
          </a:prstGeom>
        </p:spPr>
        <p:txBody>
          <a:bodyPr/>
          <a:lstStyle>
            <a:lvl1pPr algn="r">
              <a:defRPr/>
            </a:lvl1pPr>
          </a:lstStyle>
          <a:p>
            <a:pPr>
              <a:defRPr/>
            </a:pPr>
            <a:fld id="{D71AD814-E195-F349-BC8F-C9083DB29930}" type="slidenum">
              <a:rPr lang="en-US"/>
              <a:pPr>
                <a:defRPr/>
              </a:pPr>
              <a:t>‹#›</a:t>
            </a:fld>
            <a:endParaRPr lang="en-US"/>
          </a:p>
        </p:txBody>
      </p:sp>
    </p:spTree>
    <p:extLst>
      <p:ext uri="{BB962C8B-B14F-4D97-AF65-F5344CB8AC3E}">
        <p14:creationId xmlns:p14="http://schemas.microsoft.com/office/powerpoint/2010/main" val="256392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l" rtl="0" eaLnBrk="0" fontAlgn="base" hangingPunct="0">
        <a:spcBef>
          <a:spcPct val="0"/>
        </a:spcBef>
        <a:spcAft>
          <a:spcPct val="0"/>
        </a:spcAft>
        <a:defRPr sz="2400" b="1" kern="1200">
          <a:solidFill>
            <a:schemeClr val="tx1"/>
          </a:solidFill>
          <a:latin typeface="+mj-lt"/>
          <a:ea typeface="ＭＳ Ｐゴシック" charset="-128"/>
          <a:cs typeface="ＭＳ Ｐゴシック" pitchFamily="1" charset="-128"/>
        </a:defRPr>
      </a:lvl1pPr>
      <a:lvl2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2pPr>
      <a:lvl3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3pPr>
      <a:lvl4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4pPr>
      <a:lvl5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5pPr>
      <a:lvl6pPr marL="457200" algn="l" rtl="0" fontAlgn="base">
        <a:spcBef>
          <a:spcPct val="0"/>
        </a:spcBef>
        <a:spcAft>
          <a:spcPct val="0"/>
        </a:spcAft>
        <a:defRPr sz="2400" b="1">
          <a:solidFill>
            <a:schemeClr val="tx1"/>
          </a:solidFill>
          <a:latin typeface="Calibri" pitchFamily="34" charset="0"/>
        </a:defRPr>
      </a:lvl6pPr>
      <a:lvl7pPr marL="914400" algn="l" rtl="0" fontAlgn="base">
        <a:spcBef>
          <a:spcPct val="0"/>
        </a:spcBef>
        <a:spcAft>
          <a:spcPct val="0"/>
        </a:spcAft>
        <a:defRPr sz="2400" b="1">
          <a:solidFill>
            <a:schemeClr val="tx1"/>
          </a:solidFill>
          <a:latin typeface="Calibri" pitchFamily="34" charset="0"/>
        </a:defRPr>
      </a:lvl7pPr>
      <a:lvl8pPr marL="1371600" algn="l" rtl="0" fontAlgn="base">
        <a:spcBef>
          <a:spcPct val="0"/>
        </a:spcBef>
        <a:spcAft>
          <a:spcPct val="0"/>
        </a:spcAft>
        <a:defRPr sz="2400" b="1">
          <a:solidFill>
            <a:schemeClr val="tx1"/>
          </a:solidFill>
          <a:latin typeface="Calibri" pitchFamily="34" charset="0"/>
        </a:defRPr>
      </a:lvl8pPr>
      <a:lvl9pPr marL="1828800" algn="l" rtl="0" fontAlgn="base">
        <a:spcBef>
          <a:spcPct val="0"/>
        </a:spcBef>
        <a:spcAft>
          <a:spcPct val="0"/>
        </a:spcAft>
        <a:defRPr sz="2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B97A3A93-1C48-1E46-99D0-4721037BA2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85"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Calibri" charset="0"/>
        </a:defRPr>
      </a:lvl6pPr>
      <a:lvl7pPr marL="914400" algn="l" rtl="0" fontAlgn="base">
        <a:spcBef>
          <a:spcPct val="0"/>
        </a:spcBef>
        <a:spcAft>
          <a:spcPct val="0"/>
        </a:spcAft>
        <a:defRPr sz="3200">
          <a:solidFill>
            <a:schemeClr val="tx1"/>
          </a:solidFill>
          <a:latin typeface="Calibri" charset="0"/>
        </a:defRPr>
      </a:lvl7pPr>
      <a:lvl8pPr marL="1371600" algn="l" rtl="0" fontAlgn="base">
        <a:spcBef>
          <a:spcPct val="0"/>
        </a:spcBef>
        <a:spcAft>
          <a:spcPct val="0"/>
        </a:spcAft>
        <a:defRPr sz="3200">
          <a:solidFill>
            <a:schemeClr val="tx1"/>
          </a:solidFill>
          <a:latin typeface="Calibri" charset="0"/>
        </a:defRPr>
      </a:lvl8pPr>
      <a:lvl9pPr marL="1828800" algn="l" rtl="0" fontAlgn="base">
        <a:spcBef>
          <a:spcPct val="0"/>
        </a:spcBef>
        <a:spcAft>
          <a:spcPct val="0"/>
        </a:spcAft>
        <a:defRPr sz="32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nul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5E922D-442C-784F-B674-C31D0139C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650" y="3360420"/>
            <a:ext cx="3886200" cy="2583180"/>
          </a:xfrm>
          <a:prstGeom prst="rect">
            <a:avLst/>
          </a:prstGeom>
        </p:spPr>
      </p:pic>
      <p:sp>
        <p:nvSpPr>
          <p:cNvPr id="25601" name="Title 1"/>
          <p:cNvSpPr>
            <a:spLocks noGrp="1"/>
          </p:cNvSpPr>
          <p:nvPr>
            <p:ph type="ctrTitle"/>
          </p:nvPr>
        </p:nvSpPr>
        <p:spPr>
          <a:xfrm>
            <a:off x="0" y="0"/>
            <a:ext cx="9144000" cy="1470025"/>
          </a:xfrm>
        </p:spPr>
        <p:txBody>
          <a:bodyPr/>
          <a:lstStyle/>
          <a:p>
            <a:pPr algn="ctr" eaLnBrk="1" hangingPunct="1"/>
            <a:r>
              <a:rPr lang="en-US" sz="3600" dirty="0">
                <a:solidFill>
                  <a:srgbClr val="7030A0"/>
                </a:solidFill>
                <a:latin typeface="Calibri" charset="0"/>
                <a:ea typeface="ＭＳ Ｐゴシック" charset="0"/>
                <a:cs typeface="ＭＳ Ｐゴシック" charset="0"/>
              </a:rPr>
              <a:t>Two level systems and thermal noise</a:t>
            </a:r>
            <a:br>
              <a:rPr lang="en-US" sz="3600" dirty="0">
                <a:solidFill>
                  <a:srgbClr val="7030A0"/>
                </a:solidFill>
                <a:latin typeface="Calibri" charset="0"/>
                <a:ea typeface="ＭＳ Ｐゴシック" charset="0"/>
                <a:cs typeface="ＭＳ Ｐゴシック" charset="0"/>
              </a:rPr>
            </a:br>
            <a:r>
              <a:rPr lang="en-US" sz="2800" b="0" i="1" dirty="0">
                <a:solidFill>
                  <a:srgbClr val="7030A0"/>
                </a:solidFill>
                <a:latin typeface="Calibri" charset="0"/>
                <a:ea typeface="ＭＳ Ｐゴシック" charset="0"/>
                <a:cs typeface="ＭＳ Ｐゴシック" charset="0"/>
              </a:rPr>
              <a:t>why do coatings have this noise and how do we reduce it</a:t>
            </a:r>
            <a:r>
              <a:rPr lang="en-US" sz="3600" dirty="0">
                <a:solidFill>
                  <a:srgbClr val="7030A0"/>
                </a:solidFill>
                <a:latin typeface="Calibri" charset="0"/>
                <a:ea typeface="ＭＳ Ｐゴシック" charset="0"/>
                <a:cs typeface="ＭＳ Ｐゴシック" charset="0"/>
              </a:rPr>
              <a:t> </a:t>
            </a:r>
          </a:p>
        </p:txBody>
      </p:sp>
      <p:sp>
        <p:nvSpPr>
          <p:cNvPr id="25602" name="Subtitle 2"/>
          <p:cNvSpPr>
            <a:spLocks noGrp="1"/>
          </p:cNvSpPr>
          <p:nvPr>
            <p:ph type="subTitle" idx="1"/>
          </p:nvPr>
        </p:nvSpPr>
        <p:spPr>
          <a:xfrm>
            <a:off x="0" y="1676400"/>
            <a:ext cx="9144000" cy="1447800"/>
          </a:xfrm>
        </p:spPr>
        <p:txBody>
          <a:bodyPr/>
          <a:lstStyle/>
          <a:p>
            <a:pPr eaLnBrk="1" hangingPunct="1">
              <a:lnSpc>
                <a:spcPct val="90000"/>
              </a:lnSpc>
            </a:pPr>
            <a:r>
              <a:rPr lang="en-US" b="1" dirty="0">
                <a:solidFill>
                  <a:srgbClr val="7030A0"/>
                </a:solidFill>
                <a:latin typeface="Arial" charset="0"/>
                <a:ea typeface="ＭＳ Ｐゴシック" charset="0"/>
                <a:cs typeface="Arial" charset="0"/>
              </a:rPr>
              <a:t>Frances Hellman </a:t>
            </a:r>
          </a:p>
          <a:p>
            <a:pPr eaLnBrk="1" hangingPunct="1">
              <a:lnSpc>
                <a:spcPct val="90000"/>
              </a:lnSpc>
            </a:pPr>
            <a:r>
              <a:rPr lang="en-US" sz="2400" b="1" dirty="0">
                <a:solidFill>
                  <a:srgbClr val="7030A0"/>
                </a:solidFill>
                <a:latin typeface="Arial" charset="0"/>
                <a:ea typeface="ＭＳ Ｐゴシック" charset="0"/>
                <a:cs typeface="Arial" charset="0"/>
              </a:rPr>
              <a:t>University of California, Berkeley</a:t>
            </a:r>
          </a:p>
          <a:p>
            <a:pPr eaLnBrk="1" hangingPunct="1">
              <a:lnSpc>
                <a:spcPct val="90000"/>
              </a:lnSpc>
            </a:pPr>
            <a:r>
              <a:rPr lang="en-US" sz="2000" dirty="0">
                <a:solidFill>
                  <a:srgbClr val="7030A0"/>
                </a:solidFill>
                <a:latin typeface="Arial" charset="0"/>
                <a:ea typeface="ＭＳ Ｐゴシック" charset="0"/>
                <a:cs typeface="Arial" charset="0"/>
              </a:rPr>
              <a:t>New LIGO Coatings group member</a:t>
            </a:r>
          </a:p>
        </p:txBody>
      </p:sp>
      <p:pic>
        <p:nvPicPr>
          <p:cNvPr id="25603" name="Picture 4" descr="http://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4850"/>
            <a:ext cx="1066800"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700" y="5854700"/>
            <a:ext cx="10033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a:off x="0" y="1447800"/>
            <a:ext cx="9144000" cy="0"/>
          </a:xfrm>
          <a:prstGeom prst="line">
            <a:avLst/>
          </a:prstGeom>
          <a:ln w="63500">
            <a:solidFill>
              <a:srgbClr val="0033C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ACFFBF2-5B7C-594E-B0E3-0BCCDE2392C4}"/>
              </a:ext>
            </a:extLst>
          </p:cNvPr>
          <p:cNvPicPr>
            <a:picLocks noChangeAspect="1"/>
          </p:cNvPicPr>
          <p:nvPr/>
        </p:nvPicPr>
        <p:blipFill>
          <a:blip r:embed="rId5">
            <a:duotone>
              <a:prstClr val="black"/>
              <a:schemeClr val="accent1">
                <a:tint val="45000"/>
                <a:satMod val="400000"/>
              </a:schemeClr>
            </a:duotone>
          </a:blip>
          <a:stretch>
            <a:fillRect/>
          </a:stretch>
        </p:blipFill>
        <p:spPr>
          <a:xfrm>
            <a:off x="1219200" y="6083300"/>
            <a:ext cx="1295400" cy="518160"/>
          </a:xfrm>
          <a:prstGeom prst="rect">
            <a:avLst/>
          </a:prstGeom>
        </p:spPr>
      </p:pic>
      <p:pic>
        <p:nvPicPr>
          <p:cNvPr id="10" name="Image" descr="Image">
            <a:extLst>
              <a:ext uri="{FF2B5EF4-FFF2-40B4-BE49-F238E27FC236}">
                <a16:creationId xmlns:a16="http://schemas.microsoft.com/office/drawing/2014/main" id="{867BAFC7-77B2-7349-83B1-1A1E8549AA02}"/>
              </a:ext>
            </a:extLst>
          </p:cNvPr>
          <p:cNvPicPr>
            <a:picLocks noChangeAspect="1"/>
          </p:cNvPicPr>
          <p:nvPr/>
        </p:nvPicPr>
        <p:blipFill>
          <a:blip r:embed="rId6">
            <a:duotone>
              <a:prstClr val="black"/>
              <a:schemeClr val="accent1">
                <a:tint val="45000"/>
                <a:satMod val="400000"/>
              </a:schemeClr>
            </a:duotone>
            <a:extLst/>
          </a:blip>
          <a:stretch>
            <a:fillRect/>
          </a:stretch>
        </p:blipFill>
        <p:spPr>
          <a:xfrm>
            <a:off x="3352800" y="5943600"/>
            <a:ext cx="4286245" cy="914400"/>
          </a:xfrm>
          <a:prstGeom prst="rect">
            <a:avLst/>
          </a:prstGeom>
          <a:ln w="12700">
            <a:miter lim="400000"/>
          </a:ln>
        </p:spPr>
      </p:pic>
      <p:sp>
        <p:nvSpPr>
          <p:cNvPr id="13" name="TextBox 12">
            <a:extLst>
              <a:ext uri="{FF2B5EF4-FFF2-40B4-BE49-F238E27FC236}">
                <a16:creationId xmlns:a16="http://schemas.microsoft.com/office/drawing/2014/main" id="{541B7293-AA2A-9143-BE64-EE9BB72E5314}"/>
              </a:ext>
            </a:extLst>
          </p:cNvPr>
          <p:cNvSpPr txBox="1"/>
          <p:nvPr/>
        </p:nvSpPr>
        <p:spPr>
          <a:xfrm>
            <a:off x="2590800" y="5082064"/>
            <a:ext cx="1676400" cy="523220"/>
          </a:xfrm>
          <a:prstGeom prst="rect">
            <a:avLst/>
          </a:prstGeom>
          <a:noFill/>
        </p:spPr>
        <p:txBody>
          <a:bodyPr wrap="square" rtlCol="0">
            <a:spAutoFit/>
          </a:bodyPr>
          <a:lstStyle/>
          <a:p>
            <a:r>
              <a:rPr lang="en-US" sz="1400" dirty="0">
                <a:solidFill>
                  <a:schemeClr val="bg1"/>
                </a:solidFill>
              </a:rPr>
              <a:t>Image credit: LIGO/Joe Hanson</a:t>
            </a:r>
          </a:p>
        </p:txBody>
      </p:sp>
      <p:pic>
        <p:nvPicPr>
          <p:cNvPr id="14" name="Picture 3" descr="&#13;brianvasu.jpg                                                  0000C25EMacintosh HD                   ABA78158:">
            <a:extLst>
              <a:ext uri="{FF2B5EF4-FFF2-40B4-BE49-F238E27FC236}">
                <a16:creationId xmlns:a16="http://schemas.microsoft.com/office/drawing/2014/main" id="{6C147225-5F24-F941-AFA3-3AA3CE9C51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793" y="1800225"/>
            <a:ext cx="18780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36" descr="\\enigma\profiles\dqueen\Data\Images\Device\Microcalorimeter - plan.JPG">
            <a:extLst>
              <a:ext uri="{FF2B5EF4-FFF2-40B4-BE49-F238E27FC236}">
                <a16:creationId xmlns:a16="http://schemas.microsoft.com/office/drawing/2014/main" id="{E4D6A1F6-D080-8044-B4E9-D248B9305B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1664" y="2575001"/>
            <a:ext cx="1365699" cy="129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B6550CA-7BED-1A49-A693-00227E546046}"/>
              </a:ext>
            </a:extLst>
          </p:cNvPr>
          <p:cNvSpPr txBox="1"/>
          <p:nvPr/>
        </p:nvSpPr>
        <p:spPr>
          <a:xfrm>
            <a:off x="127793" y="4343400"/>
            <a:ext cx="1593851" cy="1200329"/>
          </a:xfrm>
          <a:prstGeom prst="rect">
            <a:avLst/>
          </a:prstGeom>
          <a:noFill/>
        </p:spPr>
        <p:txBody>
          <a:bodyPr wrap="square" rtlCol="0">
            <a:spAutoFit/>
          </a:bodyPr>
          <a:lstStyle/>
          <a:p>
            <a:pPr algn="ctr"/>
            <a:r>
              <a:rPr lang="en-US" dirty="0"/>
              <a:t>UHV growth chambers for prototyping materials</a:t>
            </a:r>
          </a:p>
        </p:txBody>
      </p:sp>
      <p:sp>
        <p:nvSpPr>
          <p:cNvPr id="3" name="TextBox 2">
            <a:extLst>
              <a:ext uri="{FF2B5EF4-FFF2-40B4-BE49-F238E27FC236}">
                <a16:creationId xmlns:a16="http://schemas.microsoft.com/office/drawing/2014/main" id="{FC611563-A097-494A-B2A3-C8E74C4F2AB6}"/>
              </a:ext>
            </a:extLst>
          </p:cNvPr>
          <p:cNvSpPr txBox="1"/>
          <p:nvPr/>
        </p:nvSpPr>
        <p:spPr>
          <a:xfrm>
            <a:off x="7010400" y="3881735"/>
            <a:ext cx="2133600" cy="1200329"/>
          </a:xfrm>
          <a:prstGeom prst="rect">
            <a:avLst/>
          </a:prstGeom>
          <a:noFill/>
        </p:spPr>
        <p:txBody>
          <a:bodyPr wrap="square" rtlCol="0">
            <a:spAutoFit/>
          </a:bodyPr>
          <a:lstStyle/>
          <a:p>
            <a:pPr algn="ctr"/>
            <a:r>
              <a:rPr lang="en-US" dirty="0" err="1"/>
              <a:t>Nanocalorimeters</a:t>
            </a:r>
            <a:r>
              <a:rPr lang="en-US" dirty="0"/>
              <a:t>: Si micromachined chips for thin film heat capacity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52400" y="76200"/>
            <a:ext cx="8763000" cy="762000"/>
          </a:xfrm>
        </p:spPr>
        <p:txBody>
          <a:bodyPr/>
          <a:lstStyle/>
          <a:p>
            <a:pPr algn="ctr"/>
            <a:r>
              <a:rPr lang="en-US" dirty="0">
                <a:latin typeface="Arial" charset="0"/>
                <a:ea typeface="ＭＳ Ｐゴシック" charset="0"/>
                <a:cs typeface="Arial" charset="0"/>
              </a:rPr>
              <a:t>Vapor deposited films of indomethacin (IMC); </a:t>
            </a:r>
            <a:r>
              <a:rPr lang="en-US" dirty="0" err="1">
                <a:latin typeface="Arial" charset="0"/>
                <a:ea typeface="ＭＳ Ｐゴシック" charset="0"/>
                <a:cs typeface="Arial" charset="0"/>
              </a:rPr>
              <a:t>ultrastable</a:t>
            </a:r>
            <a:r>
              <a:rPr lang="en-US" dirty="0">
                <a:latin typeface="Arial" charset="0"/>
                <a:ea typeface="ＭＳ Ｐゴシック" charset="0"/>
                <a:cs typeface="Arial" charset="0"/>
              </a:rPr>
              <a:t> glasses </a:t>
            </a:r>
            <a:r>
              <a:rPr lang="en-US" i="1" dirty="0">
                <a:latin typeface="Arial" charset="0"/>
                <a:ea typeface="ＭＳ Ｐゴシック" charset="0"/>
                <a:cs typeface="Arial" charset="0"/>
              </a:rPr>
              <a:t>with low TLS grown at </a:t>
            </a:r>
            <a:r>
              <a:rPr lang="en-US" i="1" dirty="0" err="1">
                <a:latin typeface="Arial" charset="0"/>
                <a:ea typeface="ＭＳ Ｐゴシック" charset="0"/>
                <a:cs typeface="Arial" charset="0"/>
              </a:rPr>
              <a:t>T</a:t>
            </a:r>
            <a:r>
              <a:rPr lang="en-US" i="1" baseline="-25000" dirty="0" err="1">
                <a:latin typeface="Arial" charset="0"/>
                <a:ea typeface="ＭＳ Ｐゴシック" charset="0"/>
                <a:cs typeface="Arial" charset="0"/>
              </a:rPr>
              <a:t>s</a:t>
            </a:r>
            <a:r>
              <a:rPr lang="en-US" i="1" dirty="0">
                <a:latin typeface="Arial" charset="0"/>
                <a:ea typeface="ＭＳ Ｐゴシック" charset="0"/>
                <a:cs typeface="Arial" charset="0"/>
              </a:rPr>
              <a:t> &lt; glass transition </a:t>
            </a:r>
            <a:r>
              <a:rPr lang="en-US" i="1" dirty="0" err="1">
                <a:latin typeface="Arial" charset="0"/>
                <a:ea typeface="ＭＳ Ｐゴシック" charset="0"/>
                <a:cs typeface="Arial" charset="0"/>
              </a:rPr>
              <a:t>T</a:t>
            </a:r>
            <a:r>
              <a:rPr lang="en-US" i="1" baseline="-25000" dirty="0" err="1">
                <a:latin typeface="Arial" charset="0"/>
                <a:ea typeface="ＭＳ Ｐゴシック" charset="0"/>
                <a:cs typeface="Arial" charset="0"/>
              </a:rPr>
              <a:t>g</a:t>
            </a:r>
            <a:endParaRPr lang="en-US" i="1" baseline="-25000" dirty="0">
              <a:latin typeface="Arial" charset="0"/>
              <a:ea typeface="ＭＳ Ｐゴシック" charset="0"/>
              <a:cs typeface="Arial" charset="0"/>
            </a:endParaRPr>
          </a:p>
        </p:txBody>
      </p:sp>
      <p:cxnSp>
        <p:nvCxnSpPr>
          <p:cNvPr id="6" name="Straight Connector 5"/>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pic>
        <p:nvPicPr>
          <p:cNvPr id="52231" name="Picture 7"/>
          <p:cNvPicPr>
            <a:picLocks noChangeAspect="1" noChangeArrowheads="1"/>
          </p:cNvPicPr>
          <p:nvPr/>
        </p:nvPicPr>
        <p:blipFill>
          <a:blip r:embed="rId2">
            <a:extLst>
              <a:ext uri="{28A0092B-C50C-407E-A947-70E740481C1C}">
                <a14:useLocalDpi xmlns:a14="http://schemas.microsoft.com/office/drawing/2010/main" val="0"/>
              </a:ext>
            </a:extLst>
          </a:blip>
          <a:srcRect t="3609" r="4959"/>
          <a:stretch>
            <a:fillRect/>
          </a:stretch>
        </p:blipFill>
        <p:spPr bwMode="auto">
          <a:xfrm>
            <a:off x="152400" y="1143000"/>
            <a:ext cx="3733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Picture 8"/>
          <p:cNvPicPr>
            <a:picLocks noChangeAspect="1" noChangeArrowheads="1"/>
          </p:cNvPicPr>
          <p:nvPr/>
        </p:nvPicPr>
        <p:blipFill>
          <a:blip r:embed="rId3">
            <a:extLst>
              <a:ext uri="{28A0092B-C50C-407E-A947-70E740481C1C}">
                <a14:useLocalDpi xmlns:a14="http://schemas.microsoft.com/office/drawing/2010/main" val="0"/>
              </a:ext>
            </a:extLst>
          </a:blip>
          <a:srcRect l="2470" t="4060" r="5089"/>
          <a:stretch>
            <a:fillRect/>
          </a:stretch>
        </p:blipFill>
        <p:spPr bwMode="auto">
          <a:xfrm>
            <a:off x="4267200" y="1143000"/>
            <a:ext cx="3733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3" name="Rectangle 1"/>
          <p:cNvSpPr>
            <a:spLocks noChangeArrowheads="1"/>
          </p:cNvSpPr>
          <p:nvPr/>
        </p:nvSpPr>
        <p:spPr bwMode="auto">
          <a:xfrm>
            <a:off x="228600" y="3810000"/>
            <a:ext cx="84582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dirty="0"/>
              <a:t>Heat capacities and enthalpies for vapor deposited glasses of indomethacin (IMC) with decreasing deposition rates; grown at “magic” </a:t>
            </a:r>
            <a:r>
              <a:rPr lang="en-US" i="1" dirty="0" err="1"/>
              <a:t>T</a:t>
            </a:r>
            <a:r>
              <a:rPr lang="en-US" i="1" baseline="-25000" dirty="0" err="1"/>
              <a:t>s</a:t>
            </a:r>
            <a:r>
              <a:rPr lang="en-US" i="1" baseline="-25000" dirty="0"/>
              <a:t> </a:t>
            </a:r>
            <a:r>
              <a:rPr lang="en-US" i="1" dirty="0"/>
              <a:t>~ 0.8 </a:t>
            </a:r>
            <a:r>
              <a:rPr lang="en-US" i="1" dirty="0" err="1"/>
              <a:t>T</a:t>
            </a:r>
            <a:r>
              <a:rPr lang="en-US" i="1" baseline="-25000" dirty="0" err="1"/>
              <a:t>g</a:t>
            </a:r>
            <a:r>
              <a:rPr lang="en-US" i="1" dirty="0"/>
              <a:t>.  As rates are lowered, </a:t>
            </a:r>
            <a:r>
              <a:rPr lang="en-US" i="1" dirty="0" err="1"/>
              <a:t>T</a:t>
            </a:r>
            <a:r>
              <a:rPr lang="en-US" i="1" baseline="-25000" dirty="0" err="1"/>
              <a:t>f</a:t>
            </a:r>
            <a:r>
              <a:rPr lang="en-US" i="1" dirty="0"/>
              <a:t> decreases, as does enthalpy, indicating a more stable glass. Similar effects seen with growth T.</a:t>
            </a:r>
          </a:p>
          <a:p>
            <a:endParaRPr lang="en-US" b="1" i="1" dirty="0"/>
          </a:p>
          <a:p>
            <a:r>
              <a:rPr lang="en-US" b="1" i="1" dirty="0"/>
              <a:t>These films also have low TLS!!  </a:t>
            </a:r>
          </a:p>
        </p:txBody>
      </p:sp>
      <p:sp>
        <p:nvSpPr>
          <p:cNvPr id="52234" name="Rectangle 3"/>
          <p:cNvSpPr>
            <a:spLocks noChangeArrowheads="1"/>
          </p:cNvSpPr>
          <p:nvPr/>
        </p:nvSpPr>
        <p:spPr bwMode="auto">
          <a:xfrm>
            <a:off x="0" y="5585192"/>
            <a:ext cx="9140825"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ts val="600"/>
              </a:spcAft>
            </a:pPr>
            <a:r>
              <a:rPr lang="en-US" sz="1400" dirty="0"/>
              <a:t>T. Perez-Castaneda, C. Rodriguez-Tinoco, J. Rodriguez-Viejo, M.A. Ramos, “Suppression of tunneling two-level systems in </a:t>
            </a:r>
            <a:r>
              <a:rPr lang="en-US" sz="1400" dirty="0" err="1"/>
              <a:t>ultrastable</a:t>
            </a:r>
            <a:r>
              <a:rPr lang="en-US" sz="1400" dirty="0"/>
              <a:t> glasses of indomethacin,” PNAS 111(31), 11275 (2014)</a:t>
            </a:r>
          </a:p>
          <a:p>
            <a:pPr>
              <a:spcAft>
                <a:spcPts val="600"/>
              </a:spcAft>
            </a:pPr>
            <a:r>
              <a:rPr lang="en-US" sz="1400" dirty="0"/>
              <a:t>M.D. </a:t>
            </a:r>
            <a:r>
              <a:rPr lang="en-US" sz="1400" dirty="0" err="1"/>
              <a:t>Ediger</a:t>
            </a:r>
            <a:r>
              <a:rPr lang="en-US" sz="1400" dirty="0"/>
              <a:t>, “Vapor-deposited glasses provide clearer view of two-level systems,” PNAS 111(31), 11232 (2014).</a:t>
            </a:r>
          </a:p>
        </p:txBody>
      </p:sp>
      <p:sp>
        <p:nvSpPr>
          <p:cNvPr id="9"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10</a:t>
            </a:fld>
            <a:endParaRPr lang="en-US" sz="1400"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533400" y="76200"/>
            <a:ext cx="8229600" cy="762000"/>
          </a:xfrm>
        </p:spPr>
        <p:txBody>
          <a:bodyPr/>
          <a:lstStyle/>
          <a:p>
            <a:pPr algn="ctr"/>
            <a:r>
              <a:rPr lang="en-US" dirty="0">
                <a:latin typeface="Arial" charset="0"/>
                <a:ea typeface="ＭＳ Ｐゴシック" charset="0"/>
                <a:cs typeface="Arial" charset="0"/>
              </a:rPr>
              <a:t>Hypotheses re vapor deposited </a:t>
            </a:r>
            <a:r>
              <a:rPr lang="en-US" i="1" dirty="0">
                <a:latin typeface="Arial" charset="0"/>
                <a:ea typeface="ＭＳ Ｐゴシック" charset="0"/>
                <a:cs typeface="Arial" charset="0"/>
              </a:rPr>
              <a:t>a</a:t>
            </a:r>
            <a:r>
              <a:rPr lang="en-US" dirty="0">
                <a:latin typeface="Arial" charset="0"/>
                <a:ea typeface="ＭＳ Ｐゴシック" charset="0"/>
                <a:cs typeface="Arial" charset="0"/>
              </a:rPr>
              <a:t>-Si</a:t>
            </a:r>
          </a:p>
        </p:txBody>
      </p:sp>
      <p:cxnSp>
        <p:nvCxnSpPr>
          <p:cNvPr id="6" name="Straight Connector 5"/>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53255" name="Rectangle 15"/>
          <p:cNvSpPr>
            <a:spLocks noChangeArrowheads="1"/>
          </p:cNvSpPr>
          <p:nvPr/>
        </p:nvSpPr>
        <p:spPr bwMode="auto">
          <a:xfrm>
            <a:off x="304800" y="1371600"/>
            <a:ext cx="8458200" cy="320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t>Vapor deposited films of covalent materials such as </a:t>
            </a:r>
            <a:r>
              <a:rPr lang="en-US" i="1" dirty="0"/>
              <a:t>a-</a:t>
            </a:r>
            <a:r>
              <a:rPr lang="en-US" dirty="0"/>
              <a:t>Si or </a:t>
            </a:r>
            <a:r>
              <a:rPr lang="en-US" i="1" dirty="0"/>
              <a:t>a-</a:t>
            </a:r>
            <a:r>
              <a:rPr lang="en-US" dirty="0" err="1"/>
              <a:t>SiO</a:t>
            </a:r>
            <a:r>
              <a:rPr lang="en-US" baseline="-25000" dirty="0" err="1"/>
              <a:t>x</a:t>
            </a:r>
            <a:r>
              <a:rPr lang="en-US" dirty="0"/>
              <a:t> (or Alumina or </a:t>
            </a:r>
            <a:r>
              <a:rPr lang="en-US" dirty="0" err="1"/>
              <a:t>SiNx</a:t>
            </a:r>
            <a:r>
              <a:rPr lang="en-US" dirty="0"/>
              <a:t> or </a:t>
            </a:r>
            <a:r>
              <a:rPr lang="en-US" dirty="0" err="1"/>
              <a:t>Tantala</a:t>
            </a:r>
            <a:r>
              <a:rPr lang="en-US" dirty="0"/>
              <a:t>) have to date not been probed for ideality/ultrastability</a:t>
            </a:r>
          </a:p>
          <a:p>
            <a:endParaRPr lang="en-US" dirty="0"/>
          </a:p>
          <a:p>
            <a:r>
              <a:rPr lang="en-US" dirty="0"/>
              <a:t>The glass transition of a-Si has never been measured (because it can’t be quenched) but theory suggests 850K (C.R. Miranda and A. </a:t>
            </a:r>
            <a:r>
              <a:rPr lang="en-US" dirty="0" err="1"/>
              <a:t>Antonelli</a:t>
            </a:r>
            <a:r>
              <a:rPr lang="en-US" dirty="0"/>
              <a:t>, </a:t>
            </a:r>
            <a:r>
              <a:rPr lang="fr-FR" dirty="0"/>
              <a:t>J. </a:t>
            </a:r>
            <a:r>
              <a:rPr lang="fr-FR" dirty="0" err="1"/>
              <a:t>Chem</a:t>
            </a:r>
            <a:r>
              <a:rPr lang="fr-FR" dirty="0"/>
              <a:t> </a:t>
            </a:r>
            <a:r>
              <a:rPr lang="fr-FR" dirty="0" err="1"/>
              <a:t>Phys</a:t>
            </a:r>
            <a:r>
              <a:rPr lang="fr-FR" dirty="0"/>
              <a:t> </a:t>
            </a:r>
            <a:r>
              <a:rPr lang="en-US" dirty="0"/>
              <a:t>120, 11672 (2004). </a:t>
            </a:r>
            <a:endParaRPr lang="en-US" b="1" dirty="0"/>
          </a:p>
          <a:p>
            <a:endParaRPr lang="en-US" b="1" dirty="0"/>
          </a:p>
          <a:p>
            <a:r>
              <a:rPr lang="en-US" sz="2000" b="1" dirty="0"/>
              <a:t>Our growth T to get low TLS is 673K ~ 0.8 </a:t>
            </a:r>
            <a:r>
              <a:rPr lang="en-US" sz="2000" b="1" dirty="0" err="1"/>
              <a:t>T</a:t>
            </a:r>
            <a:r>
              <a:rPr lang="en-US" sz="2000" b="1" baseline="-25000" dirty="0" err="1"/>
              <a:t>g</a:t>
            </a:r>
            <a:r>
              <a:rPr lang="en-US" sz="2000" b="1" dirty="0"/>
              <a:t>!! (similar to IMC work)</a:t>
            </a:r>
          </a:p>
          <a:p>
            <a:endParaRPr lang="en-US" sz="2000" b="1" dirty="0"/>
          </a:p>
          <a:p>
            <a:r>
              <a:rPr lang="en-US" dirty="0"/>
              <a:t>We have also seen effects of deposition rate and thickness on density and TLS, similar to IMC work; TLS measurements in progress on these other films</a:t>
            </a:r>
          </a:p>
        </p:txBody>
      </p:sp>
      <p:sp>
        <p:nvSpPr>
          <p:cNvPr id="7"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11</a:t>
            </a:fld>
            <a:endParaRPr lang="en-US" sz="14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0"/>
            <a:ext cx="8839200" cy="871538"/>
          </a:xfrm>
        </p:spPr>
        <p:txBody>
          <a:bodyPr/>
          <a:lstStyle/>
          <a:p>
            <a:pPr algn="ctr"/>
            <a:r>
              <a:rPr lang="en-US" sz="2800" i="1" dirty="0">
                <a:solidFill>
                  <a:srgbClr val="7030A0"/>
                </a:solidFill>
              </a:rPr>
              <a:t>Connection between energy landscape, entropy, and TLS</a:t>
            </a:r>
            <a:endParaRPr lang="en-US" sz="2800" b="0" dirty="0">
              <a:solidFill>
                <a:srgbClr val="7030A0"/>
              </a:solidFill>
              <a:latin typeface="Arial" charset="0"/>
              <a:ea typeface="ＭＳ Ｐゴシック" charset="0"/>
              <a:cs typeface="Arial" charset="0"/>
            </a:endParaRPr>
          </a:p>
        </p:txBody>
      </p:sp>
      <p:cxnSp>
        <p:nvCxnSpPr>
          <p:cNvPr id="6" name="Straight Connector 5"/>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pic>
        <p:nvPicPr>
          <p:cNvPr id="542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61341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0" name="Rectangle 1"/>
          <p:cNvSpPr>
            <a:spLocks noChangeArrowheads="1"/>
          </p:cNvSpPr>
          <p:nvPr/>
        </p:nvSpPr>
        <p:spPr bwMode="auto">
          <a:xfrm>
            <a:off x="0" y="4486275"/>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dirty="0"/>
              <a:t>The energy landscape (right) as related to the glass transition of a liquid (left).  Glasses falling out of the equilibrium </a:t>
            </a:r>
            <a:r>
              <a:rPr lang="en-US" i="1" dirty="0" err="1"/>
              <a:t>supercooled</a:t>
            </a:r>
            <a:r>
              <a:rPr lang="en-US" i="1" dirty="0"/>
              <a:t> liquid at a given dashed line correspond to configurations in the energy landscape. </a:t>
            </a:r>
          </a:p>
        </p:txBody>
      </p:sp>
      <p:sp>
        <p:nvSpPr>
          <p:cNvPr id="54281" name="Rectangle 3"/>
          <p:cNvSpPr>
            <a:spLocks noChangeArrowheads="1"/>
          </p:cNvSpPr>
          <p:nvPr/>
        </p:nvSpPr>
        <p:spPr bwMode="auto">
          <a:xfrm>
            <a:off x="6740324" y="2209800"/>
            <a:ext cx="228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t>C.A. Angell, </a:t>
            </a:r>
            <a:r>
              <a:rPr lang="es-ES_tradnl" sz="1600" dirty="0" err="1"/>
              <a:t>Physica</a:t>
            </a:r>
            <a:r>
              <a:rPr lang="es-ES_tradnl" sz="1600" dirty="0"/>
              <a:t> D </a:t>
            </a:r>
            <a:r>
              <a:rPr lang="en-US" sz="1600" dirty="0"/>
              <a:t>107, 122 (1997)</a:t>
            </a:r>
          </a:p>
        </p:txBody>
      </p:sp>
      <p:sp>
        <p:nvSpPr>
          <p:cNvPr id="17" name="Oval 16"/>
          <p:cNvSpPr/>
          <p:nvPr/>
        </p:nvSpPr>
        <p:spPr>
          <a:xfrm>
            <a:off x="4876800" y="3124200"/>
            <a:ext cx="228600" cy="228600"/>
          </a:xfrm>
          <a:prstGeom prst="ellipse">
            <a:avLst/>
          </a:prstGeom>
          <a:noFill/>
          <a:ln w="47625"/>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5573713"/>
            <a:ext cx="9144000" cy="646113"/>
          </a:xfrm>
          <a:prstGeom prst="rect">
            <a:avLst/>
          </a:prstGeom>
        </p:spPr>
        <p:txBody>
          <a:bodyPr>
            <a:spAutoFit/>
          </a:bodyPr>
          <a:lstStyle/>
          <a:p>
            <a:pPr>
              <a:defRPr/>
            </a:pPr>
            <a:r>
              <a:rPr lang="en-US" i="1" dirty="0">
                <a:cs typeface="Arial" charset="0"/>
              </a:rPr>
              <a:t>Hypothesis: vapor deposition offers a way to directly access low lying (ideal) glass state  </a:t>
            </a:r>
          </a:p>
          <a:p>
            <a:pPr marL="342900">
              <a:spcAft>
                <a:spcPts val="600"/>
              </a:spcAft>
              <a:defRPr/>
            </a:pPr>
            <a:r>
              <a:rPr lang="en-US" i="1" dirty="0">
                <a:cs typeface="Arial" charset="0"/>
              </a:rPr>
              <a:t>Due to high atomic mobility at film growth surface despite being at low T.  </a:t>
            </a:r>
          </a:p>
        </p:txBody>
      </p:sp>
      <p:sp>
        <p:nvSpPr>
          <p:cNvPr id="7" name="Rectangle 6"/>
          <p:cNvSpPr>
            <a:spLocks noChangeArrowheads="1"/>
          </p:cNvSpPr>
          <p:nvPr/>
        </p:nvSpPr>
        <p:spPr bwMode="auto">
          <a:xfrm>
            <a:off x="-76200" y="6183313"/>
            <a:ext cx="9448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dirty="0"/>
              <a:t>Hypothesis: Ideal glass has no nearby energy minima, so no TLS, unlike most other states </a:t>
            </a:r>
            <a:endParaRPr lang="en-US" dirty="0"/>
          </a:p>
        </p:txBody>
      </p:sp>
      <p:sp>
        <p:nvSpPr>
          <p:cNvPr id="19" name="Oval 18"/>
          <p:cNvSpPr/>
          <p:nvPr/>
        </p:nvSpPr>
        <p:spPr>
          <a:xfrm>
            <a:off x="4738688" y="3459163"/>
            <a:ext cx="228600" cy="228600"/>
          </a:xfrm>
          <a:prstGeom prst="ellipse">
            <a:avLst/>
          </a:prstGeom>
          <a:noFill/>
          <a:ln w="47625"/>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4648200" y="3276600"/>
            <a:ext cx="428625" cy="523875"/>
          </a:xfrm>
          <a:prstGeom prst="rect">
            <a:avLst/>
          </a:prstGeom>
          <a:noFill/>
        </p:spPr>
        <p:txBody>
          <a:bodyPr wrap="none">
            <a:spAutoFit/>
          </a:bodyPr>
          <a:lstStyle/>
          <a:p>
            <a:pPr>
              <a:defRPr/>
            </a:pPr>
            <a:r>
              <a:rPr lang="en-US" sz="2800" dirty="0">
                <a:solidFill>
                  <a:schemeClr val="accent1">
                    <a:lumMod val="75000"/>
                  </a:schemeClr>
                </a:solidFill>
                <a:cs typeface="Arial" charset="0"/>
              </a:rPr>
              <a:t>X</a:t>
            </a:r>
          </a:p>
        </p:txBody>
      </p:sp>
      <p:sp>
        <p:nvSpPr>
          <p:cNvPr id="10" name="TextBox 9"/>
          <p:cNvSpPr txBox="1">
            <a:spLocks noChangeArrowheads="1"/>
          </p:cNvSpPr>
          <p:nvPr/>
        </p:nvSpPr>
        <p:spPr bwMode="auto">
          <a:xfrm>
            <a:off x="4991100" y="3124200"/>
            <a:ext cx="571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376092"/>
                </a:solidFill>
              </a:rPr>
              <a:t>TLS</a:t>
            </a:r>
            <a:endParaRPr lang="en-US" sz="1800" b="1">
              <a:solidFill>
                <a:srgbClr val="376092"/>
              </a:solidFill>
            </a:endParaRPr>
          </a:p>
        </p:txBody>
      </p:sp>
      <p:sp>
        <p:nvSpPr>
          <p:cNvPr id="20" name="TextBox 19"/>
          <p:cNvSpPr txBox="1">
            <a:spLocks noChangeArrowheads="1"/>
          </p:cNvSpPr>
          <p:nvPr/>
        </p:nvSpPr>
        <p:spPr bwMode="auto">
          <a:xfrm>
            <a:off x="4724400" y="3657600"/>
            <a:ext cx="9032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376092"/>
                </a:solidFill>
              </a:rPr>
              <a:t>No TLS</a:t>
            </a:r>
            <a:endParaRPr lang="en-US" sz="1800" b="1">
              <a:solidFill>
                <a:srgbClr val="376092"/>
              </a:solidFill>
            </a:endParaRPr>
          </a:p>
        </p:txBody>
      </p:sp>
      <p:sp>
        <p:nvSpPr>
          <p:cNvPr id="15"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12</a:t>
            </a:fld>
            <a:endParaRPr lang="en-US" sz="1400" dirty="0">
              <a:solidFill>
                <a:schemeClr val="bg1">
                  <a:lumMod val="50000"/>
                </a:schemeClr>
              </a:solidFill>
            </a:endParaRPr>
          </a:p>
        </p:txBody>
      </p:sp>
      <p:cxnSp>
        <p:nvCxnSpPr>
          <p:cNvPr id="4" name="Straight Connector 3">
            <a:extLst>
              <a:ext uri="{FF2B5EF4-FFF2-40B4-BE49-F238E27FC236}">
                <a16:creationId xmlns:a16="http://schemas.microsoft.com/office/drawing/2014/main" id="{16648FA9-D554-2F4E-99EC-9C3280EFB922}"/>
              </a:ext>
            </a:extLst>
          </p:cNvPr>
          <p:cNvCxnSpPr/>
          <p:nvPr/>
        </p:nvCxnSpPr>
        <p:spPr>
          <a:xfrm>
            <a:off x="1600200" y="3800475"/>
            <a:ext cx="0" cy="390525"/>
          </a:xfrm>
          <a:prstGeom prst="line">
            <a:avLst/>
          </a:prstGeom>
          <a:ln w="38100">
            <a:headEnd type="arrow"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974F6D-99F4-1F47-B77F-96E53A24AA52}"/>
              </a:ext>
            </a:extLst>
          </p:cNvPr>
          <p:cNvSpPr txBox="1"/>
          <p:nvPr/>
        </p:nvSpPr>
        <p:spPr>
          <a:xfrm>
            <a:off x="1295400" y="4114800"/>
            <a:ext cx="7220246" cy="369332"/>
          </a:xfrm>
          <a:prstGeom prst="rect">
            <a:avLst/>
          </a:prstGeom>
          <a:noFill/>
          <a:ln>
            <a:noFill/>
          </a:ln>
        </p:spPr>
        <p:txBody>
          <a:bodyPr wrap="none" rtlCol="0">
            <a:spAutoFit/>
          </a:bodyPr>
          <a:lstStyle/>
          <a:p>
            <a:r>
              <a:rPr lang="en-US" dirty="0" err="1">
                <a:solidFill>
                  <a:srgbClr val="0070C0"/>
                </a:solidFill>
              </a:rPr>
              <a:t>T</a:t>
            </a:r>
            <a:r>
              <a:rPr lang="en-US" baseline="-25000" dirty="0" err="1">
                <a:solidFill>
                  <a:srgbClr val="0070C0"/>
                </a:solidFill>
              </a:rPr>
              <a:t>Kauzmann</a:t>
            </a:r>
            <a:r>
              <a:rPr lang="en-US" dirty="0">
                <a:solidFill>
                  <a:srgbClr val="0070C0"/>
                </a:solidFill>
              </a:rPr>
              <a:t> </a:t>
            </a:r>
            <a:r>
              <a:rPr lang="en-US" sz="1600" dirty="0">
                <a:solidFill>
                  <a:srgbClr val="0070C0"/>
                </a:solidFill>
              </a:rPr>
              <a:t>where (extrapolated) entropy of supercooled liquid crosses crystal!</a:t>
            </a:r>
            <a:r>
              <a:rPr lang="en-US" dirty="0">
                <a:solidFill>
                  <a:srgbClr val="0070C0"/>
                </a:solidFill>
              </a:rPr>
              <a:t> </a:t>
            </a:r>
            <a:endParaRPr lang="en-US" baseline="-25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7" grpId="0"/>
      <p:bldP spid="19" grpId="0" animBg="1"/>
      <p:bldP spid="8" grpId="0"/>
      <p:bldP spid="10"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70D0ED-875F-A94D-85B5-2D076742C36E}"/>
              </a:ext>
            </a:extLst>
          </p:cNvPr>
          <p:cNvPicPr>
            <a:picLocks noChangeAspect="1"/>
          </p:cNvPicPr>
          <p:nvPr/>
        </p:nvPicPr>
        <p:blipFill rotWithShape="1">
          <a:blip r:embed="rId2">
            <a:extLst>
              <a:ext uri="{28A0092B-C50C-407E-A947-70E740481C1C}">
                <a14:useLocalDpi xmlns:a14="http://schemas.microsoft.com/office/drawing/2010/main" val="0"/>
              </a:ext>
            </a:extLst>
          </a:blip>
          <a:srcRect b="25007"/>
          <a:stretch/>
        </p:blipFill>
        <p:spPr>
          <a:xfrm>
            <a:off x="838200" y="1142999"/>
            <a:ext cx="6069624" cy="4885595"/>
          </a:xfrm>
          <a:prstGeom prst="rect">
            <a:avLst/>
          </a:prstGeom>
        </p:spPr>
      </p:pic>
      <p:cxnSp>
        <p:nvCxnSpPr>
          <p:cNvPr id="8" name="Straight Connector 7">
            <a:extLst>
              <a:ext uri="{FF2B5EF4-FFF2-40B4-BE49-F238E27FC236}">
                <a16:creationId xmlns:a16="http://schemas.microsoft.com/office/drawing/2014/main" id="{AFCCEF42-3E8B-F441-87F5-BC65CCB6DCF8}"/>
              </a:ext>
            </a:extLst>
          </p:cNvPr>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DA7FE8B4-51D8-D04B-B67E-C8913AED5DCC}"/>
              </a:ext>
            </a:extLst>
          </p:cNvPr>
          <p:cNvSpPr>
            <a:spLocks noGrp="1"/>
          </p:cNvSpPr>
          <p:nvPr>
            <p:ph type="title"/>
          </p:nvPr>
        </p:nvSpPr>
        <p:spPr>
          <a:xfrm>
            <a:off x="0" y="-76200"/>
            <a:ext cx="9144000" cy="1143000"/>
          </a:xfrm>
        </p:spPr>
        <p:txBody>
          <a:bodyPr/>
          <a:lstStyle/>
          <a:p>
            <a:r>
              <a:rPr lang="en-US" dirty="0"/>
              <a:t>Enthalpy or Volume (density) as a function of T starting from liquid</a:t>
            </a:r>
            <a:br>
              <a:rPr lang="en-US" dirty="0"/>
            </a:br>
            <a:r>
              <a:rPr lang="en-US" dirty="0"/>
              <a:t>Vapor deposited compared to liquid quenching of amorphous material</a:t>
            </a:r>
          </a:p>
        </p:txBody>
      </p:sp>
      <p:sp>
        <p:nvSpPr>
          <p:cNvPr id="5" name="Rectangle 4">
            <a:extLst>
              <a:ext uri="{FF2B5EF4-FFF2-40B4-BE49-F238E27FC236}">
                <a16:creationId xmlns:a16="http://schemas.microsoft.com/office/drawing/2014/main" id="{0BB7FD40-B77D-BF47-814E-62F3540F34A1}"/>
              </a:ext>
            </a:extLst>
          </p:cNvPr>
          <p:cNvSpPr/>
          <p:nvPr/>
        </p:nvSpPr>
        <p:spPr>
          <a:xfrm>
            <a:off x="6554696" y="4572000"/>
            <a:ext cx="1607372" cy="954107"/>
          </a:xfrm>
          <a:prstGeom prst="rect">
            <a:avLst/>
          </a:prstGeom>
        </p:spPr>
        <p:txBody>
          <a:bodyPr wrap="square">
            <a:spAutoFit/>
          </a:bodyPr>
          <a:lstStyle/>
          <a:p>
            <a:r>
              <a:rPr lang="en-US" sz="1400" dirty="0"/>
              <a:t>Kearns, Swallow, </a:t>
            </a:r>
            <a:r>
              <a:rPr lang="en-US" sz="1400" dirty="0" err="1"/>
              <a:t>Ediger</a:t>
            </a:r>
            <a:r>
              <a:rPr lang="en-US" sz="1400" dirty="0"/>
              <a:t>, J. Chem. Phys. 127, 154702 (2007)</a:t>
            </a:r>
          </a:p>
        </p:txBody>
      </p:sp>
      <p:grpSp>
        <p:nvGrpSpPr>
          <p:cNvPr id="14" name="Group 13">
            <a:extLst>
              <a:ext uri="{FF2B5EF4-FFF2-40B4-BE49-F238E27FC236}">
                <a16:creationId xmlns:a16="http://schemas.microsoft.com/office/drawing/2014/main" id="{85F6ED10-9B8E-F14B-8AF3-E649DAB88ADF}"/>
              </a:ext>
            </a:extLst>
          </p:cNvPr>
          <p:cNvGrpSpPr/>
          <p:nvPr/>
        </p:nvGrpSpPr>
        <p:grpSpPr>
          <a:xfrm>
            <a:off x="3438356" y="1002268"/>
            <a:ext cx="1530192" cy="4331732"/>
            <a:chOff x="3438356" y="1230869"/>
            <a:chExt cx="1530192" cy="4331732"/>
          </a:xfrm>
        </p:grpSpPr>
        <p:sp>
          <p:nvSpPr>
            <p:cNvPr id="11" name="TextBox 10">
              <a:extLst>
                <a:ext uri="{FF2B5EF4-FFF2-40B4-BE49-F238E27FC236}">
                  <a16:creationId xmlns:a16="http://schemas.microsoft.com/office/drawing/2014/main" id="{E3615E2F-BF80-CB42-B097-DE66CD93D78A}"/>
                </a:ext>
              </a:extLst>
            </p:cNvPr>
            <p:cNvSpPr txBox="1"/>
            <p:nvPr/>
          </p:nvSpPr>
          <p:spPr>
            <a:xfrm>
              <a:off x="3438356" y="1230869"/>
              <a:ext cx="1133644" cy="369332"/>
            </a:xfrm>
            <a:prstGeom prst="rect">
              <a:avLst/>
            </a:prstGeom>
            <a:solidFill>
              <a:schemeClr val="tx2">
                <a:lumMod val="20000"/>
                <a:lumOff val="80000"/>
              </a:schemeClr>
            </a:solidFill>
          </p:spPr>
          <p:txBody>
            <a:bodyPr wrap="none" rtlCol="0">
              <a:spAutoFit/>
            </a:bodyPr>
            <a:lstStyle/>
            <a:p>
              <a:r>
                <a:rPr lang="en-US" dirty="0">
                  <a:solidFill>
                    <a:srgbClr val="0070C0"/>
                  </a:solidFill>
                </a:rPr>
                <a:t>High loss</a:t>
              </a:r>
            </a:p>
          </p:txBody>
        </p:sp>
        <p:sp>
          <p:nvSpPr>
            <p:cNvPr id="12" name="TextBox 11">
              <a:extLst>
                <a:ext uri="{FF2B5EF4-FFF2-40B4-BE49-F238E27FC236}">
                  <a16:creationId xmlns:a16="http://schemas.microsoft.com/office/drawing/2014/main" id="{DCAB77E8-32D6-6644-84DC-88AB258CD688}"/>
                </a:ext>
              </a:extLst>
            </p:cNvPr>
            <p:cNvSpPr txBox="1"/>
            <p:nvPr/>
          </p:nvSpPr>
          <p:spPr>
            <a:xfrm>
              <a:off x="3886200" y="5193269"/>
              <a:ext cx="1082348" cy="369332"/>
            </a:xfrm>
            <a:prstGeom prst="rect">
              <a:avLst/>
            </a:prstGeom>
            <a:solidFill>
              <a:schemeClr val="tx2">
                <a:lumMod val="20000"/>
                <a:lumOff val="80000"/>
              </a:schemeClr>
            </a:solidFill>
          </p:spPr>
          <p:txBody>
            <a:bodyPr wrap="none" rtlCol="0">
              <a:spAutoFit/>
            </a:bodyPr>
            <a:lstStyle/>
            <a:p>
              <a:r>
                <a:rPr lang="en-US" dirty="0">
                  <a:solidFill>
                    <a:srgbClr val="0070C0"/>
                  </a:solidFill>
                </a:rPr>
                <a:t>Low loss</a:t>
              </a:r>
            </a:p>
          </p:txBody>
        </p:sp>
      </p:grpSp>
      <p:sp>
        <p:nvSpPr>
          <p:cNvPr id="13" name="TextBox 12">
            <a:extLst>
              <a:ext uri="{FF2B5EF4-FFF2-40B4-BE49-F238E27FC236}">
                <a16:creationId xmlns:a16="http://schemas.microsoft.com/office/drawing/2014/main" id="{376D4EAA-E3AA-9B4E-A2BB-65C1C1777187}"/>
              </a:ext>
            </a:extLst>
          </p:cNvPr>
          <p:cNvSpPr txBox="1"/>
          <p:nvPr/>
        </p:nvSpPr>
        <p:spPr>
          <a:xfrm>
            <a:off x="76200" y="6019800"/>
            <a:ext cx="8392875" cy="830997"/>
          </a:xfrm>
          <a:prstGeom prst="rect">
            <a:avLst/>
          </a:prstGeom>
          <a:solidFill>
            <a:schemeClr val="accent4">
              <a:lumMod val="20000"/>
              <a:lumOff val="80000"/>
            </a:schemeClr>
          </a:solidFill>
        </p:spPr>
        <p:txBody>
          <a:bodyPr wrap="none" rtlCol="0">
            <a:spAutoFit/>
          </a:bodyPr>
          <a:lstStyle/>
          <a:p>
            <a:r>
              <a:rPr lang="en-US" sz="2400" b="1" i="1" dirty="0">
                <a:solidFill>
                  <a:srgbClr val="7030A0"/>
                </a:solidFill>
              </a:rPr>
              <a:t>Could this apply to vapor deposited amorphous SiO</a:t>
            </a:r>
            <a:r>
              <a:rPr lang="en-US" sz="2400" b="1" i="1" baseline="-25000" dirty="0">
                <a:solidFill>
                  <a:srgbClr val="7030A0"/>
                </a:solidFill>
              </a:rPr>
              <a:t>2</a:t>
            </a:r>
            <a:r>
              <a:rPr lang="en-US" sz="2400" b="1" i="1" dirty="0">
                <a:solidFill>
                  <a:srgbClr val="7030A0"/>
                </a:solidFill>
              </a:rPr>
              <a:t>?</a:t>
            </a:r>
          </a:p>
          <a:p>
            <a:r>
              <a:rPr lang="en-US" sz="2400" b="1" i="1" dirty="0">
                <a:solidFill>
                  <a:srgbClr val="7030A0"/>
                </a:solidFill>
              </a:rPr>
              <a:t>Does this lower losses at all T, some T, for all materials?</a:t>
            </a:r>
          </a:p>
        </p:txBody>
      </p:sp>
      <p:sp>
        <p:nvSpPr>
          <p:cNvPr id="2" name="TextBox 1">
            <a:extLst>
              <a:ext uri="{FF2B5EF4-FFF2-40B4-BE49-F238E27FC236}">
                <a16:creationId xmlns:a16="http://schemas.microsoft.com/office/drawing/2014/main" id="{A15C1CAF-C72B-2A49-B92B-B76795632E6C}"/>
              </a:ext>
            </a:extLst>
          </p:cNvPr>
          <p:cNvSpPr txBox="1"/>
          <p:nvPr/>
        </p:nvSpPr>
        <p:spPr>
          <a:xfrm>
            <a:off x="6948527" y="1917430"/>
            <a:ext cx="2119273" cy="2031325"/>
          </a:xfrm>
          <a:prstGeom prst="rect">
            <a:avLst/>
          </a:prstGeom>
          <a:noFill/>
        </p:spPr>
        <p:txBody>
          <a:bodyPr wrap="square" rtlCol="0">
            <a:spAutoFit/>
          </a:bodyPr>
          <a:lstStyle/>
          <a:p>
            <a:r>
              <a:rPr lang="en-US" dirty="0"/>
              <a:t>H and V based on simulations of atoms with simple bonds (Lennard- Jones). Kiran </a:t>
            </a:r>
            <a:r>
              <a:rPr lang="en-US" dirty="0" err="1"/>
              <a:t>Prasan</a:t>
            </a:r>
            <a:r>
              <a:rPr lang="en-US" dirty="0"/>
              <a:t> will talk about </a:t>
            </a:r>
            <a:r>
              <a:rPr lang="en-US" i="1" dirty="0"/>
              <a:t>a-</a:t>
            </a:r>
            <a:r>
              <a:rPr lang="en-US" dirty="0"/>
              <a:t>Si.</a:t>
            </a:r>
          </a:p>
        </p:txBody>
      </p:sp>
      <p:sp>
        <p:nvSpPr>
          <p:cNvPr id="15" name="Slide Number Placeholder 2">
            <a:extLst>
              <a:ext uri="{FF2B5EF4-FFF2-40B4-BE49-F238E27FC236}">
                <a16:creationId xmlns:a16="http://schemas.microsoft.com/office/drawing/2014/main" id="{E56BC7F1-E524-A447-A8F8-9AC6BDCB19D4}"/>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13</a:t>
            </a:fld>
            <a:endParaRPr lang="en-US" sz="1400" dirty="0">
              <a:solidFill>
                <a:srgbClr val="7F7F7F"/>
              </a:solidFill>
            </a:endParaRPr>
          </a:p>
        </p:txBody>
      </p:sp>
    </p:spTree>
    <p:extLst>
      <p:ext uri="{BB962C8B-B14F-4D97-AF65-F5344CB8AC3E}">
        <p14:creationId xmlns:p14="http://schemas.microsoft.com/office/powerpoint/2010/main" val="32698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76200"/>
            <a:ext cx="8229600" cy="762000"/>
          </a:xfrm>
        </p:spPr>
        <p:txBody>
          <a:bodyPr/>
          <a:lstStyle/>
          <a:p>
            <a:r>
              <a:rPr lang="en-US" dirty="0">
                <a:latin typeface="Arial" charset="0"/>
                <a:ea typeface="ＭＳ Ｐゴシック" charset="0"/>
                <a:cs typeface="Arial" charset="0"/>
              </a:rPr>
              <a:t>Comments and Open questions</a:t>
            </a:r>
          </a:p>
        </p:txBody>
      </p:sp>
      <p:sp>
        <p:nvSpPr>
          <p:cNvPr id="58370" name="Content Placeholder 2"/>
          <p:cNvSpPr>
            <a:spLocks noGrp="1"/>
          </p:cNvSpPr>
          <p:nvPr>
            <p:ph idx="1"/>
          </p:nvPr>
        </p:nvSpPr>
        <p:spPr>
          <a:xfrm>
            <a:off x="0" y="990600"/>
            <a:ext cx="9144000" cy="5715000"/>
          </a:xfrm>
        </p:spPr>
        <p:txBody>
          <a:bodyPr/>
          <a:lstStyle/>
          <a:p>
            <a:pPr>
              <a:spcBef>
                <a:spcPts val="400"/>
              </a:spcBef>
            </a:pPr>
            <a:r>
              <a:rPr lang="en-US" sz="2000" dirty="0">
                <a:latin typeface="Arial" charset="0"/>
                <a:ea typeface="ＭＳ Ｐゴシック" charset="0"/>
                <a:cs typeface="Arial" charset="0"/>
              </a:rPr>
              <a:t>Random first order transition (RFOT) theory of glass transition predicts divergence of correlation length </a:t>
            </a:r>
            <a:r>
              <a:rPr lang="en-US" sz="2000" i="1" dirty="0" err="1">
                <a:latin typeface="Arial" charset="0"/>
                <a:ea typeface="ＭＳ Ｐゴシック" charset="0"/>
                <a:cs typeface="Arial" charset="0"/>
              </a:rPr>
              <a:t>ξ</a:t>
            </a:r>
            <a:r>
              <a:rPr lang="en-US" sz="2000" dirty="0">
                <a:latin typeface="Arial" charset="0"/>
                <a:ea typeface="ＭＳ Ｐゴシック" charset="0"/>
                <a:cs typeface="Arial" charset="0"/>
              </a:rPr>
              <a:t> of supercooled liquid as </a:t>
            </a:r>
            <a:r>
              <a:rPr lang="en-US" sz="2000" i="1" dirty="0">
                <a:latin typeface="Arial" charset="0"/>
                <a:ea typeface="ＭＳ Ｐゴシック" charset="0"/>
                <a:cs typeface="Arial" charset="0"/>
              </a:rPr>
              <a:t>T</a:t>
            </a:r>
            <a:r>
              <a:rPr lang="en-US" sz="2000" i="1" dirty="0">
                <a:latin typeface="Wingdings"/>
                <a:ea typeface="Wingdings"/>
                <a:cs typeface="Wingdings"/>
                <a:sym typeface="Wingdings"/>
              </a:rPr>
              <a:t></a:t>
            </a:r>
            <a:r>
              <a:rPr lang="en-US" sz="2000" i="1" dirty="0">
                <a:latin typeface="Arial" charset="0"/>
                <a:ea typeface="ＭＳ Ｐゴシック" charset="0"/>
                <a:cs typeface="Arial" charset="0"/>
                <a:sym typeface="Wingdings"/>
              </a:rPr>
              <a:t>T</a:t>
            </a:r>
            <a:r>
              <a:rPr lang="en-US" sz="2000" i="1" baseline="-25000" dirty="0">
                <a:latin typeface="Arial" charset="0"/>
                <a:ea typeface="ＭＳ Ｐゴシック" charset="0"/>
                <a:cs typeface="Arial" charset="0"/>
                <a:sym typeface="Wingdings"/>
              </a:rPr>
              <a:t>K</a:t>
            </a:r>
            <a:endParaRPr lang="en-US" sz="2000" dirty="0">
              <a:latin typeface="Arial" charset="0"/>
              <a:ea typeface="ＭＳ Ｐゴシック" charset="0"/>
              <a:cs typeface="Arial" charset="0"/>
              <a:sym typeface="Wingdings"/>
            </a:endParaRPr>
          </a:p>
          <a:p>
            <a:pPr>
              <a:spcBef>
                <a:spcPts val="400"/>
              </a:spcBef>
            </a:pPr>
            <a:r>
              <a:rPr lang="en-US" sz="2000" dirty="0">
                <a:latin typeface="Arial" charset="0"/>
                <a:ea typeface="ＭＳ Ｐゴシック" charset="0"/>
                <a:cs typeface="Arial" charset="0"/>
                <a:sym typeface="Wingdings"/>
              </a:rPr>
              <a:t>Also predicts TLS density ~ </a:t>
            </a:r>
            <a:r>
              <a:rPr lang="en-US" sz="2000" i="1" dirty="0">
                <a:latin typeface="Arial" charset="0"/>
                <a:ea typeface="ＭＳ Ｐゴシック" charset="0"/>
                <a:cs typeface="Arial" charset="0"/>
              </a:rPr>
              <a:t>ξ</a:t>
            </a:r>
            <a:r>
              <a:rPr lang="en-US" sz="2000" i="1" baseline="30000" dirty="0">
                <a:latin typeface="Arial" charset="0"/>
                <a:ea typeface="ＭＳ Ｐゴシック" charset="0"/>
                <a:cs typeface="Arial" charset="0"/>
              </a:rPr>
              <a:t>-3</a:t>
            </a:r>
            <a:r>
              <a:rPr lang="en-US" sz="2000" dirty="0">
                <a:latin typeface="Arial" charset="0"/>
                <a:ea typeface="ＭＳ Ｐゴシック" charset="0"/>
                <a:cs typeface="Arial" charset="0"/>
              </a:rPr>
              <a:t> , supporting the hypothesis that TLS density is highly suppressed for deposition </a:t>
            </a:r>
            <a:r>
              <a:rPr lang="en-US" sz="2000" i="1" dirty="0">
                <a:latin typeface="Arial" charset="0"/>
                <a:ea typeface="ＭＳ Ｐゴシック" charset="0"/>
                <a:cs typeface="Arial" charset="0"/>
              </a:rPr>
              <a:t>T </a:t>
            </a:r>
            <a:r>
              <a:rPr lang="en-US" sz="2000" dirty="0">
                <a:latin typeface="Arial" charset="0"/>
                <a:ea typeface="ＭＳ Ｐゴシック" charset="0"/>
                <a:cs typeface="Arial" charset="0"/>
              </a:rPr>
              <a:t>near </a:t>
            </a:r>
            <a:r>
              <a:rPr lang="en-US" sz="2000" i="1" dirty="0">
                <a:latin typeface="Arial" charset="0"/>
                <a:ea typeface="ＭＳ Ｐゴシック" charset="0"/>
                <a:cs typeface="Arial" charset="0"/>
                <a:sym typeface="Wingdings"/>
              </a:rPr>
              <a:t>T</a:t>
            </a:r>
            <a:r>
              <a:rPr lang="en-US" sz="2000" i="1" baseline="-25000" dirty="0">
                <a:latin typeface="Arial" charset="0"/>
                <a:ea typeface="ＭＳ Ｐゴシック" charset="0"/>
                <a:cs typeface="Arial" charset="0"/>
                <a:sym typeface="Wingdings"/>
              </a:rPr>
              <a:t>K</a:t>
            </a:r>
            <a:endParaRPr lang="en-US" sz="2000" dirty="0">
              <a:latin typeface="Arial" charset="0"/>
              <a:ea typeface="ＭＳ Ｐゴシック" charset="0"/>
              <a:cs typeface="Arial" charset="0"/>
            </a:endParaRPr>
          </a:p>
          <a:p>
            <a:pPr>
              <a:spcBef>
                <a:spcPts val="400"/>
              </a:spcBef>
            </a:pPr>
            <a:r>
              <a:rPr lang="en-US" sz="2000" dirty="0">
                <a:latin typeface="Arial" charset="0"/>
                <a:ea typeface="ＭＳ Ｐゴシック" charset="0"/>
                <a:cs typeface="Arial" charset="0"/>
              </a:rPr>
              <a:t>But, surface diffusion needs to be fast near </a:t>
            </a:r>
            <a:r>
              <a:rPr lang="en-US" sz="2000" i="1" dirty="0">
                <a:latin typeface="Arial" charset="0"/>
                <a:ea typeface="ＭＳ Ｐゴシック" charset="0"/>
                <a:cs typeface="Arial" charset="0"/>
                <a:sym typeface="Wingdings"/>
              </a:rPr>
              <a:t>T</a:t>
            </a:r>
            <a:r>
              <a:rPr lang="en-US" sz="2000" i="1" baseline="-25000" dirty="0">
                <a:latin typeface="Arial" charset="0"/>
                <a:ea typeface="ＭＳ Ｐゴシック" charset="0"/>
                <a:cs typeface="Arial" charset="0"/>
                <a:sym typeface="Wingdings"/>
              </a:rPr>
              <a:t>K </a:t>
            </a:r>
            <a:r>
              <a:rPr lang="en-US" sz="2000" dirty="0">
                <a:latin typeface="Arial" charset="0"/>
                <a:ea typeface="ＭＳ Ｐゴシック" charset="0"/>
                <a:cs typeface="Arial" charset="0"/>
                <a:sym typeface="Wingdings"/>
              </a:rPr>
              <a:t>, argues </a:t>
            </a:r>
            <a:r>
              <a:rPr lang="en-US" sz="2000" i="1" dirty="0">
                <a:latin typeface="Arial" charset="0"/>
                <a:ea typeface="ＭＳ Ｐゴシック" charset="0"/>
                <a:cs typeface="Arial" charset="0"/>
                <a:sym typeface="Wingdings"/>
              </a:rPr>
              <a:t>T</a:t>
            </a:r>
            <a:r>
              <a:rPr lang="en-US" sz="2000" i="1" baseline="-25000" dirty="0">
                <a:latin typeface="Arial" charset="0"/>
                <a:ea typeface="ＭＳ Ｐゴシック" charset="0"/>
                <a:cs typeface="Arial" charset="0"/>
                <a:sym typeface="Wingdings"/>
              </a:rPr>
              <a:t>K</a:t>
            </a:r>
            <a:r>
              <a:rPr lang="en-US" sz="2000" dirty="0">
                <a:latin typeface="Arial" charset="0"/>
                <a:ea typeface="ＭＳ Ｐゴシック" charset="0"/>
                <a:cs typeface="Arial" charset="0"/>
                <a:sym typeface="Wingdings"/>
              </a:rPr>
              <a:t> needs to be ~</a:t>
            </a:r>
            <a:r>
              <a:rPr lang="en-US" sz="2000" i="1" dirty="0" err="1">
                <a:latin typeface="Arial" charset="0"/>
                <a:ea typeface="ＭＳ Ｐゴシック" charset="0"/>
                <a:cs typeface="Arial" charset="0"/>
                <a:sym typeface="Wingdings"/>
              </a:rPr>
              <a:t>T</a:t>
            </a:r>
            <a:r>
              <a:rPr lang="en-US" sz="2000" i="1" baseline="-25000" dirty="0" err="1">
                <a:latin typeface="Arial" charset="0"/>
                <a:ea typeface="ＭＳ Ｐゴシック" charset="0"/>
                <a:cs typeface="Arial" charset="0"/>
                <a:sym typeface="Wingdings"/>
              </a:rPr>
              <a:t>g</a:t>
            </a:r>
            <a:r>
              <a:rPr lang="en-US" sz="2000" i="1" dirty="0">
                <a:latin typeface="Arial" charset="0"/>
                <a:ea typeface="ＭＳ Ｐゴシック" charset="0"/>
                <a:cs typeface="Arial" charset="0"/>
                <a:sym typeface="Wingdings"/>
              </a:rPr>
              <a:t>, (</a:t>
            </a:r>
            <a:r>
              <a:rPr lang="en-US" sz="2000" dirty="0">
                <a:latin typeface="Arial" charset="0"/>
                <a:ea typeface="ＭＳ Ｐゴシック" charset="0"/>
                <a:cs typeface="Arial" charset="0"/>
                <a:sym typeface="Wingdings"/>
              </a:rPr>
              <a:t>which means “fragile” glasses like </a:t>
            </a:r>
            <a:r>
              <a:rPr lang="en-US" sz="2000" i="1" dirty="0">
                <a:latin typeface="Arial" charset="0"/>
                <a:ea typeface="ＭＳ Ｐゴシック" charset="0"/>
                <a:cs typeface="Arial" charset="0"/>
                <a:sym typeface="Wingdings"/>
              </a:rPr>
              <a:t>a</a:t>
            </a:r>
            <a:r>
              <a:rPr lang="en-US" sz="2000" dirty="0">
                <a:latin typeface="Arial" charset="0"/>
                <a:ea typeface="ＭＳ Ｐゴシック" charset="0"/>
                <a:cs typeface="Arial" charset="0"/>
                <a:sym typeface="Wingdings"/>
              </a:rPr>
              <a:t>-Si and indomethacin, not </a:t>
            </a:r>
            <a:r>
              <a:rPr lang="en-US" sz="2000" i="1" dirty="0">
                <a:latin typeface="Arial" charset="0"/>
                <a:ea typeface="ＭＳ Ｐゴシック" charset="0"/>
                <a:cs typeface="Arial" charset="0"/>
                <a:sym typeface="Wingdings"/>
              </a:rPr>
              <a:t>a-</a:t>
            </a:r>
            <a:r>
              <a:rPr lang="en-US" sz="2000" dirty="0">
                <a:latin typeface="Arial" charset="0"/>
                <a:ea typeface="ＭＳ Ｐゴシック" charset="0"/>
                <a:cs typeface="Arial" charset="0"/>
                <a:sym typeface="Wingdings"/>
              </a:rPr>
              <a:t>SiO</a:t>
            </a:r>
            <a:r>
              <a:rPr lang="en-US" sz="2000" baseline="-25000" dirty="0">
                <a:latin typeface="Arial" charset="0"/>
                <a:ea typeface="ＭＳ Ｐゴシック" charset="0"/>
                <a:cs typeface="Arial" charset="0"/>
                <a:sym typeface="Wingdings"/>
              </a:rPr>
              <a:t>2</a:t>
            </a:r>
            <a:r>
              <a:rPr lang="en-US" sz="2000" dirty="0">
                <a:latin typeface="Arial" charset="0"/>
                <a:ea typeface="ＭＳ Ｐゴシック" charset="0"/>
                <a:cs typeface="Arial" charset="0"/>
                <a:sym typeface="Wingdings"/>
              </a:rPr>
              <a:t>)</a:t>
            </a:r>
          </a:p>
          <a:p>
            <a:pPr>
              <a:spcBef>
                <a:spcPts val="400"/>
              </a:spcBef>
            </a:pPr>
            <a:r>
              <a:rPr lang="en-US" sz="2000" i="1" dirty="0">
                <a:latin typeface="Arial" charset="0"/>
                <a:ea typeface="ＭＳ Ｐゴシック" charset="0"/>
                <a:cs typeface="Arial" charset="0"/>
                <a:sym typeface="Wingdings"/>
              </a:rPr>
              <a:t>But, a-</a:t>
            </a:r>
            <a:r>
              <a:rPr lang="en-US" sz="2000" dirty="0">
                <a:latin typeface="Arial" charset="0"/>
                <a:ea typeface="ＭＳ Ｐゴシック" charset="0"/>
                <a:cs typeface="Arial" charset="0"/>
                <a:sym typeface="Wingdings"/>
              </a:rPr>
              <a:t>SiO</a:t>
            </a:r>
            <a:r>
              <a:rPr lang="en-US" sz="2000" baseline="-25000" dirty="0">
                <a:latin typeface="Arial" charset="0"/>
                <a:ea typeface="ＭＳ Ｐゴシック" charset="0"/>
                <a:cs typeface="Arial" charset="0"/>
                <a:sym typeface="Wingdings"/>
              </a:rPr>
              <a:t>2</a:t>
            </a:r>
            <a:r>
              <a:rPr lang="en-US" sz="2000" dirty="0">
                <a:latin typeface="Arial" charset="0"/>
                <a:ea typeface="ＭＳ Ｐゴシック" charset="0"/>
                <a:cs typeface="Arial" charset="0"/>
                <a:sym typeface="Wingdings"/>
              </a:rPr>
              <a:t> has a high density of low energy floppy modes, so perhaps</a:t>
            </a:r>
            <a:endParaRPr lang="en-US" sz="2000" i="1" dirty="0">
              <a:latin typeface="Arial" charset="0"/>
              <a:ea typeface="ＭＳ Ｐゴシック" charset="0"/>
              <a:cs typeface="Arial" charset="0"/>
            </a:endParaRPr>
          </a:p>
          <a:p>
            <a:pPr>
              <a:spcBef>
                <a:spcPts val="400"/>
              </a:spcBef>
            </a:pPr>
            <a:endParaRPr lang="en-US" sz="2000" dirty="0">
              <a:latin typeface="Arial" charset="0"/>
              <a:ea typeface="ＭＳ Ｐゴシック" charset="0"/>
              <a:cs typeface="Arial" charset="0"/>
            </a:endParaRPr>
          </a:p>
          <a:p>
            <a:pPr marL="0" indent="0">
              <a:spcBef>
                <a:spcPts val="400"/>
              </a:spcBef>
              <a:buNone/>
            </a:pPr>
            <a:r>
              <a:rPr lang="en-US" sz="2000" dirty="0">
                <a:latin typeface="Arial" charset="0"/>
                <a:ea typeface="ＭＳ Ｐゴシック" charset="0"/>
                <a:cs typeface="Arial" charset="0"/>
              </a:rPr>
              <a:t>OPEN QUESTIONS</a:t>
            </a:r>
          </a:p>
          <a:p>
            <a:pPr>
              <a:spcBef>
                <a:spcPts val="400"/>
              </a:spcBef>
            </a:pPr>
            <a:r>
              <a:rPr lang="en-US" sz="2000" dirty="0">
                <a:latin typeface="Arial" charset="0"/>
                <a:ea typeface="ＭＳ Ｐゴシック" charset="0"/>
                <a:cs typeface="Arial" charset="0"/>
              </a:rPr>
              <a:t>Is low TLS related to growth near T</a:t>
            </a:r>
            <a:r>
              <a:rPr lang="en-US" sz="2000" baseline="-25000" dirty="0">
                <a:latin typeface="Arial" charset="0"/>
                <a:ea typeface="ＭＳ Ｐゴシック" charset="0"/>
                <a:cs typeface="Arial" charset="0"/>
              </a:rPr>
              <a:t>K</a:t>
            </a:r>
            <a:r>
              <a:rPr lang="en-US" sz="2000" dirty="0">
                <a:latin typeface="Arial" charset="0"/>
                <a:ea typeface="ＭＳ Ｐゴシック" charset="0"/>
                <a:cs typeface="Arial" charset="0"/>
              </a:rPr>
              <a:t>? (If (and only if) surface mobility during growth is high).  Fragile glasses have T</a:t>
            </a:r>
            <a:r>
              <a:rPr lang="en-US" sz="2000" baseline="-25000" dirty="0">
                <a:latin typeface="Arial" charset="0"/>
                <a:ea typeface="ＭＳ Ｐゴシック" charset="0"/>
                <a:cs typeface="Arial" charset="0"/>
              </a:rPr>
              <a:t>K</a:t>
            </a:r>
            <a:r>
              <a:rPr lang="en-US" sz="2000" dirty="0">
                <a:latin typeface="Arial" charset="0"/>
                <a:ea typeface="ＭＳ Ｐゴシック" charset="0"/>
                <a:cs typeface="Arial" charset="0"/>
              </a:rPr>
              <a:t> near </a:t>
            </a:r>
            <a:r>
              <a:rPr lang="en-US" sz="2000" dirty="0" err="1">
                <a:latin typeface="Arial" charset="0"/>
                <a:ea typeface="ＭＳ Ｐゴシック" charset="0"/>
                <a:cs typeface="Arial" charset="0"/>
              </a:rPr>
              <a:t>T</a:t>
            </a:r>
            <a:r>
              <a:rPr lang="en-US" sz="2000" baseline="-25000" dirty="0" err="1">
                <a:latin typeface="Arial" charset="0"/>
                <a:ea typeface="ＭＳ Ｐゴシック" charset="0"/>
                <a:cs typeface="Arial" charset="0"/>
              </a:rPr>
              <a:t>g</a:t>
            </a:r>
            <a:r>
              <a:rPr lang="en-US" sz="2000" dirty="0">
                <a:latin typeface="Arial" charset="0"/>
                <a:ea typeface="ＭＳ Ｐゴシック" charset="0"/>
                <a:cs typeface="Arial" charset="0"/>
              </a:rPr>
              <a:t>, where mobility is high, so low TLS would be correlated with fragility</a:t>
            </a:r>
          </a:p>
          <a:p>
            <a:pPr>
              <a:spcBef>
                <a:spcPts val="400"/>
              </a:spcBef>
            </a:pPr>
            <a:r>
              <a:rPr lang="en-US" sz="2000" dirty="0">
                <a:latin typeface="Arial" charset="0"/>
                <a:ea typeface="ＭＳ Ｐゴシック" charset="0"/>
                <a:cs typeface="Arial" charset="0"/>
              </a:rPr>
              <a:t>Or is low TLS related to nature of bonding: </a:t>
            </a:r>
            <a:r>
              <a:rPr lang="en-US" sz="2000" dirty="0" err="1">
                <a:latin typeface="Arial" charset="0"/>
                <a:ea typeface="ＭＳ Ｐゴシック" charset="0"/>
                <a:cs typeface="Arial" charset="0"/>
              </a:rPr>
              <a:t>overconstrained</a:t>
            </a:r>
            <a:r>
              <a:rPr lang="en-US" sz="2000" dirty="0">
                <a:latin typeface="Arial" charset="0"/>
                <a:ea typeface="ＭＳ Ｐゴシック" charset="0"/>
                <a:cs typeface="Arial" charset="0"/>
              </a:rPr>
              <a:t> (tetrahedral Si) versus </a:t>
            </a:r>
            <a:r>
              <a:rPr lang="en-US" sz="2000" dirty="0" err="1">
                <a:latin typeface="Arial" charset="0"/>
                <a:ea typeface="ＭＳ Ｐゴシック" charset="0"/>
                <a:cs typeface="Arial" charset="0"/>
              </a:rPr>
              <a:t>underconstrained</a:t>
            </a:r>
            <a:r>
              <a:rPr lang="en-US" sz="2000" dirty="0">
                <a:latin typeface="Arial" charset="0"/>
                <a:ea typeface="ＭＳ Ｐゴシック" charset="0"/>
                <a:cs typeface="Arial" charset="0"/>
              </a:rPr>
              <a:t> (Si-O-Si bonds in SiO</a:t>
            </a:r>
            <a:r>
              <a:rPr lang="en-US" sz="2000" baseline="-25000" dirty="0">
                <a:latin typeface="Arial" charset="0"/>
                <a:ea typeface="ＭＳ Ｐゴシック" charset="0"/>
                <a:cs typeface="Arial" charset="0"/>
              </a:rPr>
              <a:t>2</a:t>
            </a:r>
            <a:r>
              <a:rPr lang="en-US" sz="2000" dirty="0">
                <a:latin typeface="Arial" charset="0"/>
                <a:ea typeface="ＭＳ Ｐゴシック" charset="0"/>
                <a:cs typeface="Arial" charset="0"/>
              </a:rPr>
              <a:t>) </a:t>
            </a:r>
          </a:p>
          <a:p>
            <a:pPr>
              <a:spcBef>
                <a:spcPts val="400"/>
              </a:spcBef>
            </a:pPr>
            <a:r>
              <a:rPr lang="en-US" sz="2000" dirty="0">
                <a:latin typeface="Arial" charset="0"/>
                <a:ea typeface="ＭＳ Ｐゴシック" charset="0"/>
                <a:cs typeface="Arial" charset="0"/>
              </a:rPr>
              <a:t>Test with amorphous SiO</a:t>
            </a:r>
            <a:r>
              <a:rPr lang="en-US" sz="2000" baseline="-25000" dirty="0">
                <a:latin typeface="Arial" charset="0"/>
                <a:ea typeface="ＭＳ Ｐゴシック" charset="0"/>
                <a:cs typeface="Arial" charset="0"/>
              </a:rPr>
              <a:t>2</a:t>
            </a:r>
            <a:r>
              <a:rPr lang="en-US" sz="2000" dirty="0">
                <a:latin typeface="Arial" charset="0"/>
                <a:ea typeface="ＭＳ Ｐゴシック" charset="0"/>
                <a:cs typeface="Arial" charset="0"/>
              </a:rPr>
              <a:t>, Ta</a:t>
            </a:r>
            <a:r>
              <a:rPr lang="en-US" sz="2000" baseline="-25000" dirty="0">
                <a:latin typeface="Arial" charset="0"/>
                <a:ea typeface="ＭＳ Ｐゴシック" charset="0"/>
                <a:cs typeface="Arial" charset="0"/>
              </a:rPr>
              <a:t>2</a:t>
            </a:r>
            <a:r>
              <a:rPr lang="en-US" sz="2000" dirty="0">
                <a:latin typeface="Arial" charset="0"/>
                <a:ea typeface="ＭＳ Ｐゴシック" charset="0"/>
                <a:cs typeface="Arial" charset="0"/>
              </a:rPr>
              <a:t>O</a:t>
            </a:r>
            <a:r>
              <a:rPr lang="en-US" sz="2000" baseline="-25000" dirty="0">
                <a:latin typeface="Arial" charset="0"/>
                <a:ea typeface="ＭＳ Ｐゴシック" charset="0"/>
                <a:cs typeface="Arial" charset="0"/>
              </a:rPr>
              <a:t>5</a:t>
            </a:r>
            <a:r>
              <a:rPr lang="en-US" sz="2000" dirty="0">
                <a:latin typeface="Arial" charset="0"/>
                <a:ea typeface="ＭＳ Ｐゴシック" charset="0"/>
                <a:cs typeface="Arial" charset="0"/>
              </a:rPr>
              <a:t>, Al</a:t>
            </a:r>
            <a:r>
              <a:rPr lang="en-US" sz="2000" baseline="-25000" dirty="0">
                <a:latin typeface="Arial" charset="0"/>
                <a:ea typeface="ＭＳ Ｐゴシック" charset="0"/>
                <a:cs typeface="Arial" charset="0"/>
              </a:rPr>
              <a:t>2</a:t>
            </a:r>
            <a:r>
              <a:rPr lang="en-US" sz="2000" dirty="0">
                <a:latin typeface="Arial" charset="0"/>
                <a:ea typeface="ＭＳ Ｐゴシック" charset="0"/>
                <a:cs typeface="Arial" charset="0"/>
              </a:rPr>
              <a:t>O</a:t>
            </a:r>
            <a:r>
              <a:rPr lang="en-US" sz="2000" baseline="-25000" dirty="0">
                <a:latin typeface="Arial" charset="0"/>
                <a:ea typeface="ＭＳ Ｐゴシック" charset="0"/>
                <a:cs typeface="Arial" charset="0"/>
              </a:rPr>
              <a:t>3</a:t>
            </a:r>
            <a:r>
              <a:rPr lang="en-US" sz="2000" dirty="0">
                <a:latin typeface="Arial" charset="0"/>
                <a:ea typeface="ＭＳ Ｐゴシック" charset="0"/>
                <a:cs typeface="Arial" charset="0"/>
              </a:rPr>
              <a:t>, and Se</a:t>
            </a:r>
            <a:r>
              <a:rPr lang="en-US" sz="2000" baseline="-25000" dirty="0">
                <a:latin typeface="Arial" charset="0"/>
                <a:ea typeface="ＭＳ Ｐゴシック" charset="0"/>
                <a:cs typeface="Arial" charset="0"/>
              </a:rPr>
              <a:t>x</a:t>
            </a:r>
            <a:r>
              <a:rPr lang="en-US" sz="2000" dirty="0">
                <a:latin typeface="Arial" charset="0"/>
                <a:ea typeface="ＭＳ Ｐゴシック" charset="0"/>
                <a:cs typeface="Arial" charset="0"/>
              </a:rPr>
              <a:t>Ge</a:t>
            </a:r>
            <a:r>
              <a:rPr lang="en-US" sz="2000" baseline="-25000" dirty="0">
                <a:latin typeface="Arial" charset="0"/>
                <a:ea typeface="ＭＳ Ｐゴシック" charset="0"/>
                <a:cs typeface="Arial" charset="0"/>
              </a:rPr>
              <a:t>1-x</a:t>
            </a:r>
            <a:r>
              <a:rPr lang="en-US" sz="2000" dirty="0">
                <a:latin typeface="Arial" charset="0"/>
                <a:ea typeface="ＭＳ Ｐゴシック" charset="0"/>
                <a:cs typeface="Arial" charset="0"/>
              </a:rPr>
              <a:t> alloys!!</a:t>
            </a:r>
          </a:p>
          <a:p>
            <a:pPr>
              <a:spcBef>
                <a:spcPts val="400"/>
              </a:spcBef>
            </a:pPr>
            <a:r>
              <a:rPr lang="en-US" sz="2000" dirty="0">
                <a:latin typeface="Arial" charset="0"/>
                <a:ea typeface="ＭＳ Ｐゴシック" charset="0"/>
                <a:cs typeface="Arial" charset="0"/>
              </a:rPr>
              <a:t>What is the relationship to density in the IBS </a:t>
            </a:r>
            <a:r>
              <a:rPr lang="en-US" sz="2000" dirty="0" err="1">
                <a:latin typeface="Arial" charset="0"/>
                <a:ea typeface="ＭＳ Ｐゴシック" charset="0"/>
                <a:cs typeface="Arial" charset="0"/>
              </a:rPr>
              <a:t>overdense</a:t>
            </a:r>
            <a:r>
              <a:rPr lang="en-US" sz="2000" dirty="0">
                <a:latin typeface="Arial" charset="0"/>
                <a:ea typeface="ＭＳ Ｐゴシック" charset="0"/>
                <a:cs typeface="Arial" charset="0"/>
              </a:rPr>
              <a:t> films, which </a:t>
            </a:r>
            <a:r>
              <a:rPr lang="en-US" sz="2000" i="1" dirty="0">
                <a:latin typeface="Arial" charset="0"/>
                <a:ea typeface="ＭＳ Ｐゴシック" charset="0"/>
                <a:cs typeface="Arial" charset="0"/>
              </a:rPr>
              <a:t>could</a:t>
            </a:r>
            <a:r>
              <a:rPr lang="en-US" sz="2000" dirty="0">
                <a:latin typeface="Arial" charset="0"/>
                <a:ea typeface="ＭＳ Ｐゴシック" charset="0"/>
                <a:cs typeface="Arial" charset="0"/>
              </a:rPr>
              <a:t> be higher in the energy landscape with higher TLS.</a:t>
            </a:r>
          </a:p>
        </p:txBody>
      </p:sp>
      <p:cxnSp>
        <p:nvCxnSpPr>
          <p:cNvPr id="9" name="Straight Connector 8"/>
          <p:cNvCxnSpPr/>
          <p:nvPr/>
        </p:nvCxnSpPr>
        <p:spPr>
          <a:xfrm>
            <a:off x="0" y="7620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2106" name="Equation" r:id="rId3" imgW="114300" imgH="165100" progId="Equation.3">
                  <p:embed/>
                </p:oleObj>
              </mc:Choice>
              <mc:Fallback>
                <p:oleObj name="Equation" r:id="rId3" imgW="114300" imgH="165100" progId="Equation.3">
                  <p:embed/>
                  <p:pic>
                    <p:nvPicPr>
                      <p:cNvPr id="2" name="Object 1"/>
                      <p:cNvPicPr/>
                      <p:nvPr/>
                    </p:nvPicPr>
                    <p:blipFill>
                      <a:blip r:embed="rId4"/>
                      <a:stretch>
                        <a:fillRect/>
                      </a:stretch>
                    </p:blipFill>
                    <p:spPr>
                      <a:xfrm>
                        <a:off x="4514850" y="3346450"/>
                        <a:ext cx="114300" cy="165100"/>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CE4896AF-4947-8C4C-AAB6-2025B38DB5D2}"/>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14</a:t>
            </a:fld>
            <a:endParaRPr lang="en-US" sz="1400" dirty="0">
              <a:solidFill>
                <a:srgbClr val="7F7F7F"/>
              </a:solidFill>
            </a:endParaRPr>
          </a:p>
        </p:txBody>
      </p:sp>
    </p:spTree>
    <p:extLst>
      <p:ext uri="{BB962C8B-B14F-4D97-AF65-F5344CB8AC3E}">
        <p14:creationId xmlns:p14="http://schemas.microsoft.com/office/powerpoint/2010/main" val="256078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457200" y="63613"/>
            <a:ext cx="8382000" cy="810795"/>
          </a:xfrm>
          <a:prstGeom prst="rect">
            <a:avLst/>
          </a:prstGeom>
          <a:ln w="25400">
            <a:noFill/>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5600"/>
            </a:lvl1pPr>
          </a:lstStyle>
          <a:p>
            <a:r>
              <a:rPr sz="2400" b="1" dirty="0"/>
              <a:t>Growth parameter</a:t>
            </a:r>
            <a:r>
              <a:rPr lang="en-US" sz="2400" b="1" dirty="0"/>
              <a:t>s</a:t>
            </a:r>
            <a:r>
              <a:rPr sz="2400" b="1" dirty="0"/>
              <a:t> </a:t>
            </a:r>
            <a:r>
              <a:rPr lang="en-US" sz="2400" b="1" dirty="0"/>
              <a:t>substantially modify amorphous Si film </a:t>
            </a:r>
            <a:r>
              <a:rPr sz="2400" b="1" dirty="0"/>
              <a:t>density</a:t>
            </a:r>
            <a:r>
              <a:rPr lang="en-US" sz="2400" b="1" dirty="0"/>
              <a:t> and some measures of structure</a:t>
            </a:r>
            <a:endParaRPr sz="2400" b="1" dirty="0"/>
          </a:p>
        </p:txBody>
      </p:sp>
      <p:grpSp>
        <p:nvGrpSpPr>
          <p:cNvPr id="232" name="Group 232"/>
          <p:cNvGrpSpPr/>
          <p:nvPr/>
        </p:nvGrpSpPr>
        <p:grpSpPr>
          <a:xfrm>
            <a:off x="-89908" y="533400"/>
            <a:ext cx="4993218" cy="3705119"/>
            <a:chOff x="0" y="0"/>
            <a:chExt cx="7101463" cy="5269501"/>
          </a:xfrm>
        </p:grpSpPr>
        <p:sp>
          <p:nvSpPr>
            <p:cNvPr id="229" name="Shape 229"/>
            <p:cNvSpPr/>
            <p:nvPr/>
          </p:nvSpPr>
          <p:spPr>
            <a:xfrm>
              <a:off x="5259680" y="4778124"/>
              <a:ext cx="673583" cy="3297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700"/>
              </a:lvl1pPr>
            </a:lstStyle>
            <a:p>
              <a:r>
                <a:t>0.5Å/s</a:t>
              </a:r>
            </a:p>
          </p:txBody>
        </p:sp>
        <p:pic>
          <p:nvPicPr>
            <p:cNvPr id="230" name="image6.pdf"/>
            <p:cNvPicPr>
              <a:picLocks noChangeAspect="1"/>
            </p:cNvPicPr>
            <p:nvPr/>
          </p:nvPicPr>
          <p:blipFill>
            <a:blip r:embed="rId2">
              <a:extLst/>
            </a:blip>
            <a:stretch>
              <a:fillRect/>
            </a:stretch>
          </p:blipFill>
          <p:spPr>
            <a:xfrm>
              <a:off x="0" y="0"/>
              <a:ext cx="6870330" cy="5269502"/>
            </a:xfrm>
            <a:prstGeom prst="rect">
              <a:avLst/>
            </a:prstGeom>
            <a:ln w="12700" cap="flat">
              <a:noFill/>
              <a:miter lim="400000"/>
            </a:ln>
            <a:effectLst/>
          </p:spPr>
        </p:pic>
        <p:sp>
          <p:nvSpPr>
            <p:cNvPr id="231" name="Shape 231"/>
            <p:cNvSpPr/>
            <p:nvPr/>
          </p:nvSpPr>
          <p:spPr>
            <a:xfrm>
              <a:off x="6163973" y="3250108"/>
              <a:ext cx="937491" cy="112914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grpSp>
      <p:grpSp>
        <p:nvGrpSpPr>
          <p:cNvPr id="235" name="Group 235"/>
          <p:cNvGrpSpPr/>
          <p:nvPr/>
        </p:nvGrpSpPr>
        <p:grpSpPr>
          <a:xfrm>
            <a:off x="4341095" y="548261"/>
            <a:ext cx="4830701" cy="3705120"/>
            <a:chOff x="0" y="0"/>
            <a:chExt cx="6870329" cy="5269502"/>
          </a:xfrm>
        </p:grpSpPr>
        <p:sp>
          <p:nvSpPr>
            <p:cNvPr id="233" name="Shape 233"/>
            <p:cNvSpPr/>
            <p:nvPr/>
          </p:nvSpPr>
          <p:spPr>
            <a:xfrm>
              <a:off x="5370797" y="4719701"/>
              <a:ext cx="870030" cy="5179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lvl1pPr>
            </a:lstStyle>
            <a:p>
              <a:r>
                <a:t>325K</a:t>
              </a:r>
            </a:p>
          </p:txBody>
        </p:sp>
        <p:pic>
          <p:nvPicPr>
            <p:cNvPr id="234" name="image7.pdf"/>
            <p:cNvPicPr>
              <a:picLocks noChangeAspect="1"/>
            </p:cNvPicPr>
            <p:nvPr/>
          </p:nvPicPr>
          <p:blipFill>
            <a:blip r:embed="rId3">
              <a:extLst/>
            </a:blip>
            <a:stretch>
              <a:fillRect/>
            </a:stretch>
          </p:blipFill>
          <p:spPr>
            <a:xfrm>
              <a:off x="0" y="0"/>
              <a:ext cx="6870329" cy="5269502"/>
            </a:xfrm>
            <a:prstGeom prst="rect">
              <a:avLst/>
            </a:prstGeom>
            <a:ln w="12700" cap="flat">
              <a:noFill/>
              <a:miter lim="400000"/>
            </a:ln>
            <a:effectLst/>
          </p:spPr>
        </p:pic>
      </p:grpSp>
      <p:cxnSp>
        <p:nvCxnSpPr>
          <p:cNvPr id="12" name="Straight Connector 11"/>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4189328"/>
            <a:ext cx="8839200" cy="2669962"/>
          </a:xfrm>
          <a:prstGeom prst="rect">
            <a:avLst/>
          </a:prstGeom>
          <a:noFill/>
        </p:spPr>
        <p:txBody>
          <a:bodyPr wrap="square" rtlCol="0">
            <a:spAutoFit/>
          </a:bodyPr>
          <a:lstStyle/>
          <a:p>
            <a:pPr marL="312528" indent="-312528">
              <a:spcAft>
                <a:spcPts val="400"/>
              </a:spcAft>
              <a:buSzPct val="75000"/>
              <a:buChar char="•"/>
              <a:defRPr sz="2800"/>
            </a:pPr>
            <a:r>
              <a:rPr lang="en-US" sz="1750" dirty="0"/>
              <a:t>Thickness, growth temperature </a:t>
            </a:r>
            <a:r>
              <a:rPr lang="en-US" sz="1750" i="1" dirty="0" err="1"/>
              <a:t>T</a:t>
            </a:r>
            <a:r>
              <a:rPr lang="en-US" sz="1750" i="1" baseline="-25000" dirty="0" err="1"/>
              <a:t>g</a:t>
            </a:r>
            <a:r>
              <a:rPr lang="en-US" sz="1750" dirty="0"/>
              <a:t>, and growth rate affect film density and roughness; room T growth flattest for all thicknesses; higher </a:t>
            </a:r>
            <a:r>
              <a:rPr lang="en-US" sz="1750" i="1" dirty="0" err="1"/>
              <a:t>T</a:t>
            </a:r>
            <a:r>
              <a:rPr lang="en-US" sz="1750" i="1" baseline="-25000" dirty="0" err="1"/>
              <a:t>g</a:t>
            </a:r>
            <a:r>
              <a:rPr lang="en-US" sz="1750" dirty="0"/>
              <a:t> thin is flat, roughens with thickness (1.5 nm RMS at 300 nm)</a:t>
            </a:r>
          </a:p>
          <a:p>
            <a:pPr marL="312528" indent="-312528">
              <a:spcAft>
                <a:spcPts val="400"/>
              </a:spcAft>
              <a:buSzPct val="75000"/>
              <a:buChar char="•"/>
              <a:defRPr sz="2800"/>
            </a:pPr>
            <a:r>
              <a:rPr lang="en-US" sz="1750" dirty="0"/>
              <a:t>Thinner, low growth T, high growth rate films are less dense</a:t>
            </a:r>
          </a:p>
          <a:p>
            <a:pPr marL="312528" indent="-312528">
              <a:spcAft>
                <a:spcPts val="400"/>
              </a:spcAft>
              <a:buSzPct val="75000"/>
              <a:buChar char="•"/>
              <a:defRPr sz="2800"/>
            </a:pPr>
            <a:r>
              <a:rPr lang="en-US" sz="1750" dirty="0"/>
              <a:t>On what length scale(s) do density changes occur? Little variation in dangling bond density or </a:t>
            </a:r>
            <a:r>
              <a:rPr lang="en-US" sz="1750" dirty="0" err="1"/>
              <a:t>macroscale</a:t>
            </a:r>
            <a:r>
              <a:rPr lang="en-US" sz="1750" dirty="0"/>
              <a:t> structure</a:t>
            </a:r>
          </a:p>
          <a:p>
            <a:pPr marL="312528" indent="-312528">
              <a:spcAft>
                <a:spcPts val="0"/>
              </a:spcAft>
              <a:buSzPct val="75000"/>
              <a:buChar char="•"/>
              <a:defRPr sz="2800"/>
            </a:pPr>
            <a:r>
              <a:rPr lang="en-US" sz="1750" i="1" dirty="0"/>
              <a:t>Variations in bond angle disorder</a:t>
            </a:r>
            <a:r>
              <a:rPr lang="en-US" sz="1750" dirty="0"/>
              <a:t>, </a:t>
            </a:r>
            <a:r>
              <a:rPr lang="en-US" sz="1750" i="1" dirty="0"/>
              <a:t>medium range order, </a:t>
            </a:r>
            <a:r>
              <a:rPr lang="en-US" sz="1750" i="1" dirty="0" err="1"/>
              <a:t>nanovoid</a:t>
            </a:r>
            <a:r>
              <a:rPr lang="en-US" sz="1750" i="1" dirty="0"/>
              <a:t> size and number</a:t>
            </a:r>
          </a:p>
          <a:p>
            <a:pPr>
              <a:spcAft>
                <a:spcPts val="0"/>
              </a:spcAft>
              <a:buSzPct val="75000"/>
              <a:defRPr sz="2800"/>
            </a:pPr>
            <a:r>
              <a:rPr lang="en-US" sz="1750" dirty="0"/>
              <a:t>    (Raman, Fluctuation Electron Microscopy, positron doppler broadening spectroscopy)</a:t>
            </a:r>
          </a:p>
          <a:p>
            <a:pPr>
              <a:spcAft>
                <a:spcPts val="0"/>
              </a:spcAft>
              <a:buSzPct val="75000"/>
              <a:defRPr sz="2800"/>
            </a:pPr>
            <a:r>
              <a:rPr lang="en-US" sz="1750" dirty="0"/>
              <a:t>Which of these matter to TLS?  Structural work </a:t>
            </a:r>
            <a:r>
              <a:rPr lang="en-US" sz="1750" b="1" dirty="0"/>
              <a:t>(Kiran </a:t>
            </a:r>
            <a:r>
              <a:rPr lang="en-US" sz="1750" b="1" dirty="0" err="1"/>
              <a:t>Prasai</a:t>
            </a:r>
            <a:r>
              <a:rPr lang="en-US" sz="1750" b="1" dirty="0"/>
              <a:t> </a:t>
            </a:r>
            <a:r>
              <a:rPr lang="en-US" sz="1750" b="1"/>
              <a:t>and Hai-Ping </a:t>
            </a:r>
            <a:r>
              <a:rPr lang="en-US" sz="1750" b="1" dirty="0"/>
              <a:t>Cheng)</a:t>
            </a:r>
          </a:p>
        </p:txBody>
      </p:sp>
      <p:sp>
        <p:nvSpPr>
          <p:cNvPr id="13"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15</a:t>
            </a:fld>
            <a:endParaRPr lang="en-US" sz="1400" dirty="0">
              <a:solidFill>
                <a:schemeClr val="bg1">
                  <a:lumMod val="50000"/>
                </a:schemeClr>
              </a:solidFill>
            </a:endParaRPr>
          </a:p>
        </p:txBody>
      </p:sp>
    </p:spTree>
    <p:extLst>
      <p:ext uri="{BB962C8B-B14F-4D97-AF65-F5344CB8AC3E}">
        <p14:creationId xmlns:p14="http://schemas.microsoft.com/office/powerpoint/2010/main" val="1447183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7AEA-5A8E-7F4A-A3AE-17068EDB2606}"/>
              </a:ext>
            </a:extLst>
          </p:cNvPr>
          <p:cNvSpPr>
            <a:spLocks noGrp="1"/>
          </p:cNvSpPr>
          <p:nvPr>
            <p:ph type="title"/>
          </p:nvPr>
        </p:nvSpPr>
        <p:spPr>
          <a:xfrm>
            <a:off x="0" y="0"/>
            <a:ext cx="8915400" cy="1415088"/>
          </a:xfrm>
        </p:spPr>
        <p:txBody>
          <a:bodyPr/>
          <a:lstStyle/>
          <a:p>
            <a:r>
              <a:rPr lang="en-US" dirty="0">
                <a:latin typeface="Arial" panose="020B0604020202020204" pitchFamily="34" charset="0"/>
                <a:cs typeface="Arial" panose="020B0604020202020204" pitchFamily="34" charset="0"/>
              </a:rPr>
              <a:t>Amorphous Silicon losses: thickness also matters</a:t>
            </a:r>
            <a:br>
              <a:rPr lang="en-US"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Thin films are more lossy than thick films (not per volume, absolute)</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Correlates with atomic density differences (thick films are denser)</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Annealing reduces loss, but not much (at low T) compared to growth T effects</a:t>
            </a:r>
          </a:p>
        </p:txBody>
      </p:sp>
      <p:sp>
        <p:nvSpPr>
          <p:cNvPr id="7" name="Slide Number Placeholder 2">
            <a:extLst>
              <a:ext uri="{FF2B5EF4-FFF2-40B4-BE49-F238E27FC236}">
                <a16:creationId xmlns:a16="http://schemas.microsoft.com/office/drawing/2014/main" id="{446E9DA2-265D-FC4B-BD33-EF98DED4F33A}"/>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16</a:t>
            </a:fld>
            <a:endParaRPr lang="en-US" sz="1400" dirty="0">
              <a:solidFill>
                <a:schemeClr val="bg1">
                  <a:lumMod val="50000"/>
                </a:schemeClr>
              </a:solidFill>
            </a:endParaRPr>
          </a:p>
        </p:txBody>
      </p:sp>
      <p:grpSp>
        <p:nvGrpSpPr>
          <p:cNvPr id="17" name="Group 16">
            <a:extLst>
              <a:ext uri="{FF2B5EF4-FFF2-40B4-BE49-F238E27FC236}">
                <a16:creationId xmlns:a16="http://schemas.microsoft.com/office/drawing/2014/main" id="{1028CF6E-F8C6-5E47-87B8-A91AAC5C2543}"/>
              </a:ext>
            </a:extLst>
          </p:cNvPr>
          <p:cNvGrpSpPr/>
          <p:nvPr/>
        </p:nvGrpSpPr>
        <p:grpSpPr>
          <a:xfrm>
            <a:off x="1143000" y="1600200"/>
            <a:ext cx="6928375" cy="4953000"/>
            <a:chOff x="1720850" y="952500"/>
            <a:chExt cx="6928375" cy="4953000"/>
          </a:xfrm>
        </p:grpSpPr>
        <p:pic>
          <p:nvPicPr>
            <p:cNvPr id="6" name="Picture 5">
              <a:extLst>
                <a:ext uri="{FF2B5EF4-FFF2-40B4-BE49-F238E27FC236}">
                  <a16:creationId xmlns:a16="http://schemas.microsoft.com/office/drawing/2014/main" id="{D264F94A-3F4D-554A-83CA-DBF377968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50" y="952500"/>
              <a:ext cx="5702300" cy="4953000"/>
            </a:xfrm>
            <a:prstGeom prst="rect">
              <a:avLst/>
            </a:prstGeom>
          </p:spPr>
        </p:pic>
        <p:sp>
          <p:nvSpPr>
            <p:cNvPr id="8" name="TextBox 7">
              <a:extLst>
                <a:ext uri="{FF2B5EF4-FFF2-40B4-BE49-F238E27FC236}">
                  <a16:creationId xmlns:a16="http://schemas.microsoft.com/office/drawing/2014/main" id="{9A544463-338B-0B42-BD4E-E5078A90A855}"/>
                </a:ext>
              </a:extLst>
            </p:cNvPr>
            <p:cNvSpPr txBox="1"/>
            <p:nvPr/>
          </p:nvSpPr>
          <p:spPr>
            <a:xfrm>
              <a:off x="6617900" y="1789738"/>
              <a:ext cx="2031325" cy="369332"/>
            </a:xfrm>
            <a:prstGeom prst="rect">
              <a:avLst/>
            </a:prstGeom>
            <a:noFill/>
          </p:spPr>
          <p:txBody>
            <a:bodyPr wrap="none" rtlCol="0">
              <a:spAutoFit/>
            </a:bodyPr>
            <a:lstStyle/>
            <a:p>
              <a:r>
                <a:rPr lang="en-US" dirty="0"/>
                <a:t>Grown room temp</a:t>
              </a:r>
            </a:p>
          </p:txBody>
        </p:sp>
        <p:sp>
          <p:nvSpPr>
            <p:cNvPr id="9" name="TextBox 8">
              <a:extLst>
                <a:ext uri="{FF2B5EF4-FFF2-40B4-BE49-F238E27FC236}">
                  <a16:creationId xmlns:a16="http://schemas.microsoft.com/office/drawing/2014/main" id="{72B71E11-1ED1-C444-8572-7AB2CDE2823C}"/>
                </a:ext>
              </a:extLst>
            </p:cNvPr>
            <p:cNvSpPr txBox="1"/>
            <p:nvPr/>
          </p:nvSpPr>
          <p:spPr>
            <a:xfrm>
              <a:off x="6869018" y="2618281"/>
              <a:ext cx="1544012" cy="369332"/>
            </a:xfrm>
            <a:prstGeom prst="rect">
              <a:avLst/>
            </a:prstGeom>
            <a:noFill/>
          </p:spPr>
          <p:txBody>
            <a:bodyPr wrap="none" rtlCol="0">
              <a:spAutoFit/>
            </a:bodyPr>
            <a:lstStyle/>
            <a:p>
              <a:r>
                <a:rPr lang="en-US" dirty="0">
                  <a:solidFill>
                    <a:srgbClr val="FF0000"/>
                  </a:solidFill>
                </a:rPr>
                <a:t>Grown 225 C</a:t>
              </a:r>
            </a:p>
          </p:txBody>
        </p:sp>
        <p:sp>
          <p:nvSpPr>
            <p:cNvPr id="10" name="TextBox 9">
              <a:extLst>
                <a:ext uri="{FF2B5EF4-FFF2-40B4-BE49-F238E27FC236}">
                  <a16:creationId xmlns:a16="http://schemas.microsoft.com/office/drawing/2014/main" id="{E51AC859-A8AC-DD46-ACCD-7DC90A140F9E}"/>
                </a:ext>
              </a:extLst>
            </p:cNvPr>
            <p:cNvSpPr txBox="1"/>
            <p:nvPr/>
          </p:nvSpPr>
          <p:spPr>
            <a:xfrm>
              <a:off x="6890789" y="3662953"/>
              <a:ext cx="1544012" cy="369332"/>
            </a:xfrm>
            <a:prstGeom prst="rect">
              <a:avLst/>
            </a:prstGeom>
            <a:noFill/>
          </p:spPr>
          <p:txBody>
            <a:bodyPr wrap="none" rtlCol="0">
              <a:spAutoFit/>
            </a:bodyPr>
            <a:lstStyle/>
            <a:p>
              <a:r>
                <a:rPr lang="en-US" dirty="0">
                  <a:solidFill>
                    <a:srgbClr val="108B06"/>
                  </a:solidFill>
                </a:rPr>
                <a:t>Grown 425 C</a:t>
              </a:r>
            </a:p>
          </p:txBody>
        </p:sp>
        <p:cxnSp>
          <p:nvCxnSpPr>
            <p:cNvPr id="12" name="Straight Connector 11">
              <a:extLst>
                <a:ext uri="{FF2B5EF4-FFF2-40B4-BE49-F238E27FC236}">
                  <a16:creationId xmlns:a16="http://schemas.microsoft.com/office/drawing/2014/main" id="{C2DCA1E5-0906-E447-934A-3CD0F8BFFD96}"/>
                </a:ext>
              </a:extLst>
            </p:cNvPr>
            <p:cNvCxnSpPr/>
            <p:nvPr/>
          </p:nvCxnSpPr>
          <p:spPr>
            <a:xfrm>
              <a:off x="5088924" y="2369442"/>
              <a:ext cx="228600" cy="769872"/>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176FC77-96B8-FB40-8B19-06769C061DB3}"/>
                </a:ext>
              </a:extLst>
            </p:cNvPr>
            <p:cNvSpPr txBox="1"/>
            <p:nvPr/>
          </p:nvSpPr>
          <p:spPr>
            <a:xfrm>
              <a:off x="4494189" y="1974404"/>
              <a:ext cx="1646669"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dirty="0"/>
                <a:t>Incr. thickness</a:t>
              </a:r>
            </a:p>
          </p:txBody>
        </p:sp>
        <p:cxnSp>
          <p:nvCxnSpPr>
            <p:cNvPr id="14" name="Straight Connector 13">
              <a:extLst>
                <a:ext uri="{FF2B5EF4-FFF2-40B4-BE49-F238E27FC236}">
                  <a16:creationId xmlns:a16="http://schemas.microsoft.com/office/drawing/2014/main" id="{65B89667-56CD-E44E-AE02-39E532297A54}"/>
                </a:ext>
              </a:extLst>
            </p:cNvPr>
            <p:cNvCxnSpPr/>
            <p:nvPr/>
          </p:nvCxnSpPr>
          <p:spPr>
            <a:xfrm>
              <a:off x="5029200" y="3040128"/>
              <a:ext cx="228600" cy="769872"/>
            </a:xfrm>
            <a:prstGeom prst="line">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A288DE-CDF2-2743-929C-E8A6DA962A3D}"/>
                </a:ext>
              </a:extLst>
            </p:cNvPr>
            <p:cNvCxnSpPr>
              <a:cxnSpLocks/>
            </p:cNvCxnSpPr>
            <p:nvPr/>
          </p:nvCxnSpPr>
          <p:spPr>
            <a:xfrm>
              <a:off x="4860324" y="3780664"/>
              <a:ext cx="397476" cy="1248536"/>
            </a:xfrm>
            <a:prstGeom prst="line">
              <a:avLst/>
            </a:prstGeom>
            <a:ln w="38100">
              <a:solidFill>
                <a:srgbClr val="108B06"/>
              </a:solidFill>
              <a:prstDash val="soli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390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More recent data on internal friction (IF) derived TLS density (specific heat still in progress)</a:t>
            </a:r>
          </a:p>
        </p:txBody>
      </p:sp>
      <p:sp>
        <p:nvSpPr>
          <p:cNvPr id="6" name="TextBox 5"/>
          <p:cNvSpPr txBox="1"/>
          <p:nvPr/>
        </p:nvSpPr>
        <p:spPr>
          <a:xfrm>
            <a:off x="5715000" y="1066800"/>
            <a:ext cx="3276600" cy="5539978"/>
          </a:xfrm>
          <a:prstGeom prst="rect">
            <a:avLst/>
          </a:prstGeom>
          <a:solidFill>
            <a:schemeClr val="tx2">
              <a:lumMod val="20000"/>
              <a:lumOff val="80000"/>
            </a:schemeClr>
          </a:solidFill>
        </p:spPr>
        <p:txBody>
          <a:bodyPr wrap="square" rtlCol="0">
            <a:spAutoFit/>
          </a:bodyPr>
          <a:lstStyle/>
          <a:p>
            <a:pPr>
              <a:spcBef>
                <a:spcPts val="1200"/>
              </a:spcBef>
            </a:pPr>
            <a:r>
              <a:rPr lang="en-US" dirty="0">
                <a:solidFill>
                  <a:srgbClr val="660066"/>
                </a:solidFill>
              </a:rPr>
              <a:t>Low density plateau in P shows that IF-derived TLS do </a:t>
            </a:r>
            <a:r>
              <a:rPr lang="en-US" i="1" dirty="0">
                <a:solidFill>
                  <a:srgbClr val="660066"/>
                </a:solidFill>
              </a:rPr>
              <a:t>not </a:t>
            </a:r>
            <a:r>
              <a:rPr lang="en-US" dirty="0">
                <a:solidFill>
                  <a:srgbClr val="660066"/>
                </a:solidFill>
              </a:rPr>
              <a:t>continue to increase with lower density samples</a:t>
            </a:r>
          </a:p>
          <a:p>
            <a:pPr>
              <a:spcBef>
                <a:spcPts val="1200"/>
              </a:spcBef>
            </a:pPr>
            <a:r>
              <a:rPr lang="en-US" dirty="0">
                <a:solidFill>
                  <a:srgbClr val="660066"/>
                </a:solidFill>
              </a:rPr>
              <a:t>Two possible conclusions:</a:t>
            </a:r>
          </a:p>
          <a:p>
            <a:pPr marL="342900" indent="-342900">
              <a:spcBef>
                <a:spcPts val="1200"/>
              </a:spcBef>
              <a:buAutoNum type="alphaLcParenR"/>
            </a:pPr>
            <a:r>
              <a:rPr lang="en-US" dirty="0">
                <a:solidFill>
                  <a:srgbClr val="660066"/>
                </a:solidFill>
              </a:rPr>
              <a:t>Larger </a:t>
            </a:r>
            <a:r>
              <a:rPr lang="en-US" dirty="0" err="1">
                <a:solidFill>
                  <a:srgbClr val="660066"/>
                </a:solidFill>
              </a:rPr>
              <a:t>nanovoids</a:t>
            </a:r>
            <a:r>
              <a:rPr lang="en-US" dirty="0">
                <a:solidFill>
                  <a:srgbClr val="660066"/>
                </a:solidFill>
              </a:rPr>
              <a:t> in the lower density (thinner, faster growth rate, lower growth temperature) do not create more TLS (then specific heat </a:t>
            </a:r>
            <a:r>
              <a:rPr lang="en-US" i="1" dirty="0">
                <a:solidFill>
                  <a:srgbClr val="660066"/>
                </a:solidFill>
              </a:rPr>
              <a:t>n</a:t>
            </a:r>
            <a:r>
              <a:rPr lang="en-US" i="1" baseline="-25000" dirty="0">
                <a:solidFill>
                  <a:srgbClr val="660066"/>
                </a:solidFill>
              </a:rPr>
              <a:t>0</a:t>
            </a:r>
            <a:r>
              <a:rPr lang="en-US" dirty="0">
                <a:solidFill>
                  <a:srgbClr val="660066"/>
                </a:solidFill>
              </a:rPr>
              <a:t> would also plateau)</a:t>
            </a:r>
          </a:p>
          <a:p>
            <a:pPr marL="342900" indent="-342900">
              <a:spcBef>
                <a:spcPts val="1200"/>
              </a:spcBef>
              <a:buAutoNum type="alphaLcParenR"/>
            </a:pPr>
            <a:r>
              <a:rPr lang="en-US" dirty="0">
                <a:solidFill>
                  <a:srgbClr val="660066"/>
                </a:solidFill>
              </a:rPr>
              <a:t>TLS decouple from phonons in lower density films (then specific heat </a:t>
            </a:r>
            <a:r>
              <a:rPr lang="en-US" i="1" dirty="0">
                <a:solidFill>
                  <a:srgbClr val="660066"/>
                </a:solidFill>
              </a:rPr>
              <a:t>n</a:t>
            </a:r>
            <a:r>
              <a:rPr lang="en-US" i="1" baseline="-25000" dirty="0">
                <a:solidFill>
                  <a:srgbClr val="660066"/>
                </a:solidFill>
              </a:rPr>
              <a:t>0</a:t>
            </a:r>
            <a:r>
              <a:rPr lang="en-US" dirty="0">
                <a:solidFill>
                  <a:srgbClr val="660066"/>
                </a:solidFill>
              </a:rPr>
              <a:t> would continue to increase) – one data point suggests this low </a:t>
            </a:r>
            <a:r>
              <a:rPr lang="en-US" dirty="0">
                <a:solidFill>
                  <a:srgbClr val="660066"/>
                </a:solidFill>
                <a:latin typeface="Symbol" pitchFamily="2" charset="2"/>
              </a:rPr>
              <a:t>g</a:t>
            </a:r>
            <a:r>
              <a:rPr lang="en-US" dirty="0">
                <a:solidFill>
                  <a:srgbClr val="660066"/>
                </a:solidFill>
              </a:rPr>
              <a:t> idea</a:t>
            </a:r>
          </a:p>
        </p:txBody>
      </p:sp>
      <p:sp>
        <p:nvSpPr>
          <p:cNvPr id="8"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17</a:t>
            </a:fld>
            <a:endParaRPr lang="en-US" sz="1400" dirty="0">
              <a:solidFill>
                <a:schemeClr val="bg1">
                  <a:lumMod val="50000"/>
                </a:schemeClr>
              </a:solidFill>
            </a:endParaRPr>
          </a:p>
        </p:txBody>
      </p:sp>
      <p:pic>
        <p:nvPicPr>
          <p:cNvPr id="10" name="Picture 9">
            <a:extLst>
              <a:ext uri="{FF2B5EF4-FFF2-40B4-BE49-F238E27FC236}">
                <a16:creationId xmlns:a16="http://schemas.microsoft.com/office/drawing/2014/main" id="{EA671843-5C26-B044-8324-538835A97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5715000" cy="4286250"/>
          </a:xfrm>
          <a:prstGeom prst="rect">
            <a:avLst/>
          </a:prstGeom>
        </p:spPr>
      </p:pic>
      <p:sp>
        <p:nvSpPr>
          <p:cNvPr id="11" name="Oval 10">
            <a:extLst>
              <a:ext uri="{FF2B5EF4-FFF2-40B4-BE49-F238E27FC236}">
                <a16:creationId xmlns:a16="http://schemas.microsoft.com/office/drawing/2014/main" id="{47B7BDF2-98E6-4F41-B0A2-EC323D383368}"/>
              </a:ext>
            </a:extLst>
          </p:cNvPr>
          <p:cNvSpPr/>
          <p:nvPr/>
        </p:nvSpPr>
        <p:spPr>
          <a:xfrm>
            <a:off x="1524000" y="1828800"/>
            <a:ext cx="1371600" cy="914400"/>
          </a:xfrm>
          <a:prstGeom prst="ellipse">
            <a:avLst/>
          </a:prstGeom>
          <a:solidFill>
            <a:schemeClr val="accent1">
              <a:alpha val="4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4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86C6-1CC5-1B47-9ACA-9297191952F4}"/>
              </a:ext>
            </a:extLst>
          </p:cNvPr>
          <p:cNvSpPr>
            <a:spLocks noGrp="1"/>
          </p:cNvSpPr>
          <p:nvPr>
            <p:ph type="title"/>
          </p:nvPr>
        </p:nvSpPr>
        <p:spPr>
          <a:xfrm>
            <a:off x="0" y="0"/>
            <a:ext cx="8229600" cy="646617"/>
          </a:xfrm>
        </p:spPr>
        <p:txBody>
          <a:bodyPr/>
          <a:lstStyle/>
          <a:p>
            <a:r>
              <a:rPr lang="en-US" dirty="0"/>
              <a:t>Other current materials in LIGO coatings:</a:t>
            </a:r>
          </a:p>
        </p:txBody>
      </p:sp>
      <p:sp>
        <p:nvSpPr>
          <p:cNvPr id="3" name="Content Placeholder 2">
            <a:extLst>
              <a:ext uri="{FF2B5EF4-FFF2-40B4-BE49-F238E27FC236}">
                <a16:creationId xmlns:a16="http://schemas.microsoft.com/office/drawing/2014/main" id="{0924C28C-AAE8-FD4F-A645-2A720B3D6935}"/>
              </a:ext>
            </a:extLst>
          </p:cNvPr>
          <p:cNvSpPr>
            <a:spLocks noGrp="1"/>
          </p:cNvSpPr>
          <p:nvPr>
            <p:ph idx="1"/>
          </p:nvPr>
        </p:nvSpPr>
        <p:spPr>
          <a:xfrm>
            <a:off x="97971" y="553271"/>
            <a:ext cx="4651726" cy="1656529"/>
          </a:xfrm>
        </p:spPr>
        <p:txBody>
          <a:bodyPr/>
          <a:lstStyle/>
          <a:p>
            <a:pPr marL="0" indent="0">
              <a:buNone/>
            </a:pPr>
            <a:r>
              <a:rPr lang="en-US" sz="1800" b="1" dirty="0">
                <a:latin typeface="Arial" panose="020B0604020202020204" pitchFamily="34" charset="0"/>
                <a:cs typeface="Arial" panose="020B0604020202020204" pitchFamily="34" charset="0"/>
              </a:rPr>
              <a:t>Alumina</a:t>
            </a:r>
            <a:r>
              <a:rPr lang="en-US" sz="1800" dirty="0">
                <a:latin typeface="Arial" panose="020B0604020202020204" pitchFamily="34" charset="0"/>
                <a:cs typeface="Arial" panose="020B0604020202020204" pitchFamily="34" charset="0"/>
              </a:rPr>
              <a:t> (amorphous Al</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has reduced losses (at all T) when grown at elevated </a:t>
            </a:r>
            <a:r>
              <a:rPr lang="en-US" sz="1800" dirty="0" err="1">
                <a:latin typeface="Arial" panose="020B0604020202020204" pitchFamily="34" charset="0"/>
                <a:cs typeface="Arial" panose="020B0604020202020204" pitchFamily="34" charset="0"/>
              </a:rPr>
              <a:t>T</a:t>
            </a:r>
            <a:r>
              <a:rPr lang="en-US" sz="1800" baseline="-25000" dirty="0" err="1">
                <a:latin typeface="Arial" panose="020B0604020202020204" pitchFamily="34" charset="0"/>
                <a:cs typeface="Arial" panose="020B0604020202020204" pitchFamily="34" charset="0"/>
              </a:rPr>
              <a:t>s</a:t>
            </a: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ea typeface="ＭＳ Ｐゴシック" charset="0"/>
              <a:cs typeface="Arial" panose="020B0604020202020204" pitchFamily="34" charset="0"/>
            </a:endParaRPr>
          </a:p>
          <a:p>
            <a:endParaRPr lang="en-US" sz="1800" dirty="0">
              <a:latin typeface="Arial" panose="020B0604020202020204" pitchFamily="34" charset="0"/>
              <a:ea typeface="ＭＳ Ｐゴシック" charset="0"/>
              <a:cs typeface="Arial" panose="020B0604020202020204" pitchFamily="34" charset="0"/>
            </a:endParaRPr>
          </a:p>
          <a:p>
            <a:pPr marL="0" indent="0">
              <a:buNone/>
            </a:pPr>
            <a:endParaRPr lang="en-US" sz="1800" dirty="0">
              <a:latin typeface="Arial" panose="020B0604020202020204" pitchFamily="34" charset="0"/>
              <a:ea typeface="ＭＳ Ｐゴシック" charset="0"/>
              <a:cs typeface="Arial" panose="020B0604020202020204" pitchFamily="34" charset="0"/>
            </a:endParaRPr>
          </a:p>
        </p:txBody>
      </p:sp>
      <p:sp>
        <p:nvSpPr>
          <p:cNvPr id="7" name="TextBox 6">
            <a:extLst>
              <a:ext uri="{FF2B5EF4-FFF2-40B4-BE49-F238E27FC236}">
                <a16:creationId xmlns:a16="http://schemas.microsoft.com/office/drawing/2014/main" id="{F625227D-AD90-6F45-8D4B-5D56C09E4C07}"/>
              </a:ext>
            </a:extLst>
          </p:cNvPr>
          <p:cNvSpPr txBox="1"/>
          <p:nvPr/>
        </p:nvSpPr>
        <p:spPr>
          <a:xfrm>
            <a:off x="7543800" y="4114800"/>
            <a:ext cx="1600200" cy="923330"/>
          </a:xfrm>
          <a:prstGeom prst="rect">
            <a:avLst/>
          </a:prstGeom>
          <a:solidFill>
            <a:schemeClr val="accent4">
              <a:lumMod val="20000"/>
              <a:lumOff val="80000"/>
            </a:schemeClr>
          </a:solidFill>
        </p:spPr>
        <p:txBody>
          <a:bodyPr wrap="square" rtlCol="0">
            <a:spAutoFit/>
          </a:bodyPr>
          <a:lstStyle/>
          <a:p>
            <a:r>
              <a:rPr lang="en-US" dirty="0">
                <a:solidFill>
                  <a:srgbClr val="7030A0"/>
                </a:solidFill>
              </a:rPr>
              <a:t>Discussed in next talk Kiran </a:t>
            </a:r>
            <a:r>
              <a:rPr lang="en-US" dirty="0" err="1">
                <a:solidFill>
                  <a:srgbClr val="7030A0"/>
                </a:solidFill>
              </a:rPr>
              <a:t>Prasai</a:t>
            </a:r>
            <a:endParaRPr lang="en-US" dirty="0">
              <a:solidFill>
                <a:srgbClr val="7030A0"/>
              </a:solidFill>
            </a:endParaRPr>
          </a:p>
        </p:txBody>
      </p:sp>
      <p:grpSp>
        <p:nvGrpSpPr>
          <p:cNvPr id="30" name="Group 29">
            <a:extLst>
              <a:ext uri="{FF2B5EF4-FFF2-40B4-BE49-F238E27FC236}">
                <a16:creationId xmlns:a16="http://schemas.microsoft.com/office/drawing/2014/main" id="{C74BF4EA-8500-3246-A6B3-DB524DB01904}"/>
              </a:ext>
            </a:extLst>
          </p:cNvPr>
          <p:cNvGrpSpPr/>
          <p:nvPr/>
        </p:nvGrpSpPr>
        <p:grpSpPr>
          <a:xfrm>
            <a:off x="4946248" y="581395"/>
            <a:ext cx="3969152" cy="2544866"/>
            <a:chOff x="4790664" y="1030495"/>
            <a:chExt cx="3433994" cy="2095765"/>
          </a:xfrm>
        </p:grpSpPr>
        <p:pic>
          <p:nvPicPr>
            <p:cNvPr id="12" name="Picture 11">
              <a:extLst>
                <a:ext uri="{FF2B5EF4-FFF2-40B4-BE49-F238E27FC236}">
                  <a16:creationId xmlns:a16="http://schemas.microsoft.com/office/drawing/2014/main" id="{556F4FEC-35C5-F949-BC25-35B768A29977}"/>
                </a:ext>
              </a:extLst>
            </p:cNvPr>
            <p:cNvPicPr>
              <a:picLocks noChangeAspect="1"/>
            </p:cNvPicPr>
            <p:nvPr/>
          </p:nvPicPr>
          <p:blipFill>
            <a:blip r:embed="rId2"/>
            <a:stretch>
              <a:fillRect/>
            </a:stretch>
          </p:blipFill>
          <p:spPr>
            <a:xfrm>
              <a:off x="4952999" y="1030495"/>
              <a:ext cx="3271659" cy="2095765"/>
            </a:xfrm>
            <a:prstGeom prst="rect">
              <a:avLst/>
            </a:prstGeom>
          </p:spPr>
        </p:pic>
        <p:sp>
          <p:nvSpPr>
            <p:cNvPr id="14" name="TextBox 13">
              <a:extLst>
                <a:ext uri="{FF2B5EF4-FFF2-40B4-BE49-F238E27FC236}">
                  <a16:creationId xmlns:a16="http://schemas.microsoft.com/office/drawing/2014/main" id="{35222990-41C0-CA40-83C0-9AB540E176C7}"/>
                </a:ext>
              </a:extLst>
            </p:cNvPr>
            <p:cNvSpPr txBox="1"/>
            <p:nvPr/>
          </p:nvSpPr>
          <p:spPr>
            <a:xfrm>
              <a:off x="4790664" y="2209799"/>
              <a:ext cx="619536" cy="307777"/>
            </a:xfrm>
            <a:prstGeom prst="rect">
              <a:avLst/>
            </a:prstGeom>
            <a:solidFill>
              <a:schemeClr val="bg1"/>
            </a:solidFill>
          </p:spPr>
          <p:txBody>
            <a:bodyPr wrap="square" rtlCol="0">
              <a:spAutoFit/>
            </a:bodyPr>
            <a:lstStyle/>
            <a:p>
              <a:r>
                <a:rPr lang="en-US" sz="1400" b="1" dirty="0"/>
                <a:t>10</a:t>
              </a:r>
              <a:r>
                <a:rPr lang="en-US" sz="1400" b="1" baseline="30000" dirty="0"/>
                <a:t>-4</a:t>
              </a:r>
            </a:p>
          </p:txBody>
        </p:sp>
        <p:sp>
          <p:nvSpPr>
            <p:cNvPr id="15" name="TextBox 14">
              <a:extLst>
                <a:ext uri="{FF2B5EF4-FFF2-40B4-BE49-F238E27FC236}">
                  <a16:creationId xmlns:a16="http://schemas.microsoft.com/office/drawing/2014/main" id="{4DBA1C2C-7C55-1F42-B7AD-0C3DBA6A4E1C}"/>
                </a:ext>
              </a:extLst>
            </p:cNvPr>
            <p:cNvSpPr txBox="1"/>
            <p:nvPr/>
          </p:nvSpPr>
          <p:spPr>
            <a:xfrm>
              <a:off x="4800600" y="1354201"/>
              <a:ext cx="546606" cy="307777"/>
            </a:xfrm>
            <a:prstGeom prst="rect">
              <a:avLst/>
            </a:prstGeom>
            <a:solidFill>
              <a:schemeClr val="bg1"/>
            </a:solidFill>
          </p:spPr>
          <p:txBody>
            <a:bodyPr wrap="square" rtlCol="0">
              <a:spAutoFit/>
            </a:bodyPr>
            <a:lstStyle/>
            <a:p>
              <a:r>
                <a:rPr lang="en-US" sz="1400" b="1" dirty="0"/>
                <a:t>10</a:t>
              </a:r>
              <a:r>
                <a:rPr lang="en-US" sz="1400" b="1" baseline="30000" dirty="0"/>
                <a:t>-3</a:t>
              </a:r>
            </a:p>
          </p:txBody>
        </p:sp>
      </p:grpSp>
      <p:sp>
        <p:nvSpPr>
          <p:cNvPr id="16" name="Content Placeholder 2">
            <a:extLst>
              <a:ext uri="{FF2B5EF4-FFF2-40B4-BE49-F238E27FC236}">
                <a16:creationId xmlns:a16="http://schemas.microsoft.com/office/drawing/2014/main" id="{3ED2CB96-A3E8-EA46-8A7C-6CB3E98996D6}"/>
              </a:ext>
            </a:extLst>
          </p:cNvPr>
          <p:cNvSpPr txBox="1">
            <a:spLocks/>
          </p:cNvSpPr>
          <p:nvPr/>
        </p:nvSpPr>
        <p:spPr>
          <a:xfrm>
            <a:off x="6767837" y="23426"/>
            <a:ext cx="2290761" cy="836494"/>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Magnetron sputtered </a:t>
            </a:r>
            <a:br>
              <a:rPr lang="en-US" sz="1800" dirty="0"/>
            </a:br>
            <a:r>
              <a:rPr lang="en-US" sz="1800" dirty="0"/>
              <a:t>Al</a:t>
            </a:r>
            <a:r>
              <a:rPr lang="en-US" sz="1800" baseline="-25000" dirty="0"/>
              <a:t>2</a:t>
            </a:r>
            <a:r>
              <a:rPr lang="en-US" sz="1800" dirty="0"/>
              <a:t>O</a:t>
            </a:r>
            <a:r>
              <a:rPr lang="en-US" sz="1800" baseline="-25000" dirty="0"/>
              <a:t>3 </a:t>
            </a:r>
            <a:r>
              <a:rPr lang="en-US" sz="1800" dirty="0"/>
              <a:t>(Abernathy, NRL) </a:t>
            </a:r>
            <a:br>
              <a:rPr lang="en-US" sz="1800" dirty="0"/>
            </a:br>
            <a:r>
              <a:rPr lang="en-US" sz="1800" dirty="0"/>
              <a:t>LIGO-G1800418</a:t>
            </a:r>
          </a:p>
        </p:txBody>
      </p:sp>
      <p:sp>
        <p:nvSpPr>
          <p:cNvPr id="29" name="Slide Number Placeholder 2">
            <a:extLst>
              <a:ext uri="{FF2B5EF4-FFF2-40B4-BE49-F238E27FC236}">
                <a16:creationId xmlns:a16="http://schemas.microsoft.com/office/drawing/2014/main" id="{4CB9033D-BFDA-CE4B-96EC-52A35591F95C}"/>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18</a:t>
            </a:fld>
            <a:endParaRPr lang="en-US" sz="1400" dirty="0">
              <a:solidFill>
                <a:srgbClr val="7F7F7F"/>
              </a:solidFill>
            </a:endParaRPr>
          </a:p>
        </p:txBody>
      </p:sp>
      <p:grpSp>
        <p:nvGrpSpPr>
          <p:cNvPr id="21" name="Group 20">
            <a:extLst>
              <a:ext uri="{FF2B5EF4-FFF2-40B4-BE49-F238E27FC236}">
                <a16:creationId xmlns:a16="http://schemas.microsoft.com/office/drawing/2014/main" id="{8CB1430F-7ABA-DD4A-A8AD-A3AB5DEEA471}"/>
              </a:ext>
            </a:extLst>
          </p:cNvPr>
          <p:cNvGrpSpPr/>
          <p:nvPr/>
        </p:nvGrpSpPr>
        <p:grpSpPr>
          <a:xfrm>
            <a:off x="105584" y="1219200"/>
            <a:ext cx="4307640" cy="941263"/>
            <a:chOff x="97971" y="2728289"/>
            <a:chExt cx="4307640" cy="941263"/>
          </a:xfrm>
        </p:grpSpPr>
        <p:sp>
          <p:nvSpPr>
            <p:cNvPr id="4" name="TextBox 3">
              <a:extLst>
                <a:ext uri="{FF2B5EF4-FFF2-40B4-BE49-F238E27FC236}">
                  <a16:creationId xmlns:a16="http://schemas.microsoft.com/office/drawing/2014/main" id="{8C5D1D96-F0F7-E449-96BB-8E7E790B4B43}"/>
                </a:ext>
              </a:extLst>
            </p:cNvPr>
            <p:cNvSpPr txBox="1"/>
            <p:nvPr/>
          </p:nvSpPr>
          <p:spPr>
            <a:xfrm>
              <a:off x="97971" y="2728289"/>
              <a:ext cx="430764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Amorphous Si</a:t>
              </a:r>
              <a:r>
                <a:rPr lang="en-US" b="1" baseline="-25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N</a:t>
              </a:r>
              <a:r>
                <a:rPr lang="en-US" b="1" baseline="-25000" dirty="0">
                  <a:latin typeface="Arial" panose="020B0604020202020204" pitchFamily="34" charset="0"/>
                  <a:cs typeface="Arial" panose="020B0604020202020204" pitchFamily="34" charset="0"/>
                </a:rPr>
                <a:t>4</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grown by LPCVD, at elevated T.  Losses &lt;1x10</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all T </a:t>
              </a:r>
            </a:p>
          </p:txBody>
        </p:sp>
        <p:sp>
          <p:nvSpPr>
            <p:cNvPr id="19" name="TextBox 18">
              <a:extLst>
                <a:ext uri="{FF2B5EF4-FFF2-40B4-BE49-F238E27FC236}">
                  <a16:creationId xmlns:a16="http://schemas.microsoft.com/office/drawing/2014/main" id="{1D5070A6-7EE6-A74C-8F95-09EEFDB41C3C}"/>
                </a:ext>
              </a:extLst>
            </p:cNvPr>
            <p:cNvSpPr txBox="1"/>
            <p:nvPr/>
          </p:nvSpPr>
          <p:spPr>
            <a:xfrm>
              <a:off x="522037" y="3330998"/>
              <a:ext cx="3463449" cy="338554"/>
            </a:xfrm>
            <a:prstGeom prst="rect">
              <a:avLst/>
            </a:prstGeom>
            <a:solidFill>
              <a:schemeClr val="accent6">
                <a:lumMod val="20000"/>
                <a:lumOff val="80000"/>
              </a:schemeClr>
            </a:solidFill>
          </p:spPr>
          <p:txBody>
            <a:bodyPr wrap="none" rtlCol="0">
              <a:spAutoFit/>
            </a:bodyPr>
            <a:lstStyle/>
            <a:p>
              <a:r>
                <a:rPr lang="en-US" sz="1600" dirty="0">
                  <a:solidFill>
                    <a:schemeClr val="accent6">
                      <a:lumMod val="50000"/>
                    </a:schemeClr>
                  </a:solidFill>
                </a:rPr>
                <a:t>Jessica, Glasgow, LVC G1800585-1</a:t>
              </a:r>
            </a:p>
          </p:txBody>
        </p:sp>
      </p:grpSp>
      <p:grpSp>
        <p:nvGrpSpPr>
          <p:cNvPr id="26" name="Group 25">
            <a:extLst>
              <a:ext uri="{FF2B5EF4-FFF2-40B4-BE49-F238E27FC236}">
                <a16:creationId xmlns:a16="http://schemas.microsoft.com/office/drawing/2014/main" id="{4FB21FAE-6B81-8A4B-880D-FA6E78EEF29B}"/>
              </a:ext>
            </a:extLst>
          </p:cNvPr>
          <p:cNvGrpSpPr/>
          <p:nvPr/>
        </p:nvGrpSpPr>
        <p:grpSpPr>
          <a:xfrm>
            <a:off x="336534" y="1792905"/>
            <a:ext cx="4159266" cy="3116473"/>
            <a:chOff x="336534" y="1792905"/>
            <a:chExt cx="4159266" cy="3116473"/>
          </a:xfrm>
        </p:grpSpPr>
        <p:pic>
          <p:nvPicPr>
            <p:cNvPr id="13" name="Picture 12">
              <a:extLst>
                <a:ext uri="{FF2B5EF4-FFF2-40B4-BE49-F238E27FC236}">
                  <a16:creationId xmlns:a16="http://schemas.microsoft.com/office/drawing/2014/main" id="{2A825E88-73F9-FC4B-92B3-EADFF04A88BF}"/>
                </a:ext>
              </a:extLst>
            </p:cNvPr>
            <p:cNvPicPr>
              <a:picLocks noChangeAspect="1"/>
            </p:cNvPicPr>
            <p:nvPr/>
          </p:nvPicPr>
          <p:blipFill rotWithShape="1">
            <a:blip r:embed="rId3">
              <a:extLst>
                <a:ext uri="{28A0092B-C50C-407E-A947-70E740481C1C}">
                  <a14:useLocalDpi xmlns:a14="http://schemas.microsoft.com/office/drawing/2010/main" val="0"/>
                </a:ext>
              </a:extLst>
            </a:blip>
            <a:srcRect t="10796"/>
            <a:stretch/>
          </p:blipFill>
          <p:spPr>
            <a:xfrm>
              <a:off x="336534" y="2126709"/>
              <a:ext cx="4159266" cy="2782669"/>
            </a:xfrm>
            <a:prstGeom prst="rect">
              <a:avLst/>
            </a:prstGeom>
          </p:spPr>
        </p:pic>
        <p:cxnSp>
          <p:nvCxnSpPr>
            <p:cNvPr id="18" name="Straight Connector 17">
              <a:extLst>
                <a:ext uri="{FF2B5EF4-FFF2-40B4-BE49-F238E27FC236}">
                  <a16:creationId xmlns:a16="http://schemas.microsoft.com/office/drawing/2014/main" id="{5CBD2FBE-AE7C-8B41-B6FE-DDB34A6AFC63}"/>
                </a:ext>
              </a:extLst>
            </p:cNvPr>
            <p:cNvCxnSpPr>
              <a:cxnSpLocks/>
            </p:cNvCxnSpPr>
            <p:nvPr/>
          </p:nvCxnSpPr>
          <p:spPr>
            <a:xfrm>
              <a:off x="2482673" y="1792905"/>
              <a:ext cx="228600" cy="1781604"/>
            </a:xfrm>
            <a:prstGeom prst="line">
              <a:avLst/>
            </a:prstGeom>
            <a:ln w="34925">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D458FEB-4E04-784B-B1FD-B091665DE77D}"/>
              </a:ext>
            </a:extLst>
          </p:cNvPr>
          <p:cNvGrpSpPr/>
          <p:nvPr/>
        </p:nvGrpSpPr>
        <p:grpSpPr>
          <a:xfrm>
            <a:off x="72674" y="3561402"/>
            <a:ext cx="9147526" cy="3296598"/>
            <a:chOff x="72674" y="3561402"/>
            <a:chExt cx="9147526" cy="3296598"/>
          </a:xfrm>
        </p:grpSpPr>
        <p:sp>
          <p:nvSpPr>
            <p:cNvPr id="6" name="Shape 267">
              <a:extLst>
                <a:ext uri="{FF2B5EF4-FFF2-40B4-BE49-F238E27FC236}">
                  <a16:creationId xmlns:a16="http://schemas.microsoft.com/office/drawing/2014/main" id="{608F1E1A-E8E9-7745-8BD4-D4B90CA03D54}"/>
                </a:ext>
              </a:extLst>
            </p:cNvPr>
            <p:cNvSpPr/>
            <p:nvPr/>
          </p:nvSpPr>
          <p:spPr>
            <a:xfrm>
              <a:off x="5564808" y="3561402"/>
              <a:ext cx="3545640" cy="461304"/>
            </a:xfrm>
            <a:prstGeom prst="rect">
              <a:avLst/>
            </a:prstGeom>
            <a:solidFill>
              <a:schemeClr val="accent4">
                <a:lumMod val="20000"/>
                <a:lumOff val="80000"/>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buFont typeface="Lucida Grande"/>
                <a:defRPr sz="2500">
                  <a:latin typeface="Source Sans Pro Light"/>
                  <a:ea typeface="Source Sans Pro Light"/>
                  <a:cs typeface="Source Sans Pro Light"/>
                  <a:sym typeface="Source Sans Pro Light"/>
                </a:defRPr>
              </a:lvl1pPr>
            </a:lstStyle>
            <a:p>
              <a:pPr>
                <a:defRPr sz="4500"/>
              </a:pPr>
              <a:r>
                <a:rPr sz="1600" dirty="0">
                  <a:solidFill>
                    <a:srgbClr val="7030A0"/>
                  </a:solidFill>
                  <a:latin typeface="Arial" panose="020B0604020202020204" pitchFamily="34" charset="0"/>
                  <a:cs typeface="Arial" panose="020B0604020202020204" pitchFamily="34" charset="0"/>
                </a:rPr>
                <a:t>I W Martin et al, Class. Quant. </a:t>
              </a:r>
              <a:r>
                <a:rPr sz="1600" dirty="0" err="1">
                  <a:solidFill>
                    <a:srgbClr val="7030A0"/>
                  </a:solidFill>
                  <a:latin typeface="Arial" panose="020B0604020202020204" pitchFamily="34" charset="0"/>
                  <a:cs typeface="Arial" panose="020B0604020202020204" pitchFamily="34" charset="0"/>
                </a:rPr>
                <a:t>Grav</a:t>
              </a:r>
              <a:r>
                <a:rPr sz="1600" dirty="0">
                  <a:solidFill>
                    <a:srgbClr val="7030A0"/>
                  </a:solidFill>
                  <a:latin typeface="Arial" panose="020B0604020202020204" pitchFamily="34" charset="0"/>
                  <a:cs typeface="Arial" panose="020B0604020202020204" pitchFamily="34" charset="0"/>
                </a:rPr>
                <a:t>. 27 225020, 2010</a:t>
              </a:r>
              <a:r>
                <a:rPr lang="en-US" sz="1600" dirty="0">
                  <a:solidFill>
                    <a:srgbClr val="7030A0"/>
                  </a:solidFill>
                  <a:latin typeface="Arial" panose="020B0604020202020204" pitchFamily="34" charset="0"/>
                  <a:cs typeface="Arial" panose="020B0604020202020204" pitchFamily="34" charset="0"/>
                </a:rPr>
                <a:t>; </a:t>
              </a:r>
              <a:r>
                <a:rPr lang="en-US" sz="1600" i="1" dirty="0">
                  <a:solidFill>
                    <a:srgbClr val="7030A0"/>
                  </a:solidFill>
                  <a:latin typeface="Arial" panose="020B0604020202020204" pitchFamily="34" charset="0"/>
                  <a:cs typeface="Arial" panose="020B0604020202020204" pitchFamily="34" charset="0"/>
                </a:rPr>
                <a:t>CQG </a:t>
              </a:r>
              <a:r>
                <a:rPr lang="en-US" sz="1600" b="1" dirty="0">
                  <a:solidFill>
                    <a:srgbClr val="7030A0"/>
                  </a:solidFill>
                  <a:latin typeface="Arial" panose="020B0604020202020204" pitchFamily="34" charset="0"/>
                  <a:cs typeface="Arial" panose="020B0604020202020204" pitchFamily="34" charset="0"/>
                </a:rPr>
                <a:t>35 </a:t>
              </a:r>
              <a:r>
                <a:rPr lang="en-US" sz="1600" dirty="0">
                  <a:solidFill>
                    <a:srgbClr val="7030A0"/>
                  </a:solidFill>
                  <a:latin typeface="Arial" panose="020B0604020202020204" pitchFamily="34" charset="0"/>
                  <a:cs typeface="Arial" panose="020B0604020202020204" pitchFamily="34" charset="0"/>
                </a:rPr>
                <a:t>075001</a:t>
              </a:r>
            </a:p>
          </p:txBody>
        </p:sp>
        <p:grpSp>
          <p:nvGrpSpPr>
            <p:cNvPr id="31" name="Group 30">
              <a:extLst>
                <a:ext uri="{FF2B5EF4-FFF2-40B4-BE49-F238E27FC236}">
                  <a16:creationId xmlns:a16="http://schemas.microsoft.com/office/drawing/2014/main" id="{1DA11F9A-62A5-5D41-8968-6F96EF5DCB63}"/>
                </a:ext>
              </a:extLst>
            </p:cNvPr>
            <p:cNvGrpSpPr/>
            <p:nvPr/>
          </p:nvGrpSpPr>
          <p:grpSpPr>
            <a:xfrm>
              <a:off x="4812997" y="3881045"/>
              <a:ext cx="4407203" cy="2443555"/>
              <a:chOff x="5029200" y="4033445"/>
              <a:chExt cx="4407203" cy="2443555"/>
            </a:xfrm>
          </p:grpSpPr>
          <p:pic>
            <p:nvPicPr>
              <p:cNvPr id="5" name="pasted-image.png">
                <a:extLst>
                  <a:ext uri="{FF2B5EF4-FFF2-40B4-BE49-F238E27FC236}">
                    <a16:creationId xmlns:a16="http://schemas.microsoft.com/office/drawing/2014/main" id="{B19769EF-202C-1145-9DB7-0BAD8986EBA9}"/>
                  </a:ext>
                </a:extLst>
              </p:cNvPr>
              <p:cNvPicPr>
                <a:picLocks noChangeAspect="1"/>
              </p:cNvPicPr>
              <p:nvPr/>
            </p:nvPicPr>
            <p:blipFill>
              <a:blip r:embed="rId4">
                <a:extLst/>
              </a:blip>
              <a:stretch>
                <a:fillRect/>
              </a:stretch>
            </p:blipFill>
            <p:spPr>
              <a:xfrm>
                <a:off x="5029200" y="4033445"/>
                <a:ext cx="2729211" cy="2443555"/>
              </a:xfrm>
              <a:prstGeom prst="rect">
                <a:avLst/>
              </a:prstGeom>
              <a:ln w="12700">
                <a:miter lim="400000"/>
              </a:ln>
            </p:spPr>
          </p:pic>
          <p:sp>
            <p:nvSpPr>
              <p:cNvPr id="8" name="TextBox 7">
                <a:extLst>
                  <a:ext uri="{FF2B5EF4-FFF2-40B4-BE49-F238E27FC236}">
                    <a16:creationId xmlns:a16="http://schemas.microsoft.com/office/drawing/2014/main" id="{31B7338B-CF67-CA4D-A2E9-6DDBB65F50E6}"/>
                  </a:ext>
                </a:extLst>
              </p:cNvPr>
              <p:cNvSpPr txBox="1"/>
              <p:nvPr/>
            </p:nvSpPr>
            <p:spPr>
              <a:xfrm>
                <a:off x="8024363" y="5142196"/>
                <a:ext cx="1412040" cy="1323439"/>
              </a:xfrm>
              <a:prstGeom prst="rect">
                <a:avLst/>
              </a:prstGeom>
              <a:noFill/>
            </p:spPr>
            <p:txBody>
              <a:bodyPr wrap="square" rtlCol="0">
                <a:spAutoFit/>
              </a:bodyPr>
              <a:lstStyle/>
              <a:p>
                <a:r>
                  <a:rPr lang="en-US" sz="1600" dirty="0"/>
                  <a:t>Annealing improves loss at 300K, increases it at low T</a:t>
                </a:r>
              </a:p>
            </p:txBody>
          </p:sp>
          <p:sp>
            <p:nvSpPr>
              <p:cNvPr id="9" name="Freeform 8">
                <a:extLst>
                  <a:ext uri="{FF2B5EF4-FFF2-40B4-BE49-F238E27FC236}">
                    <a16:creationId xmlns:a16="http://schemas.microsoft.com/office/drawing/2014/main" id="{A40E3BD4-C44A-424D-94FF-9FC47F48EF0A}"/>
                  </a:ext>
                </a:extLst>
              </p:cNvPr>
              <p:cNvSpPr/>
              <p:nvPr/>
            </p:nvSpPr>
            <p:spPr bwMode="auto">
              <a:xfrm>
                <a:off x="6600872" y="5247990"/>
                <a:ext cx="1476328" cy="619410"/>
              </a:xfrm>
              <a:custGeom>
                <a:avLst/>
                <a:gdLst>
                  <a:gd name="connsiteX0" fmla="*/ 0 w 1692492"/>
                  <a:gd name="connsiteY0" fmla="*/ 34077 h 301014"/>
                  <a:gd name="connsiteX1" fmla="*/ 681540 w 1692492"/>
                  <a:gd name="connsiteY1" fmla="*/ 0 h 301014"/>
                  <a:gd name="connsiteX2" fmla="*/ 1692492 w 1692492"/>
                  <a:gd name="connsiteY2" fmla="*/ 301014 h 301014"/>
                </a:gdLst>
                <a:ahLst/>
                <a:cxnLst>
                  <a:cxn ang="0">
                    <a:pos x="connsiteX0" y="connsiteY0"/>
                  </a:cxn>
                  <a:cxn ang="0">
                    <a:pos x="connsiteX1" y="connsiteY1"/>
                  </a:cxn>
                  <a:cxn ang="0">
                    <a:pos x="connsiteX2" y="connsiteY2"/>
                  </a:cxn>
                </a:cxnLst>
                <a:rect l="l" t="t" r="r" b="b"/>
                <a:pathLst>
                  <a:path w="1692492" h="301014">
                    <a:moveTo>
                      <a:pt x="0" y="34077"/>
                    </a:moveTo>
                    <a:lnTo>
                      <a:pt x="681540" y="0"/>
                    </a:lnTo>
                    <a:lnTo>
                      <a:pt x="1692492" y="301014"/>
                    </a:lnTo>
                  </a:path>
                </a:pathLst>
              </a:custGeom>
              <a:noFill/>
              <a:ln w="2857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0" name="Straight Arrow Connector 9">
                <a:extLst>
                  <a:ext uri="{FF2B5EF4-FFF2-40B4-BE49-F238E27FC236}">
                    <a16:creationId xmlns:a16="http://schemas.microsoft.com/office/drawing/2014/main" id="{55F2F00B-DE5C-7942-B64D-CB0816B8D149}"/>
                  </a:ext>
                </a:extLst>
              </p:cNvPr>
              <p:cNvCxnSpPr>
                <a:cxnSpLocks/>
              </p:cNvCxnSpPr>
              <p:nvPr/>
            </p:nvCxnSpPr>
            <p:spPr bwMode="auto">
              <a:xfrm flipH="1">
                <a:off x="7596955" y="5293733"/>
                <a:ext cx="480245" cy="613933"/>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Content Placeholder 2">
              <a:extLst>
                <a:ext uri="{FF2B5EF4-FFF2-40B4-BE49-F238E27FC236}">
                  <a16:creationId xmlns:a16="http://schemas.microsoft.com/office/drawing/2014/main" id="{65310C72-48DD-8B4A-97FC-2C7ED79BEBF5}"/>
                </a:ext>
              </a:extLst>
            </p:cNvPr>
            <p:cNvSpPr txBox="1">
              <a:spLocks/>
            </p:cNvSpPr>
            <p:nvPr/>
          </p:nvSpPr>
          <p:spPr bwMode="auto">
            <a:xfrm>
              <a:off x="72674" y="5024129"/>
              <a:ext cx="4651726" cy="1833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dirty="0" err="1">
                  <a:latin typeface="Arial" panose="020B0604020202020204" pitchFamily="34" charset="0"/>
                  <a:cs typeface="Arial" panose="020B0604020202020204" pitchFamily="34" charset="0"/>
                </a:rPr>
                <a:t>Tantala</a:t>
              </a:r>
              <a:r>
                <a:rPr lang="en-US" sz="1800" b="1" dirty="0">
                  <a:latin typeface="Arial" panose="020B0604020202020204" pitchFamily="34" charset="0"/>
                  <a:cs typeface="Arial" panose="020B0604020202020204" pitchFamily="34" charset="0"/>
                </a:rPr>
                <a:t> (</a:t>
              </a:r>
              <a:r>
                <a:rPr lang="ca-ES" sz="1800" b="1" dirty="0">
                  <a:latin typeface="Arial" panose="020B0604020202020204" pitchFamily="34" charset="0"/>
                  <a:cs typeface="Arial" panose="020B0604020202020204" pitchFamily="34" charset="0"/>
                </a:rPr>
                <a:t>Ta</a:t>
              </a:r>
              <a:r>
                <a:rPr lang="ca-ES" sz="1800" b="1" baseline="-25000" dirty="0">
                  <a:latin typeface="Arial" panose="020B0604020202020204" pitchFamily="34" charset="0"/>
                  <a:cs typeface="Arial" panose="020B0604020202020204" pitchFamily="34" charset="0"/>
                </a:rPr>
                <a:t>2</a:t>
              </a:r>
              <a:r>
                <a:rPr lang="ca-ES" sz="1800" b="1" dirty="0">
                  <a:latin typeface="Arial" panose="020B0604020202020204" pitchFamily="34" charset="0"/>
                  <a:cs typeface="Arial" panose="020B0604020202020204" pitchFamily="34" charset="0"/>
                </a:rPr>
                <a:t>O</a:t>
              </a:r>
              <a:r>
                <a:rPr lang="ca-ES" sz="1800" b="1" baseline="-25000" dirty="0">
                  <a:latin typeface="Arial" panose="020B0604020202020204" pitchFamily="34" charset="0"/>
                  <a:cs typeface="Arial" panose="020B0604020202020204" pitchFamily="34" charset="0"/>
                </a:rPr>
                <a:t>5</a:t>
              </a:r>
              <a:r>
                <a:rPr lang="ca-ES" sz="1800" b="1" dirty="0">
                  <a:latin typeface="Arial" panose="020B0604020202020204" pitchFamily="34" charset="0"/>
                  <a:cs typeface="Arial" panose="020B0604020202020204" pitchFamily="34" charset="0"/>
                </a:rPr>
                <a:t>)</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annealing</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more</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effective</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growth</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T</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less</a:t>
              </a:r>
              <a:r>
                <a:rPr lang="ca-ES" sz="1800" dirty="0">
                  <a:latin typeface="Arial" panose="020B0604020202020204" pitchFamily="34" charset="0"/>
                  <a:cs typeface="Arial" panose="020B0604020202020204" pitchFamily="34" charset="0"/>
                </a:rPr>
                <a:t> </a:t>
              </a:r>
              <a:r>
                <a:rPr lang="ca-ES" sz="1800" dirty="0" err="1">
                  <a:latin typeface="Arial" panose="020B0604020202020204" pitchFamily="34" charset="0"/>
                  <a:cs typeface="Arial" panose="020B0604020202020204" pitchFamily="34" charset="0"/>
                </a:rPr>
                <a:t>effective</a:t>
              </a:r>
              <a:r>
                <a:rPr lang="ca-ES" sz="1800" dirty="0">
                  <a:latin typeface="Arial" panose="020B0604020202020204" pitchFamily="34" charset="0"/>
                  <a:cs typeface="Arial" panose="020B0604020202020204" pitchFamily="34" charset="0"/>
                </a:rPr>
                <a:t> – </a:t>
              </a:r>
              <a:r>
                <a:rPr lang="ca-ES" sz="1800" dirty="0" err="1">
                  <a:latin typeface="Arial" panose="020B0604020202020204" pitchFamily="34" charset="0"/>
                  <a:cs typeface="Arial" panose="020B0604020202020204" pitchFamily="34" charset="0"/>
                </a:rPr>
                <a:t>why</a:t>
              </a:r>
              <a:r>
                <a:rPr lang="ca-ES" sz="1800" dirty="0">
                  <a:latin typeface="Arial" panose="020B0604020202020204" pitchFamily="34" charset="0"/>
                  <a:cs typeface="Arial" panose="020B0604020202020204" pitchFamily="34" charset="0"/>
                </a:rPr>
                <a:t>? </a:t>
              </a:r>
            </a:p>
            <a:p>
              <a:r>
                <a:rPr lang="en-US" sz="1800" dirty="0"/>
                <a:t>Elevated temperature growth of IBS </a:t>
              </a:r>
              <a:r>
                <a:rPr lang="en-US" sz="1800" dirty="0" err="1"/>
                <a:t>tantala</a:t>
              </a:r>
              <a:r>
                <a:rPr lang="en-US" sz="1800" dirty="0"/>
                <a:t>: </a:t>
              </a:r>
              <a:r>
                <a:rPr lang="en-US" sz="1800" dirty="0" err="1"/>
                <a:t>T</a:t>
              </a:r>
              <a:r>
                <a:rPr lang="en-US" sz="1800" baseline="-25000" dirty="0" err="1"/>
                <a:t>s</a:t>
              </a:r>
              <a:r>
                <a:rPr lang="en-US" sz="1800" dirty="0"/>
                <a:t> up to 400 C) reduces RT loss</a:t>
              </a:r>
            </a:p>
            <a:p>
              <a:r>
                <a:rPr lang="en-US" sz="1800" dirty="0"/>
                <a:t>RT loss decreases with </a:t>
              </a:r>
              <a:r>
                <a:rPr lang="en-US" sz="1800" dirty="0" err="1"/>
                <a:t>T</a:t>
              </a:r>
              <a:r>
                <a:rPr lang="en-US" sz="1800" baseline="-25000" dirty="0" err="1"/>
                <a:t>anneal</a:t>
              </a:r>
              <a:r>
                <a:rPr lang="en-US" sz="1800" baseline="-25000" dirty="0"/>
                <a:t> </a:t>
              </a:r>
              <a:r>
                <a:rPr lang="en-US" sz="1800" dirty="0"/>
                <a:t>until limited by crystallization</a:t>
              </a:r>
              <a:endParaRPr lang="en-US" sz="1800" i="1" dirty="0"/>
            </a:p>
            <a:p>
              <a:pPr marL="0" indent="0">
                <a:buFont typeface="Arial" charset="0"/>
                <a:buNone/>
              </a:pPr>
              <a:endParaRPr lang="en-US" sz="1800" dirty="0">
                <a:latin typeface="Arial" panose="020B0604020202020204" pitchFamily="34" charset="0"/>
                <a:ea typeface="ＭＳ Ｐゴシック" charset="0"/>
                <a:cs typeface="Arial" panose="020B0604020202020204" pitchFamily="34" charset="0"/>
              </a:endParaRPr>
            </a:p>
            <a:p>
              <a:endParaRPr lang="en-US" sz="1800" dirty="0">
                <a:latin typeface="Arial" panose="020B0604020202020204" pitchFamily="34" charset="0"/>
                <a:ea typeface="ＭＳ Ｐゴシック" charset="0"/>
                <a:cs typeface="Arial" panose="020B0604020202020204" pitchFamily="34" charset="0"/>
              </a:endParaRPr>
            </a:p>
            <a:p>
              <a:pPr marL="0" indent="0">
                <a:buFont typeface="Arial" charset="0"/>
                <a:buNone/>
              </a:pPr>
              <a:endParaRPr lang="en-US" sz="1800" dirty="0">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16916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69EBB3C-8FF4-1448-92DB-BB74DAC245AD}"/>
              </a:ext>
            </a:extLst>
          </p:cNvPr>
          <p:cNvSpPr>
            <a:spLocks noGrp="1"/>
          </p:cNvSpPr>
          <p:nvPr>
            <p:ph idx="1"/>
          </p:nvPr>
        </p:nvSpPr>
        <p:spPr>
          <a:xfrm>
            <a:off x="152400" y="838200"/>
            <a:ext cx="8763000" cy="6019800"/>
          </a:xfrm>
        </p:spPr>
        <p:txBody>
          <a:bodyPr>
            <a:noAutofit/>
          </a:bodyPr>
          <a:lstStyle/>
          <a:p>
            <a:pPr marL="0" indent="0">
              <a:buNone/>
            </a:pPr>
            <a:r>
              <a:rPr lang="en-US" sz="1800" b="1" u="sng" dirty="0">
                <a:latin typeface="Arial" panose="020B0604020202020204" pitchFamily="34" charset="0"/>
                <a:cs typeface="Arial" panose="020B0604020202020204" pitchFamily="34" charset="0"/>
              </a:rPr>
              <a:t>Room 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Tantala</a:t>
            </a:r>
            <a:r>
              <a:rPr lang="en-US" sz="1800" dirty="0">
                <a:latin typeface="Arial" panose="020B0604020202020204" pitchFamily="34" charset="0"/>
                <a:cs typeface="Arial" panose="020B0604020202020204" pitchFamily="34" charset="0"/>
              </a:rPr>
              <a:t> is improving!  Have ~1x10</a:t>
            </a:r>
            <a:r>
              <a:rPr lang="en-US" sz="1800" baseline="30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loss materials via annealing &amp; doping</a:t>
            </a:r>
          </a:p>
          <a:p>
            <a:pPr lvl="1"/>
            <a:r>
              <a:rPr lang="en-US" sz="1800" dirty="0">
                <a:solidFill>
                  <a:srgbClr val="00B050"/>
                </a:solidFill>
                <a:latin typeface="Arial" panose="020B0604020202020204" pitchFamily="34" charset="0"/>
                <a:cs typeface="Arial" panose="020B0604020202020204" pitchFamily="34" charset="0"/>
              </a:rPr>
              <a:t>Understand better the structural causes of loss to enable further improvements (Kieran </a:t>
            </a:r>
            <a:r>
              <a:rPr lang="en-US" sz="1800" dirty="0" err="1">
                <a:solidFill>
                  <a:srgbClr val="00B050"/>
                </a:solidFill>
                <a:latin typeface="Arial" panose="020B0604020202020204" pitchFamily="34" charset="0"/>
                <a:cs typeface="Arial" panose="020B0604020202020204" pitchFamily="34" charset="0"/>
              </a:rPr>
              <a:t>Prasai</a:t>
            </a:r>
            <a:r>
              <a:rPr lang="en-US" sz="1800" dirty="0">
                <a:solidFill>
                  <a:srgbClr val="00B050"/>
                </a:solidFill>
                <a:latin typeface="Arial" panose="020B0604020202020204" pitchFamily="34" charset="0"/>
                <a:cs typeface="Arial" panose="020B0604020202020204" pitchFamily="34" charset="0"/>
              </a:rPr>
              <a:t> talk)</a:t>
            </a:r>
          </a:p>
          <a:p>
            <a:pPr lvl="1"/>
            <a:r>
              <a:rPr lang="en-US" sz="1800" dirty="0">
                <a:solidFill>
                  <a:srgbClr val="00B050"/>
                </a:solidFill>
                <a:latin typeface="Arial" panose="020B0604020202020204" pitchFamily="34" charset="0"/>
                <a:cs typeface="Arial" panose="020B0604020202020204" pitchFamily="34" charset="0"/>
              </a:rPr>
              <a:t>Look for a different high index material that has bond energies like </a:t>
            </a:r>
            <a:r>
              <a:rPr lang="en-US" sz="1800" i="1" dirty="0">
                <a:solidFill>
                  <a:srgbClr val="00B050"/>
                </a:solidFill>
                <a:latin typeface="Arial" panose="020B0604020202020204" pitchFamily="34" charset="0"/>
                <a:cs typeface="Arial" panose="020B0604020202020204" pitchFamily="34" charset="0"/>
              </a:rPr>
              <a:t>a-</a:t>
            </a:r>
            <a:r>
              <a:rPr lang="en-US" sz="1800" dirty="0">
                <a:solidFill>
                  <a:srgbClr val="00B050"/>
                </a:solidFill>
                <a:latin typeface="Arial" panose="020B0604020202020204" pitchFamily="34" charset="0"/>
                <a:cs typeface="Arial" panose="020B0604020202020204" pitchFamily="34" charset="0"/>
              </a:rPr>
              <a:t>SiO</a:t>
            </a:r>
            <a:r>
              <a:rPr lang="en-US" sz="1800" baseline="-25000" dirty="0">
                <a:solidFill>
                  <a:srgbClr val="00B050"/>
                </a:solidFill>
                <a:latin typeface="Arial" panose="020B0604020202020204" pitchFamily="34" charset="0"/>
                <a:cs typeface="Arial" panose="020B0604020202020204" pitchFamily="34" charset="0"/>
              </a:rPr>
              <a:t>2</a:t>
            </a:r>
            <a:r>
              <a:rPr lang="en-US" sz="1800" dirty="0">
                <a:solidFill>
                  <a:srgbClr val="00B050"/>
                </a:solidFill>
                <a:latin typeface="Arial" panose="020B0604020202020204" pitchFamily="34" charset="0"/>
                <a:cs typeface="Arial" panose="020B0604020202020204" pitchFamily="34" charset="0"/>
              </a:rPr>
              <a:t> with really low losses. The key seems to be separation of bond energy scales</a:t>
            </a:r>
          </a:p>
          <a:p>
            <a:pPr lvl="1"/>
            <a:r>
              <a:rPr lang="en-US" sz="1800" dirty="0">
                <a:solidFill>
                  <a:srgbClr val="00B050"/>
                </a:solidFill>
                <a:latin typeface="Arial" panose="020B0604020202020204" pitchFamily="34" charset="0"/>
                <a:cs typeface="Arial" panose="020B0604020202020204" pitchFamily="34" charset="0"/>
              </a:rPr>
              <a:t>Look for a narrow gap (high index) </a:t>
            </a:r>
            <a:r>
              <a:rPr lang="en-US" sz="1800" i="1" dirty="0">
                <a:solidFill>
                  <a:srgbClr val="00B050"/>
                </a:solidFill>
                <a:latin typeface="Arial" panose="020B0604020202020204" pitchFamily="34" charset="0"/>
                <a:cs typeface="Arial" panose="020B0604020202020204" pitchFamily="34" charset="0"/>
              </a:rPr>
              <a:t>fragile</a:t>
            </a:r>
            <a:r>
              <a:rPr lang="en-US" sz="1800" dirty="0">
                <a:solidFill>
                  <a:srgbClr val="00B050"/>
                </a:solidFill>
                <a:latin typeface="Arial" panose="020B0604020202020204" pitchFamily="34" charset="0"/>
                <a:cs typeface="Arial" panose="020B0604020202020204" pitchFamily="34" charset="0"/>
              </a:rPr>
              <a:t> glass like </a:t>
            </a:r>
            <a:r>
              <a:rPr lang="en-US" sz="1800" i="1" dirty="0">
                <a:solidFill>
                  <a:srgbClr val="00B050"/>
                </a:solidFill>
                <a:latin typeface="Arial" panose="020B0604020202020204" pitchFamily="34" charset="0"/>
                <a:cs typeface="Arial" panose="020B0604020202020204" pitchFamily="34" charset="0"/>
              </a:rPr>
              <a:t>a-</a:t>
            </a:r>
            <a:r>
              <a:rPr lang="en-US" sz="1800" dirty="0">
                <a:solidFill>
                  <a:srgbClr val="00B050"/>
                </a:solidFill>
                <a:latin typeface="Arial" panose="020B0604020202020204" pitchFamily="34" charset="0"/>
                <a:cs typeface="Arial" panose="020B0604020202020204" pitchFamily="34" charset="0"/>
              </a:rPr>
              <a:t>Si with higher band gap</a:t>
            </a:r>
          </a:p>
          <a:p>
            <a:pPr marL="0" indent="0">
              <a:buNone/>
            </a:pPr>
            <a:r>
              <a:rPr lang="en-US" sz="1800" b="1" u="sng" dirty="0">
                <a:latin typeface="Arial" panose="020B0604020202020204" pitchFamily="34" charset="0"/>
                <a:cs typeface="Arial" panose="020B0604020202020204" pitchFamily="34" charset="0"/>
              </a:rPr>
              <a:t>Low 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Amorphous silicon is a promising </a:t>
            </a:r>
            <a:r>
              <a:rPr lang="en-US" sz="1800" i="1" dirty="0">
                <a:latin typeface="Arial" panose="020B0604020202020204" pitchFamily="34" charset="0"/>
                <a:cs typeface="Arial" panose="020B0604020202020204" pitchFamily="34" charset="0"/>
              </a:rPr>
              <a:t>high </a:t>
            </a:r>
            <a:r>
              <a:rPr lang="en-US" sz="1800" dirty="0">
                <a:latin typeface="Arial" panose="020B0604020202020204" pitchFamily="34" charset="0"/>
                <a:cs typeface="Arial" panose="020B0604020202020204" pitchFamily="34" charset="0"/>
              </a:rPr>
              <a:t>index material (for long </a:t>
            </a:r>
            <a:r>
              <a:rPr lang="en-US" sz="1800" dirty="0">
                <a:latin typeface="Symbol" pitchFamily="2" charset="2"/>
                <a:cs typeface="Arial" panose="020B0604020202020204" pitchFamily="34" charset="0"/>
              </a:rPr>
              <a:t>l</a:t>
            </a:r>
            <a:r>
              <a:rPr lang="en-US" sz="1800" dirty="0">
                <a:latin typeface="Arial" panose="020B0604020202020204" pitchFamily="34" charset="0"/>
                <a:cs typeface="Arial" panose="020B0604020202020204" pitchFamily="34" charset="0"/>
              </a:rPr>
              <a:t>) below 50K, with low losses (absorption still needs improvement); losses not yet known at 123K</a:t>
            </a:r>
          </a:p>
          <a:p>
            <a:r>
              <a:rPr lang="en-US" sz="1800" dirty="0">
                <a:latin typeface="Arial" panose="020B0604020202020204" pitchFamily="34" charset="0"/>
                <a:cs typeface="Arial" panose="020B0604020202020204" pitchFamily="34" charset="0"/>
              </a:rPr>
              <a:t>What about the </a:t>
            </a:r>
            <a:r>
              <a:rPr lang="en-US" sz="1800" i="1" dirty="0">
                <a:latin typeface="Arial" panose="020B0604020202020204" pitchFamily="34" charset="0"/>
                <a:cs typeface="Arial" panose="020B0604020202020204" pitchFamily="34" charset="0"/>
              </a:rPr>
              <a:t>low</a:t>
            </a:r>
            <a:r>
              <a:rPr lang="en-US" sz="1800" dirty="0">
                <a:latin typeface="Arial" panose="020B0604020202020204" pitchFamily="34" charset="0"/>
                <a:cs typeface="Arial" panose="020B0604020202020204" pitchFamily="34" charset="0"/>
              </a:rPr>
              <a:t> index material?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Silica ≈ 1x10</a:t>
            </a:r>
            <a:r>
              <a:rPr lang="en-US" sz="1800" baseline="30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at 123K – ok; 5x10</a:t>
            </a:r>
            <a:r>
              <a:rPr lang="en-US" sz="1800" baseline="30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at 10 K – pretty high (although there is a T in the S(</a:t>
            </a:r>
            <a:r>
              <a:rPr lang="en-US" sz="1800" dirty="0" err="1">
                <a:latin typeface="Arial" panose="020B0604020202020204" pitchFamily="34" charset="0"/>
                <a:cs typeface="Arial" panose="020B0604020202020204" pitchFamily="34" charset="0"/>
              </a:rPr>
              <a:t>f,T</a:t>
            </a:r>
            <a:r>
              <a:rPr lang="en-US" sz="1800" dirty="0">
                <a:latin typeface="Arial" panose="020B0604020202020204" pitchFamily="34" charset="0"/>
                <a:cs typeface="Arial" panose="020B0604020202020204" pitchFamily="34" charset="0"/>
              </a:rPr>
              <a:t>) so maybe good enough)</a:t>
            </a:r>
          </a:p>
          <a:p>
            <a:pPr lvl="1"/>
            <a:r>
              <a:rPr lang="en-US" sz="1800" dirty="0">
                <a:solidFill>
                  <a:srgbClr val="C00000"/>
                </a:solidFill>
                <a:latin typeface="Arial" panose="020B0604020202020204" pitchFamily="34" charset="0"/>
                <a:cs typeface="Arial" panose="020B0604020202020204" pitchFamily="34" charset="0"/>
              </a:rPr>
              <a:t>In many cases annealing improves high temperature loss, but worsens low temperature loss. </a:t>
            </a:r>
            <a:r>
              <a:rPr lang="en-US" sz="1800">
                <a:solidFill>
                  <a:srgbClr val="C00000"/>
                </a:solidFill>
                <a:latin typeface="Arial" panose="020B0604020202020204" pitchFamily="34" charset="0"/>
                <a:cs typeface="Arial" panose="020B0604020202020204" pitchFamily="34" charset="0"/>
              </a:rPr>
              <a:t>Strengthening </a:t>
            </a:r>
            <a:r>
              <a:rPr lang="en-US" sz="1800" dirty="0">
                <a:solidFill>
                  <a:srgbClr val="C00000"/>
                </a:solidFill>
                <a:latin typeface="Arial" panose="020B0604020202020204" pitchFamily="34" charset="0"/>
                <a:cs typeface="Arial" panose="020B0604020202020204" pitchFamily="34" charset="0"/>
              </a:rPr>
              <a:t>some bonds, </a:t>
            </a:r>
            <a:r>
              <a:rPr lang="en-US" sz="1800">
                <a:solidFill>
                  <a:srgbClr val="C00000"/>
                </a:solidFill>
                <a:latin typeface="Arial" panose="020B0604020202020204" pitchFamily="34" charset="0"/>
                <a:cs typeface="Arial" panose="020B0604020202020204" pitchFamily="34" charset="0"/>
              </a:rPr>
              <a:t>weakening others.</a:t>
            </a:r>
            <a:endParaRPr lang="en-US" sz="1800" dirty="0">
              <a:solidFill>
                <a:srgbClr val="C00000"/>
              </a:solidFill>
              <a:latin typeface="Arial" panose="020B0604020202020204" pitchFamily="34" charset="0"/>
              <a:cs typeface="Arial" panose="020B0604020202020204" pitchFamily="34" charset="0"/>
            </a:endParaRPr>
          </a:p>
          <a:p>
            <a:pPr lvl="1"/>
            <a:r>
              <a:rPr lang="en-US" sz="1800" b="1" dirty="0">
                <a:solidFill>
                  <a:srgbClr val="C00000"/>
                </a:solidFill>
                <a:latin typeface="Arial" panose="020B0604020202020204" pitchFamily="34" charset="0"/>
                <a:cs typeface="Arial" panose="020B0604020202020204" pitchFamily="34" charset="0"/>
              </a:rPr>
              <a:t>Perhaps vapor deposition at elevated temperatures can access an ideal glass, low loss at low T state in SiO</a:t>
            </a:r>
            <a:r>
              <a:rPr lang="en-US" sz="1800" b="1" baseline="-25000" dirty="0">
                <a:solidFill>
                  <a:srgbClr val="C00000"/>
                </a:solidFill>
                <a:latin typeface="Arial" panose="020B0604020202020204" pitchFamily="34" charset="0"/>
                <a:cs typeface="Arial" panose="020B0604020202020204" pitchFamily="34" charset="0"/>
              </a:rPr>
              <a:t>2</a:t>
            </a:r>
            <a:r>
              <a:rPr lang="en-US" sz="1800" b="1" dirty="0">
                <a:solidFill>
                  <a:srgbClr val="C00000"/>
                </a:solidFill>
                <a:latin typeface="Arial" panose="020B0604020202020204" pitchFamily="34" charset="0"/>
                <a:cs typeface="Arial" panose="020B0604020202020204" pitchFamily="34" charset="0"/>
              </a:rPr>
              <a:t> that is inaccessible by liquid quenching or annealing! (in progress)</a:t>
            </a:r>
          </a:p>
          <a:p>
            <a:r>
              <a:rPr lang="en-US" sz="1800" dirty="0">
                <a:solidFill>
                  <a:srgbClr val="7030A0"/>
                </a:solidFill>
                <a:latin typeface="Arial" panose="020B0604020202020204" pitchFamily="34" charset="0"/>
                <a:cs typeface="Arial" panose="020B0604020202020204" pitchFamily="34" charset="0"/>
              </a:rPr>
              <a:t>Al</a:t>
            </a:r>
            <a:r>
              <a:rPr lang="en-US" sz="1800" baseline="-25000" dirty="0">
                <a:solidFill>
                  <a:srgbClr val="7030A0"/>
                </a:solidFill>
                <a:latin typeface="Arial" panose="020B0604020202020204" pitchFamily="34" charset="0"/>
                <a:cs typeface="Arial" panose="020B0604020202020204" pitchFamily="34" charset="0"/>
              </a:rPr>
              <a:t>2</a:t>
            </a:r>
            <a:r>
              <a:rPr lang="en-US" sz="1800" dirty="0">
                <a:solidFill>
                  <a:srgbClr val="7030A0"/>
                </a:solidFill>
                <a:latin typeface="Arial" panose="020B0604020202020204" pitchFamily="34" charset="0"/>
                <a:cs typeface="Arial" panose="020B0604020202020204" pitchFamily="34" charset="0"/>
              </a:rPr>
              <a:t>O</a:t>
            </a:r>
            <a:r>
              <a:rPr lang="en-US" sz="1800" baseline="-25000" dirty="0">
                <a:solidFill>
                  <a:srgbClr val="7030A0"/>
                </a:solidFill>
                <a:latin typeface="Arial" panose="020B0604020202020204" pitchFamily="34" charset="0"/>
                <a:cs typeface="Arial" panose="020B0604020202020204" pitchFamily="34" charset="0"/>
              </a:rPr>
              <a:t>3</a:t>
            </a:r>
            <a:r>
              <a:rPr lang="en-US" sz="1800" dirty="0">
                <a:solidFill>
                  <a:srgbClr val="7030A0"/>
                </a:solidFill>
                <a:latin typeface="Arial" panose="020B0604020202020204" pitchFamily="34" charset="0"/>
                <a:cs typeface="Arial" panose="020B0604020202020204" pitchFamily="34" charset="0"/>
              </a:rPr>
              <a:t> and </a:t>
            </a:r>
            <a:r>
              <a:rPr lang="en-US" sz="1800" dirty="0" err="1">
                <a:solidFill>
                  <a:srgbClr val="7030A0"/>
                </a:solidFill>
                <a:latin typeface="Arial" panose="020B0604020202020204" pitchFamily="34" charset="0"/>
                <a:cs typeface="Arial" panose="020B0604020202020204" pitchFamily="34" charset="0"/>
              </a:rPr>
              <a:t>SiN</a:t>
            </a:r>
            <a:r>
              <a:rPr lang="en-US" sz="1800" dirty="0">
                <a:solidFill>
                  <a:srgbClr val="7030A0"/>
                </a:solidFill>
                <a:latin typeface="Arial" panose="020B0604020202020204" pitchFamily="34" charset="0"/>
                <a:cs typeface="Arial" panose="020B0604020202020204" pitchFamily="34" charset="0"/>
              </a:rPr>
              <a:t> are alternative good </a:t>
            </a:r>
            <a:r>
              <a:rPr lang="en-US" sz="1800" i="1" dirty="0">
                <a:solidFill>
                  <a:srgbClr val="7030A0"/>
                </a:solidFill>
                <a:latin typeface="Arial" panose="020B0604020202020204" pitchFamily="34" charset="0"/>
                <a:cs typeface="Arial" panose="020B0604020202020204" pitchFamily="34" charset="0"/>
              </a:rPr>
              <a:t>low</a:t>
            </a:r>
            <a:r>
              <a:rPr lang="en-US" sz="1800" dirty="0">
                <a:solidFill>
                  <a:srgbClr val="7030A0"/>
                </a:solidFill>
                <a:latin typeface="Arial" panose="020B0604020202020204" pitchFamily="34" charset="0"/>
                <a:cs typeface="Arial" panose="020B0604020202020204" pitchFamily="34" charset="0"/>
              </a:rPr>
              <a:t> index candidates with low loss</a:t>
            </a:r>
          </a:p>
          <a:p>
            <a:pPr lvl="1"/>
            <a:r>
              <a:rPr lang="en-US" sz="1800" dirty="0">
                <a:solidFill>
                  <a:srgbClr val="7030A0"/>
                </a:solidFill>
                <a:latin typeface="Arial" panose="020B0604020202020204" pitchFamily="34" charset="0"/>
                <a:cs typeface="Arial" panose="020B0604020202020204" pitchFamily="34" charset="0"/>
              </a:rPr>
              <a:t>May not be necessary to achieve low TLS;</a:t>
            </a:r>
            <a:r>
              <a:rPr lang="en-US" sz="1800" b="1" dirty="0">
                <a:solidFill>
                  <a:srgbClr val="7030A0"/>
                </a:solidFill>
                <a:latin typeface="Arial" panose="020B0604020202020204" pitchFamily="34" charset="0"/>
                <a:cs typeface="Arial" panose="020B0604020202020204" pitchFamily="34" charset="0"/>
              </a:rPr>
              <a:t> it may be enough to have low coupling constant </a:t>
            </a:r>
            <a:r>
              <a:rPr lang="en-US" sz="1800" b="1" dirty="0">
                <a:solidFill>
                  <a:srgbClr val="7030A0"/>
                </a:solidFill>
                <a:latin typeface="Symbol" pitchFamily="2" charset="2"/>
                <a:cs typeface="Arial" panose="020B0604020202020204" pitchFamily="34" charset="0"/>
              </a:rPr>
              <a:t>g</a:t>
            </a:r>
            <a:r>
              <a:rPr lang="en-US" sz="1800" b="1" dirty="0">
                <a:solidFill>
                  <a:srgbClr val="7030A0"/>
                </a:solidFill>
                <a:latin typeface="Arial" panose="020B0604020202020204" pitchFamily="34" charset="0"/>
                <a:cs typeface="Arial" panose="020B0604020202020204" pitchFamily="34" charset="0"/>
              </a:rPr>
              <a:t>!</a:t>
            </a:r>
            <a:r>
              <a:rPr lang="en-US" sz="1800" dirty="0">
                <a:solidFill>
                  <a:srgbClr val="7030A0"/>
                </a:solidFill>
                <a:latin typeface="Arial" panose="020B0604020202020204" pitchFamily="34" charset="0"/>
                <a:cs typeface="Arial" panose="020B0604020202020204" pitchFamily="34" charset="0"/>
              </a:rPr>
              <a:t> (already have seen this effect in a-</a:t>
            </a:r>
            <a:r>
              <a:rPr lang="en-US" sz="1800" dirty="0" err="1">
                <a:solidFill>
                  <a:srgbClr val="7030A0"/>
                </a:solidFill>
                <a:latin typeface="Arial" panose="020B0604020202020204" pitchFamily="34" charset="0"/>
                <a:cs typeface="Arial" panose="020B0604020202020204" pitchFamily="34" charset="0"/>
              </a:rPr>
              <a:t>SiNx</a:t>
            </a:r>
            <a:r>
              <a:rPr lang="en-US" sz="1800" dirty="0">
                <a:solidFill>
                  <a:srgbClr val="7030A0"/>
                </a:solidFill>
                <a:latin typeface="Arial" panose="020B0604020202020204" pitchFamily="34" charset="0"/>
                <a:cs typeface="Arial" panose="020B0604020202020204" pitchFamily="34" charset="0"/>
              </a:rPr>
              <a:t>, also low density </a:t>
            </a:r>
            <a:r>
              <a:rPr lang="en-US" sz="1800" i="1" dirty="0">
                <a:solidFill>
                  <a:srgbClr val="7030A0"/>
                </a:solidFill>
                <a:latin typeface="Arial" panose="020B0604020202020204" pitchFamily="34" charset="0"/>
                <a:cs typeface="Arial" panose="020B0604020202020204" pitchFamily="34" charset="0"/>
              </a:rPr>
              <a:t>a-</a:t>
            </a:r>
            <a:r>
              <a:rPr lang="en-US" sz="1800" dirty="0">
                <a:solidFill>
                  <a:srgbClr val="7030A0"/>
                </a:solidFill>
                <a:latin typeface="Arial" panose="020B0604020202020204" pitchFamily="34" charset="0"/>
                <a:cs typeface="Arial" panose="020B0604020202020204" pitchFamily="34" charset="0"/>
              </a:rPr>
              <a:t>Si and </a:t>
            </a:r>
            <a:r>
              <a:rPr lang="en-US" sz="1800" i="1" dirty="0" err="1">
                <a:solidFill>
                  <a:srgbClr val="7030A0"/>
                </a:solidFill>
                <a:latin typeface="Arial" panose="020B0604020202020204" pitchFamily="34" charset="0"/>
                <a:cs typeface="Arial" panose="020B0604020202020204" pitchFamily="34" charset="0"/>
              </a:rPr>
              <a:t>a-</a:t>
            </a:r>
            <a:r>
              <a:rPr lang="en-US" sz="1800" dirty="0" err="1">
                <a:solidFill>
                  <a:srgbClr val="7030A0"/>
                </a:solidFill>
                <a:latin typeface="Arial" panose="020B0604020202020204" pitchFamily="34" charset="0"/>
                <a:cs typeface="Arial" panose="020B0604020202020204" pitchFamily="34" charset="0"/>
              </a:rPr>
              <a:t>Si:H</a:t>
            </a:r>
            <a:r>
              <a:rPr lang="en-US" sz="1800" dirty="0">
                <a:solidFill>
                  <a:srgbClr val="7030A0"/>
                </a:solidFill>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8B2DDE4D-7DD0-4049-85D2-EEF501F94108}"/>
              </a:ext>
            </a:extLst>
          </p:cNvPr>
          <p:cNvSpPr>
            <a:spLocks noGrp="1"/>
          </p:cNvSpPr>
          <p:nvPr>
            <p:ph type="title"/>
          </p:nvPr>
        </p:nvSpPr>
        <p:spPr>
          <a:xfrm>
            <a:off x="0" y="0"/>
            <a:ext cx="8229600" cy="609600"/>
          </a:xfrm>
        </p:spPr>
        <p:txBody>
          <a:bodyPr/>
          <a:lstStyle/>
          <a:p>
            <a:r>
              <a:rPr lang="en-US" dirty="0">
                <a:latin typeface="Arial" panose="020B0604020202020204" pitchFamily="34" charset="0"/>
                <a:cs typeface="Arial" panose="020B0604020202020204" pitchFamily="34" charset="0"/>
              </a:rPr>
              <a:t>Overview and future LIGO- specific directions</a:t>
            </a:r>
          </a:p>
        </p:txBody>
      </p:sp>
      <p:cxnSp>
        <p:nvCxnSpPr>
          <p:cNvPr id="7" name="Straight Connector 6">
            <a:extLst>
              <a:ext uri="{FF2B5EF4-FFF2-40B4-BE49-F238E27FC236}">
                <a16:creationId xmlns:a16="http://schemas.microsoft.com/office/drawing/2014/main" id="{DF47CC64-7B97-7E40-98C5-9B5256736DB1}"/>
              </a:ext>
            </a:extLst>
          </p:cNvPr>
          <p:cNvCxnSpPr/>
          <p:nvPr/>
        </p:nvCxnSpPr>
        <p:spPr>
          <a:xfrm>
            <a:off x="0" y="7620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F6732B47-3DD8-D841-9139-57853A08FC39}"/>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19</a:t>
            </a:fld>
            <a:endParaRPr lang="en-US" sz="1400" dirty="0">
              <a:solidFill>
                <a:srgbClr val="7F7F7F"/>
              </a:solidFill>
            </a:endParaRPr>
          </a:p>
        </p:txBody>
      </p:sp>
    </p:spTree>
    <p:extLst>
      <p:ext uri="{BB962C8B-B14F-4D97-AF65-F5344CB8AC3E}">
        <p14:creationId xmlns:p14="http://schemas.microsoft.com/office/powerpoint/2010/main" val="232702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056615"/>
            <a:ext cx="8229600" cy="1222170"/>
          </a:xfrm>
        </p:spPr>
        <p:txBody>
          <a:bodyPr/>
          <a:lstStyle/>
          <a:p>
            <a:pPr algn="ctr"/>
            <a:r>
              <a:rPr lang="en-US" dirty="0">
                <a:latin typeface="Arial" charset="0"/>
                <a:ea typeface="ＭＳ Ｐゴシック" charset="0"/>
                <a:cs typeface="Arial" charset="0"/>
              </a:rPr>
              <a:t>Traditionally, glasses quenched from liquid</a:t>
            </a:r>
            <a:br>
              <a:rPr lang="en-US" dirty="0">
                <a:latin typeface="Arial" charset="0"/>
                <a:ea typeface="ＭＳ Ｐゴシック" charset="0"/>
                <a:cs typeface="Arial" charset="0"/>
              </a:rPr>
            </a:br>
            <a:r>
              <a:rPr lang="en-US" dirty="0">
                <a:latin typeface="Arial" charset="0"/>
                <a:ea typeface="ＭＳ Ｐゴシック" charset="0"/>
                <a:cs typeface="Arial" charset="0"/>
              </a:rPr>
              <a:t>Also can be made by vapor deposition</a:t>
            </a:r>
            <a:br>
              <a:rPr lang="en-US" dirty="0">
                <a:latin typeface="Arial" charset="0"/>
                <a:ea typeface="ＭＳ Ｐゴシック" charset="0"/>
                <a:cs typeface="Arial" charset="0"/>
              </a:rPr>
            </a:br>
            <a:r>
              <a:rPr lang="en-US" dirty="0">
                <a:latin typeface="Arial" charset="0"/>
                <a:ea typeface="ＭＳ Ｐゴシック" charset="0"/>
                <a:cs typeface="Arial" charset="0"/>
              </a:rPr>
              <a:t>Structure of Silicon  </a:t>
            </a:r>
          </a:p>
        </p:txBody>
      </p:sp>
      <p:cxnSp>
        <p:nvCxnSpPr>
          <p:cNvPr id="6" name="Straight Connector 5"/>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33801" name="TextBox 1"/>
          <p:cNvSpPr txBox="1">
            <a:spLocks noChangeArrowheads="1"/>
          </p:cNvSpPr>
          <p:nvPr/>
        </p:nvSpPr>
        <p:spPr bwMode="auto">
          <a:xfrm>
            <a:off x="688069" y="4626114"/>
            <a:ext cx="2133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t>Xtal</a:t>
            </a:r>
            <a:r>
              <a:rPr lang="en-US" sz="1800" dirty="0"/>
              <a:t> Si: diamond structure</a:t>
            </a:r>
          </a:p>
        </p:txBody>
      </p:sp>
      <p:sp>
        <p:nvSpPr>
          <p:cNvPr id="8" name="TextBox 1">
            <a:extLst>
              <a:ext uri="{FF2B5EF4-FFF2-40B4-BE49-F238E27FC236}">
                <a16:creationId xmlns:a16="http://schemas.microsoft.com/office/drawing/2014/main" id="{304C47A1-A353-B94D-8C71-7C618D3EF7A1}"/>
              </a:ext>
            </a:extLst>
          </p:cNvPr>
          <p:cNvSpPr txBox="1">
            <a:spLocks noChangeArrowheads="1"/>
          </p:cNvSpPr>
          <p:nvPr/>
        </p:nvSpPr>
        <p:spPr bwMode="auto">
          <a:xfrm>
            <a:off x="4350127" y="2703893"/>
            <a:ext cx="1752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Amorphous Si: still has tetrahedral coordination</a:t>
            </a:r>
          </a:p>
        </p:txBody>
      </p:sp>
      <p:sp>
        <p:nvSpPr>
          <p:cNvPr id="3" name="TextBox 2">
            <a:extLst>
              <a:ext uri="{FF2B5EF4-FFF2-40B4-BE49-F238E27FC236}">
                <a16:creationId xmlns:a16="http://schemas.microsoft.com/office/drawing/2014/main" id="{A67E87FB-FEA3-D14F-8521-21B1B262EE61}"/>
              </a:ext>
            </a:extLst>
          </p:cNvPr>
          <p:cNvSpPr txBox="1"/>
          <p:nvPr/>
        </p:nvSpPr>
        <p:spPr>
          <a:xfrm>
            <a:off x="6152361" y="5181132"/>
            <a:ext cx="2839239" cy="369332"/>
          </a:xfrm>
          <a:prstGeom prst="rect">
            <a:avLst/>
          </a:prstGeom>
          <a:noFill/>
        </p:spPr>
        <p:txBody>
          <a:bodyPr wrap="none" rtlCol="0">
            <a:spAutoFit/>
          </a:bodyPr>
          <a:lstStyle/>
          <a:p>
            <a:r>
              <a:rPr lang="en-US" dirty="0"/>
              <a:t>Image credit: Kiran </a:t>
            </a:r>
            <a:r>
              <a:rPr lang="en-US" dirty="0" err="1"/>
              <a:t>Prasai</a:t>
            </a:r>
            <a:endParaRPr lang="en-US" dirty="0"/>
          </a:p>
        </p:txBody>
      </p:sp>
      <p:sp>
        <p:nvSpPr>
          <p:cNvPr id="11" name="Title 1">
            <a:extLst>
              <a:ext uri="{FF2B5EF4-FFF2-40B4-BE49-F238E27FC236}">
                <a16:creationId xmlns:a16="http://schemas.microsoft.com/office/drawing/2014/main" id="{9762A2E8-FA55-2442-A8D8-2ED9992207C7}"/>
              </a:ext>
            </a:extLst>
          </p:cNvPr>
          <p:cNvSpPr txBox="1">
            <a:spLocks/>
          </p:cNvSpPr>
          <p:nvPr/>
        </p:nvSpPr>
        <p:spPr bwMode="auto">
          <a:xfrm>
            <a:off x="190500" y="-20053"/>
            <a:ext cx="8763000" cy="856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tx1"/>
                </a:solidFill>
                <a:latin typeface="+mj-lt"/>
                <a:ea typeface="ＭＳ Ｐゴシック" charset="-128"/>
                <a:cs typeface="ＭＳ Ｐゴシック" pitchFamily="1" charset="-128"/>
              </a:defRPr>
            </a:lvl1pPr>
            <a:lvl2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2pPr>
            <a:lvl3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3pPr>
            <a:lvl4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4pPr>
            <a:lvl5pPr algn="l" rtl="0" eaLnBrk="0" fontAlgn="base" hangingPunct="0">
              <a:spcBef>
                <a:spcPct val="0"/>
              </a:spcBef>
              <a:spcAft>
                <a:spcPct val="0"/>
              </a:spcAft>
              <a:defRPr sz="2400" b="1">
                <a:solidFill>
                  <a:schemeClr val="tx1"/>
                </a:solidFill>
                <a:latin typeface="Calibri" pitchFamily="34" charset="0"/>
                <a:ea typeface="ＭＳ Ｐゴシック" charset="-128"/>
                <a:cs typeface="ＭＳ Ｐゴシック" pitchFamily="1" charset="-128"/>
              </a:defRPr>
            </a:lvl5pPr>
            <a:lvl6pPr marL="457200" algn="l" rtl="0" fontAlgn="base">
              <a:spcBef>
                <a:spcPct val="0"/>
              </a:spcBef>
              <a:spcAft>
                <a:spcPct val="0"/>
              </a:spcAft>
              <a:defRPr sz="2400" b="1">
                <a:solidFill>
                  <a:schemeClr val="tx1"/>
                </a:solidFill>
                <a:latin typeface="Calibri" pitchFamily="34" charset="0"/>
              </a:defRPr>
            </a:lvl6pPr>
            <a:lvl7pPr marL="914400" algn="l" rtl="0" fontAlgn="base">
              <a:spcBef>
                <a:spcPct val="0"/>
              </a:spcBef>
              <a:spcAft>
                <a:spcPct val="0"/>
              </a:spcAft>
              <a:defRPr sz="2400" b="1">
                <a:solidFill>
                  <a:schemeClr val="tx1"/>
                </a:solidFill>
                <a:latin typeface="Calibri" pitchFamily="34" charset="0"/>
              </a:defRPr>
            </a:lvl7pPr>
            <a:lvl8pPr marL="1371600" algn="l" rtl="0" fontAlgn="base">
              <a:spcBef>
                <a:spcPct val="0"/>
              </a:spcBef>
              <a:spcAft>
                <a:spcPct val="0"/>
              </a:spcAft>
              <a:defRPr sz="2400" b="1">
                <a:solidFill>
                  <a:schemeClr val="tx1"/>
                </a:solidFill>
                <a:latin typeface="Calibri" pitchFamily="34" charset="0"/>
              </a:defRPr>
            </a:lvl8pPr>
            <a:lvl9pPr marL="1828800" algn="l" rtl="0" fontAlgn="base">
              <a:spcBef>
                <a:spcPct val="0"/>
              </a:spcBef>
              <a:spcAft>
                <a:spcPct val="0"/>
              </a:spcAft>
              <a:defRPr sz="2400" b="1">
                <a:solidFill>
                  <a:schemeClr val="tx1"/>
                </a:solidFill>
                <a:latin typeface="Calibri" pitchFamily="34" charset="0"/>
              </a:defRPr>
            </a:lvl9pPr>
          </a:lstStyle>
          <a:p>
            <a:r>
              <a:rPr lang="en-US" dirty="0">
                <a:latin typeface="Arial" panose="020B0604020202020204" pitchFamily="34" charset="0"/>
                <a:cs typeface="Arial" panose="020B0604020202020204" pitchFamily="34" charset="0"/>
              </a:rPr>
              <a:t>Current mirror coatings are amorphous (=non-crystalline)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 long range structural order, but have short range order</a:t>
            </a:r>
          </a:p>
        </p:txBody>
      </p:sp>
      <p:sp>
        <p:nvSpPr>
          <p:cNvPr id="4" name="Rectangle 3">
            <a:extLst>
              <a:ext uri="{FF2B5EF4-FFF2-40B4-BE49-F238E27FC236}">
                <a16:creationId xmlns:a16="http://schemas.microsoft.com/office/drawing/2014/main" id="{86BD5FE5-3868-E141-8967-26AC6657E4F1}"/>
              </a:ext>
            </a:extLst>
          </p:cNvPr>
          <p:cNvSpPr/>
          <p:nvPr/>
        </p:nvSpPr>
        <p:spPr>
          <a:xfrm>
            <a:off x="547755" y="6200927"/>
            <a:ext cx="7522399" cy="400110"/>
          </a:xfrm>
          <a:prstGeom prst="rect">
            <a:avLst/>
          </a:prstGeom>
        </p:spPr>
        <p:txBody>
          <a:bodyPr wrap="square">
            <a:spAutoFit/>
          </a:bodyPr>
          <a:lstStyle/>
          <a:p>
            <a:r>
              <a:rPr lang="en-US" sz="2000" i="1" dirty="0">
                <a:solidFill>
                  <a:srgbClr val="660066"/>
                </a:solidFill>
              </a:rPr>
              <a:t>Si: Tetrahedrally-bonded (both </a:t>
            </a:r>
            <a:r>
              <a:rPr lang="en-US" sz="2000" i="1" dirty="0" err="1">
                <a:solidFill>
                  <a:srgbClr val="660066"/>
                </a:solidFill>
              </a:rPr>
              <a:t>xtal</a:t>
            </a:r>
            <a:r>
              <a:rPr lang="en-US" sz="2000" i="1" dirty="0">
                <a:solidFill>
                  <a:srgbClr val="660066"/>
                </a:solidFill>
              </a:rPr>
              <a:t> and “glass” = amorphous)</a:t>
            </a:r>
            <a:endParaRPr lang="en-US" sz="2000" dirty="0"/>
          </a:p>
        </p:txBody>
      </p:sp>
      <p:grpSp>
        <p:nvGrpSpPr>
          <p:cNvPr id="14" name="Group 137">
            <a:extLst>
              <a:ext uri="{FF2B5EF4-FFF2-40B4-BE49-F238E27FC236}">
                <a16:creationId xmlns:a16="http://schemas.microsoft.com/office/drawing/2014/main" id="{997CA7B8-EFB2-3F42-B58D-34FE40697112}"/>
              </a:ext>
            </a:extLst>
          </p:cNvPr>
          <p:cNvGrpSpPr/>
          <p:nvPr/>
        </p:nvGrpSpPr>
        <p:grpSpPr>
          <a:xfrm>
            <a:off x="2967869" y="2559035"/>
            <a:ext cx="1283651" cy="1588994"/>
            <a:chOff x="0" y="0"/>
            <a:chExt cx="1825634" cy="2259900"/>
          </a:xfrm>
        </p:grpSpPr>
        <p:pic>
          <p:nvPicPr>
            <p:cNvPr id="15" name="Tetrahedral-3D-balls.png">
              <a:extLst>
                <a:ext uri="{FF2B5EF4-FFF2-40B4-BE49-F238E27FC236}">
                  <a16:creationId xmlns:a16="http://schemas.microsoft.com/office/drawing/2014/main" id="{2A4DFC2B-D809-5E43-92DC-9D07A50D0FA2}"/>
                </a:ext>
              </a:extLst>
            </p:cNvPr>
            <p:cNvPicPr>
              <a:picLocks noChangeAspect="1"/>
            </p:cNvPicPr>
            <p:nvPr/>
          </p:nvPicPr>
          <p:blipFill>
            <a:blip r:embed="rId2">
              <a:extLst/>
            </a:blip>
            <a:stretch>
              <a:fillRect/>
            </a:stretch>
          </p:blipFill>
          <p:spPr>
            <a:xfrm>
              <a:off x="0" y="0"/>
              <a:ext cx="1825634" cy="1918049"/>
            </a:xfrm>
            <a:prstGeom prst="rect">
              <a:avLst/>
            </a:prstGeom>
            <a:ln w="12700" cap="flat">
              <a:noFill/>
              <a:miter lim="400000"/>
            </a:ln>
            <a:effectLst/>
          </p:spPr>
        </p:pic>
        <p:sp>
          <p:nvSpPr>
            <p:cNvPr id="16" name="Shape 135">
              <a:extLst>
                <a:ext uri="{FF2B5EF4-FFF2-40B4-BE49-F238E27FC236}">
                  <a16:creationId xmlns:a16="http://schemas.microsoft.com/office/drawing/2014/main" id="{30E710F4-4187-D64E-B8EA-26E1288E140F}"/>
                </a:ext>
              </a:extLst>
            </p:cNvPr>
            <p:cNvSpPr/>
            <p:nvPr/>
          </p:nvSpPr>
          <p:spPr>
            <a:xfrm rot="859759">
              <a:off x="258852" y="1797983"/>
              <a:ext cx="1148591" cy="4619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1800">
                  <a:solidFill>
                    <a:srgbClr val="53585F"/>
                  </a:solidFill>
                </a:defRPr>
              </a:pPr>
              <a:r>
                <a:rPr dirty="0"/>
                <a:t>109.5</a:t>
              </a:r>
              <a:r>
                <a:rPr dirty="0">
                  <a:latin typeface="Symbol"/>
                  <a:ea typeface="Symbol"/>
                  <a:cs typeface="Symbol"/>
                  <a:sym typeface="Symbol"/>
                </a:rPr>
                <a:t>˚</a:t>
              </a:r>
            </a:p>
          </p:txBody>
        </p:sp>
        <p:sp>
          <p:nvSpPr>
            <p:cNvPr id="17" name="Shape 157">
              <a:extLst>
                <a:ext uri="{FF2B5EF4-FFF2-40B4-BE49-F238E27FC236}">
                  <a16:creationId xmlns:a16="http://schemas.microsoft.com/office/drawing/2014/main" id="{028562A8-A705-4D4D-ACDD-F0D92900777A}"/>
                </a:ext>
              </a:extLst>
            </p:cNvPr>
            <p:cNvSpPr/>
            <p:nvPr/>
          </p:nvSpPr>
          <p:spPr>
            <a:xfrm>
              <a:off x="391240" y="1605246"/>
              <a:ext cx="801933" cy="249046"/>
            </a:xfrm>
            <a:custGeom>
              <a:avLst/>
              <a:gdLst/>
              <a:ahLst/>
              <a:cxnLst>
                <a:cxn ang="0">
                  <a:pos x="wd2" y="hd2"/>
                </a:cxn>
                <a:cxn ang="5400000">
                  <a:pos x="wd2" y="hd2"/>
                </a:cxn>
                <a:cxn ang="10800000">
                  <a:pos x="wd2" y="hd2"/>
                </a:cxn>
                <a:cxn ang="16200000">
                  <a:pos x="wd2" y="hd2"/>
                </a:cxn>
              </a:cxnLst>
              <a:rect l="0" t="0" r="r" b="b"/>
              <a:pathLst>
                <a:path w="21600" h="17192" extrusionOk="0">
                  <a:moveTo>
                    <a:pt x="0" y="0"/>
                  </a:moveTo>
                  <a:cubicBezTo>
                    <a:pt x="5686" y="17416"/>
                    <a:pt x="12886" y="21600"/>
                    <a:pt x="21600" y="12551"/>
                  </a:cubicBezTo>
                </a:path>
              </a:pathLst>
            </a:custGeom>
            <a:noFill/>
            <a:ln w="25400" cap="flat">
              <a:solidFill>
                <a:srgbClr val="53585F"/>
              </a:solidFill>
              <a:prstDash val="solid"/>
              <a:miter lim="400000"/>
            </a:ln>
            <a:effectLst/>
          </p:spPr>
          <p:txBody>
            <a:bodyPr/>
            <a:lstStyle/>
            <a:p>
              <a:endParaRPr/>
            </a:p>
          </p:txBody>
        </p:sp>
      </p:grpSp>
      <p:sp>
        <p:nvSpPr>
          <p:cNvPr id="19" name="Slide Number Placeholder 2">
            <a:extLst>
              <a:ext uri="{FF2B5EF4-FFF2-40B4-BE49-F238E27FC236}">
                <a16:creationId xmlns:a16="http://schemas.microsoft.com/office/drawing/2014/main" id="{0435C181-CE8B-B446-9F87-2B01CF4F48D9}"/>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2</a:t>
            </a:fld>
            <a:endParaRPr lang="en-US" sz="1400" dirty="0">
              <a:solidFill>
                <a:srgbClr val="7F7F7F"/>
              </a:solidFill>
            </a:endParaRPr>
          </a:p>
        </p:txBody>
      </p:sp>
      <p:pic>
        <p:nvPicPr>
          <p:cNvPr id="9" name="Picture 8">
            <a:extLst>
              <a:ext uri="{FF2B5EF4-FFF2-40B4-BE49-F238E27FC236}">
                <a16:creationId xmlns:a16="http://schemas.microsoft.com/office/drawing/2014/main" id="{57DAA71A-C4F4-CA42-B910-A5A0CB366358}"/>
              </a:ext>
            </a:extLst>
          </p:cNvPr>
          <p:cNvPicPr>
            <a:picLocks noChangeAspect="1"/>
          </p:cNvPicPr>
          <p:nvPr/>
        </p:nvPicPr>
        <p:blipFill rotWithShape="1">
          <a:blip r:embed="rId3">
            <a:extLst>
              <a:ext uri="{28A0092B-C50C-407E-A947-70E740481C1C}">
                <a14:useLocalDpi xmlns:a14="http://schemas.microsoft.com/office/drawing/2010/main" val="0"/>
              </a:ext>
            </a:extLst>
          </a:blip>
          <a:srcRect l="26667" t="3640" r="25833" b="4672"/>
          <a:stretch/>
        </p:blipFill>
        <p:spPr>
          <a:xfrm>
            <a:off x="6088295" y="2268105"/>
            <a:ext cx="2827105" cy="2775002"/>
          </a:xfrm>
          <a:prstGeom prst="rect">
            <a:avLst/>
          </a:prstGeom>
        </p:spPr>
      </p:pic>
      <p:pic>
        <p:nvPicPr>
          <p:cNvPr id="33800" name="Picture 2" descr="hyperphysics 3D Si str.gif                                     00000010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43125"/>
            <a:ext cx="2601913" cy="2428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522DCCCC-05C0-3049-BEEA-FAC2E882AB04}"/>
              </a:ext>
            </a:extLst>
          </p:cNvPr>
          <p:cNvGrpSpPr/>
          <p:nvPr/>
        </p:nvGrpSpPr>
        <p:grpSpPr>
          <a:xfrm>
            <a:off x="357255" y="4267200"/>
            <a:ext cx="8405745" cy="2514600"/>
            <a:chOff x="357255" y="4267200"/>
            <a:chExt cx="8405745" cy="2514600"/>
          </a:xfrm>
        </p:grpSpPr>
        <p:pic>
          <p:nvPicPr>
            <p:cNvPr id="18" name="Picture 17">
              <a:extLst>
                <a:ext uri="{FF2B5EF4-FFF2-40B4-BE49-F238E27FC236}">
                  <a16:creationId xmlns:a16="http://schemas.microsoft.com/office/drawing/2014/main" id="{8AEEB325-CEB0-4043-BD4C-9F4D0F8A53AC}"/>
                </a:ext>
              </a:extLst>
            </p:cNvPr>
            <p:cNvPicPr>
              <a:picLocks noChangeAspect="1"/>
            </p:cNvPicPr>
            <p:nvPr/>
          </p:nvPicPr>
          <p:blipFill rotWithShape="1">
            <a:blip r:embed="rId5"/>
            <a:srcRect b="42184"/>
            <a:stretch/>
          </p:blipFill>
          <p:spPr>
            <a:xfrm>
              <a:off x="3048000" y="4478615"/>
              <a:ext cx="2455827" cy="1541185"/>
            </a:xfrm>
            <a:prstGeom prst="rect">
              <a:avLst/>
            </a:prstGeom>
            <a:ln w="57150">
              <a:solidFill>
                <a:srgbClr val="7030A0"/>
              </a:solidFill>
            </a:ln>
          </p:spPr>
        </p:pic>
        <p:sp>
          <p:nvSpPr>
            <p:cNvPr id="5" name="TextBox 4">
              <a:extLst>
                <a:ext uri="{FF2B5EF4-FFF2-40B4-BE49-F238E27FC236}">
                  <a16:creationId xmlns:a16="http://schemas.microsoft.com/office/drawing/2014/main" id="{1F0C8FA0-F7A0-7147-A15A-2DB5E568B574}"/>
                </a:ext>
              </a:extLst>
            </p:cNvPr>
            <p:cNvSpPr txBox="1"/>
            <p:nvPr/>
          </p:nvSpPr>
          <p:spPr>
            <a:xfrm>
              <a:off x="357255" y="6073914"/>
              <a:ext cx="8405745" cy="707886"/>
            </a:xfrm>
            <a:prstGeom prst="rect">
              <a:avLst/>
            </a:prstGeom>
            <a:solidFill>
              <a:schemeClr val="bg1"/>
            </a:solidFill>
            <a:ln w="57150">
              <a:solidFill>
                <a:srgbClr val="7030A0"/>
              </a:solidFill>
            </a:ln>
          </p:spPr>
          <p:txBody>
            <a:bodyPr wrap="square" rtlCol="0">
              <a:spAutoFit/>
            </a:bodyPr>
            <a:lstStyle/>
            <a:p>
              <a:pPr algn="ctr"/>
              <a:r>
                <a:rPr lang="en-US" sz="2000" b="1" dirty="0">
                  <a:solidFill>
                    <a:srgbClr val="7030A0"/>
                  </a:solidFill>
                </a:rPr>
                <a:t>O-Si-O bonds are fixed angle but Si-O-Si angle is quite floppy –different energy scales</a:t>
              </a:r>
            </a:p>
          </p:txBody>
        </p:sp>
        <p:sp>
          <p:nvSpPr>
            <p:cNvPr id="21" name="TextBox 20">
              <a:extLst>
                <a:ext uri="{FF2B5EF4-FFF2-40B4-BE49-F238E27FC236}">
                  <a16:creationId xmlns:a16="http://schemas.microsoft.com/office/drawing/2014/main" id="{DA616CA0-D369-8D4F-8A79-1D15109E8BD7}"/>
                </a:ext>
              </a:extLst>
            </p:cNvPr>
            <p:cNvSpPr txBox="1"/>
            <p:nvPr/>
          </p:nvSpPr>
          <p:spPr>
            <a:xfrm>
              <a:off x="3950527" y="4267200"/>
              <a:ext cx="773873" cy="400110"/>
            </a:xfrm>
            <a:prstGeom prst="rect">
              <a:avLst/>
            </a:prstGeom>
            <a:solidFill>
              <a:schemeClr val="bg1"/>
            </a:solidFill>
            <a:ln w="57150">
              <a:solidFill>
                <a:srgbClr val="7030A0"/>
              </a:solidFill>
            </a:ln>
          </p:spPr>
          <p:txBody>
            <a:bodyPr wrap="square" rtlCol="0">
              <a:spAutoFit/>
            </a:bodyPr>
            <a:lstStyle/>
            <a:p>
              <a:pPr algn="ctr"/>
              <a:r>
                <a:rPr lang="en-US" sz="2000" b="1" dirty="0">
                  <a:solidFill>
                    <a:srgbClr val="7030A0"/>
                  </a:solidFill>
                </a:rPr>
                <a:t>SiO</a:t>
              </a:r>
              <a:r>
                <a:rPr lang="en-US" sz="2000" b="1" baseline="-25000" dirty="0">
                  <a:solidFill>
                    <a:srgbClr val="7030A0"/>
                  </a:solidFill>
                </a:rPr>
                <a:t>2</a:t>
              </a:r>
              <a:endParaRPr lang="en-US" sz="2000" b="1" dirty="0">
                <a:solidFill>
                  <a:srgbClr val="7030A0"/>
                </a:solidFill>
              </a:endParaRPr>
            </a:p>
          </p:txBody>
        </p:sp>
      </p:grpSp>
    </p:spTree>
    <p:extLst>
      <p:ext uri="{BB962C8B-B14F-4D97-AF65-F5344CB8AC3E}">
        <p14:creationId xmlns:p14="http://schemas.microsoft.com/office/powerpoint/2010/main" val="12461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a:xfrm>
            <a:off x="0" y="76200"/>
            <a:ext cx="9144000" cy="685800"/>
          </a:xfrm>
        </p:spPr>
        <p:txBody>
          <a:bodyPr/>
          <a:lstStyle/>
          <a:p>
            <a:pPr algn="ctr" eaLnBrk="1" hangingPunct="1"/>
            <a:r>
              <a:rPr lang="en-US" dirty="0">
                <a:solidFill>
                  <a:schemeClr val="tx1">
                    <a:lumMod val="95000"/>
                    <a:lumOff val="5000"/>
                  </a:schemeClr>
                </a:solidFill>
                <a:latin typeface="Arial"/>
                <a:ea typeface="ＭＳ Ｐゴシック" charset="0"/>
                <a:cs typeface="Arial"/>
              </a:rPr>
              <a:t>Energy landscape of configurations: “nearby” minima lead to tunneling </a:t>
            </a:r>
            <a:r>
              <a:rPr lang="en-US" i="1" dirty="0">
                <a:solidFill>
                  <a:schemeClr val="tx1">
                    <a:lumMod val="95000"/>
                    <a:lumOff val="5000"/>
                  </a:schemeClr>
                </a:solidFill>
                <a:latin typeface="Arial"/>
                <a:ea typeface="ＭＳ Ｐゴシック" charset="0"/>
                <a:cs typeface="Arial"/>
              </a:rPr>
              <a:t>or</a:t>
            </a:r>
            <a:r>
              <a:rPr lang="en-US" dirty="0">
                <a:solidFill>
                  <a:schemeClr val="tx1">
                    <a:lumMod val="95000"/>
                    <a:lumOff val="5000"/>
                  </a:schemeClr>
                </a:solidFill>
                <a:latin typeface="Arial"/>
                <a:ea typeface="ＭＳ Ｐゴシック" charset="0"/>
                <a:cs typeface="Arial"/>
              </a:rPr>
              <a:t> thermally-activated motion of groups of atoms</a:t>
            </a:r>
          </a:p>
        </p:txBody>
      </p:sp>
      <p:cxnSp>
        <p:nvCxnSpPr>
          <p:cNvPr id="18" name="Straight Connector 17"/>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81200" y="2936875"/>
            <a:ext cx="381000" cy="26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5131" name="TextBox 12"/>
              <p:cNvSpPr txBox="1">
                <a:spLocks noChangeArrowheads="1"/>
              </p:cNvSpPr>
              <p:nvPr/>
            </p:nvSpPr>
            <p:spPr bwMode="auto">
              <a:xfrm>
                <a:off x="152400" y="4379893"/>
                <a:ext cx="8842374" cy="954107"/>
              </a:xfrm>
              <a:prstGeom prst="rect">
                <a:avLst/>
              </a:prstGeom>
              <a:solidFill>
                <a:schemeClr val="tx2">
                  <a:lumMod val="20000"/>
                  <a:lumOff val="80000"/>
                </a:schemeClr>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660066"/>
                    </a:solidFill>
                  </a:rPr>
                  <a:t>Two-Level Systems </a:t>
                </a:r>
                <a:r>
                  <a:rPr lang="en-US" sz="1800" dirty="0">
                    <a:solidFill>
                      <a:srgbClr val="660066"/>
                    </a:solidFill>
                  </a:rPr>
                  <a:t>from neighboring energy minima in structural landscape: </a:t>
                </a:r>
              </a:p>
              <a:p>
                <a:pPr marL="285750" indent="-285750" eaLnBrk="1" hangingPunct="1">
                  <a:buFont typeface="Arial" panose="020B0604020202020204" pitchFamily="34" charset="0"/>
                  <a:buChar char="•"/>
                </a:pPr>
                <a:r>
                  <a:rPr lang="en-US" sz="1800" dirty="0">
                    <a:solidFill>
                      <a:srgbClr val="660066"/>
                    </a:solidFill>
                  </a:rPr>
                  <a:t>At low T, atomic structure </a:t>
                </a:r>
                <a:r>
                  <a:rPr lang="en-US" sz="1800" b="1" dirty="0">
                    <a:solidFill>
                      <a:srgbClr val="660066"/>
                    </a:solidFill>
                  </a:rPr>
                  <a:t>tunnels</a:t>
                </a:r>
                <a:r>
                  <a:rPr lang="en-US" sz="1800" dirty="0">
                    <a:solidFill>
                      <a:srgbClr val="660066"/>
                    </a:solidFill>
                  </a:rPr>
                  <a:t> between these </a:t>
                </a:r>
                <a:r>
                  <a:rPr lang="en-US" sz="2000" dirty="0">
                    <a:solidFill>
                      <a:srgbClr val="660066"/>
                    </a:solidFill>
                  </a:rPr>
                  <a:t>➣</a:t>
                </a:r>
                <a:r>
                  <a:rPr lang="en-US" sz="1800" dirty="0">
                    <a:solidFill>
                      <a:srgbClr val="660066"/>
                    </a:solidFill>
                  </a:rPr>
                  <a:t> </a:t>
                </a:r>
                <a:r>
                  <a:rPr lang="en-US" sz="1800" dirty="0" err="1">
                    <a:solidFill>
                      <a:srgbClr val="660066"/>
                    </a:solidFill>
                    <a:latin typeface="Symbol" charset="0"/>
                    <a:cs typeface="Symbol" charset="0"/>
                  </a:rPr>
                  <a:t>m</a:t>
                </a:r>
                <a:r>
                  <a:rPr lang="en-US" sz="1800" dirty="0" err="1">
                    <a:solidFill>
                      <a:srgbClr val="660066"/>
                    </a:solidFill>
                  </a:rPr>
                  <a:t>eV</a:t>
                </a:r>
                <a:r>
                  <a:rPr lang="en-US" sz="1800" dirty="0">
                    <a:solidFill>
                      <a:srgbClr val="660066"/>
                    </a:solidFill>
                  </a:rPr>
                  <a:t> energy splitting E</a:t>
                </a:r>
                <a:r>
                  <a:rPr lang="en-US" sz="1800" baseline="-25000" dirty="0">
                    <a:solidFill>
                      <a:srgbClr val="660066"/>
                    </a:solidFill>
                  </a:rPr>
                  <a:t>1, 2</a:t>
                </a:r>
                <a:r>
                  <a:rPr lang="en-US" sz="1800" dirty="0">
                    <a:solidFill>
                      <a:srgbClr val="660066"/>
                    </a:solidFill>
                  </a:rPr>
                  <a:t> </a:t>
                </a:r>
                <a14:m>
                  <m:oMath xmlns:m="http://schemas.openxmlformats.org/officeDocument/2006/math">
                    <m:r>
                      <a:rPr lang="en-US" sz="1800" i="1">
                        <a:solidFill>
                          <a:srgbClr val="660066"/>
                        </a:solidFill>
                        <a:latin typeface="Cambria Math" panose="02040503050406030204" pitchFamily="18" charset="0"/>
                        <a:ea typeface="Cambria Math" panose="02040503050406030204" pitchFamily="18" charset="0"/>
                      </a:rPr>
                      <m:t>± </m:t>
                    </m:r>
                    <m:r>
                      <m:rPr>
                        <m:sty m:val="p"/>
                      </m:rPr>
                      <a:rPr lang="el-GR" sz="1800" i="1">
                        <a:solidFill>
                          <a:srgbClr val="660066"/>
                        </a:solidFill>
                        <a:latin typeface="Cambria Math" panose="02040503050406030204" pitchFamily="18" charset="0"/>
                        <a:ea typeface="Cambria Math" panose="02040503050406030204" pitchFamily="18" charset="0"/>
                      </a:rPr>
                      <m:t>Δ</m:t>
                    </m:r>
                  </m:oMath>
                </a14:m>
                <a:endParaRPr lang="en-US" sz="1800" dirty="0">
                  <a:solidFill>
                    <a:srgbClr val="660066"/>
                  </a:solidFill>
                </a:endParaRPr>
              </a:p>
              <a:p>
                <a:pPr marL="285750" indent="-285750" eaLnBrk="1" hangingPunct="1">
                  <a:buFont typeface="Arial" panose="020B0604020202020204" pitchFamily="34" charset="0"/>
                  <a:buChar char="•"/>
                </a:pPr>
                <a:r>
                  <a:rPr lang="en-US" sz="1800" dirty="0">
                    <a:solidFill>
                      <a:srgbClr val="660066"/>
                    </a:solidFill>
                  </a:rPr>
                  <a:t>At higher T, atomic motion is </a:t>
                </a:r>
                <a:r>
                  <a:rPr lang="en-US" sz="1800" b="1" dirty="0">
                    <a:solidFill>
                      <a:srgbClr val="660066"/>
                    </a:solidFill>
                  </a:rPr>
                  <a:t>thermally activated</a:t>
                </a:r>
                <a:r>
                  <a:rPr lang="en-US" sz="1800" dirty="0">
                    <a:solidFill>
                      <a:srgbClr val="660066"/>
                    </a:solidFill>
                  </a:rPr>
                  <a:t>, requiring </a:t>
                </a:r>
                <a:r>
                  <a:rPr lang="en-US" sz="1800" dirty="0" err="1">
                    <a:solidFill>
                      <a:srgbClr val="660066"/>
                    </a:solidFill>
                  </a:rPr>
                  <a:t>k</a:t>
                </a:r>
                <a:r>
                  <a:rPr lang="en-US" sz="1800" baseline="-25000" dirty="0" err="1">
                    <a:solidFill>
                      <a:srgbClr val="660066"/>
                    </a:solidFill>
                  </a:rPr>
                  <a:t>B</a:t>
                </a:r>
                <a:r>
                  <a:rPr lang="en-US" sz="1800" dirty="0" err="1">
                    <a:solidFill>
                      <a:srgbClr val="660066"/>
                    </a:solidFill>
                  </a:rPr>
                  <a:t>T</a:t>
                </a:r>
                <a:r>
                  <a:rPr lang="en-US" sz="1800" dirty="0">
                    <a:solidFill>
                      <a:srgbClr val="660066"/>
                    </a:solidFill>
                  </a:rPr>
                  <a:t> ~ barrier height V</a:t>
                </a:r>
              </a:p>
            </p:txBody>
          </p:sp>
        </mc:Choice>
        <mc:Fallback xmlns="">
          <p:sp>
            <p:nvSpPr>
              <p:cNvPr id="5131" name="TextBox 12"/>
              <p:cNvSpPr txBox="1">
                <a:spLocks noRot="1" noChangeAspect="1" noMove="1" noResize="1" noEditPoints="1" noAdjustHandles="1" noChangeArrowheads="1" noChangeShapeType="1" noTextEdit="1"/>
              </p:cNvSpPr>
              <p:nvPr/>
            </p:nvSpPr>
            <p:spPr bwMode="auto">
              <a:xfrm>
                <a:off x="152400" y="4379893"/>
                <a:ext cx="8842374" cy="954107"/>
              </a:xfrm>
              <a:prstGeom prst="rect">
                <a:avLst/>
              </a:prstGeom>
              <a:blipFill>
                <a:blip r:embed="rId3"/>
                <a:stretch>
                  <a:fillRect l="-575" t="-2632" b="-7895"/>
                </a:stretch>
              </a:blipFill>
              <a:ln>
                <a:noFill/>
              </a:ln>
              <a:extLst/>
            </p:spPr>
            <p:txBody>
              <a:bodyPr/>
              <a:lstStyle/>
              <a:p>
                <a:r>
                  <a:rPr lang="en-US">
                    <a:noFill/>
                  </a:rPr>
                  <a:t> </a:t>
                </a:r>
              </a:p>
            </p:txBody>
          </p:sp>
        </mc:Fallback>
      </mc:AlternateContent>
      <p:pic>
        <p:nvPicPr>
          <p:cNvPr id="27658" name="Picture 19"/>
          <p:cNvPicPr>
            <a:picLocks noChangeAspect="1" noChangeArrowheads="1"/>
          </p:cNvPicPr>
          <p:nvPr/>
        </p:nvPicPr>
        <p:blipFill>
          <a:blip r:embed="rId4">
            <a:extLst>
              <a:ext uri="{28A0092B-C50C-407E-A947-70E740481C1C}">
                <a14:useLocalDpi xmlns:a14="http://schemas.microsoft.com/office/drawing/2010/main" val="0"/>
              </a:ext>
            </a:extLst>
          </a:blip>
          <a:srcRect l="52168"/>
          <a:stretch>
            <a:fillRect/>
          </a:stretch>
        </p:blipFill>
        <p:spPr bwMode="auto">
          <a:xfrm>
            <a:off x="1219200" y="990600"/>
            <a:ext cx="3505200" cy="3319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9" name="Rectangle 20"/>
          <p:cNvSpPr>
            <a:spLocks noChangeArrowheads="1"/>
          </p:cNvSpPr>
          <p:nvPr/>
        </p:nvSpPr>
        <p:spPr bwMode="auto">
          <a:xfrm>
            <a:off x="0" y="2667000"/>
            <a:ext cx="1143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400" dirty="0"/>
              <a:t>C.A. Angell, </a:t>
            </a:r>
            <a:r>
              <a:rPr lang="es-ES_tradnl" sz="1400" dirty="0" err="1"/>
              <a:t>Physica</a:t>
            </a:r>
            <a:r>
              <a:rPr lang="es-ES_tradnl" sz="1400" dirty="0"/>
              <a:t> D </a:t>
            </a:r>
            <a:r>
              <a:rPr lang="en-US" sz="1400" dirty="0"/>
              <a:t>107, 122 (1997)</a:t>
            </a:r>
          </a:p>
        </p:txBody>
      </p:sp>
      <p:sp>
        <p:nvSpPr>
          <p:cNvPr id="21" name="Footer Placeholder 4"/>
          <p:cNvSpPr txBox="1">
            <a:spLocks/>
          </p:cNvSpPr>
          <p:nvPr/>
        </p:nvSpPr>
        <p:spPr>
          <a:xfrm>
            <a:off x="6172200" y="6523038"/>
            <a:ext cx="30480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a:solidFill>
                  <a:schemeClr val="bg1"/>
                </a:solidFill>
              </a:rPr>
              <a:t>APS March meeting </a:t>
            </a:r>
            <a:fld id="{B10B0791-24D7-8245-BB99-2D3796CED44E}" type="datetime1">
              <a:rPr lang="en-US" smtClean="0">
                <a:solidFill>
                  <a:schemeClr val="bg1"/>
                </a:solidFill>
              </a:rPr>
              <a:pPr>
                <a:defRPr/>
              </a:pPr>
              <a:t>5/16/18</a:t>
            </a:fld>
            <a:endParaRPr lang="en-US" dirty="0">
              <a:solidFill>
                <a:schemeClr val="bg1"/>
              </a:solidFill>
            </a:endParaRPr>
          </a:p>
        </p:txBody>
      </p:sp>
      <p:sp>
        <p:nvSpPr>
          <p:cNvPr id="23" name="Slide Number Placeholder 5"/>
          <p:cNvSpPr txBox="1">
            <a:spLocks/>
          </p:cNvSpPr>
          <p:nvPr/>
        </p:nvSpPr>
        <p:spPr>
          <a:xfrm>
            <a:off x="2286000" y="6477000"/>
            <a:ext cx="3810000"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Arial"/>
                <a:ea typeface="ＭＳ Ｐゴシック" charset="0"/>
                <a:cs typeface="Arial"/>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a:solidFill>
                  <a:schemeClr val="bg1"/>
                </a:solidFill>
              </a:rPr>
              <a:t>Ideality  &amp; tunneling level systems in thin film a-Si</a:t>
            </a:r>
            <a:endParaRPr lang="en-US" dirty="0">
              <a:solidFill>
                <a:schemeClr val="bg1"/>
              </a:solidFill>
            </a:endParaRPr>
          </a:p>
        </p:txBody>
      </p:sp>
      <p:sp>
        <p:nvSpPr>
          <p:cNvPr id="16" name="TextBox 12">
            <a:extLst>
              <a:ext uri="{FF2B5EF4-FFF2-40B4-BE49-F238E27FC236}">
                <a16:creationId xmlns:a16="http://schemas.microsoft.com/office/drawing/2014/main" id="{8AA4D333-354D-3549-8341-E29C6F3636D6}"/>
              </a:ext>
            </a:extLst>
          </p:cNvPr>
          <p:cNvSpPr txBox="1">
            <a:spLocks noChangeArrowheads="1"/>
          </p:cNvSpPr>
          <p:nvPr/>
        </p:nvSpPr>
        <p:spPr bwMode="auto">
          <a:xfrm>
            <a:off x="187325" y="5380672"/>
            <a:ext cx="8880475" cy="1477328"/>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tx1">
                    <a:lumMod val="95000"/>
                    <a:lumOff val="5000"/>
                  </a:schemeClr>
                </a:solidFill>
                <a:latin typeface="Arial" panose="020B0604020202020204" pitchFamily="34" charset="0"/>
                <a:cs typeface="Arial" panose="020B0604020202020204" pitchFamily="34" charset="0"/>
              </a:rPr>
              <a:t>In both cases, atomic motion leads to dissipation (thermal noise)</a:t>
            </a:r>
          </a:p>
          <a:p>
            <a:pPr eaLnBrk="1" hangingPunct="1"/>
            <a:r>
              <a:rPr lang="en-US" sz="1800" dirty="0">
                <a:solidFill>
                  <a:schemeClr val="tx1">
                    <a:lumMod val="95000"/>
                    <a:lumOff val="5000"/>
                  </a:schemeClr>
                </a:solidFill>
                <a:latin typeface="Arial" panose="020B0604020202020204" pitchFamily="34" charset="0"/>
                <a:cs typeface="Arial" panose="020B0604020202020204" pitchFamily="34" charset="0"/>
              </a:rPr>
              <a:t>For a single V, dissipation at frequency </a:t>
            </a:r>
            <a:r>
              <a:rPr lang="en-US" sz="1800" dirty="0">
                <a:solidFill>
                  <a:schemeClr val="tx1">
                    <a:lumMod val="95000"/>
                    <a:lumOff val="5000"/>
                  </a:schemeClr>
                </a:solidFill>
                <a:latin typeface="Symbol" pitchFamily="2" charset="2"/>
                <a:cs typeface="Arial" panose="020B0604020202020204" pitchFamily="34" charset="0"/>
              </a:rPr>
              <a:t>w</a:t>
            </a:r>
            <a:r>
              <a:rPr lang="en-US" sz="1800" dirty="0">
                <a:solidFill>
                  <a:schemeClr val="tx1">
                    <a:lumMod val="95000"/>
                    <a:lumOff val="5000"/>
                  </a:schemeClr>
                </a:solidFill>
                <a:latin typeface="Arial" panose="020B0604020202020204" pitchFamily="34" charset="0"/>
                <a:cs typeface="Arial" panose="020B0604020202020204" pitchFamily="34" charset="0"/>
              </a:rPr>
              <a:t> will have a peak at temperature T </a:t>
            </a:r>
          </a:p>
          <a:p>
            <a:pPr marL="285750" indent="-285750" eaLnBrk="1" hangingPunct="1">
              <a:buFont typeface="Wingdings" pitchFamily="2" charset="2"/>
              <a:buChar char="Ø"/>
            </a:pPr>
            <a:r>
              <a:rPr lang="en-US" sz="1800" dirty="0">
                <a:solidFill>
                  <a:schemeClr val="tx1">
                    <a:lumMod val="95000"/>
                    <a:lumOff val="5000"/>
                  </a:schemeClr>
                </a:solidFill>
                <a:latin typeface="Arial" panose="020B0604020202020204" pitchFamily="34" charset="0"/>
                <a:cs typeface="Arial" panose="020B0604020202020204" pitchFamily="34" charset="0"/>
              </a:rPr>
              <a:t>at 1 kHz, 0.5 eV barrier heights has a peak ~ room temperature</a:t>
            </a:r>
          </a:p>
          <a:p>
            <a:pPr eaLnBrk="1" hangingPunct="1">
              <a:tabLst>
                <a:tab pos="1247775" algn="l"/>
              </a:tabLst>
            </a:pPr>
            <a:r>
              <a:rPr lang="en-US" sz="1800" dirty="0">
                <a:solidFill>
                  <a:schemeClr val="tx1">
                    <a:lumMod val="95000"/>
                    <a:lumOff val="5000"/>
                  </a:schemeClr>
                </a:solidFill>
                <a:latin typeface="Arial" panose="020B0604020202020204" pitchFamily="34" charset="0"/>
                <a:cs typeface="Arial" panose="020B0604020202020204" pitchFamily="34" charset="0"/>
              </a:rPr>
              <a:t>	50 </a:t>
            </a:r>
            <a:r>
              <a:rPr lang="en-US" sz="1800" dirty="0" err="1">
                <a:solidFill>
                  <a:schemeClr val="tx1">
                    <a:lumMod val="95000"/>
                    <a:lumOff val="5000"/>
                  </a:schemeClr>
                </a:solidFill>
                <a:latin typeface="Arial" panose="020B0604020202020204" pitchFamily="34" charset="0"/>
                <a:cs typeface="Arial" panose="020B0604020202020204" pitchFamily="34" charset="0"/>
              </a:rPr>
              <a:t>meV</a:t>
            </a:r>
            <a:r>
              <a:rPr lang="en-US" sz="1800" dirty="0">
                <a:solidFill>
                  <a:schemeClr val="tx1">
                    <a:lumMod val="95000"/>
                    <a:lumOff val="5000"/>
                  </a:schemeClr>
                </a:solidFill>
                <a:latin typeface="Arial" panose="020B0604020202020204" pitchFamily="34" charset="0"/>
                <a:cs typeface="Arial" panose="020B0604020202020204" pitchFamily="34" charset="0"/>
              </a:rPr>
              <a:t> barrier heights has a peak ~ 30K</a:t>
            </a:r>
          </a:p>
          <a:p>
            <a:pPr eaLnBrk="1" hangingPunct="1"/>
            <a:r>
              <a:rPr lang="en-US" sz="1800" dirty="0">
                <a:solidFill>
                  <a:schemeClr val="tx1">
                    <a:lumMod val="95000"/>
                    <a:lumOff val="5000"/>
                  </a:schemeClr>
                </a:solidFill>
                <a:latin typeface="Arial" panose="020B0604020202020204" pitchFamily="34" charset="0"/>
                <a:cs typeface="Arial" panose="020B0604020202020204" pitchFamily="34" charset="0"/>
              </a:rPr>
              <a:t>A </a:t>
            </a:r>
            <a:r>
              <a:rPr lang="en-US" sz="1800" i="1" dirty="0">
                <a:solidFill>
                  <a:schemeClr val="tx1">
                    <a:lumMod val="95000"/>
                    <a:lumOff val="5000"/>
                  </a:schemeClr>
                </a:solidFill>
                <a:latin typeface="Arial" panose="020B0604020202020204" pitchFamily="34" charset="0"/>
                <a:cs typeface="Arial" panose="020B0604020202020204" pitchFamily="34" charset="0"/>
              </a:rPr>
              <a:t>distribution</a:t>
            </a:r>
            <a:r>
              <a:rPr lang="en-US" sz="1800" dirty="0">
                <a:solidFill>
                  <a:schemeClr val="tx1">
                    <a:lumMod val="95000"/>
                    <a:lumOff val="5000"/>
                  </a:schemeClr>
                </a:solidFill>
                <a:latin typeface="Arial" panose="020B0604020202020204" pitchFamily="34" charset="0"/>
                <a:cs typeface="Arial" panose="020B0604020202020204" pitchFamily="34" charset="0"/>
              </a:rPr>
              <a:t> of </a:t>
            </a:r>
            <a:r>
              <a:rPr lang="en-US" sz="1800" dirty="0" err="1">
                <a:solidFill>
                  <a:schemeClr val="tx1">
                    <a:lumMod val="95000"/>
                    <a:lumOff val="5000"/>
                  </a:schemeClr>
                </a:solidFill>
                <a:latin typeface="Symbol" pitchFamily="2" charset="2"/>
                <a:cs typeface="Arial" panose="020B0604020202020204" pitchFamily="34" charset="0"/>
              </a:rPr>
              <a:t>m</a:t>
            </a:r>
            <a:r>
              <a:rPr lang="en-US" sz="1800" dirty="0" err="1">
                <a:solidFill>
                  <a:schemeClr val="tx1">
                    <a:lumMod val="95000"/>
                    <a:lumOff val="5000"/>
                  </a:schemeClr>
                </a:solidFill>
                <a:latin typeface="Arial" panose="020B0604020202020204" pitchFamily="34" charset="0"/>
                <a:cs typeface="Arial" panose="020B0604020202020204" pitchFamily="34" charset="0"/>
              </a:rPr>
              <a:t>eV</a:t>
            </a:r>
            <a:r>
              <a:rPr lang="en-US" sz="1800" dirty="0">
                <a:solidFill>
                  <a:schemeClr val="tx1">
                    <a:lumMod val="95000"/>
                    <a:lumOff val="5000"/>
                  </a:schemeClr>
                </a:solidFill>
                <a:latin typeface="Arial" panose="020B0604020202020204" pitchFamily="34" charset="0"/>
                <a:cs typeface="Arial" panose="020B0604020202020204" pitchFamily="34" charset="0"/>
              </a:rPr>
              <a:t> tunneling-induced energy splitting leads to T-independent losses</a:t>
            </a:r>
          </a:p>
        </p:txBody>
      </p:sp>
      <p:sp>
        <p:nvSpPr>
          <p:cNvPr id="34" name="Rectangle 33">
            <a:extLst>
              <a:ext uri="{FF2B5EF4-FFF2-40B4-BE49-F238E27FC236}">
                <a16:creationId xmlns:a16="http://schemas.microsoft.com/office/drawing/2014/main" id="{9EE6E697-FC90-D94E-A689-52ADF156A7DF}"/>
              </a:ext>
            </a:extLst>
          </p:cNvPr>
          <p:cNvSpPr/>
          <p:nvPr/>
        </p:nvSpPr>
        <p:spPr>
          <a:xfrm>
            <a:off x="3352800" y="-2244725"/>
            <a:ext cx="381000" cy="26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 name="Group 32">
            <a:extLst>
              <a:ext uri="{FF2B5EF4-FFF2-40B4-BE49-F238E27FC236}">
                <a16:creationId xmlns:a16="http://schemas.microsoft.com/office/drawing/2014/main" id="{37ED0D29-BC3E-0C47-B290-6E8A068AEA27}"/>
              </a:ext>
            </a:extLst>
          </p:cNvPr>
          <p:cNvGrpSpPr/>
          <p:nvPr/>
        </p:nvGrpSpPr>
        <p:grpSpPr>
          <a:xfrm>
            <a:off x="2652528" y="2404410"/>
            <a:ext cx="6491472" cy="1951338"/>
            <a:chOff x="2652528" y="2404410"/>
            <a:chExt cx="6491472" cy="1951338"/>
          </a:xfrm>
        </p:grpSpPr>
        <p:sp>
          <p:nvSpPr>
            <p:cNvPr id="35" name="9 CuadroTexto">
              <a:extLst>
                <a:ext uri="{FF2B5EF4-FFF2-40B4-BE49-F238E27FC236}">
                  <a16:creationId xmlns:a16="http://schemas.microsoft.com/office/drawing/2014/main" id="{0030D1B2-6EDB-E440-BBC3-7FE90F342847}"/>
                </a:ext>
              </a:extLst>
            </p:cNvPr>
            <p:cNvSpPr txBox="1"/>
            <p:nvPr/>
          </p:nvSpPr>
          <p:spPr>
            <a:xfrm>
              <a:off x="8308289" y="2404410"/>
              <a:ext cx="835711"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ca-ES" sz="1200" dirty="0"/>
                <a:t>Anderson, et al., </a:t>
              </a:r>
              <a:r>
                <a:rPr lang="en-US" sz="1200" i="1" dirty="0"/>
                <a:t>Philos. Mag.</a:t>
              </a:r>
              <a:r>
                <a:rPr lang="en-US" sz="1200" dirty="0"/>
                <a:t>, </a:t>
              </a:r>
              <a:r>
                <a:rPr lang="en-US" sz="1200" b="1" dirty="0"/>
                <a:t>25</a:t>
              </a:r>
              <a:r>
                <a:rPr lang="en-US" sz="1200" dirty="0"/>
                <a:t> 1 (1972)</a:t>
              </a:r>
            </a:p>
            <a:p>
              <a:r>
                <a:rPr lang="en-US" sz="1200" dirty="0"/>
                <a:t>Phillips, </a:t>
              </a:r>
              <a:r>
                <a:rPr lang="en-US" sz="1200" i="1" dirty="0"/>
                <a:t>J. Low. Temp. Phys.</a:t>
              </a:r>
              <a:r>
                <a:rPr lang="en-US" sz="1200" dirty="0"/>
                <a:t>, 7 3-4 (1972)</a:t>
              </a:r>
            </a:p>
          </p:txBody>
        </p:sp>
        <p:grpSp>
          <p:nvGrpSpPr>
            <p:cNvPr id="27" name="Group 26">
              <a:extLst>
                <a:ext uri="{FF2B5EF4-FFF2-40B4-BE49-F238E27FC236}">
                  <a16:creationId xmlns:a16="http://schemas.microsoft.com/office/drawing/2014/main" id="{DDE044B3-636E-A04D-8978-06C112F9B7B2}"/>
                </a:ext>
              </a:extLst>
            </p:cNvPr>
            <p:cNvGrpSpPr/>
            <p:nvPr/>
          </p:nvGrpSpPr>
          <p:grpSpPr>
            <a:xfrm>
              <a:off x="2652528" y="2445365"/>
              <a:ext cx="5598510" cy="1910383"/>
              <a:chOff x="2652528" y="2445365"/>
              <a:chExt cx="5598510" cy="1910383"/>
            </a:xfrm>
          </p:grpSpPr>
          <p:pic>
            <p:nvPicPr>
              <p:cNvPr id="25" name="Picture 24">
                <a:extLst>
                  <a:ext uri="{FF2B5EF4-FFF2-40B4-BE49-F238E27FC236}">
                    <a16:creationId xmlns:a16="http://schemas.microsoft.com/office/drawing/2014/main" id="{34AB76F8-787E-0143-A37D-E7D478C39AC3}"/>
                  </a:ext>
                </a:extLst>
              </p:cNvPr>
              <p:cNvPicPr>
                <a:picLocks noChangeAspect="1"/>
              </p:cNvPicPr>
              <p:nvPr/>
            </p:nvPicPr>
            <p:blipFill>
              <a:blip r:embed="rId5"/>
              <a:stretch>
                <a:fillRect/>
              </a:stretch>
            </p:blipFill>
            <p:spPr>
              <a:xfrm>
                <a:off x="5334000" y="2449130"/>
                <a:ext cx="2917038" cy="1906618"/>
              </a:xfrm>
              <a:prstGeom prst="rect">
                <a:avLst/>
              </a:prstGeom>
            </p:spPr>
          </p:pic>
          <p:grpSp>
            <p:nvGrpSpPr>
              <p:cNvPr id="9" name="Group 8"/>
              <p:cNvGrpSpPr>
                <a:grpSpLocks/>
              </p:cNvGrpSpPr>
              <p:nvPr/>
            </p:nvGrpSpPr>
            <p:grpSpPr bwMode="auto">
              <a:xfrm>
                <a:off x="2652528" y="2445365"/>
                <a:ext cx="3845096" cy="1741997"/>
                <a:chOff x="1538941" y="2369687"/>
                <a:chExt cx="4687490" cy="2025070"/>
              </a:xfrm>
            </p:grpSpPr>
            <p:sp>
              <p:nvSpPr>
                <p:cNvPr id="2" name="Oval 1"/>
                <p:cNvSpPr/>
                <p:nvPr/>
              </p:nvSpPr>
              <p:spPr>
                <a:xfrm>
                  <a:off x="1538941" y="3185459"/>
                  <a:ext cx="228573" cy="228665"/>
                </a:xfrm>
                <a:prstGeom prst="ellipse">
                  <a:avLst/>
                </a:prstGeom>
                <a:noFill/>
                <a:ln w="47625"/>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 name="Straight Connector 3"/>
                <p:cNvCxnSpPr>
                  <a:cxnSpLocks/>
                </p:cNvCxnSpPr>
                <p:nvPr/>
              </p:nvCxnSpPr>
              <p:spPr>
                <a:xfrm flipV="1">
                  <a:off x="1767514" y="2369687"/>
                  <a:ext cx="3798342" cy="846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1780785" y="3326925"/>
                  <a:ext cx="4445646" cy="1067832"/>
                </a:xfrm>
                <a:prstGeom prst="line">
                  <a:avLst/>
                </a:prstGeom>
              </p:spPr>
              <p:style>
                <a:lnRef idx="2">
                  <a:schemeClr val="accent1"/>
                </a:lnRef>
                <a:fillRef idx="0">
                  <a:schemeClr val="accent1"/>
                </a:fillRef>
                <a:effectRef idx="1">
                  <a:schemeClr val="accent1"/>
                </a:effectRef>
                <a:fontRef idx="minor">
                  <a:schemeClr val="tx1"/>
                </a:fontRef>
              </p:style>
            </p:cxnSp>
          </p:grpSp>
        </p:grpSp>
      </p:grpSp>
      <p:grpSp>
        <p:nvGrpSpPr>
          <p:cNvPr id="32" name="Group 31">
            <a:extLst>
              <a:ext uri="{FF2B5EF4-FFF2-40B4-BE49-F238E27FC236}">
                <a16:creationId xmlns:a16="http://schemas.microsoft.com/office/drawing/2014/main" id="{90570E2A-32F1-3B4B-9DB6-40B171807CF2}"/>
              </a:ext>
            </a:extLst>
          </p:cNvPr>
          <p:cNvGrpSpPr/>
          <p:nvPr/>
        </p:nvGrpSpPr>
        <p:grpSpPr>
          <a:xfrm>
            <a:off x="4405240" y="1092767"/>
            <a:ext cx="5090790" cy="3249752"/>
            <a:chOff x="4405240" y="1092767"/>
            <a:chExt cx="5090790" cy="3249752"/>
          </a:xfrm>
        </p:grpSpPr>
        <p:sp>
          <p:nvSpPr>
            <p:cNvPr id="36" name="1 Arco">
              <a:extLst>
                <a:ext uri="{FF2B5EF4-FFF2-40B4-BE49-F238E27FC236}">
                  <a16:creationId xmlns:a16="http://schemas.microsoft.com/office/drawing/2014/main" id="{1D4838C7-D026-434C-979A-9774D190D488}"/>
                </a:ext>
              </a:extLst>
            </p:cNvPr>
            <p:cNvSpPr/>
            <p:nvPr/>
          </p:nvSpPr>
          <p:spPr>
            <a:xfrm rot="3082834">
              <a:off x="4153213" y="1930250"/>
              <a:ext cx="2664296" cy="2160241"/>
            </a:xfrm>
            <a:prstGeom prst="arc">
              <a:avLst>
                <a:gd name="adj1" fmla="val 16200000"/>
                <a:gd name="adj2" fmla="val 20667024"/>
              </a:avLst>
            </a:prstGeom>
            <a:noFill/>
            <a:ln w="25400" cap="flat">
              <a:solidFill>
                <a:schemeClr val="accent1"/>
              </a:solidFill>
              <a:prstDash val="solid"/>
              <a:round/>
              <a:tailEnd type="stealth" w="lg" len="lg"/>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a:endParaRPr lang="en-US"/>
            </a:p>
          </p:txBody>
        </p:sp>
        <p:sp>
          <p:nvSpPr>
            <p:cNvPr id="37" name="16 Arco">
              <a:extLst>
                <a:ext uri="{FF2B5EF4-FFF2-40B4-BE49-F238E27FC236}">
                  <a16:creationId xmlns:a16="http://schemas.microsoft.com/office/drawing/2014/main" id="{1D3D1B6F-215D-2B49-81EC-30F0A3398A3F}"/>
                </a:ext>
              </a:extLst>
            </p:cNvPr>
            <p:cNvSpPr/>
            <p:nvPr/>
          </p:nvSpPr>
          <p:spPr>
            <a:xfrm rot="17815026" flipH="1">
              <a:off x="7084890" y="1359295"/>
              <a:ext cx="2664296" cy="2157984"/>
            </a:xfrm>
            <a:prstGeom prst="arc">
              <a:avLst>
                <a:gd name="adj1" fmla="val 16200000"/>
                <a:gd name="adj2" fmla="val 20974513"/>
              </a:avLst>
            </a:prstGeom>
            <a:noFill/>
            <a:ln w="25400" cap="flat">
              <a:solidFill>
                <a:schemeClr val="accent1"/>
              </a:solidFill>
              <a:prstDash val="solid"/>
              <a:round/>
              <a:tailEnd type="stealth" w="lg" len="lg"/>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a:endParaRPr lang="en-US"/>
            </a:p>
          </p:txBody>
        </p:sp>
        <p:grpSp>
          <p:nvGrpSpPr>
            <p:cNvPr id="38" name="4 Grupo">
              <a:extLst>
                <a:ext uri="{FF2B5EF4-FFF2-40B4-BE49-F238E27FC236}">
                  <a16:creationId xmlns:a16="http://schemas.microsoft.com/office/drawing/2014/main" id="{0C87775B-115D-7A48-AA16-9FFCA022CE2B}"/>
                </a:ext>
              </a:extLst>
            </p:cNvPr>
            <p:cNvGrpSpPr>
              <a:grpSpLocks noChangeAspect="1"/>
            </p:cNvGrpSpPr>
            <p:nvPr/>
          </p:nvGrpSpPr>
          <p:grpSpPr>
            <a:xfrm>
              <a:off x="5281327" y="1132270"/>
              <a:ext cx="1424273" cy="1229930"/>
              <a:chOff x="2058126" y="1556992"/>
              <a:chExt cx="2084422" cy="1800000"/>
            </a:xfrm>
          </p:grpSpPr>
          <p:pic>
            <p:nvPicPr>
              <p:cNvPr id="39" name="Picture 4" descr="Two images are shown and labeled, from left to right, “Crystalline” and “Amorphous.” The crystalline diagram shows many circles drawn in rows and stacked together tightly. The amorphous diagram shows many circles spread slightly apart and in no organized pattern.">
                <a:extLst>
                  <a:ext uri="{FF2B5EF4-FFF2-40B4-BE49-F238E27FC236}">
                    <a16:creationId xmlns:a16="http://schemas.microsoft.com/office/drawing/2014/main" id="{1AE35A9B-2CDC-7548-9D0F-9AF5142E9B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43" b="17086"/>
              <a:stretch/>
            </p:blipFill>
            <p:spPr bwMode="auto">
              <a:xfrm>
                <a:off x="2058126" y="1556992"/>
                <a:ext cx="2084422"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27 Elipse">
                <a:extLst>
                  <a:ext uri="{FF2B5EF4-FFF2-40B4-BE49-F238E27FC236}">
                    <a16:creationId xmlns:a16="http://schemas.microsoft.com/office/drawing/2014/main" id="{EE042DF0-6E3F-C040-BD87-C8B5F80EEE91}"/>
                  </a:ext>
                </a:extLst>
              </p:cNvPr>
              <p:cNvSpPr/>
              <p:nvPr/>
            </p:nvSpPr>
            <p:spPr>
              <a:xfrm>
                <a:off x="3325753" y="2164709"/>
                <a:ext cx="270000" cy="270000"/>
              </a:xfrm>
              <a:prstGeom prst="ellipse">
                <a:avLst/>
              </a:prstGeom>
              <a:solidFill>
                <a:schemeClr val="bg1"/>
              </a:solidFill>
              <a:ln w="25400" cap="flat">
                <a:solidFill>
                  <a:schemeClr val="bg1"/>
                </a:solid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1" name="31 Elipse">
                <a:extLst>
                  <a:ext uri="{FF2B5EF4-FFF2-40B4-BE49-F238E27FC236}">
                    <a16:creationId xmlns:a16="http://schemas.microsoft.com/office/drawing/2014/main" id="{3D43C502-8C66-9B47-93DE-7D782C2B9162}"/>
                  </a:ext>
                </a:extLst>
              </p:cNvPr>
              <p:cNvSpPr/>
              <p:nvPr/>
            </p:nvSpPr>
            <p:spPr>
              <a:xfrm>
                <a:off x="3519317" y="2359804"/>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2" name="32 Elipse">
                <a:extLst>
                  <a:ext uri="{FF2B5EF4-FFF2-40B4-BE49-F238E27FC236}">
                    <a16:creationId xmlns:a16="http://schemas.microsoft.com/office/drawing/2014/main" id="{2C4E0D5A-E5EE-C24F-A1D4-92407B487C67}"/>
                  </a:ext>
                </a:extLst>
              </p:cNvPr>
              <p:cNvSpPr/>
              <p:nvPr/>
            </p:nvSpPr>
            <p:spPr>
              <a:xfrm>
                <a:off x="3663253" y="2130582"/>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3" name="33 Elipse">
                <a:extLst>
                  <a:ext uri="{FF2B5EF4-FFF2-40B4-BE49-F238E27FC236}">
                    <a16:creationId xmlns:a16="http://schemas.microsoft.com/office/drawing/2014/main" id="{3FCCD34C-C0FE-C347-83CD-E5AB8DB92473}"/>
                  </a:ext>
                </a:extLst>
              </p:cNvPr>
              <p:cNvSpPr/>
              <p:nvPr/>
            </p:nvSpPr>
            <p:spPr>
              <a:xfrm>
                <a:off x="3569379" y="1878855"/>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4" name="34 Elipse">
                <a:extLst>
                  <a:ext uri="{FF2B5EF4-FFF2-40B4-BE49-F238E27FC236}">
                    <a16:creationId xmlns:a16="http://schemas.microsoft.com/office/drawing/2014/main" id="{A1C279B5-0225-354A-95CE-F7D46163EC64}"/>
                  </a:ext>
                </a:extLst>
              </p:cNvPr>
              <p:cNvSpPr/>
              <p:nvPr/>
            </p:nvSpPr>
            <p:spPr>
              <a:xfrm>
                <a:off x="3047899" y="2404757"/>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5" name="35 Elipse">
                <a:extLst>
                  <a:ext uri="{FF2B5EF4-FFF2-40B4-BE49-F238E27FC236}">
                    <a16:creationId xmlns:a16="http://schemas.microsoft.com/office/drawing/2014/main" id="{8C24FBA2-D9EB-DC48-8597-ECDC863B78D3}"/>
                  </a:ext>
                </a:extLst>
              </p:cNvPr>
              <p:cNvSpPr/>
              <p:nvPr/>
            </p:nvSpPr>
            <p:spPr>
              <a:xfrm>
                <a:off x="2894546" y="2177993"/>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6" name="36 Elipse">
                <a:extLst>
                  <a:ext uri="{FF2B5EF4-FFF2-40B4-BE49-F238E27FC236}">
                    <a16:creationId xmlns:a16="http://schemas.microsoft.com/office/drawing/2014/main" id="{6E4B5B4C-AEA1-DC45-B2F4-F2EF4A1F0729}"/>
                  </a:ext>
                </a:extLst>
              </p:cNvPr>
              <p:cNvSpPr/>
              <p:nvPr/>
            </p:nvSpPr>
            <p:spPr>
              <a:xfrm>
                <a:off x="3302545" y="1880692"/>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7" name="37 Elipse">
                <a:extLst>
                  <a:ext uri="{FF2B5EF4-FFF2-40B4-BE49-F238E27FC236}">
                    <a16:creationId xmlns:a16="http://schemas.microsoft.com/office/drawing/2014/main" id="{623E46CA-0F0E-3B41-BAC7-D9A473F8FB05}"/>
                  </a:ext>
                </a:extLst>
              </p:cNvPr>
              <p:cNvSpPr/>
              <p:nvPr/>
            </p:nvSpPr>
            <p:spPr>
              <a:xfrm>
                <a:off x="3019849" y="1903338"/>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8" name="38 Elipse">
                <a:extLst>
                  <a:ext uri="{FF2B5EF4-FFF2-40B4-BE49-F238E27FC236}">
                    <a16:creationId xmlns:a16="http://schemas.microsoft.com/office/drawing/2014/main" id="{1C421C5B-D60C-E245-8E6A-6178EC438843}"/>
                  </a:ext>
                </a:extLst>
              </p:cNvPr>
              <p:cNvSpPr/>
              <p:nvPr/>
            </p:nvSpPr>
            <p:spPr>
              <a:xfrm>
                <a:off x="3304205" y="2531306"/>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49" name="39 Elipse">
                <a:extLst>
                  <a:ext uri="{FF2B5EF4-FFF2-40B4-BE49-F238E27FC236}">
                    <a16:creationId xmlns:a16="http://schemas.microsoft.com/office/drawing/2014/main" id="{78A1E5F4-F5E9-0D45-AFFA-200A47BB939D}"/>
                  </a:ext>
                </a:extLst>
              </p:cNvPr>
              <p:cNvSpPr/>
              <p:nvPr/>
            </p:nvSpPr>
            <p:spPr>
              <a:xfrm>
                <a:off x="3161116" y="2133943"/>
                <a:ext cx="270000" cy="270000"/>
              </a:xfrm>
              <a:prstGeom prst="ellipse">
                <a:avLst/>
              </a:prstGeom>
              <a:solidFill>
                <a:srgbClr val="FF0000"/>
              </a:solidFill>
              <a:ln w="25400" cap="flat">
                <a:noFill/>
                <a:prstDash val="solid"/>
                <a:round/>
              </a:ln>
              <a:effectLst>
                <a:glow>
                  <a:schemeClr val="accent1"/>
                </a:glow>
                <a:innerShdw blurRad="63500" dist="165100" dir="2400000">
                  <a:srgbClr val="C00000"/>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grpSp>
        <p:grpSp>
          <p:nvGrpSpPr>
            <p:cNvPr id="50" name="5 Grupo">
              <a:extLst>
                <a:ext uri="{FF2B5EF4-FFF2-40B4-BE49-F238E27FC236}">
                  <a16:creationId xmlns:a16="http://schemas.microsoft.com/office/drawing/2014/main" id="{585F5435-FAD5-A341-B769-101214A00BB9}"/>
                </a:ext>
              </a:extLst>
            </p:cNvPr>
            <p:cNvGrpSpPr>
              <a:grpSpLocks noChangeAspect="1"/>
            </p:cNvGrpSpPr>
            <p:nvPr/>
          </p:nvGrpSpPr>
          <p:grpSpPr>
            <a:xfrm>
              <a:off x="7467600" y="1092767"/>
              <a:ext cx="1381777" cy="1193233"/>
              <a:chOff x="8184232" y="1560140"/>
              <a:chExt cx="2084422" cy="1800000"/>
            </a:xfrm>
          </p:grpSpPr>
          <p:pic>
            <p:nvPicPr>
              <p:cNvPr id="51" name="Picture 4" descr="Two images are shown and labeled, from left to right, “Crystalline” and “Amorphous.” The crystalline diagram shows many circles drawn in rows and stacked together tightly. The amorphous diagram shows many circles spread slightly apart and in no organized pattern.">
                <a:extLst>
                  <a:ext uri="{FF2B5EF4-FFF2-40B4-BE49-F238E27FC236}">
                    <a16:creationId xmlns:a16="http://schemas.microsoft.com/office/drawing/2014/main" id="{B9FA6D9F-345F-D54F-BA15-76123F2162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43" b="17086"/>
              <a:stretch/>
            </p:blipFill>
            <p:spPr bwMode="auto">
              <a:xfrm>
                <a:off x="8184232" y="1560140"/>
                <a:ext cx="2084422"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2" name="14 Elipse">
                <a:extLst>
                  <a:ext uri="{FF2B5EF4-FFF2-40B4-BE49-F238E27FC236}">
                    <a16:creationId xmlns:a16="http://schemas.microsoft.com/office/drawing/2014/main" id="{A87E4065-5843-8545-86F8-F6D8D94B6817}"/>
                  </a:ext>
                </a:extLst>
              </p:cNvPr>
              <p:cNvSpPr/>
              <p:nvPr/>
            </p:nvSpPr>
            <p:spPr>
              <a:xfrm>
                <a:off x="9451859" y="2167857"/>
                <a:ext cx="270000" cy="270000"/>
              </a:xfrm>
              <a:prstGeom prst="ellipse">
                <a:avLst/>
              </a:prstGeom>
              <a:solidFill>
                <a:srgbClr val="FF0000"/>
              </a:solidFill>
              <a:ln w="25400" cap="flat">
                <a:noFill/>
                <a:prstDash val="solid"/>
                <a:round/>
              </a:ln>
              <a:effectLst>
                <a:glow>
                  <a:schemeClr val="accent1"/>
                </a:glow>
                <a:innerShdw blurRad="63500" dist="165100" dir="2400000">
                  <a:srgbClr val="C00000"/>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3" name="17 Elipse">
                <a:extLst>
                  <a:ext uri="{FF2B5EF4-FFF2-40B4-BE49-F238E27FC236}">
                    <a16:creationId xmlns:a16="http://schemas.microsoft.com/office/drawing/2014/main" id="{F530D856-FD30-DE4F-939B-27EE8B9D2258}"/>
                  </a:ext>
                </a:extLst>
              </p:cNvPr>
              <p:cNvSpPr/>
              <p:nvPr/>
            </p:nvSpPr>
            <p:spPr>
              <a:xfrm>
                <a:off x="9647956" y="2362086"/>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4" name="18 Elipse">
                <a:extLst>
                  <a:ext uri="{FF2B5EF4-FFF2-40B4-BE49-F238E27FC236}">
                    <a16:creationId xmlns:a16="http://schemas.microsoft.com/office/drawing/2014/main" id="{80FB8EA4-A22A-C04A-A497-E13C4307DF81}"/>
                  </a:ext>
                </a:extLst>
              </p:cNvPr>
              <p:cNvSpPr/>
              <p:nvPr/>
            </p:nvSpPr>
            <p:spPr>
              <a:xfrm>
                <a:off x="9789359" y="2132864"/>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5" name="19 Elipse">
                <a:extLst>
                  <a:ext uri="{FF2B5EF4-FFF2-40B4-BE49-F238E27FC236}">
                    <a16:creationId xmlns:a16="http://schemas.microsoft.com/office/drawing/2014/main" id="{8892B754-10E6-E84A-8DB0-C62354582E62}"/>
                  </a:ext>
                </a:extLst>
              </p:cNvPr>
              <p:cNvSpPr/>
              <p:nvPr/>
            </p:nvSpPr>
            <p:spPr>
              <a:xfrm>
                <a:off x="9694619" y="1881050"/>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6" name="20 Elipse">
                <a:extLst>
                  <a:ext uri="{FF2B5EF4-FFF2-40B4-BE49-F238E27FC236}">
                    <a16:creationId xmlns:a16="http://schemas.microsoft.com/office/drawing/2014/main" id="{D8031226-A0BC-844C-B6DC-46C29DA8422A}"/>
                  </a:ext>
                </a:extLst>
              </p:cNvPr>
              <p:cNvSpPr/>
              <p:nvPr/>
            </p:nvSpPr>
            <p:spPr>
              <a:xfrm>
                <a:off x="9176538" y="2410438"/>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7" name="21 Elipse">
                <a:extLst>
                  <a:ext uri="{FF2B5EF4-FFF2-40B4-BE49-F238E27FC236}">
                    <a16:creationId xmlns:a16="http://schemas.microsoft.com/office/drawing/2014/main" id="{CBB6A067-1FE2-2F4F-BBF2-5FB7D332597B}"/>
                  </a:ext>
                </a:extLst>
              </p:cNvPr>
              <p:cNvSpPr/>
              <p:nvPr/>
            </p:nvSpPr>
            <p:spPr>
              <a:xfrm>
                <a:off x="9020527" y="2182808"/>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8" name="22 Elipse">
                <a:extLst>
                  <a:ext uri="{FF2B5EF4-FFF2-40B4-BE49-F238E27FC236}">
                    <a16:creationId xmlns:a16="http://schemas.microsoft.com/office/drawing/2014/main" id="{5439CE8D-0371-834D-B4DF-2A1CBA9277A6}"/>
                  </a:ext>
                </a:extLst>
              </p:cNvPr>
              <p:cNvSpPr/>
              <p:nvPr/>
            </p:nvSpPr>
            <p:spPr>
              <a:xfrm>
                <a:off x="9427918" y="1883878"/>
                <a:ext cx="288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59" name="23 Elipse">
                <a:extLst>
                  <a:ext uri="{FF2B5EF4-FFF2-40B4-BE49-F238E27FC236}">
                    <a16:creationId xmlns:a16="http://schemas.microsoft.com/office/drawing/2014/main" id="{B6826EAD-4844-5846-AE26-5CEF36963B87}"/>
                  </a:ext>
                </a:extLst>
              </p:cNvPr>
              <p:cNvSpPr/>
              <p:nvPr/>
            </p:nvSpPr>
            <p:spPr>
              <a:xfrm>
                <a:off x="9145830" y="1908278"/>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0" name="24 Elipse">
                <a:extLst>
                  <a:ext uri="{FF2B5EF4-FFF2-40B4-BE49-F238E27FC236}">
                    <a16:creationId xmlns:a16="http://schemas.microsoft.com/office/drawing/2014/main" id="{D6B1ED14-91C1-A34D-9825-2BDBDA6CC658}"/>
                  </a:ext>
                </a:extLst>
              </p:cNvPr>
              <p:cNvSpPr/>
              <p:nvPr/>
            </p:nvSpPr>
            <p:spPr>
              <a:xfrm>
                <a:off x="9433990" y="2534321"/>
                <a:ext cx="270000" cy="270000"/>
              </a:xfrm>
              <a:prstGeom prst="ellipse">
                <a:avLst/>
              </a:prstGeom>
              <a:solidFill>
                <a:schemeClr val="bg1"/>
              </a:solidFill>
              <a:ln w="25400" cap="flat">
                <a:noFill/>
                <a:prstDash val="solid"/>
                <a:round/>
              </a:ln>
              <a:effectLst>
                <a:glow>
                  <a:schemeClr val="accent1"/>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1" name="25 Elipse">
                <a:extLst>
                  <a:ext uri="{FF2B5EF4-FFF2-40B4-BE49-F238E27FC236}">
                    <a16:creationId xmlns:a16="http://schemas.microsoft.com/office/drawing/2014/main" id="{9022CACB-9B20-A347-B96E-53D9AACCFA07}"/>
                  </a:ext>
                </a:extLst>
              </p:cNvPr>
              <p:cNvSpPr/>
              <p:nvPr/>
            </p:nvSpPr>
            <p:spPr>
              <a:xfrm>
                <a:off x="9287222" y="2137091"/>
                <a:ext cx="270000" cy="270000"/>
              </a:xfrm>
              <a:prstGeom prst="ellipse">
                <a:avLst/>
              </a:prstGeom>
              <a:solidFill>
                <a:srgbClr val="FF0000">
                  <a:alpha val="40000"/>
                </a:srgbClr>
              </a:solidFill>
              <a:ln w="25400" cap="flat">
                <a:noFill/>
                <a:prstDash val="solid"/>
                <a:round/>
              </a:ln>
              <a:effectLst>
                <a:glow>
                  <a:schemeClr val="accent1"/>
                </a:glow>
                <a:innerShdw blurRad="63500" dist="165100" dir="2400000">
                  <a:srgbClr val="C00000"/>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2" name="41 Elipse">
                <a:extLst>
                  <a:ext uri="{FF2B5EF4-FFF2-40B4-BE49-F238E27FC236}">
                    <a16:creationId xmlns:a16="http://schemas.microsoft.com/office/drawing/2014/main" id="{72083589-8CF8-4343-882A-4C4BEE6CFD07}"/>
                  </a:ext>
                </a:extLst>
              </p:cNvPr>
              <p:cNvSpPr/>
              <p:nvPr/>
            </p:nvSpPr>
            <p:spPr>
              <a:xfrm rot="984029">
                <a:off x="9566669" y="2491403"/>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3" name="42 Elipse">
                <a:extLst>
                  <a:ext uri="{FF2B5EF4-FFF2-40B4-BE49-F238E27FC236}">
                    <a16:creationId xmlns:a16="http://schemas.microsoft.com/office/drawing/2014/main" id="{2C66AD7A-14C8-6D47-BB0C-DDC07281CF29}"/>
                  </a:ext>
                </a:extLst>
              </p:cNvPr>
              <p:cNvSpPr/>
              <p:nvPr/>
            </p:nvSpPr>
            <p:spPr>
              <a:xfrm rot="984029">
                <a:off x="9708065" y="2258449"/>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4" name="43 Elipse">
                <a:extLst>
                  <a:ext uri="{FF2B5EF4-FFF2-40B4-BE49-F238E27FC236}">
                    <a16:creationId xmlns:a16="http://schemas.microsoft.com/office/drawing/2014/main" id="{878FE434-74E1-7C47-9364-53E284B087B8}"/>
                  </a:ext>
                </a:extLst>
              </p:cNvPr>
              <p:cNvSpPr/>
              <p:nvPr/>
            </p:nvSpPr>
            <p:spPr>
              <a:xfrm rot="984029">
                <a:off x="9705387" y="1965177"/>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5" name="44 Elipse">
                <a:extLst>
                  <a:ext uri="{FF2B5EF4-FFF2-40B4-BE49-F238E27FC236}">
                    <a16:creationId xmlns:a16="http://schemas.microsoft.com/office/drawing/2014/main" id="{B5B2A030-4E7A-AE4D-B41B-753DB3534F31}"/>
                  </a:ext>
                </a:extLst>
              </p:cNvPr>
              <p:cNvSpPr/>
              <p:nvPr/>
            </p:nvSpPr>
            <p:spPr>
              <a:xfrm rot="984029">
                <a:off x="9039033" y="2403675"/>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6" name="45 Elipse">
                <a:extLst>
                  <a:ext uri="{FF2B5EF4-FFF2-40B4-BE49-F238E27FC236}">
                    <a16:creationId xmlns:a16="http://schemas.microsoft.com/office/drawing/2014/main" id="{67197B52-0321-3A4F-8938-CD50E9753797}"/>
                  </a:ext>
                </a:extLst>
              </p:cNvPr>
              <p:cNvSpPr/>
              <p:nvPr/>
            </p:nvSpPr>
            <p:spPr>
              <a:xfrm rot="984029">
                <a:off x="9042815" y="2131363"/>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7" name="46 Elipse">
                <a:extLst>
                  <a:ext uri="{FF2B5EF4-FFF2-40B4-BE49-F238E27FC236}">
                    <a16:creationId xmlns:a16="http://schemas.microsoft.com/office/drawing/2014/main" id="{5FBB127F-546F-5A4F-AC50-EFCB00BF8F94}"/>
                  </a:ext>
                </a:extLst>
              </p:cNvPr>
              <p:cNvSpPr/>
              <p:nvPr/>
            </p:nvSpPr>
            <p:spPr>
              <a:xfrm rot="984029">
                <a:off x="9561736" y="1733433"/>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8" name="47 Elipse">
                <a:extLst>
                  <a:ext uri="{FF2B5EF4-FFF2-40B4-BE49-F238E27FC236}">
                    <a16:creationId xmlns:a16="http://schemas.microsoft.com/office/drawing/2014/main" id="{20EDFAE6-1429-D747-8A95-EAB248773EBD}"/>
                  </a:ext>
                </a:extLst>
              </p:cNvPr>
              <p:cNvSpPr/>
              <p:nvPr/>
            </p:nvSpPr>
            <p:spPr>
              <a:xfrm rot="984029">
                <a:off x="9164651" y="1890905"/>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69" name="48 Elipse">
                <a:extLst>
                  <a:ext uri="{FF2B5EF4-FFF2-40B4-BE49-F238E27FC236}">
                    <a16:creationId xmlns:a16="http://schemas.microsoft.com/office/drawing/2014/main" id="{91482722-CA89-1D41-AC25-474B3D791F71}"/>
                  </a:ext>
                </a:extLst>
              </p:cNvPr>
              <p:cNvSpPr/>
              <p:nvPr/>
            </p:nvSpPr>
            <p:spPr>
              <a:xfrm rot="984029">
                <a:off x="9293996" y="2500613"/>
                <a:ext cx="270000" cy="270000"/>
              </a:xfrm>
              <a:prstGeom prst="ellipse">
                <a:avLst/>
              </a:prstGeom>
              <a:solidFill>
                <a:srgbClr val="FFC000"/>
              </a:solidFill>
              <a:ln w="25400" cap="flat">
                <a:noFill/>
                <a:prstDash val="solid"/>
                <a:round/>
              </a:ln>
              <a:effectLst>
                <a:glow>
                  <a:schemeClr val="accent1"/>
                </a:glow>
                <a:innerShdw blurRad="63500" dist="127000" dir="2700000">
                  <a:prstClr val="black">
                    <a:alpha val="50000"/>
                  </a:prstClr>
                </a:inn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grpSp>
      </p:grpSp>
      <p:grpSp>
        <p:nvGrpSpPr>
          <p:cNvPr id="28" name="Group 27">
            <a:extLst>
              <a:ext uri="{FF2B5EF4-FFF2-40B4-BE49-F238E27FC236}">
                <a16:creationId xmlns:a16="http://schemas.microsoft.com/office/drawing/2014/main" id="{2E8D35A5-625B-4D47-89D1-4B57C9D0D6D5}"/>
              </a:ext>
            </a:extLst>
          </p:cNvPr>
          <p:cNvGrpSpPr/>
          <p:nvPr/>
        </p:nvGrpSpPr>
        <p:grpSpPr>
          <a:xfrm>
            <a:off x="6172200" y="2640602"/>
            <a:ext cx="1337273" cy="1397998"/>
            <a:chOff x="6317352" y="1448568"/>
            <a:chExt cx="1337273" cy="1397998"/>
          </a:xfrm>
        </p:grpSpPr>
        <p:sp>
          <p:nvSpPr>
            <p:cNvPr id="29" name="Arc 28">
              <a:extLst>
                <a:ext uri="{FF2B5EF4-FFF2-40B4-BE49-F238E27FC236}">
                  <a16:creationId xmlns:a16="http://schemas.microsoft.com/office/drawing/2014/main" id="{840DD129-F59F-5143-81FF-004387967023}"/>
                </a:ext>
              </a:extLst>
            </p:cNvPr>
            <p:cNvSpPr/>
            <p:nvPr/>
          </p:nvSpPr>
          <p:spPr bwMode="auto">
            <a:xfrm>
              <a:off x="6672263" y="1597330"/>
              <a:ext cx="982362" cy="1127495"/>
            </a:xfrm>
            <a:prstGeom prst="arc">
              <a:avLst>
                <a:gd name="adj1" fmla="val 10420302"/>
                <a:gd name="adj2" fmla="val 0"/>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30" name="Straight Arrow Connector 29">
              <a:extLst>
                <a:ext uri="{FF2B5EF4-FFF2-40B4-BE49-F238E27FC236}">
                  <a16:creationId xmlns:a16="http://schemas.microsoft.com/office/drawing/2014/main" id="{0A47C272-9DA6-CB4F-95E9-9DA5985F5E9D}"/>
                </a:ext>
              </a:extLst>
            </p:cNvPr>
            <p:cNvCxnSpPr/>
            <p:nvPr/>
          </p:nvCxnSpPr>
          <p:spPr bwMode="auto">
            <a:xfrm>
              <a:off x="6672263" y="2156254"/>
              <a:ext cx="0" cy="690312"/>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7F854D8D-2FD2-CA4F-8146-691531B0DCB6}"/>
                </a:ext>
              </a:extLst>
            </p:cNvPr>
            <p:cNvSpPr txBox="1"/>
            <p:nvPr/>
          </p:nvSpPr>
          <p:spPr>
            <a:xfrm>
              <a:off x="6317352" y="1448568"/>
              <a:ext cx="580608" cy="369332"/>
            </a:xfrm>
            <a:prstGeom prst="rect">
              <a:avLst/>
            </a:prstGeom>
            <a:noFill/>
          </p:spPr>
          <p:txBody>
            <a:bodyPr wrap="none" rtlCol="0">
              <a:spAutoFit/>
            </a:bodyPr>
            <a:lstStyle/>
            <a:p>
              <a:r>
                <a:rPr lang="en-US" i="1" dirty="0">
                  <a:solidFill>
                    <a:srgbClr val="FF0000"/>
                  </a:solidFill>
                  <a:sym typeface="Symbol" panose="05050102010706020507" pitchFamily="18" charset="2"/>
                </a:rPr>
                <a:t></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endParaRPr lang="en-US" dirty="0">
                <a:solidFill>
                  <a:srgbClr val="FF0000"/>
                </a:solidFill>
                <a:latin typeface="Times New Roman" panose="02020603050405020304" pitchFamily="18" charset="0"/>
                <a:cs typeface="Times New Roman" panose="02020603050405020304" pitchFamily="18" charset="0"/>
              </a:endParaRPr>
            </a:p>
          </p:txBody>
        </p:sp>
      </p:grpSp>
      <p:sp>
        <p:nvSpPr>
          <p:cNvPr id="70" name="Slide Number Placeholder 2">
            <a:extLst>
              <a:ext uri="{FF2B5EF4-FFF2-40B4-BE49-F238E27FC236}">
                <a16:creationId xmlns:a16="http://schemas.microsoft.com/office/drawing/2014/main" id="{918FE349-8056-F047-9497-93C0946E07BB}"/>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3</a:t>
            </a:fld>
            <a:endParaRPr lang="en-US" sz="1400" dirty="0">
              <a:solidFill>
                <a:srgbClr val="7F7F7F"/>
              </a:solidFill>
            </a:endParaRPr>
          </a:p>
        </p:txBody>
      </p:sp>
    </p:spTree>
    <p:extLst>
      <p:ext uri="{BB962C8B-B14F-4D97-AF65-F5344CB8AC3E}">
        <p14:creationId xmlns:p14="http://schemas.microsoft.com/office/powerpoint/2010/main" val="6949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0" y="4114800"/>
            <a:ext cx="5638800" cy="2385268"/>
          </a:xfrm>
          <a:prstGeom prst="rect">
            <a:avLst/>
          </a:prstGeom>
          <a:noFill/>
        </p:spPr>
        <p:txBody>
          <a:bodyPr wrap="square" rtlCol="0">
            <a:spAutoFit/>
          </a:bodyPr>
          <a:lstStyle/>
          <a:p>
            <a:r>
              <a:rPr lang="en-US" dirty="0">
                <a:solidFill>
                  <a:srgbClr val="660066"/>
                </a:solidFill>
              </a:rPr>
              <a:t>Internal friction </a:t>
            </a:r>
            <a:r>
              <a:rPr lang="en-US" i="1" dirty="0">
                <a:solidFill>
                  <a:srgbClr val="660066"/>
                </a:solidFill>
              </a:rPr>
              <a:t>Q</a:t>
            </a:r>
            <a:r>
              <a:rPr lang="en-US" i="1" baseline="30000" dirty="0">
                <a:solidFill>
                  <a:srgbClr val="660066"/>
                </a:solidFill>
              </a:rPr>
              <a:t>-1</a:t>
            </a:r>
            <a:r>
              <a:rPr lang="en-US" i="1" dirty="0">
                <a:solidFill>
                  <a:srgbClr val="660066"/>
                </a:solidFill>
              </a:rPr>
              <a:t>(T)</a:t>
            </a:r>
            <a:r>
              <a:rPr lang="en-US" dirty="0">
                <a:solidFill>
                  <a:srgbClr val="660066"/>
                </a:solidFill>
              </a:rPr>
              <a:t> has a low T plateau due to </a:t>
            </a:r>
            <a:r>
              <a:rPr lang="en-US" i="1" dirty="0">
                <a:solidFill>
                  <a:srgbClr val="660066"/>
                </a:solidFill>
              </a:rPr>
              <a:t>tunneling two level system </a:t>
            </a:r>
            <a:r>
              <a:rPr lang="en-US" dirty="0">
                <a:solidFill>
                  <a:srgbClr val="660066"/>
                </a:solidFill>
              </a:rPr>
              <a:t>(TLS)-phonon interactions</a:t>
            </a:r>
          </a:p>
          <a:p>
            <a:pPr lvl="1">
              <a:spcBef>
                <a:spcPts val="200"/>
              </a:spcBef>
            </a:pPr>
            <a:r>
              <a:rPr lang="en-US" i="1" dirty="0">
                <a:solidFill>
                  <a:srgbClr val="660066"/>
                </a:solidFill>
              </a:rPr>
              <a:t>Q</a:t>
            </a:r>
            <a:r>
              <a:rPr lang="en-US" i="1" baseline="-25000" dirty="0">
                <a:solidFill>
                  <a:srgbClr val="660066"/>
                </a:solidFill>
              </a:rPr>
              <a:t>o</a:t>
            </a:r>
            <a:r>
              <a:rPr lang="en-US" i="1" baseline="30000" dirty="0">
                <a:solidFill>
                  <a:srgbClr val="660066"/>
                </a:solidFill>
              </a:rPr>
              <a:t>-1</a:t>
            </a:r>
            <a:r>
              <a:rPr lang="en-US" dirty="0">
                <a:solidFill>
                  <a:srgbClr val="660066"/>
                </a:solidFill>
              </a:rPr>
              <a:t> proportional to </a:t>
            </a:r>
            <a:r>
              <a:rPr lang="en-US" i="1" dirty="0">
                <a:solidFill>
                  <a:srgbClr val="660066"/>
                </a:solidFill>
              </a:rPr>
              <a:t>P</a:t>
            </a:r>
            <a:r>
              <a:rPr lang="en-US" dirty="0">
                <a:solidFill>
                  <a:srgbClr val="660066"/>
                </a:solidFill>
              </a:rPr>
              <a:t> (density of TLS) with a </a:t>
            </a:r>
            <a:r>
              <a:rPr lang="en-US" b="1" i="1" dirty="0">
                <a:solidFill>
                  <a:srgbClr val="660066"/>
                </a:solidFill>
              </a:rPr>
              <a:t>poorly </a:t>
            </a:r>
            <a:r>
              <a:rPr lang="en-US" b="1" i="1" dirty="0" err="1">
                <a:solidFill>
                  <a:srgbClr val="660066"/>
                </a:solidFill>
              </a:rPr>
              <a:t>understoood</a:t>
            </a:r>
            <a:r>
              <a:rPr lang="en-US" b="1" i="1" dirty="0">
                <a:solidFill>
                  <a:srgbClr val="660066"/>
                </a:solidFill>
              </a:rPr>
              <a:t> TLS – phonon coupling parameter </a:t>
            </a:r>
            <a:r>
              <a:rPr lang="en-US" b="1" i="1" dirty="0">
                <a:solidFill>
                  <a:srgbClr val="660066"/>
                </a:solidFill>
                <a:latin typeface="Symbol" charset="0"/>
                <a:cs typeface="Symbol" charset="0"/>
              </a:rPr>
              <a:t>g</a:t>
            </a:r>
            <a:r>
              <a:rPr lang="en-US" b="1" i="1" dirty="0">
                <a:solidFill>
                  <a:srgbClr val="660066"/>
                </a:solidFill>
              </a:rPr>
              <a:t> </a:t>
            </a:r>
            <a:r>
              <a:rPr lang="en-US" dirty="0">
                <a:solidFill>
                  <a:srgbClr val="660066"/>
                </a:solidFill>
              </a:rPr>
              <a:t>, also called the deformation potential</a:t>
            </a:r>
            <a:endParaRPr lang="en-US" i="1" dirty="0">
              <a:latin typeface="Times" charset="0"/>
              <a:cs typeface="Times" charset="0"/>
            </a:endParaRPr>
          </a:p>
          <a:p>
            <a:pPr eaLnBrk="1" hangingPunct="1">
              <a:spcBef>
                <a:spcPts val="200"/>
              </a:spcBef>
              <a:tabLst>
                <a:tab pos="749300" algn="l"/>
              </a:tabLst>
              <a:defRPr/>
            </a:pPr>
            <a:r>
              <a:rPr lang="en-US" i="1" dirty="0">
                <a:latin typeface="Times" charset="0"/>
                <a:cs typeface="Times" charset="0"/>
              </a:rPr>
              <a:t>	Q</a:t>
            </a:r>
            <a:r>
              <a:rPr lang="en-US" i="1" baseline="-25000" dirty="0">
                <a:latin typeface="Times" charset="0"/>
                <a:cs typeface="Times" charset="0"/>
              </a:rPr>
              <a:t>0</a:t>
            </a:r>
            <a:r>
              <a:rPr lang="en-US" i="1" baseline="30000" dirty="0">
                <a:latin typeface="Times" charset="0"/>
                <a:cs typeface="Times" charset="0"/>
              </a:rPr>
              <a:t>-1</a:t>
            </a:r>
            <a:r>
              <a:rPr lang="en-US" i="1" dirty="0">
                <a:latin typeface="Times" charset="0"/>
                <a:cs typeface="Times" charset="0"/>
              </a:rPr>
              <a:t> = πP</a:t>
            </a:r>
            <a:r>
              <a:rPr lang="en-US" i="1" dirty="0">
                <a:latin typeface="Symbol" charset="0"/>
                <a:cs typeface="Symbol" charset="0"/>
              </a:rPr>
              <a:t>g</a:t>
            </a:r>
            <a:r>
              <a:rPr lang="en-US" i="1" baseline="30000" dirty="0">
                <a:latin typeface="Times" charset="0"/>
                <a:cs typeface="Times" charset="0"/>
              </a:rPr>
              <a:t>2</a:t>
            </a:r>
            <a:r>
              <a:rPr lang="en-US" i="1" dirty="0">
                <a:latin typeface="Times" charset="0"/>
                <a:cs typeface="Times" charset="0"/>
              </a:rPr>
              <a:t>/2ρv</a:t>
            </a:r>
            <a:r>
              <a:rPr lang="en-US" i="1" baseline="30000" dirty="0">
                <a:latin typeface="Times" charset="0"/>
                <a:cs typeface="Times" charset="0"/>
              </a:rPr>
              <a:t>2 </a:t>
            </a:r>
            <a:r>
              <a:rPr lang="en-US" i="1" dirty="0">
                <a:latin typeface="Arial"/>
                <a:cs typeface="Arial"/>
              </a:rPr>
              <a:t> </a:t>
            </a:r>
          </a:p>
          <a:p>
            <a:pPr eaLnBrk="1" hangingPunct="1">
              <a:spcBef>
                <a:spcPts val="200"/>
              </a:spcBef>
              <a:tabLst>
                <a:tab pos="749300" algn="l"/>
              </a:tabLst>
              <a:defRPr/>
            </a:pPr>
            <a:r>
              <a:rPr lang="en-US" i="1" dirty="0" err="1">
                <a:latin typeface="Arial"/>
                <a:cs typeface="Arial"/>
              </a:rPr>
              <a:t>ρ</a:t>
            </a:r>
            <a:r>
              <a:rPr lang="en-US" dirty="0">
                <a:latin typeface="Arial"/>
                <a:cs typeface="Arial"/>
              </a:rPr>
              <a:t> is density, and </a:t>
            </a:r>
            <a:r>
              <a:rPr lang="en-US" i="1" dirty="0">
                <a:latin typeface="Arial"/>
                <a:cs typeface="Arial"/>
              </a:rPr>
              <a:t>v</a:t>
            </a:r>
            <a:r>
              <a:rPr lang="en-US" dirty="0">
                <a:latin typeface="Arial"/>
                <a:cs typeface="Arial"/>
              </a:rPr>
              <a:t> is sound velocity</a:t>
            </a:r>
          </a:p>
        </p:txBody>
      </p:sp>
      <p:sp>
        <p:nvSpPr>
          <p:cNvPr id="29698" name="Title 1"/>
          <p:cNvSpPr>
            <a:spLocks noGrp="1"/>
          </p:cNvSpPr>
          <p:nvPr>
            <p:ph type="title"/>
          </p:nvPr>
        </p:nvSpPr>
        <p:spPr>
          <a:xfrm>
            <a:off x="152400" y="76200"/>
            <a:ext cx="8915400" cy="762000"/>
          </a:xfrm>
        </p:spPr>
        <p:txBody>
          <a:bodyPr>
            <a:noAutofit/>
          </a:bodyPr>
          <a:lstStyle/>
          <a:p>
            <a:pPr algn="ctr" eaLnBrk="1" hangingPunct="1">
              <a:defRPr/>
            </a:pPr>
            <a:r>
              <a:rPr lang="en-US" altLang="ja-JP" sz="2400" b="1" dirty="0">
                <a:latin typeface="Arial" charset="0"/>
                <a:cs typeface="Arial" charset="0"/>
              </a:rPr>
              <a:t>Internal friction to measure losses</a:t>
            </a:r>
            <a:endParaRPr lang="en-US" sz="2400" b="1" dirty="0">
              <a:latin typeface="Arial" charset="0"/>
              <a:cs typeface="Arial" charset="0"/>
            </a:endParaRPr>
          </a:p>
        </p:txBody>
      </p:sp>
      <p:sp>
        <p:nvSpPr>
          <p:cNvPr id="29700" name="TextBox 21"/>
          <p:cNvSpPr txBox="1">
            <a:spLocks noChangeAspect="1" noChangeArrowheads="1"/>
          </p:cNvSpPr>
          <p:nvPr/>
        </p:nvSpPr>
        <p:spPr bwMode="auto">
          <a:xfrm>
            <a:off x="2438400" y="4419600"/>
            <a:ext cx="304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660066"/>
                </a:solidFill>
              </a:rPr>
              <a:t>-</a:t>
            </a:r>
          </a:p>
        </p:txBody>
      </p:sp>
      <p:cxnSp>
        <p:nvCxnSpPr>
          <p:cNvPr id="15" name="Straight Connector 14"/>
          <p:cNvCxnSpPr/>
          <p:nvPr/>
        </p:nvCxnSpPr>
        <p:spPr bwMode="auto">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29708" name="TextBox 4"/>
          <p:cNvSpPr txBox="1">
            <a:spLocks noChangeArrowheads="1"/>
          </p:cNvSpPr>
          <p:nvPr/>
        </p:nvSpPr>
        <p:spPr bwMode="auto">
          <a:xfrm>
            <a:off x="3122421" y="3424754"/>
            <a:ext cx="2209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latin typeface="Calibri" charset="0"/>
              </a:rPr>
              <a:t>X. Liu and R.O. Pohl, Phys. Rev. B </a:t>
            </a:r>
            <a:r>
              <a:rPr lang="en-US" sz="1400" b="1" dirty="0">
                <a:solidFill>
                  <a:srgbClr val="000000"/>
                </a:solidFill>
                <a:latin typeface="Calibri" charset="0"/>
              </a:rPr>
              <a:t>58</a:t>
            </a:r>
            <a:r>
              <a:rPr lang="en-US" sz="1400" dirty="0">
                <a:solidFill>
                  <a:srgbClr val="000000"/>
                </a:solidFill>
                <a:latin typeface="Calibri" charset="0"/>
              </a:rPr>
              <a:t>, 9067 (1998)</a:t>
            </a:r>
          </a:p>
        </p:txBody>
      </p:sp>
      <p:sp>
        <p:nvSpPr>
          <p:cNvPr id="7" name="TextBox 6"/>
          <p:cNvSpPr txBox="1"/>
          <p:nvPr/>
        </p:nvSpPr>
        <p:spPr>
          <a:xfrm>
            <a:off x="3505200" y="1155700"/>
            <a:ext cx="5029200" cy="1754326"/>
          </a:xfrm>
          <a:prstGeom prst="rect">
            <a:avLst/>
          </a:prstGeom>
          <a:solidFill>
            <a:schemeClr val="accent4">
              <a:lumMod val="20000"/>
              <a:lumOff val="80000"/>
            </a:schemeClr>
          </a:solidFill>
        </p:spPr>
        <p:txBody>
          <a:bodyPr wrap="square" rtlCol="0">
            <a:spAutoFit/>
          </a:bodyPr>
          <a:lstStyle/>
          <a:p>
            <a:pPr marL="9525" indent="-9525">
              <a:spcAft>
                <a:spcPts val="0"/>
              </a:spcAft>
            </a:pPr>
            <a:r>
              <a:rPr lang="en-US" dirty="0"/>
              <a:t>Measure resonant frequency and internal friction (damping) </a:t>
            </a:r>
            <a:r>
              <a:rPr lang="en-US" i="1" dirty="0"/>
              <a:t>Q</a:t>
            </a:r>
            <a:r>
              <a:rPr lang="en-US" i="1" baseline="30000" dirty="0"/>
              <a:t>-1</a:t>
            </a:r>
            <a:r>
              <a:rPr lang="en-US" dirty="0"/>
              <a:t> of a </a:t>
            </a:r>
            <a:r>
              <a:rPr lang="en-US" dirty="0" err="1"/>
              <a:t>xtal</a:t>
            </a:r>
            <a:r>
              <a:rPr lang="en-US" dirty="0"/>
              <a:t> Si double paddle oscillator (DPO) or cantilever as a function of </a:t>
            </a:r>
            <a:r>
              <a:rPr lang="en-US" i="1" dirty="0"/>
              <a:t>T</a:t>
            </a:r>
            <a:r>
              <a:rPr lang="en-US" dirty="0"/>
              <a:t> before and after depositing a film, or a silica disk at room temperature using </a:t>
            </a:r>
            <a:r>
              <a:rPr lang="en-US" dirty="0" err="1"/>
              <a:t>GeNS</a:t>
            </a:r>
            <a:r>
              <a:rPr lang="en-US" dirty="0"/>
              <a:t> (gentle nodal suspension)</a:t>
            </a:r>
          </a:p>
        </p:txBody>
      </p:sp>
      <p:grpSp>
        <p:nvGrpSpPr>
          <p:cNvPr id="11" name="Group 10"/>
          <p:cNvGrpSpPr/>
          <p:nvPr/>
        </p:nvGrpSpPr>
        <p:grpSpPr>
          <a:xfrm>
            <a:off x="152400" y="990600"/>
            <a:ext cx="2946400" cy="2866030"/>
            <a:chOff x="3124200" y="1066800"/>
            <a:chExt cx="2946400" cy="2866030"/>
          </a:xfrm>
        </p:grpSpPr>
        <p:pic>
          <p:nvPicPr>
            <p:cNvPr id="5" name="Picture 4"/>
            <p:cNvPicPr>
              <a:picLocks noChangeAspect="1"/>
            </p:cNvPicPr>
            <p:nvPr/>
          </p:nvPicPr>
          <p:blipFill rotWithShape="1">
            <a:blip r:embed="rId4"/>
            <a:srcRect r="67778"/>
            <a:stretch/>
          </p:blipFill>
          <p:spPr>
            <a:xfrm>
              <a:off x="3124200" y="1066800"/>
              <a:ext cx="2946400" cy="2866030"/>
            </a:xfrm>
            <a:prstGeom prst="rect">
              <a:avLst/>
            </a:prstGeom>
          </p:spPr>
        </p:pic>
        <p:sp>
          <p:nvSpPr>
            <p:cNvPr id="10" name="Rectangle 9"/>
            <p:cNvSpPr/>
            <p:nvPr/>
          </p:nvSpPr>
          <p:spPr>
            <a:xfrm>
              <a:off x="3810000" y="1384300"/>
              <a:ext cx="685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1751884314"/>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396"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sp>
        <p:nvSpPr>
          <p:cNvPr id="63" name="TextBox 21"/>
          <p:cNvSpPr txBox="1">
            <a:spLocks noChangeAspect="1" noChangeArrowheads="1"/>
          </p:cNvSpPr>
          <p:nvPr/>
        </p:nvSpPr>
        <p:spPr bwMode="auto">
          <a:xfrm>
            <a:off x="1536700" y="5562600"/>
            <a:ext cx="304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t>-</a:t>
            </a:r>
          </a:p>
        </p:txBody>
      </p:sp>
      <p:sp>
        <p:nvSpPr>
          <p:cNvPr id="23"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4</a:t>
            </a:fld>
            <a:endParaRPr lang="en-US" sz="1400" dirty="0">
              <a:solidFill>
                <a:srgbClr val="7F7F7F"/>
              </a:solidFill>
            </a:endParaRPr>
          </a:p>
        </p:txBody>
      </p:sp>
      <p:grpSp>
        <p:nvGrpSpPr>
          <p:cNvPr id="4" name="Group 3">
            <a:extLst>
              <a:ext uri="{FF2B5EF4-FFF2-40B4-BE49-F238E27FC236}">
                <a16:creationId xmlns:a16="http://schemas.microsoft.com/office/drawing/2014/main" id="{25EE36FC-001B-A849-98DD-2BB60ABA0AE3}"/>
              </a:ext>
            </a:extLst>
          </p:cNvPr>
          <p:cNvGrpSpPr/>
          <p:nvPr/>
        </p:nvGrpSpPr>
        <p:grpSpPr>
          <a:xfrm>
            <a:off x="5562600" y="3124200"/>
            <a:ext cx="3505200" cy="3581400"/>
            <a:chOff x="5562600" y="3124200"/>
            <a:chExt cx="3505200" cy="3581400"/>
          </a:xfrm>
        </p:grpSpPr>
        <p:grpSp>
          <p:nvGrpSpPr>
            <p:cNvPr id="3" name="Group 2">
              <a:extLst>
                <a:ext uri="{FF2B5EF4-FFF2-40B4-BE49-F238E27FC236}">
                  <a16:creationId xmlns:a16="http://schemas.microsoft.com/office/drawing/2014/main" id="{41370797-D41B-E24D-87F5-F945283735D0}"/>
                </a:ext>
              </a:extLst>
            </p:cNvPr>
            <p:cNvGrpSpPr/>
            <p:nvPr/>
          </p:nvGrpSpPr>
          <p:grpSpPr>
            <a:xfrm>
              <a:off x="5562600" y="3124200"/>
              <a:ext cx="3492500" cy="3136900"/>
              <a:chOff x="5562600" y="3124200"/>
              <a:chExt cx="3492500" cy="3136900"/>
            </a:xfrm>
          </p:grpSpPr>
          <p:pic>
            <p:nvPicPr>
              <p:cNvPr id="4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182" r="6656" b="43591"/>
              <a:stretch/>
            </p:blipFill>
            <p:spPr bwMode="auto">
              <a:xfrm>
                <a:off x="5562600" y="3124200"/>
                <a:ext cx="3492500"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Rectangle 50"/>
              <p:cNvSpPr/>
              <p:nvPr/>
            </p:nvSpPr>
            <p:spPr bwMode="auto">
              <a:xfrm>
                <a:off x="6319838" y="3365500"/>
                <a:ext cx="17526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TextBox 4"/>
              <p:cNvSpPr txBox="1">
                <a:spLocks noChangeArrowheads="1"/>
              </p:cNvSpPr>
              <p:nvPr/>
            </p:nvSpPr>
            <p:spPr bwMode="auto">
              <a:xfrm>
                <a:off x="6229350" y="3308171"/>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Q</a:t>
                </a:r>
                <a:r>
                  <a:rPr lang="en-US" sz="1800" i="1" baseline="30000" dirty="0"/>
                  <a:t>-1</a:t>
                </a:r>
                <a:r>
                  <a:rPr lang="en-US" sz="1800" i="1" dirty="0"/>
                  <a:t> </a:t>
                </a:r>
                <a:r>
                  <a:rPr lang="en-US" sz="1800" i="1" dirty="0" err="1"/>
                  <a:t>vs</a:t>
                </a:r>
                <a:r>
                  <a:rPr lang="en-US" sz="1800" i="1" dirty="0"/>
                  <a:t> T</a:t>
                </a:r>
                <a:r>
                  <a:rPr lang="en-US" sz="1800" dirty="0"/>
                  <a:t> before and after </a:t>
                </a:r>
                <a:r>
                  <a:rPr lang="en-US" sz="1800" i="1" dirty="0"/>
                  <a:t>a-</a:t>
                </a:r>
                <a:r>
                  <a:rPr lang="en-US" sz="1800" dirty="0"/>
                  <a:t>Si sample</a:t>
                </a:r>
              </a:p>
            </p:txBody>
          </p:sp>
          <p:sp>
            <p:nvSpPr>
              <p:cNvPr id="54" name="TextBox 27"/>
              <p:cNvSpPr txBox="1">
                <a:spLocks noChangeArrowheads="1"/>
              </p:cNvSpPr>
              <p:nvPr/>
            </p:nvSpPr>
            <p:spPr bwMode="auto">
              <a:xfrm>
                <a:off x="6781800" y="4253468"/>
                <a:ext cx="6060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a</a:t>
                </a:r>
                <a:r>
                  <a:rPr lang="en-US" sz="1800" dirty="0"/>
                  <a:t>-Si</a:t>
                </a:r>
                <a:endParaRPr lang="en-US" sz="1800" baseline="-25000" dirty="0"/>
              </a:p>
            </p:txBody>
          </p:sp>
          <p:sp>
            <p:nvSpPr>
              <p:cNvPr id="55" name="TextBox 30"/>
              <p:cNvSpPr txBox="1">
                <a:spLocks noChangeArrowheads="1"/>
              </p:cNvSpPr>
              <p:nvPr/>
            </p:nvSpPr>
            <p:spPr bwMode="auto">
              <a:xfrm>
                <a:off x="6381750" y="4813300"/>
                <a:ext cx="16476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Annealed a</a:t>
                </a:r>
                <a:r>
                  <a:rPr lang="en-US" sz="1800"/>
                  <a:t>-Si</a:t>
                </a:r>
                <a:endParaRPr lang="en-US" sz="1800" baseline="-25000"/>
              </a:p>
            </p:txBody>
          </p:sp>
          <p:cxnSp>
            <p:nvCxnSpPr>
              <p:cNvPr id="58" name="Straight Arrow Connector 57"/>
              <p:cNvCxnSpPr/>
              <p:nvPr/>
            </p:nvCxnSpPr>
            <p:spPr bwMode="auto">
              <a:xfrm>
                <a:off x="6629400" y="3886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auto">
              <a:xfrm>
                <a:off x="7848600" y="3581400"/>
                <a:ext cx="133350" cy="191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3" name="Picture 3">
              <a:extLst>
                <a:ext uri="{FF2B5EF4-FFF2-40B4-BE49-F238E27FC236}">
                  <a16:creationId xmlns:a16="http://schemas.microsoft.com/office/drawing/2014/main" id="{DD1FC69B-0CB3-BA48-9337-82973E83AF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82" t="91614" r="6656" b="165"/>
            <a:stretch/>
          </p:blipFill>
          <p:spPr bwMode="auto">
            <a:xfrm>
              <a:off x="5575300" y="6248400"/>
              <a:ext cx="3492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64568267"/>
      </p:ext>
    </p:extLst>
  </p:cSld>
  <p:clrMapOvr>
    <a:masterClrMapping/>
  </p:clrMapOvr>
  <p:transition spd="slow" advTm="10824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4CEF492-D1AB-D54B-9603-D851C1499630}"/>
              </a:ext>
            </a:extLst>
          </p:cNvPr>
          <p:cNvPicPr>
            <a:picLocks noChangeAspect="1"/>
          </p:cNvPicPr>
          <p:nvPr/>
        </p:nvPicPr>
        <p:blipFill rotWithShape="1">
          <a:blip r:embed="rId3"/>
          <a:srcRect l="4320" t="3655" r="2827"/>
          <a:stretch/>
        </p:blipFill>
        <p:spPr>
          <a:xfrm>
            <a:off x="1688231" y="1212560"/>
            <a:ext cx="5291510" cy="5016760"/>
          </a:xfrm>
          <a:prstGeom prst="rect">
            <a:avLst/>
          </a:prstGeom>
        </p:spPr>
      </p:pic>
      <p:sp>
        <p:nvSpPr>
          <p:cNvPr id="17" name="TextBox 16">
            <a:extLst>
              <a:ext uri="{FF2B5EF4-FFF2-40B4-BE49-F238E27FC236}">
                <a16:creationId xmlns:a16="http://schemas.microsoft.com/office/drawing/2014/main" id="{0F886301-2714-5241-AA0B-7641CB76F374}"/>
              </a:ext>
            </a:extLst>
          </p:cNvPr>
          <p:cNvSpPr txBox="1"/>
          <p:nvPr/>
        </p:nvSpPr>
        <p:spPr>
          <a:xfrm>
            <a:off x="2628017" y="1314298"/>
            <a:ext cx="2066554" cy="731520"/>
          </a:xfrm>
          <a:prstGeom prst="rect">
            <a:avLst/>
          </a:prstGeom>
          <a:solidFill>
            <a:schemeClr val="accent4">
              <a:lumMod val="20000"/>
              <a:lumOff val="80000"/>
            </a:schemeClr>
          </a:solidFill>
        </p:spPr>
        <p:txBody>
          <a:bodyPr wrap="square" rtlCol="0">
            <a:spAutoFit/>
          </a:bodyPr>
          <a:lstStyle/>
          <a:p>
            <a:r>
              <a:rPr lang="en-US" dirty="0"/>
              <a:t>bulk </a:t>
            </a:r>
            <a:r>
              <a:rPr lang="en-US" i="1" dirty="0"/>
              <a:t>a-</a:t>
            </a:r>
            <a:r>
              <a:rPr lang="en-US" dirty="0"/>
              <a:t>SiO</a:t>
            </a:r>
            <a:r>
              <a:rPr lang="en-US" baseline="-25000" dirty="0"/>
              <a:t>2 </a:t>
            </a:r>
            <a:r>
              <a:rPr lang="en-US" dirty="0"/>
              <a:t>and other glasses</a:t>
            </a:r>
          </a:p>
        </p:txBody>
      </p:sp>
      <p:sp>
        <p:nvSpPr>
          <p:cNvPr id="15" name="TextBox 14">
            <a:extLst>
              <a:ext uri="{FF2B5EF4-FFF2-40B4-BE49-F238E27FC236}">
                <a16:creationId xmlns:a16="http://schemas.microsoft.com/office/drawing/2014/main" id="{9FE93BF4-7EB9-C940-9DAE-C746491A84CC}"/>
              </a:ext>
            </a:extLst>
          </p:cNvPr>
          <p:cNvSpPr txBox="1"/>
          <p:nvPr/>
        </p:nvSpPr>
        <p:spPr>
          <a:xfrm>
            <a:off x="2374031" y="6245423"/>
            <a:ext cx="4662021" cy="307777"/>
          </a:xfrm>
          <a:prstGeom prst="rect">
            <a:avLst/>
          </a:prstGeom>
          <a:noFill/>
        </p:spPr>
        <p:txBody>
          <a:bodyPr wrap="square" rtlCol="0">
            <a:spAutoFit/>
          </a:bodyPr>
          <a:lstStyle/>
          <a:p>
            <a:r>
              <a:rPr lang="en-US" sz="1400" dirty="0">
                <a:latin typeface="+mj-lt"/>
                <a:cs typeface="Times New Roman" panose="02020603050405020304" pitchFamily="18" charset="0"/>
              </a:rPr>
              <a:t>K.A. </a:t>
            </a:r>
            <a:r>
              <a:rPr lang="en-US" sz="1400" dirty="0" err="1">
                <a:latin typeface="+mj-lt"/>
                <a:cs typeface="Times New Roman" panose="02020603050405020304" pitchFamily="18" charset="0"/>
              </a:rPr>
              <a:t>Topp</a:t>
            </a:r>
            <a:r>
              <a:rPr lang="en-US" sz="1400" dirty="0">
                <a:latin typeface="+mj-lt"/>
                <a:cs typeface="Times New Roman" panose="02020603050405020304" pitchFamily="18" charset="0"/>
              </a:rPr>
              <a:t>, </a:t>
            </a:r>
            <a:r>
              <a:rPr lang="en-US" sz="1400" i="1" dirty="0">
                <a:latin typeface="+mj-lt"/>
                <a:cs typeface="Times New Roman" panose="02020603050405020304" pitchFamily="18" charset="0"/>
              </a:rPr>
              <a:t>Z. </a:t>
            </a:r>
            <a:r>
              <a:rPr lang="en-US" sz="1400" i="1" dirty="0" err="1">
                <a:latin typeface="+mj-lt"/>
                <a:cs typeface="Times New Roman" panose="02020603050405020304" pitchFamily="18" charset="0"/>
              </a:rPr>
              <a:t>Physik</a:t>
            </a:r>
            <a:r>
              <a:rPr lang="en-US" sz="1400" i="1" dirty="0">
                <a:latin typeface="+mj-lt"/>
                <a:cs typeface="Times New Roman" panose="02020603050405020304" pitchFamily="18" charset="0"/>
              </a:rPr>
              <a:t> B Condensed Matter</a:t>
            </a:r>
            <a:r>
              <a:rPr lang="en-US" sz="1400" dirty="0">
                <a:latin typeface="+mj-lt"/>
                <a:cs typeface="Times New Roman" panose="02020603050405020304" pitchFamily="18" charset="0"/>
              </a:rPr>
              <a:t> 101 235–45 (1996)</a:t>
            </a:r>
          </a:p>
        </p:txBody>
      </p:sp>
      <p:sp>
        <p:nvSpPr>
          <p:cNvPr id="12" name="Oval 11">
            <a:extLst>
              <a:ext uri="{FF2B5EF4-FFF2-40B4-BE49-F238E27FC236}">
                <a16:creationId xmlns:a16="http://schemas.microsoft.com/office/drawing/2014/main" id="{9F686340-1FF2-224A-8DC3-E6A340723342}"/>
              </a:ext>
            </a:extLst>
          </p:cNvPr>
          <p:cNvSpPr/>
          <p:nvPr/>
        </p:nvSpPr>
        <p:spPr bwMode="auto">
          <a:xfrm>
            <a:off x="6112255" y="3391333"/>
            <a:ext cx="1050545" cy="2308937"/>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a:endParaRPr lang="en-US" sz="1350">
              <a:latin typeface="Arial" pitchFamily="34" charset="0"/>
            </a:endParaRPr>
          </a:p>
        </p:txBody>
      </p:sp>
      <p:sp>
        <p:nvSpPr>
          <p:cNvPr id="13" name="TextBox 12">
            <a:extLst>
              <a:ext uri="{FF2B5EF4-FFF2-40B4-BE49-F238E27FC236}">
                <a16:creationId xmlns:a16="http://schemas.microsoft.com/office/drawing/2014/main" id="{7B2FD304-E968-7149-94DE-509ECD3C2205}"/>
              </a:ext>
            </a:extLst>
          </p:cNvPr>
          <p:cNvSpPr txBox="1"/>
          <p:nvPr/>
        </p:nvSpPr>
        <p:spPr>
          <a:xfrm>
            <a:off x="4192981" y="4448271"/>
            <a:ext cx="1903997" cy="458283"/>
          </a:xfrm>
          <a:prstGeom prst="rect">
            <a:avLst/>
          </a:prstGeom>
          <a:noFill/>
        </p:spPr>
        <p:txBody>
          <a:bodyPr wrap="none" rtlCol="0">
            <a:spAutoFit/>
          </a:bodyPr>
          <a:lstStyle/>
          <a:p>
            <a:r>
              <a:rPr lang="en-US" sz="1600" dirty="0">
                <a:solidFill>
                  <a:srgbClr val="FF0000"/>
                </a:solidFill>
              </a:rPr>
              <a:t>SiO</a:t>
            </a:r>
            <a:r>
              <a:rPr lang="en-US" sz="1600" baseline="-25000" dirty="0">
                <a:solidFill>
                  <a:srgbClr val="FF0000"/>
                </a:solidFill>
              </a:rPr>
              <a:t>2</a:t>
            </a:r>
            <a:r>
              <a:rPr lang="en-US" sz="1600" dirty="0">
                <a:solidFill>
                  <a:srgbClr val="FF0000"/>
                </a:solidFill>
              </a:rPr>
              <a:t> R.T. dip</a:t>
            </a:r>
          </a:p>
        </p:txBody>
      </p:sp>
      <p:sp>
        <p:nvSpPr>
          <p:cNvPr id="10" name="Oval 9">
            <a:extLst>
              <a:ext uri="{FF2B5EF4-FFF2-40B4-BE49-F238E27FC236}">
                <a16:creationId xmlns:a16="http://schemas.microsoft.com/office/drawing/2014/main" id="{F8121391-4856-D947-8D40-58EFB2DC8591}"/>
              </a:ext>
            </a:extLst>
          </p:cNvPr>
          <p:cNvSpPr/>
          <p:nvPr/>
        </p:nvSpPr>
        <p:spPr bwMode="auto">
          <a:xfrm>
            <a:off x="2544418" y="2180386"/>
            <a:ext cx="4037129" cy="1492621"/>
          </a:xfrm>
          <a:prstGeom prst="ellipse">
            <a:avLst/>
          </a:prstGeom>
          <a:noFill/>
          <a:ln w="28575" cap="flat" cmpd="sng" algn="ctr">
            <a:solidFill>
              <a:srgbClr val="FE605C"/>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a:endParaRPr lang="en-US" sz="1350">
              <a:latin typeface="Arial" pitchFamily="34" charset="0"/>
            </a:endParaRPr>
          </a:p>
        </p:txBody>
      </p:sp>
      <p:sp>
        <p:nvSpPr>
          <p:cNvPr id="11" name="TextBox 10">
            <a:extLst>
              <a:ext uri="{FF2B5EF4-FFF2-40B4-BE49-F238E27FC236}">
                <a16:creationId xmlns:a16="http://schemas.microsoft.com/office/drawing/2014/main" id="{C7CBB85C-7DBD-8741-8D6E-AB1C40EF6A1F}"/>
              </a:ext>
            </a:extLst>
          </p:cNvPr>
          <p:cNvSpPr txBox="1"/>
          <p:nvPr/>
        </p:nvSpPr>
        <p:spPr>
          <a:xfrm>
            <a:off x="2552371" y="3616107"/>
            <a:ext cx="3607902" cy="791580"/>
          </a:xfrm>
          <a:prstGeom prst="rect">
            <a:avLst/>
          </a:prstGeom>
          <a:noFill/>
        </p:spPr>
        <p:txBody>
          <a:bodyPr wrap="none" rtlCol="0">
            <a:spAutoFit/>
          </a:bodyPr>
          <a:lstStyle/>
          <a:p>
            <a:r>
              <a:rPr lang="en-US" sz="1600" dirty="0">
                <a:solidFill>
                  <a:srgbClr val="FF0000"/>
                </a:solidFill>
              </a:rPr>
              <a:t>large variety of glasses</a:t>
            </a:r>
          </a:p>
          <a:p>
            <a:r>
              <a:rPr lang="en-US" sz="1600" dirty="0">
                <a:solidFill>
                  <a:srgbClr val="FF0000"/>
                </a:solidFill>
              </a:rPr>
              <a:t>have similar </a:t>
            </a:r>
            <a:r>
              <a:rPr lang="en-US" sz="1600" dirty="0" err="1">
                <a:solidFill>
                  <a:srgbClr val="FF0000"/>
                </a:solidFill>
              </a:rPr>
              <a:t>cryo</a:t>
            </a:r>
            <a:r>
              <a:rPr lang="en-US" sz="1600" dirty="0">
                <a:solidFill>
                  <a:srgbClr val="FF0000"/>
                </a:solidFill>
              </a:rPr>
              <a:t> behavior</a:t>
            </a:r>
          </a:p>
        </p:txBody>
      </p:sp>
      <p:sp>
        <p:nvSpPr>
          <p:cNvPr id="18" name="Title 1">
            <a:extLst>
              <a:ext uri="{FF2B5EF4-FFF2-40B4-BE49-F238E27FC236}">
                <a16:creationId xmlns:a16="http://schemas.microsoft.com/office/drawing/2014/main" id="{864D9D2A-B1F1-CA4A-88CB-568F1678A7AF}"/>
              </a:ext>
            </a:extLst>
          </p:cNvPr>
          <p:cNvSpPr>
            <a:spLocks noGrp="1"/>
          </p:cNvSpPr>
          <p:nvPr>
            <p:ph type="title"/>
          </p:nvPr>
        </p:nvSpPr>
        <p:spPr>
          <a:xfrm>
            <a:off x="0" y="76200"/>
            <a:ext cx="9144000" cy="762000"/>
          </a:xfrm>
        </p:spPr>
        <p:txBody>
          <a:bodyPr>
            <a:noAutofit/>
          </a:bodyPr>
          <a:lstStyle/>
          <a:p>
            <a:pPr algn="ctr" eaLnBrk="1" hangingPunct="1">
              <a:defRPr/>
            </a:pPr>
            <a:r>
              <a:rPr lang="ja-JP" altLang="en-US" sz="2400" b="1">
                <a:latin typeface="Arial" charset="0"/>
                <a:cs typeface="Arial" charset="0"/>
              </a:rPr>
              <a:t>“</a:t>
            </a:r>
            <a:r>
              <a:rPr lang="en-US" altLang="ja-JP" sz="2400" b="1" dirty="0">
                <a:latin typeface="Arial" charset="0"/>
                <a:cs typeface="Arial" charset="0"/>
              </a:rPr>
              <a:t>Universal</a:t>
            </a:r>
            <a:r>
              <a:rPr lang="ja-JP" altLang="en-US" sz="2400" b="1">
                <a:latin typeface="Arial" charset="0"/>
                <a:cs typeface="Arial" charset="0"/>
              </a:rPr>
              <a:t>”</a:t>
            </a:r>
            <a:r>
              <a:rPr lang="en-US" altLang="ja-JP" sz="2400" b="1" dirty="0">
                <a:latin typeface="Arial" charset="0"/>
                <a:cs typeface="Arial" charset="0"/>
              </a:rPr>
              <a:t> mechanical losses at low T (tunneling) </a:t>
            </a:r>
            <a:br>
              <a:rPr lang="en-US" altLang="ja-JP" sz="2400" b="1" dirty="0">
                <a:latin typeface="Arial" charset="0"/>
                <a:cs typeface="Arial" charset="0"/>
              </a:rPr>
            </a:br>
            <a:r>
              <a:rPr lang="en-US" altLang="ja-JP" sz="2400" b="1" dirty="0">
                <a:latin typeface="Arial" charset="0"/>
                <a:cs typeface="Arial" charset="0"/>
              </a:rPr>
              <a:t>Higher T more variable, including peaks (thermally activated)</a:t>
            </a:r>
            <a:endParaRPr lang="en-US" sz="2400" b="1" dirty="0">
              <a:latin typeface="Arial" charset="0"/>
              <a:cs typeface="Arial" charset="0"/>
            </a:endParaRPr>
          </a:p>
        </p:txBody>
      </p:sp>
      <p:cxnSp>
        <p:nvCxnSpPr>
          <p:cNvPr id="19" name="Straight Connector 18">
            <a:extLst>
              <a:ext uri="{FF2B5EF4-FFF2-40B4-BE49-F238E27FC236}">
                <a16:creationId xmlns:a16="http://schemas.microsoft.com/office/drawing/2014/main" id="{37012D61-B066-D143-9E25-60E66D709764}"/>
              </a:ext>
            </a:extLst>
          </p:cNvPr>
          <p:cNvCxnSpPr/>
          <p:nvPr/>
        </p:nvCxnSpPr>
        <p:spPr bwMode="auto">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4" name="Slide Number Placeholder 2">
            <a:extLst>
              <a:ext uri="{FF2B5EF4-FFF2-40B4-BE49-F238E27FC236}">
                <a16:creationId xmlns:a16="http://schemas.microsoft.com/office/drawing/2014/main" id="{DFC290A2-72D7-8A4B-8E0C-B330C1499458}"/>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5</a:t>
            </a:fld>
            <a:endParaRPr lang="en-US" sz="1400" dirty="0">
              <a:solidFill>
                <a:srgbClr val="7F7F7F"/>
              </a:solidFill>
            </a:endParaRPr>
          </a:p>
        </p:txBody>
      </p:sp>
    </p:spTree>
    <p:extLst>
      <p:ext uri="{BB962C8B-B14F-4D97-AF65-F5344CB8AC3E}">
        <p14:creationId xmlns:p14="http://schemas.microsoft.com/office/powerpoint/2010/main" val="408829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ED76C5F-163C-1A46-B861-441C7718B645}"/>
              </a:ext>
            </a:extLst>
          </p:cNvPr>
          <p:cNvGrpSpPr/>
          <p:nvPr/>
        </p:nvGrpSpPr>
        <p:grpSpPr>
          <a:xfrm>
            <a:off x="575846" y="862012"/>
            <a:ext cx="3071070" cy="4319588"/>
            <a:chOff x="575846" y="1079500"/>
            <a:chExt cx="3071070" cy="4319588"/>
          </a:xfrm>
        </p:grpSpPr>
        <p:pic>
          <p:nvPicPr>
            <p:cNvPr id="43021" name="Picture 3" descr="Fig4_Q.TIF"/>
            <p:cNvPicPr>
              <a:picLocks noChangeAspect="1"/>
            </p:cNvPicPr>
            <p:nvPr/>
          </p:nvPicPr>
          <p:blipFill rotWithShape="1">
            <a:blip r:embed="rId3">
              <a:extLst>
                <a:ext uri="{28A0092B-C50C-407E-A947-70E740481C1C}">
                  <a14:useLocalDpi xmlns:a14="http://schemas.microsoft.com/office/drawing/2010/main" val="0"/>
                </a:ext>
              </a:extLst>
            </a:blip>
            <a:srcRect l="51322"/>
            <a:stretch/>
          </p:blipFill>
          <p:spPr bwMode="auto">
            <a:xfrm>
              <a:off x="683661" y="1079500"/>
              <a:ext cx="2963255" cy="431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Box 37">
              <a:extLst>
                <a:ext uri="{FF2B5EF4-FFF2-40B4-BE49-F238E27FC236}">
                  <a16:creationId xmlns:a16="http://schemas.microsoft.com/office/drawing/2014/main" id="{9A62E746-AED5-5D49-AE0D-E0AF4B808B32}"/>
                </a:ext>
              </a:extLst>
            </p:cNvPr>
            <p:cNvSpPr txBox="1"/>
            <p:nvPr/>
          </p:nvSpPr>
          <p:spPr>
            <a:xfrm rot="16200000">
              <a:off x="-349889" y="3127635"/>
              <a:ext cx="2190023" cy="338554"/>
            </a:xfrm>
            <a:prstGeom prst="rect">
              <a:avLst/>
            </a:prstGeom>
            <a:solidFill>
              <a:schemeClr val="bg1"/>
            </a:solidFill>
          </p:spPr>
          <p:txBody>
            <a:bodyPr wrap="none" rtlCol="0">
              <a:spAutoFit/>
            </a:bodyPr>
            <a:lstStyle/>
            <a:p>
              <a:r>
                <a:rPr lang="en-US" sz="1600" dirty="0"/>
                <a:t>Internal friction Q</a:t>
              </a:r>
              <a:r>
                <a:rPr lang="en-US" sz="1600" baseline="30000" dirty="0"/>
                <a:t>-1 </a:t>
              </a:r>
              <a:r>
                <a:rPr lang="en-US" sz="1600" baseline="-25000" dirty="0"/>
                <a:t>film</a:t>
              </a:r>
            </a:p>
          </p:txBody>
        </p:sp>
      </p:grpSp>
      <p:sp>
        <p:nvSpPr>
          <p:cNvPr id="43017" name="Title 1"/>
          <p:cNvSpPr txBox="1">
            <a:spLocks/>
          </p:cNvSpPr>
          <p:nvPr/>
        </p:nvSpPr>
        <p:spPr bwMode="auto">
          <a:xfrm>
            <a:off x="0" y="76200"/>
            <a:ext cx="9144000" cy="685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200" b="1" dirty="0"/>
              <a:t>Thin film amorphous Silicon: internal friction Q</a:t>
            </a:r>
            <a:r>
              <a:rPr lang="en-US" sz="2200" b="1" baseline="30000" dirty="0"/>
              <a:t>-1</a:t>
            </a:r>
            <a:r>
              <a:rPr lang="en-US" sz="2200" b="1" dirty="0"/>
              <a:t> (and excess heat capacity) is strongly reduced (decades) by increased growth </a:t>
            </a:r>
            <a:r>
              <a:rPr lang="en-US" sz="2200" b="1" i="1" dirty="0" err="1"/>
              <a:t>T</a:t>
            </a:r>
            <a:r>
              <a:rPr lang="en-US" sz="2200" b="1" i="1" baseline="-25000" dirty="0" err="1"/>
              <a:t>s</a:t>
            </a:r>
            <a:endParaRPr lang="en-US" sz="2200" b="1" i="1" baseline="-25000" dirty="0"/>
          </a:p>
        </p:txBody>
      </p:sp>
      <p:cxnSp>
        <p:nvCxnSpPr>
          <p:cNvPr id="24" name="Straight Connector 23"/>
          <p:cNvCxnSpPr/>
          <p:nvPr/>
        </p:nvCxnSpPr>
        <p:spPr>
          <a:xfrm>
            <a:off x="0" y="8382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6559535-97E6-C548-A55F-8C7F90EE0EDA}"/>
              </a:ext>
            </a:extLst>
          </p:cNvPr>
          <p:cNvGrpSpPr/>
          <p:nvPr/>
        </p:nvGrpSpPr>
        <p:grpSpPr>
          <a:xfrm>
            <a:off x="1213456" y="2438400"/>
            <a:ext cx="2063144" cy="1107152"/>
            <a:chOff x="1213456" y="2438400"/>
            <a:chExt cx="2063144" cy="1107152"/>
          </a:xfrm>
        </p:grpSpPr>
        <p:grpSp>
          <p:nvGrpSpPr>
            <p:cNvPr id="10" name="Group 9">
              <a:extLst>
                <a:ext uri="{FF2B5EF4-FFF2-40B4-BE49-F238E27FC236}">
                  <a16:creationId xmlns:a16="http://schemas.microsoft.com/office/drawing/2014/main" id="{604D5009-C866-294F-AC8C-689F91A245AB}"/>
                </a:ext>
              </a:extLst>
            </p:cNvPr>
            <p:cNvGrpSpPr/>
            <p:nvPr/>
          </p:nvGrpSpPr>
          <p:grpSpPr>
            <a:xfrm>
              <a:off x="1213456" y="2438400"/>
              <a:ext cx="2063144" cy="1107152"/>
              <a:chOff x="1213456" y="2438400"/>
              <a:chExt cx="2063144" cy="1107152"/>
            </a:xfrm>
          </p:grpSpPr>
          <p:pic>
            <p:nvPicPr>
              <p:cNvPr id="39" name="Imagen 4">
                <a:extLst>
                  <a:ext uri="{FF2B5EF4-FFF2-40B4-BE49-F238E27FC236}">
                    <a16:creationId xmlns:a16="http://schemas.microsoft.com/office/drawing/2014/main" id="{613878D3-1070-1340-969B-C7E3E60EA6B0}"/>
                  </a:ext>
                </a:extLst>
              </p:cNvPr>
              <p:cNvPicPr/>
              <p:nvPr/>
            </p:nvPicPr>
            <p:blipFill rotWithShape="1">
              <a:blip r:embed="rId4">
                <a:extLst>
                  <a:ext uri="{28A0092B-C50C-407E-A947-70E740481C1C}">
                    <a14:useLocalDpi xmlns:a14="http://schemas.microsoft.com/office/drawing/2010/main" val="0"/>
                  </a:ext>
                </a:extLst>
              </a:blip>
              <a:srcRect l="23266" t="52124" r="11158" b="16414"/>
              <a:stretch/>
            </p:blipFill>
            <p:spPr bwMode="auto">
              <a:xfrm>
                <a:off x="1213456" y="2438400"/>
                <a:ext cx="1959221" cy="1058863"/>
              </a:xfrm>
              <a:prstGeom prst="rect">
                <a:avLst/>
              </a:prstGeom>
              <a:noFill/>
              <a:ln>
                <a:noFill/>
              </a:ln>
            </p:spPr>
          </p:pic>
          <p:sp>
            <p:nvSpPr>
              <p:cNvPr id="9" name="Rectangle 8">
                <a:extLst>
                  <a:ext uri="{FF2B5EF4-FFF2-40B4-BE49-F238E27FC236}">
                    <a16:creationId xmlns:a16="http://schemas.microsoft.com/office/drawing/2014/main" id="{9D28255B-6FC9-9F43-930C-478FED5D9840}"/>
                  </a:ext>
                </a:extLst>
              </p:cNvPr>
              <p:cNvSpPr/>
              <p:nvPr/>
            </p:nvSpPr>
            <p:spPr>
              <a:xfrm>
                <a:off x="2459182" y="3079424"/>
                <a:ext cx="817418" cy="466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5CCC7FE5-60EB-694B-A996-27464DAD04CA}"/>
                </a:ext>
              </a:extLst>
            </p:cNvPr>
            <p:cNvSpPr txBox="1"/>
            <p:nvPr/>
          </p:nvSpPr>
          <p:spPr>
            <a:xfrm>
              <a:off x="2272856" y="2913333"/>
              <a:ext cx="825867" cy="369332"/>
            </a:xfrm>
            <a:prstGeom prst="rect">
              <a:avLst/>
            </a:prstGeom>
            <a:noFill/>
          </p:spPr>
          <p:txBody>
            <a:bodyPr wrap="none" rtlCol="0">
              <a:spAutoFit/>
            </a:bodyPr>
            <a:lstStyle/>
            <a:p>
              <a:r>
                <a:rPr lang="en-US" i="1" dirty="0" err="1"/>
                <a:t>a-</a:t>
              </a:r>
              <a:r>
                <a:rPr lang="en-US" dirty="0" err="1"/>
                <a:t>Si:H</a:t>
              </a:r>
              <a:endParaRPr lang="en-US" dirty="0"/>
            </a:p>
          </p:txBody>
        </p:sp>
      </p:grpSp>
      <p:sp>
        <p:nvSpPr>
          <p:cNvPr id="42" name="TextBox 41">
            <a:extLst>
              <a:ext uri="{FF2B5EF4-FFF2-40B4-BE49-F238E27FC236}">
                <a16:creationId xmlns:a16="http://schemas.microsoft.com/office/drawing/2014/main" id="{03449C38-EA45-CD4A-89EF-8E4C671ADF74}"/>
              </a:ext>
            </a:extLst>
          </p:cNvPr>
          <p:cNvSpPr txBox="1">
            <a:spLocks noChangeArrowheads="1"/>
          </p:cNvSpPr>
          <p:nvPr/>
        </p:nvSpPr>
        <p:spPr bwMode="auto">
          <a:xfrm>
            <a:off x="302547" y="5301987"/>
            <a:ext cx="7982323" cy="9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300"/>
              </a:spcAft>
            </a:pPr>
            <a:r>
              <a:rPr lang="en-US" sz="1200" dirty="0"/>
              <a:t>D. R. Queen, X. Liu, J. Karel, T.H. Metcalf, F. Hellman, Phys. Rev. Lett. 110, 135901 (2013). </a:t>
            </a:r>
          </a:p>
          <a:p>
            <a:pPr>
              <a:spcAft>
                <a:spcPts val="300"/>
              </a:spcAft>
            </a:pPr>
            <a:r>
              <a:rPr lang="en-US" sz="1200" dirty="0"/>
              <a:t>X. Liu, D. R. Queen, T. H. Metcalf, J. E. Karel, F. Hellman,</a:t>
            </a:r>
            <a:r>
              <a:rPr lang="en-US" sz="1200" i="1" dirty="0"/>
              <a:t> </a:t>
            </a:r>
            <a:r>
              <a:rPr lang="en-US" sz="1200" dirty="0"/>
              <a:t>Phys. Rev. Lett. 113, 025503 (2014). </a:t>
            </a:r>
          </a:p>
          <a:p>
            <a:pPr>
              <a:spcAft>
                <a:spcPts val="300"/>
              </a:spcAft>
            </a:pPr>
            <a:r>
              <a:rPr lang="en-US" sz="1200" dirty="0"/>
              <a:t>D.R. Queen, X. Liu, J. Karel, Q. Wang, R.S. Crandall, T.H. Metcalf, F. Hellman, Eur. Phys. Lett. </a:t>
            </a:r>
            <a:r>
              <a:rPr lang="en-US" sz="1200" b="1" dirty="0"/>
              <a:t>112</a:t>
            </a:r>
            <a:r>
              <a:rPr lang="en-US" sz="1200" dirty="0"/>
              <a:t>, 26001 (2015). </a:t>
            </a:r>
          </a:p>
          <a:p>
            <a:pPr>
              <a:spcAft>
                <a:spcPts val="300"/>
              </a:spcAft>
            </a:pPr>
            <a:r>
              <a:rPr lang="en-US" sz="1200" dirty="0"/>
              <a:t>M. Molina-Ruiz, H. C. Jacks, D.R. Queen, T. Metcalf, X. Liu, Q. Wang, R. S. Crandall, F. Hellman, in preparation </a:t>
            </a:r>
            <a:endParaRPr lang="en-US" sz="1600" dirty="0"/>
          </a:p>
        </p:txBody>
      </p:sp>
      <p:sp>
        <p:nvSpPr>
          <p:cNvPr id="43" name="TextBox 42">
            <a:extLst>
              <a:ext uri="{FF2B5EF4-FFF2-40B4-BE49-F238E27FC236}">
                <a16:creationId xmlns:a16="http://schemas.microsoft.com/office/drawing/2014/main" id="{03207FD3-98FC-1547-933A-3F028B71D61D}"/>
              </a:ext>
            </a:extLst>
          </p:cNvPr>
          <p:cNvSpPr txBox="1"/>
          <p:nvPr/>
        </p:nvSpPr>
        <p:spPr>
          <a:xfrm>
            <a:off x="4191000" y="1143000"/>
            <a:ext cx="4800600" cy="3847207"/>
          </a:xfrm>
          <a:prstGeom prst="rect">
            <a:avLst/>
          </a:prstGeom>
          <a:solidFill>
            <a:srgbClr val="C6D9F1"/>
          </a:solidFill>
        </p:spPr>
        <p:txBody>
          <a:bodyPr wrap="square" rtlCol="0">
            <a:spAutoFit/>
          </a:bodyPr>
          <a:lstStyle/>
          <a:p>
            <a:pPr marL="279400" indent="-279400">
              <a:spcAft>
                <a:spcPts val="400"/>
              </a:spcAft>
            </a:pPr>
            <a:r>
              <a:rPr lang="en-US" i="1" dirty="0">
                <a:solidFill>
                  <a:srgbClr val="7030A0"/>
                </a:solidFill>
              </a:rPr>
              <a:t>a-</a:t>
            </a:r>
            <a:r>
              <a:rPr lang="en-US" dirty="0">
                <a:solidFill>
                  <a:srgbClr val="7030A0"/>
                </a:solidFill>
              </a:rPr>
              <a:t>Si films grown at lower </a:t>
            </a:r>
            <a:r>
              <a:rPr lang="en-US" i="1" dirty="0" err="1">
                <a:solidFill>
                  <a:srgbClr val="7030A0"/>
                </a:solidFill>
              </a:rPr>
              <a:t>T</a:t>
            </a:r>
            <a:r>
              <a:rPr lang="en-US" i="1" baseline="-25000" dirty="0" err="1">
                <a:solidFill>
                  <a:srgbClr val="7030A0"/>
                </a:solidFill>
              </a:rPr>
              <a:t>s</a:t>
            </a:r>
            <a:r>
              <a:rPr lang="en-US" i="1" dirty="0">
                <a:solidFill>
                  <a:srgbClr val="7030A0"/>
                </a:solidFill>
              </a:rPr>
              <a:t> </a:t>
            </a:r>
            <a:r>
              <a:rPr lang="en-US" dirty="0">
                <a:solidFill>
                  <a:srgbClr val="7030A0"/>
                </a:solidFill>
              </a:rPr>
              <a:t>have typical (high) </a:t>
            </a:r>
            <a:r>
              <a:rPr lang="en-US" i="1" dirty="0">
                <a:solidFill>
                  <a:srgbClr val="7030A0"/>
                </a:solidFill>
              </a:rPr>
              <a:t>Q</a:t>
            </a:r>
            <a:r>
              <a:rPr lang="en-US" i="1" baseline="30000" dirty="0">
                <a:solidFill>
                  <a:srgbClr val="7030A0"/>
                </a:solidFill>
              </a:rPr>
              <a:t>-1 </a:t>
            </a:r>
            <a:r>
              <a:rPr lang="en-US" dirty="0">
                <a:solidFill>
                  <a:srgbClr val="7030A0"/>
                </a:solidFill>
              </a:rPr>
              <a:t>(like </a:t>
            </a:r>
            <a:r>
              <a:rPr lang="en-US" i="1" dirty="0">
                <a:solidFill>
                  <a:srgbClr val="7030A0"/>
                </a:solidFill>
              </a:rPr>
              <a:t>a-</a:t>
            </a:r>
            <a:r>
              <a:rPr lang="en-US" dirty="0">
                <a:solidFill>
                  <a:srgbClr val="7030A0"/>
                </a:solidFill>
              </a:rPr>
              <a:t>SiO</a:t>
            </a:r>
            <a:r>
              <a:rPr lang="en-US" baseline="-25000" dirty="0">
                <a:solidFill>
                  <a:srgbClr val="7030A0"/>
                </a:solidFill>
              </a:rPr>
              <a:t>2</a:t>
            </a:r>
            <a:r>
              <a:rPr lang="en-US" dirty="0">
                <a:solidFill>
                  <a:srgbClr val="7030A0"/>
                </a:solidFill>
              </a:rPr>
              <a:t>)</a:t>
            </a:r>
          </a:p>
          <a:p>
            <a:pPr marL="279400" indent="-279400" eaLnBrk="1" hangingPunct="1">
              <a:spcAft>
                <a:spcPts val="400"/>
              </a:spcAft>
            </a:pPr>
            <a:r>
              <a:rPr lang="en-US" b="1" i="1" dirty="0">
                <a:solidFill>
                  <a:srgbClr val="7030A0"/>
                </a:solidFill>
              </a:rPr>
              <a:t>a-</a:t>
            </a:r>
            <a:r>
              <a:rPr lang="en-US" b="1" dirty="0">
                <a:solidFill>
                  <a:srgbClr val="7030A0"/>
                </a:solidFill>
              </a:rPr>
              <a:t>Si films grown at 400</a:t>
            </a:r>
            <a:r>
              <a:rPr lang="en-US" b="1" dirty="0">
                <a:solidFill>
                  <a:srgbClr val="7030A0"/>
                </a:solidFill>
                <a:latin typeface="Symbol" charset="0"/>
                <a:cs typeface="Symbol" charset="0"/>
              </a:rPr>
              <a:t>°</a:t>
            </a:r>
            <a:r>
              <a:rPr lang="en-US" b="1" dirty="0">
                <a:solidFill>
                  <a:srgbClr val="7030A0"/>
                </a:solidFill>
              </a:rPr>
              <a:t>C have </a:t>
            </a:r>
            <a:r>
              <a:rPr lang="en-US" b="1" i="1" dirty="0">
                <a:solidFill>
                  <a:srgbClr val="7030A0"/>
                </a:solidFill>
              </a:rPr>
              <a:t>very low Q</a:t>
            </a:r>
            <a:r>
              <a:rPr lang="en-US" b="1" i="1" baseline="30000" dirty="0">
                <a:solidFill>
                  <a:srgbClr val="7030A0"/>
                </a:solidFill>
              </a:rPr>
              <a:t>-1 </a:t>
            </a:r>
            <a:r>
              <a:rPr lang="en-US" b="1" i="1" dirty="0">
                <a:solidFill>
                  <a:srgbClr val="7030A0"/>
                </a:solidFill>
              </a:rPr>
              <a:t>at low T (perhaps good for LIGO Voyager); (at RT better but only 4x)</a:t>
            </a:r>
          </a:p>
          <a:p>
            <a:pPr marL="279400" indent="-279400" eaLnBrk="1" hangingPunct="1">
              <a:spcAft>
                <a:spcPts val="400"/>
              </a:spcAft>
            </a:pPr>
            <a:r>
              <a:rPr lang="en-US" dirty="0">
                <a:solidFill>
                  <a:srgbClr val="7030A0"/>
                </a:solidFill>
              </a:rPr>
              <a:t>BUT, large absorption – likely need H to eliminate dangling bonds in </a:t>
            </a:r>
            <a:r>
              <a:rPr lang="en-US" i="1" dirty="0">
                <a:solidFill>
                  <a:srgbClr val="7030A0"/>
                </a:solidFill>
              </a:rPr>
              <a:t>a-</a:t>
            </a:r>
            <a:r>
              <a:rPr lang="en-US" dirty="0">
                <a:solidFill>
                  <a:srgbClr val="7030A0"/>
                </a:solidFill>
              </a:rPr>
              <a:t>Si</a:t>
            </a:r>
          </a:p>
          <a:p>
            <a:pPr marL="279400" indent="-279400" eaLnBrk="1" hangingPunct="1">
              <a:spcAft>
                <a:spcPts val="400"/>
              </a:spcAft>
            </a:pPr>
            <a:r>
              <a:rPr lang="en-US" i="1" dirty="0" err="1">
                <a:solidFill>
                  <a:srgbClr val="7030A0"/>
                </a:solidFill>
              </a:rPr>
              <a:t>a-</a:t>
            </a:r>
            <a:r>
              <a:rPr lang="en-US" dirty="0" err="1">
                <a:solidFill>
                  <a:srgbClr val="7030A0"/>
                </a:solidFill>
              </a:rPr>
              <a:t>Si:H</a:t>
            </a:r>
            <a:r>
              <a:rPr lang="en-US" dirty="0">
                <a:solidFill>
                  <a:srgbClr val="7030A0"/>
                </a:solidFill>
              </a:rPr>
              <a:t> has low Q</a:t>
            </a:r>
            <a:r>
              <a:rPr lang="en-US" baseline="30000" dirty="0">
                <a:solidFill>
                  <a:srgbClr val="7030A0"/>
                </a:solidFill>
              </a:rPr>
              <a:t>-1</a:t>
            </a:r>
            <a:r>
              <a:rPr lang="en-US" dirty="0">
                <a:solidFill>
                  <a:srgbClr val="7030A0"/>
                </a:solidFill>
              </a:rPr>
              <a:t> (although peaks not well understood) BUT </a:t>
            </a:r>
            <a:r>
              <a:rPr lang="en-US" i="1" dirty="0">
                <a:solidFill>
                  <a:srgbClr val="7030A0"/>
                </a:solidFill>
              </a:rPr>
              <a:t>has high excess low T heat capacity indicating local structures that cause loss are present, just not coupling to acoustic waves – why and what does this do to higher temp loss???</a:t>
            </a:r>
            <a:endParaRPr lang="en-US" dirty="0">
              <a:solidFill>
                <a:srgbClr val="7030A0"/>
              </a:solidFill>
            </a:endParaRPr>
          </a:p>
        </p:txBody>
      </p:sp>
      <p:sp>
        <p:nvSpPr>
          <p:cNvPr id="8" name="TextBox 7">
            <a:extLst>
              <a:ext uri="{FF2B5EF4-FFF2-40B4-BE49-F238E27FC236}">
                <a16:creationId xmlns:a16="http://schemas.microsoft.com/office/drawing/2014/main" id="{34A4D3C1-8C0B-194D-B2DD-824C3BB074A7}"/>
              </a:ext>
            </a:extLst>
          </p:cNvPr>
          <p:cNvSpPr txBox="1"/>
          <p:nvPr/>
        </p:nvSpPr>
        <p:spPr>
          <a:xfrm>
            <a:off x="2956926" y="3358133"/>
            <a:ext cx="1194775" cy="923330"/>
          </a:xfrm>
          <a:prstGeom prst="rect">
            <a:avLst/>
          </a:prstGeom>
          <a:solidFill>
            <a:schemeClr val="accent4">
              <a:lumMod val="20000"/>
              <a:lumOff val="80000"/>
            </a:schemeClr>
          </a:solidFill>
        </p:spPr>
        <p:txBody>
          <a:bodyPr wrap="square" rtlCol="0">
            <a:spAutoFit/>
          </a:bodyPr>
          <a:lstStyle/>
          <a:p>
            <a:r>
              <a:rPr lang="en-US" i="1" dirty="0"/>
              <a:t>a-</a:t>
            </a:r>
            <a:r>
              <a:rPr lang="en-US" dirty="0"/>
              <a:t>Si grown at higher </a:t>
            </a:r>
            <a:r>
              <a:rPr lang="en-US" i="1" dirty="0" err="1"/>
              <a:t>T</a:t>
            </a:r>
            <a:r>
              <a:rPr lang="en-US" i="1" baseline="-25000" dirty="0" err="1"/>
              <a:t>s</a:t>
            </a:r>
            <a:endParaRPr lang="en-US" i="1" baseline="-25000" dirty="0"/>
          </a:p>
        </p:txBody>
      </p:sp>
      <p:sp>
        <p:nvSpPr>
          <p:cNvPr id="28" name="Oval 27">
            <a:extLst>
              <a:ext uri="{FF2B5EF4-FFF2-40B4-BE49-F238E27FC236}">
                <a16:creationId xmlns:a16="http://schemas.microsoft.com/office/drawing/2014/main" id="{F014827F-3398-4B45-A0BE-FC1F8720C058}"/>
              </a:ext>
            </a:extLst>
          </p:cNvPr>
          <p:cNvSpPr/>
          <p:nvPr/>
        </p:nvSpPr>
        <p:spPr bwMode="auto">
          <a:xfrm>
            <a:off x="3457397" y="2286000"/>
            <a:ext cx="124003" cy="152399"/>
          </a:xfrm>
          <a:prstGeom prst="ellipse">
            <a:avLst/>
          </a:prstGeom>
          <a:solidFill>
            <a:srgbClr val="FF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 name="Oval 28">
            <a:extLst>
              <a:ext uri="{FF2B5EF4-FFF2-40B4-BE49-F238E27FC236}">
                <a16:creationId xmlns:a16="http://schemas.microsoft.com/office/drawing/2014/main" id="{BF4F07C5-93D6-E74E-B865-619C8FE6CF3A}"/>
              </a:ext>
            </a:extLst>
          </p:cNvPr>
          <p:cNvSpPr/>
          <p:nvPr/>
        </p:nvSpPr>
        <p:spPr bwMode="auto">
          <a:xfrm>
            <a:off x="3457397" y="1828801"/>
            <a:ext cx="124003" cy="152399"/>
          </a:xfrm>
          <a:prstGeom prst="ellipse">
            <a:avLst/>
          </a:prstGeom>
          <a:solidFill>
            <a:schemeClr val="accent1">
              <a:lumMod val="75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30" name="Straight Arrow Connector 29">
            <a:extLst>
              <a:ext uri="{FF2B5EF4-FFF2-40B4-BE49-F238E27FC236}">
                <a16:creationId xmlns:a16="http://schemas.microsoft.com/office/drawing/2014/main" id="{8D8EAD04-92E1-3543-A1B4-9FDDBB0AEF2B}"/>
              </a:ext>
            </a:extLst>
          </p:cNvPr>
          <p:cNvCxnSpPr/>
          <p:nvPr/>
        </p:nvCxnSpPr>
        <p:spPr bwMode="auto">
          <a:xfrm>
            <a:off x="2971800" y="1828800"/>
            <a:ext cx="460038" cy="50831"/>
          </a:xfrm>
          <a:prstGeom prst="straightConnector1">
            <a:avLst/>
          </a:prstGeom>
          <a:solidFill>
            <a:schemeClr val="accent1"/>
          </a:solidFill>
          <a:ln w="12700" cap="flat" cmpd="sng" algn="ctr">
            <a:solidFill>
              <a:srgbClr val="0070C0"/>
            </a:solidFill>
            <a:prstDash val="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1E9AEB0F-60CC-BF46-B668-2F99A41928B5}"/>
              </a:ext>
            </a:extLst>
          </p:cNvPr>
          <p:cNvCxnSpPr>
            <a:cxnSpLocks/>
          </p:cNvCxnSpPr>
          <p:nvPr/>
        </p:nvCxnSpPr>
        <p:spPr bwMode="auto">
          <a:xfrm flipV="1">
            <a:off x="2438400" y="2438399"/>
            <a:ext cx="1018997" cy="1714265"/>
          </a:xfrm>
          <a:prstGeom prst="straightConnector1">
            <a:avLst/>
          </a:prstGeom>
          <a:solidFill>
            <a:schemeClr val="accent1"/>
          </a:solidFill>
          <a:ln w="127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Slide Number Placeholder 2">
            <a:extLst>
              <a:ext uri="{FF2B5EF4-FFF2-40B4-BE49-F238E27FC236}">
                <a16:creationId xmlns:a16="http://schemas.microsoft.com/office/drawing/2014/main" id="{2EB28AA1-00DC-0044-BEA2-8F02AB0D3C3A}"/>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6</a:t>
            </a:fld>
            <a:endParaRPr lang="en-US" sz="1400" dirty="0">
              <a:solidFill>
                <a:srgbClr val="7F7F7F"/>
              </a:solidFill>
            </a:endParaRPr>
          </a:p>
        </p:txBody>
      </p:sp>
    </p:spTree>
    <p:extLst>
      <p:ext uri="{BB962C8B-B14F-4D97-AF65-F5344CB8AC3E}">
        <p14:creationId xmlns:p14="http://schemas.microsoft.com/office/powerpoint/2010/main" val="2567769281"/>
      </p:ext>
    </p:extLst>
  </p:cSld>
  <p:clrMapOvr>
    <a:masterClrMapping/>
  </p:clrMapOvr>
  <p:transition spd="slow" advTm="1238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8229600" cy="685800"/>
          </a:xfrm>
        </p:spPr>
        <p:txBody>
          <a:bodyPr/>
          <a:lstStyle/>
          <a:p>
            <a:pPr algn="ctr"/>
            <a:r>
              <a:rPr lang="en-US" dirty="0">
                <a:latin typeface="Arial" charset="0"/>
                <a:ea typeface="ＭＳ Ｐゴシック" charset="0"/>
                <a:cs typeface="Arial" charset="0"/>
              </a:rPr>
              <a:t>Variable TLS in </a:t>
            </a:r>
            <a:r>
              <a:rPr lang="en-US" i="1" dirty="0">
                <a:latin typeface="Arial" charset="0"/>
                <a:ea typeface="ＭＳ Ｐゴシック" charset="0"/>
                <a:cs typeface="Arial" charset="0"/>
              </a:rPr>
              <a:t>a-</a:t>
            </a:r>
            <a:r>
              <a:rPr lang="en-US" dirty="0">
                <a:latin typeface="Arial" charset="0"/>
                <a:ea typeface="ＭＳ Ｐゴシック" charset="0"/>
                <a:cs typeface="Arial" charset="0"/>
              </a:rPr>
              <a:t>Si also in specific heat </a:t>
            </a:r>
            <a:r>
              <a:rPr lang="en-US" i="1" dirty="0">
                <a:latin typeface="Arial" charset="0"/>
                <a:ea typeface="ＭＳ Ｐゴシック" charset="0"/>
                <a:cs typeface="Arial" charset="0"/>
              </a:rPr>
              <a:t>C</a:t>
            </a:r>
            <a:r>
              <a:rPr lang="en-US" dirty="0">
                <a:latin typeface="Arial" charset="0"/>
                <a:ea typeface="ＭＳ Ｐゴシック" charset="0"/>
                <a:cs typeface="Arial" charset="0"/>
              </a:rPr>
              <a:t>: </a:t>
            </a:r>
            <a:br>
              <a:rPr lang="en-US" dirty="0">
                <a:latin typeface="Arial" charset="0"/>
                <a:ea typeface="ＭＳ Ｐゴシック" charset="0"/>
                <a:cs typeface="Arial" charset="0"/>
              </a:rPr>
            </a:br>
            <a:r>
              <a:rPr lang="en-US" dirty="0">
                <a:latin typeface="Arial" charset="0"/>
                <a:ea typeface="ＭＳ Ｐゴシック" charset="0"/>
                <a:cs typeface="Arial" charset="0"/>
              </a:rPr>
              <a:t>excess </a:t>
            </a:r>
            <a:r>
              <a:rPr lang="en-US" i="1" dirty="0">
                <a:latin typeface="Arial" charset="0"/>
                <a:ea typeface="ＭＳ Ｐゴシック" charset="0"/>
                <a:cs typeface="Arial" charset="0"/>
              </a:rPr>
              <a:t>C</a:t>
            </a:r>
            <a:r>
              <a:rPr lang="en-US" dirty="0">
                <a:latin typeface="Arial" charset="0"/>
                <a:ea typeface="ＭＳ Ｐゴシック" charset="0"/>
                <a:cs typeface="Arial" charset="0"/>
              </a:rPr>
              <a:t> at low T</a:t>
            </a:r>
          </a:p>
        </p:txBody>
      </p:sp>
      <p:sp>
        <p:nvSpPr>
          <p:cNvPr id="40962" name="TextBox 4"/>
          <p:cNvSpPr txBox="1">
            <a:spLocks noChangeArrowheads="1"/>
          </p:cNvSpPr>
          <p:nvPr/>
        </p:nvSpPr>
        <p:spPr bwMode="auto">
          <a:xfrm>
            <a:off x="6162675" y="2822575"/>
            <a:ext cx="185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Calibri" charset="0"/>
            </a:endParaRPr>
          </a:p>
        </p:txBody>
      </p:sp>
      <p:sp>
        <p:nvSpPr>
          <p:cNvPr id="40964" name="TextBox 12"/>
          <p:cNvSpPr txBox="1">
            <a:spLocks noChangeArrowheads="1"/>
          </p:cNvSpPr>
          <p:nvPr/>
        </p:nvSpPr>
        <p:spPr bwMode="auto">
          <a:xfrm>
            <a:off x="5638800" y="1905000"/>
            <a:ext cx="2534552" cy="64633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latin typeface="Times" charset="0"/>
                <a:cs typeface="Times" charset="0"/>
              </a:rPr>
              <a:t>Linear term in C: c</a:t>
            </a:r>
            <a:r>
              <a:rPr lang="en-US" sz="1800" i="1" baseline="-25000" dirty="0">
                <a:latin typeface="Times" charset="0"/>
                <a:cs typeface="Times" charset="0"/>
              </a:rPr>
              <a:t>1</a:t>
            </a:r>
            <a:r>
              <a:rPr lang="en-US" sz="1800" i="1" dirty="0">
                <a:latin typeface="Times" charset="0"/>
                <a:cs typeface="Times" charset="0"/>
              </a:rPr>
              <a:t> ~ n</a:t>
            </a:r>
            <a:r>
              <a:rPr lang="en-US" sz="1800" i="1" baseline="-25000" dirty="0">
                <a:latin typeface="Times" charset="0"/>
                <a:cs typeface="Times" charset="0"/>
              </a:rPr>
              <a:t>0</a:t>
            </a:r>
            <a:endParaRPr lang="en-US" sz="1800" i="1" dirty="0">
              <a:latin typeface="Times" charset="0"/>
              <a:cs typeface="Times" charset="0"/>
            </a:endParaRPr>
          </a:p>
          <a:p>
            <a:pPr eaLnBrk="1" hangingPunct="1"/>
            <a:r>
              <a:rPr lang="en-US" sz="1800" i="1" dirty="0">
                <a:latin typeface="Times" charset="0"/>
                <a:cs typeface="Times" charset="0"/>
              </a:rPr>
              <a:t>Excess T</a:t>
            </a:r>
            <a:r>
              <a:rPr lang="en-US" sz="1800" i="1" baseline="30000" dirty="0">
                <a:latin typeface="Times" charset="0"/>
                <a:cs typeface="Times" charset="0"/>
              </a:rPr>
              <a:t>3</a:t>
            </a:r>
            <a:r>
              <a:rPr lang="en-US" sz="1800" i="1" dirty="0">
                <a:latin typeface="Times" charset="0"/>
                <a:cs typeface="Times" charset="0"/>
              </a:rPr>
              <a:t> term (</a:t>
            </a:r>
            <a:r>
              <a:rPr lang="en-US" sz="1800" i="1" dirty="0" err="1">
                <a:latin typeface="Times" charset="0"/>
                <a:cs typeface="Times" charset="0"/>
              </a:rPr>
              <a:t>c</a:t>
            </a:r>
            <a:r>
              <a:rPr lang="en-US" sz="1800" i="1" baseline="-25000" dirty="0" err="1">
                <a:latin typeface="Times" charset="0"/>
                <a:cs typeface="Times" charset="0"/>
              </a:rPr>
              <a:t>ex</a:t>
            </a:r>
            <a:r>
              <a:rPr lang="en-US" sz="1800" i="1" dirty="0">
                <a:latin typeface="Times" charset="0"/>
                <a:cs typeface="Times" charset="0"/>
              </a:rPr>
              <a:t>)</a:t>
            </a:r>
          </a:p>
        </p:txBody>
      </p:sp>
      <p:sp>
        <p:nvSpPr>
          <p:cNvPr id="15" name="TextBox 14"/>
          <p:cNvSpPr txBox="1">
            <a:spLocks noChangeArrowheads="1"/>
          </p:cNvSpPr>
          <p:nvPr/>
        </p:nvSpPr>
        <p:spPr bwMode="auto">
          <a:xfrm>
            <a:off x="304800" y="4874329"/>
            <a:ext cx="8686800" cy="185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200"/>
              </a:spcAft>
            </a:pPr>
            <a:r>
              <a:rPr lang="en-US" sz="1800" dirty="0">
                <a:solidFill>
                  <a:srgbClr val="0000FF"/>
                </a:solidFill>
              </a:rPr>
              <a:t>Films grown at 400</a:t>
            </a:r>
            <a:r>
              <a:rPr lang="en-US" sz="1800" dirty="0">
                <a:solidFill>
                  <a:srgbClr val="0000FF"/>
                </a:solidFill>
                <a:latin typeface="Symbol" charset="0"/>
                <a:cs typeface="Symbol" charset="0"/>
              </a:rPr>
              <a:t>°</a:t>
            </a:r>
            <a:r>
              <a:rPr lang="en-US" sz="1800" dirty="0">
                <a:solidFill>
                  <a:srgbClr val="0000FF"/>
                </a:solidFill>
              </a:rPr>
              <a:t>C have </a:t>
            </a:r>
            <a:r>
              <a:rPr lang="en-US" sz="1800" i="1" dirty="0">
                <a:solidFill>
                  <a:srgbClr val="0000FF"/>
                </a:solidFill>
              </a:rPr>
              <a:t>C(T)</a:t>
            </a:r>
            <a:r>
              <a:rPr lang="en-US" sz="1800" dirty="0">
                <a:solidFill>
                  <a:srgbClr val="0000FF"/>
                </a:solidFill>
              </a:rPr>
              <a:t> only a little above </a:t>
            </a:r>
            <a:r>
              <a:rPr lang="en-US" sz="1800" i="1" dirty="0">
                <a:solidFill>
                  <a:srgbClr val="0000FF"/>
                </a:solidFill>
              </a:rPr>
              <a:t>c</a:t>
            </a:r>
            <a:r>
              <a:rPr lang="en-US" sz="1800" dirty="0">
                <a:solidFill>
                  <a:srgbClr val="0000FF"/>
                </a:solidFill>
              </a:rPr>
              <a:t>-Si; small </a:t>
            </a:r>
            <a:r>
              <a:rPr lang="en-US" sz="1800" i="1" dirty="0">
                <a:solidFill>
                  <a:srgbClr val="0000FF"/>
                </a:solidFill>
              </a:rPr>
              <a:t>n</a:t>
            </a:r>
            <a:r>
              <a:rPr lang="en-US" sz="1800" i="1" baseline="-25000" dirty="0">
                <a:solidFill>
                  <a:srgbClr val="0000FF"/>
                </a:solidFill>
              </a:rPr>
              <a:t>0</a:t>
            </a:r>
            <a:r>
              <a:rPr lang="en-US" sz="1800" i="1" dirty="0">
                <a:solidFill>
                  <a:srgbClr val="0000FF"/>
                </a:solidFill>
              </a:rPr>
              <a:t> </a:t>
            </a:r>
            <a:r>
              <a:rPr lang="en-US" sz="1800" dirty="0">
                <a:solidFill>
                  <a:srgbClr val="0000FF"/>
                </a:solidFill>
              </a:rPr>
              <a:t>and small </a:t>
            </a:r>
            <a:r>
              <a:rPr lang="en-US" sz="1800" i="1" dirty="0" err="1">
                <a:solidFill>
                  <a:srgbClr val="0000FF"/>
                </a:solidFill>
              </a:rPr>
              <a:t>c</a:t>
            </a:r>
            <a:r>
              <a:rPr lang="en-US" sz="1800" i="1" baseline="-25000" dirty="0" err="1">
                <a:solidFill>
                  <a:srgbClr val="0000FF"/>
                </a:solidFill>
              </a:rPr>
              <a:t>ex</a:t>
            </a:r>
            <a:endParaRPr lang="en-US" sz="1800" i="1" baseline="-25000" dirty="0">
              <a:solidFill>
                <a:srgbClr val="0000FF"/>
              </a:solidFill>
            </a:endParaRPr>
          </a:p>
          <a:p>
            <a:pPr eaLnBrk="1" hangingPunct="1">
              <a:spcAft>
                <a:spcPts val="200"/>
              </a:spcAft>
            </a:pPr>
            <a:r>
              <a:rPr lang="en-US" sz="1800" dirty="0">
                <a:solidFill>
                  <a:srgbClr val="FF0000"/>
                </a:solidFill>
              </a:rPr>
              <a:t>	</a:t>
            </a:r>
            <a:r>
              <a:rPr lang="en-US" sz="1800" dirty="0">
                <a:solidFill>
                  <a:srgbClr val="0000FF"/>
                </a:solidFill>
              </a:rPr>
              <a:t>(Also, thermal conductivity shows no plateau)</a:t>
            </a:r>
            <a:endParaRPr lang="en-US" sz="1800" dirty="0">
              <a:solidFill>
                <a:srgbClr val="FF0000"/>
              </a:solidFill>
            </a:endParaRPr>
          </a:p>
          <a:p>
            <a:pPr eaLnBrk="1" hangingPunct="1">
              <a:spcAft>
                <a:spcPts val="200"/>
              </a:spcAft>
            </a:pPr>
            <a:r>
              <a:rPr lang="en-US" sz="1800" dirty="0">
                <a:solidFill>
                  <a:srgbClr val="FF0000"/>
                </a:solidFill>
              </a:rPr>
              <a:t>Films grown at lower </a:t>
            </a:r>
            <a:r>
              <a:rPr lang="en-US" sz="1800" i="1" dirty="0" err="1">
                <a:solidFill>
                  <a:srgbClr val="FF0000"/>
                </a:solidFill>
              </a:rPr>
              <a:t>T</a:t>
            </a:r>
            <a:r>
              <a:rPr lang="en-US" sz="1800" i="1" baseline="-25000" dirty="0" err="1">
                <a:solidFill>
                  <a:srgbClr val="FF0000"/>
                </a:solidFill>
              </a:rPr>
              <a:t>s</a:t>
            </a:r>
            <a:r>
              <a:rPr lang="en-US" sz="1800" dirty="0">
                <a:solidFill>
                  <a:srgbClr val="FF0000"/>
                </a:solidFill>
              </a:rPr>
              <a:t> have excess </a:t>
            </a:r>
            <a:r>
              <a:rPr lang="en-US" sz="1800" i="1" dirty="0">
                <a:solidFill>
                  <a:srgbClr val="FF0000"/>
                </a:solidFill>
              </a:rPr>
              <a:t>Q</a:t>
            </a:r>
            <a:r>
              <a:rPr lang="en-US" sz="1800" i="1" baseline="30000" dirty="0">
                <a:solidFill>
                  <a:srgbClr val="FF0000"/>
                </a:solidFill>
              </a:rPr>
              <a:t>-1</a:t>
            </a:r>
            <a:r>
              <a:rPr lang="en-US" sz="1800" i="1" dirty="0">
                <a:solidFill>
                  <a:srgbClr val="FF0000"/>
                </a:solidFill>
              </a:rPr>
              <a:t> </a:t>
            </a:r>
            <a:r>
              <a:rPr lang="en-US" sz="1800" dirty="0">
                <a:solidFill>
                  <a:srgbClr val="FF0000"/>
                </a:solidFill>
              </a:rPr>
              <a:t>and </a:t>
            </a:r>
            <a:r>
              <a:rPr lang="en-US" sz="1800" i="1" dirty="0">
                <a:solidFill>
                  <a:srgbClr val="FF0000"/>
                </a:solidFill>
              </a:rPr>
              <a:t>C(T)</a:t>
            </a:r>
            <a:r>
              <a:rPr lang="en-US" sz="1800" dirty="0">
                <a:solidFill>
                  <a:srgbClr val="FF0000"/>
                </a:solidFill>
              </a:rPr>
              <a:t> above Debye value (from transverse and longitudinal sound velocity measurements) </a:t>
            </a:r>
          </a:p>
          <a:p>
            <a:pPr eaLnBrk="1" hangingPunct="1">
              <a:spcAft>
                <a:spcPts val="200"/>
              </a:spcAft>
            </a:pPr>
            <a:r>
              <a:rPr lang="en-US" sz="1800" dirty="0"/>
              <a:t>Fit low T </a:t>
            </a:r>
            <a:r>
              <a:rPr lang="en-US" sz="1800" i="1" dirty="0"/>
              <a:t>C(T)</a:t>
            </a:r>
            <a:r>
              <a:rPr lang="en-US" sz="1800" dirty="0"/>
              <a:t> to </a:t>
            </a:r>
            <a:r>
              <a:rPr lang="en-US" sz="1800" i="1" dirty="0"/>
              <a:t>c</a:t>
            </a:r>
            <a:r>
              <a:rPr lang="en-US" sz="1800" i="1" baseline="-25000" dirty="0"/>
              <a:t>1</a:t>
            </a:r>
            <a:r>
              <a:rPr lang="en-US" sz="1800" i="1" dirty="0"/>
              <a:t>T + C</a:t>
            </a:r>
            <a:r>
              <a:rPr lang="en-US" sz="1800" i="1" baseline="-25000" dirty="0"/>
              <a:t>3</a:t>
            </a:r>
            <a:r>
              <a:rPr lang="en-US" sz="1800" i="1" dirty="0"/>
              <a:t>T</a:t>
            </a:r>
            <a:r>
              <a:rPr lang="en-US" sz="1800" i="1" baseline="30000" dirty="0"/>
              <a:t>3</a:t>
            </a:r>
            <a:r>
              <a:rPr lang="en-US" sz="1800" dirty="0"/>
              <a:t>; both </a:t>
            </a:r>
            <a:r>
              <a:rPr lang="en-US" sz="1800" i="1" dirty="0"/>
              <a:t>n</a:t>
            </a:r>
            <a:r>
              <a:rPr lang="en-US" sz="1800" i="1" baseline="-25000" dirty="0"/>
              <a:t>0</a:t>
            </a:r>
            <a:r>
              <a:rPr lang="en-US" sz="1800" dirty="0"/>
              <a:t> and </a:t>
            </a:r>
            <a:r>
              <a:rPr lang="en-US" sz="1800" i="1" dirty="0" err="1"/>
              <a:t>c</a:t>
            </a:r>
            <a:r>
              <a:rPr lang="en-US" sz="1800" i="1" baseline="-25000" dirty="0" err="1"/>
              <a:t>ex</a:t>
            </a:r>
            <a:r>
              <a:rPr lang="en-US" sz="1800" i="1" dirty="0"/>
              <a:t> </a:t>
            </a:r>
            <a:r>
              <a:rPr lang="en-US" sz="1800" dirty="0"/>
              <a:t>depend on </a:t>
            </a:r>
            <a:r>
              <a:rPr lang="en-US" sz="1800" dirty="0" err="1"/>
              <a:t>T</a:t>
            </a:r>
            <a:r>
              <a:rPr lang="en-US" sz="1800" baseline="-25000" dirty="0" err="1"/>
              <a:t>s</a:t>
            </a:r>
            <a:r>
              <a:rPr lang="en-US" sz="1800" dirty="0"/>
              <a:t> </a:t>
            </a:r>
            <a:r>
              <a:rPr lang="en-US" sz="1800" i="1" dirty="0"/>
              <a:t>and on film thickness</a:t>
            </a:r>
          </a:p>
          <a:p>
            <a:pPr eaLnBrk="1" hangingPunct="1">
              <a:spcAft>
                <a:spcPts val="200"/>
              </a:spcAft>
            </a:pPr>
            <a:r>
              <a:rPr lang="en-US" sz="1800" i="1" dirty="0"/>
              <a:t>Sound velocity, bond angle distribution, nanovoid size depend on </a:t>
            </a:r>
            <a:r>
              <a:rPr lang="en-US" sz="1800" i="1" dirty="0" err="1"/>
              <a:t>T</a:t>
            </a:r>
            <a:r>
              <a:rPr lang="en-US" sz="1800" i="1" baseline="-25000" dirty="0" err="1"/>
              <a:t>s</a:t>
            </a:r>
            <a:r>
              <a:rPr lang="en-US" sz="1800" i="1" dirty="0"/>
              <a:t> &amp; </a:t>
            </a:r>
            <a:r>
              <a:rPr lang="en-US" sz="1800" b="1" i="1" dirty="0"/>
              <a:t>not</a:t>
            </a:r>
            <a:r>
              <a:rPr lang="en-US" sz="1800" i="1" dirty="0"/>
              <a:t> thickness</a:t>
            </a:r>
          </a:p>
        </p:txBody>
      </p:sp>
      <p:grpSp>
        <p:nvGrpSpPr>
          <p:cNvPr id="40966" name="Group 2"/>
          <p:cNvGrpSpPr>
            <a:grpSpLocks/>
          </p:cNvGrpSpPr>
          <p:nvPr/>
        </p:nvGrpSpPr>
        <p:grpSpPr bwMode="auto">
          <a:xfrm>
            <a:off x="265113" y="1064329"/>
            <a:ext cx="4840287" cy="3856037"/>
            <a:chOff x="265112" y="1020763"/>
            <a:chExt cx="4840288" cy="3856037"/>
          </a:xfrm>
        </p:grpSpPr>
        <p:pic>
          <p:nvPicPr>
            <p:cNvPr id="40973" name="Picture 2" descr="Z:\Documents\Presentations\NRL\ebeam CoverT3.jpg"/>
            <p:cNvPicPr>
              <a:picLocks noChangeAspect="1" noChangeArrowheads="1"/>
            </p:cNvPicPr>
            <p:nvPr/>
          </p:nvPicPr>
          <p:blipFill>
            <a:blip r:embed="rId4">
              <a:extLst>
                <a:ext uri="{28A0092B-C50C-407E-A947-70E740481C1C}">
                  <a14:useLocalDpi xmlns:a14="http://schemas.microsoft.com/office/drawing/2010/main" val="0"/>
                </a:ext>
              </a:extLst>
            </a:blip>
            <a:srcRect l="2728" t="4666" r="9276"/>
            <a:stretch>
              <a:fillRect/>
            </a:stretch>
          </p:blipFill>
          <p:spPr bwMode="auto">
            <a:xfrm>
              <a:off x="265112" y="1020763"/>
              <a:ext cx="4840288" cy="385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4" name="TextBox 15"/>
            <p:cNvSpPr txBox="1">
              <a:spLocks noChangeArrowheads="1"/>
            </p:cNvSpPr>
            <p:nvPr/>
          </p:nvSpPr>
          <p:spPr bwMode="auto">
            <a:xfrm>
              <a:off x="3376612" y="2834341"/>
              <a:ext cx="8905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Symbol" charset="0"/>
                  <a:cs typeface="Symbol" charset="0"/>
                </a:rPr>
                <a:t>q</a:t>
              </a:r>
              <a:r>
                <a:rPr lang="en-US" sz="1400" baseline="-25000"/>
                <a:t>D</a:t>
              </a:r>
              <a:r>
                <a:rPr lang="en-US" sz="1400"/>
                <a:t>=645K</a:t>
              </a:r>
            </a:p>
          </p:txBody>
        </p:sp>
      </p:grpSp>
      <p:graphicFrame>
        <p:nvGraphicFramePr>
          <p:cNvPr id="40967" name="Object 2"/>
          <p:cNvGraphicFramePr>
            <a:graphicFrameLocks noChangeAspect="1"/>
          </p:cNvGraphicFramePr>
          <p:nvPr/>
        </p:nvGraphicFramePr>
        <p:xfrm>
          <a:off x="4495800" y="3200400"/>
          <a:ext cx="152400" cy="152400"/>
        </p:xfrm>
        <a:graphic>
          <a:graphicData uri="http://schemas.openxmlformats.org/presentationml/2006/ole">
            <mc:AlternateContent xmlns:mc="http://schemas.openxmlformats.org/markup-compatibility/2006">
              <mc:Choice xmlns:v="urn:schemas-microsoft-com:vml" Requires="v">
                <p:oleObj spid="_x0000_s41402" name="Equation" r:id="rId5" imgW="152400" imgH="152400" progId="Equation.3">
                  <p:embed/>
                </p:oleObj>
              </mc:Choice>
              <mc:Fallback>
                <p:oleObj name="Equation" r:id="rId5" imgW="152400" imgH="152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00400"/>
                        <a:ext cx="152400" cy="15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2" name="Straight Connector 21"/>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4D61DBA8-7423-8543-B3B0-898D37B0E2A7}"/>
              </a:ext>
            </a:extLst>
          </p:cNvPr>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rgbClr val="7F7F7F"/>
                </a:solidFill>
              </a:rPr>
              <a:pPr>
                <a:defRPr/>
              </a:pPr>
              <a:t>7</a:t>
            </a:fld>
            <a:endParaRPr lang="en-US" sz="1400" dirty="0">
              <a:solidFill>
                <a:srgbClr val="7F7F7F"/>
              </a:solidFill>
            </a:endParaRPr>
          </a:p>
        </p:txBody>
      </p:sp>
    </p:spTree>
  </p:cSld>
  <p:clrMapOvr>
    <a:masterClrMapping/>
  </p:clrMapOvr>
  <p:transition spd="slow" advTm="123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Z:\Documents\Presentations\APS 2012\n_0 and 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82663"/>
            <a:ext cx="5384800" cy="412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itle 1"/>
          <p:cNvSpPr>
            <a:spLocks noGrp="1"/>
          </p:cNvSpPr>
          <p:nvPr>
            <p:ph type="title"/>
          </p:nvPr>
        </p:nvSpPr>
        <p:spPr>
          <a:xfrm>
            <a:off x="0" y="76200"/>
            <a:ext cx="8991600" cy="762000"/>
          </a:xfrm>
        </p:spPr>
        <p:txBody>
          <a:bodyPr/>
          <a:lstStyle/>
          <a:p>
            <a:pPr algn="ctr"/>
            <a:r>
              <a:rPr lang="en-US" dirty="0">
                <a:latin typeface="Arial" charset="0"/>
                <a:ea typeface="ＭＳ Ｐゴシック" charset="0"/>
                <a:cs typeface="Arial" charset="0"/>
              </a:rPr>
              <a:t>TLS density from specific heat and internal friction are proportional to each other, </a:t>
            </a:r>
            <a:r>
              <a:rPr lang="en-US" i="1" dirty="0">
                <a:solidFill>
                  <a:schemeClr val="accent4">
                    <a:lumMod val="75000"/>
                  </a:schemeClr>
                </a:solidFill>
                <a:latin typeface="Arial" charset="0"/>
                <a:ea typeface="ＭＳ Ｐゴシック" charset="0"/>
                <a:cs typeface="Arial" charset="0"/>
              </a:rPr>
              <a:t>and depend on film density</a:t>
            </a:r>
          </a:p>
        </p:txBody>
      </p:sp>
      <p:cxnSp>
        <p:nvCxnSpPr>
          <p:cNvPr id="6" name="Straight Connector 5"/>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10200" y="4114800"/>
            <a:ext cx="2362200" cy="646113"/>
          </a:xfrm>
          <a:prstGeom prst="rect">
            <a:avLst/>
          </a:prstGeom>
          <a:solidFill>
            <a:schemeClr val="accent3">
              <a:lumMod val="20000"/>
              <a:lumOff val="80000"/>
            </a:schemeClr>
          </a:solidFill>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800" dirty="0"/>
              <a:t>Crystalline Silicon:</a:t>
            </a:r>
          </a:p>
          <a:p>
            <a:pPr eaLnBrk="1" hangingPunct="1">
              <a:defRPr/>
            </a:pPr>
            <a:r>
              <a:rPr lang="en-US" sz="1800" dirty="0" err="1"/>
              <a:t>n</a:t>
            </a:r>
            <a:r>
              <a:rPr lang="en-US" sz="1800" baseline="-25000" dirty="0" err="1"/>
              <a:t>Si</a:t>
            </a:r>
            <a:r>
              <a:rPr lang="en-US" sz="1800" dirty="0"/>
              <a:t>=5×10</a:t>
            </a:r>
            <a:r>
              <a:rPr lang="en-US" sz="1800" baseline="30000" dirty="0"/>
              <a:t>22</a:t>
            </a:r>
            <a:r>
              <a:rPr lang="en-US" sz="1800" dirty="0"/>
              <a:t> cm</a:t>
            </a:r>
            <a:r>
              <a:rPr lang="en-US" sz="1800" baseline="30000" dirty="0"/>
              <a:t>-3</a:t>
            </a:r>
          </a:p>
        </p:txBody>
      </p:sp>
      <p:grpSp>
        <p:nvGrpSpPr>
          <p:cNvPr id="2" name="Group 1">
            <a:extLst>
              <a:ext uri="{FF2B5EF4-FFF2-40B4-BE49-F238E27FC236}">
                <a16:creationId xmlns:a16="http://schemas.microsoft.com/office/drawing/2014/main" id="{5EB295FC-F2AA-274D-A6FC-79F86A1E2B8C}"/>
              </a:ext>
            </a:extLst>
          </p:cNvPr>
          <p:cNvGrpSpPr/>
          <p:nvPr/>
        </p:nvGrpSpPr>
        <p:grpSpPr>
          <a:xfrm>
            <a:off x="152400" y="4815007"/>
            <a:ext cx="8719375" cy="1966793"/>
            <a:chOff x="152400" y="4724400"/>
            <a:chExt cx="8719375" cy="1966793"/>
          </a:xfrm>
        </p:grpSpPr>
        <p:sp>
          <p:nvSpPr>
            <p:cNvPr id="13" name="TextBox 12"/>
            <p:cNvSpPr txBox="1">
              <a:spLocks noChangeArrowheads="1"/>
            </p:cNvSpPr>
            <p:nvPr/>
          </p:nvSpPr>
          <p:spPr bwMode="auto">
            <a:xfrm>
              <a:off x="152400" y="5029200"/>
              <a:ext cx="8719375"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27013" indent="-227013"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marL="684213" indent="-227013"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285750" indent="-285750" eaLnBrk="1" hangingPunct="1">
                <a:spcAft>
                  <a:spcPts val="1200"/>
                </a:spcAft>
                <a:buFont typeface="Arial"/>
                <a:buChar char="•"/>
                <a:defRPr/>
              </a:pPr>
              <a:r>
                <a:rPr lang="en-US" sz="1800" i="1" dirty="0"/>
                <a:t>n</a:t>
              </a:r>
              <a:r>
                <a:rPr lang="en-US" sz="1800" i="1" baseline="-25000" dirty="0"/>
                <a:t>o</a:t>
              </a:r>
              <a:r>
                <a:rPr lang="en-US" sz="1800" i="1" dirty="0"/>
                <a:t> and P vanish as </a:t>
              </a:r>
              <a:r>
                <a:rPr lang="en-US" sz="1800" i="1" dirty="0" err="1"/>
                <a:t>n</a:t>
              </a:r>
              <a:r>
                <a:rPr lang="en-US" sz="1800" i="1" baseline="-25000" dirty="0" err="1"/>
                <a:t>Si</a:t>
              </a:r>
              <a:r>
                <a:rPr lang="en-US" sz="1800" i="1" dirty="0"/>
                <a:t> </a:t>
              </a:r>
              <a:r>
                <a:rPr lang="en-US" sz="1800" i="1" dirty="0">
                  <a:latin typeface="Symbol" charset="0"/>
                  <a:cs typeface="Symbol" charset="0"/>
                </a:rPr>
                <a:t>® </a:t>
              </a:r>
              <a:r>
                <a:rPr lang="en-US" sz="1800" i="1" dirty="0"/>
                <a:t> </a:t>
              </a:r>
              <a:r>
                <a:rPr lang="en-US" sz="1800" i="1" dirty="0" err="1"/>
                <a:t>n</a:t>
              </a:r>
              <a:r>
                <a:rPr lang="en-US" sz="1800" i="1" baseline="-25000" dirty="0" err="1"/>
                <a:t>crystalline</a:t>
              </a:r>
              <a:r>
                <a:rPr lang="en-US" sz="1800" i="1" baseline="-25000" dirty="0"/>
                <a:t> Si</a:t>
              </a:r>
              <a:r>
                <a:rPr lang="en-US" sz="1800" i="1" dirty="0">
                  <a:latin typeface="Times" charset="0"/>
                  <a:cs typeface="Times" charset="0"/>
                </a:rPr>
                <a:t> </a:t>
              </a:r>
            </a:p>
            <a:p>
              <a:pPr marL="285750" indent="-285750" eaLnBrk="1" hangingPunct="1">
                <a:spcAft>
                  <a:spcPts val="1200"/>
                </a:spcAft>
                <a:buFont typeface="Arial"/>
                <a:buChar char="•"/>
                <a:defRPr/>
              </a:pPr>
              <a:r>
                <a:rPr lang="en-US" sz="1800" i="1" dirty="0"/>
                <a:t>n</a:t>
              </a:r>
              <a:r>
                <a:rPr lang="en-US" sz="1800" i="1" baseline="-25000" dirty="0"/>
                <a:t>0</a:t>
              </a:r>
              <a:r>
                <a:rPr lang="en-US" sz="1800" i="1" dirty="0"/>
                <a:t>/P</a:t>
              </a:r>
              <a:r>
                <a:rPr lang="en-US" sz="1800" dirty="0"/>
                <a:t> ~ 8 – similar to other glasses.  </a:t>
              </a:r>
              <a:r>
                <a:rPr lang="en-US" sz="1800" i="1" dirty="0">
                  <a:latin typeface="Arial"/>
                  <a:cs typeface="Arial"/>
                </a:rPr>
                <a:t>n</a:t>
              </a:r>
              <a:r>
                <a:rPr lang="en-US" sz="1800" i="1" baseline="-25000" dirty="0">
                  <a:latin typeface="Arial"/>
                  <a:cs typeface="Arial"/>
                </a:rPr>
                <a:t>o</a:t>
              </a:r>
              <a:r>
                <a:rPr lang="en-US" sz="1800" dirty="0">
                  <a:latin typeface="Arial"/>
                  <a:cs typeface="Arial"/>
                </a:rPr>
                <a:t> and </a:t>
              </a:r>
              <a:r>
                <a:rPr lang="en-US" sz="1800" i="1" dirty="0">
                  <a:latin typeface="Arial"/>
                  <a:cs typeface="Arial"/>
                </a:rPr>
                <a:t>P</a:t>
              </a:r>
              <a:r>
                <a:rPr lang="en-US" sz="1800" dirty="0">
                  <a:latin typeface="Arial"/>
                  <a:cs typeface="Arial"/>
                </a:rPr>
                <a:t> proportional in usual TLS model</a:t>
              </a:r>
              <a:endParaRPr lang="en-US" sz="1800" dirty="0"/>
            </a:p>
            <a:p>
              <a:pPr eaLnBrk="1" hangingPunct="1">
                <a:spcAft>
                  <a:spcPts val="1200"/>
                </a:spcAft>
                <a:buFont typeface="Arial" charset="0"/>
                <a:buChar char="•"/>
                <a:defRPr/>
              </a:pPr>
              <a:r>
                <a:rPr lang="en-US" sz="1800" dirty="0"/>
                <a:t>TLS vanish with increasing </a:t>
              </a:r>
              <a:r>
                <a:rPr lang="en-US" sz="1800" i="1" dirty="0" err="1"/>
                <a:t>n</a:t>
              </a:r>
              <a:r>
                <a:rPr lang="en-US" sz="1800" i="1" baseline="-25000" dirty="0" err="1"/>
                <a:t>Si</a:t>
              </a:r>
              <a:r>
                <a:rPr lang="en-US" sz="1800" dirty="0"/>
                <a:t> – associated with low density regions/</a:t>
              </a:r>
              <a:r>
                <a:rPr lang="en-US" sz="1800" dirty="0" err="1"/>
                <a:t>nanovoids</a:t>
              </a:r>
              <a:r>
                <a:rPr lang="en-US" sz="1800" dirty="0"/>
                <a:t>??</a:t>
              </a:r>
            </a:p>
            <a:p>
              <a:pPr eaLnBrk="1" hangingPunct="1">
                <a:spcAft>
                  <a:spcPts val="1200"/>
                </a:spcAft>
                <a:buFont typeface="Arial" charset="0"/>
                <a:buChar char="•"/>
                <a:defRPr/>
              </a:pPr>
              <a:r>
                <a:rPr lang="en-US" sz="1800" dirty="0"/>
                <a:t>Correlation is over nearly 3 decades</a:t>
              </a:r>
            </a:p>
          </p:txBody>
        </p:sp>
        <p:sp>
          <p:nvSpPr>
            <p:cNvPr id="45068" name="TextBox 23"/>
            <p:cNvSpPr txBox="1">
              <a:spLocks noChangeArrowheads="1"/>
            </p:cNvSpPr>
            <p:nvPr/>
          </p:nvSpPr>
          <p:spPr bwMode="auto">
            <a:xfrm>
              <a:off x="4800600" y="5192712"/>
              <a:ext cx="312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_</a:t>
              </a:r>
            </a:p>
          </p:txBody>
        </p:sp>
        <p:sp>
          <p:nvSpPr>
            <p:cNvPr id="45069" name="TextBox 23"/>
            <p:cNvSpPr txBox="1">
              <a:spLocks noChangeArrowheads="1"/>
            </p:cNvSpPr>
            <p:nvPr/>
          </p:nvSpPr>
          <p:spPr bwMode="auto">
            <a:xfrm>
              <a:off x="1196322" y="4724400"/>
              <a:ext cx="3127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_</a:t>
              </a:r>
            </a:p>
          </p:txBody>
        </p:sp>
        <p:sp>
          <p:nvSpPr>
            <p:cNvPr id="25" name="TextBox 23"/>
            <p:cNvSpPr txBox="1">
              <a:spLocks noChangeArrowheads="1"/>
            </p:cNvSpPr>
            <p:nvPr/>
          </p:nvSpPr>
          <p:spPr bwMode="auto">
            <a:xfrm>
              <a:off x="754062" y="5192712"/>
              <a:ext cx="312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_</a:t>
              </a:r>
            </a:p>
          </p:txBody>
        </p:sp>
      </p:grpSp>
      <p:sp>
        <p:nvSpPr>
          <p:cNvPr id="14"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8</a:t>
            </a:fld>
            <a:endParaRPr lang="en-US" sz="1400" dirty="0">
              <a:solidFill>
                <a:schemeClr val="bg1">
                  <a:lumMod val="50000"/>
                </a:schemeClr>
              </a:solidFill>
            </a:endParaRPr>
          </a:p>
        </p:txBody>
      </p:sp>
    </p:spTree>
  </p:cSld>
  <p:clrMapOvr>
    <a:masterClrMapping/>
  </p:clrMapOvr>
  <p:transition spd="slow" advTm="6780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43656"/>
            <a:ext cx="8229600" cy="762000"/>
          </a:xfrm>
        </p:spPr>
        <p:txBody>
          <a:bodyPr/>
          <a:lstStyle/>
          <a:p>
            <a:pPr algn="ctr"/>
            <a:r>
              <a:rPr lang="en-US" dirty="0">
                <a:latin typeface="Arial" charset="0"/>
                <a:ea typeface="ＭＳ Ｐゴシック" charset="0"/>
                <a:cs typeface="Arial" charset="0"/>
              </a:rPr>
              <a:t>TLS </a:t>
            </a:r>
            <a:r>
              <a:rPr lang="en-US" dirty="0">
                <a:latin typeface="Calibri" charset="0"/>
                <a:ea typeface="ＭＳ Ｐゴシック" charset="0"/>
                <a:cs typeface="ＭＳ Ｐゴシック" charset="0"/>
              </a:rPr>
              <a:t>(either </a:t>
            </a:r>
            <a:r>
              <a:rPr lang="en-US" i="1" dirty="0">
                <a:latin typeface="Calibri" charset="0"/>
                <a:ea typeface="ＭＳ Ｐゴシック" charset="0"/>
                <a:cs typeface="ＭＳ Ｐゴシック" charset="0"/>
              </a:rPr>
              <a:t>n</a:t>
            </a:r>
            <a:r>
              <a:rPr lang="en-US" i="1" baseline="-25000" dirty="0">
                <a:latin typeface="Calibri" charset="0"/>
                <a:ea typeface="ＭＳ Ｐゴシック" charset="0"/>
                <a:cs typeface="ＭＳ Ｐゴシック" charset="0"/>
              </a:rPr>
              <a:t>o</a:t>
            </a:r>
            <a:r>
              <a:rPr lang="en-US" dirty="0">
                <a:latin typeface="Calibri" charset="0"/>
                <a:ea typeface="ＭＳ Ｐゴシック" charset="0"/>
                <a:cs typeface="ＭＳ Ｐゴシック" charset="0"/>
              </a:rPr>
              <a:t> or </a:t>
            </a:r>
            <a:r>
              <a:rPr lang="en-US" i="1" dirty="0">
                <a:latin typeface="Calibri" charset="0"/>
                <a:ea typeface="ＭＳ Ｐゴシック" charset="0"/>
                <a:cs typeface="ＭＳ Ｐゴシック" charset="0"/>
              </a:rPr>
              <a:t>P</a:t>
            </a:r>
            <a:r>
              <a:rPr lang="en-US" dirty="0">
                <a:latin typeface="Calibri" charset="0"/>
                <a:ea typeface="ＭＳ Ｐゴシック" charset="0"/>
                <a:cs typeface="ＭＳ Ｐゴシック" charset="0"/>
              </a:rPr>
              <a:t>) </a:t>
            </a:r>
            <a:r>
              <a:rPr lang="en-US" dirty="0">
                <a:latin typeface="Arial" charset="0"/>
                <a:ea typeface="ＭＳ Ｐゴシック" charset="0"/>
                <a:cs typeface="Arial" charset="0"/>
              </a:rPr>
              <a:t>dependence on atomic density seen in a range of amorphous materials</a:t>
            </a:r>
          </a:p>
        </p:txBody>
      </p:sp>
      <p:cxnSp>
        <p:nvCxnSpPr>
          <p:cNvPr id="6" name="Straight Connector 5"/>
          <p:cNvCxnSpPr/>
          <p:nvPr/>
        </p:nvCxnSpPr>
        <p:spPr>
          <a:xfrm>
            <a:off x="0" y="914400"/>
            <a:ext cx="9144000"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2887662" y="-228600"/>
            <a:ext cx="312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_</a:t>
            </a:r>
          </a:p>
        </p:txBody>
      </p:sp>
      <p:sp>
        <p:nvSpPr>
          <p:cNvPr id="7" name="Slide Number Placeholder 2"/>
          <p:cNvSpPr txBox="1">
            <a:spLocks/>
          </p:cNvSpPr>
          <p:nvPr/>
        </p:nvSpPr>
        <p:spPr>
          <a:xfrm>
            <a:off x="5334000" y="6616700"/>
            <a:ext cx="3810000" cy="228600"/>
          </a:xfrm>
          <a:prstGeom prst="rect">
            <a:avLst/>
          </a:prstGeom>
        </p:spPr>
        <p:txBody>
          <a:bodyPr/>
          <a:ls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019D09FA-5580-FF4F-AFCD-B182FBC5EFCF}" type="slidenum">
              <a:rPr lang="en-US" sz="1400" smtClean="0">
                <a:solidFill>
                  <a:schemeClr val="bg1">
                    <a:lumMod val="50000"/>
                  </a:schemeClr>
                </a:solidFill>
              </a:rPr>
              <a:pPr>
                <a:defRPr/>
              </a:pPr>
              <a:t>9</a:t>
            </a:fld>
            <a:endParaRPr lang="en-US" sz="1400" dirty="0">
              <a:solidFill>
                <a:schemeClr val="bg1">
                  <a:lumMod val="50000"/>
                </a:schemeClr>
              </a:solidFill>
            </a:endParaRPr>
          </a:p>
        </p:txBody>
      </p:sp>
      <p:pic>
        <p:nvPicPr>
          <p:cNvPr id="8" name="Picture 7">
            <a:extLst>
              <a:ext uri="{FF2B5EF4-FFF2-40B4-BE49-F238E27FC236}">
                <a16:creationId xmlns:a16="http://schemas.microsoft.com/office/drawing/2014/main" id="{E1F2A45A-CDE4-FC43-88EB-A474B2ECDE98}"/>
              </a:ext>
            </a:extLst>
          </p:cNvPr>
          <p:cNvPicPr>
            <a:picLocks noChangeAspect="1"/>
          </p:cNvPicPr>
          <p:nvPr/>
        </p:nvPicPr>
        <p:blipFill>
          <a:blip r:embed="rId3"/>
          <a:stretch>
            <a:fillRect/>
          </a:stretch>
        </p:blipFill>
        <p:spPr>
          <a:xfrm>
            <a:off x="609600" y="1027931"/>
            <a:ext cx="6540422" cy="5517386"/>
          </a:xfrm>
          <a:prstGeom prst="rect">
            <a:avLst/>
          </a:prstGeom>
        </p:spPr>
      </p:pic>
      <p:sp>
        <p:nvSpPr>
          <p:cNvPr id="9" name="TextBox 8">
            <a:extLst>
              <a:ext uri="{FF2B5EF4-FFF2-40B4-BE49-F238E27FC236}">
                <a16:creationId xmlns:a16="http://schemas.microsoft.com/office/drawing/2014/main" id="{CCC0DBEA-113A-A347-9442-A1C4BA103F72}"/>
              </a:ext>
            </a:extLst>
          </p:cNvPr>
          <p:cNvSpPr txBox="1"/>
          <p:nvPr/>
        </p:nvSpPr>
        <p:spPr>
          <a:xfrm>
            <a:off x="4366874" y="6553200"/>
            <a:ext cx="4079133" cy="307777"/>
          </a:xfrm>
          <a:prstGeom prst="rect">
            <a:avLst/>
          </a:prstGeom>
          <a:noFill/>
        </p:spPr>
        <p:txBody>
          <a:bodyPr wrap="square" rtlCol="0">
            <a:spAutoFit/>
          </a:bodyPr>
          <a:lstStyle/>
          <a:p>
            <a:r>
              <a:rPr lang="en-US" sz="1400" dirty="0"/>
              <a:t>From D.R. Queen et al., JNCS 426 (2015), 19-24</a:t>
            </a:r>
          </a:p>
        </p:txBody>
      </p:sp>
    </p:spTree>
  </p:cSld>
  <p:clrMapOvr>
    <a:masterClrMapping/>
  </p:clrMapOvr>
  <p:transition spd="slow" advTm="67806"/>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28851</TotalTime>
  <Words>2839</Words>
  <Application>Microsoft Macintosh PowerPoint</Application>
  <PresentationFormat>On-screen Show (4:3)</PresentationFormat>
  <Paragraphs>255</Paragraphs>
  <Slides>19</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2" baseType="lpstr">
      <vt:lpstr>ＭＳ Ｐゴシック</vt:lpstr>
      <vt:lpstr>Arial</vt:lpstr>
      <vt:lpstr>Calibri</vt:lpstr>
      <vt:lpstr>Cambria Math</vt:lpstr>
      <vt:lpstr>Lucida Grande</vt:lpstr>
      <vt:lpstr>Source Sans Pro Light</vt:lpstr>
      <vt:lpstr>Symbol</vt:lpstr>
      <vt:lpstr>Times</vt:lpstr>
      <vt:lpstr>Times New Roman</vt:lpstr>
      <vt:lpstr>Wingdings</vt:lpstr>
      <vt:lpstr>Office Theme</vt:lpstr>
      <vt:lpstr>1_Office Theme</vt:lpstr>
      <vt:lpstr>Equation</vt:lpstr>
      <vt:lpstr>Two level systems and thermal noise why do coatings have this noise and how do we reduce it </vt:lpstr>
      <vt:lpstr>Traditionally, glasses quenched from liquid Also can be made by vapor deposition Structure of Silicon  </vt:lpstr>
      <vt:lpstr>Energy landscape of configurations: “nearby” minima lead to tunneling or thermally-activated motion of groups of atoms</vt:lpstr>
      <vt:lpstr>Internal friction to measure losses</vt:lpstr>
      <vt:lpstr>“Universal” mechanical losses at low T (tunneling)  Higher T more variable, including peaks (thermally activated)</vt:lpstr>
      <vt:lpstr>PowerPoint Presentation</vt:lpstr>
      <vt:lpstr>Variable TLS in a-Si also in specific heat C:  excess C at low T</vt:lpstr>
      <vt:lpstr>TLS density from specific heat and internal friction are proportional to each other, and depend on film density</vt:lpstr>
      <vt:lpstr>TLS (either no or P) dependence on atomic density seen in a range of amorphous materials</vt:lpstr>
      <vt:lpstr>Vapor deposited films of indomethacin (IMC); ultrastable glasses with low TLS grown at Ts &lt; glass transition Tg</vt:lpstr>
      <vt:lpstr>Hypotheses re vapor deposited a-Si</vt:lpstr>
      <vt:lpstr>Connection between energy landscape, entropy, and TLS</vt:lpstr>
      <vt:lpstr>Enthalpy or Volume (density) as a function of T starting from liquid Vapor deposited compared to liquid quenching of amorphous material</vt:lpstr>
      <vt:lpstr>Comments and Open questions</vt:lpstr>
      <vt:lpstr>PowerPoint Presentation</vt:lpstr>
      <vt:lpstr>Amorphous Silicon losses: thickness also matters Thin films are more lossy than thick films (not per volume, absolute) Correlates with atomic density differences (thick films are denser) Annealing reduces loss, but not much (at low T) compared to growth T effects</vt:lpstr>
      <vt:lpstr>More recent data on internal friction (IF) derived TLS density (specific heat still in progress)</vt:lpstr>
      <vt:lpstr>Other current materials in LIGO coatings:</vt:lpstr>
      <vt:lpstr>Overview and future LIGO- specific directions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dc:creator>
  <cp:lastModifiedBy> </cp:lastModifiedBy>
  <cp:revision>840</cp:revision>
  <cp:lastPrinted>2018-05-16T00:09:15Z</cp:lastPrinted>
  <dcterms:created xsi:type="dcterms:W3CDTF">2012-03-02T00:11:23Z</dcterms:created>
  <dcterms:modified xsi:type="dcterms:W3CDTF">2018-05-16T18:20:36Z</dcterms:modified>
</cp:coreProperties>
</file>