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77" r:id="rId4"/>
    <p:sldId id="278" r:id="rId5"/>
    <p:sldId id="279" r:id="rId6"/>
    <p:sldId id="280" r:id="rId7"/>
    <p:sldId id="358" r:id="rId8"/>
    <p:sldId id="281" r:id="rId9"/>
    <p:sldId id="283" r:id="rId10"/>
    <p:sldId id="295" r:id="rId11"/>
    <p:sldId id="302" r:id="rId12"/>
    <p:sldId id="304" r:id="rId13"/>
    <p:sldId id="305" r:id="rId14"/>
    <p:sldId id="306" r:id="rId15"/>
    <p:sldId id="316" r:id="rId16"/>
    <p:sldId id="319" r:id="rId17"/>
    <p:sldId id="320" r:id="rId18"/>
    <p:sldId id="321" r:id="rId19"/>
    <p:sldId id="298" r:id="rId20"/>
    <p:sldId id="322" r:id="rId21"/>
    <p:sldId id="323" r:id="rId22"/>
    <p:sldId id="325" r:id="rId23"/>
    <p:sldId id="326" r:id="rId24"/>
    <p:sldId id="327" r:id="rId25"/>
    <p:sldId id="328" r:id="rId26"/>
    <p:sldId id="330" r:id="rId27"/>
    <p:sldId id="332" r:id="rId28"/>
    <p:sldId id="333" r:id="rId29"/>
    <p:sldId id="360" r:id="rId30"/>
    <p:sldId id="363" r:id="rId31"/>
    <p:sldId id="362" r:id="rId32"/>
    <p:sldId id="258" r:id="rId33"/>
    <p:sldId id="259" r:id="rId34"/>
    <p:sldId id="260" r:id="rId35"/>
    <p:sldId id="335" r:id="rId36"/>
    <p:sldId id="336" r:id="rId37"/>
    <p:sldId id="337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1"/>
    <p:restoredTop sz="94651"/>
  </p:normalViewPr>
  <p:slideViewPr>
    <p:cSldViewPr snapToGrid="0" snapToObjects="1">
      <p:cViewPr>
        <p:scale>
          <a:sx n="95" d="100"/>
          <a:sy n="95" d="100"/>
        </p:scale>
        <p:origin x="14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if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  <a:effectLst/>
        </p:spPr>
        <p:txBody>
          <a:bodyPr lIns="50800" tIns="50800" rIns="50800" bIns="50800" anchor="b">
            <a:no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200" y="9194800"/>
            <a:ext cx="312014" cy="29982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7581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  <a:effectLst/>
        </p:spPr>
        <p:txBody>
          <a:bodyPr lIns="50800" tIns="50800" rIns="50800" bIns="50800">
            <a:noAutofit/>
          </a:bodyPr>
          <a:lstStyle>
            <a:lvl1pPr algn="r"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Line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2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842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  <a:effectLst/>
        </p:spPr>
        <p:txBody>
          <a:bodyPr lIns="50800" tIns="50800" rIns="50800" bIns="50800" anchor="b">
            <a:noAutofit/>
          </a:bodyPr>
          <a:lstStyle>
            <a:lvl1pPr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8000" y="9194800"/>
            <a:ext cx="312014" cy="29982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Line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3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842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4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  <a:effectLst/>
        </p:spPr>
        <p:txBody>
          <a:bodyPr lIns="50800" tIns="50800" rIns="50800" bIns="50800" anchor="b">
            <a:noAutofit/>
          </a:bodyPr>
          <a:lstStyle>
            <a:lvl1pPr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266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112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155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002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2044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Line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4" name="Image"/>
          <p:cNvSpPr>
            <a:spLocks noGrp="1"/>
          </p:cNvSpPr>
          <p:nvPr>
            <p:ph type="pic" sz="quarter" idx="13"/>
          </p:nvPr>
        </p:nvSpPr>
        <p:spPr>
          <a:xfrm>
            <a:off x="6667500" y="1803400"/>
            <a:ext cx="5816600" cy="431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5" name="Image"/>
          <p:cNvSpPr>
            <a:spLocks noGrp="1"/>
          </p:cNvSpPr>
          <p:nvPr>
            <p:ph type="pic" sz="quarter" idx="14"/>
          </p:nvPr>
        </p:nvSpPr>
        <p:spPr>
          <a:xfrm>
            <a:off x="520700" y="1803400"/>
            <a:ext cx="5803900" cy="431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Line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5" name="Image"/>
          <p:cNvSpPr>
            <a:spLocks noGrp="1"/>
          </p:cNvSpPr>
          <p:nvPr>
            <p:ph type="pic" sz="quarter" idx="13"/>
          </p:nvPr>
        </p:nvSpPr>
        <p:spPr>
          <a:xfrm>
            <a:off x="520700" y="1778000"/>
            <a:ext cx="3759200" cy="505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Image"/>
          <p:cNvSpPr>
            <a:spLocks noGrp="1"/>
          </p:cNvSpPr>
          <p:nvPr>
            <p:ph type="pic" sz="half" idx="14"/>
          </p:nvPr>
        </p:nvSpPr>
        <p:spPr>
          <a:xfrm>
            <a:off x="4622800" y="1778000"/>
            <a:ext cx="7886700" cy="505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Line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6" name="Image"/>
          <p:cNvSpPr>
            <a:spLocks noGrp="1"/>
          </p:cNvSpPr>
          <p:nvPr>
            <p:ph type="pic" sz="half" idx="13"/>
          </p:nvPr>
        </p:nvSpPr>
        <p:spPr>
          <a:xfrm>
            <a:off x="469900" y="457200"/>
            <a:ext cx="5842000" cy="8064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7" name="Image"/>
          <p:cNvSpPr>
            <a:spLocks noGrp="1"/>
          </p:cNvSpPr>
          <p:nvPr>
            <p:ph type="pic" sz="half" idx="14"/>
          </p:nvPr>
        </p:nvSpPr>
        <p:spPr>
          <a:xfrm>
            <a:off x="6654800" y="508000"/>
            <a:ext cx="5829300" cy="8013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Line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7" name="Line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8" name="Image"/>
          <p:cNvSpPr>
            <a:spLocks noGrp="1"/>
          </p:cNvSpPr>
          <p:nvPr>
            <p:ph type="pic" sz="quarter" idx="13"/>
          </p:nvPr>
        </p:nvSpPr>
        <p:spPr>
          <a:xfrm>
            <a:off x="508000" y="1778000"/>
            <a:ext cx="3784600" cy="506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9" name="Image"/>
          <p:cNvSpPr>
            <a:spLocks noGrp="1"/>
          </p:cNvSpPr>
          <p:nvPr>
            <p:ph type="pic" sz="quarter" idx="14"/>
          </p:nvPr>
        </p:nvSpPr>
        <p:spPr>
          <a:xfrm>
            <a:off x="8724900" y="1778000"/>
            <a:ext cx="3759200" cy="506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0" name="Image"/>
          <p:cNvSpPr>
            <a:spLocks noGrp="1"/>
          </p:cNvSpPr>
          <p:nvPr>
            <p:ph type="pic" sz="quarter" idx="15"/>
          </p:nvPr>
        </p:nvSpPr>
        <p:spPr>
          <a:xfrm>
            <a:off x="4622800" y="1778000"/>
            <a:ext cx="3784600" cy="506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Image"/>
          <p:cNvSpPr>
            <a:spLocks noGrp="1"/>
          </p:cNvSpPr>
          <p:nvPr>
            <p:ph type="pic" idx="13"/>
          </p:nvPr>
        </p:nvSpPr>
        <p:spPr>
          <a:xfrm>
            <a:off x="533400" y="508000"/>
            <a:ext cx="11938000" cy="796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Line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9" name="Line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0" name="Image"/>
          <p:cNvSpPr>
            <a:spLocks noGrp="1"/>
          </p:cNvSpPr>
          <p:nvPr>
            <p:ph type="pic" sz="half" idx="13"/>
          </p:nvPr>
        </p:nvSpPr>
        <p:spPr>
          <a:xfrm>
            <a:off x="508000" y="520700"/>
            <a:ext cx="5816600" cy="796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1" name="Image"/>
          <p:cNvSpPr>
            <a:spLocks noGrp="1"/>
          </p:cNvSpPr>
          <p:nvPr>
            <p:ph type="pic" sz="quarter" idx="14"/>
          </p:nvPr>
        </p:nvSpPr>
        <p:spPr>
          <a:xfrm>
            <a:off x="6667500" y="520700"/>
            <a:ext cx="5816600" cy="381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2" name="Image"/>
          <p:cNvSpPr>
            <a:spLocks noGrp="1"/>
          </p:cNvSpPr>
          <p:nvPr>
            <p:ph type="pic" sz="quarter" idx="15"/>
          </p:nvPr>
        </p:nvSpPr>
        <p:spPr>
          <a:xfrm>
            <a:off x="6667500" y="4660900"/>
            <a:ext cx="5816600" cy="3822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Line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2" name="Line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3" name="Line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4" name="Image"/>
          <p:cNvSpPr>
            <a:spLocks noGrp="1"/>
          </p:cNvSpPr>
          <p:nvPr>
            <p:ph type="pic" idx="13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5" name="Image"/>
          <p:cNvSpPr>
            <a:spLocks noGrp="1"/>
          </p:cNvSpPr>
          <p:nvPr>
            <p:ph type="pic" sz="quarter" idx="14"/>
          </p:nvPr>
        </p:nvSpPr>
        <p:spPr>
          <a:xfrm>
            <a:off x="9220200" y="3289300"/>
            <a:ext cx="3276600" cy="2438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6" name="Image"/>
          <p:cNvSpPr>
            <a:spLocks noGrp="1"/>
          </p:cNvSpPr>
          <p:nvPr>
            <p:ph type="pic" sz="quarter" idx="15"/>
          </p:nvPr>
        </p:nvSpPr>
        <p:spPr>
          <a:xfrm>
            <a:off x="9220200" y="6019800"/>
            <a:ext cx="3276600" cy="2463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7" name="Image"/>
          <p:cNvSpPr>
            <a:spLocks noGrp="1"/>
          </p:cNvSpPr>
          <p:nvPr>
            <p:ph type="pic" sz="quarter" idx="16"/>
          </p:nvPr>
        </p:nvSpPr>
        <p:spPr>
          <a:xfrm>
            <a:off x="9220200" y="508000"/>
            <a:ext cx="3276600" cy="2463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effectLst/>
        </p:spPr>
        <p:txBody>
          <a:bodyPr lIns="50800" tIns="50800" rIns="50800" bIns="50800" anchor="b">
            <a:noAutofit/>
          </a:bodyPr>
          <a:lstStyle>
            <a:lvl1pPr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266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112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155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002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2044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7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effectLst/>
        </p:spPr>
        <p:txBody>
          <a:bodyPr lIns="50800" tIns="50800" rIns="50800" bIns="50800" anchor="b">
            <a:noAutofit/>
          </a:bodyPr>
          <a:lstStyle>
            <a:lvl1pPr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266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112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155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002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2044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Line"/>
          <p:cNvSpPr/>
          <p:nvPr/>
        </p:nvSpPr>
        <p:spPr>
          <a:xfrm>
            <a:off x="647700" y="1231900"/>
            <a:ext cx="11709400" cy="127"/>
          </a:xfrm>
          <a:prstGeom prst="line">
            <a:avLst/>
          </a:prstGeom>
          <a:ln w="254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38" name="LisaPF-logo_trans.png" descr="LisaPF-logo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31600" y="38100"/>
            <a:ext cx="1066800" cy="1066800"/>
          </a:xfrm>
          <a:prstGeom prst="rect">
            <a:avLst/>
          </a:prstGeom>
          <a:ln w="12700">
            <a:miter lim="400000"/>
          </a:ln>
          <a:effectLst>
            <a:outerShdw blurRad="190500" dist="381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xfrm>
            <a:off x="571500" y="88900"/>
            <a:ext cx="10820400" cy="1066800"/>
          </a:xfrm>
          <a:prstGeom prst="rect">
            <a:avLst/>
          </a:prstGeom>
          <a:effectLst/>
        </p:spPr>
        <p:txBody>
          <a:bodyPr lIns="50800" tIns="50800" rIns="50800" bIns="50800" anchor="b"/>
          <a:lstStyle>
            <a:lvl1pPr>
              <a:defRPr>
                <a:solidFill>
                  <a:srgbClr val="5A5A5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L="279400" indent="-279400">
              <a:spcBef>
                <a:spcPts val="0"/>
              </a:spcBef>
              <a:buSzPct val="100000"/>
              <a:defRPr>
                <a:solidFill>
                  <a:srgbClr val="4E4E4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23900" indent="-279400">
              <a:spcBef>
                <a:spcPts val="0"/>
              </a:spcBef>
              <a:buSzPct val="100000"/>
              <a:defRPr>
                <a:solidFill>
                  <a:srgbClr val="515F7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8400" indent="-279400">
              <a:spcBef>
                <a:spcPts val="0"/>
              </a:spcBef>
              <a:buSzPct val="100000"/>
              <a:defRPr>
                <a:solidFill>
                  <a:srgbClr val="826D8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12900" indent="-279400">
              <a:spcBef>
                <a:spcPts val="0"/>
              </a:spcBef>
              <a:buSzPct val="100000"/>
              <a:defRPr>
                <a:solidFill>
                  <a:srgbClr val="58856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79400">
              <a:spcBef>
                <a:spcPts val="0"/>
              </a:spcBef>
              <a:buSzPct val="100000"/>
              <a:defRPr>
                <a:solidFill>
                  <a:srgbClr val="81866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3472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ine"/>
          <p:cNvSpPr/>
          <p:nvPr/>
        </p:nvSpPr>
        <p:spPr>
          <a:xfrm>
            <a:off x="647700" y="1231900"/>
            <a:ext cx="11709400" cy="127"/>
          </a:xfrm>
          <a:prstGeom prst="line">
            <a:avLst/>
          </a:prstGeom>
          <a:ln w="254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50" name="LisaPF-logo_trans.png" descr="LisaPF-logo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31600" y="38100"/>
            <a:ext cx="1066800" cy="1066800"/>
          </a:xfrm>
          <a:prstGeom prst="rect">
            <a:avLst/>
          </a:prstGeom>
          <a:ln w="12700">
            <a:miter lim="400000"/>
          </a:ln>
          <a:effectLst>
            <a:outerShdw blurRad="190500" dist="381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571500" y="88900"/>
            <a:ext cx="10820400" cy="1066800"/>
          </a:xfrm>
          <a:prstGeom prst="rect">
            <a:avLst/>
          </a:prstGeom>
          <a:effectLst/>
        </p:spPr>
        <p:txBody>
          <a:bodyPr lIns="50800" tIns="50800" rIns="50800" bIns="50800" anchor="b"/>
          <a:lstStyle>
            <a:lvl1pPr>
              <a:defRPr>
                <a:solidFill>
                  <a:srgbClr val="5A5A5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L="279400" indent="-279400">
              <a:spcBef>
                <a:spcPts val="0"/>
              </a:spcBef>
              <a:buSzPct val="100000"/>
              <a:defRPr>
                <a:solidFill>
                  <a:srgbClr val="4E4E4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23900" indent="-279400">
              <a:spcBef>
                <a:spcPts val="0"/>
              </a:spcBef>
              <a:buSzPct val="100000"/>
              <a:defRPr>
                <a:solidFill>
                  <a:srgbClr val="515F7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8400" indent="-279400">
              <a:spcBef>
                <a:spcPts val="0"/>
              </a:spcBef>
              <a:buSzPct val="100000"/>
              <a:defRPr>
                <a:solidFill>
                  <a:srgbClr val="826D8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12900" indent="-279400">
              <a:spcBef>
                <a:spcPts val="0"/>
              </a:spcBef>
              <a:buSzPct val="100000"/>
              <a:defRPr>
                <a:solidFill>
                  <a:srgbClr val="58856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79400">
              <a:spcBef>
                <a:spcPts val="0"/>
              </a:spcBef>
              <a:buSzPct val="100000"/>
              <a:defRPr>
                <a:solidFill>
                  <a:srgbClr val="81866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3472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gradFill>
            <a:gsLst>
              <a:gs pos="0">
                <a:srgbClr val="6D6D6D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61" name="Rectangle"/>
          <p:cNvSpPr/>
          <p:nvPr/>
        </p:nvSpPr>
        <p:spPr>
          <a:xfrm>
            <a:off x="12700" y="9359900"/>
            <a:ext cx="13004800" cy="393700"/>
          </a:xfrm>
          <a:prstGeom prst="rect">
            <a:avLst/>
          </a:prstGeom>
          <a:gradFill>
            <a:gsLst>
              <a:gs pos="0">
                <a:srgbClr val="7E7E7E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363" name="LisaPF-logo_trans.png" descr="LisaPF-logo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49100" y="25400"/>
            <a:ext cx="1066800" cy="1066800"/>
          </a:xfrm>
          <a:prstGeom prst="rect">
            <a:avLst/>
          </a:prstGeom>
          <a:ln w="12700">
            <a:miter lim="400000"/>
          </a:ln>
          <a:effectLst>
            <a:outerShdw blurRad="190500" dist="38100" dir="2700000" rotWithShape="0">
              <a:srgbClr val="FFFFFF">
                <a:alpha val="50000"/>
              </a:srgbClr>
            </a:outerShdw>
          </a:effectLst>
        </p:spPr>
      </p:pic>
      <p:sp>
        <p:nvSpPr>
          <p:cNvPr id="365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17348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6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L="330200" indent="-330200">
              <a:spcBef>
                <a:spcPts val="0"/>
              </a:spcBef>
              <a:buSzPct val="100000"/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74700" indent="-330200">
              <a:spcBef>
                <a:spcPts val="0"/>
              </a:spcBef>
              <a:buSzPct val="100000"/>
              <a:defRPr>
                <a:solidFill>
                  <a:srgbClr val="2279BE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219200" indent="-330200">
              <a:spcBef>
                <a:spcPts val="0"/>
              </a:spcBef>
              <a:buSzPct val="100000"/>
              <a:defRPr>
                <a:solidFill>
                  <a:srgbClr val="B73630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63700" indent="-330200">
              <a:spcBef>
                <a:spcPts val="0"/>
              </a:spcBef>
              <a:buSzPct val="100000"/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 marL="2108200" indent="-330200">
              <a:spcBef>
                <a:spcPts val="0"/>
              </a:spcBef>
              <a:buSzPct val="100000"/>
              <a:defRPr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gradFill>
            <a:gsLst>
              <a:gs pos="0">
                <a:srgbClr val="6D6D6D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377" name="LisaPF-logo_trans.png" descr="LisaPF-logo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49100" y="25400"/>
            <a:ext cx="1066800" cy="1066800"/>
          </a:xfrm>
          <a:prstGeom prst="rect">
            <a:avLst/>
          </a:prstGeom>
          <a:ln w="12700">
            <a:miter lim="400000"/>
          </a:ln>
          <a:effectLst>
            <a:outerShdw blurRad="190500" dist="38100" dir="2700000" rotWithShape="0">
              <a:srgbClr val="FFFFFF">
                <a:alpha val="50000"/>
              </a:srgbClr>
            </a:outerShdw>
          </a:effectLst>
        </p:spPr>
      </p:pic>
      <p:sp>
        <p:nvSpPr>
          <p:cNvPr id="378" name="M Hewitson, LPF, Sheffield, 13th September 2011"/>
          <p:cNvSpPr txBox="1"/>
          <p:nvPr/>
        </p:nvSpPr>
        <p:spPr>
          <a:xfrm>
            <a:off x="5021622" y="9423400"/>
            <a:ext cx="3674352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dirty="0"/>
              <a:t>M </a:t>
            </a:r>
            <a:r>
              <a:rPr dirty="0" err="1"/>
              <a:t>Hewitson</a:t>
            </a:r>
            <a:r>
              <a:rPr dirty="0"/>
              <a:t>, LPF, Sheffield, 13th September 2011</a:t>
            </a:r>
          </a:p>
        </p:txBody>
      </p:sp>
      <p:sp>
        <p:nvSpPr>
          <p:cNvPr id="379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17348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8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L="330200" indent="-330200">
              <a:spcBef>
                <a:spcPts val="0"/>
              </a:spcBef>
              <a:buSzPct val="100000"/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74700" indent="-330200">
              <a:spcBef>
                <a:spcPts val="0"/>
              </a:spcBef>
              <a:buSzPct val="100000"/>
              <a:defRPr>
                <a:solidFill>
                  <a:srgbClr val="2279BE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219200" indent="-330200">
              <a:spcBef>
                <a:spcPts val="0"/>
              </a:spcBef>
              <a:buSzPct val="100000"/>
              <a:defRPr>
                <a:solidFill>
                  <a:srgbClr val="B73630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63700" indent="-330200">
              <a:spcBef>
                <a:spcPts val="0"/>
              </a:spcBef>
              <a:buSzPct val="100000"/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 marL="2108200" indent="-330200">
              <a:spcBef>
                <a:spcPts val="0"/>
              </a:spcBef>
              <a:buSzPct val="100000"/>
              <a:defRPr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gradFill>
            <a:gsLst>
              <a:gs pos="0">
                <a:srgbClr val="6D6D6D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89" name="Rectangle"/>
          <p:cNvSpPr/>
          <p:nvPr/>
        </p:nvSpPr>
        <p:spPr>
          <a:xfrm>
            <a:off x="0" y="9359900"/>
            <a:ext cx="13004800" cy="393700"/>
          </a:xfrm>
          <a:prstGeom prst="rect">
            <a:avLst/>
          </a:prstGeom>
          <a:gradFill>
            <a:gsLst>
              <a:gs pos="0">
                <a:srgbClr val="7E7E7E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391" name="LisaPF-logo_trans.png" descr="LisaPF-logo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49100" y="25400"/>
            <a:ext cx="1066800" cy="1066800"/>
          </a:xfrm>
          <a:prstGeom prst="rect">
            <a:avLst/>
          </a:prstGeom>
          <a:ln w="12700">
            <a:miter lim="400000"/>
          </a:ln>
          <a:effectLst>
            <a:outerShdw blurRad="190500" dist="38100" dir="2700000" rotWithShape="0">
              <a:srgbClr val="FFFFFF">
                <a:alpha val="50000"/>
              </a:srgbClr>
            </a:outerShdw>
          </a:effectLst>
        </p:spPr>
      </p:pic>
      <p:sp>
        <p:nvSpPr>
          <p:cNvPr id="393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17348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9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L="330200" indent="-330200">
              <a:spcBef>
                <a:spcPts val="0"/>
              </a:spcBef>
              <a:buSzPct val="100000"/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74700" indent="-330200">
              <a:spcBef>
                <a:spcPts val="0"/>
              </a:spcBef>
              <a:buSzPct val="100000"/>
              <a:defRPr>
                <a:solidFill>
                  <a:srgbClr val="2279BE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219200" indent="-330200">
              <a:spcBef>
                <a:spcPts val="0"/>
              </a:spcBef>
              <a:buSzPct val="100000"/>
              <a:defRPr>
                <a:solidFill>
                  <a:srgbClr val="B73630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63700" indent="-330200">
              <a:spcBef>
                <a:spcPts val="0"/>
              </a:spcBef>
              <a:buSzPct val="100000"/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 marL="2108200" indent="-330200">
              <a:spcBef>
                <a:spcPts val="0"/>
              </a:spcBef>
              <a:buSzPct val="100000"/>
              <a:defRPr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gradFill>
            <a:gsLst>
              <a:gs pos="0">
                <a:srgbClr val="6D6D6D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03" name="Rectangle"/>
          <p:cNvSpPr/>
          <p:nvPr/>
        </p:nvSpPr>
        <p:spPr>
          <a:xfrm>
            <a:off x="12700" y="9359900"/>
            <a:ext cx="13004800" cy="393700"/>
          </a:xfrm>
          <a:prstGeom prst="rect">
            <a:avLst/>
          </a:prstGeom>
          <a:gradFill>
            <a:gsLst>
              <a:gs pos="0">
                <a:srgbClr val="7E7E7E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05" name="LisaPF-logo_trans.png" descr="LisaPF-logo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49100" y="25400"/>
            <a:ext cx="1066800" cy="1066800"/>
          </a:xfrm>
          <a:prstGeom prst="rect">
            <a:avLst/>
          </a:prstGeom>
          <a:ln w="12700">
            <a:miter lim="400000"/>
          </a:ln>
          <a:effectLst>
            <a:outerShdw blurRad="190500" dist="38100" dir="2700000" rotWithShape="0">
              <a:srgbClr val="FFFFFF">
                <a:alpha val="50000"/>
              </a:srgbClr>
            </a:outerShdw>
          </a:effectLst>
        </p:spPr>
      </p:pic>
      <p:sp>
        <p:nvSpPr>
          <p:cNvPr id="407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17348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40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L="330200" indent="-330200">
              <a:spcBef>
                <a:spcPts val="0"/>
              </a:spcBef>
              <a:buSzPct val="100000"/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74700" indent="-330200">
              <a:spcBef>
                <a:spcPts val="0"/>
              </a:spcBef>
              <a:buSzPct val="100000"/>
              <a:defRPr>
                <a:solidFill>
                  <a:srgbClr val="2279BE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219200" indent="-330200">
              <a:spcBef>
                <a:spcPts val="0"/>
              </a:spcBef>
              <a:buSzPct val="100000"/>
              <a:defRPr>
                <a:solidFill>
                  <a:srgbClr val="B73630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63700" indent="-330200">
              <a:spcBef>
                <a:spcPts val="0"/>
              </a:spcBef>
              <a:buSzPct val="100000"/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 marL="2108200" indent="-330200">
              <a:spcBef>
                <a:spcPts val="0"/>
              </a:spcBef>
              <a:buSzPct val="100000"/>
              <a:defRPr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Line"/>
          <p:cNvSpPr/>
          <p:nvPr/>
        </p:nvSpPr>
        <p:spPr>
          <a:xfrm>
            <a:off x="647700" y="1231900"/>
            <a:ext cx="11709400" cy="127"/>
          </a:xfrm>
          <a:prstGeom prst="line">
            <a:avLst/>
          </a:prstGeom>
          <a:ln w="254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18" name="LisaPF-logo_trans.png" descr="LisaPF-logo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31600" y="38100"/>
            <a:ext cx="1066800" cy="1066800"/>
          </a:xfrm>
          <a:prstGeom prst="rect">
            <a:avLst/>
          </a:prstGeom>
          <a:ln w="12700">
            <a:miter lim="400000"/>
          </a:ln>
          <a:effectLst>
            <a:outerShdw blurRad="190500" dist="381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419" name="Title Text"/>
          <p:cNvSpPr txBox="1">
            <a:spLocks noGrp="1"/>
          </p:cNvSpPr>
          <p:nvPr>
            <p:ph type="title"/>
          </p:nvPr>
        </p:nvSpPr>
        <p:spPr>
          <a:xfrm>
            <a:off x="571500" y="88900"/>
            <a:ext cx="10820400" cy="1066800"/>
          </a:xfrm>
          <a:prstGeom prst="rect">
            <a:avLst/>
          </a:prstGeom>
          <a:effectLst/>
        </p:spPr>
        <p:txBody>
          <a:bodyPr lIns="50800" tIns="50800" rIns="50800" bIns="50800" anchor="b"/>
          <a:lstStyle>
            <a:lvl1pPr>
              <a:defRPr>
                <a:solidFill>
                  <a:srgbClr val="5A5A5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L="279400" indent="-279400">
              <a:spcBef>
                <a:spcPts val="0"/>
              </a:spcBef>
              <a:buSzPct val="100000"/>
              <a:defRPr>
                <a:solidFill>
                  <a:srgbClr val="4E4E4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23900" indent="-279400">
              <a:spcBef>
                <a:spcPts val="0"/>
              </a:spcBef>
              <a:buSzPct val="100000"/>
              <a:defRPr>
                <a:solidFill>
                  <a:srgbClr val="515F7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68400" indent="-279400">
              <a:spcBef>
                <a:spcPts val="0"/>
              </a:spcBef>
              <a:buSzPct val="100000"/>
              <a:defRPr>
                <a:solidFill>
                  <a:srgbClr val="826D8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12900" indent="-279400">
              <a:spcBef>
                <a:spcPts val="0"/>
              </a:spcBef>
              <a:buSzPct val="100000"/>
              <a:defRPr>
                <a:solidFill>
                  <a:srgbClr val="58856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79400">
              <a:spcBef>
                <a:spcPts val="0"/>
              </a:spcBef>
              <a:buSzPct val="100000"/>
              <a:defRPr>
                <a:solidFill>
                  <a:srgbClr val="81866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3472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gradFill>
            <a:gsLst>
              <a:gs pos="0">
                <a:srgbClr val="94D6EB"/>
              </a:gs>
              <a:gs pos="100000">
                <a:srgbClr val="2279B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29" name="Rectangle"/>
          <p:cNvSpPr/>
          <p:nvPr/>
        </p:nvSpPr>
        <p:spPr>
          <a:xfrm>
            <a:off x="0" y="9359900"/>
            <a:ext cx="13004800" cy="393700"/>
          </a:xfrm>
          <a:prstGeom prst="rect">
            <a:avLst/>
          </a:prstGeom>
          <a:gradFill>
            <a:gsLst>
              <a:gs pos="0">
                <a:srgbClr val="8ED0E9"/>
              </a:gs>
              <a:gs pos="100000">
                <a:srgbClr val="247ABF"/>
              </a:gs>
            </a:gsLst>
            <a:lin ang="5400000"/>
          </a:gradFill>
          <a:ln>
            <a:solidFill>
              <a:srgbClr val="BABA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30" name="M Hewitson, OMS Workshop, 28th April 2015"/>
          <p:cNvSpPr txBox="1"/>
          <p:nvPr/>
        </p:nvSpPr>
        <p:spPr>
          <a:xfrm>
            <a:off x="5108705" y="9423400"/>
            <a:ext cx="3500143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M Hewitson, OMS Workshop, 28th April 2015</a:t>
            </a:r>
          </a:p>
        </p:txBody>
      </p:sp>
      <p:pic>
        <p:nvPicPr>
          <p:cNvPr id="431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9410700"/>
            <a:ext cx="25738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lisa_pathfinder_RGB_transp.png" descr="lisa_pathfinder_RGB_trans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>
                <a:alpha val="50000"/>
              </a:srgbClr>
            </a:outerShdw>
          </a:effectLst>
        </p:spPr>
      </p:pic>
      <p:sp>
        <p:nvSpPr>
          <p:cNvPr id="433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SzPct val="120000"/>
            </a:lvl1pPr>
            <a:lvl2pPr>
              <a:spcBef>
                <a:spcPts val="500"/>
              </a:spcBef>
              <a:buSzPct val="120000"/>
              <a:defRPr>
                <a:solidFill>
                  <a:srgbClr val="2279BE"/>
                </a:solidFill>
              </a:defRPr>
            </a:lvl2pPr>
            <a:lvl3pPr>
              <a:spcBef>
                <a:spcPts val="500"/>
              </a:spcBef>
              <a:buSzPct val="120000"/>
              <a:defRPr>
                <a:solidFill>
                  <a:srgbClr val="B73630"/>
                </a:solidFill>
              </a:defRPr>
            </a:lvl3pPr>
            <a:lvl4pPr>
              <a:spcBef>
                <a:spcPts val="500"/>
              </a:spcBef>
              <a:buSzPct val="120000"/>
            </a:lvl4pPr>
            <a:lvl5pPr>
              <a:spcBef>
                <a:spcPts val="500"/>
              </a:spcBef>
              <a:buSzPct val="120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oster_small.png" descr="poster_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790" y="-3918442"/>
            <a:ext cx="14096769" cy="19956327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Rectangle"/>
          <p:cNvSpPr/>
          <p:nvPr/>
        </p:nvSpPr>
        <p:spPr>
          <a:xfrm>
            <a:off x="-154188" y="-149731"/>
            <a:ext cx="13276399" cy="10053062"/>
          </a:xfrm>
          <a:prstGeom prst="rect">
            <a:avLst/>
          </a:prstGeom>
          <a:solidFill>
            <a:srgbClr val="000000">
              <a:alpha val="55000"/>
            </a:srgbClr>
          </a:solidFill>
          <a:ln w="25400">
            <a:solidFill>
              <a:srgbClr val="0F6FC6"/>
            </a:solidFill>
            <a:bevel/>
          </a:ln>
          <a:effectLst>
            <a:outerShdw blurRad="63500" dist="38100" dir="5400000" rotWithShape="0">
              <a:srgbClr val="032544">
                <a:alpha val="0"/>
              </a:srgbClr>
            </a:outerShdw>
          </a:effectLst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8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88E4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EE0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4" name="lisa_CMYK-01-01.jpg" descr="lisa_CMYK-01-01.jpg"/>
          <p:cNvPicPr>
            <a:picLocks noChangeAspect="1"/>
          </p:cNvPicPr>
          <p:nvPr/>
        </p:nvPicPr>
        <p:blipFill>
          <a:blip r:embed="rId3">
            <a:extLst/>
          </a:blip>
          <a:srcRect l="18511" t="30182" r="46851" b="32822"/>
          <a:stretch>
            <a:fillRect/>
          </a:stretch>
        </p:blipFill>
        <p:spPr>
          <a:xfrm>
            <a:off x="11602267" y="66881"/>
            <a:ext cx="1317646" cy="936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94" extrusionOk="0">
                <a:moveTo>
                  <a:pt x="11409" y="0"/>
                </a:moveTo>
                <a:cubicBezTo>
                  <a:pt x="10850" y="0"/>
                  <a:pt x="10292" y="68"/>
                  <a:pt x="9840" y="211"/>
                </a:cubicBezTo>
                <a:cubicBezTo>
                  <a:pt x="7579" y="926"/>
                  <a:pt x="5553" y="3133"/>
                  <a:pt x="4701" y="5803"/>
                </a:cubicBezTo>
                <a:cubicBezTo>
                  <a:pt x="4348" y="6910"/>
                  <a:pt x="4231" y="7412"/>
                  <a:pt x="4275" y="7662"/>
                </a:cubicBezTo>
                <a:cubicBezTo>
                  <a:pt x="4310" y="7859"/>
                  <a:pt x="4344" y="7884"/>
                  <a:pt x="4481" y="7835"/>
                </a:cubicBezTo>
                <a:cubicBezTo>
                  <a:pt x="4572" y="7803"/>
                  <a:pt x="4869" y="7738"/>
                  <a:pt x="5140" y="7689"/>
                </a:cubicBezTo>
                <a:cubicBezTo>
                  <a:pt x="5411" y="7640"/>
                  <a:pt x="5804" y="7543"/>
                  <a:pt x="6012" y="7469"/>
                </a:cubicBezTo>
                <a:cubicBezTo>
                  <a:pt x="6219" y="7395"/>
                  <a:pt x="6702" y="7264"/>
                  <a:pt x="7083" y="7176"/>
                </a:cubicBezTo>
                <a:cubicBezTo>
                  <a:pt x="9055" y="6722"/>
                  <a:pt x="16707" y="4733"/>
                  <a:pt x="16768" y="4659"/>
                </a:cubicBezTo>
                <a:cubicBezTo>
                  <a:pt x="16778" y="4647"/>
                  <a:pt x="16833" y="4376"/>
                  <a:pt x="16891" y="4055"/>
                </a:cubicBezTo>
                <a:lnTo>
                  <a:pt x="16994" y="3469"/>
                </a:lnTo>
                <a:lnTo>
                  <a:pt x="16574" y="2865"/>
                </a:lnTo>
                <a:cubicBezTo>
                  <a:pt x="15769" y="1712"/>
                  <a:pt x="14309" y="641"/>
                  <a:pt x="12978" y="220"/>
                </a:cubicBezTo>
                <a:cubicBezTo>
                  <a:pt x="12525" y="77"/>
                  <a:pt x="11968" y="0"/>
                  <a:pt x="11409" y="0"/>
                </a:cubicBezTo>
                <a:close/>
                <a:moveTo>
                  <a:pt x="19383" y="1822"/>
                </a:moveTo>
                <a:cubicBezTo>
                  <a:pt x="18425" y="1751"/>
                  <a:pt x="17744" y="2274"/>
                  <a:pt x="17310" y="3405"/>
                </a:cubicBezTo>
                <a:cubicBezTo>
                  <a:pt x="17094" y="3971"/>
                  <a:pt x="17081" y="4049"/>
                  <a:pt x="17084" y="4888"/>
                </a:cubicBezTo>
                <a:cubicBezTo>
                  <a:pt x="17087" y="5524"/>
                  <a:pt x="17119" y="5878"/>
                  <a:pt x="17201" y="6133"/>
                </a:cubicBezTo>
                <a:lnTo>
                  <a:pt x="17317" y="6490"/>
                </a:lnTo>
                <a:lnTo>
                  <a:pt x="17653" y="5922"/>
                </a:lnTo>
                <a:cubicBezTo>
                  <a:pt x="17948" y="5428"/>
                  <a:pt x="18024" y="5355"/>
                  <a:pt x="18227" y="5355"/>
                </a:cubicBezTo>
                <a:cubicBezTo>
                  <a:pt x="18526" y="5355"/>
                  <a:pt x="18763" y="5663"/>
                  <a:pt x="18763" y="6041"/>
                </a:cubicBezTo>
                <a:cubicBezTo>
                  <a:pt x="18763" y="6282"/>
                  <a:pt x="18618" y="6681"/>
                  <a:pt x="18253" y="7469"/>
                </a:cubicBezTo>
                <a:cubicBezTo>
                  <a:pt x="18165" y="7660"/>
                  <a:pt x="18178" y="7682"/>
                  <a:pt x="18447" y="7817"/>
                </a:cubicBezTo>
                <a:cubicBezTo>
                  <a:pt x="18868" y="8028"/>
                  <a:pt x="19610" y="8009"/>
                  <a:pt x="20042" y="7781"/>
                </a:cubicBezTo>
                <a:cubicBezTo>
                  <a:pt x="20995" y="7276"/>
                  <a:pt x="21600" y="5746"/>
                  <a:pt x="21397" y="4357"/>
                </a:cubicBezTo>
                <a:cubicBezTo>
                  <a:pt x="21250" y="3345"/>
                  <a:pt x="20874" y="2601"/>
                  <a:pt x="20268" y="2133"/>
                </a:cubicBezTo>
                <a:cubicBezTo>
                  <a:pt x="19986" y="1916"/>
                  <a:pt x="19817" y="1854"/>
                  <a:pt x="19383" y="1822"/>
                </a:cubicBezTo>
                <a:close/>
                <a:moveTo>
                  <a:pt x="16813" y="5089"/>
                </a:moveTo>
                <a:cubicBezTo>
                  <a:pt x="16796" y="5061"/>
                  <a:pt x="15712" y="5329"/>
                  <a:pt x="11964" y="6298"/>
                </a:cubicBezTo>
                <a:cubicBezTo>
                  <a:pt x="11801" y="6340"/>
                  <a:pt x="11502" y="6418"/>
                  <a:pt x="11293" y="6472"/>
                </a:cubicBezTo>
                <a:cubicBezTo>
                  <a:pt x="11084" y="6525"/>
                  <a:pt x="10750" y="6612"/>
                  <a:pt x="10550" y="6664"/>
                </a:cubicBezTo>
                <a:cubicBezTo>
                  <a:pt x="10351" y="6715"/>
                  <a:pt x="10020" y="6796"/>
                  <a:pt x="9821" y="6847"/>
                </a:cubicBezTo>
                <a:cubicBezTo>
                  <a:pt x="9621" y="6898"/>
                  <a:pt x="9297" y="6988"/>
                  <a:pt x="9098" y="7039"/>
                </a:cubicBezTo>
                <a:cubicBezTo>
                  <a:pt x="8594" y="7169"/>
                  <a:pt x="8165" y="7275"/>
                  <a:pt x="7283" y="7497"/>
                </a:cubicBezTo>
                <a:cubicBezTo>
                  <a:pt x="5084" y="8051"/>
                  <a:pt x="4480" y="8223"/>
                  <a:pt x="4488" y="8284"/>
                </a:cubicBezTo>
                <a:cubicBezTo>
                  <a:pt x="4492" y="8321"/>
                  <a:pt x="4516" y="8519"/>
                  <a:pt x="4539" y="8723"/>
                </a:cubicBezTo>
                <a:cubicBezTo>
                  <a:pt x="4563" y="8928"/>
                  <a:pt x="4582" y="9090"/>
                  <a:pt x="4591" y="9089"/>
                </a:cubicBezTo>
                <a:cubicBezTo>
                  <a:pt x="4600" y="9089"/>
                  <a:pt x="6166" y="8691"/>
                  <a:pt x="8071" y="8202"/>
                </a:cubicBezTo>
                <a:cubicBezTo>
                  <a:pt x="9976" y="7712"/>
                  <a:pt x="11792" y="7253"/>
                  <a:pt x="12100" y="7176"/>
                </a:cubicBezTo>
                <a:cubicBezTo>
                  <a:pt x="12408" y="7100"/>
                  <a:pt x="12972" y="6948"/>
                  <a:pt x="13353" y="6847"/>
                </a:cubicBezTo>
                <a:cubicBezTo>
                  <a:pt x="13734" y="6745"/>
                  <a:pt x="14641" y="6517"/>
                  <a:pt x="15367" y="6334"/>
                </a:cubicBezTo>
                <a:cubicBezTo>
                  <a:pt x="17077" y="5904"/>
                  <a:pt x="16922" y="5980"/>
                  <a:pt x="16871" y="5511"/>
                </a:cubicBezTo>
                <a:cubicBezTo>
                  <a:pt x="16848" y="5296"/>
                  <a:pt x="16825" y="5108"/>
                  <a:pt x="16813" y="5089"/>
                </a:cubicBezTo>
                <a:close/>
                <a:moveTo>
                  <a:pt x="18285" y="5657"/>
                </a:moveTo>
                <a:cubicBezTo>
                  <a:pt x="18086" y="5624"/>
                  <a:pt x="18140" y="5540"/>
                  <a:pt x="15348" y="10206"/>
                </a:cubicBezTo>
                <a:lnTo>
                  <a:pt x="13701" y="12961"/>
                </a:lnTo>
                <a:lnTo>
                  <a:pt x="13940" y="13208"/>
                </a:lnTo>
                <a:cubicBezTo>
                  <a:pt x="14071" y="13343"/>
                  <a:pt x="14327" y="13689"/>
                  <a:pt x="14508" y="13977"/>
                </a:cubicBezTo>
                <a:cubicBezTo>
                  <a:pt x="14690" y="14266"/>
                  <a:pt x="14856" y="14505"/>
                  <a:pt x="14876" y="14508"/>
                </a:cubicBezTo>
                <a:cubicBezTo>
                  <a:pt x="14897" y="14511"/>
                  <a:pt x="15246" y="13743"/>
                  <a:pt x="15658" y="12806"/>
                </a:cubicBezTo>
                <a:cubicBezTo>
                  <a:pt x="16069" y="11868"/>
                  <a:pt x="16899" y="9987"/>
                  <a:pt x="17498" y="8632"/>
                </a:cubicBezTo>
                <a:cubicBezTo>
                  <a:pt x="18467" y="6436"/>
                  <a:pt x="18578" y="6149"/>
                  <a:pt x="18524" y="5932"/>
                </a:cubicBezTo>
                <a:cubicBezTo>
                  <a:pt x="18483" y="5765"/>
                  <a:pt x="18405" y="5677"/>
                  <a:pt x="18285" y="5657"/>
                </a:cubicBezTo>
                <a:close/>
                <a:moveTo>
                  <a:pt x="2260" y="6243"/>
                </a:moveTo>
                <a:cubicBezTo>
                  <a:pt x="1899" y="6226"/>
                  <a:pt x="1526" y="6337"/>
                  <a:pt x="1156" y="6591"/>
                </a:cubicBezTo>
                <a:cubicBezTo>
                  <a:pt x="753" y="6867"/>
                  <a:pt x="409" y="7374"/>
                  <a:pt x="188" y="8028"/>
                </a:cubicBezTo>
                <a:cubicBezTo>
                  <a:pt x="32" y="8488"/>
                  <a:pt x="1" y="8702"/>
                  <a:pt x="1" y="9327"/>
                </a:cubicBezTo>
                <a:cubicBezTo>
                  <a:pt x="0" y="9950"/>
                  <a:pt x="31" y="10174"/>
                  <a:pt x="188" y="10664"/>
                </a:cubicBezTo>
                <a:cubicBezTo>
                  <a:pt x="414" y="11374"/>
                  <a:pt x="868" y="11987"/>
                  <a:pt x="1363" y="12257"/>
                </a:cubicBezTo>
                <a:cubicBezTo>
                  <a:pt x="2086" y="12650"/>
                  <a:pt x="3005" y="12437"/>
                  <a:pt x="3577" y="11744"/>
                </a:cubicBezTo>
                <a:lnTo>
                  <a:pt x="3849" y="11414"/>
                </a:lnTo>
                <a:lnTo>
                  <a:pt x="3332" y="10819"/>
                </a:lnTo>
                <a:cubicBezTo>
                  <a:pt x="3047" y="10493"/>
                  <a:pt x="2793" y="10154"/>
                  <a:pt x="2770" y="10069"/>
                </a:cubicBezTo>
                <a:cubicBezTo>
                  <a:pt x="2589" y="9400"/>
                  <a:pt x="3186" y="8805"/>
                  <a:pt x="3623" y="9218"/>
                </a:cubicBezTo>
                <a:cubicBezTo>
                  <a:pt x="3694" y="9285"/>
                  <a:pt x="3897" y="9458"/>
                  <a:pt x="4075" y="9602"/>
                </a:cubicBezTo>
                <a:lnTo>
                  <a:pt x="4397" y="9868"/>
                </a:lnTo>
                <a:lnTo>
                  <a:pt x="4365" y="9199"/>
                </a:lnTo>
                <a:cubicBezTo>
                  <a:pt x="4278" y="7467"/>
                  <a:pt x="3344" y="6292"/>
                  <a:pt x="2260" y="6243"/>
                </a:cubicBezTo>
                <a:close/>
                <a:moveTo>
                  <a:pt x="16891" y="6307"/>
                </a:moveTo>
                <a:cubicBezTo>
                  <a:pt x="16780" y="6311"/>
                  <a:pt x="16589" y="6367"/>
                  <a:pt x="16206" y="6472"/>
                </a:cubicBezTo>
                <a:cubicBezTo>
                  <a:pt x="15780" y="6588"/>
                  <a:pt x="15087" y="6770"/>
                  <a:pt x="14670" y="6874"/>
                </a:cubicBezTo>
                <a:cubicBezTo>
                  <a:pt x="13645" y="7132"/>
                  <a:pt x="10180" y="8029"/>
                  <a:pt x="9362" y="8247"/>
                </a:cubicBezTo>
                <a:cubicBezTo>
                  <a:pt x="9000" y="8344"/>
                  <a:pt x="8282" y="8517"/>
                  <a:pt x="7774" y="8632"/>
                </a:cubicBezTo>
                <a:cubicBezTo>
                  <a:pt x="7266" y="8747"/>
                  <a:pt x="6703" y="8888"/>
                  <a:pt x="6522" y="8952"/>
                </a:cubicBezTo>
                <a:cubicBezTo>
                  <a:pt x="6213" y="9062"/>
                  <a:pt x="5721" y="9191"/>
                  <a:pt x="4940" y="9355"/>
                </a:cubicBezTo>
                <a:cubicBezTo>
                  <a:pt x="4635" y="9419"/>
                  <a:pt x="4609" y="9445"/>
                  <a:pt x="4591" y="9703"/>
                </a:cubicBezTo>
                <a:cubicBezTo>
                  <a:pt x="4573" y="9964"/>
                  <a:pt x="4602" y="10004"/>
                  <a:pt x="5095" y="10371"/>
                </a:cubicBezTo>
                <a:cubicBezTo>
                  <a:pt x="5384" y="10586"/>
                  <a:pt x="5751" y="10879"/>
                  <a:pt x="5908" y="11021"/>
                </a:cubicBezTo>
                <a:cubicBezTo>
                  <a:pt x="6065" y="11163"/>
                  <a:pt x="6903" y="11861"/>
                  <a:pt x="7774" y="12568"/>
                </a:cubicBezTo>
                <a:cubicBezTo>
                  <a:pt x="8645" y="13274"/>
                  <a:pt x="9383" y="13847"/>
                  <a:pt x="9414" y="13849"/>
                </a:cubicBezTo>
                <a:cubicBezTo>
                  <a:pt x="9445" y="13851"/>
                  <a:pt x="9623" y="13664"/>
                  <a:pt x="9808" y="13428"/>
                </a:cubicBezTo>
                <a:cubicBezTo>
                  <a:pt x="10727" y="12258"/>
                  <a:pt x="12097" y="11940"/>
                  <a:pt x="13243" y="12632"/>
                </a:cubicBezTo>
                <a:lnTo>
                  <a:pt x="13514" y="12797"/>
                </a:lnTo>
                <a:lnTo>
                  <a:pt x="13811" y="12284"/>
                </a:lnTo>
                <a:cubicBezTo>
                  <a:pt x="14473" y="11139"/>
                  <a:pt x="15233" y="9866"/>
                  <a:pt x="15412" y="9602"/>
                </a:cubicBezTo>
                <a:cubicBezTo>
                  <a:pt x="15517" y="9448"/>
                  <a:pt x="15760" y="9059"/>
                  <a:pt x="15948" y="8732"/>
                </a:cubicBezTo>
                <a:cubicBezTo>
                  <a:pt x="16136" y="8406"/>
                  <a:pt x="16491" y="7816"/>
                  <a:pt x="16736" y="7424"/>
                </a:cubicBezTo>
                <a:cubicBezTo>
                  <a:pt x="16981" y="7031"/>
                  <a:pt x="17176" y="6690"/>
                  <a:pt x="17175" y="6664"/>
                </a:cubicBezTo>
                <a:cubicBezTo>
                  <a:pt x="17174" y="6638"/>
                  <a:pt x="17131" y="6534"/>
                  <a:pt x="17078" y="6435"/>
                </a:cubicBezTo>
                <a:cubicBezTo>
                  <a:pt x="17030" y="6346"/>
                  <a:pt x="17001" y="6303"/>
                  <a:pt x="16891" y="6307"/>
                </a:cubicBezTo>
                <a:close/>
                <a:moveTo>
                  <a:pt x="18047" y="8046"/>
                </a:moveTo>
                <a:cubicBezTo>
                  <a:pt x="17963" y="8118"/>
                  <a:pt x="17890" y="8298"/>
                  <a:pt x="17756" y="8668"/>
                </a:cubicBezTo>
                <a:cubicBezTo>
                  <a:pt x="17681" y="8874"/>
                  <a:pt x="17441" y="9444"/>
                  <a:pt x="17214" y="9932"/>
                </a:cubicBezTo>
                <a:cubicBezTo>
                  <a:pt x="16987" y="10420"/>
                  <a:pt x="16396" y="11741"/>
                  <a:pt x="15903" y="12861"/>
                </a:cubicBezTo>
                <a:cubicBezTo>
                  <a:pt x="15064" y="14764"/>
                  <a:pt x="15009" y="14903"/>
                  <a:pt x="15096" y="15094"/>
                </a:cubicBezTo>
                <a:cubicBezTo>
                  <a:pt x="15309" y="15564"/>
                  <a:pt x="15414" y="16390"/>
                  <a:pt x="15380" y="17309"/>
                </a:cubicBezTo>
                <a:cubicBezTo>
                  <a:pt x="15339" y="18401"/>
                  <a:pt x="15228" y="18945"/>
                  <a:pt x="14870" y="19781"/>
                </a:cubicBezTo>
                <a:lnTo>
                  <a:pt x="14708" y="20156"/>
                </a:lnTo>
                <a:lnTo>
                  <a:pt x="15102" y="19845"/>
                </a:lnTo>
                <a:cubicBezTo>
                  <a:pt x="16033" y="19107"/>
                  <a:pt x="17070" y="17772"/>
                  <a:pt x="17640" y="16577"/>
                </a:cubicBezTo>
                <a:cubicBezTo>
                  <a:pt x="18057" y="15701"/>
                  <a:pt x="18480" y="14356"/>
                  <a:pt x="18673" y="13318"/>
                </a:cubicBezTo>
                <a:cubicBezTo>
                  <a:pt x="18879" y="12210"/>
                  <a:pt x="18956" y="10004"/>
                  <a:pt x="18828" y="8925"/>
                </a:cubicBezTo>
                <a:lnTo>
                  <a:pt x="18750" y="8266"/>
                </a:lnTo>
                <a:lnTo>
                  <a:pt x="18415" y="8101"/>
                </a:lnTo>
                <a:cubicBezTo>
                  <a:pt x="18224" y="8011"/>
                  <a:pt x="18130" y="7974"/>
                  <a:pt x="18047" y="8046"/>
                </a:cubicBezTo>
                <a:close/>
                <a:moveTo>
                  <a:pt x="3248" y="9373"/>
                </a:moveTo>
                <a:cubicBezTo>
                  <a:pt x="3082" y="9373"/>
                  <a:pt x="2900" y="9782"/>
                  <a:pt x="2977" y="9977"/>
                </a:cubicBezTo>
                <a:cubicBezTo>
                  <a:pt x="3009" y="10059"/>
                  <a:pt x="4283" y="11512"/>
                  <a:pt x="5805" y="13199"/>
                </a:cubicBezTo>
                <a:cubicBezTo>
                  <a:pt x="7327" y="14887"/>
                  <a:pt x="8593" y="16243"/>
                  <a:pt x="8620" y="16220"/>
                </a:cubicBezTo>
                <a:cubicBezTo>
                  <a:pt x="8647" y="16197"/>
                  <a:pt x="8665" y="16098"/>
                  <a:pt x="8665" y="16000"/>
                </a:cubicBezTo>
                <a:cubicBezTo>
                  <a:pt x="8665" y="15773"/>
                  <a:pt x="8951" y="14868"/>
                  <a:pt x="9136" y="14499"/>
                </a:cubicBezTo>
                <a:cubicBezTo>
                  <a:pt x="9217" y="14339"/>
                  <a:pt x="9253" y="14178"/>
                  <a:pt x="9220" y="14133"/>
                </a:cubicBezTo>
                <a:cubicBezTo>
                  <a:pt x="9074" y="13930"/>
                  <a:pt x="3357" y="9373"/>
                  <a:pt x="3248" y="9373"/>
                </a:cubicBezTo>
                <a:close/>
                <a:moveTo>
                  <a:pt x="3965" y="11579"/>
                </a:moveTo>
                <a:lnTo>
                  <a:pt x="4004" y="12138"/>
                </a:lnTo>
                <a:cubicBezTo>
                  <a:pt x="4071" y="13040"/>
                  <a:pt x="4431" y="14682"/>
                  <a:pt x="4746" y="15506"/>
                </a:cubicBezTo>
                <a:cubicBezTo>
                  <a:pt x="5715" y="18043"/>
                  <a:pt x="7146" y="19757"/>
                  <a:pt x="9046" y="20668"/>
                </a:cubicBezTo>
                <a:cubicBezTo>
                  <a:pt x="9363" y="20820"/>
                  <a:pt x="9662" y="20951"/>
                  <a:pt x="9711" y="20952"/>
                </a:cubicBezTo>
                <a:cubicBezTo>
                  <a:pt x="9760" y="20953"/>
                  <a:pt x="9644" y="20705"/>
                  <a:pt x="9446" y="20403"/>
                </a:cubicBezTo>
                <a:cubicBezTo>
                  <a:pt x="8853" y="19496"/>
                  <a:pt x="8539" y="18407"/>
                  <a:pt x="8536" y="17218"/>
                </a:cubicBezTo>
                <a:lnTo>
                  <a:pt x="8536" y="16604"/>
                </a:lnTo>
                <a:lnTo>
                  <a:pt x="7626" y="15616"/>
                </a:lnTo>
                <a:cubicBezTo>
                  <a:pt x="7127" y="15070"/>
                  <a:pt x="6495" y="14379"/>
                  <a:pt x="6218" y="14078"/>
                </a:cubicBezTo>
                <a:cubicBezTo>
                  <a:pt x="5941" y="13777"/>
                  <a:pt x="5435" y="13210"/>
                  <a:pt x="5095" y="12824"/>
                </a:cubicBezTo>
                <a:cubicBezTo>
                  <a:pt x="4755" y="12438"/>
                  <a:pt x="4365" y="12003"/>
                  <a:pt x="4223" y="11854"/>
                </a:cubicBezTo>
                <a:lnTo>
                  <a:pt x="3965" y="11579"/>
                </a:lnTo>
                <a:close/>
                <a:moveTo>
                  <a:pt x="11952" y="12650"/>
                </a:moveTo>
                <a:cubicBezTo>
                  <a:pt x="11807" y="12656"/>
                  <a:pt x="11652" y="12693"/>
                  <a:pt x="11422" y="12760"/>
                </a:cubicBezTo>
                <a:cubicBezTo>
                  <a:pt x="10695" y="12973"/>
                  <a:pt x="10225" y="13314"/>
                  <a:pt x="9750" y="13986"/>
                </a:cubicBezTo>
                <a:cubicBezTo>
                  <a:pt x="9173" y="14803"/>
                  <a:pt x="8798" y="16043"/>
                  <a:pt x="8801" y="17117"/>
                </a:cubicBezTo>
                <a:cubicBezTo>
                  <a:pt x="8803" y="18240"/>
                  <a:pt x="9195" y="19548"/>
                  <a:pt x="9769" y="20348"/>
                </a:cubicBezTo>
                <a:cubicBezTo>
                  <a:pt x="10122" y="20840"/>
                  <a:pt x="10762" y="21351"/>
                  <a:pt x="11215" y="21501"/>
                </a:cubicBezTo>
                <a:cubicBezTo>
                  <a:pt x="11420" y="21569"/>
                  <a:pt x="11707" y="21600"/>
                  <a:pt x="11997" y="21593"/>
                </a:cubicBezTo>
                <a:cubicBezTo>
                  <a:pt x="12287" y="21586"/>
                  <a:pt x="12579" y="21543"/>
                  <a:pt x="12791" y="21465"/>
                </a:cubicBezTo>
                <a:cubicBezTo>
                  <a:pt x="15109" y="20610"/>
                  <a:pt x="15901" y="16512"/>
                  <a:pt x="14231" y="14032"/>
                </a:cubicBezTo>
                <a:cubicBezTo>
                  <a:pt x="13773" y="13353"/>
                  <a:pt x="13136" y="12884"/>
                  <a:pt x="12436" y="12714"/>
                </a:cubicBezTo>
                <a:cubicBezTo>
                  <a:pt x="12229" y="12664"/>
                  <a:pt x="12096" y="12644"/>
                  <a:pt x="11952" y="1265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gradFill>
            <a:gsLst>
              <a:gs pos="0">
                <a:srgbClr val="94D6EB"/>
              </a:gs>
              <a:gs pos="100000">
                <a:srgbClr val="2279B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3" name="Rectangle"/>
          <p:cNvSpPr/>
          <p:nvPr/>
        </p:nvSpPr>
        <p:spPr>
          <a:xfrm>
            <a:off x="0" y="9359900"/>
            <a:ext cx="13004800" cy="393700"/>
          </a:xfrm>
          <a:prstGeom prst="rect">
            <a:avLst/>
          </a:prstGeom>
          <a:gradFill>
            <a:gsLst>
              <a:gs pos="0">
                <a:srgbClr val="8ED0E9"/>
              </a:gs>
              <a:gs pos="100000">
                <a:srgbClr val="247ABF"/>
              </a:gs>
            </a:gsLst>
            <a:lin ang="5400000"/>
          </a:gradFill>
          <a:ln>
            <a:solidFill>
              <a:srgbClr val="BABA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4" name="M Hewitson, AEI GL Meeting, 28th July 2015"/>
          <p:cNvSpPr txBox="1"/>
          <p:nvPr/>
        </p:nvSpPr>
        <p:spPr>
          <a:xfrm>
            <a:off x="5108705" y="9423400"/>
            <a:ext cx="3500143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M Hewitson, AEI GL Meeting, 28th July 2015</a:t>
            </a:r>
          </a:p>
        </p:txBody>
      </p:sp>
      <p:pic>
        <p:nvPicPr>
          <p:cNvPr id="44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9410700"/>
            <a:ext cx="25738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lisa_pathfinder_RGB_transp.png" descr="lisa_pathfinder_RGB_trans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>
                <a:alpha val="50000"/>
              </a:srgbClr>
            </a:outerShdw>
          </a:effectLst>
        </p:spPr>
      </p:pic>
      <p:sp>
        <p:nvSpPr>
          <p:cNvPr id="447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4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SzPct val="120000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>
              <a:spcBef>
                <a:spcPts val="500"/>
              </a:spcBef>
              <a:buSzPct val="120000"/>
              <a:defRPr>
                <a:solidFill>
                  <a:srgbClr val="2279B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>
              <a:spcBef>
                <a:spcPts val="500"/>
              </a:spcBef>
              <a:buSzPct val="120000"/>
              <a:defRPr>
                <a:solidFill>
                  <a:srgbClr val="B736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>
              <a:spcBef>
                <a:spcPts val="500"/>
              </a:spcBef>
              <a:buSzPct val="120000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>
              <a:spcBef>
                <a:spcPts val="500"/>
              </a:spcBef>
              <a:buSzPct val="120000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gradFill>
            <a:gsLst>
              <a:gs pos="0">
                <a:schemeClr val="accent6">
                  <a:hueOff val="-12921703"/>
                  <a:satOff val="-11099"/>
                  <a:lumOff val="-7127"/>
                </a:schemeClr>
              </a:gs>
              <a:gs pos="100000">
                <a:schemeClr val="accent6">
                  <a:hueOff val="-14121703"/>
                  <a:satOff val="-11099"/>
                  <a:lumOff val="-22548"/>
                </a:schemeClr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7" name="Rectangle"/>
          <p:cNvSpPr/>
          <p:nvPr/>
        </p:nvSpPr>
        <p:spPr>
          <a:xfrm>
            <a:off x="0" y="9359900"/>
            <a:ext cx="13004800" cy="393700"/>
          </a:xfrm>
          <a:prstGeom prst="rect">
            <a:avLst/>
          </a:prstGeom>
          <a:gradFill>
            <a:gsLst>
              <a:gs pos="0">
                <a:schemeClr val="accent6">
                  <a:hueOff val="-12921703"/>
                  <a:satOff val="-11099"/>
                  <a:lumOff val="-7127"/>
                </a:schemeClr>
              </a:gs>
              <a:gs pos="100000">
                <a:schemeClr val="accent6">
                  <a:hueOff val="-14121703"/>
                  <a:satOff val="-11099"/>
                  <a:lumOff val="-22548"/>
                </a:schemeClr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8" name="M Hewitson, LPF Commissioning Delta-Review, ESOC, 20th Jan 2016"/>
          <p:cNvSpPr txBox="1"/>
          <p:nvPr/>
        </p:nvSpPr>
        <p:spPr>
          <a:xfrm>
            <a:off x="4306140" y="9423400"/>
            <a:ext cx="5105274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M Hewitson, LPF Commissioning Delta-Review, ESOC, 20th Jan 2016</a:t>
            </a:r>
          </a:p>
        </p:txBody>
      </p:sp>
      <p:pic>
        <p:nvPicPr>
          <p:cNvPr id="459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9410700"/>
            <a:ext cx="25738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lisa_pathfinder_RGB_transp.png" descr="lisa_pathfinder_RGB_trans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/>
            </a:outerShdw>
          </a:effectLst>
        </p:spPr>
      </p:pic>
      <p:sp>
        <p:nvSpPr>
          <p:cNvPr id="461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4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SzPct val="120000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>
              <a:spcBef>
                <a:spcPts val="500"/>
              </a:spcBef>
              <a:buSzPct val="120000"/>
              <a:defRPr>
                <a:solidFill>
                  <a:srgbClr val="00811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>
              <a:spcBef>
                <a:spcPts val="500"/>
              </a:spcBef>
              <a:buSzPct val="120000"/>
              <a:defRPr>
                <a:solidFill>
                  <a:srgbClr val="B736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>
              <a:spcBef>
                <a:spcPts val="500"/>
              </a:spcBef>
              <a:buSzPct val="120000"/>
              <a:defRPr>
                <a:solidFill>
                  <a:srgbClr val="2279B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>
              <a:spcBef>
                <a:spcPts val="500"/>
              </a:spcBef>
              <a:buSzPct val="120000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71" name="Rectangle"/>
          <p:cNvSpPr/>
          <p:nvPr/>
        </p:nvSpPr>
        <p:spPr>
          <a:xfrm>
            <a:off x="0" y="9359900"/>
            <a:ext cx="13004800" cy="3937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72" name="M Hewitson, LPF IOCR, ESOC, 3rd March 2016"/>
          <p:cNvSpPr txBox="1"/>
          <p:nvPr/>
        </p:nvSpPr>
        <p:spPr>
          <a:xfrm>
            <a:off x="5068489" y="9385300"/>
            <a:ext cx="358057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300">
                <a:solidFill>
                  <a:srgbClr val="868686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M Hewitson, LPF IOCR, ESOC, 3rd March 2016</a:t>
            </a:r>
          </a:p>
        </p:txBody>
      </p:sp>
      <p:pic>
        <p:nvPicPr>
          <p:cNvPr id="473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9410700"/>
            <a:ext cx="25738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lisa_pathfinder_RGB_transp.png" descr="lisa_pathfinder_RGB_trans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/>
            </a:outerShdw>
          </a:effectLst>
        </p:spPr>
      </p:pic>
      <p:sp>
        <p:nvSpPr>
          <p:cNvPr id="475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SzPct val="120000"/>
            </a:lvl1pPr>
            <a:lvl2pPr>
              <a:spcBef>
                <a:spcPts val="500"/>
              </a:spcBef>
              <a:buSzPct val="120000"/>
              <a:defRPr>
                <a:solidFill>
                  <a:srgbClr val="2279BE"/>
                </a:solidFill>
              </a:defRPr>
            </a:lvl2pPr>
            <a:lvl3pPr>
              <a:spcBef>
                <a:spcPts val="500"/>
              </a:spcBef>
              <a:buSzPct val="120000"/>
              <a:defRPr>
                <a:solidFill>
                  <a:srgbClr val="B73630"/>
                </a:solidFill>
              </a:defRPr>
            </a:lvl3pPr>
            <a:lvl4pPr>
              <a:spcBef>
                <a:spcPts val="500"/>
              </a:spcBef>
              <a:buSzPct val="120000"/>
            </a:lvl4pPr>
            <a:lvl5pPr>
              <a:spcBef>
                <a:spcPts val="500"/>
              </a:spcBef>
              <a:buSzPct val="120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85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86" name="M Hewitson, LPF IOCR, ESOC, 3rd March 2016"/>
          <p:cNvSpPr txBox="1"/>
          <p:nvPr/>
        </p:nvSpPr>
        <p:spPr>
          <a:xfrm>
            <a:off x="5099941" y="9385300"/>
            <a:ext cx="351767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300">
                <a:solidFill>
                  <a:srgbClr val="868686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M Hewitson, LPF IOCR, ESOC, 3rd March 2016</a:t>
            </a:r>
          </a:p>
        </p:txBody>
      </p:sp>
      <p:pic>
        <p:nvPicPr>
          <p:cNvPr id="487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9410700"/>
            <a:ext cx="25738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lisa_pathfinder_RGB_transp.png" descr="lisa_pathfinder_RGB_trans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/>
            </a:outerShdw>
          </a:effectLst>
        </p:spPr>
      </p:pic>
      <p:sp>
        <p:nvSpPr>
          <p:cNvPr id="489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</a:lvl1pPr>
            <a:lvl2pPr>
              <a:spcBef>
                <a:spcPts val="500"/>
              </a:spcBef>
              <a:defRPr>
                <a:solidFill>
                  <a:srgbClr val="2279BE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B7363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92" name="AIRBUS_DS_3D_Blue_RGB-small.png" descr="AIRBUS_DS_3D_Blue_RGB-smal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402" y="9302750"/>
            <a:ext cx="1461214" cy="50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5555" t="8771" r="16928" b="8803"/>
          <a:stretch>
            <a:fillRect/>
          </a:stretch>
        </p:blipFill>
        <p:spPr>
          <a:xfrm>
            <a:off x="1790507" y="9398793"/>
            <a:ext cx="210661" cy="328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extrusionOk="0">
                <a:moveTo>
                  <a:pt x="0" y="0"/>
                </a:moveTo>
                <a:lnTo>
                  <a:pt x="0" y="6078"/>
                </a:lnTo>
                <a:cubicBezTo>
                  <a:pt x="19" y="13304"/>
                  <a:pt x="990" y="15228"/>
                  <a:pt x="5731" y="17452"/>
                </a:cubicBezTo>
                <a:cubicBezTo>
                  <a:pt x="9407" y="19176"/>
                  <a:pt x="12256" y="19242"/>
                  <a:pt x="15731" y="17713"/>
                </a:cubicBezTo>
                <a:cubicBezTo>
                  <a:pt x="16276" y="17473"/>
                  <a:pt x="16749" y="17261"/>
                  <a:pt x="17194" y="17035"/>
                </a:cubicBezTo>
                <a:cubicBezTo>
                  <a:pt x="17597" y="16804"/>
                  <a:pt x="18007" y="16554"/>
                  <a:pt x="18373" y="16304"/>
                </a:cubicBezTo>
                <a:cubicBezTo>
                  <a:pt x="18905" y="15927"/>
                  <a:pt x="19358" y="15518"/>
                  <a:pt x="19796" y="15104"/>
                </a:cubicBezTo>
                <a:cubicBezTo>
                  <a:pt x="21057" y="13554"/>
                  <a:pt x="21300" y="11309"/>
                  <a:pt x="21300" y="6730"/>
                </a:cubicBezTo>
                <a:lnTo>
                  <a:pt x="21300" y="0"/>
                </a:lnTo>
                <a:lnTo>
                  <a:pt x="10650" y="0"/>
                </a:lnTo>
                <a:lnTo>
                  <a:pt x="0" y="0"/>
                </a:lnTo>
                <a:close/>
                <a:moveTo>
                  <a:pt x="163" y="20061"/>
                </a:moveTo>
                <a:cubicBezTo>
                  <a:pt x="57" y="20247"/>
                  <a:pt x="0" y="20466"/>
                  <a:pt x="0" y="20713"/>
                </a:cubicBezTo>
                <a:cubicBezTo>
                  <a:pt x="0" y="21556"/>
                  <a:pt x="580" y="21600"/>
                  <a:pt x="10568" y="21600"/>
                </a:cubicBezTo>
                <a:cubicBezTo>
                  <a:pt x="20539" y="21600"/>
                  <a:pt x="21153" y="21554"/>
                  <a:pt x="21503" y="20687"/>
                </a:cubicBezTo>
                <a:cubicBezTo>
                  <a:pt x="21600" y="20446"/>
                  <a:pt x="21586" y="20246"/>
                  <a:pt x="21543" y="20061"/>
                </a:cubicBezTo>
                <a:lnTo>
                  <a:pt x="20080" y="20061"/>
                </a:lnTo>
                <a:cubicBezTo>
                  <a:pt x="19225" y="20085"/>
                  <a:pt x="18083" y="20102"/>
                  <a:pt x="16666" y="20113"/>
                </a:cubicBezTo>
                <a:cubicBezTo>
                  <a:pt x="15985" y="20142"/>
                  <a:pt x="15432" y="20174"/>
                  <a:pt x="14593" y="20191"/>
                </a:cubicBezTo>
                <a:cubicBezTo>
                  <a:pt x="13504" y="20214"/>
                  <a:pt x="12313" y="20217"/>
                  <a:pt x="11016" y="20217"/>
                </a:cubicBezTo>
                <a:cubicBezTo>
                  <a:pt x="8310" y="20217"/>
                  <a:pt x="6033" y="20176"/>
                  <a:pt x="4390" y="20087"/>
                </a:cubicBezTo>
                <a:lnTo>
                  <a:pt x="163" y="2006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gradFill>
            <a:gsLst>
              <a:gs pos="0">
                <a:schemeClr val="accent6">
                  <a:hueOff val="-12921703"/>
                  <a:satOff val="-11099"/>
                  <a:lumOff val="-7127"/>
                </a:schemeClr>
              </a:gs>
              <a:gs pos="100000">
                <a:schemeClr val="accent6">
                  <a:hueOff val="-14121703"/>
                  <a:satOff val="-11099"/>
                  <a:lumOff val="-22548"/>
                </a:schemeClr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01" name="Rectangle"/>
          <p:cNvSpPr/>
          <p:nvPr/>
        </p:nvSpPr>
        <p:spPr>
          <a:xfrm>
            <a:off x="0" y="9359900"/>
            <a:ext cx="13004800" cy="393700"/>
          </a:xfrm>
          <a:prstGeom prst="rect">
            <a:avLst/>
          </a:prstGeom>
          <a:gradFill>
            <a:gsLst>
              <a:gs pos="0">
                <a:schemeClr val="accent6">
                  <a:hueOff val="-12921703"/>
                  <a:satOff val="-11099"/>
                  <a:lumOff val="-7127"/>
                </a:schemeClr>
              </a:gs>
              <a:gs pos="100000">
                <a:schemeClr val="accent6">
                  <a:hueOff val="-14121703"/>
                  <a:satOff val="-11099"/>
                  <a:lumOff val="-22548"/>
                </a:schemeClr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02" name="M Hewitson, STOC Ops Workshop, Lisbon, 28th Oct 2015"/>
          <p:cNvSpPr txBox="1"/>
          <p:nvPr/>
        </p:nvSpPr>
        <p:spPr>
          <a:xfrm>
            <a:off x="4711295" y="9423400"/>
            <a:ext cx="4294963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3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M Hewitson, STOC Ops Workshop, Lisbon, 28th Oct 2015</a:t>
            </a:r>
          </a:p>
        </p:txBody>
      </p:sp>
      <p:pic>
        <p:nvPicPr>
          <p:cNvPr id="503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9410700"/>
            <a:ext cx="25738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lisa_pathfinder_RGB_transp.png" descr="lisa_pathfinder_RGB_trans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/>
            </a:outerShdw>
          </a:effectLst>
        </p:spPr>
      </p:pic>
      <p:sp>
        <p:nvSpPr>
          <p:cNvPr id="505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50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SzPct val="120000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>
              <a:spcBef>
                <a:spcPts val="500"/>
              </a:spcBef>
              <a:buSzPct val="120000"/>
              <a:defRPr>
                <a:solidFill>
                  <a:srgbClr val="2279B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>
              <a:spcBef>
                <a:spcPts val="500"/>
              </a:spcBef>
              <a:buSzPct val="120000"/>
              <a:defRPr>
                <a:solidFill>
                  <a:srgbClr val="B736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>
              <a:spcBef>
                <a:spcPts val="500"/>
              </a:spcBef>
              <a:buSzPct val="120000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>
              <a:spcBef>
                <a:spcPts val="500"/>
              </a:spcBef>
              <a:buSzPct val="120000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"/>
          <p:cNvSpPr/>
          <p:nvPr/>
        </p:nvSpPr>
        <p:spPr>
          <a:xfrm>
            <a:off x="0" y="0"/>
            <a:ext cx="13004800" cy="1130300"/>
          </a:xfrm>
          <a:prstGeom prst="rect">
            <a:avLst/>
          </a:prstGeom>
          <a:gradFill>
            <a:gsLst>
              <a:gs pos="0">
                <a:srgbClr val="B4B4B4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15" name="Rectangle"/>
          <p:cNvSpPr/>
          <p:nvPr/>
        </p:nvSpPr>
        <p:spPr>
          <a:xfrm>
            <a:off x="0" y="9359900"/>
            <a:ext cx="13004800" cy="3937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5D5D5"/>
              </a:gs>
            </a:gsLst>
            <a:lin ang="5400000"/>
          </a:gradFill>
          <a:ln>
            <a:solidFill>
              <a:srgbClr val="BABA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16" name="M Hewitson, LPF SWT, Zurich, 11th March 2014"/>
          <p:cNvSpPr txBox="1"/>
          <p:nvPr/>
        </p:nvSpPr>
        <p:spPr>
          <a:xfrm>
            <a:off x="5076579" y="9423400"/>
            <a:ext cx="3564395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300" i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M Hewitson, LPF SWT, Zurich, 11th March 2014</a:t>
            </a:r>
          </a:p>
        </p:txBody>
      </p:sp>
      <p:pic>
        <p:nvPicPr>
          <p:cNvPr id="517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9410700"/>
            <a:ext cx="25738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lisa_pathfinder_RGB_transp.png" descr="lisa_pathfinder_RGB_trans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646464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SzPct val="120000"/>
              <a:defRPr>
                <a:solidFill>
                  <a:srgbClr val="575757"/>
                </a:solidFill>
              </a:defRPr>
            </a:lvl1pPr>
            <a:lvl2pPr>
              <a:spcBef>
                <a:spcPts val="500"/>
              </a:spcBef>
              <a:buSzPct val="120000"/>
              <a:defRPr>
                <a:solidFill>
                  <a:srgbClr val="2279BE"/>
                </a:solidFill>
              </a:defRPr>
            </a:lvl2pPr>
            <a:lvl3pPr>
              <a:spcBef>
                <a:spcPts val="500"/>
              </a:spcBef>
              <a:buSzPct val="120000"/>
              <a:defRPr>
                <a:solidFill>
                  <a:srgbClr val="B73630"/>
                </a:solidFill>
              </a:defRPr>
            </a:lvl3pPr>
            <a:lvl4pPr>
              <a:spcBef>
                <a:spcPts val="500"/>
              </a:spcBef>
              <a:buSzPct val="120000"/>
            </a:lvl4pPr>
            <a:lvl5pPr>
              <a:spcBef>
                <a:spcPts val="500"/>
              </a:spcBef>
              <a:buSzPct val="120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TP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Line"/>
          <p:cNvSpPr/>
          <p:nvPr/>
        </p:nvSpPr>
        <p:spPr>
          <a:xfrm>
            <a:off x="647700" y="1231900"/>
            <a:ext cx="11709400" cy="127"/>
          </a:xfrm>
          <a:prstGeom prst="line">
            <a:avLst/>
          </a:prstGeom>
          <a:ln w="254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9" name="LTPDA Introduction, GSFC, 11th October 2011"/>
          <p:cNvSpPr txBox="1"/>
          <p:nvPr/>
        </p:nvSpPr>
        <p:spPr>
          <a:xfrm>
            <a:off x="4351828" y="9303156"/>
            <a:ext cx="5013897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900" i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LTPDA Introduction, GSFC, 11th October 2011</a:t>
            </a:r>
          </a:p>
        </p:txBody>
      </p:sp>
      <p:pic>
        <p:nvPicPr>
          <p:cNvPr id="530" name="LisaPF-logo_trans.tiff" descr="LisaPF-logo_tran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31600" y="38100"/>
            <a:ext cx="1066800" cy="1066800"/>
          </a:xfrm>
          <a:prstGeom prst="rect">
            <a:avLst/>
          </a:prstGeom>
          <a:ln w="12700">
            <a:miter lim="400000"/>
          </a:ln>
          <a:effectLst>
            <a:outerShdw blurRad="190500" dist="381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531" name="matlab_logo_trans.pdf" descr="matlab_logo_tran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8946003"/>
            <a:ext cx="767826" cy="6350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32" name="Title Text"/>
          <p:cNvSpPr txBox="1">
            <a:spLocks noGrp="1"/>
          </p:cNvSpPr>
          <p:nvPr>
            <p:ph type="title"/>
          </p:nvPr>
        </p:nvSpPr>
        <p:spPr>
          <a:xfrm>
            <a:off x="571500" y="88900"/>
            <a:ext cx="10820400" cy="1066800"/>
          </a:xfrm>
          <a:prstGeom prst="rect">
            <a:avLst/>
          </a:prstGeom>
          <a:effectLst/>
        </p:spPr>
        <p:txBody>
          <a:bodyPr lIns="50800" tIns="50800" rIns="50800" bIns="50800" anchor="b"/>
          <a:lstStyle>
            <a:lvl1pPr>
              <a:defRPr>
                <a:solidFill>
                  <a:srgbClr val="5A5A5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L="330200" indent="-330200">
              <a:spcBef>
                <a:spcPts val="0"/>
              </a:spcBef>
              <a:buSzPct val="100000"/>
              <a:defRPr>
                <a:solidFill>
                  <a:srgbClr val="4E4E4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74700" indent="-330200">
              <a:spcBef>
                <a:spcPts val="0"/>
              </a:spcBef>
              <a:buSzPct val="100000"/>
              <a:defRPr>
                <a:solidFill>
                  <a:srgbClr val="515F7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9200" indent="-330200">
              <a:spcBef>
                <a:spcPts val="0"/>
              </a:spcBef>
              <a:buSzPct val="100000"/>
              <a:defRPr>
                <a:solidFill>
                  <a:srgbClr val="8A414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63700" indent="-330200">
              <a:spcBef>
                <a:spcPts val="0"/>
              </a:spcBef>
              <a:buSzPct val="100000"/>
              <a:defRPr>
                <a:solidFill>
                  <a:srgbClr val="58856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08200" indent="-330200">
              <a:spcBef>
                <a:spcPts val="0"/>
              </a:spcBef>
              <a:buSzPct val="100000"/>
              <a:defRPr>
                <a:solidFill>
                  <a:srgbClr val="81866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72999" y="9352178"/>
            <a:ext cx="312015" cy="29982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02480" y="4266"/>
            <a:ext cx="18209760" cy="9745068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Rectangle"/>
          <p:cNvSpPr/>
          <p:nvPr/>
        </p:nvSpPr>
        <p:spPr>
          <a:xfrm>
            <a:off x="-154188" y="-149731"/>
            <a:ext cx="13276399" cy="10053062"/>
          </a:xfrm>
          <a:prstGeom prst="rect">
            <a:avLst/>
          </a:prstGeom>
          <a:solidFill>
            <a:srgbClr val="000000">
              <a:alpha val="55000"/>
            </a:srgbClr>
          </a:solidFill>
          <a:ln w="25400">
            <a:solidFill>
              <a:srgbClr val="0F6FC6"/>
            </a:solidFill>
            <a:bevel/>
          </a:ln>
          <a:effectLst>
            <a:outerShdw blurRad="63500" dist="38100" dir="5400000" rotWithShape="0">
              <a:srgbClr val="032544">
                <a:alpha val="77516"/>
              </a:srgbClr>
            </a:outerShdw>
          </a:effectLst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43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4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5" name="M Hewitson, LTPDA, Stuttgart, Feb 2017"/>
          <p:cNvSpPr txBox="1"/>
          <p:nvPr/>
        </p:nvSpPr>
        <p:spPr>
          <a:xfrm>
            <a:off x="5108705" y="9385300"/>
            <a:ext cx="3500143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300">
                <a:solidFill>
                  <a:srgbClr val="868686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M Hewitson, LTPDA, Stuttgart, Feb 2017</a:t>
            </a:r>
          </a:p>
        </p:txBody>
      </p:sp>
      <p:pic>
        <p:nvPicPr>
          <p:cNvPr id="54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" y="9410700"/>
            <a:ext cx="25738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lisa_pathfinder_RGB_transp.png" descr="lisa_pathfinder_RGB_trans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/>
            </a:outerShdw>
          </a:effectLst>
        </p:spPr>
      </p:pic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88E4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EE0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title.jpg" descr="title.jpg"/>
          <p:cNvPicPr>
            <a:picLocks noChangeAspect="1"/>
          </p:cNvPicPr>
          <p:nvPr/>
        </p:nvPicPr>
        <p:blipFill>
          <a:blip r:embed="rId2">
            <a:extLst/>
          </a:blip>
          <a:srcRect t="24232" b="43307"/>
          <a:stretch>
            <a:fillRect/>
          </a:stretch>
        </p:blipFill>
        <p:spPr>
          <a:xfrm>
            <a:off x="0" y="-56923"/>
            <a:ext cx="13004800" cy="1183799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42237" y="139971"/>
            <a:ext cx="853581" cy="790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7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589" name="lisa_pathfinder_RGB_transp.png" descr="lisa_pathfinder_RGB_tran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/>
            </a:outerShdw>
          </a:effectLst>
        </p:spPr>
      </p:pic>
      <p:sp>
        <p:nvSpPr>
          <p:cNvPr id="590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9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</a:lvl1pPr>
            <a:lvl2pPr>
              <a:spcBef>
                <a:spcPts val="500"/>
              </a:spcBef>
            </a:lvl2pPr>
            <a:lvl3pPr>
              <a:spcBef>
                <a:spcPts val="500"/>
              </a:spcBef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13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88E4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EE0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9" name="lisa_CMYK-01-01.jpg" descr="lisa_CMYK-01-01.jpg"/>
          <p:cNvPicPr>
            <a:picLocks noChangeAspect="1"/>
          </p:cNvPicPr>
          <p:nvPr/>
        </p:nvPicPr>
        <p:blipFill>
          <a:blip r:embed="rId3">
            <a:extLst/>
          </a:blip>
          <a:srcRect l="18511" t="30182" r="46851" b="32822"/>
          <a:stretch>
            <a:fillRect/>
          </a:stretch>
        </p:blipFill>
        <p:spPr>
          <a:xfrm>
            <a:off x="11602267" y="66881"/>
            <a:ext cx="1317646" cy="936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94" extrusionOk="0">
                <a:moveTo>
                  <a:pt x="11409" y="0"/>
                </a:moveTo>
                <a:cubicBezTo>
                  <a:pt x="10850" y="0"/>
                  <a:pt x="10292" y="68"/>
                  <a:pt x="9840" y="211"/>
                </a:cubicBezTo>
                <a:cubicBezTo>
                  <a:pt x="7579" y="926"/>
                  <a:pt x="5553" y="3133"/>
                  <a:pt x="4701" y="5803"/>
                </a:cubicBezTo>
                <a:cubicBezTo>
                  <a:pt x="4348" y="6910"/>
                  <a:pt x="4231" y="7412"/>
                  <a:pt x="4275" y="7662"/>
                </a:cubicBezTo>
                <a:cubicBezTo>
                  <a:pt x="4310" y="7859"/>
                  <a:pt x="4344" y="7884"/>
                  <a:pt x="4481" y="7835"/>
                </a:cubicBezTo>
                <a:cubicBezTo>
                  <a:pt x="4572" y="7803"/>
                  <a:pt x="4869" y="7738"/>
                  <a:pt x="5140" y="7689"/>
                </a:cubicBezTo>
                <a:cubicBezTo>
                  <a:pt x="5411" y="7640"/>
                  <a:pt x="5804" y="7543"/>
                  <a:pt x="6012" y="7469"/>
                </a:cubicBezTo>
                <a:cubicBezTo>
                  <a:pt x="6219" y="7395"/>
                  <a:pt x="6702" y="7264"/>
                  <a:pt x="7083" y="7176"/>
                </a:cubicBezTo>
                <a:cubicBezTo>
                  <a:pt x="9055" y="6722"/>
                  <a:pt x="16707" y="4733"/>
                  <a:pt x="16768" y="4659"/>
                </a:cubicBezTo>
                <a:cubicBezTo>
                  <a:pt x="16778" y="4647"/>
                  <a:pt x="16833" y="4376"/>
                  <a:pt x="16891" y="4055"/>
                </a:cubicBezTo>
                <a:lnTo>
                  <a:pt x="16994" y="3469"/>
                </a:lnTo>
                <a:lnTo>
                  <a:pt x="16574" y="2865"/>
                </a:lnTo>
                <a:cubicBezTo>
                  <a:pt x="15769" y="1712"/>
                  <a:pt x="14309" y="641"/>
                  <a:pt x="12978" y="220"/>
                </a:cubicBezTo>
                <a:cubicBezTo>
                  <a:pt x="12525" y="77"/>
                  <a:pt x="11968" y="0"/>
                  <a:pt x="11409" y="0"/>
                </a:cubicBezTo>
                <a:close/>
                <a:moveTo>
                  <a:pt x="19383" y="1822"/>
                </a:moveTo>
                <a:cubicBezTo>
                  <a:pt x="18425" y="1751"/>
                  <a:pt x="17744" y="2274"/>
                  <a:pt x="17310" y="3405"/>
                </a:cubicBezTo>
                <a:cubicBezTo>
                  <a:pt x="17094" y="3971"/>
                  <a:pt x="17081" y="4049"/>
                  <a:pt x="17084" y="4888"/>
                </a:cubicBezTo>
                <a:cubicBezTo>
                  <a:pt x="17087" y="5524"/>
                  <a:pt x="17119" y="5878"/>
                  <a:pt x="17201" y="6133"/>
                </a:cubicBezTo>
                <a:lnTo>
                  <a:pt x="17317" y="6490"/>
                </a:lnTo>
                <a:lnTo>
                  <a:pt x="17653" y="5922"/>
                </a:lnTo>
                <a:cubicBezTo>
                  <a:pt x="17948" y="5428"/>
                  <a:pt x="18024" y="5355"/>
                  <a:pt x="18227" y="5355"/>
                </a:cubicBezTo>
                <a:cubicBezTo>
                  <a:pt x="18526" y="5355"/>
                  <a:pt x="18763" y="5663"/>
                  <a:pt x="18763" y="6041"/>
                </a:cubicBezTo>
                <a:cubicBezTo>
                  <a:pt x="18763" y="6282"/>
                  <a:pt x="18618" y="6681"/>
                  <a:pt x="18253" y="7469"/>
                </a:cubicBezTo>
                <a:cubicBezTo>
                  <a:pt x="18165" y="7660"/>
                  <a:pt x="18178" y="7682"/>
                  <a:pt x="18447" y="7817"/>
                </a:cubicBezTo>
                <a:cubicBezTo>
                  <a:pt x="18868" y="8028"/>
                  <a:pt x="19610" y="8009"/>
                  <a:pt x="20042" y="7781"/>
                </a:cubicBezTo>
                <a:cubicBezTo>
                  <a:pt x="20995" y="7276"/>
                  <a:pt x="21600" y="5746"/>
                  <a:pt x="21397" y="4357"/>
                </a:cubicBezTo>
                <a:cubicBezTo>
                  <a:pt x="21250" y="3345"/>
                  <a:pt x="20874" y="2601"/>
                  <a:pt x="20268" y="2133"/>
                </a:cubicBezTo>
                <a:cubicBezTo>
                  <a:pt x="19986" y="1916"/>
                  <a:pt x="19817" y="1854"/>
                  <a:pt x="19383" y="1822"/>
                </a:cubicBezTo>
                <a:close/>
                <a:moveTo>
                  <a:pt x="16813" y="5089"/>
                </a:moveTo>
                <a:cubicBezTo>
                  <a:pt x="16796" y="5061"/>
                  <a:pt x="15712" y="5329"/>
                  <a:pt x="11964" y="6298"/>
                </a:cubicBezTo>
                <a:cubicBezTo>
                  <a:pt x="11801" y="6340"/>
                  <a:pt x="11502" y="6418"/>
                  <a:pt x="11293" y="6472"/>
                </a:cubicBezTo>
                <a:cubicBezTo>
                  <a:pt x="11084" y="6525"/>
                  <a:pt x="10750" y="6612"/>
                  <a:pt x="10550" y="6664"/>
                </a:cubicBezTo>
                <a:cubicBezTo>
                  <a:pt x="10351" y="6715"/>
                  <a:pt x="10020" y="6796"/>
                  <a:pt x="9821" y="6847"/>
                </a:cubicBezTo>
                <a:cubicBezTo>
                  <a:pt x="9621" y="6898"/>
                  <a:pt x="9297" y="6988"/>
                  <a:pt x="9098" y="7039"/>
                </a:cubicBezTo>
                <a:cubicBezTo>
                  <a:pt x="8594" y="7169"/>
                  <a:pt x="8165" y="7275"/>
                  <a:pt x="7283" y="7497"/>
                </a:cubicBezTo>
                <a:cubicBezTo>
                  <a:pt x="5084" y="8051"/>
                  <a:pt x="4480" y="8223"/>
                  <a:pt x="4488" y="8284"/>
                </a:cubicBezTo>
                <a:cubicBezTo>
                  <a:pt x="4492" y="8321"/>
                  <a:pt x="4516" y="8519"/>
                  <a:pt x="4539" y="8723"/>
                </a:cubicBezTo>
                <a:cubicBezTo>
                  <a:pt x="4563" y="8928"/>
                  <a:pt x="4582" y="9090"/>
                  <a:pt x="4591" y="9089"/>
                </a:cubicBezTo>
                <a:cubicBezTo>
                  <a:pt x="4600" y="9089"/>
                  <a:pt x="6166" y="8691"/>
                  <a:pt x="8071" y="8202"/>
                </a:cubicBezTo>
                <a:cubicBezTo>
                  <a:pt x="9976" y="7712"/>
                  <a:pt x="11792" y="7253"/>
                  <a:pt x="12100" y="7176"/>
                </a:cubicBezTo>
                <a:cubicBezTo>
                  <a:pt x="12408" y="7100"/>
                  <a:pt x="12972" y="6948"/>
                  <a:pt x="13353" y="6847"/>
                </a:cubicBezTo>
                <a:cubicBezTo>
                  <a:pt x="13734" y="6745"/>
                  <a:pt x="14641" y="6517"/>
                  <a:pt x="15367" y="6334"/>
                </a:cubicBezTo>
                <a:cubicBezTo>
                  <a:pt x="17077" y="5904"/>
                  <a:pt x="16922" y="5980"/>
                  <a:pt x="16871" y="5511"/>
                </a:cubicBezTo>
                <a:cubicBezTo>
                  <a:pt x="16848" y="5296"/>
                  <a:pt x="16825" y="5108"/>
                  <a:pt x="16813" y="5089"/>
                </a:cubicBezTo>
                <a:close/>
                <a:moveTo>
                  <a:pt x="18285" y="5657"/>
                </a:moveTo>
                <a:cubicBezTo>
                  <a:pt x="18086" y="5624"/>
                  <a:pt x="18140" y="5540"/>
                  <a:pt x="15348" y="10206"/>
                </a:cubicBezTo>
                <a:lnTo>
                  <a:pt x="13701" y="12961"/>
                </a:lnTo>
                <a:lnTo>
                  <a:pt x="13940" y="13208"/>
                </a:lnTo>
                <a:cubicBezTo>
                  <a:pt x="14071" y="13343"/>
                  <a:pt x="14327" y="13689"/>
                  <a:pt x="14508" y="13977"/>
                </a:cubicBezTo>
                <a:cubicBezTo>
                  <a:pt x="14690" y="14266"/>
                  <a:pt x="14856" y="14505"/>
                  <a:pt x="14876" y="14508"/>
                </a:cubicBezTo>
                <a:cubicBezTo>
                  <a:pt x="14897" y="14511"/>
                  <a:pt x="15246" y="13743"/>
                  <a:pt x="15658" y="12806"/>
                </a:cubicBezTo>
                <a:cubicBezTo>
                  <a:pt x="16069" y="11868"/>
                  <a:pt x="16899" y="9987"/>
                  <a:pt x="17498" y="8632"/>
                </a:cubicBezTo>
                <a:cubicBezTo>
                  <a:pt x="18467" y="6436"/>
                  <a:pt x="18578" y="6149"/>
                  <a:pt x="18524" y="5932"/>
                </a:cubicBezTo>
                <a:cubicBezTo>
                  <a:pt x="18483" y="5765"/>
                  <a:pt x="18405" y="5677"/>
                  <a:pt x="18285" y="5657"/>
                </a:cubicBezTo>
                <a:close/>
                <a:moveTo>
                  <a:pt x="2260" y="6243"/>
                </a:moveTo>
                <a:cubicBezTo>
                  <a:pt x="1899" y="6226"/>
                  <a:pt x="1526" y="6337"/>
                  <a:pt x="1156" y="6591"/>
                </a:cubicBezTo>
                <a:cubicBezTo>
                  <a:pt x="753" y="6867"/>
                  <a:pt x="409" y="7374"/>
                  <a:pt x="188" y="8028"/>
                </a:cubicBezTo>
                <a:cubicBezTo>
                  <a:pt x="32" y="8488"/>
                  <a:pt x="1" y="8702"/>
                  <a:pt x="1" y="9327"/>
                </a:cubicBezTo>
                <a:cubicBezTo>
                  <a:pt x="0" y="9950"/>
                  <a:pt x="31" y="10174"/>
                  <a:pt x="188" y="10664"/>
                </a:cubicBezTo>
                <a:cubicBezTo>
                  <a:pt x="414" y="11374"/>
                  <a:pt x="868" y="11987"/>
                  <a:pt x="1363" y="12257"/>
                </a:cubicBezTo>
                <a:cubicBezTo>
                  <a:pt x="2086" y="12650"/>
                  <a:pt x="3005" y="12437"/>
                  <a:pt x="3577" y="11744"/>
                </a:cubicBezTo>
                <a:lnTo>
                  <a:pt x="3849" y="11414"/>
                </a:lnTo>
                <a:lnTo>
                  <a:pt x="3332" y="10819"/>
                </a:lnTo>
                <a:cubicBezTo>
                  <a:pt x="3047" y="10493"/>
                  <a:pt x="2793" y="10154"/>
                  <a:pt x="2770" y="10069"/>
                </a:cubicBezTo>
                <a:cubicBezTo>
                  <a:pt x="2589" y="9400"/>
                  <a:pt x="3186" y="8805"/>
                  <a:pt x="3623" y="9218"/>
                </a:cubicBezTo>
                <a:cubicBezTo>
                  <a:pt x="3694" y="9285"/>
                  <a:pt x="3897" y="9458"/>
                  <a:pt x="4075" y="9602"/>
                </a:cubicBezTo>
                <a:lnTo>
                  <a:pt x="4397" y="9868"/>
                </a:lnTo>
                <a:lnTo>
                  <a:pt x="4365" y="9199"/>
                </a:lnTo>
                <a:cubicBezTo>
                  <a:pt x="4278" y="7467"/>
                  <a:pt x="3344" y="6292"/>
                  <a:pt x="2260" y="6243"/>
                </a:cubicBezTo>
                <a:close/>
                <a:moveTo>
                  <a:pt x="16891" y="6307"/>
                </a:moveTo>
                <a:cubicBezTo>
                  <a:pt x="16780" y="6311"/>
                  <a:pt x="16589" y="6367"/>
                  <a:pt x="16206" y="6472"/>
                </a:cubicBezTo>
                <a:cubicBezTo>
                  <a:pt x="15780" y="6588"/>
                  <a:pt x="15087" y="6770"/>
                  <a:pt x="14670" y="6874"/>
                </a:cubicBezTo>
                <a:cubicBezTo>
                  <a:pt x="13645" y="7132"/>
                  <a:pt x="10180" y="8029"/>
                  <a:pt x="9362" y="8247"/>
                </a:cubicBezTo>
                <a:cubicBezTo>
                  <a:pt x="9000" y="8344"/>
                  <a:pt x="8282" y="8517"/>
                  <a:pt x="7774" y="8632"/>
                </a:cubicBezTo>
                <a:cubicBezTo>
                  <a:pt x="7266" y="8747"/>
                  <a:pt x="6703" y="8888"/>
                  <a:pt x="6522" y="8952"/>
                </a:cubicBezTo>
                <a:cubicBezTo>
                  <a:pt x="6213" y="9062"/>
                  <a:pt x="5721" y="9191"/>
                  <a:pt x="4940" y="9355"/>
                </a:cubicBezTo>
                <a:cubicBezTo>
                  <a:pt x="4635" y="9419"/>
                  <a:pt x="4609" y="9445"/>
                  <a:pt x="4591" y="9703"/>
                </a:cubicBezTo>
                <a:cubicBezTo>
                  <a:pt x="4573" y="9964"/>
                  <a:pt x="4602" y="10004"/>
                  <a:pt x="5095" y="10371"/>
                </a:cubicBezTo>
                <a:cubicBezTo>
                  <a:pt x="5384" y="10586"/>
                  <a:pt x="5751" y="10879"/>
                  <a:pt x="5908" y="11021"/>
                </a:cubicBezTo>
                <a:cubicBezTo>
                  <a:pt x="6065" y="11163"/>
                  <a:pt x="6903" y="11861"/>
                  <a:pt x="7774" y="12568"/>
                </a:cubicBezTo>
                <a:cubicBezTo>
                  <a:pt x="8645" y="13274"/>
                  <a:pt x="9383" y="13847"/>
                  <a:pt x="9414" y="13849"/>
                </a:cubicBezTo>
                <a:cubicBezTo>
                  <a:pt x="9445" y="13851"/>
                  <a:pt x="9623" y="13664"/>
                  <a:pt x="9808" y="13428"/>
                </a:cubicBezTo>
                <a:cubicBezTo>
                  <a:pt x="10727" y="12258"/>
                  <a:pt x="12097" y="11940"/>
                  <a:pt x="13243" y="12632"/>
                </a:cubicBezTo>
                <a:lnTo>
                  <a:pt x="13514" y="12797"/>
                </a:lnTo>
                <a:lnTo>
                  <a:pt x="13811" y="12284"/>
                </a:lnTo>
                <a:cubicBezTo>
                  <a:pt x="14473" y="11139"/>
                  <a:pt x="15233" y="9866"/>
                  <a:pt x="15412" y="9602"/>
                </a:cubicBezTo>
                <a:cubicBezTo>
                  <a:pt x="15517" y="9448"/>
                  <a:pt x="15760" y="9059"/>
                  <a:pt x="15948" y="8732"/>
                </a:cubicBezTo>
                <a:cubicBezTo>
                  <a:pt x="16136" y="8406"/>
                  <a:pt x="16491" y="7816"/>
                  <a:pt x="16736" y="7424"/>
                </a:cubicBezTo>
                <a:cubicBezTo>
                  <a:pt x="16981" y="7031"/>
                  <a:pt x="17176" y="6690"/>
                  <a:pt x="17175" y="6664"/>
                </a:cubicBezTo>
                <a:cubicBezTo>
                  <a:pt x="17174" y="6638"/>
                  <a:pt x="17131" y="6534"/>
                  <a:pt x="17078" y="6435"/>
                </a:cubicBezTo>
                <a:cubicBezTo>
                  <a:pt x="17030" y="6346"/>
                  <a:pt x="17001" y="6303"/>
                  <a:pt x="16891" y="6307"/>
                </a:cubicBezTo>
                <a:close/>
                <a:moveTo>
                  <a:pt x="18047" y="8046"/>
                </a:moveTo>
                <a:cubicBezTo>
                  <a:pt x="17963" y="8118"/>
                  <a:pt x="17890" y="8298"/>
                  <a:pt x="17756" y="8668"/>
                </a:cubicBezTo>
                <a:cubicBezTo>
                  <a:pt x="17681" y="8874"/>
                  <a:pt x="17441" y="9444"/>
                  <a:pt x="17214" y="9932"/>
                </a:cubicBezTo>
                <a:cubicBezTo>
                  <a:pt x="16987" y="10420"/>
                  <a:pt x="16396" y="11741"/>
                  <a:pt x="15903" y="12861"/>
                </a:cubicBezTo>
                <a:cubicBezTo>
                  <a:pt x="15064" y="14764"/>
                  <a:pt x="15009" y="14903"/>
                  <a:pt x="15096" y="15094"/>
                </a:cubicBezTo>
                <a:cubicBezTo>
                  <a:pt x="15309" y="15564"/>
                  <a:pt x="15414" y="16390"/>
                  <a:pt x="15380" y="17309"/>
                </a:cubicBezTo>
                <a:cubicBezTo>
                  <a:pt x="15339" y="18401"/>
                  <a:pt x="15228" y="18945"/>
                  <a:pt x="14870" y="19781"/>
                </a:cubicBezTo>
                <a:lnTo>
                  <a:pt x="14708" y="20156"/>
                </a:lnTo>
                <a:lnTo>
                  <a:pt x="15102" y="19845"/>
                </a:lnTo>
                <a:cubicBezTo>
                  <a:pt x="16033" y="19107"/>
                  <a:pt x="17070" y="17772"/>
                  <a:pt x="17640" y="16577"/>
                </a:cubicBezTo>
                <a:cubicBezTo>
                  <a:pt x="18057" y="15701"/>
                  <a:pt x="18480" y="14356"/>
                  <a:pt x="18673" y="13318"/>
                </a:cubicBezTo>
                <a:cubicBezTo>
                  <a:pt x="18879" y="12210"/>
                  <a:pt x="18956" y="10004"/>
                  <a:pt x="18828" y="8925"/>
                </a:cubicBezTo>
                <a:lnTo>
                  <a:pt x="18750" y="8266"/>
                </a:lnTo>
                <a:lnTo>
                  <a:pt x="18415" y="8101"/>
                </a:lnTo>
                <a:cubicBezTo>
                  <a:pt x="18224" y="8011"/>
                  <a:pt x="18130" y="7974"/>
                  <a:pt x="18047" y="8046"/>
                </a:cubicBezTo>
                <a:close/>
                <a:moveTo>
                  <a:pt x="3248" y="9373"/>
                </a:moveTo>
                <a:cubicBezTo>
                  <a:pt x="3082" y="9373"/>
                  <a:pt x="2900" y="9782"/>
                  <a:pt x="2977" y="9977"/>
                </a:cubicBezTo>
                <a:cubicBezTo>
                  <a:pt x="3009" y="10059"/>
                  <a:pt x="4283" y="11512"/>
                  <a:pt x="5805" y="13199"/>
                </a:cubicBezTo>
                <a:cubicBezTo>
                  <a:pt x="7327" y="14887"/>
                  <a:pt x="8593" y="16243"/>
                  <a:pt x="8620" y="16220"/>
                </a:cubicBezTo>
                <a:cubicBezTo>
                  <a:pt x="8647" y="16197"/>
                  <a:pt x="8665" y="16098"/>
                  <a:pt x="8665" y="16000"/>
                </a:cubicBezTo>
                <a:cubicBezTo>
                  <a:pt x="8665" y="15773"/>
                  <a:pt x="8951" y="14868"/>
                  <a:pt x="9136" y="14499"/>
                </a:cubicBezTo>
                <a:cubicBezTo>
                  <a:pt x="9217" y="14339"/>
                  <a:pt x="9253" y="14178"/>
                  <a:pt x="9220" y="14133"/>
                </a:cubicBezTo>
                <a:cubicBezTo>
                  <a:pt x="9074" y="13930"/>
                  <a:pt x="3357" y="9373"/>
                  <a:pt x="3248" y="9373"/>
                </a:cubicBezTo>
                <a:close/>
                <a:moveTo>
                  <a:pt x="3965" y="11579"/>
                </a:moveTo>
                <a:lnTo>
                  <a:pt x="4004" y="12138"/>
                </a:lnTo>
                <a:cubicBezTo>
                  <a:pt x="4071" y="13040"/>
                  <a:pt x="4431" y="14682"/>
                  <a:pt x="4746" y="15506"/>
                </a:cubicBezTo>
                <a:cubicBezTo>
                  <a:pt x="5715" y="18043"/>
                  <a:pt x="7146" y="19757"/>
                  <a:pt x="9046" y="20668"/>
                </a:cubicBezTo>
                <a:cubicBezTo>
                  <a:pt x="9363" y="20820"/>
                  <a:pt x="9662" y="20951"/>
                  <a:pt x="9711" y="20952"/>
                </a:cubicBezTo>
                <a:cubicBezTo>
                  <a:pt x="9760" y="20953"/>
                  <a:pt x="9644" y="20705"/>
                  <a:pt x="9446" y="20403"/>
                </a:cubicBezTo>
                <a:cubicBezTo>
                  <a:pt x="8853" y="19496"/>
                  <a:pt x="8539" y="18407"/>
                  <a:pt x="8536" y="17218"/>
                </a:cubicBezTo>
                <a:lnTo>
                  <a:pt x="8536" y="16604"/>
                </a:lnTo>
                <a:lnTo>
                  <a:pt x="7626" y="15616"/>
                </a:lnTo>
                <a:cubicBezTo>
                  <a:pt x="7127" y="15070"/>
                  <a:pt x="6495" y="14379"/>
                  <a:pt x="6218" y="14078"/>
                </a:cubicBezTo>
                <a:cubicBezTo>
                  <a:pt x="5941" y="13777"/>
                  <a:pt x="5435" y="13210"/>
                  <a:pt x="5095" y="12824"/>
                </a:cubicBezTo>
                <a:cubicBezTo>
                  <a:pt x="4755" y="12438"/>
                  <a:pt x="4365" y="12003"/>
                  <a:pt x="4223" y="11854"/>
                </a:cubicBezTo>
                <a:lnTo>
                  <a:pt x="3965" y="11579"/>
                </a:lnTo>
                <a:close/>
                <a:moveTo>
                  <a:pt x="11952" y="12650"/>
                </a:moveTo>
                <a:cubicBezTo>
                  <a:pt x="11807" y="12656"/>
                  <a:pt x="11652" y="12693"/>
                  <a:pt x="11422" y="12760"/>
                </a:cubicBezTo>
                <a:cubicBezTo>
                  <a:pt x="10695" y="12973"/>
                  <a:pt x="10225" y="13314"/>
                  <a:pt x="9750" y="13986"/>
                </a:cubicBezTo>
                <a:cubicBezTo>
                  <a:pt x="9173" y="14803"/>
                  <a:pt x="8798" y="16043"/>
                  <a:pt x="8801" y="17117"/>
                </a:cubicBezTo>
                <a:cubicBezTo>
                  <a:pt x="8803" y="18240"/>
                  <a:pt x="9195" y="19548"/>
                  <a:pt x="9769" y="20348"/>
                </a:cubicBezTo>
                <a:cubicBezTo>
                  <a:pt x="10122" y="20840"/>
                  <a:pt x="10762" y="21351"/>
                  <a:pt x="11215" y="21501"/>
                </a:cubicBezTo>
                <a:cubicBezTo>
                  <a:pt x="11420" y="21569"/>
                  <a:pt x="11707" y="21600"/>
                  <a:pt x="11997" y="21593"/>
                </a:cubicBezTo>
                <a:cubicBezTo>
                  <a:pt x="12287" y="21586"/>
                  <a:pt x="12579" y="21543"/>
                  <a:pt x="12791" y="21465"/>
                </a:cubicBezTo>
                <a:cubicBezTo>
                  <a:pt x="15109" y="20610"/>
                  <a:pt x="15901" y="16512"/>
                  <a:pt x="14231" y="14032"/>
                </a:cubicBezTo>
                <a:cubicBezTo>
                  <a:pt x="13773" y="13353"/>
                  <a:pt x="13136" y="12884"/>
                  <a:pt x="12436" y="12714"/>
                </a:cubicBezTo>
                <a:cubicBezTo>
                  <a:pt x="12229" y="12664"/>
                  <a:pt x="12096" y="12644"/>
                  <a:pt x="11952" y="1265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02480" y="4266"/>
            <a:ext cx="18209760" cy="9745068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Rectangle"/>
          <p:cNvSpPr/>
          <p:nvPr/>
        </p:nvSpPr>
        <p:spPr>
          <a:xfrm>
            <a:off x="-154188" y="-149731"/>
            <a:ext cx="13276399" cy="10053062"/>
          </a:xfrm>
          <a:prstGeom prst="rect">
            <a:avLst/>
          </a:prstGeom>
          <a:solidFill>
            <a:srgbClr val="000000">
              <a:alpha val="55000"/>
            </a:srgbClr>
          </a:solidFill>
          <a:ln w="25400">
            <a:solidFill>
              <a:srgbClr val="0F6FC6"/>
            </a:solidFill>
            <a:bevel/>
          </a:ln>
          <a:effectLst>
            <a:outerShdw blurRad="63500" dist="38100" dir="5400000" rotWithShape="0">
              <a:srgbClr val="032544">
                <a:alpha val="77516"/>
              </a:srgbClr>
            </a:outerShdw>
          </a:effectLst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01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02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05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88E4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EE0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42237" y="139971"/>
            <a:ext cx="853581" cy="790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poster_small.png" descr="poster_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790" y="-3918442"/>
            <a:ext cx="14096769" cy="19956327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Rectangle"/>
          <p:cNvSpPr/>
          <p:nvPr/>
        </p:nvSpPr>
        <p:spPr>
          <a:xfrm>
            <a:off x="-154188" y="-149731"/>
            <a:ext cx="13276399" cy="10053062"/>
          </a:xfrm>
          <a:prstGeom prst="rect">
            <a:avLst/>
          </a:prstGeom>
          <a:solidFill>
            <a:srgbClr val="000000">
              <a:alpha val="55000"/>
            </a:srgbClr>
          </a:solidFill>
          <a:ln w="25400">
            <a:solidFill>
              <a:srgbClr val="0F6FC6"/>
            </a:solidFill>
            <a:bevel/>
          </a:ln>
          <a:effectLst>
            <a:outerShdw blurRad="63500" dist="38100" dir="5400000" rotWithShape="0">
              <a:srgbClr val="032544">
                <a:alpha val="0"/>
              </a:srgbClr>
            </a:outerShdw>
          </a:effectLst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17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18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21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88E4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EE0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42237" y="139971"/>
            <a:ext cx="853581" cy="790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332596" y="-288"/>
            <a:ext cx="22553358" cy="18812381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Title Text"/>
          <p:cNvSpPr txBox="1">
            <a:spLocks noGrp="1"/>
          </p:cNvSpPr>
          <p:nvPr>
            <p:ph type="title"/>
          </p:nvPr>
        </p:nvSpPr>
        <p:spPr>
          <a:xfrm>
            <a:off x="291707" y="276627"/>
            <a:ext cx="12523061" cy="827068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defTabSz="1300480">
              <a:defRPr sz="5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280031"/>
            <a:ext cx="1083735" cy="279401"/>
          </a:xfrm>
          <a:prstGeom prst="rect">
            <a:avLst/>
          </a:prstGeom>
        </p:spPr>
        <p:txBody>
          <a:bodyPr wrap="square" lIns="0" tIns="0" rIns="0" bIns="0" anchor="b"/>
          <a:lstStyle>
            <a:lvl1pPr defTabSz="1300480">
              <a:defRPr sz="1600">
                <a:solidFill>
                  <a:srgbClr val="80CE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35" name="Body Level One…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88E4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EE0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36" name="lisa_CMYK-01-01.jpg" descr="lisa_CMYK-01-01.jpg"/>
          <p:cNvPicPr>
            <a:picLocks noChangeAspect="1"/>
          </p:cNvPicPr>
          <p:nvPr/>
        </p:nvPicPr>
        <p:blipFill>
          <a:blip r:embed="rId4">
            <a:extLst/>
          </a:blip>
          <a:srcRect l="18511" t="30182" r="46851" b="32822"/>
          <a:stretch>
            <a:fillRect/>
          </a:stretch>
        </p:blipFill>
        <p:spPr>
          <a:xfrm>
            <a:off x="11602267" y="66881"/>
            <a:ext cx="1317646" cy="936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94" extrusionOk="0">
                <a:moveTo>
                  <a:pt x="11409" y="0"/>
                </a:moveTo>
                <a:cubicBezTo>
                  <a:pt x="10850" y="0"/>
                  <a:pt x="10292" y="68"/>
                  <a:pt x="9840" y="211"/>
                </a:cubicBezTo>
                <a:cubicBezTo>
                  <a:pt x="7579" y="926"/>
                  <a:pt x="5553" y="3133"/>
                  <a:pt x="4701" y="5803"/>
                </a:cubicBezTo>
                <a:cubicBezTo>
                  <a:pt x="4348" y="6910"/>
                  <a:pt x="4231" y="7412"/>
                  <a:pt x="4275" y="7662"/>
                </a:cubicBezTo>
                <a:cubicBezTo>
                  <a:pt x="4310" y="7859"/>
                  <a:pt x="4344" y="7884"/>
                  <a:pt x="4481" y="7835"/>
                </a:cubicBezTo>
                <a:cubicBezTo>
                  <a:pt x="4572" y="7803"/>
                  <a:pt x="4869" y="7738"/>
                  <a:pt x="5140" y="7689"/>
                </a:cubicBezTo>
                <a:cubicBezTo>
                  <a:pt x="5411" y="7640"/>
                  <a:pt x="5804" y="7543"/>
                  <a:pt x="6012" y="7469"/>
                </a:cubicBezTo>
                <a:cubicBezTo>
                  <a:pt x="6219" y="7395"/>
                  <a:pt x="6702" y="7264"/>
                  <a:pt x="7083" y="7176"/>
                </a:cubicBezTo>
                <a:cubicBezTo>
                  <a:pt x="9055" y="6722"/>
                  <a:pt x="16707" y="4733"/>
                  <a:pt x="16768" y="4659"/>
                </a:cubicBezTo>
                <a:cubicBezTo>
                  <a:pt x="16778" y="4647"/>
                  <a:pt x="16833" y="4376"/>
                  <a:pt x="16891" y="4055"/>
                </a:cubicBezTo>
                <a:lnTo>
                  <a:pt x="16994" y="3469"/>
                </a:lnTo>
                <a:lnTo>
                  <a:pt x="16574" y="2865"/>
                </a:lnTo>
                <a:cubicBezTo>
                  <a:pt x="15769" y="1712"/>
                  <a:pt x="14309" y="641"/>
                  <a:pt x="12978" y="220"/>
                </a:cubicBezTo>
                <a:cubicBezTo>
                  <a:pt x="12525" y="77"/>
                  <a:pt x="11968" y="0"/>
                  <a:pt x="11409" y="0"/>
                </a:cubicBezTo>
                <a:close/>
                <a:moveTo>
                  <a:pt x="19383" y="1822"/>
                </a:moveTo>
                <a:cubicBezTo>
                  <a:pt x="18425" y="1751"/>
                  <a:pt x="17744" y="2274"/>
                  <a:pt x="17310" y="3405"/>
                </a:cubicBezTo>
                <a:cubicBezTo>
                  <a:pt x="17094" y="3971"/>
                  <a:pt x="17081" y="4049"/>
                  <a:pt x="17084" y="4888"/>
                </a:cubicBezTo>
                <a:cubicBezTo>
                  <a:pt x="17087" y="5524"/>
                  <a:pt x="17119" y="5878"/>
                  <a:pt x="17201" y="6133"/>
                </a:cubicBezTo>
                <a:lnTo>
                  <a:pt x="17317" y="6490"/>
                </a:lnTo>
                <a:lnTo>
                  <a:pt x="17653" y="5922"/>
                </a:lnTo>
                <a:cubicBezTo>
                  <a:pt x="17948" y="5428"/>
                  <a:pt x="18024" y="5355"/>
                  <a:pt x="18227" y="5355"/>
                </a:cubicBezTo>
                <a:cubicBezTo>
                  <a:pt x="18526" y="5355"/>
                  <a:pt x="18763" y="5663"/>
                  <a:pt x="18763" y="6041"/>
                </a:cubicBezTo>
                <a:cubicBezTo>
                  <a:pt x="18763" y="6282"/>
                  <a:pt x="18618" y="6681"/>
                  <a:pt x="18253" y="7469"/>
                </a:cubicBezTo>
                <a:cubicBezTo>
                  <a:pt x="18165" y="7660"/>
                  <a:pt x="18178" y="7682"/>
                  <a:pt x="18447" y="7817"/>
                </a:cubicBezTo>
                <a:cubicBezTo>
                  <a:pt x="18868" y="8028"/>
                  <a:pt x="19610" y="8009"/>
                  <a:pt x="20042" y="7781"/>
                </a:cubicBezTo>
                <a:cubicBezTo>
                  <a:pt x="20995" y="7276"/>
                  <a:pt x="21600" y="5746"/>
                  <a:pt x="21397" y="4357"/>
                </a:cubicBezTo>
                <a:cubicBezTo>
                  <a:pt x="21250" y="3345"/>
                  <a:pt x="20874" y="2601"/>
                  <a:pt x="20268" y="2133"/>
                </a:cubicBezTo>
                <a:cubicBezTo>
                  <a:pt x="19986" y="1916"/>
                  <a:pt x="19817" y="1854"/>
                  <a:pt x="19383" y="1822"/>
                </a:cubicBezTo>
                <a:close/>
                <a:moveTo>
                  <a:pt x="16813" y="5089"/>
                </a:moveTo>
                <a:cubicBezTo>
                  <a:pt x="16796" y="5061"/>
                  <a:pt x="15712" y="5329"/>
                  <a:pt x="11964" y="6298"/>
                </a:cubicBezTo>
                <a:cubicBezTo>
                  <a:pt x="11801" y="6340"/>
                  <a:pt x="11502" y="6418"/>
                  <a:pt x="11293" y="6472"/>
                </a:cubicBezTo>
                <a:cubicBezTo>
                  <a:pt x="11084" y="6525"/>
                  <a:pt x="10750" y="6612"/>
                  <a:pt x="10550" y="6664"/>
                </a:cubicBezTo>
                <a:cubicBezTo>
                  <a:pt x="10351" y="6715"/>
                  <a:pt x="10020" y="6796"/>
                  <a:pt x="9821" y="6847"/>
                </a:cubicBezTo>
                <a:cubicBezTo>
                  <a:pt x="9621" y="6898"/>
                  <a:pt x="9297" y="6988"/>
                  <a:pt x="9098" y="7039"/>
                </a:cubicBezTo>
                <a:cubicBezTo>
                  <a:pt x="8594" y="7169"/>
                  <a:pt x="8165" y="7275"/>
                  <a:pt x="7283" y="7497"/>
                </a:cubicBezTo>
                <a:cubicBezTo>
                  <a:pt x="5084" y="8051"/>
                  <a:pt x="4480" y="8223"/>
                  <a:pt x="4488" y="8284"/>
                </a:cubicBezTo>
                <a:cubicBezTo>
                  <a:pt x="4492" y="8321"/>
                  <a:pt x="4516" y="8519"/>
                  <a:pt x="4539" y="8723"/>
                </a:cubicBezTo>
                <a:cubicBezTo>
                  <a:pt x="4563" y="8928"/>
                  <a:pt x="4582" y="9090"/>
                  <a:pt x="4591" y="9089"/>
                </a:cubicBezTo>
                <a:cubicBezTo>
                  <a:pt x="4600" y="9089"/>
                  <a:pt x="6166" y="8691"/>
                  <a:pt x="8071" y="8202"/>
                </a:cubicBezTo>
                <a:cubicBezTo>
                  <a:pt x="9976" y="7712"/>
                  <a:pt x="11792" y="7253"/>
                  <a:pt x="12100" y="7176"/>
                </a:cubicBezTo>
                <a:cubicBezTo>
                  <a:pt x="12408" y="7100"/>
                  <a:pt x="12972" y="6948"/>
                  <a:pt x="13353" y="6847"/>
                </a:cubicBezTo>
                <a:cubicBezTo>
                  <a:pt x="13734" y="6745"/>
                  <a:pt x="14641" y="6517"/>
                  <a:pt x="15367" y="6334"/>
                </a:cubicBezTo>
                <a:cubicBezTo>
                  <a:pt x="17077" y="5904"/>
                  <a:pt x="16922" y="5980"/>
                  <a:pt x="16871" y="5511"/>
                </a:cubicBezTo>
                <a:cubicBezTo>
                  <a:pt x="16848" y="5296"/>
                  <a:pt x="16825" y="5108"/>
                  <a:pt x="16813" y="5089"/>
                </a:cubicBezTo>
                <a:close/>
                <a:moveTo>
                  <a:pt x="18285" y="5657"/>
                </a:moveTo>
                <a:cubicBezTo>
                  <a:pt x="18086" y="5624"/>
                  <a:pt x="18140" y="5540"/>
                  <a:pt x="15348" y="10206"/>
                </a:cubicBezTo>
                <a:lnTo>
                  <a:pt x="13701" y="12961"/>
                </a:lnTo>
                <a:lnTo>
                  <a:pt x="13940" y="13208"/>
                </a:lnTo>
                <a:cubicBezTo>
                  <a:pt x="14071" y="13343"/>
                  <a:pt x="14327" y="13689"/>
                  <a:pt x="14508" y="13977"/>
                </a:cubicBezTo>
                <a:cubicBezTo>
                  <a:pt x="14690" y="14266"/>
                  <a:pt x="14856" y="14505"/>
                  <a:pt x="14876" y="14508"/>
                </a:cubicBezTo>
                <a:cubicBezTo>
                  <a:pt x="14897" y="14511"/>
                  <a:pt x="15246" y="13743"/>
                  <a:pt x="15658" y="12806"/>
                </a:cubicBezTo>
                <a:cubicBezTo>
                  <a:pt x="16069" y="11868"/>
                  <a:pt x="16899" y="9987"/>
                  <a:pt x="17498" y="8632"/>
                </a:cubicBezTo>
                <a:cubicBezTo>
                  <a:pt x="18467" y="6436"/>
                  <a:pt x="18578" y="6149"/>
                  <a:pt x="18524" y="5932"/>
                </a:cubicBezTo>
                <a:cubicBezTo>
                  <a:pt x="18483" y="5765"/>
                  <a:pt x="18405" y="5677"/>
                  <a:pt x="18285" y="5657"/>
                </a:cubicBezTo>
                <a:close/>
                <a:moveTo>
                  <a:pt x="2260" y="6243"/>
                </a:moveTo>
                <a:cubicBezTo>
                  <a:pt x="1899" y="6226"/>
                  <a:pt x="1526" y="6337"/>
                  <a:pt x="1156" y="6591"/>
                </a:cubicBezTo>
                <a:cubicBezTo>
                  <a:pt x="753" y="6867"/>
                  <a:pt x="409" y="7374"/>
                  <a:pt x="188" y="8028"/>
                </a:cubicBezTo>
                <a:cubicBezTo>
                  <a:pt x="32" y="8488"/>
                  <a:pt x="1" y="8702"/>
                  <a:pt x="1" y="9327"/>
                </a:cubicBezTo>
                <a:cubicBezTo>
                  <a:pt x="0" y="9950"/>
                  <a:pt x="31" y="10174"/>
                  <a:pt x="188" y="10664"/>
                </a:cubicBezTo>
                <a:cubicBezTo>
                  <a:pt x="414" y="11374"/>
                  <a:pt x="868" y="11987"/>
                  <a:pt x="1363" y="12257"/>
                </a:cubicBezTo>
                <a:cubicBezTo>
                  <a:pt x="2086" y="12650"/>
                  <a:pt x="3005" y="12437"/>
                  <a:pt x="3577" y="11744"/>
                </a:cubicBezTo>
                <a:lnTo>
                  <a:pt x="3849" y="11414"/>
                </a:lnTo>
                <a:lnTo>
                  <a:pt x="3332" y="10819"/>
                </a:lnTo>
                <a:cubicBezTo>
                  <a:pt x="3047" y="10493"/>
                  <a:pt x="2793" y="10154"/>
                  <a:pt x="2770" y="10069"/>
                </a:cubicBezTo>
                <a:cubicBezTo>
                  <a:pt x="2589" y="9400"/>
                  <a:pt x="3186" y="8805"/>
                  <a:pt x="3623" y="9218"/>
                </a:cubicBezTo>
                <a:cubicBezTo>
                  <a:pt x="3694" y="9285"/>
                  <a:pt x="3897" y="9458"/>
                  <a:pt x="4075" y="9602"/>
                </a:cubicBezTo>
                <a:lnTo>
                  <a:pt x="4397" y="9868"/>
                </a:lnTo>
                <a:lnTo>
                  <a:pt x="4365" y="9199"/>
                </a:lnTo>
                <a:cubicBezTo>
                  <a:pt x="4278" y="7467"/>
                  <a:pt x="3344" y="6292"/>
                  <a:pt x="2260" y="6243"/>
                </a:cubicBezTo>
                <a:close/>
                <a:moveTo>
                  <a:pt x="16891" y="6307"/>
                </a:moveTo>
                <a:cubicBezTo>
                  <a:pt x="16780" y="6311"/>
                  <a:pt x="16589" y="6367"/>
                  <a:pt x="16206" y="6472"/>
                </a:cubicBezTo>
                <a:cubicBezTo>
                  <a:pt x="15780" y="6588"/>
                  <a:pt x="15087" y="6770"/>
                  <a:pt x="14670" y="6874"/>
                </a:cubicBezTo>
                <a:cubicBezTo>
                  <a:pt x="13645" y="7132"/>
                  <a:pt x="10180" y="8029"/>
                  <a:pt x="9362" y="8247"/>
                </a:cubicBezTo>
                <a:cubicBezTo>
                  <a:pt x="9000" y="8344"/>
                  <a:pt x="8282" y="8517"/>
                  <a:pt x="7774" y="8632"/>
                </a:cubicBezTo>
                <a:cubicBezTo>
                  <a:pt x="7266" y="8747"/>
                  <a:pt x="6703" y="8888"/>
                  <a:pt x="6522" y="8952"/>
                </a:cubicBezTo>
                <a:cubicBezTo>
                  <a:pt x="6213" y="9062"/>
                  <a:pt x="5721" y="9191"/>
                  <a:pt x="4940" y="9355"/>
                </a:cubicBezTo>
                <a:cubicBezTo>
                  <a:pt x="4635" y="9419"/>
                  <a:pt x="4609" y="9445"/>
                  <a:pt x="4591" y="9703"/>
                </a:cubicBezTo>
                <a:cubicBezTo>
                  <a:pt x="4573" y="9964"/>
                  <a:pt x="4602" y="10004"/>
                  <a:pt x="5095" y="10371"/>
                </a:cubicBezTo>
                <a:cubicBezTo>
                  <a:pt x="5384" y="10586"/>
                  <a:pt x="5751" y="10879"/>
                  <a:pt x="5908" y="11021"/>
                </a:cubicBezTo>
                <a:cubicBezTo>
                  <a:pt x="6065" y="11163"/>
                  <a:pt x="6903" y="11861"/>
                  <a:pt x="7774" y="12568"/>
                </a:cubicBezTo>
                <a:cubicBezTo>
                  <a:pt x="8645" y="13274"/>
                  <a:pt x="9383" y="13847"/>
                  <a:pt x="9414" y="13849"/>
                </a:cubicBezTo>
                <a:cubicBezTo>
                  <a:pt x="9445" y="13851"/>
                  <a:pt x="9623" y="13664"/>
                  <a:pt x="9808" y="13428"/>
                </a:cubicBezTo>
                <a:cubicBezTo>
                  <a:pt x="10727" y="12258"/>
                  <a:pt x="12097" y="11940"/>
                  <a:pt x="13243" y="12632"/>
                </a:cubicBezTo>
                <a:lnTo>
                  <a:pt x="13514" y="12797"/>
                </a:lnTo>
                <a:lnTo>
                  <a:pt x="13811" y="12284"/>
                </a:lnTo>
                <a:cubicBezTo>
                  <a:pt x="14473" y="11139"/>
                  <a:pt x="15233" y="9866"/>
                  <a:pt x="15412" y="9602"/>
                </a:cubicBezTo>
                <a:cubicBezTo>
                  <a:pt x="15517" y="9448"/>
                  <a:pt x="15760" y="9059"/>
                  <a:pt x="15948" y="8732"/>
                </a:cubicBezTo>
                <a:cubicBezTo>
                  <a:pt x="16136" y="8406"/>
                  <a:pt x="16491" y="7816"/>
                  <a:pt x="16736" y="7424"/>
                </a:cubicBezTo>
                <a:cubicBezTo>
                  <a:pt x="16981" y="7031"/>
                  <a:pt x="17176" y="6690"/>
                  <a:pt x="17175" y="6664"/>
                </a:cubicBezTo>
                <a:cubicBezTo>
                  <a:pt x="17174" y="6638"/>
                  <a:pt x="17131" y="6534"/>
                  <a:pt x="17078" y="6435"/>
                </a:cubicBezTo>
                <a:cubicBezTo>
                  <a:pt x="17030" y="6346"/>
                  <a:pt x="17001" y="6303"/>
                  <a:pt x="16891" y="6307"/>
                </a:cubicBezTo>
                <a:close/>
                <a:moveTo>
                  <a:pt x="18047" y="8046"/>
                </a:moveTo>
                <a:cubicBezTo>
                  <a:pt x="17963" y="8118"/>
                  <a:pt x="17890" y="8298"/>
                  <a:pt x="17756" y="8668"/>
                </a:cubicBezTo>
                <a:cubicBezTo>
                  <a:pt x="17681" y="8874"/>
                  <a:pt x="17441" y="9444"/>
                  <a:pt x="17214" y="9932"/>
                </a:cubicBezTo>
                <a:cubicBezTo>
                  <a:pt x="16987" y="10420"/>
                  <a:pt x="16396" y="11741"/>
                  <a:pt x="15903" y="12861"/>
                </a:cubicBezTo>
                <a:cubicBezTo>
                  <a:pt x="15064" y="14764"/>
                  <a:pt x="15009" y="14903"/>
                  <a:pt x="15096" y="15094"/>
                </a:cubicBezTo>
                <a:cubicBezTo>
                  <a:pt x="15309" y="15564"/>
                  <a:pt x="15414" y="16390"/>
                  <a:pt x="15380" y="17309"/>
                </a:cubicBezTo>
                <a:cubicBezTo>
                  <a:pt x="15339" y="18401"/>
                  <a:pt x="15228" y="18945"/>
                  <a:pt x="14870" y="19781"/>
                </a:cubicBezTo>
                <a:lnTo>
                  <a:pt x="14708" y="20156"/>
                </a:lnTo>
                <a:lnTo>
                  <a:pt x="15102" y="19845"/>
                </a:lnTo>
                <a:cubicBezTo>
                  <a:pt x="16033" y="19107"/>
                  <a:pt x="17070" y="17772"/>
                  <a:pt x="17640" y="16577"/>
                </a:cubicBezTo>
                <a:cubicBezTo>
                  <a:pt x="18057" y="15701"/>
                  <a:pt x="18480" y="14356"/>
                  <a:pt x="18673" y="13318"/>
                </a:cubicBezTo>
                <a:cubicBezTo>
                  <a:pt x="18879" y="12210"/>
                  <a:pt x="18956" y="10004"/>
                  <a:pt x="18828" y="8925"/>
                </a:cubicBezTo>
                <a:lnTo>
                  <a:pt x="18750" y="8266"/>
                </a:lnTo>
                <a:lnTo>
                  <a:pt x="18415" y="8101"/>
                </a:lnTo>
                <a:cubicBezTo>
                  <a:pt x="18224" y="8011"/>
                  <a:pt x="18130" y="7974"/>
                  <a:pt x="18047" y="8046"/>
                </a:cubicBezTo>
                <a:close/>
                <a:moveTo>
                  <a:pt x="3248" y="9373"/>
                </a:moveTo>
                <a:cubicBezTo>
                  <a:pt x="3082" y="9373"/>
                  <a:pt x="2900" y="9782"/>
                  <a:pt x="2977" y="9977"/>
                </a:cubicBezTo>
                <a:cubicBezTo>
                  <a:pt x="3009" y="10059"/>
                  <a:pt x="4283" y="11512"/>
                  <a:pt x="5805" y="13199"/>
                </a:cubicBezTo>
                <a:cubicBezTo>
                  <a:pt x="7327" y="14887"/>
                  <a:pt x="8593" y="16243"/>
                  <a:pt x="8620" y="16220"/>
                </a:cubicBezTo>
                <a:cubicBezTo>
                  <a:pt x="8647" y="16197"/>
                  <a:pt x="8665" y="16098"/>
                  <a:pt x="8665" y="16000"/>
                </a:cubicBezTo>
                <a:cubicBezTo>
                  <a:pt x="8665" y="15773"/>
                  <a:pt x="8951" y="14868"/>
                  <a:pt x="9136" y="14499"/>
                </a:cubicBezTo>
                <a:cubicBezTo>
                  <a:pt x="9217" y="14339"/>
                  <a:pt x="9253" y="14178"/>
                  <a:pt x="9220" y="14133"/>
                </a:cubicBezTo>
                <a:cubicBezTo>
                  <a:pt x="9074" y="13930"/>
                  <a:pt x="3357" y="9373"/>
                  <a:pt x="3248" y="9373"/>
                </a:cubicBezTo>
                <a:close/>
                <a:moveTo>
                  <a:pt x="3965" y="11579"/>
                </a:moveTo>
                <a:lnTo>
                  <a:pt x="4004" y="12138"/>
                </a:lnTo>
                <a:cubicBezTo>
                  <a:pt x="4071" y="13040"/>
                  <a:pt x="4431" y="14682"/>
                  <a:pt x="4746" y="15506"/>
                </a:cubicBezTo>
                <a:cubicBezTo>
                  <a:pt x="5715" y="18043"/>
                  <a:pt x="7146" y="19757"/>
                  <a:pt x="9046" y="20668"/>
                </a:cubicBezTo>
                <a:cubicBezTo>
                  <a:pt x="9363" y="20820"/>
                  <a:pt x="9662" y="20951"/>
                  <a:pt x="9711" y="20952"/>
                </a:cubicBezTo>
                <a:cubicBezTo>
                  <a:pt x="9760" y="20953"/>
                  <a:pt x="9644" y="20705"/>
                  <a:pt x="9446" y="20403"/>
                </a:cubicBezTo>
                <a:cubicBezTo>
                  <a:pt x="8853" y="19496"/>
                  <a:pt x="8539" y="18407"/>
                  <a:pt x="8536" y="17218"/>
                </a:cubicBezTo>
                <a:lnTo>
                  <a:pt x="8536" y="16604"/>
                </a:lnTo>
                <a:lnTo>
                  <a:pt x="7626" y="15616"/>
                </a:lnTo>
                <a:cubicBezTo>
                  <a:pt x="7127" y="15070"/>
                  <a:pt x="6495" y="14379"/>
                  <a:pt x="6218" y="14078"/>
                </a:cubicBezTo>
                <a:cubicBezTo>
                  <a:pt x="5941" y="13777"/>
                  <a:pt x="5435" y="13210"/>
                  <a:pt x="5095" y="12824"/>
                </a:cubicBezTo>
                <a:cubicBezTo>
                  <a:pt x="4755" y="12438"/>
                  <a:pt x="4365" y="12003"/>
                  <a:pt x="4223" y="11854"/>
                </a:cubicBezTo>
                <a:lnTo>
                  <a:pt x="3965" y="11579"/>
                </a:lnTo>
                <a:close/>
                <a:moveTo>
                  <a:pt x="11952" y="12650"/>
                </a:moveTo>
                <a:cubicBezTo>
                  <a:pt x="11807" y="12656"/>
                  <a:pt x="11652" y="12693"/>
                  <a:pt x="11422" y="12760"/>
                </a:cubicBezTo>
                <a:cubicBezTo>
                  <a:pt x="10695" y="12973"/>
                  <a:pt x="10225" y="13314"/>
                  <a:pt x="9750" y="13986"/>
                </a:cubicBezTo>
                <a:cubicBezTo>
                  <a:pt x="9173" y="14803"/>
                  <a:pt x="8798" y="16043"/>
                  <a:pt x="8801" y="17117"/>
                </a:cubicBezTo>
                <a:cubicBezTo>
                  <a:pt x="8803" y="18240"/>
                  <a:pt x="9195" y="19548"/>
                  <a:pt x="9769" y="20348"/>
                </a:cubicBezTo>
                <a:cubicBezTo>
                  <a:pt x="10122" y="20840"/>
                  <a:pt x="10762" y="21351"/>
                  <a:pt x="11215" y="21501"/>
                </a:cubicBezTo>
                <a:cubicBezTo>
                  <a:pt x="11420" y="21569"/>
                  <a:pt x="11707" y="21600"/>
                  <a:pt x="11997" y="21593"/>
                </a:cubicBezTo>
                <a:cubicBezTo>
                  <a:pt x="12287" y="21586"/>
                  <a:pt x="12579" y="21543"/>
                  <a:pt x="12791" y="21465"/>
                </a:cubicBezTo>
                <a:cubicBezTo>
                  <a:pt x="15109" y="20610"/>
                  <a:pt x="15901" y="16512"/>
                  <a:pt x="14231" y="14032"/>
                </a:cubicBezTo>
                <a:cubicBezTo>
                  <a:pt x="13773" y="13353"/>
                  <a:pt x="13136" y="12884"/>
                  <a:pt x="12436" y="12714"/>
                </a:cubicBezTo>
                <a:cubicBezTo>
                  <a:pt x="12229" y="12664"/>
                  <a:pt x="12096" y="12644"/>
                  <a:pt x="11952" y="1265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mergeholes.jpg" descr="mergeholes.jpg"/>
          <p:cNvPicPr>
            <a:picLocks noChangeAspect="1"/>
          </p:cNvPicPr>
          <p:nvPr/>
        </p:nvPicPr>
        <p:blipFill>
          <a:blip r:embed="rId3">
            <a:extLst/>
          </a:blip>
          <a:srcRect l="17140" t="32334" r="38858" b="32909"/>
          <a:stretch>
            <a:fillRect/>
          </a:stretch>
        </p:blipFill>
        <p:spPr>
          <a:xfrm>
            <a:off x="-827150" y="-768209"/>
            <a:ext cx="14293057" cy="1128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7" y="0"/>
                </a:moveTo>
                <a:cubicBezTo>
                  <a:pt x="129" y="0"/>
                  <a:pt x="0" y="163"/>
                  <a:pt x="0" y="364"/>
                </a:cubicBezTo>
                <a:lnTo>
                  <a:pt x="0" y="21236"/>
                </a:lnTo>
                <a:cubicBezTo>
                  <a:pt x="0" y="21437"/>
                  <a:pt x="129" y="21600"/>
                  <a:pt x="287" y="21600"/>
                </a:cubicBezTo>
                <a:lnTo>
                  <a:pt x="21313" y="21600"/>
                </a:lnTo>
                <a:cubicBezTo>
                  <a:pt x="21471" y="21600"/>
                  <a:pt x="21600" y="21437"/>
                  <a:pt x="21600" y="21236"/>
                </a:cubicBezTo>
                <a:lnTo>
                  <a:pt x="21600" y="364"/>
                </a:lnTo>
                <a:cubicBezTo>
                  <a:pt x="21600" y="163"/>
                  <a:pt x="21471" y="0"/>
                  <a:pt x="21313" y="0"/>
                </a:cubicBezTo>
                <a:lnTo>
                  <a:pt x="28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44" name="Rectangle"/>
          <p:cNvSpPr/>
          <p:nvPr/>
        </p:nvSpPr>
        <p:spPr>
          <a:xfrm>
            <a:off x="-168452" y="-212951"/>
            <a:ext cx="14058340" cy="10370496"/>
          </a:xfrm>
          <a:prstGeom prst="rect">
            <a:avLst/>
          </a:prstGeom>
          <a:solidFill>
            <a:srgbClr val="000000">
              <a:alpha val="48143"/>
            </a:srgbClr>
          </a:solidFill>
          <a:ln w="25400">
            <a:solidFill>
              <a:srgbClr val="0F6FC6"/>
            </a:solidFill>
            <a:bevel/>
          </a:ln>
          <a:effectLst>
            <a:outerShdw blurRad="88900" dist="50800" dir="5400000" rotWithShape="0">
              <a:srgbClr val="032544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45" name="Title Text"/>
          <p:cNvSpPr txBox="1">
            <a:spLocks noGrp="1"/>
          </p:cNvSpPr>
          <p:nvPr>
            <p:ph type="title"/>
          </p:nvPr>
        </p:nvSpPr>
        <p:spPr>
          <a:xfrm>
            <a:off x="291707" y="276627"/>
            <a:ext cx="12523061" cy="827068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defTabSz="1300480">
              <a:defRPr sz="5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6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280031"/>
            <a:ext cx="1083735" cy="279401"/>
          </a:xfrm>
          <a:prstGeom prst="rect">
            <a:avLst/>
          </a:prstGeom>
        </p:spPr>
        <p:txBody>
          <a:bodyPr wrap="square" lIns="0" tIns="0" rIns="0" bIns="0" anchor="b"/>
          <a:lstStyle>
            <a:lvl1pPr defTabSz="1300480">
              <a:defRPr sz="1600">
                <a:solidFill>
                  <a:srgbClr val="80CE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42237" y="139971"/>
            <a:ext cx="853581" cy="790092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Body Level One…"/>
          <p:cNvSpPr txBox="1"/>
          <p:nvPr/>
        </p:nvSpPr>
        <p:spPr>
          <a:xfrm>
            <a:off x="571500" y="1574800"/>
            <a:ext cx="11861800" cy="730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>
            <a:normAutofit/>
          </a:bodyPr>
          <a:lstStyle>
            <a:lvl1pPr marL="381000" indent="-381000" algn="l">
              <a:spcBef>
                <a:spcPts val="500"/>
              </a:spcBef>
              <a:buSzPct val="80000"/>
              <a:buChar char="•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  <a:lvl2pPr marL="825500" indent="-381000" algn="l">
              <a:spcBef>
                <a:spcPts val="500"/>
              </a:spcBef>
              <a:buSzPct val="80000"/>
              <a:buChar char="•"/>
              <a:defRPr sz="3600">
                <a:solidFill>
                  <a:srgbClr val="88E4FF"/>
                </a:solidFill>
                <a:latin typeface="+mn-lt"/>
                <a:ea typeface="+mn-ea"/>
                <a:cs typeface="+mn-cs"/>
                <a:sym typeface="Avenir Light"/>
              </a:defRPr>
            </a:lvl2pPr>
            <a:lvl3pPr marL="1270000" indent="-381000" algn="l">
              <a:spcBef>
                <a:spcPts val="500"/>
              </a:spcBef>
              <a:buSzPct val="80000"/>
              <a:buChar char="•"/>
              <a:defRPr sz="3200">
                <a:solidFill>
                  <a:srgbClr val="FFEE00"/>
                </a:solidFill>
                <a:latin typeface="+mn-lt"/>
                <a:ea typeface="+mn-ea"/>
                <a:cs typeface="+mn-cs"/>
                <a:sym typeface="Avenir Light"/>
              </a:defRPr>
            </a:lvl3pPr>
            <a:lvl4pPr marL="1714500" indent="-381000" algn="l">
              <a:spcBef>
                <a:spcPts val="500"/>
              </a:spcBef>
              <a:buSzPct val="80000"/>
              <a:buChar char="•"/>
              <a:defRPr sz="3000">
                <a:solidFill>
                  <a:srgbClr val="47AB57"/>
                </a:solidFill>
                <a:latin typeface="+mn-lt"/>
                <a:ea typeface="+mn-ea"/>
                <a:cs typeface="+mn-cs"/>
                <a:sym typeface="Avenir Light"/>
              </a:defRPr>
            </a:lvl4pPr>
            <a:lvl5pPr marL="2159000" indent="-381000" algn="l">
              <a:spcBef>
                <a:spcPts val="500"/>
              </a:spcBef>
              <a:buSzPct val="80000"/>
              <a:buChar char="•"/>
              <a:defRPr sz="2800">
                <a:solidFill>
                  <a:srgbClr val="DB9601"/>
                </a:solidFill>
                <a:latin typeface="+mn-lt"/>
                <a:ea typeface="+mn-ea"/>
                <a:cs typeface="+mn-cs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332596" y="-288"/>
            <a:ext cx="22553358" cy="18812381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Title Text"/>
          <p:cNvSpPr txBox="1">
            <a:spLocks noGrp="1"/>
          </p:cNvSpPr>
          <p:nvPr>
            <p:ph type="title"/>
          </p:nvPr>
        </p:nvSpPr>
        <p:spPr>
          <a:xfrm>
            <a:off x="1598752" y="276627"/>
            <a:ext cx="11216016" cy="827068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defTabSz="1300480">
              <a:defRPr sz="5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697" name="Body Level One…"/>
          <p:cNvSpPr txBox="1">
            <a:spLocks noGrp="1"/>
          </p:cNvSpPr>
          <p:nvPr>
            <p:ph type="body" idx="1"/>
          </p:nvPr>
        </p:nvSpPr>
        <p:spPr>
          <a:xfrm>
            <a:off x="818927" y="2031378"/>
            <a:ext cx="11366946" cy="6953837"/>
          </a:xfrm>
          <a:prstGeom prst="rect">
            <a:avLst/>
          </a:prstGeom>
          <a:effectLst>
            <a:outerShdw blurRad="63500" dir="5400000" rotWithShape="0">
              <a:srgbClr val="000000"/>
            </a:outerShdw>
          </a:effectLst>
        </p:spPr>
        <p:txBody>
          <a:bodyPr lIns="65023" tIns="65023" rIns="65023" bIns="65023"/>
          <a:lstStyle>
            <a:lvl1pPr marL="379827" indent="-379827" defTabSz="1300480">
              <a:spcBef>
                <a:spcPts val="800"/>
              </a:spcBef>
              <a:buSzPct val="95000"/>
              <a:buChar char="●"/>
              <a:defRPr sz="3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72096" indent="-378904" defTabSz="1300480">
              <a:spcBef>
                <a:spcPts val="800"/>
              </a:spcBef>
              <a:buSzPct val="85000"/>
              <a:buChar char="●"/>
              <a:defRPr sz="3400">
                <a:solidFill>
                  <a:srgbClr val="C3E4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084335" indent="-416823" defTabSz="1300480">
              <a:spcBef>
                <a:spcPts val="800"/>
              </a:spcBef>
              <a:buSzPct val="70000"/>
              <a:buChar char="●"/>
              <a:defRPr sz="3000">
                <a:solidFill>
                  <a:srgbClr val="4CDBB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361175" indent="-382767" defTabSz="1300480">
              <a:spcBef>
                <a:spcPts val="800"/>
              </a:spcBef>
              <a:buClr>
                <a:srgbClr val="63A24E"/>
              </a:buClr>
              <a:buSzPct val="65000"/>
              <a:buChar char="●"/>
              <a:defRPr sz="2800">
                <a:solidFill>
                  <a:srgbClr val="BEE5B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17268" indent="-364540" defTabSz="1300480">
              <a:spcBef>
                <a:spcPts val="800"/>
              </a:spcBef>
              <a:buClr>
                <a:srgbClr val="D1C200"/>
              </a:buClr>
              <a:buSzPct val="65000"/>
              <a:buChar char="●"/>
              <a:defRPr sz="2400">
                <a:solidFill>
                  <a:srgbClr val="E3B4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98" name="C:\Users\Simon\Documents\Work\AEI\Art\Elements\g2.png" descr="C:\Users\Simon\Documents\Work\AEI\Art\Elements\g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61" y="268289"/>
            <a:ext cx="1261998" cy="1433760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280031"/>
            <a:ext cx="1083735" cy="279401"/>
          </a:xfrm>
          <a:prstGeom prst="rect">
            <a:avLst/>
          </a:prstGeom>
        </p:spPr>
        <p:txBody>
          <a:bodyPr wrap="square" lIns="0" tIns="0" rIns="0" bIns="0" anchor="b"/>
          <a:lstStyle>
            <a:lvl1pPr defTabSz="1300480">
              <a:defRPr sz="1600">
                <a:solidFill>
                  <a:srgbClr val="80CE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Image" descr="Image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-9332596" y="-288"/>
            <a:ext cx="22553358" cy="18812381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Title Text"/>
          <p:cNvSpPr txBox="1">
            <a:spLocks noGrp="1"/>
          </p:cNvSpPr>
          <p:nvPr>
            <p:ph type="title"/>
          </p:nvPr>
        </p:nvSpPr>
        <p:spPr>
          <a:xfrm>
            <a:off x="1598752" y="276627"/>
            <a:ext cx="11216016" cy="827068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defTabSz="1300480">
              <a:defRPr sz="5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709" name="Body Level One…"/>
          <p:cNvSpPr txBox="1">
            <a:spLocks noGrp="1"/>
          </p:cNvSpPr>
          <p:nvPr>
            <p:ph type="body" idx="1"/>
          </p:nvPr>
        </p:nvSpPr>
        <p:spPr>
          <a:xfrm>
            <a:off x="818927" y="2031378"/>
            <a:ext cx="11366946" cy="6953837"/>
          </a:xfrm>
          <a:prstGeom prst="rect">
            <a:avLst/>
          </a:prstGeom>
          <a:effectLst>
            <a:outerShdw blurRad="63500" dir="5400000" rotWithShape="0">
              <a:srgbClr val="000000"/>
            </a:outerShdw>
          </a:effectLst>
        </p:spPr>
        <p:txBody>
          <a:bodyPr lIns="65023" tIns="65023" rIns="65023" bIns="65023"/>
          <a:lstStyle>
            <a:lvl1pPr marL="379827" indent="-379827" defTabSz="1300480">
              <a:spcBef>
                <a:spcPts val="800"/>
              </a:spcBef>
              <a:buSzPct val="95000"/>
              <a:buChar char="●"/>
              <a:defRPr sz="3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72096" indent="-378904" defTabSz="1300480">
              <a:spcBef>
                <a:spcPts val="800"/>
              </a:spcBef>
              <a:buSzPct val="85000"/>
              <a:buChar char="●"/>
              <a:defRPr sz="3400">
                <a:solidFill>
                  <a:srgbClr val="C3E4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084335" indent="-416823" defTabSz="1300480">
              <a:spcBef>
                <a:spcPts val="800"/>
              </a:spcBef>
              <a:buSzPct val="70000"/>
              <a:buChar char="●"/>
              <a:defRPr sz="3000">
                <a:solidFill>
                  <a:srgbClr val="4CDBB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361175" indent="-382767" defTabSz="1300480">
              <a:spcBef>
                <a:spcPts val="800"/>
              </a:spcBef>
              <a:buClr>
                <a:srgbClr val="63A24E"/>
              </a:buClr>
              <a:buSzPct val="65000"/>
              <a:buChar char="●"/>
              <a:defRPr sz="2800">
                <a:solidFill>
                  <a:srgbClr val="BEE5B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17268" indent="-364540" defTabSz="1300480">
              <a:spcBef>
                <a:spcPts val="800"/>
              </a:spcBef>
              <a:buClr>
                <a:srgbClr val="D1C200"/>
              </a:buClr>
              <a:buSzPct val="65000"/>
              <a:buChar char="●"/>
              <a:defRPr sz="2400">
                <a:solidFill>
                  <a:srgbClr val="E3B4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10" name="C:\Users\Simon\Documents\Work\AEI\Art\Elements\g2.png" descr="C:\Users\Simon\Documents\Work\AEI\Art\Elements\g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61" y="268289"/>
            <a:ext cx="1261998" cy="1433760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280031"/>
            <a:ext cx="1083735" cy="279401"/>
          </a:xfrm>
          <a:prstGeom prst="rect">
            <a:avLst/>
          </a:prstGeom>
        </p:spPr>
        <p:txBody>
          <a:bodyPr wrap="square" lIns="0" tIns="0" rIns="0" bIns="0" anchor="b"/>
          <a:lstStyle>
            <a:lvl1pPr defTabSz="1300480">
              <a:defRPr sz="1600">
                <a:solidFill>
                  <a:srgbClr val="80CEE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31703" y="-33736"/>
            <a:ext cx="17468206" cy="9821072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Rectangle"/>
          <p:cNvSpPr/>
          <p:nvPr/>
        </p:nvSpPr>
        <p:spPr>
          <a:xfrm>
            <a:off x="-154188" y="-149731"/>
            <a:ext cx="13276399" cy="10053062"/>
          </a:xfrm>
          <a:prstGeom prst="rect">
            <a:avLst/>
          </a:prstGeom>
          <a:solidFill>
            <a:srgbClr val="000000">
              <a:alpha val="55000"/>
            </a:srgbClr>
          </a:solidFill>
          <a:ln w="25400">
            <a:solidFill>
              <a:srgbClr val="0F6FC6"/>
            </a:solidFill>
            <a:bevel/>
          </a:ln>
          <a:effectLst>
            <a:outerShdw blurRad="63500" dist="38100" dir="5400000" rotWithShape="0">
              <a:srgbClr val="032544">
                <a:alpha val="0"/>
              </a:srgbClr>
            </a:outerShdw>
          </a:effectLst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1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22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725" name="lisa_pathfinder_RGB_transp.png" descr="lisa_pathfinder_RGB_trans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/>
            </a:outerShdw>
          </a:effectLst>
        </p:spPr>
      </p:pic>
      <p:sp>
        <p:nvSpPr>
          <p:cNvPr id="726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88E4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EE0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Artist_s_impression_of_LISA_Pathfinder.jpg" descr="Artist_s_impression_of_LISA_Pathfin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3552" y="-14979"/>
            <a:ext cx="13491904" cy="9783558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Rectangle"/>
          <p:cNvSpPr/>
          <p:nvPr/>
        </p:nvSpPr>
        <p:spPr>
          <a:xfrm>
            <a:off x="-50800" y="-12700"/>
            <a:ext cx="13106400" cy="9779000"/>
          </a:xfrm>
          <a:prstGeom prst="rect">
            <a:avLst/>
          </a:prstGeom>
          <a:solidFill>
            <a:srgbClr val="000000">
              <a:alpha val="5936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67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68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71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87D7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080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7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84879" y="177800"/>
            <a:ext cx="1061721" cy="125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96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799" name="lisa_pathfinder_RGB_transp.png" descr="lisa_pathfinder_RGB_tran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/>
            </a:outerShdw>
          </a:effectLst>
        </p:spPr>
      </p:pic>
      <p:sp>
        <p:nvSpPr>
          <p:cNvPr id="800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0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</a:lvl1pPr>
            <a:lvl2pPr>
              <a:spcBef>
                <a:spcPts val="500"/>
              </a:spcBef>
            </a:lvl2pPr>
            <a:lvl3pPr>
              <a:spcBef>
                <a:spcPts val="500"/>
              </a:spcBef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title.jpg" descr="title.jpg"/>
          <p:cNvPicPr>
            <a:picLocks noChangeAspect="1"/>
          </p:cNvPicPr>
          <p:nvPr/>
        </p:nvPicPr>
        <p:blipFill>
          <a:blip r:embed="rId2">
            <a:extLst/>
          </a:blip>
          <a:srcRect t="24232" b="43307"/>
          <a:stretch>
            <a:fillRect/>
          </a:stretch>
        </p:blipFill>
        <p:spPr>
          <a:xfrm>
            <a:off x="0" y="-56923"/>
            <a:ext cx="13004800" cy="1183799"/>
          </a:xfrm>
          <a:prstGeom prst="rect">
            <a:avLst/>
          </a:prstGeom>
          <a:ln w="12700">
            <a:miter lim="400000"/>
          </a:ln>
        </p:spPr>
      </p:pic>
      <p:sp>
        <p:nvSpPr>
          <p:cNvPr id="824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</a:lvl1pPr>
            <a:lvl2pPr>
              <a:spcBef>
                <a:spcPts val="500"/>
              </a:spcBef>
            </a:lvl2pPr>
            <a:lvl3pPr>
              <a:spcBef>
                <a:spcPts val="500"/>
              </a:spcBef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30" name="lisa_CMYK-01-01.jpg" descr="lisa_CMYK-01-01.jpg"/>
          <p:cNvPicPr>
            <a:picLocks noChangeAspect="1"/>
          </p:cNvPicPr>
          <p:nvPr/>
        </p:nvPicPr>
        <p:blipFill>
          <a:blip r:embed="rId3">
            <a:extLst/>
          </a:blip>
          <a:srcRect l="18511" t="30182" r="46851" b="32822"/>
          <a:stretch>
            <a:fillRect/>
          </a:stretch>
        </p:blipFill>
        <p:spPr>
          <a:xfrm>
            <a:off x="11602267" y="66881"/>
            <a:ext cx="1317646" cy="936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94" extrusionOk="0">
                <a:moveTo>
                  <a:pt x="11409" y="0"/>
                </a:moveTo>
                <a:cubicBezTo>
                  <a:pt x="10850" y="0"/>
                  <a:pt x="10292" y="68"/>
                  <a:pt x="9840" y="211"/>
                </a:cubicBezTo>
                <a:cubicBezTo>
                  <a:pt x="7579" y="926"/>
                  <a:pt x="5553" y="3133"/>
                  <a:pt x="4701" y="5803"/>
                </a:cubicBezTo>
                <a:cubicBezTo>
                  <a:pt x="4348" y="6910"/>
                  <a:pt x="4231" y="7412"/>
                  <a:pt x="4275" y="7662"/>
                </a:cubicBezTo>
                <a:cubicBezTo>
                  <a:pt x="4310" y="7859"/>
                  <a:pt x="4344" y="7884"/>
                  <a:pt x="4481" y="7835"/>
                </a:cubicBezTo>
                <a:cubicBezTo>
                  <a:pt x="4572" y="7803"/>
                  <a:pt x="4869" y="7738"/>
                  <a:pt x="5140" y="7689"/>
                </a:cubicBezTo>
                <a:cubicBezTo>
                  <a:pt x="5411" y="7640"/>
                  <a:pt x="5804" y="7543"/>
                  <a:pt x="6012" y="7469"/>
                </a:cubicBezTo>
                <a:cubicBezTo>
                  <a:pt x="6219" y="7395"/>
                  <a:pt x="6702" y="7264"/>
                  <a:pt x="7083" y="7176"/>
                </a:cubicBezTo>
                <a:cubicBezTo>
                  <a:pt x="9055" y="6722"/>
                  <a:pt x="16707" y="4733"/>
                  <a:pt x="16768" y="4659"/>
                </a:cubicBezTo>
                <a:cubicBezTo>
                  <a:pt x="16778" y="4647"/>
                  <a:pt x="16833" y="4376"/>
                  <a:pt x="16891" y="4055"/>
                </a:cubicBezTo>
                <a:lnTo>
                  <a:pt x="16994" y="3469"/>
                </a:lnTo>
                <a:lnTo>
                  <a:pt x="16574" y="2865"/>
                </a:lnTo>
                <a:cubicBezTo>
                  <a:pt x="15769" y="1712"/>
                  <a:pt x="14309" y="641"/>
                  <a:pt x="12978" y="220"/>
                </a:cubicBezTo>
                <a:cubicBezTo>
                  <a:pt x="12525" y="77"/>
                  <a:pt x="11968" y="0"/>
                  <a:pt x="11409" y="0"/>
                </a:cubicBezTo>
                <a:close/>
                <a:moveTo>
                  <a:pt x="19383" y="1822"/>
                </a:moveTo>
                <a:cubicBezTo>
                  <a:pt x="18425" y="1751"/>
                  <a:pt x="17744" y="2274"/>
                  <a:pt x="17310" y="3405"/>
                </a:cubicBezTo>
                <a:cubicBezTo>
                  <a:pt x="17094" y="3971"/>
                  <a:pt x="17081" y="4049"/>
                  <a:pt x="17084" y="4888"/>
                </a:cubicBezTo>
                <a:cubicBezTo>
                  <a:pt x="17087" y="5524"/>
                  <a:pt x="17119" y="5878"/>
                  <a:pt x="17201" y="6133"/>
                </a:cubicBezTo>
                <a:lnTo>
                  <a:pt x="17317" y="6490"/>
                </a:lnTo>
                <a:lnTo>
                  <a:pt x="17653" y="5922"/>
                </a:lnTo>
                <a:cubicBezTo>
                  <a:pt x="17948" y="5428"/>
                  <a:pt x="18024" y="5355"/>
                  <a:pt x="18227" y="5355"/>
                </a:cubicBezTo>
                <a:cubicBezTo>
                  <a:pt x="18526" y="5355"/>
                  <a:pt x="18763" y="5663"/>
                  <a:pt x="18763" y="6041"/>
                </a:cubicBezTo>
                <a:cubicBezTo>
                  <a:pt x="18763" y="6282"/>
                  <a:pt x="18618" y="6681"/>
                  <a:pt x="18253" y="7469"/>
                </a:cubicBezTo>
                <a:cubicBezTo>
                  <a:pt x="18165" y="7660"/>
                  <a:pt x="18178" y="7682"/>
                  <a:pt x="18447" y="7817"/>
                </a:cubicBezTo>
                <a:cubicBezTo>
                  <a:pt x="18868" y="8028"/>
                  <a:pt x="19610" y="8009"/>
                  <a:pt x="20042" y="7781"/>
                </a:cubicBezTo>
                <a:cubicBezTo>
                  <a:pt x="20995" y="7276"/>
                  <a:pt x="21600" y="5746"/>
                  <a:pt x="21397" y="4357"/>
                </a:cubicBezTo>
                <a:cubicBezTo>
                  <a:pt x="21250" y="3345"/>
                  <a:pt x="20874" y="2601"/>
                  <a:pt x="20268" y="2133"/>
                </a:cubicBezTo>
                <a:cubicBezTo>
                  <a:pt x="19986" y="1916"/>
                  <a:pt x="19817" y="1854"/>
                  <a:pt x="19383" y="1822"/>
                </a:cubicBezTo>
                <a:close/>
                <a:moveTo>
                  <a:pt x="16813" y="5089"/>
                </a:moveTo>
                <a:cubicBezTo>
                  <a:pt x="16796" y="5061"/>
                  <a:pt x="15712" y="5329"/>
                  <a:pt x="11964" y="6298"/>
                </a:cubicBezTo>
                <a:cubicBezTo>
                  <a:pt x="11801" y="6340"/>
                  <a:pt x="11502" y="6418"/>
                  <a:pt x="11293" y="6472"/>
                </a:cubicBezTo>
                <a:cubicBezTo>
                  <a:pt x="11084" y="6525"/>
                  <a:pt x="10750" y="6612"/>
                  <a:pt x="10550" y="6664"/>
                </a:cubicBezTo>
                <a:cubicBezTo>
                  <a:pt x="10351" y="6715"/>
                  <a:pt x="10020" y="6796"/>
                  <a:pt x="9821" y="6847"/>
                </a:cubicBezTo>
                <a:cubicBezTo>
                  <a:pt x="9621" y="6898"/>
                  <a:pt x="9297" y="6988"/>
                  <a:pt x="9098" y="7039"/>
                </a:cubicBezTo>
                <a:cubicBezTo>
                  <a:pt x="8594" y="7169"/>
                  <a:pt x="8165" y="7275"/>
                  <a:pt x="7283" y="7497"/>
                </a:cubicBezTo>
                <a:cubicBezTo>
                  <a:pt x="5084" y="8051"/>
                  <a:pt x="4480" y="8223"/>
                  <a:pt x="4488" y="8284"/>
                </a:cubicBezTo>
                <a:cubicBezTo>
                  <a:pt x="4492" y="8321"/>
                  <a:pt x="4516" y="8519"/>
                  <a:pt x="4539" y="8723"/>
                </a:cubicBezTo>
                <a:cubicBezTo>
                  <a:pt x="4563" y="8928"/>
                  <a:pt x="4582" y="9090"/>
                  <a:pt x="4591" y="9089"/>
                </a:cubicBezTo>
                <a:cubicBezTo>
                  <a:pt x="4600" y="9089"/>
                  <a:pt x="6166" y="8691"/>
                  <a:pt x="8071" y="8202"/>
                </a:cubicBezTo>
                <a:cubicBezTo>
                  <a:pt x="9976" y="7712"/>
                  <a:pt x="11792" y="7253"/>
                  <a:pt x="12100" y="7176"/>
                </a:cubicBezTo>
                <a:cubicBezTo>
                  <a:pt x="12408" y="7100"/>
                  <a:pt x="12972" y="6948"/>
                  <a:pt x="13353" y="6847"/>
                </a:cubicBezTo>
                <a:cubicBezTo>
                  <a:pt x="13734" y="6745"/>
                  <a:pt x="14641" y="6517"/>
                  <a:pt x="15367" y="6334"/>
                </a:cubicBezTo>
                <a:cubicBezTo>
                  <a:pt x="17077" y="5904"/>
                  <a:pt x="16922" y="5980"/>
                  <a:pt x="16871" y="5511"/>
                </a:cubicBezTo>
                <a:cubicBezTo>
                  <a:pt x="16848" y="5296"/>
                  <a:pt x="16825" y="5108"/>
                  <a:pt x="16813" y="5089"/>
                </a:cubicBezTo>
                <a:close/>
                <a:moveTo>
                  <a:pt x="18285" y="5657"/>
                </a:moveTo>
                <a:cubicBezTo>
                  <a:pt x="18086" y="5624"/>
                  <a:pt x="18140" y="5540"/>
                  <a:pt x="15348" y="10206"/>
                </a:cubicBezTo>
                <a:lnTo>
                  <a:pt x="13701" y="12961"/>
                </a:lnTo>
                <a:lnTo>
                  <a:pt x="13940" y="13208"/>
                </a:lnTo>
                <a:cubicBezTo>
                  <a:pt x="14071" y="13343"/>
                  <a:pt x="14327" y="13689"/>
                  <a:pt x="14508" y="13977"/>
                </a:cubicBezTo>
                <a:cubicBezTo>
                  <a:pt x="14690" y="14266"/>
                  <a:pt x="14856" y="14505"/>
                  <a:pt x="14876" y="14508"/>
                </a:cubicBezTo>
                <a:cubicBezTo>
                  <a:pt x="14897" y="14511"/>
                  <a:pt x="15246" y="13743"/>
                  <a:pt x="15658" y="12806"/>
                </a:cubicBezTo>
                <a:cubicBezTo>
                  <a:pt x="16069" y="11868"/>
                  <a:pt x="16899" y="9987"/>
                  <a:pt x="17498" y="8632"/>
                </a:cubicBezTo>
                <a:cubicBezTo>
                  <a:pt x="18467" y="6436"/>
                  <a:pt x="18578" y="6149"/>
                  <a:pt x="18524" y="5932"/>
                </a:cubicBezTo>
                <a:cubicBezTo>
                  <a:pt x="18483" y="5765"/>
                  <a:pt x="18405" y="5677"/>
                  <a:pt x="18285" y="5657"/>
                </a:cubicBezTo>
                <a:close/>
                <a:moveTo>
                  <a:pt x="2260" y="6243"/>
                </a:moveTo>
                <a:cubicBezTo>
                  <a:pt x="1899" y="6226"/>
                  <a:pt x="1526" y="6337"/>
                  <a:pt x="1156" y="6591"/>
                </a:cubicBezTo>
                <a:cubicBezTo>
                  <a:pt x="753" y="6867"/>
                  <a:pt x="409" y="7374"/>
                  <a:pt x="188" y="8028"/>
                </a:cubicBezTo>
                <a:cubicBezTo>
                  <a:pt x="32" y="8488"/>
                  <a:pt x="1" y="8702"/>
                  <a:pt x="1" y="9327"/>
                </a:cubicBezTo>
                <a:cubicBezTo>
                  <a:pt x="0" y="9950"/>
                  <a:pt x="31" y="10174"/>
                  <a:pt x="188" y="10664"/>
                </a:cubicBezTo>
                <a:cubicBezTo>
                  <a:pt x="414" y="11374"/>
                  <a:pt x="868" y="11987"/>
                  <a:pt x="1363" y="12257"/>
                </a:cubicBezTo>
                <a:cubicBezTo>
                  <a:pt x="2086" y="12650"/>
                  <a:pt x="3005" y="12437"/>
                  <a:pt x="3577" y="11744"/>
                </a:cubicBezTo>
                <a:lnTo>
                  <a:pt x="3849" y="11414"/>
                </a:lnTo>
                <a:lnTo>
                  <a:pt x="3332" y="10819"/>
                </a:lnTo>
                <a:cubicBezTo>
                  <a:pt x="3047" y="10493"/>
                  <a:pt x="2793" y="10154"/>
                  <a:pt x="2770" y="10069"/>
                </a:cubicBezTo>
                <a:cubicBezTo>
                  <a:pt x="2589" y="9400"/>
                  <a:pt x="3186" y="8805"/>
                  <a:pt x="3623" y="9218"/>
                </a:cubicBezTo>
                <a:cubicBezTo>
                  <a:pt x="3694" y="9285"/>
                  <a:pt x="3897" y="9458"/>
                  <a:pt x="4075" y="9602"/>
                </a:cubicBezTo>
                <a:lnTo>
                  <a:pt x="4397" y="9868"/>
                </a:lnTo>
                <a:lnTo>
                  <a:pt x="4365" y="9199"/>
                </a:lnTo>
                <a:cubicBezTo>
                  <a:pt x="4278" y="7467"/>
                  <a:pt x="3344" y="6292"/>
                  <a:pt x="2260" y="6243"/>
                </a:cubicBezTo>
                <a:close/>
                <a:moveTo>
                  <a:pt x="16891" y="6307"/>
                </a:moveTo>
                <a:cubicBezTo>
                  <a:pt x="16780" y="6311"/>
                  <a:pt x="16589" y="6367"/>
                  <a:pt x="16206" y="6472"/>
                </a:cubicBezTo>
                <a:cubicBezTo>
                  <a:pt x="15780" y="6588"/>
                  <a:pt x="15087" y="6770"/>
                  <a:pt x="14670" y="6874"/>
                </a:cubicBezTo>
                <a:cubicBezTo>
                  <a:pt x="13645" y="7132"/>
                  <a:pt x="10180" y="8029"/>
                  <a:pt x="9362" y="8247"/>
                </a:cubicBezTo>
                <a:cubicBezTo>
                  <a:pt x="9000" y="8344"/>
                  <a:pt x="8282" y="8517"/>
                  <a:pt x="7774" y="8632"/>
                </a:cubicBezTo>
                <a:cubicBezTo>
                  <a:pt x="7266" y="8747"/>
                  <a:pt x="6703" y="8888"/>
                  <a:pt x="6522" y="8952"/>
                </a:cubicBezTo>
                <a:cubicBezTo>
                  <a:pt x="6213" y="9062"/>
                  <a:pt x="5721" y="9191"/>
                  <a:pt x="4940" y="9355"/>
                </a:cubicBezTo>
                <a:cubicBezTo>
                  <a:pt x="4635" y="9419"/>
                  <a:pt x="4609" y="9445"/>
                  <a:pt x="4591" y="9703"/>
                </a:cubicBezTo>
                <a:cubicBezTo>
                  <a:pt x="4573" y="9964"/>
                  <a:pt x="4602" y="10004"/>
                  <a:pt x="5095" y="10371"/>
                </a:cubicBezTo>
                <a:cubicBezTo>
                  <a:pt x="5384" y="10586"/>
                  <a:pt x="5751" y="10879"/>
                  <a:pt x="5908" y="11021"/>
                </a:cubicBezTo>
                <a:cubicBezTo>
                  <a:pt x="6065" y="11163"/>
                  <a:pt x="6903" y="11861"/>
                  <a:pt x="7774" y="12568"/>
                </a:cubicBezTo>
                <a:cubicBezTo>
                  <a:pt x="8645" y="13274"/>
                  <a:pt x="9383" y="13847"/>
                  <a:pt x="9414" y="13849"/>
                </a:cubicBezTo>
                <a:cubicBezTo>
                  <a:pt x="9445" y="13851"/>
                  <a:pt x="9623" y="13664"/>
                  <a:pt x="9808" y="13428"/>
                </a:cubicBezTo>
                <a:cubicBezTo>
                  <a:pt x="10727" y="12258"/>
                  <a:pt x="12097" y="11940"/>
                  <a:pt x="13243" y="12632"/>
                </a:cubicBezTo>
                <a:lnTo>
                  <a:pt x="13514" y="12797"/>
                </a:lnTo>
                <a:lnTo>
                  <a:pt x="13811" y="12284"/>
                </a:lnTo>
                <a:cubicBezTo>
                  <a:pt x="14473" y="11139"/>
                  <a:pt x="15233" y="9866"/>
                  <a:pt x="15412" y="9602"/>
                </a:cubicBezTo>
                <a:cubicBezTo>
                  <a:pt x="15517" y="9448"/>
                  <a:pt x="15760" y="9059"/>
                  <a:pt x="15948" y="8732"/>
                </a:cubicBezTo>
                <a:cubicBezTo>
                  <a:pt x="16136" y="8406"/>
                  <a:pt x="16491" y="7816"/>
                  <a:pt x="16736" y="7424"/>
                </a:cubicBezTo>
                <a:cubicBezTo>
                  <a:pt x="16981" y="7031"/>
                  <a:pt x="17176" y="6690"/>
                  <a:pt x="17175" y="6664"/>
                </a:cubicBezTo>
                <a:cubicBezTo>
                  <a:pt x="17174" y="6638"/>
                  <a:pt x="17131" y="6534"/>
                  <a:pt x="17078" y="6435"/>
                </a:cubicBezTo>
                <a:cubicBezTo>
                  <a:pt x="17030" y="6346"/>
                  <a:pt x="17001" y="6303"/>
                  <a:pt x="16891" y="6307"/>
                </a:cubicBezTo>
                <a:close/>
                <a:moveTo>
                  <a:pt x="18047" y="8046"/>
                </a:moveTo>
                <a:cubicBezTo>
                  <a:pt x="17963" y="8118"/>
                  <a:pt x="17890" y="8298"/>
                  <a:pt x="17756" y="8668"/>
                </a:cubicBezTo>
                <a:cubicBezTo>
                  <a:pt x="17681" y="8874"/>
                  <a:pt x="17441" y="9444"/>
                  <a:pt x="17214" y="9932"/>
                </a:cubicBezTo>
                <a:cubicBezTo>
                  <a:pt x="16987" y="10420"/>
                  <a:pt x="16396" y="11741"/>
                  <a:pt x="15903" y="12861"/>
                </a:cubicBezTo>
                <a:cubicBezTo>
                  <a:pt x="15064" y="14764"/>
                  <a:pt x="15009" y="14903"/>
                  <a:pt x="15096" y="15094"/>
                </a:cubicBezTo>
                <a:cubicBezTo>
                  <a:pt x="15309" y="15564"/>
                  <a:pt x="15414" y="16390"/>
                  <a:pt x="15380" y="17309"/>
                </a:cubicBezTo>
                <a:cubicBezTo>
                  <a:pt x="15339" y="18401"/>
                  <a:pt x="15228" y="18945"/>
                  <a:pt x="14870" y="19781"/>
                </a:cubicBezTo>
                <a:lnTo>
                  <a:pt x="14708" y="20156"/>
                </a:lnTo>
                <a:lnTo>
                  <a:pt x="15102" y="19845"/>
                </a:lnTo>
                <a:cubicBezTo>
                  <a:pt x="16033" y="19107"/>
                  <a:pt x="17070" y="17772"/>
                  <a:pt x="17640" y="16577"/>
                </a:cubicBezTo>
                <a:cubicBezTo>
                  <a:pt x="18057" y="15701"/>
                  <a:pt x="18480" y="14356"/>
                  <a:pt x="18673" y="13318"/>
                </a:cubicBezTo>
                <a:cubicBezTo>
                  <a:pt x="18879" y="12210"/>
                  <a:pt x="18956" y="10004"/>
                  <a:pt x="18828" y="8925"/>
                </a:cubicBezTo>
                <a:lnTo>
                  <a:pt x="18750" y="8266"/>
                </a:lnTo>
                <a:lnTo>
                  <a:pt x="18415" y="8101"/>
                </a:lnTo>
                <a:cubicBezTo>
                  <a:pt x="18224" y="8011"/>
                  <a:pt x="18130" y="7974"/>
                  <a:pt x="18047" y="8046"/>
                </a:cubicBezTo>
                <a:close/>
                <a:moveTo>
                  <a:pt x="3248" y="9373"/>
                </a:moveTo>
                <a:cubicBezTo>
                  <a:pt x="3082" y="9373"/>
                  <a:pt x="2900" y="9782"/>
                  <a:pt x="2977" y="9977"/>
                </a:cubicBezTo>
                <a:cubicBezTo>
                  <a:pt x="3009" y="10059"/>
                  <a:pt x="4283" y="11512"/>
                  <a:pt x="5805" y="13199"/>
                </a:cubicBezTo>
                <a:cubicBezTo>
                  <a:pt x="7327" y="14887"/>
                  <a:pt x="8593" y="16243"/>
                  <a:pt x="8620" y="16220"/>
                </a:cubicBezTo>
                <a:cubicBezTo>
                  <a:pt x="8647" y="16197"/>
                  <a:pt x="8665" y="16098"/>
                  <a:pt x="8665" y="16000"/>
                </a:cubicBezTo>
                <a:cubicBezTo>
                  <a:pt x="8665" y="15773"/>
                  <a:pt x="8951" y="14868"/>
                  <a:pt x="9136" y="14499"/>
                </a:cubicBezTo>
                <a:cubicBezTo>
                  <a:pt x="9217" y="14339"/>
                  <a:pt x="9253" y="14178"/>
                  <a:pt x="9220" y="14133"/>
                </a:cubicBezTo>
                <a:cubicBezTo>
                  <a:pt x="9074" y="13930"/>
                  <a:pt x="3357" y="9373"/>
                  <a:pt x="3248" y="9373"/>
                </a:cubicBezTo>
                <a:close/>
                <a:moveTo>
                  <a:pt x="3965" y="11579"/>
                </a:moveTo>
                <a:lnTo>
                  <a:pt x="4004" y="12138"/>
                </a:lnTo>
                <a:cubicBezTo>
                  <a:pt x="4071" y="13040"/>
                  <a:pt x="4431" y="14682"/>
                  <a:pt x="4746" y="15506"/>
                </a:cubicBezTo>
                <a:cubicBezTo>
                  <a:pt x="5715" y="18043"/>
                  <a:pt x="7146" y="19757"/>
                  <a:pt x="9046" y="20668"/>
                </a:cubicBezTo>
                <a:cubicBezTo>
                  <a:pt x="9363" y="20820"/>
                  <a:pt x="9662" y="20951"/>
                  <a:pt x="9711" y="20952"/>
                </a:cubicBezTo>
                <a:cubicBezTo>
                  <a:pt x="9760" y="20953"/>
                  <a:pt x="9644" y="20705"/>
                  <a:pt x="9446" y="20403"/>
                </a:cubicBezTo>
                <a:cubicBezTo>
                  <a:pt x="8853" y="19496"/>
                  <a:pt x="8539" y="18407"/>
                  <a:pt x="8536" y="17218"/>
                </a:cubicBezTo>
                <a:lnTo>
                  <a:pt x="8536" y="16604"/>
                </a:lnTo>
                <a:lnTo>
                  <a:pt x="7626" y="15616"/>
                </a:lnTo>
                <a:cubicBezTo>
                  <a:pt x="7127" y="15070"/>
                  <a:pt x="6495" y="14379"/>
                  <a:pt x="6218" y="14078"/>
                </a:cubicBezTo>
                <a:cubicBezTo>
                  <a:pt x="5941" y="13777"/>
                  <a:pt x="5435" y="13210"/>
                  <a:pt x="5095" y="12824"/>
                </a:cubicBezTo>
                <a:cubicBezTo>
                  <a:pt x="4755" y="12438"/>
                  <a:pt x="4365" y="12003"/>
                  <a:pt x="4223" y="11854"/>
                </a:cubicBezTo>
                <a:lnTo>
                  <a:pt x="3965" y="11579"/>
                </a:lnTo>
                <a:close/>
                <a:moveTo>
                  <a:pt x="11952" y="12650"/>
                </a:moveTo>
                <a:cubicBezTo>
                  <a:pt x="11807" y="12656"/>
                  <a:pt x="11652" y="12693"/>
                  <a:pt x="11422" y="12760"/>
                </a:cubicBezTo>
                <a:cubicBezTo>
                  <a:pt x="10695" y="12973"/>
                  <a:pt x="10225" y="13314"/>
                  <a:pt x="9750" y="13986"/>
                </a:cubicBezTo>
                <a:cubicBezTo>
                  <a:pt x="9173" y="14803"/>
                  <a:pt x="8798" y="16043"/>
                  <a:pt x="8801" y="17117"/>
                </a:cubicBezTo>
                <a:cubicBezTo>
                  <a:pt x="8803" y="18240"/>
                  <a:pt x="9195" y="19548"/>
                  <a:pt x="9769" y="20348"/>
                </a:cubicBezTo>
                <a:cubicBezTo>
                  <a:pt x="10122" y="20840"/>
                  <a:pt x="10762" y="21351"/>
                  <a:pt x="11215" y="21501"/>
                </a:cubicBezTo>
                <a:cubicBezTo>
                  <a:pt x="11420" y="21569"/>
                  <a:pt x="11707" y="21600"/>
                  <a:pt x="11997" y="21593"/>
                </a:cubicBezTo>
                <a:cubicBezTo>
                  <a:pt x="12287" y="21586"/>
                  <a:pt x="12579" y="21543"/>
                  <a:pt x="12791" y="21465"/>
                </a:cubicBezTo>
                <a:cubicBezTo>
                  <a:pt x="15109" y="20610"/>
                  <a:pt x="15901" y="16512"/>
                  <a:pt x="14231" y="14032"/>
                </a:cubicBezTo>
                <a:cubicBezTo>
                  <a:pt x="13773" y="13353"/>
                  <a:pt x="13136" y="12884"/>
                  <a:pt x="12436" y="12714"/>
                </a:cubicBezTo>
                <a:cubicBezTo>
                  <a:pt x="12229" y="12664"/>
                  <a:pt x="12096" y="12644"/>
                  <a:pt x="11952" y="1265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effectLst/>
        </p:spPr>
        <p:txBody>
          <a:bodyPr lIns="50800" tIns="50800" rIns="50800" bIns="50800" anchor="b">
            <a:noAutofit/>
          </a:bodyPr>
          <a:lstStyle>
            <a:lvl1pPr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</p:spPr>
        <p:txBody>
          <a:bodyPr lIns="50800" tIns="50800" rIns="50800" bIns="50800" numCol="2" spcCol="593090">
            <a:noAutofit/>
          </a:bodyPr>
          <a:lstStyle>
            <a:lvl1pPr marL="266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112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155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002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2044700" indent="-266700">
              <a:spcBef>
                <a:spcPts val="48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poster_small.png" descr="poster_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790" y="-3918442"/>
            <a:ext cx="14096769" cy="19956327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Rectangle"/>
          <p:cNvSpPr/>
          <p:nvPr/>
        </p:nvSpPr>
        <p:spPr>
          <a:xfrm>
            <a:off x="-154188" y="-149731"/>
            <a:ext cx="13276399" cy="10053062"/>
          </a:xfrm>
          <a:prstGeom prst="rect">
            <a:avLst/>
          </a:prstGeom>
          <a:solidFill>
            <a:srgbClr val="000000">
              <a:alpha val="55000"/>
            </a:srgbClr>
          </a:solidFill>
          <a:ln w="25400">
            <a:solidFill>
              <a:srgbClr val="0F6FC6"/>
            </a:solidFill>
            <a:bevel/>
          </a:ln>
          <a:effectLst>
            <a:outerShdw blurRad="63500" dist="38100" dir="5400000" rotWithShape="0">
              <a:srgbClr val="032544">
                <a:alpha val="0"/>
              </a:srgbClr>
            </a:outerShdw>
          </a:effectLst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39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40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842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84879" y="177800"/>
            <a:ext cx="1061721" cy="1257300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500"/>
              </a:spcBef>
              <a:defRPr>
                <a:solidFill>
                  <a:srgbClr val="88E4FF"/>
                </a:solidFill>
              </a:defRPr>
            </a:lvl2pPr>
            <a:lvl3pPr>
              <a:spcBef>
                <a:spcPts val="500"/>
              </a:spcBef>
              <a:defRPr>
                <a:solidFill>
                  <a:srgbClr val="FFEE00"/>
                </a:solidFill>
              </a:defRPr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Rectangle"/>
          <p:cNvSpPr/>
          <p:nvPr/>
        </p:nvSpPr>
        <p:spPr>
          <a:xfrm>
            <a:off x="-430715" y="-188286"/>
            <a:ext cx="13866230" cy="1318586"/>
          </a:xfrm>
          <a:prstGeom prst="rect">
            <a:avLst/>
          </a:prstGeom>
          <a:gradFill>
            <a:gsLst>
              <a:gs pos="0">
                <a:srgbClr val="AD0F00"/>
              </a:gs>
              <a:gs pos="100000">
                <a:srgbClr val="76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83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gradFill>
            <a:gsLst>
              <a:gs pos="0">
                <a:srgbClr val="AD1500"/>
              </a:gs>
              <a:gs pos="100000">
                <a:srgbClr val="760E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886" name="lisa_pathfinder_RGB_transp.png" descr="lisa_pathfinder_RGB_tran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730" y="25400"/>
            <a:ext cx="2903671" cy="1193800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FFFFFF"/>
            </a:outerShdw>
          </a:effectLst>
        </p:spPr>
      </p:pic>
      <p:sp>
        <p:nvSpPr>
          <p:cNvPr id="887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0350500" cy="1257300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</a:lvl1pPr>
            <a:lvl2pPr>
              <a:spcBef>
                <a:spcPts val="500"/>
              </a:spcBef>
            </a:lvl2pPr>
            <a:lvl3pPr>
              <a:spcBef>
                <a:spcPts val="500"/>
              </a:spcBef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266700" indent="-266700">
              <a:spcBef>
                <a:spcPts val="72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11200" indent="-266700">
              <a:spcBef>
                <a:spcPts val="72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155700" indent="-266700">
              <a:spcBef>
                <a:spcPts val="72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00200" indent="-266700">
              <a:spcBef>
                <a:spcPts val="72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2044700" indent="-266700">
              <a:spcBef>
                <a:spcPts val="7200"/>
              </a:spcBef>
              <a:buSzPct val="100000"/>
              <a:defRPr sz="2600">
                <a:solidFill>
                  <a:srgbClr val="747474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effectLst/>
        </p:spPr>
        <p:txBody>
          <a:bodyPr lIns="50800" tIns="50800" rIns="50800" bIns="50800" anchor="b">
            <a:noAutofit/>
          </a:bodyPr>
          <a:lstStyle>
            <a:lvl1pPr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  <a:effectLst/>
        </p:spPr>
        <p:txBody>
          <a:bodyPr lIns="50800" tIns="50800" rIns="50800" bIns="50800">
            <a:noAutofit/>
          </a:bodyPr>
          <a:lstStyle>
            <a:lvl1pPr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200" y="9194800"/>
            <a:ext cx="312014" cy="29982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.jpg" descr="title.jpg"/>
          <p:cNvPicPr>
            <a:picLocks noChangeAspect="1"/>
          </p:cNvPicPr>
          <p:nvPr/>
        </p:nvPicPr>
        <p:blipFill>
          <a:blip r:embed="rId53">
            <a:extLst/>
          </a:blip>
          <a:srcRect t="24232" b="43307"/>
          <a:stretch>
            <a:fillRect/>
          </a:stretch>
        </p:blipFill>
        <p:spPr>
          <a:xfrm>
            <a:off x="0" y="-56923"/>
            <a:ext cx="13004800" cy="11837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"/>
          <p:cNvSpPr/>
          <p:nvPr/>
        </p:nvSpPr>
        <p:spPr>
          <a:xfrm>
            <a:off x="-228058" y="9359900"/>
            <a:ext cx="13460916" cy="495300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1685916" cy="1257300"/>
          </a:xfrm>
          <a:prstGeom prst="rect">
            <a:avLst/>
          </a:prstGeom>
          <a:ln w="12700">
            <a:miter lim="400000"/>
          </a:ln>
          <a:effectLst>
            <a:outerShdw blurRad="63500" dist="25400" dir="2613251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3200" tIns="203200" rIns="203200" bIns="2032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574800"/>
            <a:ext cx="11861800" cy="730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>
            <a:normAutofit/>
          </a:bodyPr>
          <a:lstStyle>
            <a:lvl2pPr marL="825500" indent="-381000">
              <a:buSzPct val="80000"/>
              <a:defRPr sz="3600">
                <a:solidFill>
                  <a:srgbClr val="2380C7"/>
                </a:solidFill>
              </a:defRPr>
            </a:lvl2pPr>
            <a:lvl3pPr marL="1270000" indent="-381000">
              <a:buSzPct val="80000"/>
              <a:defRPr sz="3200">
                <a:solidFill>
                  <a:srgbClr val="D23E37"/>
                </a:solidFill>
              </a:defRPr>
            </a:lvl3pPr>
            <a:lvl4pPr marL="1714500" indent="-381000">
              <a:buSzPct val="80000"/>
              <a:defRPr sz="3000">
                <a:solidFill>
                  <a:srgbClr val="47AB57"/>
                </a:solidFill>
              </a:defRPr>
            </a:lvl4pPr>
            <a:lvl5pPr marL="2159000" indent="-381000">
              <a:buSzPct val="80000"/>
              <a:defRPr sz="2800">
                <a:solidFill>
                  <a:srgbClr val="DB960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61899" y="94234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solidFill>
                  <a:srgbClr val="CBCBCB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lisa_CMYK-01-01.jpg" descr="lisa_CMYK-01-01.jpg"/>
          <p:cNvPicPr>
            <a:picLocks noChangeAspect="1"/>
          </p:cNvPicPr>
          <p:nvPr/>
        </p:nvPicPr>
        <p:blipFill>
          <a:blip r:embed="rId54">
            <a:extLst/>
          </a:blip>
          <a:srcRect l="18511" t="30182" r="46851" b="32822"/>
          <a:stretch>
            <a:fillRect/>
          </a:stretch>
        </p:blipFill>
        <p:spPr>
          <a:xfrm>
            <a:off x="11602267" y="66881"/>
            <a:ext cx="1317646" cy="936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94" extrusionOk="0">
                <a:moveTo>
                  <a:pt x="11409" y="0"/>
                </a:moveTo>
                <a:cubicBezTo>
                  <a:pt x="10850" y="0"/>
                  <a:pt x="10292" y="68"/>
                  <a:pt x="9840" y="211"/>
                </a:cubicBezTo>
                <a:cubicBezTo>
                  <a:pt x="7579" y="926"/>
                  <a:pt x="5553" y="3133"/>
                  <a:pt x="4701" y="5803"/>
                </a:cubicBezTo>
                <a:cubicBezTo>
                  <a:pt x="4348" y="6910"/>
                  <a:pt x="4231" y="7412"/>
                  <a:pt x="4275" y="7662"/>
                </a:cubicBezTo>
                <a:cubicBezTo>
                  <a:pt x="4310" y="7859"/>
                  <a:pt x="4344" y="7884"/>
                  <a:pt x="4481" y="7835"/>
                </a:cubicBezTo>
                <a:cubicBezTo>
                  <a:pt x="4572" y="7803"/>
                  <a:pt x="4869" y="7738"/>
                  <a:pt x="5140" y="7689"/>
                </a:cubicBezTo>
                <a:cubicBezTo>
                  <a:pt x="5411" y="7640"/>
                  <a:pt x="5804" y="7543"/>
                  <a:pt x="6012" y="7469"/>
                </a:cubicBezTo>
                <a:cubicBezTo>
                  <a:pt x="6219" y="7395"/>
                  <a:pt x="6702" y="7264"/>
                  <a:pt x="7083" y="7176"/>
                </a:cubicBezTo>
                <a:cubicBezTo>
                  <a:pt x="9055" y="6722"/>
                  <a:pt x="16707" y="4733"/>
                  <a:pt x="16768" y="4659"/>
                </a:cubicBezTo>
                <a:cubicBezTo>
                  <a:pt x="16778" y="4647"/>
                  <a:pt x="16833" y="4376"/>
                  <a:pt x="16891" y="4055"/>
                </a:cubicBezTo>
                <a:lnTo>
                  <a:pt x="16994" y="3469"/>
                </a:lnTo>
                <a:lnTo>
                  <a:pt x="16574" y="2865"/>
                </a:lnTo>
                <a:cubicBezTo>
                  <a:pt x="15769" y="1712"/>
                  <a:pt x="14309" y="641"/>
                  <a:pt x="12978" y="220"/>
                </a:cubicBezTo>
                <a:cubicBezTo>
                  <a:pt x="12525" y="77"/>
                  <a:pt x="11968" y="0"/>
                  <a:pt x="11409" y="0"/>
                </a:cubicBezTo>
                <a:close/>
                <a:moveTo>
                  <a:pt x="19383" y="1822"/>
                </a:moveTo>
                <a:cubicBezTo>
                  <a:pt x="18425" y="1751"/>
                  <a:pt x="17744" y="2274"/>
                  <a:pt x="17310" y="3405"/>
                </a:cubicBezTo>
                <a:cubicBezTo>
                  <a:pt x="17094" y="3971"/>
                  <a:pt x="17081" y="4049"/>
                  <a:pt x="17084" y="4888"/>
                </a:cubicBezTo>
                <a:cubicBezTo>
                  <a:pt x="17087" y="5524"/>
                  <a:pt x="17119" y="5878"/>
                  <a:pt x="17201" y="6133"/>
                </a:cubicBezTo>
                <a:lnTo>
                  <a:pt x="17317" y="6490"/>
                </a:lnTo>
                <a:lnTo>
                  <a:pt x="17653" y="5922"/>
                </a:lnTo>
                <a:cubicBezTo>
                  <a:pt x="17948" y="5428"/>
                  <a:pt x="18024" y="5355"/>
                  <a:pt x="18227" y="5355"/>
                </a:cubicBezTo>
                <a:cubicBezTo>
                  <a:pt x="18526" y="5355"/>
                  <a:pt x="18763" y="5663"/>
                  <a:pt x="18763" y="6041"/>
                </a:cubicBezTo>
                <a:cubicBezTo>
                  <a:pt x="18763" y="6282"/>
                  <a:pt x="18618" y="6681"/>
                  <a:pt x="18253" y="7469"/>
                </a:cubicBezTo>
                <a:cubicBezTo>
                  <a:pt x="18165" y="7660"/>
                  <a:pt x="18178" y="7682"/>
                  <a:pt x="18447" y="7817"/>
                </a:cubicBezTo>
                <a:cubicBezTo>
                  <a:pt x="18868" y="8028"/>
                  <a:pt x="19610" y="8009"/>
                  <a:pt x="20042" y="7781"/>
                </a:cubicBezTo>
                <a:cubicBezTo>
                  <a:pt x="20995" y="7276"/>
                  <a:pt x="21600" y="5746"/>
                  <a:pt x="21397" y="4357"/>
                </a:cubicBezTo>
                <a:cubicBezTo>
                  <a:pt x="21250" y="3345"/>
                  <a:pt x="20874" y="2601"/>
                  <a:pt x="20268" y="2133"/>
                </a:cubicBezTo>
                <a:cubicBezTo>
                  <a:pt x="19986" y="1916"/>
                  <a:pt x="19817" y="1854"/>
                  <a:pt x="19383" y="1822"/>
                </a:cubicBezTo>
                <a:close/>
                <a:moveTo>
                  <a:pt x="16813" y="5089"/>
                </a:moveTo>
                <a:cubicBezTo>
                  <a:pt x="16796" y="5061"/>
                  <a:pt x="15712" y="5329"/>
                  <a:pt x="11964" y="6298"/>
                </a:cubicBezTo>
                <a:cubicBezTo>
                  <a:pt x="11801" y="6340"/>
                  <a:pt x="11502" y="6418"/>
                  <a:pt x="11293" y="6472"/>
                </a:cubicBezTo>
                <a:cubicBezTo>
                  <a:pt x="11084" y="6525"/>
                  <a:pt x="10750" y="6612"/>
                  <a:pt x="10550" y="6664"/>
                </a:cubicBezTo>
                <a:cubicBezTo>
                  <a:pt x="10351" y="6715"/>
                  <a:pt x="10020" y="6796"/>
                  <a:pt x="9821" y="6847"/>
                </a:cubicBezTo>
                <a:cubicBezTo>
                  <a:pt x="9621" y="6898"/>
                  <a:pt x="9297" y="6988"/>
                  <a:pt x="9098" y="7039"/>
                </a:cubicBezTo>
                <a:cubicBezTo>
                  <a:pt x="8594" y="7169"/>
                  <a:pt x="8165" y="7275"/>
                  <a:pt x="7283" y="7497"/>
                </a:cubicBezTo>
                <a:cubicBezTo>
                  <a:pt x="5084" y="8051"/>
                  <a:pt x="4480" y="8223"/>
                  <a:pt x="4488" y="8284"/>
                </a:cubicBezTo>
                <a:cubicBezTo>
                  <a:pt x="4492" y="8321"/>
                  <a:pt x="4516" y="8519"/>
                  <a:pt x="4539" y="8723"/>
                </a:cubicBezTo>
                <a:cubicBezTo>
                  <a:pt x="4563" y="8928"/>
                  <a:pt x="4582" y="9090"/>
                  <a:pt x="4591" y="9089"/>
                </a:cubicBezTo>
                <a:cubicBezTo>
                  <a:pt x="4600" y="9089"/>
                  <a:pt x="6166" y="8691"/>
                  <a:pt x="8071" y="8202"/>
                </a:cubicBezTo>
                <a:cubicBezTo>
                  <a:pt x="9976" y="7712"/>
                  <a:pt x="11792" y="7253"/>
                  <a:pt x="12100" y="7176"/>
                </a:cubicBezTo>
                <a:cubicBezTo>
                  <a:pt x="12408" y="7100"/>
                  <a:pt x="12972" y="6948"/>
                  <a:pt x="13353" y="6847"/>
                </a:cubicBezTo>
                <a:cubicBezTo>
                  <a:pt x="13734" y="6745"/>
                  <a:pt x="14641" y="6517"/>
                  <a:pt x="15367" y="6334"/>
                </a:cubicBezTo>
                <a:cubicBezTo>
                  <a:pt x="17077" y="5904"/>
                  <a:pt x="16922" y="5980"/>
                  <a:pt x="16871" y="5511"/>
                </a:cubicBezTo>
                <a:cubicBezTo>
                  <a:pt x="16848" y="5296"/>
                  <a:pt x="16825" y="5108"/>
                  <a:pt x="16813" y="5089"/>
                </a:cubicBezTo>
                <a:close/>
                <a:moveTo>
                  <a:pt x="18285" y="5657"/>
                </a:moveTo>
                <a:cubicBezTo>
                  <a:pt x="18086" y="5624"/>
                  <a:pt x="18140" y="5540"/>
                  <a:pt x="15348" y="10206"/>
                </a:cubicBezTo>
                <a:lnTo>
                  <a:pt x="13701" y="12961"/>
                </a:lnTo>
                <a:lnTo>
                  <a:pt x="13940" y="13208"/>
                </a:lnTo>
                <a:cubicBezTo>
                  <a:pt x="14071" y="13343"/>
                  <a:pt x="14327" y="13689"/>
                  <a:pt x="14508" y="13977"/>
                </a:cubicBezTo>
                <a:cubicBezTo>
                  <a:pt x="14690" y="14266"/>
                  <a:pt x="14856" y="14505"/>
                  <a:pt x="14876" y="14508"/>
                </a:cubicBezTo>
                <a:cubicBezTo>
                  <a:pt x="14897" y="14511"/>
                  <a:pt x="15246" y="13743"/>
                  <a:pt x="15658" y="12806"/>
                </a:cubicBezTo>
                <a:cubicBezTo>
                  <a:pt x="16069" y="11868"/>
                  <a:pt x="16899" y="9987"/>
                  <a:pt x="17498" y="8632"/>
                </a:cubicBezTo>
                <a:cubicBezTo>
                  <a:pt x="18467" y="6436"/>
                  <a:pt x="18578" y="6149"/>
                  <a:pt x="18524" y="5932"/>
                </a:cubicBezTo>
                <a:cubicBezTo>
                  <a:pt x="18483" y="5765"/>
                  <a:pt x="18405" y="5677"/>
                  <a:pt x="18285" y="5657"/>
                </a:cubicBezTo>
                <a:close/>
                <a:moveTo>
                  <a:pt x="2260" y="6243"/>
                </a:moveTo>
                <a:cubicBezTo>
                  <a:pt x="1899" y="6226"/>
                  <a:pt x="1526" y="6337"/>
                  <a:pt x="1156" y="6591"/>
                </a:cubicBezTo>
                <a:cubicBezTo>
                  <a:pt x="753" y="6867"/>
                  <a:pt x="409" y="7374"/>
                  <a:pt x="188" y="8028"/>
                </a:cubicBezTo>
                <a:cubicBezTo>
                  <a:pt x="32" y="8488"/>
                  <a:pt x="1" y="8702"/>
                  <a:pt x="1" y="9327"/>
                </a:cubicBezTo>
                <a:cubicBezTo>
                  <a:pt x="0" y="9950"/>
                  <a:pt x="31" y="10174"/>
                  <a:pt x="188" y="10664"/>
                </a:cubicBezTo>
                <a:cubicBezTo>
                  <a:pt x="414" y="11374"/>
                  <a:pt x="868" y="11987"/>
                  <a:pt x="1363" y="12257"/>
                </a:cubicBezTo>
                <a:cubicBezTo>
                  <a:pt x="2086" y="12650"/>
                  <a:pt x="3005" y="12437"/>
                  <a:pt x="3577" y="11744"/>
                </a:cubicBezTo>
                <a:lnTo>
                  <a:pt x="3849" y="11414"/>
                </a:lnTo>
                <a:lnTo>
                  <a:pt x="3332" y="10819"/>
                </a:lnTo>
                <a:cubicBezTo>
                  <a:pt x="3047" y="10493"/>
                  <a:pt x="2793" y="10154"/>
                  <a:pt x="2770" y="10069"/>
                </a:cubicBezTo>
                <a:cubicBezTo>
                  <a:pt x="2589" y="9400"/>
                  <a:pt x="3186" y="8805"/>
                  <a:pt x="3623" y="9218"/>
                </a:cubicBezTo>
                <a:cubicBezTo>
                  <a:pt x="3694" y="9285"/>
                  <a:pt x="3897" y="9458"/>
                  <a:pt x="4075" y="9602"/>
                </a:cubicBezTo>
                <a:lnTo>
                  <a:pt x="4397" y="9868"/>
                </a:lnTo>
                <a:lnTo>
                  <a:pt x="4365" y="9199"/>
                </a:lnTo>
                <a:cubicBezTo>
                  <a:pt x="4278" y="7467"/>
                  <a:pt x="3344" y="6292"/>
                  <a:pt x="2260" y="6243"/>
                </a:cubicBezTo>
                <a:close/>
                <a:moveTo>
                  <a:pt x="16891" y="6307"/>
                </a:moveTo>
                <a:cubicBezTo>
                  <a:pt x="16780" y="6311"/>
                  <a:pt x="16589" y="6367"/>
                  <a:pt x="16206" y="6472"/>
                </a:cubicBezTo>
                <a:cubicBezTo>
                  <a:pt x="15780" y="6588"/>
                  <a:pt x="15087" y="6770"/>
                  <a:pt x="14670" y="6874"/>
                </a:cubicBezTo>
                <a:cubicBezTo>
                  <a:pt x="13645" y="7132"/>
                  <a:pt x="10180" y="8029"/>
                  <a:pt x="9362" y="8247"/>
                </a:cubicBezTo>
                <a:cubicBezTo>
                  <a:pt x="9000" y="8344"/>
                  <a:pt x="8282" y="8517"/>
                  <a:pt x="7774" y="8632"/>
                </a:cubicBezTo>
                <a:cubicBezTo>
                  <a:pt x="7266" y="8747"/>
                  <a:pt x="6703" y="8888"/>
                  <a:pt x="6522" y="8952"/>
                </a:cubicBezTo>
                <a:cubicBezTo>
                  <a:pt x="6213" y="9062"/>
                  <a:pt x="5721" y="9191"/>
                  <a:pt x="4940" y="9355"/>
                </a:cubicBezTo>
                <a:cubicBezTo>
                  <a:pt x="4635" y="9419"/>
                  <a:pt x="4609" y="9445"/>
                  <a:pt x="4591" y="9703"/>
                </a:cubicBezTo>
                <a:cubicBezTo>
                  <a:pt x="4573" y="9964"/>
                  <a:pt x="4602" y="10004"/>
                  <a:pt x="5095" y="10371"/>
                </a:cubicBezTo>
                <a:cubicBezTo>
                  <a:pt x="5384" y="10586"/>
                  <a:pt x="5751" y="10879"/>
                  <a:pt x="5908" y="11021"/>
                </a:cubicBezTo>
                <a:cubicBezTo>
                  <a:pt x="6065" y="11163"/>
                  <a:pt x="6903" y="11861"/>
                  <a:pt x="7774" y="12568"/>
                </a:cubicBezTo>
                <a:cubicBezTo>
                  <a:pt x="8645" y="13274"/>
                  <a:pt x="9383" y="13847"/>
                  <a:pt x="9414" y="13849"/>
                </a:cubicBezTo>
                <a:cubicBezTo>
                  <a:pt x="9445" y="13851"/>
                  <a:pt x="9623" y="13664"/>
                  <a:pt x="9808" y="13428"/>
                </a:cubicBezTo>
                <a:cubicBezTo>
                  <a:pt x="10727" y="12258"/>
                  <a:pt x="12097" y="11940"/>
                  <a:pt x="13243" y="12632"/>
                </a:cubicBezTo>
                <a:lnTo>
                  <a:pt x="13514" y="12797"/>
                </a:lnTo>
                <a:lnTo>
                  <a:pt x="13811" y="12284"/>
                </a:lnTo>
                <a:cubicBezTo>
                  <a:pt x="14473" y="11139"/>
                  <a:pt x="15233" y="9866"/>
                  <a:pt x="15412" y="9602"/>
                </a:cubicBezTo>
                <a:cubicBezTo>
                  <a:pt x="15517" y="9448"/>
                  <a:pt x="15760" y="9059"/>
                  <a:pt x="15948" y="8732"/>
                </a:cubicBezTo>
                <a:cubicBezTo>
                  <a:pt x="16136" y="8406"/>
                  <a:pt x="16491" y="7816"/>
                  <a:pt x="16736" y="7424"/>
                </a:cubicBezTo>
                <a:cubicBezTo>
                  <a:pt x="16981" y="7031"/>
                  <a:pt x="17176" y="6690"/>
                  <a:pt x="17175" y="6664"/>
                </a:cubicBezTo>
                <a:cubicBezTo>
                  <a:pt x="17174" y="6638"/>
                  <a:pt x="17131" y="6534"/>
                  <a:pt x="17078" y="6435"/>
                </a:cubicBezTo>
                <a:cubicBezTo>
                  <a:pt x="17030" y="6346"/>
                  <a:pt x="17001" y="6303"/>
                  <a:pt x="16891" y="6307"/>
                </a:cubicBezTo>
                <a:close/>
                <a:moveTo>
                  <a:pt x="18047" y="8046"/>
                </a:moveTo>
                <a:cubicBezTo>
                  <a:pt x="17963" y="8118"/>
                  <a:pt x="17890" y="8298"/>
                  <a:pt x="17756" y="8668"/>
                </a:cubicBezTo>
                <a:cubicBezTo>
                  <a:pt x="17681" y="8874"/>
                  <a:pt x="17441" y="9444"/>
                  <a:pt x="17214" y="9932"/>
                </a:cubicBezTo>
                <a:cubicBezTo>
                  <a:pt x="16987" y="10420"/>
                  <a:pt x="16396" y="11741"/>
                  <a:pt x="15903" y="12861"/>
                </a:cubicBezTo>
                <a:cubicBezTo>
                  <a:pt x="15064" y="14764"/>
                  <a:pt x="15009" y="14903"/>
                  <a:pt x="15096" y="15094"/>
                </a:cubicBezTo>
                <a:cubicBezTo>
                  <a:pt x="15309" y="15564"/>
                  <a:pt x="15414" y="16390"/>
                  <a:pt x="15380" y="17309"/>
                </a:cubicBezTo>
                <a:cubicBezTo>
                  <a:pt x="15339" y="18401"/>
                  <a:pt x="15228" y="18945"/>
                  <a:pt x="14870" y="19781"/>
                </a:cubicBezTo>
                <a:lnTo>
                  <a:pt x="14708" y="20156"/>
                </a:lnTo>
                <a:lnTo>
                  <a:pt x="15102" y="19845"/>
                </a:lnTo>
                <a:cubicBezTo>
                  <a:pt x="16033" y="19107"/>
                  <a:pt x="17070" y="17772"/>
                  <a:pt x="17640" y="16577"/>
                </a:cubicBezTo>
                <a:cubicBezTo>
                  <a:pt x="18057" y="15701"/>
                  <a:pt x="18480" y="14356"/>
                  <a:pt x="18673" y="13318"/>
                </a:cubicBezTo>
                <a:cubicBezTo>
                  <a:pt x="18879" y="12210"/>
                  <a:pt x="18956" y="10004"/>
                  <a:pt x="18828" y="8925"/>
                </a:cubicBezTo>
                <a:lnTo>
                  <a:pt x="18750" y="8266"/>
                </a:lnTo>
                <a:lnTo>
                  <a:pt x="18415" y="8101"/>
                </a:lnTo>
                <a:cubicBezTo>
                  <a:pt x="18224" y="8011"/>
                  <a:pt x="18130" y="7974"/>
                  <a:pt x="18047" y="8046"/>
                </a:cubicBezTo>
                <a:close/>
                <a:moveTo>
                  <a:pt x="3248" y="9373"/>
                </a:moveTo>
                <a:cubicBezTo>
                  <a:pt x="3082" y="9373"/>
                  <a:pt x="2900" y="9782"/>
                  <a:pt x="2977" y="9977"/>
                </a:cubicBezTo>
                <a:cubicBezTo>
                  <a:pt x="3009" y="10059"/>
                  <a:pt x="4283" y="11512"/>
                  <a:pt x="5805" y="13199"/>
                </a:cubicBezTo>
                <a:cubicBezTo>
                  <a:pt x="7327" y="14887"/>
                  <a:pt x="8593" y="16243"/>
                  <a:pt x="8620" y="16220"/>
                </a:cubicBezTo>
                <a:cubicBezTo>
                  <a:pt x="8647" y="16197"/>
                  <a:pt x="8665" y="16098"/>
                  <a:pt x="8665" y="16000"/>
                </a:cubicBezTo>
                <a:cubicBezTo>
                  <a:pt x="8665" y="15773"/>
                  <a:pt x="8951" y="14868"/>
                  <a:pt x="9136" y="14499"/>
                </a:cubicBezTo>
                <a:cubicBezTo>
                  <a:pt x="9217" y="14339"/>
                  <a:pt x="9253" y="14178"/>
                  <a:pt x="9220" y="14133"/>
                </a:cubicBezTo>
                <a:cubicBezTo>
                  <a:pt x="9074" y="13930"/>
                  <a:pt x="3357" y="9373"/>
                  <a:pt x="3248" y="9373"/>
                </a:cubicBezTo>
                <a:close/>
                <a:moveTo>
                  <a:pt x="3965" y="11579"/>
                </a:moveTo>
                <a:lnTo>
                  <a:pt x="4004" y="12138"/>
                </a:lnTo>
                <a:cubicBezTo>
                  <a:pt x="4071" y="13040"/>
                  <a:pt x="4431" y="14682"/>
                  <a:pt x="4746" y="15506"/>
                </a:cubicBezTo>
                <a:cubicBezTo>
                  <a:pt x="5715" y="18043"/>
                  <a:pt x="7146" y="19757"/>
                  <a:pt x="9046" y="20668"/>
                </a:cubicBezTo>
                <a:cubicBezTo>
                  <a:pt x="9363" y="20820"/>
                  <a:pt x="9662" y="20951"/>
                  <a:pt x="9711" y="20952"/>
                </a:cubicBezTo>
                <a:cubicBezTo>
                  <a:pt x="9760" y="20953"/>
                  <a:pt x="9644" y="20705"/>
                  <a:pt x="9446" y="20403"/>
                </a:cubicBezTo>
                <a:cubicBezTo>
                  <a:pt x="8853" y="19496"/>
                  <a:pt x="8539" y="18407"/>
                  <a:pt x="8536" y="17218"/>
                </a:cubicBezTo>
                <a:lnTo>
                  <a:pt x="8536" y="16604"/>
                </a:lnTo>
                <a:lnTo>
                  <a:pt x="7626" y="15616"/>
                </a:lnTo>
                <a:cubicBezTo>
                  <a:pt x="7127" y="15070"/>
                  <a:pt x="6495" y="14379"/>
                  <a:pt x="6218" y="14078"/>
                </a:cubicBezTo>
                <a:cubicBezTo>
                  <a:pt x="5941" y="13777"/>
                  <a:pt x="5435" y="13210"/>
                  <a:pt x="5095" y="12824"/>
                </a:cubicBezTo>
                <a:cubicBezTo>
                  <a:pt x="4755" y="12438"/>
                  <a:pt x="4365" y="12003"/>
                  <a:pt x="4223" y="11854"/>
                </a:cubicBezTo>
                <a:lnTo>
                  <a:pt x="3965" y="11579"/>
                </a:lnTo>
                <a:close/>
                <a:moveTo>
                  <a:pt x="11952" y="12650"/>
                </a:moveTo>
                <a:cubicBezTo>
                  <a:pt x="11807" y="12656"/>
                  <a:pt x="11652" y="12693"/>
                  <a:pt x="11422" y="12760"/>
                </a:cubicBezTo>
                <a:cubicBezTo>
                  <a:pt x="10695" y="12973"/>
                  <a:pt x="10225" y="13314"/>
                  <a:pt x="9750" y="13986"/>
                </a:cubicBezTo>
                <a:cubicBezTo>
                  <a:pt x="9173" y="14803"/>
                  <a:pt x="8798" y="16043"/>
                  <a:pt x="8801" y="17117"/>
                </a:cubicBezTo>
                <a:cubicBezTo>
                  <a:pt x="8803" y="18240"/>
                  <a:pt x="9195" y="19548"/>
                  <a:pt x="9769" y="20348"/>
                </a:cubicBezTo>
                <a:cubicBezTo>
                  <a:pt x="10122" y="20840"/>
                  <a:pt x="10762" y="21351"/>
                  <a:pt x="11215" y="21501"/>
                </a:cubicBezTo>
                <a:cubicBezTo>
                  <a:pt x="11420" y="21569"/>
                  <a:pt x="11707" y="21600"/>
                  <a:pt x="11997" y="21593"/>
                </a:cubicBezTo>
                <a:cubicBezTo>
                  <a:pt x="12287" y="21586"/>
                  <a:pt x="12579" y="21543"/>
                  <a:pt x="12791" y="21465"/>
                </a:cubicBezTo>
                <a:cubicBezTo>
                  <a:pt x="15109" y="20610"/>
                  <a:pt x="15901" y="16512"/>
                  <a:pt x="14231" y="14032"/>
                </a:cubicBezTo>
                <a:cubicBezTo>
                  <a:pt x="13773" y="13353"/>
                  <a:pt x="13136" y="12884"/>
                  <a:pt x="12436" y="12714"/>
                </a:cubicBezTo>
                <a:cubicBezTo>
                  <a:pt x="12229" y="12664"/>
                  <a:pt x="12096" y="12644"/>
                  <a:pt x="11952" y="1265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6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0" r:id="rId36"/>
    <p:sldLayoutId id="2147483691" r:id="rId37"/>
    <p:sldLayoutId id="2147483693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702" r:id="rId44"/>
    <p:sldLayoutId id="2147483703" r:id="rId45"/>
    <p:sldLayoutId id="2147483704" r:id="rId46"/>
    <p:sldLayoutId id="2147483707" r:id="rId47"/>
    <p:sldLayoutId id="2147483709" r:id="rId48"/>
    <p:sldLayoutId id="2147483711" r:id="rId49"/>
    <p:sldLayoutId id="2147483712" r:id="rId50"/>
    <p:sldLayoutId id="2147483715" r:id="rId51"/>
  </p:sldLayoutIdLst>
  <p:transition spd="med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Book"/>
          <a:ea typeface="Avenir Book"/>
          <a:cs typeface="Avenir Book"/>
          <a:sym typeface="Avenir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Book"/>
          <a:ea typeface="Avenir Book"/>
          <a:cs typeface="Avenir Book"/>
          <a:sym typeface="Avenir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Book"/>
          <a:ea typeface="Avenir Book"/>
          <a:cs typeface="Avenir Book"/>
          <a:sym typeface="Avenir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Book"/>
          <a:ea typeface="Avenir Book"/>
          <a:cs typeface="Avenir Book"/>
          <a:sym typeface="Avenir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Book"/>
          <a:ea typeface="Avenir Book"/>
          <a:cs typeface="Avenir Book"/>
          <a:sym typeface="Avenir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Book"/>
          <a:ea typeface="Avenir Book"/>
          <a:cs typeface="Avenir Book"/>
          <a:sym typeface="Avenir Book"/>
        </a:defRPr>
      </a:lvl9pPr>
    </p:titleStyle>
    <p:bodyStyle>
      <a:lvl1pPr marL="381000" marR="0" indent="-381000" algn="l" defTabSz="584200" latinLnBrk="0">
        <a:lnSpc>
          <a:spcPct val="100000"/>
        </a:lnSpc>
        <a:spcBef>
          <a:spcPts val="1500"/>
        </a:spcBef>
        <a:spcAft>
          <a:spcPts val="0"/>
        </a:spcAft>
        <a:buClrTx/>
        <a:buSzPct val="8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Light"/>
        </a:defRPr>
      </a:lvl1pPr>
      <a:lvl2pPr marL="889000" marR="0" indent="-444500" algn="l" defTabSz="584200" latinLnBrk="0">
        <a:lnSpc>
          <a:spcPct val="100000"/>
        </a:lnSpc>
        <a:spcBef>
          <a:spcPts val="15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Light"/>
        </a:defRPr>
      </a:lvl2pPr>
      <a:lvl3pPr marL="1389062" marR="0" indent="-500062" algn="l" defTabSz="584200" latinLnBrk="0">
        <a:lnSpc>
          <a:spcPct val="100000"/>
        </a:lnSpc>
        <a:spcBef>
          <a:spcPts val="15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Light"/>
        </a:defRPr>
      </a:lvl3pPr>
      <a:lvl4pPr marL="1866900" marR="0" indent="-533400" algn="l" defTabSz="584200" latinLnBrk="0">
        <a:lnSpc>
          <a:spcPct val="100000"/>
        </a:lnSpc>
        <a:spcBef>
          <a:spcPts val="15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571500" algn="l" defTabSz="584200" latinLnBrk="0">
        <a:lnSpc>
          <a:spcPct val="100000"/>
        </a:lnSpc>
        <a:spcBef>
          <a:spcPts val="15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Light"/>
        </a:defRPr>
      </a:lvl5pPr>
      <a:lvl6pPr marL="2794000" marR="0" indent="-571500" algn="l" defTabSz="584200" latinLnBrk="0">
        <a:lnSpc>
          <a:spcPct val="100000"/>
        </a:lnSpc>
        <a:spcBef>
          <a:spcPts val="15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Light"/>
        </a:defRPr>
      </a:lvl6pPr>
      <a:lvl7pPr marL="3238500" marR="0" indent="-571500" algn="l" defTabSz="584200" latinLnBrk="0">
        <a:lnSpc>
          <a:spcPct val="100000"/>
        </a:lnSpc>
        <a:spcBef>
          <a:spcPts val="15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Light"/>
        </a:defRPr>
      </a:lvl7pPr>
      <a:lvl8pPr marL="3683000" marR="0" indent="-571500" algn="l" defTabSz="584200" latinLnBrk="0">
        <a:lnSpc>
          <a:spcPct val="100000"/>
        </a:lnSpc>
        <a:spcBef>
          <a:spcPts val="15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Light"/>
        </a:defRPr>
      </a:lvl8pPr>
      <a:lvl9pPr marL="4127500" marR="0" indent="-571500" algn="l" defTabSz="584200" latinLnBrk="0">
        <a:lnSpc>
          <a:spcPct val="100000"/>
        </a:lnSpc>
        <a:spcBef>
          <a:spcPts val="15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mailto:k.holley@vanderbilt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" y="-1821795"/>
            <a:ext cx="13096952" cy="1848506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899" name="M Hewitson…"/>
          <p:cNvSpPr txBox="1">
            <a:spLocks noGrp="1"/>
          </p:cNvSpPr>
          <p:nvPr>
            <p:ph type="subTitle" sz="half" idx="1"/>
          </p:nvPr>
        </p:nvSpPr>
        <p:spPr>
          <a:xfrm>
            <a:off x="469910" y="5016500"/>
            <a:ext cx="11861801" cy="3175000"/>
          </a:xfrm>
          <a:prstGeom prst="rect">
            <a:avLst/>
          </a:prstGeom>
        </p:spPr>
        <p:txBody>
          <a:bodyPr/>
          <a:lstStyle/>
          <a:p>
            <a:pPr>
              <a:defRPr sz="340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D. Shoemaker</a:t>
            </a:r>
            <a:endParaRPr dirty="0"/>
          </a:p>
          <a:p>
            <a:pPr>
              <a:defRPr sz="340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for the LISA Consortium</a:t>
            </a:r>
          </a:p>
          <a:p>
            <a:pPr>
              <a:defRPr sz="340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GWADW</a:t>
            </a:r>
            <a:endParaRPr dirty="0"/>
          </a:p>
          <a:p>
            <a:pPr>
              <a:defRPr sz="340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11 May 2018</a:t>
            </a:r>
          </a:p>
          <a:p>
            <a:pPr>
              <a:defRPr sz="340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Based on materials from Martin </a:t>
            </a:r>
            <a:r>
              <a:rPr lang="en-US" sz="2000" dirty="0" err="1"/>
              <a:t>Hewitson</a:t>
            </a:r>
            <a:r>
              <a:rPr lang="en-US" sz="2000" dirty="0"/>
              <a:t> and other LISA Colleagues</a:t>
            </a:r>
          </a:p>
          <a:p>
            <a:pPr>
              <a:defRPr sz="340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 dirty="0">
                <a:sym typeface="Helvetica"/>
              </a:rPr>
              <a:t>LIGO DCC G1800974</a:t>
            </a:r>
          </a:p>
          <a:p>
            <a:pPr>
              <a:defRPr sz="340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/>
          </a:p>
        </p:txBody>
      </p:sp>
      <p:pic>
        <p:nvPicPr>
          <p:cNvPr id="902" name="lisa_CMYK-01-01.jpg" descr="lisa_CMYK-01-01.jpg"/>
          <p:cNvPicPr>
            <a:picLocks noChangeAspect="1"/>
          </p:cNvPicPr>
          <p:nvPr/>
        </p:nvPicPr>
        <p:blipFill>
          <a:blip r:embed="rId3">
            <a:extLst/>
          </a:blip>
          <a:srcRect l="18506" t="30182" r="29424" b="32823"/>
          <a:stretch>
            <a:fillRect/>
          </a:stretch>
        </p:blipFill>
        <p:spPr>
          <a:xfrm>
            <a:off x="225460" y="8451723"/>
            <a:ext cx="1980804" cy="936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6" extrusionOk="0">
                <a:moveTo>
                  <a:pt x="7647" y="0"/>
                </a:moveTo>
                <a:cubicBezTo>
                  <a:pt x="7273" y="0"/>
                  <a:pt x="6899" y="68"/>
                  <a:pt x="6596" y="210"/>
                </a:cubicBezTo>
                <a:cubicBezTo>
                  <a:pt x="5080" y="924"/>
                  <a:pt x="3722" y="3127"/>
                  <a:pt x="3151" y="5794"/>
                </a:cubicBezTo>
                <a:cubicBezTo>
                  <a:pt x="2914" y="6899"/>
                  <a:pt x="2840" y="7399"/>
                  <a:pt x="2870" y="7648"/>
                </a:cubicBezTo>
                <a:cubicBezTo>
                  <a:pt x="2893" y="7846"/>
                  <a:pt x="2916" y="7871"/>
                  <a:pt x="3008" y="7822"/>
                </a:cubicBezTo>
                <a:cubicBezTo>
                  <a:pt x="3069" y="7790"/>
                  <a:pt x="3268" y="7724"/>
                  <a:pt x="3450" y="7676"/>
                </a:cubicBezTo>
                <a:cubicBezTo>
                  <a:pt x="3631" y="7627"/>
                  <a:pt x="3894" y="7531"/>
                  <a:pt x="4034" y="7457"/>
                </a:cubicBezTo>
                <a:cubicBezTo>
                  <a:pt x="4173" y="7383"/>
                  <a:pt x="4497" y="7252"/>
                  <a:pt x="4752" y="7164"/>
                </a:cubicBezTo>
                <a:cubicBezTo>
                  <a:pt x="6074" y="6711"/>
                  <a:pt x="11203" y="4725"/>
                  <a:pt x="11244" y="4651"/>
                </a:cubicBezTo>
                <a:cubicBezTo>
                  <a:pt x="11251" y="4639"/>
                  <a:pt x="11287" y="4368"/>
                  <a:pt x="11326" y="4048"/>
                </a:cubicBezTo>
                <a:lnTo>
                  <a:pt x="11395" y="3463"/>
                </a:lnTo>
                <a:lnTo>
                  <a:pt x="11114" y="2860"/>
                </a:lnTo>
                <a:cubicBezTo>
                  <a:pt x="10574" y="1709"/>
                  <a:pt x="9591" y="640"/>
                  <a:pt x="8699" y="220"/>
                </a:cubicBezTo>
                <a:cubicBezTo>
                  <a:pt x="8395" y="76"/>
                  <a:pt x="8022" y="0"/>
                  <a:pt x="7647" y="0"/>
                </a:cubicBezTo>
                <a:close/>
                <a:moveTo>
                  <a:pt x="12992" y="1819"/>
                </a:moveTo>
                <a:cubicBezTo>
                  <a:pt x="12350" y="1748"/>
                  <a:pt x="11893" y="2270"/>
                  <a:pt x="11603" y="3399"/>
                </a:cubicBezTo>
                <a:cubicBezTo>
                  <a:pt x="11458" y="3964"/>
                  <a:pt x="11449" y="4042"/>
                  <a:pt x="11451" y="4880"/>
                </a:cubicBezTo>
                <a:cubicBezTo>
                  <a:pt x="11453" y="5515"/>
                  <a:pt x="11474" y="5868"/>
                  <a:pt x="11529" y="6122"/>
                </a:cubicBezTo>
                <a:lnTo>
                  <a:pt x="11607" y="6479"/>
                </a:lnTo>
                <a:lnTo>
                  <a:pt x="11837" y="5912"/>
                </a:lnTo>
                <a:cubicBezTo>
                  <a:pt x="12035" y="5419"/>
                  <a:pt x="12081" y="5346"/>
                  <a:pt x="12217" y="5346"/>
                </a:cubicBezTo>
                <a:cubicBezTo>
                  <a:pt x="12417" y="5346"/>
                  <a:pt x="12577" y="5653"/>
                  <a:pt x="12577" y="6031"/>
                </a:cubicBezTo>
                <a:cubicBezTo>
                  <a:pt x="12577" y="6271"/>
                  <a:pt x="12483" y="6669"/>
                  <a:pt x="12239" y="7457"/>
                </a:cubicBezTo>
                <a:cubicBezTo>
                  <a:pt x="12180" y="7647"/>
                  <a:pt x="12184" y="7669"/>
                  <a:pt x="12365" y="7804"/>
                </a:cubicBezTo>
                <a:cubicBezTo>
                  <a:pt x="12647" y="8015"/>
                  <a:pt x="13144" y="7996"/>
                  <a:pt x="13434" y="7767"/>
                </a:cubicBezTo>
                <a:cubicBezTo>
                  <a:pt x="14072" y="7263"/>
                  <a:pt x="14483" y="5737"/>
                  <a:pt x="14347" y="4350"/>
                </a:cubicBezTo>
                <a:cubicBezTo>
                  <a:pt x="14248" y="3339"/>
                  <a:pt x="13992" y="2596"/>
                  <a:pt x="13585" y="2129"/>
                </a:cubicBezTo>
                <a:cubicBezTo>
                  <a:pt x="13396" y="1913"/>
                  <a:pt x="13283" y="1851"/>
                  <a:pt x="12992" y="1819"/>
                </a:cubicBezTo>
                <a:close/>
                <a:moveTo>
                  <a:pt x="11270" y="5081"/>
                </a:moveTo>
                <a:cubicBezTo>
                  <a:pt x="11258" y="5053"/>
                  <a:pt x="10536" y="5320"/>
                  <a:pt x="8024" y="6287"/>
                </a:cubicBezTo>
                <a:cubicBezTo>
                  <a:pt x="7914" y="6329"/>
                  <a:pt x="7709" y="6407"/>
                  <a:pt x="7570" y="6461"/>
                </a:cubicBezTo>
                <a:cubicBezTo>
                  <a:pt x="7430" y="6514"/>
                  <a:pt x="7206" y="6601"/>
                  <a:pt x="7072" y="6652"/>
                </a:cubicBezTo>
                <a:cubicBezTo>
                  <a:pt x="6938" y="6704"/>
                  <a:pt x="6721" y="6784"/>
                  <a:pt x="6587" y="6835"/>
                </a:cubicBezTo>
                <a:cubicBezTo>
                  <a:pt x="6453" y="6886"/>
                  <a:pt x="6232" y="6976"/>
                  <a:pt x="6098" y="7027"/>
                </a:cubicBezTo>
                <a:cubicBezTo>
                  <a:pt x="5760" y="7156"/>
                  <a:pt x="5473" y="7262"/>
                  <a:pt x="4882" y="7484"/>
                </a:cubicBezTo>
                <a:cubicBezTo>
                  <a:pt x="3408" y="8037"/>
                  <a:pt x="3003" y="8209"/>
                  <a:pt x="3008" y="8270"/>
                </a:cubicBezTo>
                <a:cubicBezTo>
                  <a:pt x="3011" y="8306"/>
                  <a:pt x="3027" y="8504"/>
                  <a:pt x="3043" y="8708"/>
                </a:cubicBezTo>
                <a:cubicBezTo>
                  <a:pt x="3058" y="8913"/>
                  <a:pt x="3076" y="9074"/>
                  <a:pt x="3082" y="9074"/>
                </a:cubicBezTo>
                <a:cubicBezTo>
                  <a:pt x="3087" y="9074"/>
                  <a:pt x="4137" y="8676"/>
                  <a:pt x="5414" y="8188"/>
                </a:cubicBezTo>
                <a:cubicBezTo>
                  <a:pt x="6691" y="7699"/>
                  <a:pt x="7904" y="7241"/>
                  <a:pt x="8110" y="7164"/>
                </a:cubicBezTo>
                <a:cubicBezTo>
                  <a:pt x="8317" y="7088"/>
                  <a:pt x="8695" y="6937"/>
                  <a:pt x="8950" y="6835"/>
                </a:cubicBezTo>
                <a:cubicBezTo>
                  <a:pt x="9205" y="6734"/>
                  <a:pt x="9814" y="6506"/>
                  <a:pt x="10300" y="6323"/>
                </a:cubicBezTo>
                <a:cubicBezTo>
                  <a:pt x="11446" y="5893"/>
                  <a:pt x="11347" y="5970"/>
                  <a:pt x="11313" y="5501"/>
                </a:cubicBezTo>
                <a:cubicBezTo>
                  <a:pt x="11297" y="5287"/>
                  <a:pt x="11277" y="5100"/>
                  <a:pt x="11270" y="5081"/>
                </a:cubicBezTo>
                <a:close/>
                <a:moveTo>
                  <a:pt x="12261" y="5647"/>
                </a:moveTo>
                <a:cubicBezTo>
                  <a:pt x="12127" y="5615"/>
                  <a:pt x="12159" y="5531"/>
                  <a:pt x="10287" y="10189"/>
                </a:cubicBezTo>
                <a:lnTo>
                  <a:pt x="9184" y="12939"/>
                </a:lnTo>
                <a:lnTo>
                  <a:pt x="9344" y="13186"/>
                </a:lnTo>
                <a:cubicBezTo>
                  <a:pt x="9432" y="13320"/>
                  <a:pt x="9603" y="13665"/>
                  <a:pt x="9725" y="13953"/>
                </a:cubicBezTo>
                <a:cubicBezTo>
                  <a:pt x="9846" y="14242"/>
                  <a:pt x="9958" y="14481"/>
                  <a:pt x="9971" y="14483"/>
                </a:cubicBezTo>
                <a:cubicBezTo>
                  <a:pt x="9985" y="14486"/>
                  <a:pt x="10223" y="13720"/>
                  <a:pt x="10499" y="12784"/>
                </a:cubicBezTo>
                <a:cubicBezTo>
                  <a:pt x="10775" y="11848"/>
                  <a:pt x="11327" y="9979"/>
                  <a:pt x="11728" y="8626"/>
                </a:cubicBezTo>
                <a:cubicBezTo>
                  <a:pt x="12378" y="6434"/>
                  <a:pt x="12453" y="6139"/>
                  <a:pt x="12417" y="5921"/>
                </a:cubicBezTo>
                <a:cubicBezTo>
                  <a:pt x="12389" y="5755"/>
                  <a:pt x="12341" y="5667"/>
                  <a:pt x="12261" y="5647"/>
                </a:cubicBezTo>
                <a:close/>
                <a:moveTo>
                  <a:pt x="1519" y="6232"/>
                </a:moveTo>
                <a:cubicBezTo>
                  <a:pt x="1277" y="6216"/>
                  <a:pt x="1023" y="6326"/>
                  <a:pt x="775" y="6579"/>
                </a:cubicBezTo>
                <a:cubicBezTo>
                  <a:pt x="504" y="6855"/>
                  <a:pt x="274" y="7361"/>
                  <a:pt x="126" y="8014"/>
                </a:cubicBezTo>
                <a:cubicBezTo>
                  <a:pt x="22" y="8474"/>
                  <a:pt x="1" y="8687"/>
                  <a:pt x="0" y="9312"/>
                </a:cubicBezTo>
                <a:cubicBezTo>
                  <a:pt x="0" y="9933"/>
                  <a:pt x="21" y="10157"/>
                  <a:pt x="126" y="10646"/>
                </a:cubicBezTo>
                <a:cubicBezTo>
                  <a:pt x="278" y="11354"/>
                  <a:pt x="586" y="11967"/>
                  <a:pt x="918" y="12236"/>
                </a:cubicBezTo>
                <a:cubicBezTo>
                  <a:pt x="1403" y="12628"/>
                  <a:pt x="2014" y="12416"/>
                  <a:pt x="2398" y="11724"/>
                </a:cubicBezTo>
                <a:lnTo>
                  <a:pt x="2584" y="11395"/>
                </a:lnTo>
                <a:lnTo>
                  <a:pt x="2233" y="10801"/>
                </a:lnTo>
                <a:cubicBezTo>
                  <a:pt x="2042" y="10475"/>
                  <a:pt x="1877" y="10136"/>
                  <a:pt x="1861" y="10052"/>
                </a:cubicBezTo>
                <a:cubicBezTo>
                  <a:pt x="1740" y="9384"/>
                  <a:pt x="2136" y="8790"/>
                  <a:pt x="2428" y="9202"/>
                </a:cubicBezTo>
                <a:cubicBezTo>
                  <a:pt x="2476" y="9269"/>
                  <a:pt x="2616" y="9442"/>
                  <a:pt x="2735" y="9586"/>
                </a:cubicBezTo>
                <a:lnTo>
                  <a:pt x="2952" y="9851"/>
                </a:lnTo>
                <a:lnTo>
                  <a:pt x="2926" y="9184"/>
                </a:lnTo>
                <a:cubicBezTo>
                  <a:pt x="2867" y="7454"/>
                  <a:pt x="2246" y="6282"/>
                  <a:pt x="1519" y="6232"/>
                </a:cubicBezTo>
                <a:close/>
                <a:moveTo>
                  <a:pt x="11326" y="6296"/>
                </a:moveTo>
                <a:cubicBezTo>
                  <a:pt x="11252" y="6300"/>
                  <a:pt x="11119" y="6356"/>
                  <a:pt x="10863" y="6461"/>
                </a:cubicBezTo>
                <a:cubicBezTo>
                  <a:pt x="10577" y="6577"/>
                  <a:pt x="10117" y="6758"/>
                  <a:pt x="9837" y="6863"/>
                </a:cubicBezTo>
                <a:cubicBezTo>
                  <a:pt x="9150" y="7120"/>
                  <a:pt x="6824" y="8015"/>
                  <a:pt x="6276" y="8233"/>
                </a:cubicBezTo>
                <a:cubicBezTo>
                  <a:pt x="6032" y="8330"/>
                  <a:pt x="5556" y="8503"/>
                  <a:pt x="5215" y="8617"/>
                </a:cubicBezTo>
                <a:cubicBezTo>
                  <a:pt x="4875" y="8732"/>
                  <a:pt x="4497" y="8872"/>
                  <a:pt x="4376" y="8937"/>
                </a:cubicBezTo>
                <a:cubicBezTo>
                  <a:pt x="4169" y="9047"/>
                  <a:pt x="3835" y="9175"/>
                  <a:pt x="3311" y="9339"/>
                </a:cubicBezTo>
                <a:cubicBezTo>
                  <a:pt x="3107" y="9403"/>
                  <a:pt x="3089" y="9429"/>
                  <a:pt x="3077" y="9686"/>
                </a:cubicBezTo>
                <a:cubicBezTo>
                  <a:pt x="3065" y="9947"/>
                  <a:pt x="3089" y="9987"/>
                  <a:pt x="3419" y="10353"/>
                </a:cubicBezTo>
                <a:cubicBezTo>
                  <a:pt x="3613" y="10568"/>
                  <a:pt x="3855" y="10860"/>
                  <a:pt x="3960" y="11002"/>
                </a:cubicBezTo>
                <a:cubicBezTo>
                  <a:pt x="4065" y="11144"/>
                  <a:pt x="4631" y="11841"/>
                  <a:pt x="5215" y="12546"/>
                </a:cubicBezTo>
                <a:cubicBezTo>
                  <a:pt x="5799" y="13252"/>
                  <a:pt x="6294" y="13824"/>
                  <a:pt x="6314" y="13826"/>
                </a:cubicBezTo>
                <a:cubicBezTo>
                  <a:pt x="6335" y="13827"/>
                  <a:pt x="6454" y="13640"/>
                  <a:pt x="6578" y="13405"/>
                </a:cubicBezTo>
                <a:cubicBezTo>
                  <a:pt x="7195" y="12237"/>
                  <a:pt x="8109" y="11919"/>
                  <a:pt x="8876" y="12610"/>
                </a:cubicBezTo>
                <a:lnTo>
                  <a:pt x="9063" y="12775"/>
                </a:lnTo>
                <a:lnTo>
                  <a:pt x="9262" y="12263"/>
                </a:lnTo>
                <a:cubicBezTo>
                  <a:pt x="9705" y="11120"/>
                  <a:pt x="10215" y="9849"/>
                  <a:pt x="10335" y="9586"/>
                </a:cubicBezTo>
                <a:cubicBezTo>
                  <a:pt x="10405" y="9432"/>
                  <a:pt x="10564" y="9044"/>
                  <a:pt x="10690" y="8718"/>
                </a:cubicBezTo>
                <a:cubicBezTo>
                  <a:pt x="10816" y="8392"/>
                  <a:pt x="11054" y="7803"/>
                  <a:pt x="11218" y="7411"/>
                </a:cubicBezTo>
                <a:cubicBezTo>
                  <a:pt x="11382" y="7019"/>
                  <a:pt x="11517" y="6678"/>
                  <a:pt x="11516" y="6652"/>
                </a:cubicBezTo>
                <a:cubicBezTo>
                  <a:pt x="11516" y="6627"/>
                  <a:pt x="11483" y="6523"/>
                  <a:pt x="11447" y="6424"/>
                </a:cubicBezTo>
                <a:cubicBezTo>
                  <a:pt x="11415" y="6335"/>
                  <a:pt x="11400" y="6292"/>
                  <a:pt x="11326" y="6296"/>
                </a:cubicBezTo>
                <a:close/>
                <a:moveTo>
                  <a:pt x="17000" y="6835"/>
                </a:moveTo>
                <a:lnTo>
                  <a:pt x="17000" y="9357"/>
                </a:lnTo>
                <a:lnTo>
                  <a:pt x="17000" y="11870"/>
                </a:lnTo>
                <a:lnTo>
                  <a:pt x="17220" y="11870"/>
                </a:lnTo>
                <a:lnTo>
                  <a:pt x="17441" y="11870"/>
                </a:lnTo>
                <a:lnTo>
                  <a:pt x="17441" y="9357"/>
                </a:lnTo>
                <a:lnTo>
                  <a:pt x="17441" y="6835"/>
                </a:lnTo>
                <a:lnTo>
                  <a:pt x="17220" y="6835"/>
                </a:lnTo>
                <a:lnTo>
                  <a:pt x="17000" y="6835"/>
                </a:lnTo>
                <a:close/>
                <a:moveTo>
                  <a:pt x="17839" y="6835"/>
                </a:moveTo>
                <a:lnTo>
                  <a:pt x="17839" y="7256"/>
                </a:lnTo>
                <a:lnTo>
                  <a:pt x="17839" y="7676"/>
                </a:lnTo>
                <a:lnTo>
                  <a:pt x="18060" y="7676"/>
                </a:lnTo>
                <a:lnTo>
                  <a:pt x="18285" y="7676"/>
                </a:lnTo>
                <a:lnTo>
                  <a:pt x="18285" y="7256"/>
                </a:lnTo>
                <a:lnTo>
                  <a:pt x="18285" y="6835"/>
                </a:lnTo>
                <a:lnTo>
                  <a:pt x="18060" y="6835"/>
                </a:lnTo>
                <a:lnTo>
                  <a:pt x="17839" y="6835"/>
                </a:lnTo>
                <a:close/>
                <a:moveTo>
                  <a:pt x="12096" y="8032"/>
                </a:moveTo>
                <a:cubicBezTo>
                  <a:pt x="12041" y="8104"/>
                  <a:pt x="11996" y="8284"/>
                  <a:pt x="11906" y="8654"/>
                </a:cubicBezTo>
                <a:cubicBezTo>
                  <a:pt x="11856" y="8859"/>
                  <a:pt x="11690" y="9427"/>
                  <a:pt x="11538" y="9915"/>
                </a:cubicBezTo>
                <a:cubicBezTo>
                  <a:pt x="11386" y="10402"/>
                  <a:pt x="10990" y="11720"/>
                  <a:pt x="10660" y="12839"/>
                </a:cubicBezTo>
                <a:cubicBezTo>
                  <a:pt x="10097" y="14739"/>
                  <a:pt x="10065" y="14877"/>
                  <a:pt x="10123" y="15068"/>
                </a:cubicBezTo>
                <a:cubicBezTo>
                  <a:pt x="10266" y="15538"/>
                  <a:pt x="10336" y="16362"/>
                  <a:pt x="10313" y="17280"/>
                </a:cubicBezTo>
                <a:cubicBezTo>
                  <a:pt x="10286" y="18370"/>
                  <a:pt x="10207" y="18913"/>
                  <a:pt x="9967" y="19747"/>
                </a:cubicBezTo>
                <a:lnTo>
                  <a:pt x="9863" y="20121"/>
                </a:lnTo>
                <a:lnTo>
                  <a:pt x="10127" y="19811"/>
                </a:lnTo>
                <a:cubicBezTo>
                  <a:pt x="10751" y="19074"/>
                  <a:pt x="11442" y="17742"/>
                  <a:pt x="11824" y="16549"/>
                </a:cubicBezTo>
                <a:cubicBezTo>
                  <a:pt x="12103" y="15674"/>
                  <a:pt x="12391" y="14331"/>
                  <a:pt x="12520" y="13296"/>
                </a:cubicBezTo>
                <a:cubicBezTo>
                  <a:pt x="12659" y="12189"/>
                  <a:pt x="12711" y="9987"/>
                  <a:pt x="12624" y="8909"/>
                </a:cubicBezTo>
                <a:lnTo>
                  <a:pt x="12572" y="8252"/>
                </a:lnTo>
                <a:lnTo>
                  <a:pt x="12347" y="8087"/>
                </a:lnTo>
                <a:cubicBezTo>
                  <a:pt x="12219" y="7998"/>
                  <a:pt x="12152" y="7961"/>
                  <a:pt x="12096" y="8032"/>
                </a:cubicBezTo>
                <a:close/>
                <a:moveTo>
                  <a:pt x="17839" y="8242"/>
                </a:moveTo>
                <a:lnTo>
                  <a:pt x="17839" y="10052"/>
                </a:lnTo>
                <a:lnTo>
                  <a:pt x="17839" y="11870"/>
                </a:lnTo>
                <a:lnTo>
                  <a:pt x="18060" y="11870"/>
                </a:lnTo>
                <a:lnTo>
                  <a:pt x="18285" y="11870"/>
                </a:lnTo>
                <a:lnTo>
                  <a:pt x="18285" y="10052"/>
                </a:lnTo>
                <a:lnTo>
                  <a:pt x="18285" y="8242"/>
                </a:lnTo>
                <a:lnTo>
                  <a:pt x="18060" y="8242"/>
                </a:lnTo>
                <a:lnTo>
                  <a:pt x="17839" y="8242"/>
                </a:lnTo>
                <a:close/>
                <a:moveTo>
                  <a:pt x="19497" y="8242"/>
                </a:moveTo>
                <a:cubicBezTo>
                  <a:pt x="18879" y="8242"/>
                  <a:pt x="18683" y="8530"/>
                  <a:pt x="18683" y="9430"/>
                </a:cubicBezTo>
                <a:cubicBezTo>
                  <a:pt x="18683" y="10031"/>
                  <a:pt x="18801" y="10338"/>
                  <a:pt x="19064" y="10426"/>
                </a:cubicBezTo>
                <a:cubicBezTo>
                  <a:pt x="19418" y="10544"/>
                  <a:pt x="19501" y="10612"/>
                  <a:pt x="19501" y="10801"/>
                </a:cubicBezTo>
                <a:cubicBezTo>
                  <a:pt x="19501" y="10968"/>
                  <a:pt x="19463" y="10987"/>
                  <a:pt x="19090" y="11011"/>
                </a:cubicBezTo>
                <a:lnTo>
                  <a:pt x="18683" y="11039"/>
                </a:lnTo>
                <a:lnTo>
                  <a:pt x="18683" y="11459"/>
                </a:lnTo>
                <a:lnTo>
                  <a:pt x="18683" y="11870"/>
                </a:lnTo>
                <a:lnTo>
                  <a:pt x="19103" y="11870"/>
                </a:lnTo>
                <a:cubicBezTo>
                  <a:pt x="19631" y="11870"/>
                  <a:pt x="19807" y="11734"/>
                  <a:pt x="19904" y="11249"/>
                </a:cubicBezTo>
                <a:cubicBezTo>
                  <a:pt x="19994" y="10794"/>
                  <a:pt x="19958" y="10240"/>
                  <a:pt x="19821" y="9951"/>
                </a:cubicBezTo>
                <a:cubicBezTo>
                  <a:pt x="19756" y="9814"/>
                  <a:pt x="19617" y="9685"/>
                  <a:pt x="19453" y="9613"/>
                </a:cubicBezTo>
                <a:cubicBezTo>
                  <a:pt x="19121" y="9468"/>
                  <a:pt x="19055" y="9388"/>
                  <a:pt x="19125" y="9211"/>
                </a:cubicBezTo>
                <a:cubicBezTo>
                  <a:pt x="19161" y="9118"/>
                  <a:pt x="19281" y="9074"/>
                  <a:pt x="19527" y="9074"/>
                </a:cubicBezTo>
                <a:lnTo>
                  <a:pt x="19873" y="9074"/>
                </a:lnTo>
                <a:lnTo>
                  <a:pt x="19873" y="8654"/>
                </a:lnTo>
                <a:lnTo>
                  <a:pt x="19873" y="8242"/>
                </a:lnTo>
                <a:lnTo>
                  <a:pt x="19497" y="8242"/>
                </a:lnTo>
                <a:close/>
                <a:moveTo>
                  <a:pt x="20362" y="8242"/>
                </a:moveTo>
                <a:lnTo>
                  <a:pt x="20362" y="8654"/>
                </a:lnTo>
                <a:lnTo>
                  <a:pt x="20362" y="9074"/>
                </a:lnTo>
                <a:lnTo>
                  <a:pt x="20687" y="9074"/>
                </a:lnTo>
                <a:cubicBezTo>
                  <a:pt x="20953" y="9074"/>
                  <a:pt x="21025" y="9106"/>
                  <a:pt x="21089" y="9257"/>
                </a:cubicBezTo>
                <a:cubicBezTo>
                  <a:pt x="21216" y="9551"/>
                  <a:pt x="21150" y="9695"/>
                  <a:pt x="20860" y="9750"/>
                </a:cubicBezTo>
                <a:cubicBezTo>
                  <a:pt x="20493" y="9820"/>
                  <a:pt x="20332" y="10013"/>
                  <a:pt x="20267" y="10472"/>
                </a:cubicBezTo>
                <a:cubicBezTo>
                  <a:pt x="20196" y="10975"/>
                  <a:pt x="20273" y="11542"/>
                  <a:pt x="20440" y="11733"/>
                </a:cubicBezTo>
                <a:cubicBezTo>
                  <a:pt x="20526" y="11831"/>
                  <a:pt x="20710" y="11867"/>
                  <a:pt x="21081" y="11870"/>
                </a:cubicBezTo>
                <a:lnTo>
                  <a:pt x="21600" y="11870"/>
                </a:lnTo>
                <a:lnTo>
                  <a:pt x="21600" y="10454"/>
                </a:lnTo>
                <a:cubicBezTo>
                  <a:pt x="21600" y="9506"/>
                  <a:pt x="21581" y="8955"/>
                  <a:pt x="21544" y="8800"/>
                </a:cubicBezTo>
                <a:cubicBezTo>
                  <a:pt x="21449" y="8400"/>
                  <a:pt x="21227" y="8243"/>
                  <a:pt x="20769" y="8242"/>
                </a:cubicBezTo>
                <a:lnTo>
                  <a:pt x="20362" y="8242"/>
                </a:lnTo>
                <a:close/>
                <a:moveTo>
                  <a:pt x="2182" y="9357"/>
                </a:moveTo>
                <a:cubicBezTo>
                  <a:pt x="2070" y="9357"/>
                  <a:pt x="1944" y="9765"/>
                  <a:pt x="1995" y="9960"/>
                </a:cubicBezTo>
                <a:cubicBezTo>
                  <a:pt x="2017" y="10042"/>
                  <a:pt x="2871" y="11492"/>
                  <a:pt x="3891" y="13177"/>
                </a:cubicBezTo>
                <a:cubicBezTo>
                  <a:pt x="4911" y="14861"/>
                  <a:pt x="5760" y="16216"/>
                  <a:pt x="5778" y="16192"/>
                </a:cubicBezTo>
                <a:cubicBezTo>
                  <a:pt x="5796" y="16169"/>
                  <a:pt x="5812" y="16071"/>
                  <a:pt x="5812" y="15973"/>
                </a:cubicBezTo>
                <a:cubicBezTo>
                  <a:pt x="5812" y="15746"/>
                  <a:pt x="6000" y="14843"/>
                  <a:pt x="6124" y="14474"/>
                </a:cubicBezTo>
                <a:cubicBezTo>
                  <a:pt x="6178" y="14314"/>
                  <a:pt x="6202" y="14154"/>
                  <a:pt x="6180" y="14109"/>
                </a:cubicBezTo>
                <a:cubicBezTo>
                  <a:pt x="6082" y="13906"/>
                  <a:pt x="2254" y="9357"/>
                  <a:pt x="2182" y="9357"/>
                </a:cubicBezTo>
                <a:close/>
                <a:moveTo>
                  <a:pt x="2658" y="11559"/>
                </a:moveTo>
                <a:lnTo>
                  <a:pt x="2684" y="12117"/>
                </a:lnTo>
                <a:cubicBezTo>
                  <a:pt x="2729" y="13018"/>
                  <a:pt x="2975" y="14657"/>
                  <a:pt x="3186" y="15479"/>
                </a:cubicBezTo>
                <a:cubicBezTo>
                  <a:pt x="3835" y="18012"/>
                  <a:pt x="4794" y="19733"/>
                  <a:pt x="6068" y="20642"/>
                </a:cubicBezTo>
                <a:cubicBezTo>
                  <a:pt x="6280" y="20794"/>
                  <a:pt x="6481" y="20915"/>
                  <a:pt x="6514" y="20916"/>
                </a:cubicBezTo>
                <a:cubicBezTo>
                  <a:pt x="6547" y="20917"/>
                  <a:pt x="6464" y="20670"/>
                  <a:pt x="6332" y="20368"/>
                </a:cubicBezTo>
                <a:cubicBezTo>
                  <a:pt x="5934" y="19463"/>
                  <a:pt x="5728" y="18376"/>
                  <a:pt x="5726" y="17188"/>
                </a:cubicBezTo>
                <a:lnTo>
                  <a:pt x="5722" y="16576"/>
                </a:lnTo>
                <a:lnTo>
                  <a:pt x="5116" y="15589"/>
                </a:lnTo>
                <a:cubicBezTo>
                  <a:pt x="4781" y="15044"/>
                  <a:pt x="4353" y="14354"/>
                  <a:pt x="4168" y="14054"/>
                </a:cubicBezTo>
                <a:cubicBezTo>
                  <a:pt x="3982" y="13754"/>
                  <a:pt x="3647" y="13188"/>
                  <a:pt x="3419" y="12802"/>
                </a:cubicBezTo>
                <a:cubicBezTo>
                  <a:pt x="3191" y="12417"/>
                  <a:pt x="2926" y="11983"/>
                  <a:pt x="2831" y="11834"/>
                </a:cubicBezTo>
                <a:lnTo>
                  <a:pt x="2658" y="11559"/>
                </a:lnTo>
                <a:close/>
                <a:moveTo>
                  <a:pt x="8011" y="12628"/>
                </a:moveTo>
                <a:cubicBezTo>
                  <a:pt x="7914" y="12634"/>
                  <a:pt x="7814" y="12671"/>
                  <a:pt x="7660" y="12738"/>
                </a:cubicBezTo>
                <a:cubicBezTo>
                  <a:pt x="7173" y="12951"/>
                  <a:pt x="6858" y="13291"/>
                  <a:pt x="6540" y="13963"/>
                </a:cubicBezTo>
                <a:cubicBezTo>
                  <a:pt x="6153" y="14777"/>
                  <a:pt x="5897" y="16016"/>
                  <a:pt x="5899" y="17088"/>
                </a:cubicBezTo>
                <a:cubicBezTo>
                  <a:pt x="5901" y="18209"/>
                  <a:pt x="6164" y="19515"/>
                  <a:pt x="6548" y="20313"/>
                </a:cubicBezTo>
                <a:cubicBezTo>
                  <a:pt x="6785" y="20805"/>
                  <a:pt x="7214" y="21314"/>
                  <a:pt x="7518" y="21465"/>
                </a:cubicBezTo>
                <a:cubicBezTo>
                  <a:pt x="7791" y="21600"/>
                  <a:pt x="8290" y="21584"/>
                  <a:pt x="8574" y="21428"/>
                </a:cubicBezTo>
                <a:cubicBezTo>
                  <a:pt x="10127" y="20575"/>
                  <a:pt x="10659" y="16483"/>
                  <a:pt x="9539" y="14008"/>
                </a:cubicBezTo>
                <a:cubicBezTo>
                  <a:pt x="9232" y="13330"/>
                  <a:pt x="8809" y="12862"/>
                  <a:pt x="8340" y="12692"/>
                </a:cubicBezTo>
                <a:cubicBezTo>
                  <a:pt x="8201" y="12642"/>
                  <a:pt x="8108" y="12623"/>
                  <a:pt x="8011" y="12628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Sensitivity Envelop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Sensitivity Envelope</a:t>
            </a:r>
          </a:p>
        </p:txBody>
      </p:sp>
      <p:sp>
        <p:nvSpPr>
          <p:cNvPr id="119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0977" y="9423400"/>
            <a:ext cx="222937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74" y="1214039"/>
            <a:ext cx="12693252" cy="8109578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LISA Pathfin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LISA Pathfinder</a:t>
            </a:r>
          </a:p>
        </p:txBody>
      </p:sp>
      <p:sp>
        <p:nvSpPr>
          <p:cNvPr id="1235" name="Aims to test most of the LISA performance budge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 defTabSz="525779">
              <a:spcBef>
                <a:spcPts val="400"/>
              </a:spcBef>
              <a:defRPr sz="3780"/>
            </a:pPr>
            <a:r>
              <a:rPr lang="en-US" dirty="0"/>
              <a:t>T</a:t>
            </a:r>
            <a:r>
              <a:rPr dirty="0"/>
              <a:t>est most of the LISA performance budget</a:t>
            </a:r>
          </a:p>
          <a:p>
            <a:pPr marL="742950" lvl="1" indent="-342900" defTabSz="525779">
              <a:spcBef>
                <a:spcPts val="400"/>
              </a:spcBef>
              <a:defRPr sz="3239"/>
            </a:pPr>
            <a:r>
              <a:rPr dirty="0"/>
              <a:t>all relevant local test mass disturbance forces</a:t>
            </a:r>
          </a:p>
          <a:p>
            <a:pPr marL="742950" lvl="1" indent="-342900" defTabSz="525779">
              <a:spcBef>
                <a:spcPts val="400"/>
              </a:spcBef>
              <a:defRPr sz="3239"/>
            </a:pPr>
            <a:r>
              <a:rPr dirty="0"/>
              <a:t>local interferometry</a:t>
            </a:r>
          </a:p>
          <a:p>
            <a:pPr marL="342900" indent="-342900" defTabSz="525779">
              <a:spcBef>
                <a:spcPts val="400"/>
              </a:spcBef>
              <a:defRPr sz="3780"/>
            </a:pPr>
            <a:r>
              <a:rPr dirty="0"/>
              <a:t>And much of the critical technology</a:t>
            </a:r>
          </a:p>
          <a:p>
            <a:pPr marL="742950" lvl="1" indent="-342900" defTabSz="525779">
              <a:spcBef>
                <a:spcPts val="400"/>
              </a:spcBef>
              <a:defRPr sz="3239"/>
            </a:pPr>
            <a:r>
              <a:rPr dirty="0"/>
              <a:t>drag-free control</a:t>
            </a:r>
          </a:p>
          <a:p>
            <a:pPr marL="742950" lvl="1" indent="-342900" defTabSz="525779">
              <a:spcBef>
                <a:spcPts val="400"/>
              </a:spcBef>
              <a:defRPr sz="3239"/>
            </a:pPr>
            <a:r>
              <a:rPr dirty="0"/>
              <a:t>test mass charge control</a:t>
            </a:r>
          </a:p>
          <a:p>
            <a:pPr marL="742950" lvl="1" indent="-342900" defTabSz="525779">
              <a:spcBef>
                <a:spcPts val="400"/>
              </a:spcBef>
              <a:defRPr sz="3239"/>
            </a:pPr>
            <a:r>
              <a:rPr dirty="0"/>
              <a:t>gravitational balancing</a:t>
            </a:r>
          </a:p>
          <a:p>
            <a:pPr marL="742950" lvl="1" indent="-342900" defTabSz="525779">
              <a:spcBef>
                <a:spcPts val="400"/>
              </a:spcBef>
              <a:defRPr sz="3239"/>
            </a:pPr>
            <a:r>
              <a:rPr dirty="0"/>
              <a:t>SC environment control (thermal, magnetic)</a:t>
            </a:r>
          </a:p>
        </p:txBody>
      </p:sp>
      <p:sp>
        <p:nvSpPr>
          <p:cNvPr id="1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The LPF t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The LPF test </a:t>
            </a:r>
          </a:p>
        </p:txBody>
      </p:sp>
      <p:sp>
        <p:nvSpPr>
          <p:cNvPr id="1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245" name="LISA_L3_sensitivity_PSD.png" descr="LISA_L3_sensitivity_PS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013" y="1549426"/>
            <a:ext cx="11038287" cy="7531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8" name="Group"/>
          <p:cNvGrpSpPr/>
          <p:nvPr/>
        </p:nvGrpSpPr>
        <p:grpSpPr>
          <a:xfrm>
            <a:off x="2224037" y="1722586"/>
            <a:ext cx="5770652" cy="6512511"/>
            <a:chOff x="0" y="0"/>
            <a:chExt cx="5770650" cy="6512510"/>
          </a:xfrm>
        </p:grpSpPr>
        <p:sp>
          <p:nvSpPr>
            <p:cNvPr id="1246" name="Shape"/>
            <p:cNvSpPr/>
            <p:nvPr/>
          </p:nvSpPr>
          <p:spPr>
            <a:xfrm>
              <a:off x="0" y="0"/>
              <a:ext cx="5770651" cy="65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564" y="21600"/>
                  </a:lnTo>
                  <a:cubicBezTo>
                    <a:pt x="21600" y="20773"/>
                    <a:pt x="21229" y="19973"/>
                    <a:pt x="20548" y="19408"/>
                  </a:cubicBezTo>
                  <a:cubicBezTo>
                    <a:pt x="19615" y="18635"/>
                    <a:pt x="18272" y="18440"/>
                    <a:pt x="17224" y="17802"/>
                  </a:cubicBezTo>
                  <a:cubicBezTo>
                    <a:pt x="16896" y="17602"/>
                    <a:pt x="16605" y="17365"/>
                    <a:pt x="16307" y="17135"/>
                  </a:cubicBezTo>
                  <a:cubicBezTo>
                    <a:pt x="16029" y="16920"/>
                    <a:pt x="15742" y="16711"/>
                    <a:pt x="15461" y="16499"/>
                  </a:cubicBezTo>
                  <a:cubicBezTo>
                    <a:pt x="14874" y="16056"/>
                    <a:pt x="14301" y="15590"/>
                    <a:pt x="13743" y="15117"/>
                  </a:cubicBezTo>
                  <a:cubicBezTo>
                    <a:pt x="11884" y="13544"/>
                    <a:pt x="10144" y="11863"/>
                    <a:pt x="8536" y="10086"/>
                  </a:cubicBezTo>
                  <a:lnTo>
                    <a:pt x="1930" y="2666"/>
                  </a:lnTo>
                  <a:lnTo>
                    <a:pt x="1081" y="1306"/>
                  </a:lnTo>
                  <a:lnTo>
                    <a:pt x="572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601">
                <a:alpha val="54759"/>
              </a:srgb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247" name="LPF tests this"/>
            <p:cNvSpPr txBox="1"/>
            <p:nvPr/>
          </p:nvSpPr>
          <p:spPr>
            <a:xfrm>
              <a:off x="392517" y="4704999"/>
              <a:ext cx="3225090" cy="733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LPF tests this</a:t>
              </a:r>
            </a:p>
          </p:txBody>
        </p:sp>
      </p:grpSp>
      <p:sp>
        <p:nvSpPr>
          <p:cNvPr id="1249" name="Can we put test masses in quiet enough free-fall?"/>
          <p:cNvSpPr txBox="1"/>
          <p:nvPr/>
        </p:nvSpPr>
        <p:spPr>
          <a:xfrm>
            <a:off x="4183806" y="2258965"/>
            <a:ext cx="7541332" cy="1381529"/>
          </a:xfrm>
          <a:prstGeom prst="rect">
            <a:avLst/>
          </a:prstGeom>
          <a:solidFill>
            <a:srgbClr val="FFFFFF">
              <a:alpha val="7575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Can we put test masses in quiet enough free-fall?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8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Control concept on LP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rPr dirty="0"/>
              <a:t>LPF</a:t>
            </a:r>
            <a:r>
              <a:rPr lang="en-US" dirty="0"/>
              <a:t> Concept</a:t>
            </a:r>
            <a:endParaRPr dirty="0"/>
          </a:p>
        </p:txBody>
      </p:sp>
      <p:sp>
        <p:nvSpPr>
          <p:cNvPr id="1252" name="Free-falling test mass…"/>
          <p:cNvSpPr txBox="1">
            <a:spLocks noGrp="1"/>
          </p:cNvSpPr>
          <p:nvPr>
            <p:ph type="body" sz="half" idx="1"/>
          </p:nvPr>
        </p:nvSpPr>
        <p:spPr>
          <a:xfrm>
            <a:off x="571500" y="1574800"/>
            <a:ext cx="6013699" cy="7302500"/>
          </a:xfrm>
          <a:prstGeom prst="rect">
            <a:avLst/>
          </a:prstGeom>
        </p:spPr>
        <p:txBody>
          <a:bodyPr/>
          <a:lstStyle/>
          <a:p>
            <a:r>
              <a:t>Free-falling test mass</a:t>
            </a:r>
          </a:p>
          <a:p>
            <a:r>
              <a:t>Drag-free satellite</a:t>
            </a:r>
          </a:p>
          <a:p>
            <a:r>
              <a:t>Suspended witness mass</a:t>
            </a:r>
          </a:p>
        </p:txBody>
      </p:sp>
      <p:sp>
        <p:nvSpPr>
          <p:cNvPr id="12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254" name="LPF_Cartoon.jpg" descr="LPF_Carto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2999" y="1720776"/>
            <a:ext cx="6483864" cy="7010548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Suspension"/>
          <p:cNvSpPr txBox="1"/>
          <p:nvPr/>
        </p:nvSpPr>
        <p:spPr>
          <a:xfrm rot="2700000">
            <a:off x="10764447" y="3062368"/>
            <a:ext cx="178023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Suspension</a:t>
            </a:r>
          </a:p>
        </p:txBody>
      </p:sp>
      <p:sp>
        <p:nvSpPr>
          <p:cNvPr id="1256" name="Drag-free"/>
          <p:cNvSpPr txBox="1"/>
          <p:nvPr/>
        </p:nvSpPr>
        <p:spPr>
          <a:xfrm>
            <a:off x="7995847" y="7786768"/>
            <a:ext cx="151013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Drag-free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Physics Lab in Sp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rPr lang="en-US" dirty="0"/>
              <a:t>LPF Realization</a:t>
            </a:r>
            <a:endParaRPr dirty="0"/>
          </a:p>
        </p:txBody>
      </p:sp>
      <p:sp>
        <p:nvSpPr>
          <p:cNvPr id="1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260" name="NEW_LPF_TranspLCA_2k.jpg" descr="NEW_LPF_TranspLCA_2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511" y="1227208"/>
            <a:ext cx="8772384" cy="8772384"/>
          </a:xfrm>
          <a:prstGeom prst="rect">
            <a:avLst/>
          </a:prstGeom>
          <a:ln w="12700">
            <a:miter lim="400000"/>
          </a:ln>
        </p:spPr>
      </p:pic>
      <p:sp>
        <p:nvSpPr>
          <p:cNvPr id="1261" name="Line"/>
          <p:cNvSpPr/>
          <p:nvPr/>
        </p:nvSpPr>
        <p:spPr>
          <a:xfrm>
            <a:off x="5127064" y="3740934"/>
            <a:ext cx="212204" cy="1340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73" extrusionOk="0">
                <a:moveTo>
                  <a:pt x="0" y="0"/>
                </a:moveTo>
                <a:cubicBezTo>
                  <a:pt x="11819" y="1428"/>
                  <a:pt x="21600" y="21600"/>
                  <a:pt x="21600" y="15389"/>
                </a:cubicBezTo>
              </a:path>
            </a:pathLst>
          </a:custGeom>
          <a:ln w="57150">
            <a:solidFill>
              <a:srgbClr val="E46C0A"/>
            </a:solidFill>
            <a:tailEnd type="triangle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 algn="l" defTabSz="1125443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262" name="Line"/>
          <p:cNvSpPr/>
          <p:nvPr/>
        </p:nvSpPr>
        <p:spPr>
          <a:xfrm>
            <a:off x="1550082" y="1840572"/>
            <a:ext cx="1100038" cy="2979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5" h="21600" extrusionOk="0">
                <a:moveTo>
                  <a:pt x="20575" y="0"/>
                </a:moveTo>
                <a:cubicBezTo>
                  <a:pt x="13167" y="164"/>
                  <a:pt x="5758" y="327"/>
                  <a:pt x="2367" y="3927"/>
                </a:cubicBezTo>
                <a:cubicBezTo>
                  <a:pt x="-1025" y="7527"/>
                  <a:pt x="225" y="21600"/>
                  <a:pt x="225" y="21600"/>
                </a:cubicBezTo>
              </a:path>
            </a:pathLst>
          </a:custGeom>
          <a:ln w="57150">
            <a:solidFill>
              <a:srgbClr val="0072A4"/>
            </a:solidFill>
            <a:tailEnd type="triangle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 algn="l" defTabSz="1125443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263" name="Line"/>
          <p:cNvSpPr/>
          <p:nvPr/>
        </p:nvSpPr>
        <p:spPr>
          <a:xfrm flipH="1">
            <a:off x="4587916" y="1855314"/>
            <a:ext cx="3972158" cy="4266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5" h="21600" extrusionOk="0">
                <a:moveTo>
                  <a:pt x="20575" y="0"/>
                </a:moveTo>
                <a:cubicBezTo>
                  <a:pt x="13167" y="164"/>
                  <a:pt x="5758" y="327"/>
                  <a:pt x="2367" y="3927"/>
                </a:cubicBezTo>
                <a:cubicBezTo>
                  <a:pt x="-1025" y="7527"/>
                  <a:pt x="225" y="21600"/>
                  <a:pt x="225" y="21600"/>
                </a:cubicBezTo>
              </a:path>
            </a:pathLst>
          </a:custGeom>
          <a:ln w="57150">
            <a:solidFill>
              <a:srgbClr val="0072A4"/>
            </a:solidFill>
            <a:tailEnd type="triangle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 algn="l" defTabSz="1125443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grpSp>
        <p:nvGrpSpPr>
          <p:cNvPr id="1266" name="Group"/>
          <p:cNvGrpSpPr/>
          <p:nvPr/>
        </p:nvGrpSpPr>
        <p:grpSpPr>
          <a:xfrm>
            <a:off x="4069195" y="2598339"/>
            <a:ext cx="1906435" cy="1131678"/>
            <a:chOff x="0" y="0"/>
            <a:chExt cx="1906434" cy="1131677"/>
          </a:xfrm>
        </p:grpSpPr>
        <p:sp>
          <p:nvSpPr>
            <p:cNvPr id="1264" name="Rounded Rectangle"/>
            <p:cNvSpPr/>
            <p:nvPr/>
          </p:nvSpPr>
          <p:spPr>
            <a:xfrm>
              <a:off x="0" y="0"/>
              <a:ext cx="1906435" cy="113167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7150" cap="flat">
              <a:solidFill>
                <a:srgbClr val="E46C0A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400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1265" name="Motion…"/>
            <p:cNvSpPr txBox="1"/>
            <p:nvPr/>
          </p:nvSpPr>
          <p:spPr>
            <a:xfrm>
              <a:off x="55243" y="55243"/>
              <a:ext cx="1795947" cy="1001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6270" tIns="56270" rIns="56270" bIns="56270" numCol="1" anchor="t">
              <a:spAutoFit/>
            </a:bodyPr>
            <a:lstStyle/>
            <a:p>
              <a:pPr defTabSz="914400">
                <a:defRPr sz="2900">
                  <a:solidFill>
                    <a:srgbClr val="E46C0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Motion</a:t>
              </a:r>
            </a:p>
            <a:p>
              <a:pPr defTabSz="914400">
                <a:defRPr sz="2900">
                  <a:solidFill>
                    <a:srgbClr val="E46C0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Sensors</a:t>
              </a:r>
            </a:p>
          </p:txBody>
        </p:sp>
      </p:grpSp>
      <p:grpSp>
        <p:nvGrpSpPr>
          <p:cNvPr id="1269" name="Group"/>
          <p:cNvGrpSpPr/>
          <p:nvPr/>
        </p:nvGrpSpPr>
        <p:grpSpPr>
          <a:xfrm>
            <a:off x="2666305" y="1430681"/>
            <a:ext cx="1906435" cy="879978"/>
            <a:chOff x="0" y="0"/>
            <a:chExt cx="1906434" cy="879977"/>
          </a:xfrm>
        </p:grpSpPr>
        <p:sp>
          <p:nvSpPr>
            <p:cNvPr id="1267" name="Rounded Rectangle"/>
            <p:cNvSpPr/>
            <p:nvPr/>
          </p:nvSpPr>
          <p:spPr>
            <a:xfrm>
              <a:off x="0" y="0"/>
              <a:ext cx="1906435" cy="87997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7150" cap="flat">
              <a:solidFill>
                <a:srgbClr val="0072A4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125443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1268" name="Magnetic Coils"/>
            <p:cNvSpPr txBox="1"/>
            <p:nvPr/>
          </p:nvSpPr>
          <p:spPr>
            <a:xfrm>
              <a:off x="42956" y="42956"/>
              <a:ext cx="1820522" cy="798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6270" tIns="56270" rIns="56270" bIns="56270" numCol="1" anchor="t">
              <a:spAutoFit/>
            </a:bodyPr>
            <a:lstStyle>
              <a:lvl1pPr defTabSz="1125443">
                <a:defRPr sz="2200">
                  <a:solidFill>
                    <a:srgbClr val="0072A4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Magnetic Coils</a:t>
              </a:r>
            </a:p>
          </p:txBody>
        </p:sp>
      </p:grpSp>
      <p:sp>
        <p:nvSpPr>
          <p:cNvPr id="1270" name="Line"/>
          <p:cNvSpPr/>
          <p:nvPr/>
        </p:nvSpPr>
        <p:spPr>
          <a:xfrm rot="16200000" flipH="1">
            <a:off x="660981" y="4889016"/>
            <a:ext cx="1382476" cy="1575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5" h="21600" extrusionOk="0">
                <a:moveTo>
                  <a:pt x="20575" y="0"/>
                </a:moveTo>
                <a:cubicBezTo>
                  <a:pt x="13167" y="164"/>
                  <a:pt x="5758" y="327"/>
                  <a:pt x="2367" y="3927"/>
                </a:cubicBezTo>
                <a:cubicBezTo>
                  <a:pt x="-1025" y="7527"/>
                  <a:pt x="225" y="21600"/>
                  <a:pt x="225" y="21600"/>
                </a:cubicBezTo>
              </a:path>
            </a:pathLst>
          </a:custGeom>
          <a:ln w="57150">
            <a:solidFill>
              <a:srgbClr val="FF0000"/>
            </a:solidFill>
            <a:tailEnd type="triangle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 algn="l" defTabSz="1125443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271" name="Line"/>
          <p:cNvSpPr/>
          <p:nvPr/>
        </p:nvSpPr>
        <p:spPr>
          <a:xfrm rot="5400000">
            <a:off x="2191600" y="6197947"/>
            <a:ext cx="2116344" cy="750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5" h="21600" extrusionOk="0">
                <a:moveTo>
                  <a:pt x="20575" y="0"/>
                </a:moveTo>
                <a:cubicBezTo>
                  <a:pt x="13167" y="164"/>
                  <a:pt x="5758" y="327"/>
                  <a:pt x="2367" y="3927"/>
                </a:cubicBezTo>
                <a:cubicBezTo>
                  <a:pt x="-1025" y="7527"/>
                  <a:pt x="225" y="21600"/>
                  <a:pt x="225" y="21600"/>
                </a:cubicBezTo>
              </a:path>
            </a:pathLst>
          </a:custGeom>
          <a:ln w="57150">
            <a:solidFill>
              <a:srgbClr val="F100FF"/>
            </a:solidFill>
            <a:tailEnd type="triangle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 algn="l" defTabSz="1125443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grpSp>
        <p:nvGrpSpPr>
          <p:cNvPr id="1274" name="Group"/>
          <p:cNvGrpSpPr/>
          <p:nvPr/>
        </p:nvGrpSpPr>
        <p:grpSpPr>
          <a:xfrm>
            <a:off x="141129" y="6372211"/>
            <a:ext cx="1906435" cy="502854"/>
            <a:chOff x="0" y="0"/>
            <a:chExt cx="1906434" cy="502852"/>
          </a:xfrm>
        </p:grpSpPr>
        <p:sp>
          <p:nvSpPr>
            <p:cNvPr id="1272" name="Rounded Rectangle"/>
            <p:cNvSpPr/>
            <p:nvPr/>
          </p:nvSpPr>
          <p:spPr>
            <a:xfrm>
              <a:off x="0" y="0"/>
              <a:ext cx="1906435" cy="50285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7150" cap="flat">
              <a:solidFill>
                <a:srgbClr val="FF0000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125443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1273" name="Heaters"/>
            <p:cNvSpPr txBox="1"/>
            <p:nvPr/>
          </p:nvSpPr>
          <p:spPr>
            <a:xfrm>
              <a:off x="24546" y="24546"/>
              <a:ext cx="1857342" cy="45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6270" tIns="56270" rIns="56270" bIns="56270" numCol="1" anchor="t">
              <a:spAutoFit/>
            </a:bodyPr>
            <a:lstStyle>
              <a:lvl1pPr defTabSz="1125443">
                <a:defRPr sz="2200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Heaters</a:t>
              </a:r>
            </a:p>
          </p:txBody>
        </p:sp>
      </p:grpSp>
      <p:grpSp>
        <p:nvGrpSpPr>
          <p:cNvPr id="1277" name="Group"/>
          <p:cNvGrpSpPr/>
          <p:nvPr/>
        </p:nvGrpSpPr>
        <p:grpSpPr>
          <a:xfrm>
            <a:off x="2874281" y="7631604"/>
            <a:ext cx="1906435" cy="502854"/>
            <a:chOff x="0" y="0"/>
            <a:chExt cx="1906434" cy="502852"/>
          </a:xfrm>
        </p:grpSpPr>
        <p:sp>
          <p:nvSpPr>
            <p:cNvPr id="1275" name="Rounded Rectangle"/>
            <p:cNvSpPr/>
            <p:nvPr/>
          </p:nvSpPr>
          <p:spPr>
            <a:xfrm>
              <a:off x="0" y="0"/>
              <a:ext cx="1906435" cy="50285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7150" cap="flat">
              <a:solidFill>
                <a:srgbClr val="F100FF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125443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1276" name="UV Lamps"/>
            <p:cNvSpPr txBox="1"/>
            <p:nvPr/>
          </p:nvSpPr>
          <p:spPr>
            <a:xfrm>
              <a:off x="24546" y="24546"/>
              <a:ext cx="1857342" cy="45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6270" tIns="56270" rIns="56270" bIns="56270" numCol="1" anchor="t">
              <a:spAutoFit/>
            </a:bodyPr>
            <a:lstStyle>
              <a:lvl1pPr defTabSz="1125443">
                <a:defRPr sz="2200">
                  <a:solidFill>
                    <a:srgbClr val="F100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UV Lamps</a:t>
              </a:r>
            </a:p>
          </p:txBody>
        </p:sp>
      </p:grpSp>
      <p:sp>
        <p:nvSpPr>
          <p:cNvPr id="1278" name="Line"/>
          <p:cNvSpPr/>
          <p:nvPr/>
        </p:nvSpPr>
        <p:spPr>
          <a:xfrm>
            <a:off x="7756489" y="6227634"/>
            <a:ext cx="1180742" cy="1297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5" h="21393" extrusionOk="0">
                <a:moveTo>
                  <a:pt x="18962" y="21393"/>
                </a:moveTo>
                <a:cubicBezTo>
                  <a:pt x="21600" y="13165"/>
                  <a:pt x="17390" y="3999"/>
                  <a:pt x="9088" y="1273"/>
                </a:cubicBezTo>
                <a:cubicBezTo>
                  <a:pt x="4582" y="-207"/>
                  <a:pt x="426" y="11"/>
                  <a:pt x="0" y="11"/>
                </a:cubicBezTo>
              </a:path>
            </a:pathLst>
          </a:custGeom>
          <a:ln w="57150">
            <a:solidFill>
              <a:srgbClr val="92D050"/>
            </a:solidFill>
            <a:tailEnd type="triangle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 algn="l" defTabSz="1125443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grpSp>
        <p:nvGrpSpPr>
          <p:cNvPr id="1281" name="Group"/>
          <p:cNvGrpSpPr/>
          <p:nvPr/>
        </p:nvGrpSpPr>
        <p:grpSpPr>
          <a:xfrm>
            <a:off x="7548128" y="7534913"/>
            <a:ext cx="2203421" cy="1131678"/>
            <a:chOff x="0" y="0"/>
            <a:chExt cx="2203419" cy="1131677"/>
          </a:xfrm>
        </p:grpSpPr>
        <p:sp>
          <p:nvSpPr>
            <p:cNvPr id="1279" name="Rounded Rectangle"/>
            <p:cNvSpPr/>
            <p:nvPr/>
          </p:nvSpPr>
          <p:spPr>
            <a:xfrm>
              <a:off x="0" y="0"/>
              <a:ext cx="2203420" cy="113167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7150" cap="flat">
              <a:solidFill>
                <a:srgbClr val="92D050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400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1280" name="Motion…"/>
            <p:cNvSpPr txBox="1"/>
            <p:nvPr/>
          </p:nvSpPr>
          <p:spPr>
            <a:xfrm>
              <a:off x="55244" y="55243"/>
              <a:ext cx="2092932" cy="1001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6270" tIns="56270" rIns="56270" bIns="56270" numCol="1" anchor="t">
              <a:spAutoFit/>
            </a:bodyPr>
            <a:lstStyle/>
            <a:p>
              <a:pPr defTabSz="914400">
                <a:defRPr sz="2900">
                  <a:solidFill>
                    <a:srgbClr val="92D05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Motion</a:t>
              </a:r>
            </a:p>
            <a:p>
              <a:pPr defTabSz="914400">
                <a:defRPr sz="2900">
                  <a:solidFill>
                    <a:srgbClr val="92D05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Actuators</a:t>
              </a:r>
            </a:p>
          </p:txBody>
        </p:sp>
      </p:grpSp>
      <p:pic>
        <p:nvPicPr>
          <p:cNvPr id="1282" name="NEW_LPF_ExplodedView_2k.png" descr="NEW_LPF_ExplodedView_2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1488" y="726374"/>
            <a:ext cx="689137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What do we know now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What do we know now?</a:t>
            </a:r>
          </a:p>
        </p:txBody>
      </p:sp>
      <p:sp>
        <p:nvSpPr>
          <p:cNvPr id="137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373" name="LPF_Deltag_Progress_201709139_0505_Feb2017.png" descr="LPF_Deltag_Progress_201709139_0505_Feb20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29161"/>
            <a:ext cx="13004800" cy="87445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7" name="Group"/>
          <p:cNvGrpSpPr/>
          <p:nvPr/>
        </p:nvGrpSpPr>
        <p:grpSpPr>
          <a:xfrm>
            <a:off x="7077303" y="861169"/>
            <a:ext cx="6107010" cy="6886594"/>
            <a:chOff x="762000" y="-1739900"/>
            <a:chExt cx="6107008" cy="6886593"/>
          </a:xfrm>
        </p:grpSpPr>
        <p:sp>
          <p:nvSpPr>
            <p:cNvPr id="1374" name="Rounded Rectangle"/>
            <p:cNvSpPr/>
            <p:nvPr/>
          </p:nvSpPr>
          <p:spPr>
            <a:xfrm rot="18095436">
              <a:off x="3641496" y="3063130"/>
              <a:ext cx="3937844" cy="533401"/>
            </a:xfrm>
            <a:prstGeom prst="roundRect">
              <a:avLst>
                <a:gd name="adj" fmla="val 35714"/>
              </a:avLst>
            </a:prstGeom>
            <a:solidFill>
              <a:srgbClr val="2DA1FF">
                <a:alpha val="5842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375" name="Callout"/>
            <p:cNvSpPr/>
            <p:nvPr/>
          </p:nvSpPr>
          <p:spPr>
            <a:xfrm>
              <a:off x="999896" y="-1739900"/>
              <a:ext cx="5318523" cy="373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6" y="0"/>
                  </a:moveTo>
                  <a:cubicBezTo>
                    <a:pt x="190" y="0"/>
                    <a:pt x="0" y="271"/>
                    <a:pt x="0" y="606"/>
                  </a:cubicBezTo>
                  <a:lnTo>
                    <a:pt x="0" y="14859"/>
                  </a:lnTo>
                  <a:cubicBezTo>
                    <a:pt x="0" y="15194"/>
                    <a:pt x="190" y="15464"/>
                    <a:pt x="426" y="15464"/>
                  </a:cubicBezTo>
                  <a:lnTo>
                    <a:pt x="13757" y="15464"/>
                  </a:lnTo>
                  <a:lnTo>
                    <a:pt x="21600" y="21600"/>
                  </a:lnTo>
                  <a:lnTo>
                    <a:pt x="15264" y="13700"/>
                  </a:lnTo>
                  <a:lnTo>
                    <a:pt x="15264" y="606"/>
                  </a:lnTo>
                  <a:cubicBezTo>
                    <a:pt x="15264" y="271"/>
                    <a:pt x="15074" y="0"/>
                    <a:pt x="14838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2DA1FF">
                <a:alpha val="73148"/>
              </a:srgb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376" name="Interferometer sensing noise…"/>
            <p:cNvSpPr txBox="1"/>
            <p:nvPr/>
          </p:nvSpPr>
          <p:spPr>
            <a:xfrm>
              <a:off x="762000" y="-1610470"/>
              <a:ext cx="4181044" cy="233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Interferometer sensing noise</a:t>
              </a:r>
            </a:p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100x better than on ground</a:t>
              </a:r>
            </a:p>
          </p:txBody>
        </p:sp>
      </p:grpSp>
      <p:grpSp>
        <p:nvGrpSpPr>
          <p:cNvPr id="1381" name="Group"/>
          <p:cNvGrpSpPr/>
          <p:nvPr/>
        </p:nvGrpSpPr>
        <p:grpSpPr>
          <a:xfrm>
            <a:off x="6102474" y="4078833"/>
            <a:ext cx="4198070" cy="4125368"/>
            <a:chOff x="0" y="0"/>
            <a:chExt cx="4198068" cy="4125366"/>
          </a:xfrm>
        </p:grpSpPr>
        <p:sp>
          <p:nvSpPr>
            <p:cNvPr id="1378" name="Rounded Rectangle"/>
            <p:cNvSpPr/>
            <p:nvPr/>
          </p:nvSpPr>
          <p:spPr>
            <a:xfrm>
              <a:off x="260225" y="3591966"/>
              <a:ext cx="3937844" cy="533401"/>
            </a:xfrm>
            <a:prstGeom prst="roundRect">
              <a:avLst>
                <a:gd name="adj" fmla="val 35714"/>
              </a:avLst>
            </a:prstGeom>
            <a:solidFill>
              <a:srgbClr val="2DA1FF">
                <a:alpha val="5842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379" name="Callout"/>
            <p:cNvSpPr/>
            <p:nvPr/>
          </p:nvSpPr>
          <p:spPr>
            <a:xfrm>
              <a:off x="2041" y="0"/>
              <a:ext cx="3758407" cy="390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2" y="0"/>
                  </a:moveTo>
                  <a:cubicBezTo>
                    <a:pt x="269" y="0"/>
                    <a:pt x="0" y="259"/>
                    <a:pt x="0" y="580"/>
                  </a:cubicBezTo>
                  <a:lnTo>
                    <a:pt x="0" y="14237"/>
                  </a:lnTo>
                  <a:cubicBezTo>
                    <a:pt x="0" y="14558"/>
                    <a:pt x="269" y="14818"/>
                    <a:pt x="602" y="14818"/>
                  </a:cubicBezTo>
                  <a:lnTo>
                    <a:pt x="10588" y="14818"/>
                  </a:lnTo>
                  <a:lnTo>
                    <a:pt x="11439" y="21600"/>
                  </a:lnTo>
                  <a:lnTo>
                    <a:pt x="12289" y="14818"/>
                  </a:lnTo>
                  <a:lnTo>
                    <a:pt x="20998" y="14818"/>
                  </a:lnTo>
                  <a:cubicBezTo>
                    <a:pt x="21331" y="14818"/>
                    <a:pt x="21600" y="14558"/>
                    <a:pt x="21600" y="14237"/>
                  </a:cubicBezTo>
                  <a:lnTo>
                    <a:pt x="21600" y="580"/>
                  </a:lnTo>
                  <a:cubicBezTo>
                    <a:pt x="21600" y="259"/>
                    <a:pt x="21331" y="0"/>
                    <a:pt x="20998" y="0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2DA1FF">
                <a:alpha val="73148"/>
              </a:srgb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380" name="Brownian force noise due to residual gas around test masses"/>
            <p:cNvSpPr txBox="1"/>
            <p:nvPr/>
          </p:nvSpPr>
          <p:spPr>
            <a:xfrm>
              <a:off x="0" y="154185"/>
              <a:ext cx="3762489" cy="233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venir Light"/>
                </a:defRPr>
              </a:lvl1pPr>
            </a:lstStyle>
            <a:p>
              <a:r>
                <a:t>Brownian force noise due to residual gas around test masses</a:t>
              </a:r>
            </a:p>
          </p:txBody>
        </p:sp>
      </p:grpSp>
      <p:grpSp>
        <p:nvGrpSpPr>
          <p:cNvPr id="1385" name="Group"/>
          <p:cNvGrpSpPr/>
          <p:nvPr/>
        </p:nvGrpSpPr>
        <p:grpSpPr>
          <a:xfrm>
            <a:off x="1924174" y="1522635"/>
            <a:ext cx="4302625" cy="6288865"/>
            <a:chOff x="0" y="0"/>
            <a:chExt cx="4302623" cy="6288863"/>
          </a:xfrm>
        </p:grpSpPr>
        <p:sp>
          <p:nvSpPr>
            <p:cNvPr id="1382" name="Rounded Rectangle"/>
            <p:cNvSpPr/>
            <p:nvPr/>
          </p:nvSpPr>
          <p:spPr>
            <a:xfrm rot="2766773">
              <a:off x="-345678" y="3940596"/>
              <a:ext cx="5263389" cy="533401"/>
            </a:xfrm>
            <a:prstGeom prst="roundRect">
              <a:avLst>
                <a:gd name="adj" fmla="val 35714"/>
              </a:avLst>
            </a:prstGeom>
            <a:solidFill>
              <a:srgbClr val="2DA1FF">
                <a:alpha val="5842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383" name="Callout"/>
            <p:cNvSpPr/>
            <p:nvPr/>
          </p:nvSpPr>
          <p:spPr>
            <a:xfrm>
              <a:off x="2041" y="0"/>
              <a:ext cx="3758407" cy="390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2" y="0"/>
                  </a:moveTo>
                  <a:cubicBezTo>
                    <a:pt x="269" y="0"/>
                    <a:pt x="0" y="259"/>
                    <a:pt x="0" y="580"/>
                  </a:cubicBezTo>
                  <a:lnTo>
                    <a:pt x="0" y="14237"/>
                  </a:lnTo>
                  <a:cubicBezTo>
                    <a:pt x="0" y="14558"/>
                    <a:pt x="269" y="14818"/>
                    <a:pt x="602" y="14818"/>
                  </a:cubicBezTo>
                  <a:lnTo>
                    <a:pt x="10588" y="14818"/>
                  </a:lnTo>
                  <a:lnTo>
                    <a:pt x="11439" y="21600"/>
                  </a:lnTo>
                  <a:lnTo>
                    <a:pt x="12289" y="14818"/>
                  </a:lnTo>
                  <a:lnTo>
                    <a:pt x="20998" y="14818"/>
                  </a:lnTo>
                  <a:cubicBezTo>
                    <a:pt x="21331" y="14818"/>
                    <a:pt x="21600" y="14558"/>
                    <a:pt x="21600" y="14237"/>
                  </a:cubicBezTo>
                  <a:lnTo>
                    <a:pt x="21600" y="580"/>
                  </a:lnTo>
                  <a:cubicBezTo>
                    <a:pt x="21600" y="259"/>
                    <a:pt x="21331" y="0"/>
                    <a:pt x="20998" y="0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2DA1FF">
                <a:alpha val="73148"/>
              </a:srgb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384" name="actuation noise, radiation pressure, etc + 50% something unknown"/>
            <p:cNvSpPr txBox="1"/>
            <p:nvPr/>
          </p:nvSpPr>
          <p:spPr>
            <a:xfrm>
              <a:off x="0" y="1785"/>
              <a:ext cx="3762489" cy="233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actuation noise, radiation pressure, etc + 50% </a:t>
              </a:r>
              <a:r>
                <a:rPr>
                  <a:latin typeface="Avenir Book Oblique"/>
                  <a:ea typeface="Avenir Book Oblique"/>
                  <a:cs typeface="Avenir Book Oblique"/>
                  <a:sym typeface="Avenir Book Oblique"/>
                </a:rPr>
                <a:t>something unknown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3" grpId="1" animBg="1" advAuto="0"/>
      <p:bldP spid="1377" grpId="2" animBg="1" advAuto="0"/>
      <p:bldP spid="1381" grpId="3" animBg="1" advAuto="0"/>
      <p:bldP spid="1385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PDD_lisa_force_cbe_breakdown.pdf" descr="PDD_lisa_force_cbe_breakdow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366" y="1186109"/>
            <a:ext cx="11598068" cy="8140038"/>
          </a:xfrm>
          <a:prstGeom prst="rect">
            <a:avLst/>
          </a:prstGeom>
          <a:ln w="12700">
            <a:miter lim="400000"/>
          </a:ln>
        </p:spPr>
      </p:pic>
      <p:sp>
        <p:nvSpPr>
          <p:cNvPr id="1396" name="Acceleration noise in LIS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Acceleration noise in LISA</a:t>
            </a:r>
          </a:p>
        </p:txBody>
      </p:sp>
      <p:sp>
        <p:nvSpPr>
          <p:cNvPr id="13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398" name="Shape"/>
          <p:cNvSpPr/>
          <p:nvPr/>
        </p:nvSpPr>
        <p:spPr>
          <a:xfrm>
            <a:off x="2154688" y="3270324"/>
            <a:ext cx="1976330" cy="5049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8347"/>
                </a:lnTo>
                <a:lnTo>
                  <a:pt x="0" y="0"/>
                </a:lnTo>
                <a:close/>
              </a:path>
            </a:pathLst>
          </a:custGeom>
          <a:solidFill>
            <a:srgbClr val="FF616B">
              <a:alpha val="49144"/>
            </a:srgbClr>
          </a:solidFill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399" name="LPF…"/>
          <p:cNvSpPr txBox="1"/>
          <p:nvPr/>
        </p:nvSpPr>
        <p:spPr>
          <a:xfrm rot="17870748">
            <a:off x="1365970" y="5955859"/>
            <a:ext cx="3068270" cy="138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B73630"/>
                </a:solidFill>
              </a:defRPr>
            </a:pPr>
            <a:r>
              <a:rPr dirty="0"/>
              <a:t>LPF</a:t>
            </a:r>
          </a:p>
          <a:p>
            <a:pPr>
              <a:defRPr>
                <a:solidFill>
                  <a:srgbClr val="B73630"/>
                </a:solidFill>
              </a:defRPr>
            </a:pPr>
            <a:r>
              <a:rPr dirty="0"/>
              <a:t>extrapolation</a:t>
            </a:r>
          </a:p>
        </p:txBody>
      </p:sp>
      <p:sp>
        <p:nvSpPr>
          <p:cNvPr id="1400" name="estimates from LPF"/>
          <p:cNvSpPr/>
          <p:nvPr/>
        </p:nvSpPr>
        <p:spPr>
          <a:xfrm>
            <a:off x="4654606" y="6932430"/>
            <a:ext cx="4408341" cy="659839"/>
          </a:xfrm>
          <a:prstGeom prst="rect">
            <a:avLst/>
          </a:prstGeom>
          <a:solidFill>
            <a:srgbClr val="47AB57"/>
          </a:soli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estimates from LPF</a:t>
            </a:r>
          </a:p>
        </p:txBody>
      </p:sp>
      <p:sp>
        <p:nvSpPr>
          <p:cNvPr id="1401" name="Un-modelled noise to reflect uncertainty in LPF measurement"/>
          <p:cNvSpPr txBox="1"/>
          <p:nvPr/>
        </p:nvSpPr>
        <p:spPr>
          <a:xfrm>
            <a:off x="3105469" y="1917842"/>
            <a:ext cx="3684826" cy="1549401"/>
          </a:xfrm>
          <a:prstGeom prst="rect">
            <a:avLst/>
          </a:prstGeom>
          <a:solidFill>
            <a:srgbClr val="DB9601"/>
          </a:solidFill>
          <a:ln w="12700">
            <a:miter lim="400000"/>
          </a:ln>
          <a:effectLst>
            <a:outerShdw blurRad="63500" dist="25400" dir="2613251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Un-modelled noise to reflect uncertainty in LPF measurement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Optical Metrology Noise in LIS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Optical Metrology Noise in LISA</a:t>
            </a:r>
          </a:p>
        </p:txBody>
      </p:sp>
      <p:sp>
        <p:nvSpPr>
          <p:cNvPr id="1404" name="Bottom up approach of best estimates…"/>
          <p:cNvSpPr txBox="1">
            <a:spLocks noGrp="1"/>
          </p:cNvSpPr>
          <p:nvPr>
            <p:ph type="body" sz="quarter" idx="1"/>
          </p:nvPr>
        </p:nvSpPr>
        <p:spPr>
          <a:xfrm>
            <a:off x="121791" y="3589892"/>
            <a:ext cx="4419235" cy="5536105"/>
          </a:xfrm>
          <a:prstGeom prst="rect">
            <a:avLst/>
          </a:prstGeom>
        </p:spPr>
        <p:txBody>
          <a:bodyPr/>
          <a:lstStyle/>
          <a:p>
            <a:pPr marL="300990" indent="-300990" defTabSz="461518">
              <a:spcBef>
                <a:spcPts val="1100"/>
              </a:spcBef>
              <a:defRPr sz="3318"/>
            </a:pPr>
            <a:r>
              <a:t>Bottom up approach of best estimates</a:t>
            </a:r>
          </a:p>
          <a:p>
            <a:pPr marL="300990" indent="-300990" defTabSz="461518">
              <a:spcBef>
                <a:spcPts val="1100"/>
              </a:spcBef>
              <a:defRPr sz="3318"/>
            </a:pPr>
            <a:r>
              <a:t>Added:</a:t>
            </a:r>
          </a:p>
          <a:p>
            <a:pPr marL="652145" lvl="1" indent="-300990" defTabSz="461518">
              <a:spcBef>
                <a:spcPts val="1100"/>
              </a:spcBef>
              <a:defRPr sz="2844"/>
            </a:pPr>
            <a:r>
              <a:t>a little margin for un-modelled phase noise effects</a:t>
            </a:r>
          </a:p>
          <a:p>
            <a:pPr marL="652145" lvl="1" indent="-300990" defTabSz="461518">
              <a:spcBef>
                <a:spcPts val="1100"/>
              </a:spcBef>
              <a:defRPr sz="2844"/>
            </a:pPr>
            <a:r>
              <a:t>relaxation to low frequency to ease testing</a:t>
            </a:r>
          </a:p>
        </p:txBody>
      </p:sp>
      <p:sp>
        <p:nvSpPr>
          <p:cNvPr id="14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14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1050" y="3408329"/>
            <a:ext cx="8232447" cy="5899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7" name="lisa_oms_single_link.pdf" descr="lisa_oms_single_link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46968"/>
            <a:ext cx="13004801" cy="2844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Full observatory break-dow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Full observatory break-down</a:t>
            </a:r>
          </a:p>
        </p:txBody>
      </p:sp>
      <p:sp>
        <p:nvSpPr>
          <p:cNvPr id="14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1411" name="lisa_strain_topLevel.pdf" descr="lisa_strain_topLeve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56927"/>
            <a:ext cx="13004801" cy="2705851"/>
          </a:xfrm>
          <a:prstGeom prst="rect">
            <a:avLst/>
          </a:prstGeom>
          <a:ln w="12700">
            <a:miter lim="400000"/>
          </a:ln>
        </p:spPr>
      </p:pic>
      <p:sp>
        <p:nvSpPr>
          <p:cNvPr id="1412" name="LPF-like TM force noise limits at low frequency…"/>
          <p:cNvSpPr txBox="1">
            <a:spLocks noGrp="1"/>
          </p:cNvSpPr>
          <p:nvPr>
            <p:ph type="body" sz="quarter" idx="1"/>
          </p:nvPr>
        </p:nvSpPr>
        <p:spPr>
          <a:xfrm>
            <a:off x="121791" y="3589892"/>
            <a:ext cx="4419235" cy="5536105"/>
          </a:xfrm>
          <a:prstGeom prst="rect">
            <a:avLst/>
          </a:prstGeom>
        </p:spPr>
        <p:txBody>
          <a:bodyPr/>
          <a:lstStyle/>
          <a:p>
            <a:r>
              <a:t>LPF-like TM force noise limits at low frequency</a:t>
            </a:r>
          </a:p>
          <a:p>
            <a:r>
              <a:t>OMS Noise limits above few mHz</a:t>
            </a:r>
          </a:p>
        </p:txBody>
      </p:sp>
      <p:pic>
        <p:nvPicPr>
          <p:cNvPr id="14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0101" y="3441476"/>
            <a:ext cx="8624699" cy="5832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LISA Proposal for ESA’s L3 mission slo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rPr dirty="0"/>
              <a:t>LISA </a:t>
            </a:r>
            <a:r>
              <a:rPr lang="en-US" dirty="0"/>
              <a:t>Selected</a:t>
            </a:r>
            <a:r>
              <a:rPr dirty="0"/>
              <a:t> for ESA’s L3 mission slot</a:t>
            </a:r>
          </a:p>
        </p:txBody>
      </p:sp>
      <p:sp>
        <p:nvSpPr>
          <p:cNvPr id="1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1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294" y="1516849"/>
            <a:ext cx="5299252" cy="7494602"/>
          </a:xfrm>
          <a:prstGeom prst="rect">
            <a:avLst/>
          </a:prstGeom>
          <a:ln w="12700">
            <a:miter lim="400000"/>
          </a:ln>
          <a:effectLst>
            <a:outerShdw blurRad="88900" dist="63003" dir="5400000" rotWithShape="0">
              <a:srgbClr val="000000">
                <a:alpha val="76751"/>
              </a:srgbClr>
            </a:outerShdw>
          </a:effectLst>
        </p:spPr>
      </p:pic>
      <p:sp>
        <p:nvSpPr>
          <p:cNvPr id="1214" name="https://arxiv.org/abs/1702.00786"/>
          <p:cNvSpPr txBox="1"/>
          <p:nvPr/>
        </p:nvSpPr>
        <p:spPr>
          <a:xfrm>
            <a:off x="6225151" y="3168649"/>
            <a:ext cx="650689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https://arxiv.org/abs/1702.00786</a:t>
            </a:r>
          </a:p>
        </p:txBody>
      </p:sp>
      <p:sp>
        <p:nvSpPr>
          <p:cNvPr id="1215" name="www.lisamission.org"/>
          <p:cNvSpPr txBox="1"/>
          <p:nvPr/>
        </p:nvSpPr>
        <p:spPr>
          <a:xfrm>
            <a:off x="6225151" y="2386744"/>
            <a:ext cx="4797020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www.lisamission.org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811015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Cont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Contents</a:t>
            </a:r>
          </a:p>
        </p:txBody>
      </p:sp>
      <p:sp>
        <p:nvSpPr>
          <p:cNvPr id="905" name="Gravitational Wav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8140" indent="-358140" defTabSz="549148">
              <a:spcBef>
                <a:spcPts val="400"/>
              </a:spcBef>
              <a:defRPr sz="3948"/>
            </a:pPr>
            <a:r>
              <a:rPr lang="en-US" dirty="0"/>
              <a:t>Mission constraints and design</a:t>
            </a:r>
          </a:p>
          <a:p>
            <a:pPr marL="358140" indent="-358140" defTabSz="549148">
              <a:spcBef>
                <a:spcPts val="400"/>
              </a:spcBef>
              <a:defRPr sz="3948"/>
            </a:pPr>
            <a:r>
              <a:rPr dirty="0"/>
              <a:t>LISA Pathfinder Heritage</a:t>
            </a:r>
          </a:p>
          <a:p>
            <a:pPr marL="358140" indent="-358140" defTabSz="549148">
              <a:spcBef>
                <a:spcPts val="400"/>
              </a:spcBef>
              <a:defRPr sz="3948"/>
            </a:pPr>
            <a:r>
              <a:rPr dirty="0"/>
              <a:t>The path to </a:t>
            </a:r>
            <a:r>
              <a:rPr lang="en-US" dirty="0"/>
              <a:t>launch</a:t>
            </a:r>
            <a:endParaRPr dirty="0"/>
          </a:p>
          <a:p>
            <a:pPr marL="331469" indent="-358140" defTabSz="549148">
              <a:spcBef>
                <a:spcPts val="400"/>
              </a:spcBef>
              <a:defRPr sz="3384"/>
            </a:pPr>
            <a:endParaRPr lang="en-US" dirty="0"/>
          </a:p>
          <a:p>
            <a:pPr marL="331469" indent="-358140" defTabSz="549148">
              <a:spcBef>
                <a:spcPts val="400"/>
              </a:spcBef>
              <a:defRPr sz="3384"/>
            </a:pPr>
            <a:r>
              <a:rPr lang="en-US" dirty="0"/>
              <a:t>Science from Kelly, John</a:t>
            </a:r>
            <a:endParaRPr dirty="0"/>
          </a:p>
        </p:txBody>
      </p:sp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60756" y="9423400"/>
            <a:ext cx="213158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5" name="Sec2_LISA_OB_Design.png" descr="Sec2_LISA_OB_Desig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2130" y="1241541"/>
            <a:ext cx="6105158" cy="3346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93209" y="1267509"/>
            <a:ext cx="2434934" cy="4028452"/>
          </a:xfrm>
          <a:prstGeom prst="rect">
            <a:avLst/>
          </a:prstGeom>
          <a:ln w="12700">
            <a:miter lim="400000"/>
          </a:ln>
        </p:spPr>
      </p:pic>
      <p:sp>
        <p:nvSpPr>
          <p:cNvPr id="1417" name="Payload concept (per S/C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Payload concept (per S/C)</a:t>
            </a:r>
          </a:p>
        </p:txBody>
      </p:sp>
      <p:sp>
        <p:nvSpPr>
          <p:cNvPr id="1418" name="2 LPF Gravitational Reference Sensors…"/>
          <p:cNvSpPr txBox="1">
            <a:spLocks noGrp="1"/>
          </p:cNvSpPr>
          <p:nvPr>
            <p:ph type="body" sz="half" idx="1"/>
          </p:nvPr>
        </p:nvSpPr>
        <p:spPr>
          <a:xfrm>
            <a:off x="571500" y="1574800"/>
            <a:ext cx="6105158" cy="7302500"/>
          </a:xfrm>
          <a:prstGeom prst="rect">
            <a:avLst/>
          </a:prstGeom>
        </p:spPr>
        <p:txBody>
          <a:bodyPr/>
          <a:lstStyle/>
          <a:p>
            <a:pPr marL="293369" indent="-293369" defTabSz="449833">
              <a:spcBef>
                <a:spcPts val="1100"/>
              </a:spcBef>
              <a:defRPr sz="3234"/>
            </a:pPr>
            <a:r>
              <a:t>2 LPF Gravitational Reference Sensors</a:t>
            </a:r>
          </a:p>
          <a:p>
            <a:pPr marL="635634" lvl="1" indent="-293369" defTabSz="449833">
              <a:spcBef>
                <a:spcPts val="1100"/>
              </a:spcBef>
              <a:defRPr sz="2772"/>
            </a:pPr>
            <a:r>
              <a:t>TM, EH, FEE, caging mechanism, discharge system</a:t>
            </a:r>
          </a:p>
          <a:p>
            <a:pPr marL="293369" indent="-293369" defTabSz="449833">
              <a:spcBef>
                <a:spcPts val="1100"/>
              </a:spcBef>
              <a:defRPr sz="3234"/>
            </a:pPr>
            <a:r>
              <a:t>2 Optical Benches</a:t>
            </a:r>
          </a:p>
          <a:p>
            <a:pPr marL="635634" lvl="1" indent="-293369" defTabSz="449833">
              <a:spcBef>
                <a:spcPts val="1100"/>
              </a:spcBef>
              <a:defRPr sz="2772"/>
            </a:pPr>
            <a:r>
              <a:t>imaging of received light, local and science IFOs, back-link/phase reference</a:t>
            </a:r>
          </a:p>
          <a:p>
            <a:pPr marL="293369" indent="-293369" defTabSz="449833">
              <a:spcBef>
                <a:spcPts val="1100"/>
              </a:spcBef>
              <a:defRPr sz="3234"/>
            </a:pPr>
            <a:r>
              <a:t>2 Telescopes and mounting structures</a:t>
            </a:r>
          </a:p>
          <a:p>
            <a:pPr marL="293369" indent="-293369" defTabSz="449833">
              <a:spcBef>
                <a:spcPts val="1100"/>
              </a:spcBef>
              <a:defRPr sz="3234"/>
            </a:pPr>
            <a:r>
              <a:t>Telescope breathing mechanism</a:t>
            </a:r>
          </a:p>
        </p:txBody>
      </p:sp>
      <p:sp>
        <p:nvSpPr>
          <p:cNvPr id="14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1422" name="Group"/>
          <p:cNvGrpSpPr/>
          <p:nvPr/>
        </p:nvGrpSpPr>
        <p:grpSpPr>
          <a:xfrm>
            <a:off x="6864707" y="4421915"/>
            <a:ext cx="6105158" cy="4845612"/>
            <a:chOff x="0" y="0"/>
            <a:chExt cx="6105156" cy="4845610"/>
          </a:xfrm>
        </p:grpSpPr>
        <p:pic>
          <p:nvPicPr>
            <p:cNvPr id="1420" name="Sec4_PayloadCAD.pdf" descr="Sec4_PayloadCAD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105157" cy="4845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1" name="Images courtesy of Airbus D&amp;S GmbH,…"/>
            <p:cNvSpPr txBox="1"/>
            <p:nvPr/>
          </p:nvSpPr>
          <p:spPr>
            <a:xfrm>
              <a:off x="38461" y="4398453"/>
              <a:ext cx="2567783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11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Images courtesy of Airbus D&amp;S GmbH,</a:t>
              </a:r>
            </a:p>
            <a:p>
              <a:pPr algn="l" defTabSz="457200">
                <a:defRPr sz="11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Friedrichshafen</a:t>
              </a:r>
            </a:p>
          </p:txBody>
        </p:sp>
      </p:grp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Payload concept (per S/C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Payload concept (per S/C)</a:t>
            </a:r>
          </a:p>
        </p:txBody>
      </p:sp>
      <p:sp>
        <p:nvSpPr>
          <p:cNvPr id="14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1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183" y="1292404"/>
            <a:ext cx="12372434" cy="8070492"/>
          </a:xfrm>
          <a:prstGeom prst="rect">
            <a:avLst/>
          </a:prstGeom>
          <a:ln w="12700">
            <a:miter lim="400000"/>
          </a:ln>
        </p:spPr>
      </p:pic>
      <p:sp>
        <p:nvSpPr>
          <p:cNvPr id="1427" name="Consortium Provided"/>
          <p:cNvSpPr/>
          <p:nvPr/>
        </p:nvSpPr>
        <p:spPr>
          <a:xfrm>
            <a:off x="7119713" y="2722254"/>
            <a:ext cx="5346775" cy="5210791"/>
          </a:xfrm>
          <a:prstGeom prst="rect">
            <a:avLst/>
          </a:prstGeom>
          <a:solidFill>
            <a:srgbClr val="00FF59">
              <a:alpha val="7113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r>
              <a:rPr dirty="0"/>
              <a:t>Consortium Provided</a:t>
            </a:r>
          </a:p>
        </p:txBody>
      </p:sp>
      <p:grpSp>
        <p:nvGrpSpPr>
          <p:cNvPr id="1431" name="Group"/>
          <p:cNvGrpSpPr/>
          <p:nvPr/>
        </p:nvGrpSpPr>
        <p:grpSpPr>
          <a:xfrm>
            <a:off x="463349" y="2182981"/>
            <a:ext cx="9979459" cy="7041982"/>
            <a:chOff x="0" y="0"/>
            <a:chExt cx="9979457" cy="7041981"/>
          </a:xfrm>
        </p:grpSpPr>
        <p:sp>
          <p:nvSpPr>
            <p:cNvPr id="1428" name="ESA (NASA?) Provided"/>
            <p:cNvSpPr/>
            <p:nvPr/>
          </p:nvSpPr>
          <p:spPr>
            <a:xfrm>
              <a:off x="0" y="5187"/>
              <a:ext cx="6393688" cy="7036795"/>
            </a:xfrm>
            <a:prstGeom prst="rect">
              <a:avLst/>
            </a:prstGeom>
            <a:solidFill>
              <a:srgbClr val="C5CEFF">
                <a:alpha val="71135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/>
              </a:lvl1pPr>
            </a:lstStyle>
            <a:p>
              <a:r>
                <a:rPr lang="en-US" dirty="0"/>
                <a:t>Probably</a:t>
              </a:r>
            </a:p>
            <a:p>
              <a:r>
                <a:rPr lang="en-US" dirty="0"/>
                <a:t>NASA </a:t>
              </a:r>
              <a:r>
                <a:rPr dirty="0"/>
                <a:t>Provided</a:t>
              </a:r>
            </a:p>
          </p:txBody>
        </p:sp>
        <p:sp>
          <p:nvSpPr>
            <p:cNvPr id="1429" name="Rectangle"/>
            <p:cNvSpPr/>
            <p:nvPr/>
          </p:nvSpPr>
          <p:spPr>
            <a:xfrm>
              <a:off x="6387226" y="0"/>
              <a:ext cx="3592232" cy="790091"/>
            </a:xfrm>
            <a:prstGeom prst="rect">
              <a:avLst/>
            </a:prstGeom>
            <a:solidFill>
              <a:srgbClr val="C5CEFF">
                <a:alpha val="7113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1430" name="Rectangle"/>
            <p:cNvSpPr/>
            <p:nvPr/>
          </p:nvSpPr>
          <p:spPr>
            <a:xfrm>
              <a:off x="6387226" y="6249972"/>
              <a:ext cx="3592232" cy="790092"/>
            </a:xfrm>
            <a:prstGeom prst="rect">
              <a:avLst/>
            </a:prstGeom>
            <a:solidFill>
              <a:srgbClr val="C5CEFF">
                <a:alpha val="7113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6" grpId="1" animBg="1" advAuto="0"/>
      <p:bldP spid="1427" grpId="3" animBg="1" advAuto="0"/>
      <p:bldP spid="1431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S/C after Phase 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S/C after Phase 0</a:t>
            </a:r>
          </a:p>
        </p:txBody>
      </p:sp>
      <p:sp>
        <p:nvSpPr>
          <p:cNvPr id="14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14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533" t="18863" r="3975" b="16729"/>
          <a:stretch>
            <a:fillRect/>
          </a:stretch>
        </p:blipFill>
        <p:spPr>
          <a:xfrm>
            <a:off x="613798" y="2944389"/>
            <a:ext cx="12135610" cy="3864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569" extrusionOk="0">
                <a:moveTo>
                  <a:pt x="384" y="7"/>
                </a:moveTo>
                <a:cubicBezTo>
                  <a:pt x="261" y="23"/>
                  <a:pt x="228" y="68"/>
                  <a:pt x="236" y="147"/>
                </a:cubicBezTo>
                <a:cubicBezTo>
                  <a:pt x="247" y="252"/>
                  <a:pt x="296" y="360"/>
                  <a:pt x="344" y="388"/>
                </a:cubicBezTo>
                <a:cubicBezTo>
                  <a:pt x="460" y="456"/>
                  <a:pt x="550" y="698"/>
                  <a:pt x="519" y="855"/>
                </a:cubicBezTo>
                <a:cubicBezTo>
                  <a:pt x="505" y="925"/>
                  <a:pt x="394" y="982"/>
                  <a:pt x="271" y="982"/>
                </a:cubicBezTo>
                <a:cubicBezTo>
                  <a:pt x="-61" y="982"/>
                  <a:pt x="-101" y="1491"/>
                  <a:pt x="222" y="1620"/>
                </a:cubicBezTo>
                <a:cubicBezTo>
                  <a:pt x="303" y="1652"/>
                  <a:pt x="427" y="1719"/>
                  <a:pt x="498" y="1768"/>
                </a:cubicBezTo>
                <a:cubicBezTo>
                  <a:pt x="569" y="1817"/>
                  <a:pt x="640" y="1791"/>
                  <a:pt x="656" y="1710"/>
                </a:cubicBezTo>
                <a:cubicBezTo>
                  <a:pt x="675" y="1612"/>
                  <a:pt x="724" y="1613"/>
                  <a:pt x="805" y="1710"/>
                </a:cubicBezTo>
                <a:cubicBezTo>
                  <a:pt x="906" y="1832"/>
                  <a:pt x="943" y="1800"/>
                  <a:pt x="1034" y="1513"/>
                </a:cubicBezTo>
                <a:lnTo>
                  <a:pt x="1142" y="1172"/>
                </a:lnTo>
                <a:lnTo>
                  <a:pt x="1788" y="1792"/>
                </a:lnTo>
                <a:cubicBezTo>
                  <a:pt x="2143" y="2134"/>
                  <a:pt x="2542" y="2516"/>
                  <a:pt x="2675" y="2641"/>
                </a:cubicBezTo>
                <a:cubicBezTo>
                  <a:pt x="2972" y="2919"/>
                  <a:pt x="2978" y="2967"/>
                  <a:pt x="3096" y="5628"/>
                </a:cubicBezTo>
                <a:cubicBezTo>
                  <a:pt x="3169" y="7275"/>
                  <a:pt x="3176" y="7777"/>
                  <a:pt x="3134" y="8413"/>
                </a:cubicBezTo>
                <a:cubicBezTo>
                  <a:pt x="3068" y="9420"/>
                  <a:pt x="3114" y="10433"/>
                  <a:pt x="3272" y="11500"/>
                </a:cubicBezTo>
                <a:cubicBezTo>
                  <a:pt x="3400" y="12356"/>
                  <a:pt x="3473" y="13324"/>
                  <a:pt x="3532" y="14918"/>
                </a:cubicBezTo>
                <a:cubicBezTo>
                  <a:pt x="3562" y="15740"/>
                  <a:pt x="3566" y="15763"/>
                  <a:pt x="3758" y="16030"/>
                </a:cubicBezTo>
                <a:cubicBezTo>
                  <a:pt x="3894" y="16219"/>
                  <a:pt x="3946" y="16369"/>
                  <a:pt x="3928" y="16515"/>
                </a:cubicBezTo>
                <a:cubicBezTo>
                  <a:pt x="3911" y="16658"/>
                  <a:pt x="3932" y="16725"/>
                  <a:pt x="3996" y="16725"/>
                </a:cubicBezTo>
                <a:cubicBezTo>
                  <a:pt x="4047" y="16725"/>
                  <a:pt x="4100" y="16782"/>
                  <a:pt x="4114" y="16851"/>
                </a:cubicBezTo>
                <a:cubicBezTo>
                  <a:pt x="4146" y="17014"/>
                  <a:pt x="4030" y="17319"/>
                  <a:pt x="3957" y="17265"/>
                </a:cubicBezTo>
                <a:cubicBezTo>
                  <a:pt x="3926" y="17243"/>
                  <a:pt x="3890" y="17316"/>
                  <a:pt x="3878" y="17427"/>
                </a:cubicBezTo>
                <a:cubicBezTo>
                  <a:pt x="3862" y="17566"/>
                  <a:pt x="3877" y="17601"/>
                  <a:pt x="3927" y="17540"/>
                </a:cubicBezTo>
                <a:cubicBezTo>
                  <a:pt x="3968" y="17492"/>
                  <a:pt x="4013" y="17513"/>
                  <a:pt x="4027" y="17587"/>
                </a:cubicBezTo>
                <a:cubicBezTo>
                  <a:pt x="4042" y="17661"/>
                  <a:pt x="4153" y="17692"/>
                  <a:pt x="4275" y="17655"/>
                </a:cubicBezTo>
                <a:cubicBezTo>
                  <a:pt x="4419" y="17612"/>
                  <a:pt x="4542" y="17662"/>
                  <a:pt x="4625" y="17799"/>
                </a:cubicBezTo>
                <a:cubicBezTo>
                  <a:pt x="4816" y="18113"/>
                  <a:pt x="4914" y="18071"/>
                  <a:pt x="4914" y="17677"/>
                </a:cubicBezTo>
                <a:cubicBezTo>
                  <a:pt x="4914" y="17494"/>
                  <a:pt x="4924" y="17311"/>
                  <a:pt x="4938" y="17270"/>
                </a:cubicBezTo>
                <a:cubicBezTo>
                  <a:pt x="4951" y="17229"/>
                  <a:pt x="5436" y="17658"/>
                  <a:pt x="6015" y="18225"/>
                </a:cubicBezTo>
                <a:cubicBezTo>
                  <a:pt x="6834" y="19025"/>
                  <a:pt x="7075" y="19314"/>
                  <a:pt x="7099" y="19527"/>
                </a:cubicBezTo>
                <a:cubicBezTo>
                  <a:pt x="7116" y="19677"/>
                  <a:pt x="7148" y="19803"/>
                  <a:pt x="7171" y="19804"/>
                </a:cubicBezTo>
                <a:cubicBezTo>
                  <a:pt x="7246" y="19808"/>
                  <a:pt x="7327" y="20035"/>
                  <a:pt x="7301" y="20169"/>
                </a:cubicBezTo>
                <a:cubicBezTo>
                  <a:pt x="7286" y="20242"/>
                  <a:pt x="7225" y="20302"/>
                  <a:pt x="7164" y="20302"/>
                </a:cubicBezTo>
                <a:cubicBezTo>
                  <a:pt x="7092" y="20302"/>
                  <a:pt x="7052" y="20384"/>
                  <a:pt x="7052" y="20532"/>
                </a:cubicBezTo>
                <a:cubicBezTo>
                  <a:pt x="7052" y="20686"/>
                  <a:pt x="7077" y="20732"/>
                  <a:pt x="7126" y="20672"/>
                </a:cubicBezTo>
                <a:cubicBezTo>
                  <a:pt x="7167" y="20623"/>
                  <a:pt x="7229" y="20659"/>
                  <a:pt x="7265" y="20752"/>
                </a:cubicBezTo>
                <a:cubicBezTo>
                  <a:pt x="7309" y="20868"/>
                  <a:pt x="7344" y="20874"/>
                  <a:pt x="7376" y="20772"/>
                </a:cubicBezTo>
                <a:cubicBezTo>
                  <a:pt x="7406" y="20677"/>
                  <a:pt x="7484" y="20667"/>
                  <a:pt x="7590" y="20745"/>
                </a:cubicBezTo>
                <a:cubicBezTo>
                  <a:pt x="7821" y="20914"/>
                  <a:pt x="7826" y="20911"/>
                  <a:pt x="7826" y="20583"/>
                </a:cubicBezTo>
                <a:cubicBezTo>
                  <a:pt x="7826" y="20209"/>
                  <a:pt x="7941" y="20074"/>
                  <a:pt x="8071" y="20293"/>
                </a:cubicBezTo>
                <a:cubicBezTo>
                  <a:pt x="8127" y="20388"/>
                  <a:pt x="8263" y="20444"/>
                  <a:pt x="8375" y="20419"/>
                </a:cubicBezTo>
                <a:cubicBezTo>
                  <a:pt x="8542" y="20382"/>
                  <a:pt x="8577" y="20324"/>
                  <a:pt x="8577" y="20087"/>
                </a:cubicBezTo>
                <a:cubicBezTo>
                  <a:pt x="8577" y="19817"/>
                  <a:pt x="8612" y="19799"/>
                  <a:pt x="9191" y="19759"/>
                </a:cubicBezTo>
                <a:cubicBezTo>
                  <a:pt x="9653" y="19728"/>
                  <a:pt x="9871" y="19775"/>
                  <a:pt x="10072" y="19950"/>
                </a:cubicBezTo>
                <a:cubicBezTo>
                  <a:pt x="10264" y="20118"/>
                  <a:pt x="10353" y="20139"/>
                  <a:pt x="10389" y="20027"/>
                </a:cubicBezTo>
                <a:cubicBezTo>
                  <a:pt x="10448" y="19840"/>
                  <a:pt x="10710" y="19825"/>
                  <a:pt x="10902" y="19999"/>
                </a:cubicBezTo>
                <a:cubicBezTo>
                  <a:pt x="10987" y="20075"/>
                  <a:pt x="11073" y="20072"/>
                  <a:pt x="11119" y="19990"/>
                </a:cubicBezTo>
                <a:cubicBezTo>
                  <a:pt x="11169" y="19903"/>
                  <a:pt x="11879" y="19909"/>
                  <a:pt x="13072" y="20008"/>
                </a:cubicBezTo>
                <a:cubicBezTo>
                  <a:pt x="14858" y="20155"/>
                  <a:pt x="14951" y="20175"/>
                  <a:pt x="15023" y="20446"/>
                </a:cubicBezTo>
                <a:cubicBezTo>
                  <a:pt x="15065" y="20603"/>
                  <a:pt x="15120" y="20732"/>
                  <a:pt x="15146" y="20732"/>
                </a:cubicBezTo>
                <a:cubicBezTo>
                  <a:pt x="15172" y="20732"/>
                  <a:pt x="15220" y="20844"/>
                  <a:pt x="15253" y="20982"/>
                </a:cubicBezTo>
                <a:cubicBezTo>
                  <a:pt x="15286" y="21120"/>
                  <a:pt x="15354" y="21309"/>
                  <a:pt x="15404" y="21403"/>
                </a:cubicBezTo>
                <a:cubicBezTo>
                  <a:pt x="15464" y="21516"/>
                  <a:pt x="15498" y="21572"/>
                  <a:pt x="15525" y="21569"/>
                </a:cubicBezTo>
                <a:cubicBezTo>
                  <a:pt x="15553" y="21566"/>
                  <a:pt x="15574" y="21503"/>
                  <a:pt x="15607" y="21379"/>
                </a:cubicBezTo>
                <a:cubicBezTo>
                  <a:pt x="15648" y="21220"/>
                  <a:pt x="15685" y="21205"/>
                  <a:pt x="15750" y="21314"/>
                </a:cubicBezTo>
                <a:cubicBezTo>
                  <a:pt x="15798" y="21395"/>
                  <a:pt x="15858" y="21419"/>
                  <a:pt x="15883" y="21370"/>
                </a:cubicBezTo>
                <a:cubicBezTo>
                  <a:pt x="15909" y="21320"/>
                  <a:pt x="15961" y="21360"/>
                  <a:pt x="15998" y="21458"/>
                </a:cubicBezTo>
                <a:cubicBezTo>
                  <a:pt x="16047" y="21586"/>
                  <a:pt x="16080" y="21591"/>
                  <a:pt x="16116" y="21480"/>
                </a:cubicBezTo>
                <a:cubicBezTo>
                  <a:pt x="16143" y="21395"/>
                  <a:pt x="16193" y="21361"/>
                  <a:pt x="16227" y="21403"/>
                </a:cubicBezTo>
                <a:cubicBezTo>
                  <a:pt x="16263" y="21446"/>
                  <a:pt x="16290" y="21386"/>
                  <a:pt x="16290" y="21263"/>
                </a:cubicBezTo>
                <a:cubicBezTo>
                  <a:pt x="16290" y="21146"/>
                  <a:pt x="16256" y="21058"/>
                  <a:pt x="16215" y="21068"/>
                </a:cubicBezTo>
                <a:cubicBezTo>
                  <a:pt x="16110" y="21097"/>
                  <a:pt x="16083" y="20749"/>
                  <a:pt x="16184" y="20650"/>
                </a:cubicBezTo>
                <a:cubicBezTo>
                  <a:pt x="16230" y="20605"/>
                  <a:pt x="16303" y="20508"/>
                  <a:pt x="16347" y="20435"/>
                </a:cubicBezTo>
                <a:cubicBezTo>
                  <a:pt x="16390" y="20362"/>
                  <a:pt x="16498" y="20302"/>
                  <a:pt x="16586" y="20302"/>
                </a:cubicBezTo>
                <a:lnTo>
                  <a:pt x="16747" y="20302"/>
                </a:lnTo>
                <a:lnTo>
                  <a:pt x="17039" y="18362"/>
                </a:lnTo>
                <a:cubicBezTo>
                  <a:pt x="17201" y="17295"/>
                  <a:pt x="17388" y="16217"/>
                  <a:pt x="17456" y="15965"/>
                </a:cubicBezTo>
                <a:cubicBezTo>
                  <a:pt x="17607" y="15402"/>
                  <a:pt x="17791" y="14190"/>
                  <a:pt x="17791" y="13753"/>
                </a:cubicBezTo>
                <a:cubicBezTo>
                  <a:pt x="17792" y="13575"/>
                  <a:pt x="17936" y="12529"/>
                  <a:pt x="18111" y="11429"/>
                </a:cubicBezTo>
                <a:cubicBezTo>
                  <a:pt x="18450" y="9298"/>
                  <a:pt x="18490" y="8794"/>
                  <a:pt x="18333" y="8665"/>
                </a:cubicBezTo>
                <a:cubicBezTo>
                  <a:pt x="18274" y="8616"/>
                  <a:pt x="18251" y="8521"/>
                  <a:pt x="18271" y="8415"/>
                </a:cubicBezTo>
                <a:cubicBezTo>
                  <a:pt x="18326" y="8139"/>
                  <a:pt x="20369" y="8383"/>
                  <a:pt x="20514" y="8683"/>
                </a:cubicBezTo>
                <a:cubicBezTo>
                  <a:pt x="20658" y="8979"/>
                  <a:pt x="21378" y="8984"/>
                  <a:pt x="21438" y="8689"/>
                </a:cubicBezTo>
                <a:cubicBezTo>
                  <a:pt x="21499" y="8384"/>
                  <a:pt x="21459" y="8212"/>
                  <a:pt x="21315" y="8167"/>
                </a:cubicBezTo>
                <a:cubicBezTo>
                  <a:pt x="21193" y="8128"/>
                  <a:pt x="20840" y="7809"/>
                  <a:pt x="19931" y="6915"/>
                </a:cubicBezTo>
                <a:cubicBezTo>
                  <a:pt x="19454" y="6446"/>
                  <a:pt x="18361" y="5389"/>
                  <a:pt x="17792" y="4847"/>
                </a:cubicBezTo>
                <a:cubicBezTo>
                  <a:pt x="17529" y="4596"/>
                  <a:pt x="17160" y="4239"/>
                  <a:pt x="16973" y="4054"/>
                </a:cubicBezTo>
                <a:cubicBezTo>
                  <a:pt x="16183" y="3274"/>
                  <a:pt x="15278" y="2393"/>
                  <a:pt x="14789" y="1927"/>
                </a:cubicBezTo>
                <a:cubicBezTo>
                  <a:pt x="14501" y="1654"/>
                  <a:pt x="14204" y="1362"/>
                  <a:pt x="14129" y="1278"/>
                </a:cubicBezTo>
                <a:cubicBezTo>
                  <a:pt x="14049" y="1190"/>
                  <a:pt x="12911" y="1036"/>
                  <a:pt x="11376" y="909"/>
                </a:cubicBezTo>
                <a:cubicBezTo>
                  <a:pt x="5636" y="432"/>
                  <a:pt x="1891" y="116"/>
                  <a:pt x="1074" y="38"/>
                </a:cubicBezTo>
                <a:cubicBezTo>
                  <a:pt x="722" y="4"/>
                  <a:pt x="508" y="-9"/>
                  <a:pt x="384" y="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51" name="Telescopes"/>
          <p:cNvSpPr txBox="1"/>
          <p:nvPr/>
        </p:nvSpPr>
        <p:spPr>
          <a:xfrm>
            <a:off x="7099329" y="7711291"/>
            <a:ext cx="2673554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Telescopes</a:t>
            </a:r>
          </a:p>
        </p:txBody>
      </p:sp>
      <p:sp>
        <p:nvSpPr>
          <p:cNvPr id="1452" name="Cold-gas…"/>
          <p:cNvSpPr txBox="1"/>
          <p:nvPr/>
        </p:nvSpPr>
        <p:spPr>
          <a:xfrm>
            <a:off x="1443992" y="1773751"/>
            <a:ext cx="2515135" cy="138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Cold-gas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Tanks</a:t>
            </a:r>
          </a:p>
        </p:txBody>
      </p:sp>
      <p:sp>
        <p:nvSpPr>
          <p:cNvPr id="1453" name="Solar Array"/>
          <p:cNvSpPr txBox="1"/>
          <p:nvPr/>
        </p:nvSpPr>
        <p:spPr>
          <a:xfrm>
            <a:off x="5692287" y="1967781"/>
            <a:ext cx="263461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Solar Array</a:t>
            </a:r>
          </a:p>
        </p:txBody>
      </p:sp>
      <p:sp>
        <p:nvSpPr>
          <p:cNvPr id="1454" name="Star…"/>
          <p:cNvSpPr txBox="1"/>
          <p:nvPr/>
        </p:nvSpPr>
        <p:spPr>
          <a:xfrm>
            <a:off x="8912326" y="2632034"/>
            <a:ext cx="2189227" cy="138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Star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Cameras</a:t>
            </a:r>
          </a:p>
        </p:txBody>
      </p:sp>
      <p:sp>
        <p:nvSpPr>
          <p:cNvPr id="1455" name="Cold-gas…"/>
          <p:cNvSpPr txBox="1"/>
          <p:nvPr/>
        </p:nvSpPr>
        <p:spPr>
          <a:xfrm>
            <a:off x="2786827" y="7553618"/>
            <a:ext cx="2366849" cy="138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Cold-gas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Thrusters</a:t>
            </a:r>
          </a:p>
        </p:txBody>
      </p:sp>
      <p:sp>
        <p:nvSpPr>
          <p:cNvPr id="1456" name="Transfer…"/>
          <p:cNvSpPr txBox="1"/>
          <p:nvPr/>
        </p:nvSpPr>
        <p:spPr>
          <a:xfrm>
            <a:off x="413039" y="5852663"/>
            <a:ext cx="2080947" cy="1381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Transfer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Thruster</a:t>
            </a:r>
          </a:p>
        </p:txBody>
      </p:sp>
      <p:sp>
        <p:nvSpPr>
          <p:cNvPr id="1457" name="Line"/>
          <p:cNvSpPr/>
          <p:nvPr/>
        </p:nvSpPr>
        <p:spPr>
          <a:xfrm flipH="1" flipV="1">
            <a:off x="6647264" y="6042198"/>
            <a:ext cx="1169558" cy="1780986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58" name="Line"/>
          <p:cNvSpPr/>
          <p:nvPr/>
        </p:nvSpPr>
        <p:spPr>
          <a:xfrm flipV="1">
            <a:off x="7943689" y="5918802"/>
            <a:ext cx="1023989" cy="2031134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59" name="Line"/>
          <p:cNvSpPr/>
          <p:nvPr/>
        </p:nvSpPr>
        <p:spPr>
          <a:xfrm flipV="1">
            <a:off x="4248598" y="6826580"/>
            <a:ext cx="681532" cy="912373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60" name="Line"/>
          <p:cNvSpPr/>
          <p:nvPr/>
        </p:nvSpPr>
        <p:spPr>
          <a:xfrm flipH="1" flipV="1">
            <a:off x="3099452" y="6139802"/>
            <a:ext cx="547840" cy="1599151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61" name="Line"/>
          <p:cNvSpPr/>
          <p:nvPr/>
        </p:nvSpPr>
        <p:spPr>
          <a:xfrm flipV="1">
            <a:off x="1538443" y="5156182"/>
            <a:ext cx="1700343" cy="881291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62" name="Line"/>
          <p:cNvSpPr/>
          <p:nvPr/>
        </p:nvSpPr>
        <p:spPr>
          <a:xfrm>
            <a:off x="2526751" y="3079454"/>
            <a:ext cx="385823" cy="964141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63" name="Line"/>
          <p:cNvSpPr/>
          <p:nvPr/>
        </p:nvSpPr>
        <p:spPr>
          <a:xfrm>
            <a:off x="3016321" y="3079454"/>
            <a:ext cx="1286215" cy="1286214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64" name="Line"/>
          <p:cNvSpPr/>
          <p:nvPr/>
        </p:nvSpPr>
        <p:spPr>
          <a:xfrm flipH="1">
            <a:off x="6197063" y="2722706"/>
            <a:ext cx="197940" cy="923966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65" name="Line"/>
          <p:cNvSpPr/>
          <p:nvPr/>
        </p:nvSpPr>
        <p:spPr>
          <a:xfrm flipH="1">
            <a:off x="7683700" y="3878496"/>
            <a:ext cx="1290154" cy="898348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66" name="Line"/>
          <p:cNvSpPr/>
          <p:nvPr/>
        </p:nvSpPr>
        <p:spPr>
          <a:xfrm flipH="1">
            <a:off x="9155230" y="4090415"/>
            <a:ext cx="204118" cy="686429"/>
          </a:xfrm>
          <a:prstGeom prst="line">
            <a:avLst/>
          </a:prstGeom>
          <a:ln w="88900">
            <a:solidFill>
              <a:srgbClr val="FFFFFF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029" t="2635" r="2788" b="6011"/>
          <a:stretch>
            <a:fillRect/>
          </a:stretch>
        </p:blipFill>
        <p:spPr>
          <a:xfrm>
            <a:off x="2122688" y="3640652"/>
            <a:ext cx="3660944" cy="1825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584" extrusionOk="0">
                <a:moveTo>
                  <a:pt x="13062" y="4"/>
                </a:moveTo>
                <a:cubicBezTo>
                  <a:pt x="13033" y="-6"/>
                  <a:pt x="13014" y="5"/>
                  <a:pt x="12992" y="23"/>
                </a:cubicBezTo>
                <a:cubicBezTo>
                  <a:pt x="12953" y="54"/>
                  <a:pt x="12816" y="116"/>
                  <a:pt x="12687" y="164"/>
                </a:cubicBezTo>
                <a:cubicBezTo>
                  <a:pt x="12343" y="291"/>
                  <a:pt x="12183" y="358"/>
                  <a:pt x="11452" y="666"/>
                </a:cubicBezTo>
                <a:cubicBezTo>
                  <a:pt x="11088" y="819"/>
                  <a:pt x="10712" y="972"/>
                  <a:pt x="10619" y="1009"/>
                </a:cubicBezTo>
                <a:cubicBezTo>
                  <a:pt x="10417" y="1086"/>
                  <a:pt x="9768" y="1358"/>
                  <a:pt x="9169" y="1614"/>
                </a:cubicBezTo>
                <a:cubicBezTo>
                  <a:pt x="8935" y="1714"/>
                  <a:pt x="8647" y="1830"/>
                  <a:pt x="8529" y="1872"/>
                </a:cubicBezTo>
                <a:cubicBezTo>
                  <a:pt x="8412" y="1914"/>
                  <a:pt x="8039" y="2071"/>
                  <a:pt x="7699" y="2219"/>
                </a:cubicBezTo>
                <a:cubicBezTo>
                  <a:pt x="7359" y="2367"/>
                  <a:pt x="6965" y="2510"/>
                  <a:pt x="6824" y="2534"/>
                </a:cubicBezTo>
                <a:cubicBezTo>
                  <a:pt x="6683" y="2558"/>
                  <a:pt x="6548" y="2608"/>
                  <a:pt x="6524" y="2646"/>
                </a:cubicBezTo>
                <a:cubicBezTo>
                  <a:pt x="6500" y="2685"/>
                  <a:pt x="6235" y="2819"/>
                  <a:pt x="5933" y="2942"/>
                </a:cubicBezTo>
                <a:cubicBezTo>
                  <a:pt x="5631" y="3066"/>
                  <a:pt x="5370" y="3178"/>
                  <a:pt x="5356" y="3196"/>
                </a:cubicBezTo>
                <a:cubicBezTo>
                  <a:pt x="5342" y="3213"/>
                  <a:pt x="5264" y="3248"/>
                  <a:pt x="5182" y="3275"/>
                </a:cubicBezTo>
                <a:cubicBezTo>
                  <a:pt x="5099" y="3303"/>
                  <a:pt x="4899" y="3385"/>
                  <a:pt x="4735" y="3458"/>
                </a:cubicBezTo>
                <a:cubicBezTo>
                  <a:pt x="4571" y="3532"/>
                  <a:pt x="4331" y="3633"/>
                  <a:pt x="4202" y="3684"/>
                </a:cubicBezTo>
                <a:cubicBezTo>
                  <a:pt x="3767" y="3853"/>
                  <a:pt x="3627" y="3912"/>
                  <a:pt x="2964" y="4191"/>
                </a:cubicBezTo>
                <a:cubicBezTo>
                  <a:pt x="2601" y="4344"/>
                  <a:pt x="2228" y="4497"/>
                  <a:pt x="2134" y="4533"/>
                </a:cubicBezTo>
                <a:cubicBezTo>
                  <a:pt x="2040" y="4569"/>
                  <a:pt x="1667" y="4723"/>
                  <a:pt x="1303" y="4876"/>
                </a:cubicBezTo>
                <a:cubicBezTo>
                  <a:pt x="940" y="5028"/>
                  <a:pt x="555" y="5190"/>
                  <a:pt x="449" y="5232"/>
                </a:cubicBezTo>
                <a:cubicBezTo>
                  <a:pt x="188" y="5338"/>
                  <a:pt x="107" y="5392"/>
                  <a:pt x="107" y="5467"/>
                </a:cubicBezTo>
                <a:cubicBezTo>
                  <a:pt x="107" y="5542"/>
                  <a:pt x="477" y="6077"/>
                  <a:pt x="529" y="6077"/>
                </a:cubicBezTo>
                <a:cubicBezTo>
                  <a:pt x="548" y="6077"/>
                  <a:pt x="600" y="6155"/>
                  <a:pt x="643" y="6251"/>
                </a:cubicBezTo>
                <a:cubicBezTo>
                  <a:pt x="741" y="6469"/>
                  <a:pt x="668" y="6697"/>
                  <a:pt x="559" y="6514"/>
                </a:cubicBezTo>
                <a:cubicBezTo>
                  <a:pt x="505" y="6424"/>
                  <a:pt x="478" y="6422"/>
                  <a:pt x="422" y="6518"/>
                </a:cubicBezTo>
                <a:cubicBezTo>
                  <a:pt x="383" y="6583"/>
                  <a:pt x="274" y="6699"/>
                  <a:pt x="177" y="6776"/>
                </a:cubicBezTo>
                <a:cubicBezTo>
                  <a:pt x="-94" y="6993"/>
                  <a:pt x="-51" y="7138"/>
                  <a:pt x="287" y="7138"/>
                </a:cubicBezTo>
                <a:cubicBezTo>
                  <a:pt x="444" y="7138"/>
                  <a:pt x="599" y="7097"/>
                  <a:pt x="631" y="7044"/>
                </a:cubicBezTo>
                <a:cubicBezTo>
                  <a:pt x="663" y="6991"/>
                  <a:pt x="728" y="6967"/>
                  <a:pt x="775" y="6992"/>
                </a:cubicBezTo>
                <a:cubicBezTo>
                  <a:pt x="825" y="7019"/>
                  <a:pt x="885" y="6981"/>
                  <a:pt x="917" y="6903"/>
                </a:cubicBezTo>
                <a:cubicBezTo>
                  <a:pt x="948" y="6829"/>
                  <a:pt x="988" y="6767"/>
                  <a:pt x="1008" y="6767"/>
                </a:cubicBezTo>
                <a:cubicBezTo>
                  <a:pt x="1027" y="6767"/>
                  <a:pt x="1453" y="7310"/>
                  <a:pt x="1955" y="7973"/>
                </a:cubicBezTo>
                <a:lnTo>
                  <a:pt x="2867" y="9179"/>
                </a:lnTo>
                <a:lnTo>
                  <a:pt x="2892" y="10029"/>
                </a:lnTo>
                <a:cubicBezTo>
                  <a:pt x="2906" y="10497"/>
                  <a:pt x="2906" y="11214"/>
                  <a:pt x="2892" y="11620"/>
                </a:cubicBezTo>
                <a:cubicBezTo>
                  <a:pt x="2868" y="12325"/>
                  <a:pt x="2917" y="12935"/>
                  <a:pt x="3016" y="13164"/>
                </a:cubicBezTo>
                <a:cubicBezTo>
                  <a:pt x="3035" y="13209"/>
                  <a:pt x="3050" y="13417"/>
                  <a:pt x="3050" y="13629"/>
                </a:cubicBezTo>
                <a:cubicBezTo>
                  <a:pt x="3050" y="13840"/>
                  <a:pt x="3073" y="14359"/>
                  <a:pt x="3099" y="14778"/>
                </a:cubicBezTo>
                <a:lnTo>
                  <a:pt x="3148" y="15539"/>
                </a:lnTo>
                <a:lnTo>
                  <a:pt x="3334" y="15797"/>
                </a:lnTo>
                <a:cubicBezTo>
                  <a:pt x="3437" y="15939"/>
                  <a:pt x="3509" y="16097"/>
                  <a:pt x="3495" y="16144"/>
                </a:cubicBezTo>
                <a:cubicBezTo>
                  <a:pt x="3480" y="16191"/>
                  <a:pt x="3500" y="16297"/>
                  <a:pt x="3539" y="16383"/>
                </a:cubicBezTo>
                <a:cubicBezTo>
                  <a:pt x="3611" y="16544"/>
                  <a:pt x="3563" y="16713"/>
                  <a:pt x="3476" y="16604"/>
                </a:cubicBezTo>
                <a:cubicBezTo>
                  <a:pt x="3453" y="16575"/>
                  <a:pt x="3434" y="16608"/>
                  <a:pt x="3434" y="16679"/>
                </a:cubicBezTo>
                <a:cubicBezTo>
                  <a:pt x="3434" y="16845"/>
                  <a:pt x="3505" y="16934"/>
                  <a:pt x="3541" y="16815"/>
                </a:cubicBezTo>
                <a:cubicBezTo>
                  <a:pt x="3561" y="16752"/>
                  <a:pt x="3588" y="16755"/>
                  <a:pt x="3630" y="16825"/>
                </a:cubicBezTo>
                <a:cubicBezTo>
                  <a:pt x="3670" y="16891"/>
                  <a:pt x="3708" y="16899"/>
                  <a:pt x="3744" y="16843"/>
                </a:cubicBezTo>
                <a:cubicBezTo>
                  <a:pt x="3908" y="16584"/>
                  <a:pt x="3990" y="16644"/>
                  <a:pt x="4698" y="17575"/>
                </a:cubicBezTo>
                <a:cubicBezTo>
                  <a:pt x="5082" y="18080"/>
                  <a:pt x="5787" y="19007"/>
                  <a:pt x="6266" y="19636"/>
                </a:cubicBezTo>
                <a:cubicBezTo>
                  <a:pt x="7041" y="20654"/>
                  <a:pt x="7138" y="20806"/>
                  <a:pt x="7154" y="21039"/>
                </a:cubicBezTo>
                <a:cubicBezTo>
                  <a:pt x="7167" y="21207"/>
                  <a:pt x="7152" y="21316"/>
                  <a:pt x="7115" y="21344"/>
                </a:cubicBezTo>
                <a:cubicBezTo>
                  <a:pt x="7083" y="21368"/>
                  <a:pt x="7059" y="21441"/>
                  <a:pt x="7059" y="21504"/>
                </a:cubicBezTo>
                <a:cubicBezTo>
                  <a:pt x="7059" y="21555"/>
                  <a:pt x="7097" y="21580"/>
                  <a:pt x="7154" y="21583"/>
                </a:cubicBezTo>
                <a:cubicBezTo>
                  <a:pt x="7328" y="21594"/>
                  <a:pt x="7683" y="21420"/>
                  <a:pt x="7762" y="21236"/>
                </a:cubicBezTo>
                <a:cubicBezTo>
                  <a:pt x="7826" y="21086"/>
                  <a:pt x="8006" y="21023"/>
                  <a:pt x="8069" y="21128"/>
                </a:cubicBezTo>
                <a:cubicBezTo>
                  <a:pt x="8099" y="21179"/>
                  <a:pt x="8125" y="21193"/>
                  <a:pt x="8125" y="21156"/>
                </a:cubicBezTo>
                <a:cubicBezTo>
                  <a:pt x="8125" y="21120"/>
                  <a:pt x="8161" y="21155"/>
                  <a:pt x="8206" y="21236"/>
                </a:cubicBezTo>
                <a:cubicBezTo>
                  <a:pt x="8267" y="21346"/>
                  <a:pt x="8308" y="21361"/>
                  <a:pt x="8367" y="21297"/>
                </a:cubicBezTo>
                <a:cubicBezTo>
                  <a:pt x="8410" y="21250"/>
                  <a:pt x="8477" y="21191"/>
                  <a:pt x="8518" y="21166"/>
                </a:cubicBezTo>
                <a:cubicBezTo>
                  <a:pt x="8561" y="21139"/>
                  <a:pt x="8583" y="21068"/>
                  <a:pt x="8569" y="20997"/>
                </a:cubicBezTo>
                <a:cubicBezTo>
                  <a:pt x="8538" y="20833"/>
                  <a:pt x="8575" y="20797"/>
                  <a:pt x="8874" y="20692"/>
                </a:cubicBezTo>
                <a:cubicBezTo>
                  <a:pt x="9013" y="20643"/>
                  <a:pt x="9395" y="20491"/>
                  <a:pt x="9723" y="20354"/>
                </a:cubicBezTo>
                <a:cubicBezTo>
                  <a:pt x="11688" y="19531"/>
                  <a:pt x="11852" y="19471"/>
                  <a:pt x="11949" y="19561"/>
                </a:cubicBezTo>
                <a:cubicBezTo>
                  <a:pt x="12058" y="19660"/>
                  <a:pt x="12212" y="19578"/>
                  <a:pt x="12296" y="19373"/>
                </a:cubicBezTo>
                <a:cubicBezTo>
                  <a:pt x="12325" y="19302"/>
                  <a:pt x="12411" y="19219"/>
                  <a:pt x="12487" y="19190"/>
                </a:cubicBezTo>
                <a:cubicBezTo>
                  <a:pt x="12647" y="19129"/>
                  <a:pt x="12638" y="19131"/>
                  <a:pt x="13327" y="18847"/>
                </a:cubicBezTo>
                <a:cubicBezTo>
                  <a:pt x="13620" y="18726"/>
                  <a:pt x="14049" y="18547"/>
                  <a:pt x="14281" y="18448"/>
                </a:cubicBezTo>
                <a:cubicBezTo>
                  <a:pt x="14692" y="18274"/>
                  <a:pt x="14904" y="18282"/>
                  <a:pt x="15020" y="18472"/>
                </a:cubicBezTo>
                <a:cubicBezTo>
                  <a:pt x="15057" y="18531"/>
                  <a:pt x="15095" y="18524"/>
                  <a:pt x="15134" y="18458"/>
                </a:cubicBezTo>
                <a:cubicBezTo>
                  <a:pt x="15167" y="18404"/>
                  <a:pt x="15220" y="18384"/>
                  <a:pt x="15255" y="18411"/>
                </a:cubicBezTo>
                <a:cubicBezTo>
                  <a:pt x="15292" y="18439"/>
                  <a:pt x="15332" y="18402"/>
                  <a:pt x="15346" y="18326"/>
                </a:cubicBezTo>
                <a:cubicBezTo>
                  <a:pt x="15360" y="18252"/>
                  <a:pt x="15422" y="18189"/>
                  <a:pt x="15488" y="18186"/>
                </a:cubicBezTo>
                <a:cubicBezTo>
                  <a:pt x="15553" y="18182"/>
                  <a:pt x="15664" y="18107"/>
                  <a:pt x="15735" y="18017"/>
                </a:cubicBezTo>
                <a:cubicBezTo>
                  <a:pt x="15920" y="17779"/>
                  <a:pt x="16048" y="17679"/>
                  <a:pt x="16160" y="17679"/>
                </a:cubicBezTo>
                <a:cubicBezTo>
                  <a:pt x="16286" y="17679"/>
                  <a:pt x="16364" y="17538"/>
                  <a:pt x="16700" y="16693"/>
                </a:cubicBezTo>
                <a:cubicBezTo>
                  <a:pt x="16850" y="16316"/>
                  <a:pt x="17127" y="15630"/>
                  <a:pt x="17314" y="15173"/>
                </a:cubicBezTo>
                <a:cubicBezTo>
                  <a:pt x="17502" y="14715"/>
                  <a:pt x="17751" y="14102"/>
                  <a:pt x="17868" y="13807"/>
                </a:cubicBezTo>
                <a:cubicBezTo>
                  <a:pt x="18449" y="12347"/>
                  <a:pt x="18461" y="12326"/>
                  <a:pt x="18748" y="12230"/>
                </a:cubicBezTo>
                <a:cubicBezTo>
                  <a:pt x="18827" y="12203"/>
                  <a:pt x="19025" y="12120"/>
                  <a:pt x="19190" y="12047"/>
                </a:cubicBezTo>
                <a:cubicBezTo>
                  <a:pt x="19354" y="11973"/>
                  <a:pt x="19575" y="11881"/>
                  <a:pt x="19680" y="11840"/>
                </a:cubicBezTo>
                <a:cubicBezTo>
                  <a:pt x="19894" y="11759"/>
                  <a:pt x="21070" y="11268"/>
                  <a:pt x="21297" y="11165"/>
                </a:cubicBezTo>
                <a:cubicBezTo>
                  <a:pt x="21484" y="11080"/>
                  <a:pt x="21506" y="10951"/>
                  <a:pt x="21356" y="10813"/>
                </a:cubicBezTo>
                <a:lnTo>
                  <a:pt x="21237" y="10705"/>
                </a:lnTo>
                <a:lnTo>
                  <a:pt x="21360" y="10503"/>
                </a:lnTo>
                <a:cubicBezTo>
                  <a:pt x="21444" y="10368"/>
                  <a:pt x="21474" y="10259"/>
                  <a:pt x="21456" y="10160"/>
                </a:cubicBezTo>
                <a:cubicBezTo>
                  <a:pt x="21432" y="10039"/>
                  <a:pt x="21378" y="10021"/>
                  <a:pt x="21114" y="10043"/>
                </a:cubicBezTo>
                <a:lnTo>
                  <a:pt x="20797" y="10071"/>
                </a:lnTo>
                <a:lnTo>
                  <a:pt x="20334" y="9461"/>
                </a:lnTo>
                <a:cubicBezTo>
                  <a:pt x="20080" y="9127"/>
                  <a:pt x="19631" y="8537"/>
                  <a:pt x="19336" y="8152"/>
                </a:cubicBezTo>
                <a:cubicBezTo>
                  <a:pt x="19041" y="7766"/>
                  <a:pt x="18498" y="7059"/>
                  <a:pt x="18131" y="6575"/>
                </a:cubicBezTo>
                <a:cubicBezTo>
                  <a:pt x="17764" y="6090"/>
                  <a:pt x="17227" y="5387"/>
                  <a:pt x="16940" y="5012"/>
                </a:cubicBezTo>
                <a:cubicBezTo>
                  <a:pt x="16652" y="4636"/>
                  <a:pt x="16110" y="3923"/>
                  <a:pt x="15735" y="3430"/>
                </a:cubicBezTo>
                <a:cubicBezTo>
                  <a:pt x="15359" y="2937"/>
                  <a:pt x="14959" y="2409"/>
                  <a:pt x="14841" y="2257"/>
                </a:cubicBezTo>
                <a:cubicBezTo>
                  <a:pt x="14724" y="2105"/>
                  <a:pt x="14318" y="1571"/>
                  <a:pt x="13941" y="1074"/>
                </a:cubicBezTo>
                <a:cubicBezTo>
                  <a:pt x="13320" y="256"/>
                  <a:pt x="13147" y="35"/>
                  <a:pt x="13062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6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205" t="8344" r="1842" b="4080"/>
          <a:stretch>
            <a:fillRect/>
          </a:stretch>
        </p:blipFill>
        <p:spPr>
          <a:xfrm rot="961897">
            <a:off x="-1332321" y="3503208"/>
            <a:ext cx="3103960" cy="1309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75" y="0"/>
                </a:moveTo>
                <a:lnTo>
                  <a:pt x="5394" y="406"/>
                </a:lnTo>
                <a:cubicBezTo>
                  <a:pt x="5122" y="796"/>
                  <a:pt x="5103" y="804"/>
                  <a:pt x="4783" y="785"/>
                </a:cubicBezTo>
                <a:cubicBezTo>
                  <a:pt x="4602" y="775"/>
                  <a:pt x="4435" y="763"/>
                  <a:pt x="4411" y="753"/>
                </a:cubicBezTo>
                <a:cubicBezTo>
                  <a:pt x="4387" y="742"/>
                  <a:pt x="4360" y="828"/>
                  <a:pt x="4353" y="949"/>
                </a:cubicBezTo>
                <a:cubicBezTo>
                  <a:pt x="4341" y="1127"/>
                  <a:pt x="4359" y="1172"/>
                  <a:pt x="4441" y="1172"/>
                </a:cubicBezTo>
                <a:cubicBezTo>
                  <a:pt x="4497" y="1172"/>
                  <a:pt x="4564" y="1235"/>
                  <a:pt x="4590" y="1309"/>
                </a:cubicBezTo>
                <a:cubicBezTo>
                  <a:pt x="4628" y="1417"/>
                  <a:pt x="4585" y="1509"/>
                  <a:pt x="4383" y="1793"/>
                </a:cubicBezTo>
                <a:cubicBezTo>
                  <a:pt x="4244" y="1989"/>
                  <a:pt x="4123" y="2153"/>
                  <a:pt x="4112" y="2153"/>
                </a:cubicBezTo>
                <a:cubicBezTo>
                  <a:pt x="4102" y="2153"/>
                  <a:pt x="4026" y="2256"/>
                  <a:pt x="3941" y="2382"/>
                </a:cubicBezTo>
                <a:cubicBezTo>
                  <a:pt x="3856" y="2509"/>
                  <a:pt x="3704" y="2723"/>
                  <a:pt x="3601" y="2860"/>
                </a:cubicBezTo>
                <a:cubicBezTo>
                  <a:pt x="3499" y="2997"/>
                  <a:pt x="3246" y="3337"/>
                  <a:pt x="3041" y="3620"/>
                </a:cubicBezTo>
                <a:cubicBezTo>
                  <a:pt x="2836" y="3902"/>
                  <a:pt x="2372" y="4544"/>
                  <a:pt x="2008" y="5040"/>
                </a:cubicBezTo>
                <a:cubicBezTo>
                  <a:pt x="1644" y="5535"/>
                  <a:pt x="1158" y="6192"/>
                  <a:pt x="931" y="6506"/>
                </a:cubicBezTo>
                <a:cubicBezTo>
                  <a:pt x="703" y="6820"/>
                  <a:pt x="402" y="7227"/>
                  <a:pt x="260" y="7409"/>
                </a:cubicBezTo>
                <a:cubicBezTo>
                  <a:pt x="117" y="7591"/>
                  <a:pt x="0" y="7799"/>
                  <a:pt x="0" y="7867"/>
                </a:cubicBezTo>
                <a:cubicBezTo>
                  <a:pt x="0" y="8005"/>
                  <a:pt x="314" y="8143"/>
                  <a:pt x="1428" y="8509"/>
                </a:cubicBezTo>
                <a:cubicBezTo>
                  <a:pt x="1610" y="8569"/>
                  <a:pt x="1861" y="8657"/>
                  <a:pt x="1986" y="8705"/>
                </a:cubicBezTo>
                <a:cubicBezTo>
                  <a:pt x="2235" y="8801"/>
                  <a:pt x="2775" y="8983"/>
                  <a:pt x="2939" y="9026"/>
                </a:cubicBezTo>
                <a:cubicBezTo>
                  <a:pt x="2997" y="9041"/>
                  <a:pt x="3036" y="9112"/>
                  <a:pt x="3030" y="9183"/>
                </a:cubicBezTo>
                <a:cubicBezTo>
                  <a:pt x="3024" y="9253"/>
                  <a:pt x="3041" y="9494"/>
                  <a:pt x="3068" y="9720"/>
                </a:cubicBezTo>
                <a:cubicBezTo>
                  <a:pt x="3095" y="9945"/>
                  <a:pt x="3120" y="10702"/>
                  <a:pt x="3124" y="11402"/>
                </a:cubicBezTo>
                <a:cubicBezTo>
                  <a:pt x="3131" y="12837"/>
                  <a:pt x="3181" y="13200"/>
                  <a:pt x="3474" y="13942"/>
                </a:cubicBezTo>
                <a:cubicBezTo>
                  <a:pt x="3639" y="14358"/>
                  <a:pt x="3665" y="14503"/>
                  <a:pt x="3809" y="15656"/>
                </a:cubicBezTo>
                <a:cubicBezTo>
                  <a:pt x="4014" y="17313"/>
                  <a:pt x="3970" y="17162"/>
                  <a:pt x="4267" y="17273"/>
                </a:cubicBezTo>
                <a:cubicBezTo>
                  <a:pt x="4531" y="17372"/>
                  <a:pt x="4604" y="17536"/>
                  <a:pt x="4408" y="17594"/>
                </a:cubicBezTo>
                <a:cubicBezTo>
                  <a:pt x="4272" y="17634"/>
                  <a:pt x="4270" y="17908"/>
                  <a:pt x="4405" y="17908"/>
                </a:cubicBezTo>
                <a:cubicBezTo>
                  <a:pt x="4461" y="17908"/>
                  <a:pt x="4517" y="17945"/>
                  <a:pt x="4529" y="17993"/>
                </a:cubicBezTo>
                <a:cubicBezTo>
                  <a:pt x="4549" y="18069"/>
                  <a:pt x="4878" y="18066"/>
                  <a:pt x="4999" y="17987"/>
                </a:cubicBezTo>
                <a:cubicBezTo>
                  <a:pt x="5023" y="17971"/>
                  <a:pt x="5069" y="18041"/>
                  <a:pt x="5101" y="18144"/>
                </a:cubicBezTo>
                <a:cubicBezTo>
                  <a:pt x="5143" y="18278"/>
                  <a:pt x="5183" y="18311"/>
                  <a:pt x="5239" y="18255"/>
                </a:cubicBezTo>
                <a:cubicBezTo>
                  <a:pt x="5282" y="18211"/>
                  <a:pt x="5372" y="18174"/>
                  <a:pt x="5441" y="18176"/>
                </a:cubicBezTo>
                <a:cubicBezTo>
                  <a:pt x="5510" y="18179"/>
                  <a:pt x="5605" y="18091"/>
                  <a:pt x="5656" y="17980"/>
                </a:cubicBezTo>
                <a:cubicBezTo>
                  <a:pt x="5768" y="17738"/>
                  <a:pt x="5764" y="17739"/>
                  <a:pt x="7592" y="18405"/>
                </a:cubicBezTo>
                <a:cubicBezTo>
                  <a:pt x="7928" y="18528"/>
                  <a:pt x="8252" y="18638"/>
                  <a:pt x="8691" y="18779"/>
                </a:cubicBezTo>
                <a:cubicBezTo>
                  <a:pt x="8863" y="18833"/>
                  <a:pt x="9050" y="18919"/>
                  <a:pt x="9106" y="18968"/>
                </a:cubicBezTo>
                <a:cubicBezTo>
                  <a:pt x="9161" y="19017"/>
                  <a:pt x="9376" y="19087"/>
                  <a:pt x="9581" y="19125"/>
                </a:cubicBezTo>
                <a:cubicBezTo>
                  <a:pt x="9786" y="19164"/>
                  <a:pt x="10081" y="19257"/>
                  <a:pt x="10238" y="19335"/>
                </a:cubicBezTo>
                <a:cubicBezTo>
                  <a:pt x="10395" y="19413"/>
                  <a:pt x="10532" y="19456"/>
                  <a:pt x="10542" y="19433"/>
                </a:cubicBezTo>
                <a:cubicBezTo>
                  <a:pt x="10551" y="19410"/>
                  <a:pt x="10619" y="19436"/>
                  <a:pt x="10691" y="19485"/>
                </a:cubicBezTo>
                <a:cubicBezTo>
                  <a:pt x="10763" y="19535"/>
                  <a:pt x="10933" y="19599"/>
                  <a:pt x="11069" y="19629"/>
                </a:cubicBezTo>
                <a:cubicBezTo>
                  <a:pt x="11205" y="19660"/>
                  <a:pt x="11326" y="19701"/>
                  <a:pt x="11340" y="19721"/>
                </a:cubicBezTo>
                <a:cubicBezTo>
                  <a:pt x="11354" y="19741"/>
                  <a:pt x="11513" y="19802"/>
                  <a:pt x="11693" y="19859"/>
                </a:cubicBezTo>
                <a:cubicBezTo>
                  <a:pt x="11874" y="19915"/>
                  <a:pt x="12142" y="20008"/>
                  <a:pt x="12290" y="20061"/>
                </a:cubicBezTo>
                <a:cubicBezTo>
                  <a:pt x="12438" y="20115"/>
                  <a:pt x="12743" y="20223"/>
                  <a:pt x="12967" y="20304"/>
                </a:cubicBezTo>
                <a:cubicBezTo>
                  <a:pt x="13428" y="20470"/>
                  <a:pt x="13473" y="20512"/>
                  <a:pt x="13406" y="20703"/>
                </a:cubicBezTo>
                <a:cubicBezTo>
                  <a:pt x="13344" y="20879"/>
                  <a:pt x="13389" y="21035"/>
                  <a:pt x="13502" y="21043"/>
                </a:cubicBezTo>
                <a:cubicBezTo>
                  <a:pt x="13552" y="21047"/>
                  <a:pt x="13655" y="21052"/>
                  <a:pt x="13729" y="21056"/>
                </a:cubicBezTo>
                <a:cubicBezTo>
                  <a:pt x="13803" y="21061"/>
                  <a:pt x="13898" y="20993"/>
                  <a:pt x="13939" y="20906"/>
                </a:cubicBezTo>
                <a:cubicBezTo>
                  <a:pt x="14029" y="20712"/>
                  <a:pt x="14110" y="20858"/>
                  <a:pt x="14110" y="21207"/>
                </a:cubicBezTo>
                <a:cubicBezTo>
                  <a:pt x="14110" y="21430"/>
                  <a:pt x="14207" y="21523"/>
                  <a:pt x="14254" y="21344"/>
                </a:cubicBezTo>
                <a:cubicBezTo>
                  <a:pt x="14275" y="21262"/>
                  <a:pt x="14451" y="21349"/>
                  <a:pt x="14604" y="21521"/>
                </a:cubicBezTo>
                <a:cubicBezTo>
                  <a:pt x="14650" y="21572"/>
                  <a:pt x="14743" y="21599"/>
                  <a:pt x="14825" y="21600"/>
                </a:cubicBezTo>
                <a:cubicBezTo>
                  <a:pt x="14908" y="21600"/>
                  <a:pt x="14980" y="21572"/>
                  <a:pt x="14980" y="21521"/>
                </a:cubicBezTo>
                <a:cubicBezTo>
                  <a:pt x="14980" y="21359"/>
                  <a:pt x="14961" y="21285"/>
                  <a:pt x="14928" y="21312"/>
                </a:cubicBezTo>
                <a:cubicBezTo>
                  <a:pt x="14870" y="21357"/>
                  <a:pt x="14728" y="21133"/>
                  <a:pt x="14754" y="21037"/>
                </a:cubicBezTo>
                <a:cubicBezTo>
                  <a:pt x="14767" y="20986"/>
                  <a:pt x="14822" y="20945"/>
                  <a:pt x="14875" y="20945"/>
                </a:cubicBezTo>
                <a:cubicBezTo>
                  <a:pt x="14932" y="20945"/>
                  <a:pt x="14977" y="20869"/>
                  <a:pt x="14988" y="20768"/>
                </a:cubicBezTo>
                <a:cubicBezTo>
                  <a:pt x="14999" y="20671"/>
                  <a:pt x="15303" y="20203"/>
                  <a:pt x="15687" y="19682"/>
                </a:cubicBezTo>
                <a:cubicBezTo>
                  <a:pt x="16060" y="19176"/>
                  <a:pt x="16476" y="18612"/>
                  <a:pt x="16609" y="18432"/>
                </a:cubicBezTo>
                <a:cubicBezTo>
                  <a:pt x="16841" y="18118"/>
                  <a:pt x="17060" y="18012"/>
                  <a:pt x="17107" y="18189"/>
                </a:cubicBezTo>
                <a:cubicBezTo>
                  <a:pt x="17118" y="18235"/>
                  <a:pt x="17200" y="18261"/>
                  <a:pt x="17286" y="18248"/>
                </a:cubicBezTo>
                <a:cubicBezTo>
                  <a:pt x="17396" y="18233"/>
                  <a:pt x="17447" y="18177"/>
                  <a:pt x="17457" y="18059"/>
                </a:cubicBezTo>
                <a:cubicBezTo>
                  <a:pt x="17468" y="17931"/>
                  <a:pt x="17452" y="17901"/>
                  <a:pt x="17391" y="17947"/>
                </a:cubicBezTo>
                <a:cubicBezTo>
                  <a:pt x="17343" y="17983"/>
                  <a:pt x="17289" y="17955"/>
                  <a:pt x="17258" y="17869"/>
                </a:cubicBezTo>
                <a:cubicBezTo>
                  <a:pt x="17192" y="17678"/>
                  <a:pt x="17235" y="17524"/>
                  <a:pt x="17339" y="17587"/>
                </a:cubicBezTo>
                <a:cubicBezTo>
                  <a:pt x="17398" y="17624"/>
                  <a:pt x="17429" y="17573"/>
                  <a:pt x="17457" y="17397"/>
                </a:cubicBezTo>
                <a:cubicBezTo>
                  <a:pt x="17479" y="17265"/>
                  <a:pt x="17553" y="17103"/>
                  <a:pt x="17620" y="17037"/>
                </a:cubicBezTo>
                <a:cubicBezTo>
                  <a:pt x="17734" y="16926"/>
                  <a:pt x="17746" y="16852"/>
                  <a:pt x="17814" y="16023"/>
                </a:cubicBezTo>
                <a:cubicBezTo>
                  <a:pt x="17885" y="15149"/>
                  <a:pt x="17892" y="15118"/>
                  <a:pt x="18104" y="14662"/>
                </a:cubicBezTo>
                <a:cubicBezTo>
                  <a:pt x="18346" y="14137"/>
                  <a:pt x="18514" y="13362"/>
                  <a:pt x="18557" y="12574"/>
                </a:cubicBezTo>
                <a:cubicBezTo>
                  <a:pt x="18592" y="11923"/>
                  <a:pt x="18521" y="10789"/>
                  <a:pt x="18429" y="10551"/>
                </a:cubicBezTo>
                <a:cubicBezTo>
                  <a:pt x="18360" y="10371"/>
                  <a:pt x="18361" y="10359"/>
                  <a:pt x="18438" y="10185"/>
                </a:cubicBezTo>
                <a:cubicBezTo>
                  <a:pt x="18482" y="10084"/>
                  <a:pt x="18891" y="9493"/>
                  <a:pt x="19346" y="8875"/>
                </a:cubicBezTo>
                <a:cubicBezTo>
                  <a:pt x="19802" y="8258"/>
                  <a:pt x="20340" y="7522"/>
                  <a:pt x="20545" y="7239"/>
                </a:cubicBezTo>
                <a:cubicBezTo>
                  <a:pt x="20750" y="6956"/>
                  <a:pt x="21003" y="6616"/>
                  <a:pt x="21106" y="6480"/>
                </a:cubicBezTo>
                <a:cubicBezTo>
                  <a:pt x="21424" y="6056"/>
                  <a:pt x="21600" y="5775"/>
                  <a:pt x="21600" y="5694"/>
                </a:cubicBezTo>
                <a:cubicBezTo>
                  <a:pt x="21600" y="5628"/>
                  <a:pt x="21178" y="5413"/>
                  <a:pt x="20857" y="5321"/>
                </a:cubicBezTo>
                <a:cubicBezTo>
                  <a:pt x="20800" y="5305"/>
                  <a:pt x="20696" y="5272"/>
                  <a:pt x="20628" y="5243"/>
                </a:cubicBezTo>
                <a:cubicBezTo>
                  <a:pt x="20560" y="5213"/>
                  <a:pt x="20410" y="5163"/>
                  <a:pt x="20296" y="5132"/>
                </a:cubicBezTo>
                <a:cubicBezTo>
                  <a:pt x="20183" y="5100"/>
                  <a:pt x="20017" y="5039"/>
                  <a:pt x="19926" y="4994"/>
                </a:cubicBezTo>
                <a:cubicBezTo>
                  <a:pt x="19835" y="4949"/>
                  <a:pt x="19731" y="4910"/>
                  <a:pt x="19697" y="4909"/>
                </a:cubicBezTo>
                <a:cubicBezTo>
                  <a:pt x="19663" y="4908"/>
                  <a:pt x="19450" y="4839"/>
                  <a:pt x="19222" y="4752"/>
                </a:cubicBezTo>
                <a:cubicBezTo>
                  <a:pt x="18994" y="4665"/>
                  <a:pt x="18677" y="4549"/>
                  <a:pt x="18518" y="4497"/>
                </a:cubicBezTo>
                <a:cubicBezTo>
                  <a:pt x="18359" y="4444"/>
                  <a:pt x="18108" y="4362"/>
                  <a:pt x="17960" y="4307"/>
                </a:cubicBezTo>
                <a:cubicBezTo>
                  <a:pt x="17812" y="4252"/>
                  <a:pt x="17551" y="4154"/>
                  <a:pt x="17380" y="4097"/>
                </a:cubicBezTo>
                <a:cubicBezTo>
                  <a:pt x="17209" y="4040"/>
                  <a:pt x="16948" y="3953"/>
                  <a:pt x="16800" y="3901"/>
                </a:cubicBezTo>
                <a:cubicBezTo>
                  <a:pt x="16652" y="3849"/>
                  <a:pt x="16420" y="3772"/>
                  <a:pt x="16284" y="3724"/>
                </a:cubicBezTo>
                <a:cubicBezTo>
                  <a:pt x="16147" y="3676"/>
                  <a:pt x="15766" y="3540"/>
                  <a:pt x="15436" y="3423"/>
                </a:cubicBezTo>
                <a:cubicBezTo>
                  <a:pt x="14582" y="3122"/>
                  <a:pt x="14327" y="3035"/>
                  <a:pt x="14069" y="2952"/>
                </a:cubicBezTo>
                <a:cubicBezTo>
                  <a:pt x="13943" y="2912"/>
                  <a:pt x="13815" y="2840"/>
                  <a:pt x="13784" y="2795"/>
                </a:cubicBezTo>
                <a:cubicBezTo>
                  <a:pt x="13683" y="2647"/>
                  <a:pt x="13448" y="2557"/>
                  <a:pt x="13422" y="2657"/>
                </a:cubicBezTo>
                <a:cubicBezTo>
                  <a:pt x="13409" y="2710"/>
                  <a:pt x="13358" y="2727"/>
                  <a:pt x="13306" y="2697"/>
                </a:cubicBezTo>
                <a:cubicBezTo>
                  <a:pt x="13196" y="2631"/>
                  <a:pt x="12909" y="2533"/>
                  <a:pt x="11793" y="2160"/>
                </a:cubicBezTo>
                <a:cubicBezTo>
                  <a:pt x="11622" y="2103"/>
                  <a:pt x="11372" y="2013"/>
                  <a:pt x="11235" y="1964"/>
                </a:cubicBezTo>
                <a:cubicBezTo>
                  <a:pt x="11098" y="1914"/>
                  <a:pt x="10781" y="1806"/>
                  <a:pt x="10531" y="1721"/>
                </a:cubicBezTo>
                <a:cubicBezTo>
                  <a:pt x="9678" y="1433"/>
                  <a:pt x="9456" y="1352"/>
                  <a:pt x="9249" y="1263"/>
                </a:cubicBezTo>
                <a:cubicBezTo>
                  <a:pt x="9135" y="1214"/>
                  <a:pt x="8903" y="1125"/>
                  <a:pt x="8733" y="1067"/>
                </a:cubicBezTo>
                <a:cubicBezTo>
                  <a:pt x="8562" y="1009"/>
                  <a:pt x="8309" y="921"/>
                  <a:pt x="8172" y="871"/>
                </a:cubicBezTo>
                <a:cubicBezTo>
                  <a:pt x="8036" y="820"/>
                  <a:pt x="7793" y="734"/>
                  <a:pt x="7634" y="681"/>
                </a:cubicBezTo>
                <a:cubicBezTo>
                  <a:pt x="7474" y="628"/>
                  <a:pt x="7093" y="501"/>
                  <a:pt x="6786" y="393"/>
                </a:cubicBezTo>
                <a:cubicBezTo>
                  <a:pt x="6478" y="285"/>
                  <a:pt x="6104" y="151"/>
                  <a:pt x="5952" y="98"/>
                </a:cubicBezTo>
                <a:lnTo>
                  <a:pt x="567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7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7774" t="502" r="2392" b="4275"/>
          <a:stretch>
            <a:fillRect/>
          </a:stretch>
        </p:blipFill>
        <p:spPr>
          <a:xfrm rot="18595443">
            <a:off x="743222" y="1065497"/>
            <a:ext cx="2062219" cy="189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extrusionOk="0">
                <a:moveTo>
                  <a:pt x="4613" y="0"/>
                </a:moveTo>
                <a:cubicBezTo>
                  <a:pt x="4600" y="0"/>
                  <a:pt x="4573" y="42"/>
                  <a:pt x="4555" y="95"/>
                </a:cubicBezTo>
                <a:cubicBezTo>
                  <a:pt x="4534" y="155"/>
                  <a:pt x="4579" y="282"/>
                  <a:pt x="4679" y="434"/>
                </a:cubicBezTo>
                <a:cubicBezTo>
                  <a:pt x="4773" y="575"/>
                  <a:pt x="4818" y="693"/>
                  <a:pt x="4787" y="714"/>
                </a:cubicBezTo>
                <a:cubicBezTo>
                  <a:pt x="4712" y="764"/>
                  <a:pt x="4229" y="747"/>
                  <a:pt x="3087" y="655"/>
                </a:cubicBezTo>
                <a:cubicBezTo>
                  <a:pt x="718" y="464"/>
                  <a:pt x="327" y="440"/>
                  <a:pt x="271" y="501"/>
                </a:cubicBezTo>
                <a:cubicBezTo>
                  <a:pt x="217" y="560"/>
                  <a:pt x="397" y="794"/>
                  <a:pt x="1411" y="1992"/>
                </a:cubicBezTo>
                <a:cubicBezTo>
                  <a:pt x="1585" y="2198"/>
                  <a:pt x="1878" y="2556"/>
                  <a:pt x="2062" y="2791"/>
                </a:cubicBezTo>
                <a:cubicBezTo>
                  <a:pt x="2246" y="3027"/>
                  <a:pt x="2536" y="3377"/>
                  <a:pt x="2705" y="3568"/>
                </a:cubicBezTo>
                <a:lnTo>
                  <a:pt x="3012" y="3916"/>
                </a:lnTo>
                <a:lnTo>
                  <a:pt x="2879" y="4011"/>
                </a:lnTo>
                <a:cubicBezTo>
                  <a:pt x="2806" y="4063"/>
                  <a:pt x="2692" y="4106"/>
                  <a:pt x="2626" y="4106"/>
                </a:cubicBezTo>
                <a:cubicBezTo>
                  <a:pt x="2444" y="4107"/>
                  <a:pt x="1986" y="4251"/>
                  <a:pt x="1722" y="4390"/>
                </a:cubicBezTo>
                <a:cubicBezTo>
                  <a:pt x="1057" y="4741"/>
                  <a:pt x="653" y="5739"/>
                  <a:pt x="806" y="6653"/>
                </a:cubicBezTo>
                <a:lnTo>
                  <a:pt x="864" y="7010"/>
                </a:lnTo>
                <a:lnTo>
                  <a:pt x="470" y="7620"/>
                </a:lnTo>
                <a:cubicBezTo>
                  <a:pt x="114" y="8170"/>
                  <a:pt x="80" y="8235"/>
                  <a:pt x="151" y="8320"/>
                </a:cubicBezTo>
                <a:cubicBezTo>
                  <a:pt x="194" y="8372"/>
                  <a:pt x="229" y="8438"/>
                  <a:pt x="229" y="8465"/>
                </a:cubicBezTo>
                <a:cubicBezTo>
                  <a:pt x="229" y="8492"/>
                  <a:pt x="282" y="8572"/>
                  <a:pt x="345" y="8645"/>
                </a:cubicBezTo>
                <a:cubicBezTo>
                  <a:pt x="450" y="8766"/>
                  <a:pt x="453" y="8786"/>
                  <a:pt x="379" y="8867"/>
                </a:cubicBezTo>
                <a:cubicBezTo>
                  <a:pt x="305" y="8947"/>
                  <a:pt x="288" y="8945"/>
                  <a:pt x="192" y="8813"/>
                </a:cubicBezTo>
                <a:cubicBezTo>
                  <a:pt x="106" y="8694"/>
                  <a:pt x="73" y="8679"/>
                  <a:pt x="26" y="8740"/>
                </a:cubicBezTo>
                <a:cubicBezTo>
                  <a:pt x="-18" y="8798"/>
                  <a:pt x="-8" y="8843"/>
                  <a:pt x="72" y="8921"/>
                </a:cubicBezTo>
                <a:cubicBezTo>
                  <a:pt x="129" y="8978"/>
                  <a:pt x="180" y="9047"/>
                  <a:pt x="180" y="9075"/>
                </a:cubicBezTo>
                <a:cubicBezTo>
                  <a:pt x="180" y="9138"/>
                  <a:pt x="414" y="9369"/>
                  <a:pt x="640" y="9526"/>
                </a:cubicBezTo>
                <a:cubicBezTo>
                  <a:pt x="771" y="9618"/>
                  <a:pt x="795" y="9663"/>
                  <a:pt x="752" y="9720"/>
                </a:cubicBezTo>
                <a:cubicBezTo>
                  <a:pt x="688" y="9805"/>
                  <a:pt x="761" y="9873"/>
                  <a:pt x="939" y="9901"/>
                </a:cubicBezTo>
                <a:cubicBezTo>
                  <a:pt x="996" y="9910"/>
                  <a:pt x="1103" y="10000"/>
                  <a:pt x="1179" y="10100"/>
                </a:cubicBezTo>
                <a:cubicBezTo>
                  <a:pt x="1308" y="10270"/>
                  <a:pt x="1330" y="10280"/>
                  <a:pt x="1465" y="10213"/>
                </a:cubicBezTo>
                <a:cubicBezTo>
                  <a:pt x="1607" y="10143"/>
                  <a:pt x="1617" y="10149"/>
                  <a:pt x="1984" y="10583"/>
                </a:cubicBezTo>
                <a:cubicBezTo>
                  <a:pt x="2190" y="10828"/>
                  <a:pt x="2506" y="11208"/>
                  <a:pt x="2684" y="11428"/>
                </a:cubicBezTo>
                <a:cubicBezTo>
                  <a:pt x="3665" y="12635"/>
                  <a:pt x="4311" y="13426"/>
                  <a:pt x="4733" y="13935"/>
                </a:cubicBezTo>
                <a:cubicBezTo>
                  <a:pt x="4993" y="14248"/>
                  <a:pt x="5477" y="14837"/>
                  <a:pt x="5807" y="15245"/>
                </a:cubicBezTo>
                <a:cubicBezTo>
                  <a:pt x="6137" y="15652"/>
                  <a:pt x="6621" y="16246"/>
                  <a:pt x="6881" y="16559"/>
                </a:cubicBezTo>
                <a:cubicBezTo>
                  <a:pt x="7142" y="16873"/>
                  <a:pt x="7626" y="17461"/>
                  <a:pt x="7955" y="17869"/>
                </a:cubicBezTo>
                <a:cubicBezTo>
                  <a:pt x="8285" y="18277"/>
                  <a:pt x="8704" y="18787"/>
                  <a:pt x="8884" y="19003"/>
                </a:cubicBezTo>
                <a:cubicBezTo>
                  <a:pt x="9212" y="19395"/>
                  <a:pt x="9213" y="19393"/>
                  <a:pt x="9096" y="19477"/>
                </a:cubicBezTo>
                <a:cubicBezTo>
                  <a:pt x="9032" y="19524"/>
                  <a:pt x="8976" y="19587"/>
                  <a:pt x="8976" y="19613"/>
                </a:cubicBezTo>
                <a:cubicBezTo>
                  <a:pt x="8976" y="19718"/>
                  <a:pt x="9368" y="20064"/>
                  <a:pt x="9486" y="20064"/>
                </a:cubicBezTo>
                <a:cubicBezTo>
                  <a:pt x="9661" y="20064"/>
                  <a:pt x="9695" y="20211"/>
                  <a:pt x="9556" y="20371"/>
                </a:cubicBezTo>
                <a:lnTo>
                  <a:pt x="9440" y="20507"/>
                </a:lnTo>
                <a:lnTo>
                  <a:pt x="9581" y="20584"/>
                </a:lnTo>
                <a:cubicBezTo>
                  <a:pt x="9660" y="20626"/>
                  <a:pt x="9753" y="20711"/>
                  <a:pt x="9784" y="20773"/>
                </a:cubicBezTo>
                <a:cubicBezTo>
                  <a:pt x="9816" y="20836"/>
                  <a:pt x="9883" y="20922"/>
                  <a:pt x="9934" y="20963"/>
                </a:cubicBezTo>
                <a:cubicBezTo>
                  <a:pt x="9984" y="21005"/>
                  <a:pt x="10027" y="21070"/>
                  <a:pt x="10029" y="21108"/>
                </a:cubicBezTo>
                <a:cubicBezTo>
                  <a:pt x="10031" y="21145"/>
                  <a:pt x="10100" y="21236"/>
                  <a:pt x="10187" y="21311"/>
                </a:cubicBezTo>
                <a:cubicBezTo>
                  <a:pt x="10301" y="21409"/>
                  <a:pt x="10361" y="21428"/>
                  <a:pt x="10402" y="21383"/>
                </a:cubicBezTo>
                <a:cubicBezTo>
                  <a:pt x="10444" y="21338"/>
                  <a:pt x="10426" y="21291"/>
                  <a:pt x="10336" y="21212"/>
                </a:cubicBezTo>
                <a:cubicBezTo>
                  <a:pt x="10228" y="21116"/>
                  <a:pt x="10220" y="21090"/>
                  <a:pt x="10282" y="21008"/>
                </a:cubicBezTo>
                <a:cubicBezTo>
                  <a:pt x="10348" y="20922"/>
                  <a:pt x="10365" y="20925"/>
                  <a:pt x="10473" y="21035"/>
                </a:cubicBezTo>
                <a:cubicBezTo>
                  <a:pt x="10569" y="21133"/>
                  <a:pt x="10609" y="21143"/>
                  <a:pt x="10688" y="21090"/>
                </a:cubicBezTo>
                <a:cubicBezTo>
                  <a:pt x="10833" y="20991"/>
                  <a:pt x="12435" y="21161"/>
                  <a:pt x="12517" y="21284"/>
                </a:cubicBezTo>
                <a:cubicBezTo>
                  <a:pt x="12550" y="21332"/>
                  <a:pt x="12585" y="21359"/>
                  <a:pt x="12600" y="21343"/>
                </a:cubicBezTo>
                <a:cubicBezTo>
                  <a:pt x="12615" y="21326"/>
                  <a:pt x="12669" y="21376"/>
                  <a:pt x="12716" y="21455"/>
                </a:cubicBezTo>
                <a:cubicBezTo>
                  <a:pt x="12764" y="21535"/>
                  <a:pt x="12822" y="21600"/>
                  <a:pt x="12845" y="21600"/>
                </a:cubicBezTo>
                <a:cubicBezTo>
                  <a:pt x="12949" y="21600"/>
                  <a:pt x="12949" y="21513"/>
                  <a:pt x="12845" y="21392"/>
                </a:cubicBezTo>
                <a:cubicBezTo>
                  <a:pt x="12740" y="21270"/>
                  <a:pt x="12737" y="21261"/>
                  <a:pt x="12824" y="21225"/>
                </a:cubicBezTo>
                <a:cubicBezTo>
                  <a:pt x="12876" y="21204"/>
                  <a:pt x="12963" y="21212"/>
                  <a:pt x="13015" y="21248"/>
                </a:cubicBezTo>
                <a:cubicBezTo>
                  <a:pt x="13081" y="21292"/>
                  <a:pt x="13120" y="21293"/>
                  <a:pt x="13144" y="21252"/>
                </a:cubicBezTo>
                <a:cubicBezTo>
                  <a:pt x="13164" y="21216"/>
                  <a:pt x="13260" y="21211"/>
                  <a:pt x="13388" y="21234"/>
                </a:cubicBezTo>
                <a:cubicBezTo>
                  <a:pt x="13573" y="21268"/>
                  <a:pt x="13616" y="21251"/>
                  <a:pt x="13761" y="21103"/>
                </a:cubicBezTo>
                <a:cubicBezTo>
                  <a:pt x="13852" y="21011"/>
                  <a:pt x="14012" y="20863"/>
                  <a:pt x="14118" y="20778"/>
                </a:cubicBezTo>
                <a:cubicBezTo>
                  <a:pt x="14293" y="20637"/>
                  <a:pt x="14331" y="20628"/>
                  <a:pt x="14512" y="20683"/>
                </a:cubicBezTo>
                <a:cubicBezTo>
                  <a:pt x="14999" y="20830"/>
                  <a:pt x="15736" y="20721"/>
                  <a:pt x="16117" y="20439"/>
                </a:cubicBezTo>
                <a:lnTo>
                  <a:pt x="16304" y="20299"/>
                </a:lnTo>
                <a:lnTo>
                  <a:pt x="16540" y="20525"/>
                </a:lnTo>
                <a:cubicBezTo>
                  <a:pt x="16741" y="20718"/>
                  <a:pt x="16794" y="20745"/>
                  <a:pt x="16884" y="20692"/>
                </a:cubicBezTo>
                <a:cubicBezTo>
                  <a:pt x="16943" y="20658"/>
                  <a:pt x="16992" y="20611"/>
                  <a:pt x="16992" y="20593"/>
                </a:cubicBezTo>
                <a:cubicBezTo>
                  <a:pt x="16992" y="20575"/>
                  <a:pt x="16909" y="20442"/>
                  <a:pt x="16810" y="20295"/>
                </a:cubicBezTo>
                <a:lnTo>
                  <a:pt x="16627" y="20024"/>
                </a:lnTo>
                <a:lnTo>
                  <a:pt x="16739" y="19780"/>
                </a:lnTo>
                <a:lnTo>
                  <a:pt x="16851" y="19531"/>
                </a:lnTo>
                <a:lnTo>
                  <a:pt x="17328" y="19572"/>
                </a:lnTo>
                <a:cubicBezTo>
                  <a:pt x="17849" y="19615"/>
                  <a:pt x="18850" y="19682"/>
                  <a:pt x="20343" y="19775"/>
                </a:cubicBezTo>
                <a:cubicBezTo>
                  <a:pt x="20876" y="19808"/>
                  <a:pt x="21350" y="19850"/>
                  <a:pt x="21396" y="19865"/>
                </a:cubicBezTo>
                <a:cubicBezTo>
                  <a:pt x="21443" y="19881"/>
                  <a:pt x="21506" y="19857"/>
                  <a:pt x="21537" y="19816"/>
                </a:cubicBezTo>
                <a:cubicBezTo>
                  <a:pt x="21582" y="19757"/>
                  <a:pt x="21508" y="19640"/>
                  <a:pt x="21210" y="19287"/>
                </a:cubicBezTo>
                <a:cubicBezTo>
                  <a:pt x="20998" y="19036"/>
                  <a:pt x="20640" y="18596"/>
                  <a:pt x="20413" y="18312"/>
                </a:cubicBezTo>
                <a:cubicBezTo>
                  <a:pt x="20187" y="18027"/>
                  <a:pt x="19718" y="17457"/>
                  <a:pt x="19373" y="17042"/>
                </a:cubicBezTo>
                <a:cubicBezTo>
                  <a:pt x="19027" y="16627"/>
                  <a:pt x="18543" y="16039"/>
                  <a:pt x="18298" y="15732"/>
                </a:cubicBezTo>
                <a:cubicBezTo>
                  <a:pt x="18054" y="15426"/>
                  <a:pt x="17570" y="14833"/>
                  <a:pt x="17224" y="14418"/>
                </a:cubicBezTo>
                <a:cubicBezTo>
                  <a:pt x="16879" y="14003"/>
                  <a:pt x="16399" y="13414"/>
                  <a:pt x="16154" y="13108"/>
                </a:cubicBezTo>
                <a:cubicBezTo>
                  <a:pt x="15909" y="12802"/>
                  <a:pt x="15426" y="12214"/>
                  <a:pt x="15080" y="11798"/>
                </a:cubicBezTo>
                <a:cubicBezTo>
                  <a:pt x="14735" y="11383"/>
                  <a:pt x="14201" y="10735"/>
                  <a:pt x="13898" y="10362"/>
                </a:cubicBezTo>
                <a:cubicBezTo>
                  <a:pt x="13596" y="9988"/>
                  <a:pt x="13173" y="9468"/>
                  <a:pt x="12957" y="9206"/>
                </a:cubicBezTo>
                <a:cubicBezTo>
                  <a:pt x="12192" y="8276"/>
                  <a:pt x="11095" y="6938"/>
                  <a:pt x="10759" y="6527"/>
                </a:cubicBezTo>
                <a:cubicBezTo>
                  <a:pt x="9978" y="5570"/>
                  <a:pt x="8923" y="4280"/>
                  <a:pt x="8507" y="3776"/>
                </a:cubicBezTo>
                <a:cubicBezTo>
                  <a:pt x="8089" y="3270"/>
                  <a:pt x="7627" y="2704"/>
                  <a:pt x="6570" y="1400"/>
                </a:cubicBezTo>
                <a:lnTo>
                  <a:pt x="6127" y="854"/>
                </a:lnTo>
                <a:lnTo>
                  <a:pt x="5753" y="854"/>
                </a:lnTo>
                <a:cubicBezTo>
                  <a:pt x="5393" y="854"/>
                  <a:pt x="5247" y="796"/>
                  <a:pt x="5285" y="664"/>
                </a:cubicBezTo>
                <a:cubicBezTo>
                  <a:pt x="5300" y="610"/>
                  <a:pt x="4684" y="0"/>
                  <a:pt x="461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71" name="Data Processing (1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Data Processing</a:t>
            </a:r>
          </a:p>
        </p:txBody>
      </p:sp>
      <p:sp>
        <p:nvSpPr>
          <p:cNvPr id="14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473" name="Arrow"/>
          <p:cNvSpPr/>
          <p:nvPr/>
        </p:nvSpPr>
        <p:spPr>
          <a:xfrm rot="3134967">
            <a:off x="1752183" y="2668097"/>
            <a:ext cx="1423279" cy="797130"/>
          </a:xfrm>
          <a:prstGeom prst="rightArrow">
            <a:avLst>
              <a:gd name="adj1" fmla="val 30597"/>
              <a:gd name="adj2" fmla="val 52650"/>
            </a:avLst>
          </a:prstGeom>
          <a:gradFill>
            <a:gsLst>
              <a:gs pos="0">
                <a:srgbClr val="E62100"/>
              </a:gs>
              <a:gs pos="100000">
                <a:srgbClr val="840E04"/>
              </a:gs>
            </a:gsLst>
            <a:lin ang="1689168"/>
          </a:gradFill>
          <a:ln w="12700">
            <a:solidFill>
              <a:srgbClr val="C81C00"/>
            </a:solidFill>
            <a:bevel/>
          </a:ln>
          <a:effectLst>
            <a:outerShdw blurRad="177800" dir="5400000" rotWithShape="0">
              <a:srgbClr val="FFFFFF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474" name="Arrow"/>
          <p:cNvSpPr/>
          <p:nvPr/>
        </p:nvSpPr>
        <p:spPr>
          <a:xfrm rot="418577">
            <a:off x="1369597" y="4110134"/>
            <a:ext cx="1564272" cy="797129"/>
          </a:xfrm>
          <a:prstGeom prst="rightArrow">
            <a:avLst>
              <a:gd name="adj1" fmla="val 30597"/>
              <a:gd name="adj2" fmla="val 52650"/>
            </a:avLst>
          </a:prstGeom>
          <a:gradFill>
            <a:gsLst>
              <a:gs pos="0">
                <a:srgbClr val="E62100"/>
              </a:gs>
              <a:gs pos="100000">
                <a:srgbClr val="840E04"/>
              </a:gs>
            </a:gsLst>
            <a:lin ang="1689168"/>
          </a:gradFill>
          <a:ln w="12700">
            <a:solidFill>
              <a:srgbClr val="C81C00"/>
            </a:solidFill>
            <a:bevel/>
          </a:ln>
          <a:effectLst>
            <a:outerShdw blurRad="177800" dir="5400000" rotWithShape="0">
              <a:srgbClr val="FFFFFF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pic>
        <p:nvPicPr>
          <p:cNvPr id="1475" name="image.jpg" descr="image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39844" y="2050676"/>
            <a:ext cx="1083734" cy="1099216"/>
          </a:xfrm>
          <a:prstGeom prst="rect">
            <a:avLst/>
          </a:prstGeom>
          <a:ln w="12700"/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476" name="Calibration"/>
          <p:cNvSpPr/>
          <p:nvPr/>
        </p:nvSpPr>
        <p:spPr>
          <a:xfrm>
            <a:off x="8887110" y="1593480"/>
            <a:ext cx="2733730" cy="1736944"/>
          </a:xfrm>
          <a:prstGeom prst="roundRect">
            <a:avLst>
              <a:gd name="adj" fmla="val 7576"/>
            </a:avLst>
          </a:prstGeom>
          <a:solidFill>
            <a:srgbClr val="FFD877"/>
          </a:solidFill>
          <a:ln w="25400">
            <a:solidFill>
              <a:srgbClr val="40B6E3"/>
            </a:solidFill>
            <a:miter lim="400000"/>
          </a:ln>
          <a:effectLst>
            <a:outerShdw blurRad="177800" dir="27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 anchor="ctr"/>
          <a:lstStyle>
            <a:lvl1pPr defTabSz="830862">
              <a:defRPr sz="3000"/>
            </a:lvl1pPr>
          </a:lstStyle>
          <a:p>
            <a:r>
              <a:t>Calibration</a:t>
            </a:r>
          </a:p>
        </p:txBody>
      </p:sp>
      <p:sp>
        <p:nvSpPr>
          <p:cNvPr id="1477" name="Preprocessing"/>
          <p:cNvSpPr/>
          <p:nvPr/>
        </p:nvSpPr>
        <p:spPr>
          <a:xfrm>
            <a:off x="8887110" y="4008328"/>
            <a:ext cx="2733730" cy="1736944"/>
          </a:xfrm>
          <a:prstGeom prst="roundRect">
            <a:avLst>
              <a:gd name="adj" fmla="val 7576"/>
            </a:avLst>
          </a:prstGeom>
          <a:solidFill>
            <a:srgbClr val="BCD177"/>
          </a:solidFill>
          <a:ln w="25400">
            <a:solidFill>
              <a:srgbClr val="40B6E3"/>
            </a:solidFill>
            <a:miter lim="400000"/>
          </a:ln>
          <a:effectLst>
            <a:outerShdw blurRad="177800" dir="27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 anchor="ctr"/>
          <a:lstStyle>
            <a:lvl1pPr defTabSz="830862">
              <a:defRPr sz="3000"/>
            </a:lvl1pPr>
          </a:lstStyle>
          <a:p>
            <a:r>
              <a:t>Preprocessing</a:t>
            </a:r>
          </a:p>
        </p:txBody>
      </p:sp>
      <p:sp>
        <p:nvSpPr>
          <p:cNvPr id="1478" name="TDI Processing"/>
          <p:cNvSpPr/>
          <p:nvPr/>
        </p:nvSpPr>
        <p:spPr>
          <a:xfrm>
            <a:off x="8887110" y="6423176"/>
            <a:ext cx="2733730" cy="1736944"/>
          </a:xfrm>
          <a:prstGeom prst="roundRect">
            <a:avLst>
              <a:gd name="adj" fmla="val 7576"/>
            </a:avLst>
          </a:prstGeom>
          <a:solidFill>
            <a:srgbClr val="87B8D4"/>
          </a:solidFill>
          <a:ln w="25400">
            <a:solidFill>
              <a:srgbClr val="40B6E3"/>
            </a:solidFill>
            <a:miter lim="400000"/>
          </a:ln>
          <a:effectLst>
            <a:outerShdw blurRad="177800" dir="27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 anchor="ctr"/>
          <a:lstStyle>
            <a:lvl1pPr defTabSz="830862">
              <a:defRPr sz="3000"/>
            </a:lvl1pPr>
          </a:lstStyle>
          <a:p>
            <a:r>
              <a:t>TDI Processing</a:t>
            </a:r>
          </a:p>
        </p:txBody>
      </p:sp>
      <p:sp>
        <p:nvSpPr>
          <p:cNvPr id="1479" name="Arrow"/>
          <p:cNvSpPr/>
          <p:nvPr/>
        </p:nvSpPr>
        <p:spPr>
          <a:xfrm>
            <a:off x="7173852" y="2063388"/>
            <a:ext cx="1347735" cy="797129"/>
          </a:xfrm>
          <a:prstGeom prst="rightArrow">
            <a:avLst>
              <a:gd name="adj1" fmla="val 30597"/>
              <a:gd name="adj2" fmla="val 52650"/>
            </a:avLst>
          </a:prstGeom>
          <a:solidFill>
            <a:srgbClr val="0C599E"/>
          </a:solidFill>
          <a:ln w="12700">
            <a:solidFill>
              <a:srgbClr val="85E8EC"/>
            </a:solidFill>
            <a:bevel/>
          </a:ln>
          <a:effectLst>
            <a:outerShdw blurRad="88900" dist="50800" dir="5400000" rotWithShape="0">
              <a:srgbClr val="032544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480" name="Arrow"/>
          <p:cNvSpPr/>
          <p:nvPr/>
        </p:nvSpPr>
        <p:spPr>
          <a:xfrm rot="5400000">
            <a:off x="9851648" y="3354177"/>
            <a:ext cx="804654" cy="797129"/>
          </a:xfrm>
          <a:prstGeom prst="rightArrow">
            <a:avLst>
              <a:gd name="adj1" fmla="val 30597"/>
              <a:gd name="adj2" fmla="val 52650"/>
            </a:avLst>
          </a:prstGeom>
          <a:solidFill>
            <a:srgbClr val="0C599E"/>
          </a:solidFill>
          <a:ln w="12700">
            <a:solidFill>
              <a:srgbClr val="85E8EC"/>
            </a:solidFill>
            <a:bevel/>
          </a:ln>
          <a:effectLst>
            <a:outerShdw blurRad="88900" dist="50800" dir="5400000" rotWithShape="0">
              <a:srgbClr val="032544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481" name="Arrow"/>
          <p:cNvSpPr/>
          <p:nvPr/>
        </p:nvSpPr>
        <p:spPr>
          <a:xfrm rot="5400000">
            <a:off x="9848066" y="5753155"/>
            <a:ext cx="811817" cy="797129"/>
          </a:xfrm>
          <a:prstGeom prst="rightArrow">
            <a:avLst>
              <a:gd name="adj1" fmla="val 30597"/>
              <a:gd name="adj2" fmla="val 52650"/>
            </a:avLst>
          </a:prstGeom>
          <a:solidFill>
            <a:srgbClr val="0C599E"/>
          </a:solidFill>
          <a:ln w="12700">
            <a:solidFill>
              <a:srgbClr val="85E8EC"/>
            </a:solidFill>
            <a:bevel/>
          </a:ln>
          <a:effectLst>
            <a:outerShdw blurRad="88900" dist="50800" dir="5400000" rotWithShape="0">
              <a:srgbClr val="032544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482" name="Astrophysics DA"/>
          <p:cNvSpPr/>
          <p:nvPr/>
        </p:nvSpPr>
        <p:spPr>
          <a:xfrm>
            <a:off x="4787121" y="6423176"/>
            <a:ext cx="2733730" cy="1736944"/>
          </a:xfrm>
          <a:prstGeom prst="roundRect">
            <a:avLst>
              <a:gd name="adj" fmla="val 7576"/>
            </a:avLst>
          </a:prstGeom>
          <a:solidFill>
            <a:srgbClr val="85E8EC"/>
          </a:solidFill>
          <a:ln w="25400">
            <a:solidFill>
              <a:srgbClr val="40B6E3"/>
            </a:solidFill>
            <a:miter lim="400000"/>
          </a:ln>
          <a:effectLst>
            <a:outerShdw blurRad="177800" dir="27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 anchor="ctr"/>
          <a:lstStyle>
            <a:lvl1pPr defTabSz="830862">
              <a:defRPr sz="3000"/>
            </a:lvl1pPr>
          </a:lstStyle>
          <a:p>
            <a:r>
              <a:t>Astrophysics DA</a:t>
            </a:r>
          </a:p>
        </p:txBody>
      </p:sp>
      <p:sp>
        <p:nvSpPr>
          <p:cNvPr id="1483" name="Arrow"/>
          <p:cNvSpPr/>
          <p:nvPr/>
        </p:nvSpPr>
        <p:spPr>
          <a:xfrm rot="10800000">
            <a:off x="7383926" y="6893083"/>
            <a:ext cx="1480858" cy="797130"/>
          </a:xfrm>
          <a:prstGeom prst="rightArrow">
            <a:avLst>
              <a:gd name="adj1" fmla="val 30597"/>
              <a:gd name="adj2" fmla="val 52650"/>
            </a:avLst>
          </a:prstGeom>
          <a:solidFill>
            <a:srgbClr val="0C599E"/>
          </a:solidFill>
          <a:ln w="12700">
            <a:solidFill>
              <a:srgbClr val="85E8EC"/>
            </a:solidFill>
            <a:bevel/>
          </a:ln>
          <a:effectLst>
            <a:outerShdw blurRad="88900" dist="50800" dir="5400000" rotWithShape="0">
              <a:srgbClr val="032544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484" name="Source Catalogues"/>
          <p:cNvSpPr/>
          <p:nvPr/>
        </p:nvSpPr>
        <p:spPr>
          <a:xfrm>
            <a:off x="776464" y="6423176"/>
            <a:ext cx="2733730" cy="1736944"/>
          </a:xfrm>
          <a:prstGeom prst="roundRect">
            <a:avLst>
              <a:gd name="adj" fmla="val 7576"/>
            </a:avLst>
          </a:prstGeom>
          <a:solidFill>
            <a:srgbClr val="B8CDFF"/>
          </a:solidFill>
          <a:ln w="25400">
            <a:solidFill>
              <a:srgbClr val="40B6E3"/>
            </a:solidFill>
            <a:miter lim="400000"/>
          </a:ln>
          <a:effectLst>
            <a:outerShdw blurRad="177800" dir="27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 anchor="ctr"/>
          <a:lstStyle>
            <a:lvl1pPr defTabSz="830862">
              <a:defRPr sz="3000"/>
            </a:lvl1pPr>
          </a:lstStyle>
          <a:p>
            <a:r>
              <a:t>Source Catalogues</a:t>
            </a:r>
          </a:p>
        </p:txBody>
      </p:sp>
      <p:sp>
        <p:nvSpPr>
          <p:cNvPr id="1485" name="Arrow"/>
          <p:cNvSpPr/>
          <p:nvPr/>
        </p:nvSpPr>
        <p:spPr>
          <a:xfrm rot="10800000">
            <a:off x="3356491" y="6893083"/>
            <a:ext cx="1480857" cy="797130"/>
          </a:xfrm>
          <a:prstGeom prst="rightArrow">
            <a:avLst>
              <a:gd name="adj1" fmla="val 30597"/>
              <a:gd name="adj2" fmla="val 52650"/>
            </a:avLst>
          </a:prstGeom>
          <a:solidFill>
            <a:srgbClr val="0C599E"/>
          </a:solidFill>
          <a:ln w="12700">
            <a:solidFill>
              <a:srgbClr val="85E8EC"/>
            </a:solidFill>
            <a:bevel/>
          </a:ln>
          <a:effectLst>
            <a:outerShdw blurRad="88900" dist="50800" dir="5400000" rotWithShape="0">
              <a:srgbClr val="032544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486" name="Arrow"/>
          <p:cNvSpPr/>
          <p:nvPr/>
        </p:nvSpPr>
        <p:spPr>
          <a:xfrm rot="18826368">
            <a:off x="-77131" y="2590093"/>
            <a:ext cx="1564272" cy="797129"/>
          </a:xfrm>
          <a:prstGeom prst="rightArrow">
            <a:avLst>
              <a:gd name="adj1" fmla="val 30597"/>
              <a:gd name="adj2" fmla="val 52650"/>
            </a:avLst>
          </a:prstGeom>
          <a:gradFill>
            <a:gsLst>
              <a:gs pos="0">
                <a:srgbClr val="E62100"/>
              </a:gs>
              <a:gs pos="100000">
                <a:srgbClr val="840E04"/>
              </a:gs>
            </a:gsLst>
            <a:lin ang="1689168"/>
          </a:gradFill>
          <a:ln w="12700">
            <a:solidFill>
              <a:srgbClr val="C81C00"/>
            </a:solidFill>
            <a:bevel/>
          </a:ln>
          <a:effectLst>
            <a:outerShdw blurRad="177800" dir="5400000" rotWithShape="0">
              <a:srgbClr val="FFFFFF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487" name="Arrow"/>
          <p:cNvSpPr/>
          <p:nvPr/>
        </p:nvSpPr>
        <p:spPr>
          <a:xfrm rot="18834218">
            <a:off x="4704777" y="3103351"/>
            <a:ext cx="1347735" cy="797130"/>
          </a:xfrm>
          <a:prstGeom prst="rightArrow">
            <a:avLst>
              <a:gd name="adj1" fmla="val 30597"/>
              <a:gd name="adj2" fmla="val 52650"/>
            </a:avLst>
          </a:prstGeom>
          <a:solidFill>
            <a:srgbClr val="0C599E"/>
          </a:solidFill>
          <a:ln w="12700">
            <a:solidFill>
              <a:srgbClr val="85E8EC"/>
            </a:solidFill>
            <a:bevel/>
          </a:ln>
          <a:effectLst>
            <a:outerShdw blurRad="88900" dist="50800" dir="5400000" rotWithShape="0">
              <a:srgbClr val="032544">
                <a:alpha val="48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Raising ale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Raising alerts</a:t>
            </a:r>
          </a:p>
        </p:txBody>
      </p:sp>
      <p:sp>
        <p:nvSpPr>
          <p:cNvPr id="1490" name="Rich science available in join EM+GW observations of events"/>
          <p:cNvSpPr txBox="1">
            <a:spLocks noGrp="1"/>
          </p:cNvSpPr>
          <p:nvPr>
            <p:ph type="body" sz="quarter" idx="1"/>
          </p:nvPr>
        </p:nvSpPr>
        <p:spPr>
          <a:xfrm>
            <a:off x="571500" y="7620000"/>
            <a:ext cx="11861800" cy="1535895"/>
          </a:xfrm>
          <a:prstGeom prst="rect">
            <a:avLst/>
          </a:prstGeom>
        </p:spPr>
        <p:txBody>
          <a:bodyPr/>
          <a:lstStyle>
            <a:lvl1pPr marL="346710" indent="-346710" defTabSz="531622">
              <a:spcBef>
                <a:spcPts val="1300"/>
              </a:spcBef>
              <a:defRPr sz="3822"/>
            </a:lvl1pPr>
          </a:lstStyle>
          <a:p>
            <a:r>
              <a:rPr dirty="0"/>
              <a:t>Rich science available in join</a:t>
            </a:r>
            <a:r>
              <a:rPr lang="en-US" dirty="0"/>
              <a:t>t</a:t>
            </a:r>
            <a:r>
              <a:rPr dirty="0"/>
              <a:t> EM+GW observations of events</a:t>
            </a:r>
          </a:p>
        </p:txBody>
      </p:sp>
      <p:sp>
        <p:nvSpPr>
          <p:cNvPr id="14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14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685" y="995346"/>
            <a:ext cx="2667001" cy="3835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3" name="Rectangle"/>
          <p:cNvSpPr/>
          <p:nvPr/>
        </p:nvSpPr>
        <p:spPr>
          <a:xfrm>
            <a:off x="1829746" y="4001134"/>
            <a:ext cx="2911956" cy="2593076"/>
          </a:xfrm>
          <a:prstGeom prst="rect">
            <a:avLst/>
          </a:prstGeom>
          <a:solidFill>
            <a:srgbClr val="FFE6B5"/>
          </a:soli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94" name="Rectangle"/>
          <p:cNvSpPr/>
          <p:nvPr/>
        </p:nvSpPr>
        <p:spPr>
          <a:xfrm>
            <a:off x="5519895" y="978144"/>
            <a:ext cx="6841357" cy="3108116"/>
          </a:xfrm>
          <a:prstGeom prst="rect">
            <a:avLst/>
          </a:prstGeom>
          <a:solidFill>
            <a:srgbClr val="D8F0FF"/>
          </a:soli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95" name="MOC"/>
          <p:cNvSpPr txBox="1"/>
          <p:nvPr/>
        </p:nvSpPr>
        <p:spPr>
          <a:xfrm>
            <a:off x="1803254" y="3987979"/>
            <a:ext cx="1322985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MOC</a:t>
            </a:r>
          </a:p>
        </p:txBody>
      </p:sp>
      <p:sp>
        <p:nvSpPr>
          <p:cNvPr id="1496" name="SOC"/>
          <p:cNvSpPr txBox="1"/>
          <p:nvPr/>
        </p:nvSpPr>
        <p:spPr>
          <a:xfrm>
            <a:off x="5572071" y="988081"/>
            <a:ext cx="122110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SOC</a:t>
            </a:r>
          </a:p>
        </p:txBody>
      </p:sp>
      <p:sp>
        <p:nvSpPr>
          <p:cNvPr id="1497" name="Rectangle"/>
          <p:cNvSpPr/>
          <p:nvPr/>
        </p:nvSpPr>
        <p:spPr>
          <a:xfrm>
            <a:off x="5573348" y="4952755"/>
            <a:ext cx="6841358" cy="2431490"/>
          </a:xfrm>
          <a:prstGeom prst="rect">
            <a:avLst/>
          </a:prstGeom>
          <a:solidFill>
            <a:srgbClr val="E7FFDC"/>
          </a:soli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98" name="DPC"/>
          <p:cNvSpPr txBox="1"/>
          <p:nvPr/>
        </p:nvSpPr>
        <p:spPr>
          <a:xfrm>
            <a:off x="5587006" y="4927355"/>
            <a:ext cx="119123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DPC</a:t>
            </a:r>
          </a:p>
        </p:txBody>
      </p:sp>
      <p:sp>
        <p:nvSpPr>
          <p:cNvPr id="1499" name="Depacketising"/>
          <p:cNvSpPr/>
          <p:nvPr/>
        </p:nvSpPr>
        <p:spPr>
          <a:xfrm>
            <a:off x="2409315" y="4941183"/>
            <a:ext cx="1752818" cy="777391"/>
          </a:xfrm>
          <a:prstGeom prst="rect">
            <a:avLst/>
          </a:prstGeom>
          <a:solidFill>
            <a:srgbClr val="CBCBCB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900"/>
            </a:lvl1pPr>
          </a:lstStyle>
          <a:p>
            <a:r>
              <a:t>Depacketising</a:t>
            </a:r>
          </a:p>
        </p:txBody>
      </p:sp>
      <p:sp>
        <p:nvSpPr>
          <p:cNvPr id="1500" name="Arrow 7"/>
          <p:cNvSpPr/>
          <p:nvPr/>
        </p:nvSpPr>
        <p:spPr>
          <a:xfrm rot="5400000">
            <a:off x="804025" y="4586666"/>
            <a:ext cx="853581" cy="1092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3" y="0"/>
                </a:moveTo>
                <a:lnTo>
                  <a:pt x="21600" y="7818"/>
                </a:lnTo>
                <a:lnTo>
                  <a:pt x="17473" y="7818"/>
                </a:lnTo>
                <a:cubicBezTo>
                  <a:pt x="17473" y="7860"/>
                  <a:pt x="17475" y="7904"/>
                  <a:pt x="17475" y="7946"/>
                </a:cubicBezTo>
                <a:cubicBezTo>
                  <a:pt x="17475" y="15487"/>
                  <a:pt x="9652" y="21600"/>
                  <a:pt x="2" y="21600"/>
                </a:cubicBezTo>
                <a:cubicBezTo>
                  <a:pt x="2" y="21600"/>
                  <a:pt x="0" y="21600"/>
                  <a:pt x="0" y="21600"/>
                </a:cubicBezTo>
                <a:lnTo>
                  <a:pt x="0" y="16556"/>
                </a:lnTo>
                <a:cubicBezTo>
                  <a:pt x="0" y="16556"/>
                  <a:pt x="2" y="16556"/>
                  <a:pt x="2" y="16556"/>
                </a:cubicBezTo>
                <a:cubicBezTo>
                  <a:pt x="6088" y="16556"/>
                  <a:pt x="11022" y="12702"/>
                  <a:pt x="11022" y="7946"/>
                </a:cubicBezTo>
                <a:cubicBezTo>
                  <a:pt x="11022" y="7903"/>
                  <a:pt x="11018" y="7860"/>
                  <a:pt x="11018" y="7818"/>
                </a:cubicBezTo>
                <a:lnTo>
                  <a:pt x="6864" y="7818"/>
                </a:lnTo>
                <a:lnTo>
                  <a:pt x="14233" y="0"/>
                </a:lnTo>
                <a:close/>
              </a:path>
            </a:pathLst>
          </a:custGeom>
          <a:gradFill>
            <a:gsLst>
              <a:gs pos="0">
                <a:schemeClr val="accent5">
                  <a:hueOff val="-485922"/>
                  <a:satOff val="-14474"/>
                  <a:lumOff val="-11330"/>
                </a:schemeClr>
              </a:gs>
              <a:gs pos="100000">
                <a:schemeClr val="accent5">
                  <a:hueOff val="-485680"/>
                  <a:satOff val="-12669"/>
                  <a:lumOff val="-27282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01" name="Preprocessing"/>
          <p:cNvSpPr/>
          <p:nvPr/>
        </p:nvSpPr>
        <p:spPr>
          <a:xfrm>
            <a:off x="5766719" y="1782322"/>
            <a:ext cx="1752817" cy="777391"/>
          </a:xfrm>
          <a:prstGeom prst="rect">
            <a:avLst/>
          </a:prstGeom>
          <a:solidFill>
            <a:srgbClr val="CBCBCB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900"/>
            </a:lvl1pPr>
          </a:lstStyle>
          <a:p>
            <a:r>
              <a:t>Preprocessing</a:t>
            </a:r>
          </a:p>
        </p:txBody>
      </p:sp>
      <p:sp>
        <p:nvSpPr>
          <p:cNvPr id="1502" name="Line"/>
          <p:cNvSpPr/>
          <p:nvPr/>
        </p:nvSpPr>
        <p:spPr>
          <a:xfrm rot="18900000">
            <a:off x="2835632" y="2455477"/>
            <a:ext cx="3001819" cy="943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0" y="10225"/>
                </a:moveTo>
                <a:cubicBezTo>
                  <a:pt x="811" y="6972"/>
                  <a:pt x="1874" y="4379"/>
                  <a:pt x="3094" y="2681"/>
                </a:cubicBezTo>
                <a:cubicBezTo>
                  <a:pt x="5682" y="-924"/>
                  <a:pt x="8504" y="-439"/>
                  <a:pt x="11086" y="1480"/>
                </a:cubicBezTo>
                <a:cubicBezTo>
                  <a:pt x="15036" y="4416"/>
                  <a:pt x="18721" y="10881"/>
                  <a:pt x="21600" y="20676"/>
                </a:cubicBezTo>
              </a:path>
            </a:pathLst>
          </a:custGeom>
          <a:ln w="88900">
            <a:solidFill>
              <a:srgbClr val="B7363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03" name="TDI"/>
          <p:cNvSpPr/>
          <p:nvPr/>
        </p:nvSpPr>
        <p:spPr>
          <a:xfrm>
            <a:off x="8312749" y="1782322"/>
            <a:ext cx="1752817" cy="777391"/>
          </a:xfrm>
          <a:prstGeom prst="rect">
            <a:avLst/>
          </a:prstGeom>
          <a:solidFill>
            <a:srgbClr val="CBCBCB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900"/>
            </a:lvl1pPr>
          </a:lstStyle>
          <a:p>
            <a:r>
              <a:t>TDI</a:t>
            </a:r>
          </a:p>
        </p:txBody>
      </p:sp>
      <p:sp>
        <p:nvSpPr>
          <p:cNvPr id="1504" name="low-latency…"/>
          <p:cNvSpPr/>
          <p:nvPr/>
        </p:nvSpPr>
        <p:spPr>
          <a:xfrm>
            <a:off x="6873072" y="6109974"/>
            <a:ext cx="1752818" cy="777391"/>
          </a:xfrm>
          <a:prstGeom prst="rect">
            <a:avLst/>
          </a:prstGeom>
          <a:solidFill>
            <a:srgbClr val="CBCBCB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1900"/>
            </a:pPr>
            <a:r>
              <a:t>low-latency</a:t>
            </a:r>
          </a:p>
          <a:p>
            <a:pPr>
              <a:defRPr sz="1900"/>
            </a:pPr>
            <a:r>
              <a:t>analysis</a:t>
            </a:r>
          </a:p>
        </p:txBody>
      </p:sp>
      <p:sp>
        <p:nvSpPr>
          <p:cNvPr id="1505" name="Line"/>
          <p:cNvSpPr/>
          <p:nvPr/>
        </p:nvSpPr>
        <p:spPr>
          <a:xfrm rot="18900000">
            <a:off x="6682933" y="3523614"/>
            <a:ext cx="3235163" cy="1677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236" y="2593"/>
                  <a:pt x="17294" y="6809"/>
                  <a:pt x="13314" y="8016"/>
                </a:cubicBezTo>
                <a:cubicBezTo>
                  <a:pt x="10679" y="8815"/>
                  <a:pt x="7620" y="8279"/>
                  <a:pt x="5284" y="11403"/>
                </a:cubicBezTo>
                <a:cubicBezTo>
                  <a:pt x="3087" y="14341"/>
                  <a:pt x="2000" y="19481"/>
                  <a:pt x="0" y="21600"/>
                </a:cubicBezTo>
              </a:path>
            </a:pathLst>
          </a:custGeom>
          <a:ln w="88900">
            <a:solidFill>
              <a:srgbClr val="B7363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06" name="Line"/>
          <p:cNvSpPr/>
          <p:nvPr/>
        </p:nvSpPr>
        <p:spPr>
          <a:xfrm rot="18900000">
            <a:off x="7675394" y="1913201"/>
            <a:ext cx="547768" cy="572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9" h="21052" extrusionOk="0">
                <a:moveTo>
                  <a:pt x="26" y="18"/>
                </a:moveTo>
                <a:cubicBezTo>
                  <a:pt x="-681" y="-548"/>
                  <a:pt x="13206" y="12715"/>
                  <a:pt x="20919" y="21052"/>
                </a:cubicBezTo>
              </a:path>
            </a:pathLst>
          </a:custGeom>
          <a:ln w="88900">
            <a:solidFill>
              <a:srgbClr val="B7363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07" name="Issue Alert"/>
          <p:cNvSpPr/>
          <p:nvPr/>
        </p:nvSpPr>
        <p:spPr>
          <a:xfrm>
            <a:off x="10239980" y="1782322"/>
            <a:ext cx="1752818" cy="777391"/>
          </a:xfrm>
          <a:prstGeom prst="rect">
            <a:avLst/>
          </a:prstGeom>
          <a:solidFill>
            <a:srgbClr val="CBCBCB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900"/>
            </a:lvl1pPr>
          </a:lstStyle>
          <a:p>
            <a:r>
              <a:t>Issue Alert</a:t>
            </a:r>
          </a:p>
        </p:txBody>
      </p:sp>
      <p:sp>
        <p:nvSpPr>
          <p:cNvPr id="1508" name="Generate Alert"/>
          <p:cNvSpPr/>
          <p:nvPr/>
        </p:nvSpPr>
        <p:spPr>
          <a:xfrm>
            <a:off x="9338704" y="6109974"/>
            <a:ext cx="1752818" cy="777391"/>
          </a:xfrm>
          <a:prstGeom prst="rect">
            <a:avLst/>
          </a:prstGeom>
          <a:solidFill>
            <a:srgbClr val="CBCBCB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900"/>
            </a:lvl1pPr>
          </a:lstStyle>
          <a:p>
            <a:r>
              <a:t>Generate Alert</a:t>
            </a:r>
          </a:p>
        </p:txBody>
      </p:sp>
      <p:sp>
        <p:nvSpPr>
          <p:cNvPr id="1509" name="Line"/>
          <p:cNvSpPr/>
          <p:nvPr/>
        </p:nvSpPr>
        <p:spPr>
          <a:xfrm rot="18900000">
            <a:off x="8742291" y="6244742"/>
            <a:ext cx="547769" cy="572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9" h="21052" extrusionOk="0">
                <a:moveTo>
                  <a:pt x="26" y="18"/>
                </a:moveTo>
                <a:cubicBezTo>
                  <a:pt x="-681" y="-548"/>
                  <a:pt x="13206" y="12715"/>
                  <a:pt x="20919" y="21052"/>
                </a:cubicBezTo>
              </a:path>
            </a:pathLst>
          </a:custGeom>
          <a:ln w="88900">
            <a:solidFill>
              <a:srgbClr val="B7363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10" name="Line"/>
          <p:cNvSpPr/>
          <p:nvPr/>
        </p:nvSpPr>
        <p:spPr>
          <a:xfrm rot="8272596">
            <a:off x="9131617" y="3514879"/>
            <a:ext cx="3235164" cy="1677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236" y="2593"/>
                  <a:pt x="17294" y="6809"/>
                  <a:pt x="13314" y="8016"/>
                </a:cubicBezTo>
                <a:cubicBezTo>
                  <a:pt x="10679" y="8815"/>
                  <a:pt x="7620" y="8279"/>
                  <a:pt x="5284" y="11403"/>
                </a:cubicBezTo>
                <a:cubicBezTo>
                  <a:pt x="3087" y="14341"/>
                  <a:pt x="2000" y="19481"/>
                  <a:pt x="0" y="21600"/>
                </a:cubicBezTo>
              </a:path>
            </a:pathLst>
          </a:custGeom>
          <a:ln w="88900">
            <a:solidFill>
              <a:srgbClr val="B7363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11" name="Line"/>
          <p:cNvSpPr/>
          <p:nvPr/>
        </p:nvSpPr>
        <p:spPr>
          <a:xfrm rot="18900000">
            <a:off x="12166863" y="1834538"/>
            <a:ext cx="705093" cy="730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7" h="21331" extrusionOk="0">
                <a:moveTo>
                  <a:pt x="26" y="18"/>
                </a:moveTo>
                <a:cubicBezTo>
                  <a:pt x="-333" y="-269"/>
                  <a:pt x="3017" y="2948"/>
                  <a:pt x="7437" y="7292"/>
                </a:cubicBezTo>
                <a:cubicBezTo>
                  <a:pt x="11856" y="11636"/>
                  <a:pt x="17346" y="17107"/>
                  <a:pt x="21267" y="21331"/>
                </a:cubicBezTo>
              </a:path>
            </a:pathLst>
          </a:custGeom>
          <a:ln w="88900">
            <a:solidFill>
              <a:srgbClr val="B7363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25" y="1218675"/>
            <a:ext cx="11934765" cy="8036806"/>
          </a:xfrm>
          <a:prstGeom prst="rect">
            <a:avLst/>
          </a:prstGeom>
          <a:ln w="25400">
            <a:miter lim="400000"/>
          </a:ln>
        </p:spPr>
      </p:pic>
      <p:sp>
        <p:nvSpPr>
          <p:cNvPr id="1514" name="An alert 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An alert example</a:t>
            </a:r>
          </a:p>
        </p:txBody>
      </p:sp>
      <p:sp>
        <p:nvSpPr>
          <p:cNvPr id="15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15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1392" y="2987359"/>
            <a:ext cx="5626101" cy="31623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517" name="Edge case:…"/>
          <p:cNvSpPr txBox="1"/>
          <p:nvPr/>
        </p:nvSpPr>
        <p:spPr>
          <a:xfrm>
            <a:off x="1340396" y="5780442"/>
            <a:ext cx="5040975" cy="2312568"/>
          </a:xfrm>
          <a:prstGeom prst="rect">
            <a:avLst/>
          </a:prstGeom>
          <a:solidFill>
            <a:srgbClr val="FFFFFF">
              <a:alpha val="7092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Edge case: </a:t>
            </a:r>
          </a:p>
          <a:p>
            <a:pPr marL="430823" indent="-430823" algn="l">
              <a:buSzPct val="100000"/>
              <a:buChar char="-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Total mass 10</a:t>
            </a:r>
            <a:r>
              <a:rPr baseline="31999"/>
              <a:t>6</a:t>
            </a:r>
            <a:r>
              <a:t> M</a:t>
            </a:r>
            <a:r>
              <a:rPr baseline="-5999"/>
              <a:t>☉</a:t>
            </a:r>
          </a:p>
          <a:p>
            <a:pPr marL="430823" indent="-430823" algn="l">
              <a:buSzPct val="100000"/>
              <a:buChar char="-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z = 2</a:t>
            </a:r>
          </a:p>
        </p:txBody>
      </p:sp>
      <p:grpSp>
        <p:nvGrpSpPr>
          <p:cNvPr id="1520" name="Group"/>
          <p:cNvGrpSpPr/>
          <p:nvPr/>
        </p:nvGrpSpPr>
        <p:grpSpPr>
          <a:xfrm>
            <a:off x="5852473" y="3895696"/>
            <a:ext cx="6549894" cy="4916866"/>
            <a:chOff x="0" y="0"/>
            <a:chExt cx="6549893" cy="4916865"/>
          </a:xfrm>
        </p:grpSpPr>
        <p:sp>
          <p:nvSpPr>
            <p:cNvPr id="1518" name="most of the SNR from merger and ring down in the last hours"/>
            <p:cNvSpPr txBox="1"/>
            <p:nvPr/>
          </p:nvSpPr>
          <p:spPr>
            <a:xfrm>
              <a:off x="1508919" y="2239937"/>
              <a:ext cx="5040975" cy="2676929"/>
            </a:xfrm>
            <a:prstGeom prst="rect">
              <a:avLst/>
            </a:prstGeom>
            <a:solidFill>
              <a:srgbClr val="FFFFFF">
                <a:alpha val="51482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000F"/>
                  </a:solidFill>
                </a:defRPr>
              </a:lvl1pPr>
            </a:lstStyle>
            <a:p>
              <a:r>
                <a:t>most of the SNR from merger and ring down in the last hours</a:t>
              </a:r>
            </a:p>
          </p:txBody>
        </p:sp>
        <p:sp>
          <p:nvSpPr>
            <p:cNvPr id="1519" name="Oval"/>
            <p:cNvSpPr/>
            <p:nvPr/>
          </p:nvSpPr>
          <p:spPr>
            <a:xfrm>
              <a:off x="0" y="0"/>
              <a:ext cx="1749939" cy="3435407"/>
            </a:xfrm>
            <a:prstGeom prst="ellipse">
              <a:avLst/>
            </a:prstGeom>
            <a:noFill/>
            <a:ln w="63500" cap="flat">
              <a:solidFill>
                <a:srgbClr val="FF000F"/>
              </a:solidFill>
              <a:prstDash val="solid"/>
              <a:miter lim="400000"/>
            </a:ln>
            <a:effectLst>
              <a:outerShdw blurRad="127000" dist="76200" dir="5520000" rotWithShape="0">
                <a:srgbClr val="000000">
                  <a:alpha val="6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0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Detection and localis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Detection and localisation</a:t>
            </a:r>
          </a:p>
        </p:txBody>
      </p:sp>
      <p:sp>
        <p:nvSpPr>
          <p:cNvPr id="15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15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460" y="1242248"/>
            <a:ext cx="11153880" cy="7989659"/>
          </a:xfrm>
          <a:prstGeom prst="rect">
            <a:avLst/>
          </a:prstGeom>
          <a:ln w="12700">
            <a:miter lim="400000"/>
          </a:ln>
        </p:spPr>
      </p:pic>
      <p:sp>
        <p:nvSpPr>
          <p:cNvPr id="1531" name="need SNR &gt; 10 for detection"/>
          <p:cNvSpPr txBox="1"/>
          <p:nvPr/>
        </p:nvSpPr>
        <p:spPr>
          <a:xfrm>
            <a:off x="4304990" y="6323056"/>
            <a:ext cx="3878652" cy="138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47AB57"/>
                </a:solidFill>
              </a:defRPr>
            </a:lvl1pPr>
          </a:lstStyle>
          <a:p>
            <a:r>
              <a:t>need SNR &gt; 10 for detection</a:t>
            </a:r>
          </a:p>
        </p:txBody>
      </p:sp>
      <p:sp>
        <p:nvSpPr>
          <p:cNvPr id="1532" name="Line"/>
          <p:cNvSpPr/>
          <p:nvPr/>
        </p:nvSpPr>
        <p:spPr>
          <a:xfrm flipH="1" flipV="1">
            <a:off x="3125710" y="6518459"/>
            <a:ext cx="1139020" cy="182511"/>
          </a:xfrm>
          <a:prstGeom prst="line">
            <a:avLst/>
          </a:prstGeom>
          <a:ln w="38100">
            <a:solidFill>
              <a:srgbClr val="47AB5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33" name="Line"/>
          <p:cNvSpPr/>
          <p:nvPr/>
        </p:nvSpPr>
        <p:spPr>
          <a:xfrm>
            <a:off x="4860979" y="3424312"/>
            <a:ext cx="1" cy="1890166"/>
          </a:xfrm>
          <a:prstGeom prst="line">
            <a:avLst/>
          </a:prstGeom>
          <a:ln w="38100">
            <a:solidFill>
              <a:srgbClr val="2279B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34" name="need SNR &gt; 50 for good source localisation"/>
          <p:cNvSpPr txBox="1"/>
          <p:nvPr/>
        </p:nvSpPr>
        <p:spPr>
          <a:xfrm>
            <a:off x="3900852" y="1805570"/>
            <a:ext cx="5203096" cy="202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2279BE"/>
                </a:solidFill>
              </a:defRPr>
            </a:lvl1pPr>
          </a:lstStyle>
          <a:p>
            <a:r>
              <a:t>need SNR &gt; 50 for good source localisation</a:t>
            </a:r>
          </a:p>
        </p:txBody>
      </p:sp>
      <p:sp>
        <p:nvSpPr>
          <p:cNvPr id="1535" name="Sources more massive and/or closer give…"/>
          <p:cNvSpPr txBox="1"/>
          <p:nvPr/>
        </p:nvSpPr>
        <p:spPr>
          <a:xfrm>
            <a:off x="8397495" y="4216599"/>
            <a:ext cx="4746843" cy="25031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100">
                <a:solidFill>
                  <a:srgbClr val="B73630"/>
                </a:solidFill>
              </a:defRPr>
            </a:pPr>
            <a:r>
              <a:t>Sources more massive and/or closer give</a:t>
            </a:r>
          </a:p>
          <a:p>
            <a:pPr marL="430823" indent="-430823" algn="l">
              <a:buSzPct val="100000"/>
              <a:buChar char="-"/>
              <a:defRPr sz="3100">
                <a:solidFill>
                  <a:srgbClr val="B73630"/>
                </a:solidFill>
              </a:defRPr>
            </a:pPr>
            <a:r>
              <a:t>earlier detection</a:t>
            </a:r>
          </a:p>
          <a:p>
            <a:pPr marL="430823" indent="-430823" algn="l">
              <a:buSzPct val="100000"/>
              <a:buChar char="-"/>
              <a:defRPr sz="3100">
                <a:solidFill>
                  <a:srgbClr val="B73630"/>
                </a:solidFill>
              </a:defRPr>
            </a:pPr>
            <a:r>
              <a:t>earlier and/or more accurate localisation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High SNR!"/>
          <p:cNvSpPr txBox="1">
            <a:spLocks noGrp="1"/>
          </p:cNvSpPr>
          <p:nvPr>
            <p:ph type="title"/>
          </p:nvPr>
        </p:nvSpPr>
        <p:spPr>
          <a:xfrm>
            <a:off x="282388" y="-12700"/>
            <a:ext cx="11403528" cy="1257300"/>
          </a:xfrm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rPr dirty="0"/>
              <a:t>High SNR!</a:t>
            </a:r>
          </a:p>
        </p:txBody>
      </p:sp>
      <p:sp>
        <p:nvSpPr>
          <p:cNvPr id="15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1544" name="LISA_Waterfall_q0_2.png" descr="LISA_Waterfall_q0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1734" y="5499846"/>
            <a:ext cx="3888272" cy="3632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E643D0-9F91-8147-8E8B-D54637B1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05" y="3415552"/>
            <a:ext cx="8657398" cy="649493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0357AD-E307-9A49-8581-BC87A79B1679}"/>
              </a:ext>
            </a:extLst>
          </p:cNvPr>
          <p:cNvSpPr txBox="1">
            <a:spLocks/>
          </p:cNvSpPr>
          <p:nvPr/>
        </p:nvSpPr>
        <p:spPr>
          <a:xfrm>
            <a:off x="282388" y="1019547"/>
            <a:ext cx="12372187" cy="752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>
            <a:normAutofit/>
          </a:bodyPr>
          <a:lstStyle>
            <a:lvl1pPr marL="381000" marR="0" indent="-381000" algn="l" defTabSz="5842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825500" marR="0" indent="-381000" algn="l" defTabSz="5842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380C7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270000" marR="0" indent="-381000" algn="l" defTabSz="5842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D23E37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714500" marR="0" indent="-381000" algn="l" defTabSz="5842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47AB57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159000" marR="0" indent="-381000" algn="l" defTabSz="5842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DB9601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794000" marR="0" indent="-571500" algn="l" defTabSz="5842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38500" marR="0" indent="-571500" algn="l" defTabSz="5842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683000" marR="0" indent="-571500" algn="l" defTabSz="5842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127500" marR="0" indent="-571500" algn="l" defTabSz="5842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is-IS" dirty="0">
                <a:solidFill>
                  <a:srgbClr val="0070C0"/>
                </a:solidFill>
              </a:rPr>
              <a:t>Blue: Simulated signal for inspiral of </a:t>
            </a:r>
            <a:br>
              <a:rPr lang="is-IS" dirty="0">
                <a:solidFill>
                  <a:srgbClr val="0070C0"/>
                </a:solidFill>
              </a:rPr>
            </a:br>
            <a:r>
              <a:rPr lang="is-IS" dirty="0">
                <a:solidFill>
                  <a:srgbClr val="0070C0"/>
                </a:solidFill>
              </a:rPr>
              <a:t>two 5x10</a:t>
            </a:r>
            <a:r>
              <a:rPr lang="is-IS" baseline="30000" dirty="0">
                <a:solidFill>
                  <a:srgbClr val="0070C0"/>
                </a:solidFill>
              </a:rPr>
              <a:t>5</a:t>
            </a:r>
            <a:r>
              <a:rPr lang="is-IS" dirty="0">
                <a:solidFill>
                  <a:srgbClr val="0070C0"/>
                </a:solidFill>
              </a:rPr>
              <a:t> Black Holes inspiraling at z=5</a:t>
            </a:r>
          </a:p>
          <a:p>
            <a:pPr hangingPunct="1"/>
            <a:r>
              <a:rPr lang="is-IS" dirty="0">
                <a:solidFill>
                  <a:srgbClr val="FD150F"/>
                </a:solidFill>
              </a:rPr>
              <a:t>Red: LISA Pathfinder interferometer performance</a:t>
            </a:r>
            <a:endParaRPr lang="en-US" dirty="0">
              <a:solidFill>
                <a:srgbClr val="FD150F"/>
              </a:solidFill>
            </a:endParaRPr>
          </a:p>
          <a:p>
            <a:pPr hangingPunct="1"/>
            <a:endParaRPr lang="en-US"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7" name="Img_MLDC4.pdf" descr="Img_MLDC4.pdf"/>
          <p:cNvPicPr>
            <a:picLocks noChangeAspect="1"/>
          </p:cNvPicPr>
          <p:nvPr/>
        </p:nvPicPr>
        <p:blipFill>
          <a:blip r:embed="rId2">
            <a:extLst/>
          </a:blip>
          <a:srcRect r="37568" b="52961"/>
          <a:stretch>
            <a:fillRect/>
          </a:stretch>
        </p:blipFill>
        <p:spPr>
          <a:xfrm>
            <a:off x="879025" y="695920"/>
            <a:ext cx="11246742" cy="9327066"/>
          </a:xfrm>
          <a:prstGeom prst="rect">
            <a:avLst/>
          </a:prstGeom>
          <a:ln w="12700">
            <a:miter lim="400000"/>
          </a:ln>
        </p:spPr>
      </p:pic>
      <p:sp>
        <p:nvSpPr>
          <p:cNvPr id="1548" name="Multiple signals are always present in the LISA data…"/>
          <p:cNvSpPr txBox="1">
            <a:spLocks noGrp="1"/>
          </p:cNvSpPr>
          <p:nvPr>
            <p:ph type="body" sz="half" idx="4294967295"/>
          </p:nvPr>
        </p:nvSpPr>
        <p:spPr>
          <a:xfrm>
            <a:off x="2373805" y="5289698"/>
            <a:ext cx="9255709" cy="3593392"/>
          </a:xfrm>
          <a:prstGeom prst="rect">
            <a:avLst/>
          </a:prstGeom>
          <a:solidFill>
            <a:srgbClr val="FFFFFF">
              <a:alpha val="74705"/>
            </a:srgbClr>
          </a:solidFill>
          <a:effectLst>
            <a:outerShdw blurRad="63500" dir="5400000" rotWithShape="0">
              <a:srgbClr val="000000"/>
            </a:outerShdw>
          </a:effectLst>
        </p:spPr>
        <p:txBody>
          <a:bodyPr lIns="65023" tIns="65023" rIns="65023" bIns="65023"/>
          <a:lstStyle/>
          <a:p>
            <a:pPr marL="353239" indent="-353239" defTabSz="1209446">
              <a:spcBef>
                <a:spcPts val="800"/>
              </a:spcBef>
              <a:buSzPct val="95000"/>
              <a:buChar char="●"/>
              <a:defRPr sz="3348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Multiple signals are always present in the LISA data</a:t>
            </a:r>
          </a:p>
          <a:p>
            <a:pPr marL="353239" indent="-353239" defTabSz="1209446">
              <a:spcBef>
                <a:spcPts val="800"/>
              </a:spcBef>
              <a:buSzPct val="95000"/>
              <a:buChar char="●"/>
              <a:defRPr sz="3348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Need to disentangle all those signals to extract information about the sources</a:t>
            </a:r>
          </a:p>
          <a:p>
            <a:pPr marL="353239" indent="-353239" defTabSz="1209446">
              <a:spcBef>
                <a:spcPts val="800"/>
              </a:spcBef>
              <a:buSzPct val="95000"/>
              <a:buChar char="●"/>
              <a:defRPr sz="3348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Mock LISA Data Challenges</a:t>
            </a:r>
          </a:p>
          <a:p>
            <a:pPr marL="718049" lvl="1" indent="-352381" defTabSz="1209446">
              <a:spcBef>
                <a:spcPts val="800"/>
              </a:spcBef>
              <a:buSzPct val="85000"/>
              <a:buChar char="●"/>
              <a:defRPr sz="3162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international community working on the problem</a:t>
            </a:r>
          </a:p>
        </p:txBody>
      </p:sp>
      <p:sp>
        <p:nvSpPr>
          <p:cNvPr id="1549" name="The challenge of LISA data analysis"/>
          <p:cNvSpPr txBox="1">
            <a:spLocks noGrp="1"/>
          </p:cNvSpPr>
          <p:nvPr>
            <p:ph type="title" idx="4294967295"/>
          </p:nvPr>
        </p:nvSpPr>
        <p:spPr>
          <a:xfrm>
            <a:off x="190032" y="203546"/>
            <a:ext cx="12624736" cy="827067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algn="ctr">
              <a:defRPr sz="42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The challenge of LISA data analysis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8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B873-B8B3-7541-B357-C6C57051B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Mission: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A0689-137D-4347-918C-D0A0250DC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ESA</a:t>
            </a:r>
            <a:r>
              <a:rPr lang="en-US" dirty="0"/>
              <a:t> is the lead organization</a:t>
            </a:r>
          </a:p>
          <a:p>
            <a:pPr lvl="1"/>
            <a:r>
              <a:rPr lang="en-US" dirty="0"/>
              <a:t>€1.05Bn Euro for launch, spacecraft</a:t>
            </a:r>
          </a:p>
          <a:p>
            <a:r>
              <a:rPr lang="en-US" b="1" dirty="0"/>
              <a:t>LISA Consortium </a:t>
            </a:r>
            <a:r>
              <a:rPr lang="en-US" dirty="0"/>
              <a:t>is an umbrella for instrument, data, and science community</a:t>
            </a:r>
          </a:p>
          <a:p>
            <a:pPr lvl="1"/>
            <a:r>
              <a:rPr lang="en-US" dirty="0"/>
              <a:t>European nation LISA Consortium members to deliver instrument to ESA</a:t>
            </a:r>
          </a:p>
          <a:p>
            <a:r>
              <a:rPr lang="en-US" dirty="0"/>
              <a:t>NASA a ~20% partner</a:t>
            </a:r>
          </a:p>
          <a:p>
            <a:pPr lvl="1"/>
            <a:r>
              <a:rPr lang="en-US" dirty="0"/>
              <a:t>Probable contributions: Telescopes, Lasers, Charge Management, Colloidal Thrusters, Phasemeter parts</a:t>
            </a:r>
          </a:p>
          <a:p>
            <a:pPr lvl="1"/>
            <a:r>
              <a:rPr lang="en-US" dirty="0"/>
              <a:t>Goddard, JPL; ‘Nasa LISA Study Team’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13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W Spectr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GW Spectrum</a:t>
            </a:r>
          </a:p>
        </p:txBody>
      </p:sp>
      <p:sp>
        <p:nvSpPr>
          <p:cNvPr id="10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0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200150"/>
            <a:ext cx="12700000" cy="8089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http://rhcole.com/apps/GWplotter/"/>
          <p:cNvSpPr txBox="1"/>
          <p:nvPr/>
        </p:nvSpPr>
        <p:spPr>
          <a:xfrm>
            <a:off x="8413749" y="1331202"/>
            <a:ext cx="4305301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2279BE"/>
                </a:solidFill>
              </a:defRPr>
            </a:lvl1pPr>
          </a:lstStyle>
          <a:p>
            <a:r>
              <a:t>http://rhcole.com/apps/GWplotter/</a:t>
            </a:r>
          </a:p>
        </p:txBody>
      </p:sp>
      <p:sp>
        <p:nvSpPr>
          <p:cNvPr id="1048" name="small"/>
          <p:cNvSpPr txBox="1"/>
          <p:nvPr/>
        </p:nvSpPr>
        <p:spPr>
          <a:xfrm>
            <a:off x="9362552" y="1805719"/>
            <a:ext cx="1289381" cy="733828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small</a:t>
            </a:r>
          </a:p>
        </p:txBody>
      </p:sp>
      <p:sp>
        <p:nvSpPr>
          <p:cNvPr id="1049" name="big"/>
          <p:cNvSpPr txBox="1"/>
          <p:nvPr/>
        </p:nvSpPr>
        <p:spPr>
          <a:xfrm>
            <a:off x="6450916" y="1805719"/>
            <a:ext cx="815722" cy="733828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big</a:t>
            </a:r>
          </a:p>
        </p:txBody>
      </p:sp>
      <p:sp>
        <p:nvSpPr>
          <p:cNvPr id="1050" name="huge"/>
          <p:cNvSpPr txBox="1"/>
          <p:nvPr/>
        </p:nvSpPr>
        <p:spPr>
          <a:xfrm>
            <a:off x="1808257" y="1805719"/>
            <a:ext cx="1260578" cy="733828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huge</a:t>
            </a:r>
          </a:p>
        </p:txBody>
      </p:sp>
      <p:pic>
        <p:nvPicPr>
          <p:cNvPr id="10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5048" y="2515721"/>
            <a:ext cx="2451101" cy="342901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10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5526" y="2515721"/>
            <a:ext cx="3746501" cy="342901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105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4577" y="2414121"/>
            <a:ext cx="3403601" cy="419101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1054" name="10 M☉"/>
          <p:cNvSpPr txBox="1"/>
          <p:nvPr/>
        </p:nvSpPr>
        <p:spPr>
          <a:xfrm>
            <a:off x="8789834" y="6959124"/>
            <a:ext cx="164924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B73630"/>
                </a:solidFill>
              </a:defRPr>
            </a:pPr>
            <a:r>
              <a:t>10 M</a:t>
            </a:r>
            <a:r>
              <a:rPr baseline="-5999"/>
              <a:t>☉</a:t>
            </a:r>
          </a:p>
        </p:txBody>
      </p:sp>
      <p:sp>
        <p:nvSpPr>
          <p:cNvPr id="1055" name="106 M☉"/>
          <p:cNvSpPr txBox="1"/>
          <p:nvPr/>
        </p:nvSpPr>
        <p:spPr>
          <a:xfrm>
            <a:off x="5766347" y="6844411"/>
            <a:ext cx="184696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B73630"/>
                </a:solidFill>
              </a:defRPr>
            </a:pPr>
            <a:r>
              <a:t>10</a:t>
            </a:r>
            <a:r>
              <a:rPr baseline="31999"/>
              <a:t>6</a:t>
            </a:r>
            <a:r>
              <a:t> M</a:t>
            </a:r>
            <a:r>
              <a:rPr baseline="-5999"/>
              <a:t>☉</a:t>
            </a:r>
          </a:p>
        </p:txBody>
      </p:sp>
      <p:sp>
        <p:nvSpPr>
          <p:cNvPr id="1056" name="&gt;109 M☉"/>
          <p:cNvSpPr txBox="1"/>
          <p:nvPr/>
        </p:nvSpPr>
        <p:spPr>
          <a:xfrm>
            <a:off x="1633177" y="6841480"/>
            <a:ext cx="216700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B73630"/>
                </a:solidFill>
              </a:defRPr>
            </a:pPr>
            <a:r>
              <a:t>&gt;10</a:t>
            </a:r>
            <a:r>
              <a:rPr baseline="31999"/>
              <a:t>9</a:t>
            </a:r>
            <a:r>
              <a:t> M</a:t>
            </a:r>
            <a:r>
              <a:rPr baseline="-5999"/>
              <a:t>☉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Kelly Holley-Bockelmann, Chair…"/>
          <p:cNvSpPr txBox="1"/>
          <p:nvPr/>
        </p:nvSpPr>
        <p:spPr>
          <a:xfrm>
            <a:off x="2110896" y="7391322"/>
            <a:ext cx="9264167" cy="1037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964" tIns="30964" rIns="30964" bIns="30964" anchor="ctr">
            <a:spAutoFit/>
          </a:bodyPr>
          <a:lstStyle/>
          <a:p>
            <a:pPr>
              <a:defRPr sz="5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169" dirty="0"/>
              <a:t>Kelly Holley-</a:t>
            </a:r>
            <a:r>
              <a:rPr sz="3169" dirty="0" err="1"/>
              <a:t>Bockelmann</a:t>
            </a:r>
            <a:r>
              <a:rPr sz="3169" dirty="0"/>
              <a:t>, Chair</a:t>
            </a:r>
          </a:p>
          <a:p>
            <a:pPr>
              <a:defRPr sz="5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169" u="sng" dirty="0">
                <a:hlinkClick r:id="rId2"/>
              </a:rPr>
              <a:t>k.holley@vanderbilt.edu</a:t>
            </a:r>
            <a:r>
              <a:rPr sz="3169" dirty="0"/>
              <a:t> </a:t>
            </a:r>
          </a:p>
        </p:txBody>
      </p:sp>
      <p:sp>
        <p:nvSpPr>
          <p:cNvPr id="173" name="NASA LISA Study Team"/>
          <p:cNvSpPr txBox="1"/>
          <p:nvPr/>
        </p:nvSpPr>
        <p:spPr>
          <a:xfrm>
            <a:off x="3710045" y="1349118"/>
            <a:ext cx="6428058" cy="719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>
            <a:lvl1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267"/>
              <a:t>NASA LISA Study Team 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64890" y="1018734"/>
            <a:ext cx="2469364" cy="1223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3315" y="1226647"/>
            <a:ext cx="1026402" cy="80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LISAStudyTeamMtg16Nov17.jpg" descr="LISAStudyTeamMtg16Nov1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61238" y="2825708"/>
            <a:ext cx="9082324" cy="410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creen Shot 2017-11-20 at 8.58.43 AM.png" descr="Screen Shot 2017-11-20 at 8.58.43 AM.png"/>
          <p:cNvPicPr>
            <a:picLocks noChangeAspect="1"/>
          </p:cNvPicPr>
          <p:nvPr/>
        </p:nvPicPr>
        <p:blipFill>
          <a:blip r:embed="rId6">
            <a:extLst/>
          </a:blip>
          <a:srcRect l="71388" t="22292" r="8882" b="61403"/>
          <a:stretch>
            <a:fillRect/>
          </a:stretch>
        </p:blipFill>
        <p:spPr>
          <a:xfrm>
            <a:off x="1670416" y="1226676"/>
            <a:ext cx="1562817" cy="8071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369179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ASA LISA…"/>
          <p:cNvSpPr txBox="1"/>
          <p:nvPr/>
        </p:nvSpPr>
        <p:spPr>
          <a:xfrm>
            <a:off x="348721" y="1350078"/>
            <a:ext cx="3321438" cy="13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/>
          <a:p>
            <a: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267"/>
              <a:t>NASA LISA </a:t>
            </a:r>
          </a:p>
          <a:p>
            <a: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267"/>
              <a:t>Study Team </a:t>
            </a:r>
          </a:p>
        </p:txBody>
      </p:sp>
      <p:sp>
        <p:nvSpPr>
          <p:cNvPr id="180" name="Science Team"/>
          <p:cNvSpPr txBox="1"/>
          <p:nvPr/>
        </p:nvSpPr>
        <p:spPr>
          <a:xfrm>
            <a:off x="679103" y="4212449"/>
            <a:ext cx="2659398" cy="55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>
            <a:lvl1pPr algn="l">
              <a:defRPr sz="5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169"/>
              <a:t>Science Team</a:t>
            </a:r>
          </a:p>
        </p:txBody>
      </p:sp>
      <p:sp>
        <p:nvSpPr>
          <p:cNvPr id="181" name="independent scientists"/>
          <p:cNvSpPr txBox="1"/>
          <p:nvPr/>
        </p:nvSpPr>
        <p:spPr>
          <a:xfrm>
            <a:off x="764502" y="4960093"/>
            <a:ext cx="2766799" cy="390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>
            <a:lvl1pPr algn="l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133"/>
              <a:t>independent scientists</a:t>
            </a:r>
          </a:p>
        </p:txBody>
      </p:sp>
      <p:graphicFrame>
        <p:nvGraphicFramePr>
          <p:cNvPr id="182" name="Table"/>
          <p:cNvGraphicFramePr/>
          <p:nvPr/>
        </p:nvGraphicFramePr>
        <p:xfrm>
          <a:off x="4431300" y="1354816"/>
          <a:ext cx="7652374" cy="6759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819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Jillian Bellovary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CUNY, Queensborough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Pete Bender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University of Colorado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Emanuele Berti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University of Mississippi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Warren Brown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Harvard-Smithsonian Center for Astrophysics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Robert Caldwell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Dartmouth College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Neil Cornish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Montana State University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Mike Eracleous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Penn State University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Craig Hogan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Fermilab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 dirty="0">
                          <a:sym typeface="Helvetica Light"/>
                        </a:rPr>
                        <a:t>Kelly Holley-</a:t>
                      </a:r>
                      <a:r>
                        <a:rPr sz="1800" dirty="0" err="1">
                          <a:sym typeface="Helvetica Light"/>
                        </a:rPr>
                        <a:t>Bockelmann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Vanderbilt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Brittany Kamai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CalTech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Joey Key-Shapiro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University of Washington, Bothel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Shane Larson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Northwestern 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Sean McWilliams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West Virginia Unversity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Guido Mueller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University of Florida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Priya Natarajan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Yale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David Shoemaker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MIT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Deirdre Shoemaker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Georgia Tech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552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Tuck Stebbins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 dirty="0">
                          <a:sym typeface="Helvetica Light"/>
                        </a:rPr>
                        <a:t>University of Colorado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A348E23-EC5E-B94A-91B5-65F371164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7655" y="142272"/>
            <a:ext cx="2469364" cy="1223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2A317E1B-8813-E844-A7A1-90CC23F3F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080" y="350185"/>
            <a:ext cx="1026402" cy="80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creen Shot 2017-11-20 at 8.58.43 AM.png" descr="Screen Shot 2017-11-20 at 8.58.43 AM.png">
            <a:extLst>
              <a:ext uri="{FF2B5EF4-FFF2-40B4-BE49-F238E27FC236}">
                <a16:creationId xmlns:a16="http://schemas.microsoft.com/office/drawing/2014/main" id="{99D95543-E194-E942-9F77-2E2BEBB94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71388" t="22292" r="8882" b="61403"/>
          <a:stretch>
            <a:fillRect/>
          </a:stretch>
        </p:blipFill>
        <p:spPr>
          <a:xfrm>
            <a:off x="1603181" y="350214"/>
            <a:ext cx="1562817" cy="8071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077070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NASA LISA…"/>
          <p:cNvSpPr txBox="1"/>
          <p:nvPr/>
        </p:nvSpPr>
        <p:spPr>
          <a:xfrm>
            <a:off x="628115" y="1644071"/>
            <a:ext cx="3321438" cy="13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/>
          <a:p>
            <a: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267"/>
              <a:t>NASA LISA </a:t>
            </a:r>
          </a:p>
          <a:p>
            <a: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267"/>
              <a:t>Study Team </a:t>
            </a:r>
          </a:p>
        </p:txBody>
      </p:sp>
      <p:sp>
        <p:nvSpPr>
          <p:cNvPr id="185" name="Core Team"/>
          <p:cNvSpPr txBox="1"/>
          <p:nvPr/>
        </p:nvSpPr>
        <p:spPr>
          <a:xfrm>
            <a:off x="1388068" y="4208781"/>
            <a:ext cx="2093538" cy="55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>
            <a:lvl1pPr algn="l">
              <a:defRPr sz="5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169"/>
              <a:t>Core Team</a:t>
            </a:r>
          </a:p>
        </p:txBody>
      </p:sp>
      <p:sp>
        <p:nvSpPr>
          <p:cNvPr id="186" name="folks paid by NASA"/>
          <p:cNvSpPr txBox="1"/>
          <p:nvPr/>
        </p:nvSpPr>
        <p:spPr>
          <a:xfrm>
            <a:off x="1370118" y="5006539"/>
            <a:ext cx="2401315" cy="390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>
            <a:lvl1pPr algn="l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133"/>
              <a:t>folks paid by NASA</a:t>
            </a:r>
          </a:p>
        </p:txBody>
      </p:sp>
      <p:graphicFrame>
        <p:nvGraphicFramePr>
          <p:cNvPr id="187" name="Table"/>
          <p:cNvGraphicFramePr/>
          <p:nvPr/>
        </p:nvGraphicFramePr>
        <p:xfrm>
          <a:off x="5334112" y="1869440"/>
          <a:ext cx="6292181" cy="6014712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188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John Baker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Goddard Space Flight Center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Jordan Camp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Goddard Space Flight Center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John Conklin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University of Florida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Curt Cutler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Jet Propulsion Laboratory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Ryan DeRosa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Goddard Space Flight Center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William Klipstein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Jet Propulsion Laboratory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Tyson Littenberg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Marshall Space Flight Center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Jeff Livas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Goddard Space Flight Center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Kirk McKenzie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Jet Propulsion Laboratory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Michele Vallisneri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Jet Propulsion Laboratory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679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John Ziemer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Jet Propulsion Laboratory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D28E606-76B6-BD45-8953-1A900D327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0419" y="173472"/>
            <a:ext cx="2469364" cy="1223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E48425C-5C46-424C-9FDB-E9300B037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844" y="381385"/>
            <a:ext cx="1026402" cy="80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creen Shot 2017-11-20 at 8.58.43 AM.png" descr="Screen Shot 2017-11-20 at 8.58.43 AM.png">
            <a:extLst>
              <a:ext uri="{FF2B5EF4-FFF2-40B4-BE49-F238E27FC236}">
                <a16:creationId xmlns:a16="http://schemas.microsoft.com/office/drawing/2014/main" id="{4D989AAC-1966-3A49-9043-D69A1D87A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71388" t="22292" r="8882" b="61403"/>
          <a:stretch>
            <a:fillRect/>
          </a:stretch>
        </p:blipFill>
        <p:spPr>
          <a:xfrm>
            <a:off x="1535945" y="381414"/>
            <a:ext cx="1562817" cy="8071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413855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NASA LISA…"/>
          <p:cNvSpPr txBox="1"/>
          <p:nvPr/>
        </p:nvSpPr>
        <p:spPr>
          <a:xfrm>
            <a:off x="502636" y="2127683"/>
            <a:ext cx="3321438" cy="13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/>
          <a:p>
            <a: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267"/>
              <a:t>NASA LISA </a:t>
            </a:r>
          </a:p>
          <a:p>
            <a: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267"/>
              <a:t>Study Team </a:t>
            </a:r>
          </a:p>
        </p:txBody>
      </p:sp>
      <p:sp>
        <p:nvSpPr>
          <p:cNvPr id="190" name="Ex-Officio and Observers"/>
          <p:cNvSpPr txBox="1"/>
          <p:nvPr/>
        </p:nvSpPr>
        <p:spPr>
          <a:xfrm>
            <a:off x="609634" y="4285392"/>
            <a:ext cx="4597429" cy="55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>
            <a:lvl1pPr algn="l">
              <a:defRPr sz="5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169"/>
              <a:t>Ex-Officio and Observers</a:t>
            </a:r>
          </a:p>
        </p:txBody>
      </p:sp>
      <p:sp>
        <p:nvSpPr>
          <p:cNvPr id="191" name="people with power"/>
          <p:cNvSpPr txBox="1"/>
          <p:nvPr/>
        </p:nvSpPr>
        <p:spPr>
          <a:xfrm>
            <a:off x="3005459" y="4796495"/>
            <a:ext cx="2266662" cy="390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>
            <a:lvl1pPr algn="l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133"/>
              <a:t>people with power</a:t>
            </a:r>
          </a:p>
        </p:txBody>
      </p:sp>
      <p:graphicFrame>
        <p:nvGraphicFramePr>
          <p:cNvPr id="192" name="Table"/>
          <p:cNvGraphicFramePr/>
          <p:nvPr>
            <p:extLst>
              <p:ext uri="{D42A27DB-BD31-4B8C-83A1-F6EECF244321}">
                <p14:modId xmlns:p14="http://schemas.microsoft.com/office/powerpoint/2010/main" val="3880758327"/>
              </p:ext>
            </p:extLst>
          </p:nvPr>
        </p:nvGraphicFramePr>
        <p:xfrm>
          <a:off x="5605414" y="3082671"/>
          <a:ext cx="5783373" cy="4594777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265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7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55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Ira Thorpe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Goddard Space Flight Center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82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Ann Hornschemeier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Goddard Space Flight Center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23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Rita Sambruna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Headquarters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25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Terri Brandt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NASA PCOS Program Office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575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 dirty="0">
                          <a:sym typeface="Helvetica Light"/>
                        </a:rPr>
                        <a:t>Paul McNamara </a:t>
                      </a:r>
                      <a:br>
                        <a:rPr lang="en-US" sz="1800" dirty="0">
                          <a:sym typeface="Helvetica Light"/>
                        </a:rPr>
                      </a:br>
                      <a:r>
                        <a:rPr sz="1800" dirty="0">
                          <a:sym typeface="Helvetica Light"/>
                        </a:rPr>
                        <a:t>(ESA Observer)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European Space Technology Centre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415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 dirty="0">
                          <a:sym typeface="Helvetica Light"/>
                        </a:rPr>
                        <a:t>Martin </a:t>
                      </a:r>
                      <a:r>
                        <a:rPr sz="1800" dirty="0" err="1">
                          <a:sym typeface="Helvetica Light"/>
                        </a:rPr>
                        <a:t>Hewitson</a:t>
                      </a:r>
                      <a:r>
                        <a:rPr sz="1800" dirty="0">
                          <a:sym typeface="Helvetica Light"/>
                        </a:rPr>
                        <a:t> (</a:t>
                      </a:r>
                      <a:r>
                        <a:rPr lang="en-US" sz="1800" dirty="0">
                          <a:sym typeface="Helvetica Light"/>
                        </a:rPr>
                        <a:t>Euro-Community</a:t>
                      </a:r>
                      <a:r>
                        <a:rPr sz="1800" dirty="0">
                          <a:sym typeface="Helvetica Light"/>
                        </a:rPr>
                        <a:t> Observer)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800" dirty="0">
                          <a:sym typeface="Helvetica Light"/>
                        </a:rPr>
                        <a:t>Albert Einstein </a:t>
                      </a:r>
                      <a:r>
                        <a:rPr sz="1800" dirty="0" err="1">
                          <a:sym typeface="Helvetica Light"/>
                        </a:rPr>
                        <a:t>Institut</a:t>
                      </a:r>
                      <a:r>
                        <a:rPr sz="1800" dirty="0">
                          <a:sym typeface="Helvetica Light"/>
                        </a:rPr>
                        <a:t>/
Leibniz Universit</a:t>
                      </a:r>
                      <a:r>
                        <a:rPr lang="en-US" sz="1800" dirty="0">
                          <a:sym typeface="Helvetica Light"/>
                        </a:rPr>
                        <a:t>ä</a:t>
                      </a:r>
                      <a:r>
                        <a:rPr sz="1800" dirty="0">
                          <a:sym typeface="Helvetica Light"/>
                        </a:rPr>
                        <a:t>t Hannover</a:t>
                      </a:r>
                    </a:p>
                  </a:txBody>
                  <a:tcPr marL="30964" marR="30964" marT="30964" marB="30964" anchor="ctr" horzOverflow="overflow">
                    <a:lnL w="38100">
                      <a:solidFill>
                        <a:srgbClr val="606060"/>
                      </a:solidFill>
                      <a:miter lim="400000"/>
                    </a:lnL>
                    <a:lnR w="38100">
                      <a:solidFill>
                        <a:srgbClr val="606060"/>
                      </a:solidFill>
                      <a:miter lim="400000"/>
                    </a:lnR>
                    <a:lnT w="38100">
                      <a:solidFill>
                        <a:srgbClr val="606060"/>
                      </a:solidFill>
                      <a:miter lim="400000"/>
                    </a:lnT>
                    <a:lnB w="381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30E176C-59D9-8941-B69C-5F412245D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0635" y="330685"/>
            <a:ext cx="2469364" cy="1223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05EA651-A1AE-9341-B41D-2965C894F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060" y="538598"/>
            <a:ext cx="1026402" cy="80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creen Shot 2017-11-20 at 8.58.43 AM.png" descr="Screen Shot 2017-11-20 at 8.58.43 AM.png">
            <a:extLst>
              <a:ext uri="{FF2B5EF4-FFF2-40B4-BE49-F238E27FC236}">
                <a16:creationId xmlns:a16="http://schemas.microsoft.com/office/drawing/2014/main" id="{2BFEBCA6-655E-0041-8AE5-1C57D2359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71388" t="22292" r="8882" b="61403"/>
          <a:stretch>
            <a:fillRect/>
          </a:stretch>
        </p:blipFill>
        <p:spPr>
          <a:xfrm>
            <a:off x="1586161" y="538627"/>
            <a:ext cx="1562817" cy="8071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189137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Key NLST…"/>
          <p:cNvSpPr txBox="1"/>
          <p:nvPr/>
        </p:nvSpPr>
        <p:spPr>
          <a:xfrm>
            <a:off x="439903" y="2085255"/>
            <a:ext cx="3260524" cy="2032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/>
          <a:p>
            <a: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267"/>
              <a:t>Key NLST </a:t>
            </a:r>
          </a:p>
          <a:p>
            <a: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267"/>
              <a:t>Reasons </a:t>
            </a:r>
          </a:p>
          <a:p>
            <a:pPr algn="l">
              <a:defRPr sz="7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267"/>
              <a:t>for Existing:</a:t>
            </a:r>
          </a:p>
        </p:txBody>
      </p:sp>
      <p:sp>
        <p:nvSpPr>
          <p:cNvPr id="195" name="The US 2020 Decadal Survey"/>
          <p:cNvSpPr txBox="1"/>
          <p:nvPr/>
        </p:nvSpPr>
        <p:spPr>
          <a:xfrm>
            <a:off x="821252" y="4602221"/>
            <a:ext cx="5751591" cy="57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>
            <a:lvl1pPr algn="l">
              <a:defRPr sz="5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352"/>
              <a:t>The US 2020 Decadal Survey</a:t>
            </a:r>
          </a:p>
        </p:txBody>
      </p:sp>
      <p:sp>
        <p:nvSpPr>
          <p:cNvPr id="196" name="‘Advoreach’ (advocacy+ outreach)"/>
          <p:cNvSpPr txBox="1"/>
          <p:nvPr/>
        </p:nvSpPr>
        <p:spPr>
          <a:xfrm>
            <a:off x="889989" y="6529104"/>
            <a:ext cx="6572328" cy="57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964" tIns="30964" rIns="30964" bIns="30964" anchor="ctr">
            <a:spAutoFit/>
          </a:bodyPr>
          <a:lstStyle>
            <a:lvl1pPr algn="l">
              <a:defRPr sz="5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352" dirty="0"/>
              <a:t>‘</a:t>
            </a:r>
            <a:r>
              <a:rPr sz="3352" dirty="0" err="1"/>
              <a:t>Advoreach</a:t>
            </a:r>
            <a:r>
              <a:rPr sz="3352" dirty="0"/>
              <a:t>’ (advocacy+ outreach)</a:t>
            </a:r>
          </a:p>
        </p:txBody>
      </p:sp>
      <p:sp>
        <p:nvSpPr>
          <p:cNvPr id="197" name="Placing well in the 2020 US Astronomy Decadal Survey will protect LISA from budget cuts, cost overruns, the winds of change…"/>
          <p:cNvSpPr txBox="1"/>
          <p:nvPr/>
        </p:nvSpPr>
        <p:spPr>
          <a:xfrm>
            <a:off x="2106553" y="5048813"/>
            <a:ext cx="9669461" cy="132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964" tIns="30964" rIns="30964" bIns="30964" anchor="ctr">
            <a:spAutoFit/>
          </a:bodyPr>
          <a:lstStyle>
            <a:lvl1pPr algn="l">
              <a:defRPr sz="4500"/>
            </a:lvl1pPr>
          </a:lstStyle>
          <a:p>
            <a:r>
              <a:rPr sz="2743" dirty="0"/>
              <a:t>Placing well in the 2020 US Astronomy Decadal Survey will protect LISA from budget cuts, cost overruns, the winds of change…</a:t>
            </a:r>
          </a:p>
        </p:txBody>
      </p:sp>
      <p:sp>
        <p:nvSpPr>
          <p:cNvPr id="198" name="To get the most science out of LISA, we need to build capacity in the new field of gravitational wave astronomy. This requires a huge, formal, and persistent effort to train scientists at all levels, from senior faculty to undergraduates."/>
          <p:cNvSpPr txBox="1"/>
          <p:nvPr/>
        </p:nvSpPr>
        <p:spPr>
          <a:xfrm>
            <a:off x="2024263" y="7105148"/>
            <a:ext cx="10235478" cy="1750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964" tIns="30964" rIns="30964" bIns="30964" anchor="ctr">
            <a:spAutoFit/>
          </a:bodyPr>
          <a:lstStyle>
            <a:lvl1pPr algn="l">
              <a:defRPr sz="4500"/>
            </a:lvl1pPr>
          </a:lstStyle>
          <a:p>
            <a:r>
              <a:rPr sz="2743" dirty="0"/>
              <a:t>To get the most science out of LISA, we need to build capacity in the new field of gravitational wave astronomy. This requires a huge, formal, and persistent effort to train scientists at all levels, from senior faculty to undergraduates.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3572" y="1138034"/>
            <a:ext cx="8168775" cy="340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0DAE571D-CAAB-8344-8F06-4AEE8AA01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51478" y="143801"/>
            <a:ext cx="2469364" cy="1223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0FBD2FA-4BA9-6D4E-BB6D-3DE1DE963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903" y="351714"/>
            <a:ext cx="1026402" cy="80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een Shot 2017-11-20 at 8.58.43 AM.png" descr="Screen Shot 2017-11-20 at 8.58.43 AM.png">
            <a:extLst>
              <a:ext uri="{FF2B5EF4-FFF2-40B4-BE49-F238E27FC236}">
                <a16:creationId xmlns:a16="http://schemas.microsoft.com/office/drawing/2014/main" id="{35BE48FD-7BE3-D241-AFC7-EC2BAEB39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1388" t="22292" r="8882" b="61403"/>
          <a:stretch>
            <a:fillRect/>
          </a:stretch>
        </p:blipFill>
        <p:spPr>
          <a:xfrm>
            <a:off x="1557004" y="351743"/>
            <a:ext cx="1562817" cy="8071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112083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Path to laun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Path to launch</a:t>
            </a:r>
          </a:p>
        </p:txBody>
      </p:sp>
      <p:sp>
        <p:nvSpPr>
          <p:cNvPr id="15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1557" name="Line"/>
          <p:cNvSpPr/>
          <p:nvPr/>
        </p:nvSpPr>
        <p:spPr>
          <a:xfrm>
            <a:off x="128775" y="4178300"/>
            <a:ext cx="12747250" cy="0"/>
          </a:xfrm>
          <a:prstGeom prst="line">
            <a:avLst/>
          </a:prstGeom>
          <a:ln w="1016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58" name="Line"/>
          <p:cNvSpPr/>
          <p:nvPr/>
        </p:nvSpPr>
        <p:spPr>
          <a:xfrm flipV="1">
            <a:off x="801875" y="3288779"/>
            <a:ext cx="1" cy="124512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15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009" y="1708875"/>
            <a:ext cx="1083734" cy="1532698"/>
          </a:xfrm>
          <a:prstGeom prst="rect">
            <a:avLst/>
          </a:prstGeom>
          <a:ln w="12700">
            <a:miter lim="400000"/>
          </a:ln>
          <a:effectLst>
            <a:outerShdw blurRad="88900" dist="63003" dir="5400000" rotWithShape="0">
              <a:srgbClr val="000000">
                <a:alpha val="76751"/>
              </a:srgbClr>
            </a:outerShdw>
          </a:effectLst>
        </p:spPr>
      </p:pic>
      <p:sp>
        <p:nvSpPr>
          <p:cNvPr id="1560" name="2017"/>
          <p:cNvSpPr txBox="1"/>
          <p:nvPr/>
        </p:nvSpPr>
        <p:spPr>
          <a:xfrm>
            <a:off x="189989" y="45021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2017</a:t>
            </a:r>
          </a:p>
        </p:txBody>
      </p:sp>
      <p:sp>
        <p:nvSpPr>
          <p:cNvPr id="1561" name="Line"/>
          <p:cNvSpPr/>
          <p:nvPr/>
        </p:nvSpPr>
        <p:spPr>
          <a:xfrm flipV="1">
            <a:off x="4586475" y="3288779"/>
            <a:ext cx="1" cy="124512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62" name="Line"/>
          <p:cNvSpPr/>
          <p:nvPr/>
        </p:nvSpPr>
        <p:spPr>
          <a:xfrm flipV="1">
            <a:off x="8371075" y="3288779"/>
            <a:ext cx="1" cy="124512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63" name="2018"/>
          <p:cNvSpPr txBox="1"/>
          <p:nvPr/>
        </p:nvSpPr>
        <p:spPr>
          <a:xfrm>
            <a:off x="3974589" y="45021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2018</a:t>
            </a:r>
          </a:p>
        </p:txBody>
      </p:sp>
      <p:sp>
        <p:nvSpPr>
          <p:cNvPr id="1564" name="2019"/>
          <p:cNvSpPr txBox="1"/>
          <p:nvPr/>
        </p:nvSpPr>
        <p:spPr>
          <a:xfrm>
            <a:off x="7759189" y="45021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2019</a:t>
            </a:r>
          </a:p>
        </p:txBody>
      </p:sp>
      <p:sp>
        <p:nvSpPr>
          <p:cNvPr id="1565" name="Line"/>
          <p:cNvSpPr/>
          <p:nvPr/>
        </p:nvSpPr>
        <p:spPr>
          <a:xfrm flipV="1">
            <a:off x="12155675" y="3254852"/>
            <a:ext cx="1" cy="1245122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66" name="2020"/>
          <p:cNvSpPr txBox="1"/>
          <p:nvPr/>
        </p:nvSpPr>
        <p:spPr>
          <a:xfrm>
            <a:off x="11543789" y="45021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2020</a:t>
            </a:r>
          </a:p>
        </p:txBody>
      </p:sp>
      <p:sp>
        <p:nvSpPr>
          <p:cNvPr id="1567" name="Mission…"/>
          <p:cNvSpPr/>
          <p:nvPr/>
        </p:nvSpPr>
        <p:spPr>
          <a:xfrm>
            <a:off x="1131751" y="3289491"/>
            <a:ext cx="1345264" cy="790091"/>
          </a:xfrm>
          <a:prstGeom prst="roundRect">
            <a:avLst>
              <a:gd name="adj" fmla="val 14318"/>
            </a:avLst>
          </a:prstGeom>
          <a:solidFill>
            <a:srgbClr val="2CA0FF">
              <a:alpha val="7294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100">
                <a:solidFill>
                  <a:srgbClr val="FFFFFF"/>
                </a:solidFill>
              </a:defRPr>
            </a:pPr>
            <a:r>
              <a:t>Mission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t>Phase 0</a:t>
            </a:r>
          </a:p>
        </p:txBody>
      </p:sp>
      <p:pic>
        <p:nvPicPr>
          <p:cNvPr id="1568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1983934" y="3307073"/>
            <a:ext cx="1420985" cy="352235"/>
          </a:xfrm>
          <a:prstGeom prst="rect">
            <a:avLst/>
          </a:prstGeom>
        </p:spPr>
      </p:pic>
      <p:sp>
        <p:nvSpPr>
          <p:cNvPr id="1570" name="Payload…"/>
          <p:cNvSpPr/>
          <p:nvPr/>
        </p:nvSpPr>
        <p:spPr>
          <a:xfrm>
            <a:off x="3016589" y="3289491"/>
            <a:ext cx="1345264" cy="790091"/>
          </a:xfrm>
          <a:prstGeom prst="roundRect">
            <a:avLst>
              <a:gd name="adj" fmla="val 14318"/>
            </a:avLst>
          </a:prstGeom>
          <a:solidFill>
            <a:srgbClr val="2CA0FF">
              <a:alpha val="7294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100">
                <a:solidFill>
                  <a:srgbClr val="FFFFFF"/>
                </a:solidFill>
              </a:defRPr>
            </a:pPr>
            <a:r>
              <a:t>Payload 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t>Phase 0</a:t>
            </a:r>
          </a:p>
        </p:txBody>
      </p:sp>
      <p:grpSp>
        <p:nvGrpSpPr>
          <p:cNvPr id="1573" name="Proposal…"/>
          <p:cNvGrpSpPr/>
          <p:nvPr/>
        </p:nvGrpSpPr>
        <p:grpSpPr>
          <a:xfrm>
            <a:off x="1668418" y="1510436"/>
            <a:ext cx="2052016" cy="1371601"/>
            <a:chOff x="0" y="0"/>
            <a:chExt cx="2052015" cy="1371600"/>
          </a:xfrm>
        </p:grpSpPr>
        <p:sp>
          <p:nvSpPr>
            <p:cNvPr id="1572" name="Proposal…"/>
            <p:cNvSpPr txBox="1"/>
            <p:nvPr/>
          </p:nvSpPr>
          <p:spPr>
            <a:xfrm>
              <a:off x="38099" y="38100"/>
              <a:ext cx="1975817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Proposal </a:t>
              </a:r>
            </a:p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Selection</a:t>
              </a:r>
            </a:p>
          </p:txBody>
        </p:sp>
        <p:pic>
          <p:nvPicPr>
            <p:cNvPr id="1571" name="Proposal…" descr="Proposal…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2052017" cy="1371601"/>
            </a:xfrm>
            <a:prstGeom prst="rect">
              <a:avLst/>
            </a:prstGeom>
            <a:effectLst/>
          </p:spPr>
        </p:pic>
      </p:grpSp>
      <p:sp>
        <p:nvSpPr>
          <p:cNvPr id="1574" name="Competitive Industrial Phase A studies"/>
          <p:cNvSpPr/>
          <p:nvPr/>
        </p:nvSpPr>
        <p:spPr>
          <a:xfrm>
            <a:off x="5084788" y="3289491"/>
            <a:ext cx="6921826" cy="790091"/>
          </a:xfrm>
          <a:prstGeom prst="roundRect">
            <a:avLst>
              <a:gd name="adj" fmla="val 14318"/>
            </a:avLst>
          </a:prstGeom>
          <a:solidFill>
            <a:srgbClr val="2CA0FF">
              <a:alpha val="7294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Competitive Industrial Phase A studies</a:t>
            </a:r>
          </a:p>
        </p:txBody>
      </p:sp>
      <p:sp>
        <p:nvSpPr>
          <p:cNvPr id="1575" name="Line"/>
          <p:cNvSpPr/>
          <p:nvPr/>
        </p:nvSpPr>
        <p:spPr>
          <a:xfrm>
            <a:off x="128775" y="7748210"/>
            <a:ext cx="12747250" cy="1"/>
          </a:xfrm>
          <a:prstGeom prst="line">
            <a:avLst/>
          </a:prstGeom>
          <a:ln w="1016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76" name="Line"/>
          <p:cNvSpPr/>
          <p:nvPr/>
        </p:nvSpPr>
        <p:spPr>
          <a:xfrm flipV="1">
            <a:off x="801875" y="6858689"/>
            <a:ext cx="1" cy="1245122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77" name="Line"/>
          <p:cNvSpPr/>
          <p:nvPr/>
        </p:nvSpPr>
        <p:spPr>
          <a:xfrm flipV="1">
            <a:off x="3274311" y="6858689"/>
            <a:ext cx="1" cy="1245122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78" name="Line"/>
          <p:cNvSpPr/>
          <p:nvPr/>
        </p:nvSpPr>
        <p:spPr>
          <a:xfrm flipV="1">
            <a:off x="7790939" y="6860330"/>
            <a:ext cx="1" cy="124512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79" name="Line"/>
          <p:cNvSpPr/>
          <p:nvPr/>
        </p:nvSpPr>
        <p:spPr>
          <a:xfrm flipV="1">
            <a:off x="10046212" y="6860330"/>
            <a:ext cx="1" cy="124512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580" name="2024"/>
          <p:cNvSpPr txBox="1"/>
          <p:nvPr/>
        </p:nvSpPr>
        <p:spPr>
          <a:xfrm>
            <a:off x="189989" y="81343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2024</a:t>
            </a:r>
          </a:p>
        </p:txBody>
      </p:sp>
      <p:pic>
        <p:nvPicPr>
          <p:cNvPr id="1581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3846912" y="3422369"/>
            <a:ext cx="1190394" cy="352234"/>
          </a:xfrm>
          <a:prstGeom prst="rect">
            <a:avLst/>
          </a:prstGeom>
        </p:spPr>
      </p:pic>
      <p:grpSp>
        <p:nvGrpSpPr>
          <p:cNvPr id="1585" name="Mission…"/>
          <p:cNvGrpSpPr/>
          <p:nvPr/>
        </p:nvGrpSpPr>
        <p:grpSpPr>
          <a:xfrm>
            <a:off x="3826565" y="1192936"/>
            <a:ext cx="2247088" cy="1930401"/>
            <a:chOff x="0" y="0"/>
            <a:chExt cx="2247087" cy="1930400"/>
          </a:xfrm>
        </p:grpSpPr>
        <p:sp>
          <p:nvSpPr>
            <p:cNvPr id="1584" name="Mission…"/>
            <p:cNvSpPr txBox="1"/>
            <p:nvPr/>
          </p:nvSpPr>
          <p:spPr>
            <a:xfrm>
              <a:off x="38099" y="38100"/>
              <a:ext cx="2170889" cy="185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Mission </a:t>
              </a:r>
            </a:p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Definition </a:t>
              </a:r>
            </a:p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Review</a:t>
              </a:r>
            </a:p>
          </p:txBody>
        </p:sp>
        <p:pic>
          <p:nvPicPr>
            <p:cNvPr id="1583" name="Mission…" descr="Mission…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247089" cy="1930401"/>
            </a:xfrm>
            <a:prstGeom prst="rect">
              <a:avLst/>
            </a:prstGeom>
            <a:effectLst/>
          </p:spPr>
        </p:pic>
      </p:grpSp>
      <p:pic>
        <p:nvPicPr>
          <p:cNvPr id="1586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11235300" y="3117158"/>
            <a:ext cx="1190394" cy="352234"/>
          </a:xfrm>
          <a:prstGeom prst="rect">
            <a:avLst/>
          </a:prstGeom>
        </p:spPr>
      </p:pic>
      <p:grpSp>
        <p:nvGrpSpPr>
          <p:cNvPr id="1590" name="Mission…"/>
          <p:cNvGrpSpPr/>
          <p:nvPr/>
        </p:nvGrpSpPr>
        <p:grpSpPr>
          <a:xfrm>
            <a:off x="6726025" y="380136"/>
            <a:ext cx="3001367" cy="1930401"/>
            <a:chOff x="0" y="0"/>
            <a:chExt cx="3001365" cy="1930400"/>
          </a:xfrm>
        </p:grpSpPr>
        <p:sp>
          <p:nvSpPr>
            <p:cNvPr id="1589" name="Mission…"/>
            <p:cNvSpPr txBox="1"/>
            <p:nvPr/>
          </p:nvSpPr>
          <p:spPr>
            <a:xfrm>
              <a:off x="38099" y="38100"/>
              <a:ext cx="2925167" cy="185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Mission </a:t>
              </a:r>
            </a:p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Consolidation </a:t>
              </a:r>
            </a:p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Review</a:t>
              </a:r>
            </a:p>
          </p:txBody>
        </p:sp>
        <p:pic>
          <p:nvPicPr>
            <p:cNvPr id="1588" name="Mission…" descr="Mission…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3001367" cy="1930401"/>
            </a:xfrm>
            <a:prstGeom prst="rect">
              <a:avLst/>
            </a:prstGeom>
            <a:effectLst/>
          </p:spPr>
        </p:pic>
      </p:grpSp>
      <p:pic>
        <p:nvPicPr>
          <p:cNvPr id="1591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7999812" y="2711164"/>
            <a:ext cx="1190394" cy="352235"/>
          </a:xfrm>
          <a:prstGeom prst="rect">
            <a:avLst/>
          </a:prstGeom>
        </p:spPr>
      </p:pic>
      <p:grpSp>
        <p:nvGrpSpPr>
          <p:cNvPr id="1595" name="Mission…"/>
          <p:cNvGrpSpPr/>
          <p:nvPr/>
        </p:nvGrpSpPr>
        <p:grpSpPr>
          <a:xfrm>
            <a:off x="10301533" y="888136"/>
            <a:ext cx="2149552" cy="1930401"/>
            <a:chOff x="0" y="0"/>
            <a:chExt cx="2149551" cy="1930400"/>
          </a:xfrm>
        </p:grpSpPr>
        <p:sp>
          <p:nvSpPr>
            <p:cNvPr id="1594" name="Mission…"/>
            <p:cNvSpPr txBox="1"/>
            <p:nvPr/>
          </p:nvSpPr>
          <p:spPr>
            <a:xfrm>
              <a:off x="38100" y="38100"/>
              <a:ext cx="2073352" cy="185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Mission </a:t>
              </a:r>
            </a:p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Selection </a:t>
              </a:r>
            </a:p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Review</a:t>
              </a:r>
            </a:p>
          </p:txBody>
        </p:sp>
        <p:pic>
          <p:nvPicPr>
            <p:cNvPr id="1593" name="Mission…" descr="Mission…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149552" cy="1930401"/>
            </a:xfrm>
            <a:prstGeom prst="rect">
              <a:avLst/>
            </a:prstGeom>
            <a:effectLst/>
          </p:spPr>
        </p:pic>
      </p:grpSp>
      <p:sp>
        <p:nvSpPr>
          <p:cNvPr id="1596" name="2026"/>
          <p:cNvSpPr txBox="1"/>
          <p:nvPr/>
        </p:nvSpPr>
        <p:spPr>
          <a:xfrm>
            <a:off x="2662425" y="8108398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2026</a:t>
            </a:r>
          </a:p>
        </p:txBody>
      </p:sp>
      <p:sp>
        <p:nvSpPr>
          <p:cNvPr id="1597" name="2028"/>
          <p:cNvSpPr txBox="1"/>
          <p:nvPr/>
        </p:nvSpPr>
        <p:spPr>
          <a:xfrm>
            <a:off x="4920739" y="81343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2028</a:t>
            </a:r>
          </a:p>
        </p:txBody>
      </p:sp>
      <p:sp>
        <p:nvSpPr>
          <p:cNvPr id="1598" name="2032"/>
          <p:cNvSpPr txBox="1"/>
          <p:nvPr/>
        </p:nvSpPr>
        <p:spPr>
          <a:xfrm>
            <a:off x="9434326" y="8108398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2032</a:t>
            </a:r>
          </a:p>
        </p:txBody>
      </p:sp>
      <p:sp>
        <p:nvSpPr>
          <p:cNvPr id="1599" name="Line"/>
          <p:cNvSpPr/>
          <p:nvPr/>
        </p:nvSpPr>
        <p:spPr>
          <a:xfrm flipV="1">
            <a:off x="5532625" y="6860330"/>
            <a:ext cx="1" cy="124512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600" name="2030"/>
          <p:cNvSpPr txBox="1"/>
          <p:nvPr/>
        </p:nvSpPr>
        <p:spPr>
          <a:xfrm>
            <a:off x="7179053" y="8108398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2030</a:t>
            </a:r>
          </a:p>
        </p:txBody>
      </p:sp>
      <p:sp>
        <p:nvSpPr>
          <p:cNvPr id="1601" name="Line"/>
          <p:cNvSpPr/>
          <p:nvPr/>
        </p:nvSpPr>
        <p:spPr>
          <a:xfrm flipV="1">
            <a:off x="12304526" y="6860330"/>
            <a:ext cx="1" cy="124512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602" name="2034"/>
          <p:cNvSpPr txBox="1"/>
          <p:nvPr/>
        </p:nvSpPr>
        <p:spPr>
          <a:xfrm>
            <a:off x="11692640" y="8108398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2034</a:t>
            </a:r>
          </a:p>
        </p:txBody>
      </p:sp>
      <p:pic>
        <p:nvPicPr>
          <p:cNvPr id="1603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5400000">
            <a:off x="805321" y="7100117"/>
            <a:ext cx="831810" cy="352234"/>
          </a:xfrm>
          <a:prstGeom prst="rect">
            <a:avLst/>
          </a:prstGeom>
        </p:spPr>
      </p:pic>
      <p:grpSp>
        <p:nvGrpSpPr>
          <p:cNvPr id="1607" name="Mission…"/>
          <p:cNvGrpSpPr/>
          <p:nvPr/>
        </p:nvGrpSpPr>
        <p:grpSpPr>
          <a:xfrm>
            <a:off x="229356" y="5538063"/>
            <a:ext cx="1983741" cy="1371601"/>
            <a:chOff x="0" y="0"/>
            <a:chExt cx="1983739" cy="1371600"/>
          </a:xfrm>
        </p:grpSpPr>
        <p:sp>
          <p:nvSpPr>
            <p:cNvPr id="1606" name="Mission…"/>
            <p:cNvSpPr txBox="1"/>
            <p:nvPr/>
          </p:nvSpPr>
          <p:spPr>
            <a:xfrm>
              <a:off x="38100" y="38100"/>
              <a:ext cx="1907540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Mission</a:t>
              </a:r>
            </a:p>
            <a:p>
              <a: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pPr>
              <a:r>
                <a:t>Adoption</a:t>
              </a:r>
            </a:p>
          </p:txBody>
        </p:sp>
        <p:pic>
          <p:nvPicPr>
            <p:cNvPr id="1605" name="Mission…" descr="Mission…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1"/>
              <a:ext cx="1983740" cy="1371601"/>
            </a:xfrm>
            <a:prstGeom prst="rect">
              <a:avLst/>
            </a:prstGeom>
            <a:effectLst/>
          </p:spPr>
        </p:pic>
      </p:grpSp>
      <p:sp>
        <p:nvSpPr>
          <p:cNvPr id="1608" name="Implementation Phase (B2/C/D)"/>
          <p:cNvSpPr/>
          <p:nvPr/>
        </p:nvSpPr>
        <p:spPr>
          <a:xfrm>
            <a:off x="1608826" y="6860330"/>
            <a:ext cx="9438223" cy="790091"/>
          </a:xfrm>
          <a:prstGeom prst="roundRect">
            <a:avLst>
              <a:gd name="adj" fmla="val 14318"/>
            </a:avLst>
          </a:prstGeom>
          <a:solidFill>
            <a:srgbClr val="2CA0FF">
              <a:alpha val="7294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Implementation Phase (B2/C/D)</a:t>
            </a:r>
          </a:p>
        </p:txBody>
      </p:sp>
      <p:pic>
        <p:nvPicPr>
          <p:cNvPr id="1609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5400000">
            <a:off x="11982188" y="7049317"/>
            <a:ext cx="933410" cy="352234"/>
          </a:xfrm>
          <a:prstGeom prst="rect">
            <a:avLst/>
          </a:prstGeom>
        </p:spPr>
      </p:pic>
      <p:grpSp>
        <p:nvGrpSpPr>
          <p:cNvPr id="1613" name="Launch"/>
          <p:cNvGrpSpPr/>
          <p:nvPr/>
        </p:nvGrpSpPr>
        <p:grpSpPr>
          <a:xfrm>
            <a:off x="11035606" y="6046063"/>
            <a:ext cx="1554176" cy="812801"/>
            <a:chOff x="0" y="0"/>
            <a:chExt cx="1554175" cy="812800"/>
          </a:xfrm>
        </p:grpSpPr>
        <p:sp>
          <p:nvSpPr>
            <p:cNvPr id="1612" name="Launch"/>
            <p:cNvSpPr txBox="1"/>
            <p:nvPr/>
          </p:nvSpPr>
          <p:spPr>
            <a:xfrm>
              <a:off x="38100" y="38100"/>
              <a:ext cx="1477976" cy="73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lvl1pPr>
            </a:lstStyle>
            <a:p>
              <a:r>
                <a:t>Launch</a:t>
              </a:r>
            </a:p>
          </p:txBody>
        </p:sp>
        <p:pic>
          <p:nvPicPr>
            <p:cNvPr id="1611" name="Launch" descr="Launch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1554176" cy="8128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Post laun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Post launch</a:t>
            </a:r>
          </a:p>
        </p:txBody>
      </p:sp>
      <p:sp>
        <p:nvSpPr>
          <p:cNvPr id="16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1617" name="Line"/>
          <p:cNvSpPr/>
          <p:nvPr/>
        </p:nvSpPr>
        <p:spPr>
          <a:xfrm>
            <a:off x="128775" y="4178300"/>
            <a:ext cx="12747250" cy="0"/>
          </a:xfrm>
          <a:prstGeom prst="line">
            <a:avLst/>
          </a:prstGeom>
          <a:ln w="1016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618" name="Line"/>
          <p:cNvSpPr/>
          <p:nvPr/>
        </p:nvSpPr>
        <p:spPr>
          <a:xfrm flipV="1">
            <a:off x="801875" y="3288779"/>
            <a:ext cx="1" cy="124512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619" name="2034"/>
          <p:cNvSpPr txBox="1"/>
          <p:nvPr/>
        </p:nvSpPr>
        <p:spPr>
          <a:xfrm>
            <a:off x="189989" y="45021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2034</a:t>
            </a:r>
          </a:p>
        </p:txBody>
      </p:sp>
      <p:sp>
        <p:nvSpPr>
          <p:cNvPr id="1620" name="Line"/>
          <p:cNvSpPr/>
          <p:nvPr/>
        </p:nvSpPr>
        <p:spPr>
          <a:xfrm flipV="1">
            <a:off x="4586475" y="3288779"/>
            <a:ext cx="1" cy="124512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621" name="Line"/>
          <p:cNvSpPr/>
          <p:nvPr/>
        </p:nvSpPr>
        <p:spPr>
          <a:xfrm flipV="1">
            <a:off x="7494775" y="3254852"/>
            <a:ext cx="1" cy="1245122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622" name="2036"/>
          <p:cNvSpPr txBox="1"/>
          <p:nvPr/>
        </p:nvSpPr>
        <p:spPr>
          <a:xfrm>
            <a:off x="3974589" y="45021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2036</a:t>
            </a:r>
          </a:p>
        </p:txBody>
      </p:sp>
      <p:sp>
        <p:nvSpPr>
          <p:cNvPr id="1623" name="2040"/>
          <p:cNvSpPr txBox="1"/>
          <p:nvPr/>
        </p:nvSpPr>
        <p:spPr>
          <a:xfrm>
            <a:off x="6882889" y="45021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2040</a:t>
            </a:r>
          </a:p>
        </p:txBody>
      </p:sp>
      <p:sp>
        <p:nvSpPr>
          <p:cNvPr id="1624" name="Line"/>
          <p:cNvSpPr/>
          <p:nvPr/>
        </p:nvSpPr>
        <p:spPr>
          <a:xfrm flipV="1">
            <a:off x="12155675" y="3254852"/>
            <a:ext cx="1" cy="1245122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625" name="2046"/>
          <p:cNvSpPr txBox="1"/>
          <p:nvPr/>
        </p:nvSpPr>
        <p:spPr>
          <a:xfrm>
            <a:off x="11543789" y="4502150"/>
            <a:ext cx="1223773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2046</a:t>
            </a:r>
          </a:p>
        </p:txBody>
      </p:sp>
      <p:sp>
        <p:nvSpPr>
          <p:cNvPr id="1626" name="Transfer &amp; Commissioning"/>
          <p:cNvSpPr/>
          <p:nvPr/>
        </p:nvSpPr>
        <p:spPr>
          <a:xfrm>
            <a:off x="813515" y="3253530"/>
            <a:ext cx="3772961" cy="790091"/>
          </a:xfrm>
          <a:prstGeom prst="roundRect">
            <a:avLst>
              <a:gd name="adj" fmla="val 14318"/>
            </a:avLst>
          </a:prstGeom>
          <a:solidFill>
            <a:srgbClr val="2CA0FF">
              <a:alpha val="7294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Transfer &amp; Commissioning</a:t>
            </a:r>
          </a:p>
        </p:txBody>
      </p:sp>
      <p:sp>
        <p:nvSpPr>
          <p:cNvPr id="1627" name="Operations"/>
          <p:cNvSpPr/>
          <p:nvPr/>
        </p:nvSpPr>
        <p:spPr>
          <a:xfrm>
            <a:off x="4666757" y="3253530"/>
            <a:ext cx="2747738" cy="790091"/>
          </a:xfrm>
          <a:prstGeom prst="roundRect">
            <a:avLst>
              <a:gd name="adj" fmla="val 14318"/>
            </a:avLst>
          </a:prstGeom>
          <a:solidFill>
            <a:srgbClr val="2CA0FF">
              <a:alpha val="7294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Operations</a:t>
            </a:r>
          </a:p>
        </p:txBody>
      </p:sp>
      <p:sp>
        <p:nvSpPr>
          <p:cNvPr id="1628" name="Mission Extension"/>
          <p:cNvSpPr/>
          <p:nvPr/>
        </p:nvSpPr>
        <p:spPr>
          <a:xfrm>
            <a:off x="7575057" y="3253530"/>
            <a:ext cx="4500338" cy="790091"/>
          </a:xfrm>
          <a:prstGeom prst="roundRect">
            <a:avLst>
              <a:gd name="adj" fmla="val 14318"/>
            </a:avLst>
          </a:prstGeom>
          <a:solidFill>
            <a:srgbClr val="2CA0FF">
              <a:alpha val="7294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Mission Extension</a:t>
            </a:r>
          </a:p>
        </p:txBody>
      </p:sp>
      <p:pic>
        <p:nvPicPr>
          <p:cNvPr id="1629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87088" y="3099617"/>
            <a:ext cx="933410" cy="352234"/>
          </a:xfrm>
          <a:prstGeom prst="rect">
            <a:avLst/>
          </a:prstGeom>
        </p:spPr>
      </p:pic>
      <p:grpSp>
        <p:nvGrpSpPr>
          <p:cNvPr id="1633" name="Launch"/>
          <p:cNvGrpSpPr/>
          <p:nvPr/>
        </p:nvGrpSpPr>
        <p:grpSpPr>
          <a:xfrm>
            <a:off x="494606" y="2109063"/>
            <a:ext cx="1554176" cy="812801"/>
            <a:chOff x="0" y="0"/>
            <a:chExt cx="1554175" cy="812800"/>
          </a:xfrm>
        </p:grpSpPr>
        <p:sp>
          <p:nvSpPr>
            <p:cNvPr id="1632" name="Launch"/>
            <p:cNvSpPr txBox="1"/>
            <p:nvPr/>
          </p:nvSpPr>
          <p:spPr>
            <a:xfrm>
              <a:off x="38100" y="38100"/>
              <a:ext cx="1477976" cy="73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FFFD00"/>
                  </a:solidFill>
                  <a:latin typeface="+mn-lt"/>
                  <a:ea typeface="+mn-ea"/>
                  <a:cs typeface="+mn-cs"/>
                  <a:sym typeface="Avenir Light"/>
                </a:defRPr>
              </a:lvl1pPr>
            </a:lstStyle>
            <a:p>
              <a:r>
                <a:t>Launch</a:t>
              </a:r>
            </a:p>
          </p:txBody>
        </p:sp>
        <p:pic>
          <p:nvPicPr>
            <p:cNvPr id="1631" name="Launch" descr="Launch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554176" cy="8128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Summary</a:t>
            </a:r>
          </a:p>
        </p:txBody>
      </p:sp>
      <p:sp>
        <p:nvSpPr>
          <p:cNvPr id="1636" name="LISA L3 proposal has been selected!…"/>
          <p:cNvSpPr txBox="1">
            <a:spLocks noGrp="1"/>
          </p:cNvSpPr>
          <p:nvPr>
            <p:ph type="body" idx="1"/>
          </p:nvPr>
        </p:nvSpPr>
        <p:spPr>
          <a:xfrm>
            <a:off x="571500" y="1363761"/>
            <a:ext cx="11861800" cy="78007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58140" indent="-358140" defTabSz="549148">
              <a:spcBef>
                <a:spcPts val="400"/>
              </a:spcBef>
              <a:defRPr sz="3948"/>
            </a:pPr>
            <a:r>
              <a:rPr sz="4000" dirty="0"/>
              <a:t>LISA L3 proposal has been selected!</a:t>
            </a:r>
            <a:endParaRPr lang="en-US" sz="4000" dirty="0"/>
          </a:p>
          <a:p>
            <a:pPr marL="358140" indent="-358140" defTabSz="549148">
              <a:spcBef>
                <a:spcPts val="400"/>
              </a:spcBef>
              <a:defRPr sz="3948"/>
            </a:pPr>
            <a:r>
              <a:rPr lang="en-US" sz="4000" dirty="0"/>
              <a:t>Scramble now to </a:t>
            </a:r>
          </a:p>
          <a:p>
            <a:pPr marL="802640" lvl="1" indent="-358140" defTabSz="549148">
              <a:spcBef>
                <a:spcPts val="400"/>
              </a:spcBef>
              <a:defRPr sz="3948"/>
            </a:pPr>
            <a:r>
              <a:rPr lang="en-US" sz="4000" dirty="0"/>
              <a:t>Deliver required documentation for industrial contractors</a:t>
            </a:r>
          </a:p>
          <a:p>
            <a:pPr marL="802640" lvl="1" indent="-358140" defTabSz="549148">
              <a:spcBef>
                <a:spcPts val="400"/>
              </a:spcBef>
              <a:defRPr sz="3948"/>
            </a:pPr>
            <a:r>
              <a:rPr lang="en-US" sz="4000" dirty="0"/>
              <a:t>Develop hardware designs to required readiness</a:t>
            </a:r>
          </a:p>
          <a:p>
            <a:pPr marL="358140" indent="-358140" defTabSz="549148">
              <a:spcBef>
                <a:spcPts val="400"/>
              </a:spcBef>
              <a:defRPr sz="3948"/>
            </a:pPr>
            <a:r>
              <a:rPr lang="en-US" sz="4000" dirty="0"/>
              <a:t>Refining Science, developing analysis techniques</a:t>
            </a:r>
          </a:p>
          <a:p>
            <a:pPr marL="358140" indent="-358140" defTabSz="549148">
              <a:spcBef>
                <a:spcPts val="400"/>
              </a:spcBef>
              <a:defRPr sz="3948"/>
            </a:pPr>
            <a:r>
              <a:rPr lang="en-US" sz="4000" dirty="0"/>
              <a:t>Developing community</a:t>
            </a:r>
          </a:p>
          <a:p>
            <a:pPr marL="358140" indent="-358140" defTabSz="549148">
              <a:spcBef>
                <a:spcPts val="400"/>
              </a:spcBef>
              <a:defRPr sz="3948"/>
            </a:pPr>
            <a:r>
              <a:rPr lang="en-US" sz="4000" dirty="0"/>
              <a:t>In US, focused effort to inform Decadal Survey</a:t>
            </a:r>
            <a:endParaRPr sz="4000" dirty="0"/>
          </a:p>
          <a:p>
            <a:pPr marL="331469" indent="-358140" defTabSz="549148">
              <a:spcBef>
                <a:spcPts val="400"/>
              </a:spcBef>
              <a:defRPr sz="3384"/>
            </a:pPr>
            <a:r>
              <a:rPr sz="4000" dirty="0"/>
              <a:t>Launch scheduled for 2034</a:t>
            </a:r>
            <a:r>
              <a:rPr lang="en-US" sz="4000" dirty="0"/>
              <a:t>; </a:t>
            </a:r>
          </a:p>
          <a:p>
            <a:pPr marL="0" indent="0" defTabSz="549148">
              <a:spcBef>
                <a:spcPts val="400"/>
              </a:spcBef>
              <a:buNone/>
              <a:defRPr sz="3384"/>
            </a:pPr>
            <a:r>
              <a:rPr lang="en-US" sz="4000" dirty="0"/>
              <a:t>                    …Possible as early as 2028</a:t>
            </a:r>
            <a:endParaRPr sz="4000" dirty="0"/>
          </a:p>
        </p:txBody>
      </p:sp>
      <p:sp>
        <p:nvSpPr>
          <p:cNvPr id="16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Rectangle"/>
          <p:cNvSpPr/>
          <p:nvPr/>
        </p:nvSpPr>
        <p:spPr>
          <a:xfrm>
            <a:off x="-75128" y="-19050"/>
            <a:ext cx="13203160" cy="998207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1059" name="LISA orbit _tracks.mov" descr="LISA orbit _track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85421" y="1467708"/>
            <a:ext cx="13138866" cy="7390613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The LISA Concep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The LISA Concept</a:t>
            </a:r>
          </a:p>
        </p:txBody>
      </p:sp>
      <p:sp>
        <p:nvSpPr>
          <p:cNvPr id="1061" name="Probe the change in proper time between pairs of free-falling test masses caused by GWs…"/>
          <p:cNvSpPr txBox="1">
            <a:spLocks noGrp="1"/>
          </p:cNvSpPr>
          <p:nvPr>
            <p:ph type="body" idx="1"/>
          </p:nvPr>
        </p:nvSpPr>
        <p:spPr>
          <a:xfrm>
            <a:off x="83286" y="1473235"/>
            <a:ext cx="12801452" cy="788537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Probe the change in proper time between pairs of </a:t>
            </a:r>
            <a:r>
              <a: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rPr>
              <a:t>free-falling</a:t>
            </a:r>
            <a:r>
              <a:t> test masses caused by GWs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Free-falling test masses are housed in </a:t>
            </a:r>
            <a:r>
              <a: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rPr>
              <a:t>drag-free</a:t>
            </a:r>
            <a:r>
              <a:t> spacecraft separated by a few million km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Proper time is inferred by the time of flight of photons exchanged between the satellites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We have </a:t>
            </a:r>
            <a:r>
              <a: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rPr>
              <a:t>multiple transponder links</a:t>
            </a:r>
            <a:r>
              <a:t> from which we can form Michelson-like signals</a:t>
            </a:r>
          </a:p>
        </p:txBody>
      </p:sp>
      <p:sp>
        <p:nvSpPr>
          <p:cNvPr id="10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063" name="lisa_CMYK-01-01.jpg" descr="lisa_CMYK-01-01.jpg"/>
          <p:cNvPicPr>
            <a:picLocks noChangeAspect="1"/>
          </p:cNvPicPr>
          <p:nvPr/>
        </p:nvPicPr>
        <p:blipFill>
          <a:blip r:embed="rId5">
            <a:extLst/>
          </a:blip>
          <a:srcRect l="18511" t="30182" r="46851" b="32822"/>
          <a:stretch>
            <a:fillRect/>
          </a:stretch>
        </p:blipFill>
        <p:spPr>
          <a:xfrm>
            <a:off x="11602267" y="66881"/>
            <a:ext cx="1317646" cy="936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94" extrusionOk="0">
                <a:moveTo>
                  <a:pt x="11409" y="0"/>
                </a:moveTo>
                <a:cubicBezTo>
                  <a:pt x="10850" y="0"/>
                  <a:pt x="10292" y="68"/>
                  <a:pt x="9840" y="211"/>
                </a:cubicBezTo>
                <a:cubicBezTo>
                  <a:pt x="7579" y="926"/>
                  <a:pt x="5553" y="3133"/>
                  <a:pt x="4701" y="5803"/>
                </a:cubicBezTo>
                <a:cubicBezTo>
                  <a:pt x="4348" y="6910"/>
                  <a:pt x="4231" y="7412"/>
                  <a:pt x="4275" y="7662"/>
                </a:cubicBezTo>
                <a:cubicBezTo>
                  <a:pt x="4310" y="7859"/>
                  <a:pt x="4344" y="7884"/>
                  <a:pt x="4481" y="7835"/>
                </a:cubicBezTo>
                <a:cubicBezTo>
                  <a:pt x="4572" y="7803"/>
                  <a:pt x="4869" y="7738"/>
                  <a:pt x="5140" y="7689"/>
                </a:cubicBezTo>
                <a:cubicBezTo>
                  <a:pt x="5411" y="7640"/>
                  <a:pt x="5804" y="7543"/>
                  <a:pt x="6012" y="7469"/>
                </a:cubicBezTo>
                <a:cubicBezTo>
                  <a:pt x="6219" y="7395"/>
                  <a:pt x="6702" y="7264"/>
                  <a:pt x="7083" y="7176"/>
                </a:cubicBezTo>
                <a:cubicBezTo>
                  <a:pt x="9055" y="6722"/>
                  <a:pt x="16707" y="4733"/>
                  <a:pt x="16768" y="4659"/>
                </a:cubicBezTo>
                <a:cubicBezTo>
                  <a:pt x="16778" y="4647"/>
                  <a:pt x="16833" y="4376"/>
                  <a:pt x="16891" y="4055"/>
                </a:cubicBezTo>
                <a:lnTo>
                  <a:pt x="16994" y="3469"/>
                </a:lnTo>
                <a:lnTo>
                  <a:pt x="16574" y="2865"/>
                </a:lnTo>
                <a:cubicBezTo>
                  <a:pt x="15769" y="1712"/>
                  <a:pt x="14309" y="641"/>
                  <a:pt x="12978" y="220"/>
                </a:cubicBezTo>
                <a:cubicBezTo>
                  <a:pt x="12525" y="77"/>
                  <a:pt x="11968" y="0"/>
                  <a:pt x="11409" y="0"/>
                </a:cubicBezTo>
                <a:close/>
                <a:moveTo>
                  <a:pt x="19383" y="1822"/>
                </a:moveTo>
                <a:cubicBezTo>
                  <a:pt x="18425" y="1751"/>
                  <a:pt x="17744" y="2274"/>
                  <a:pt x="17310" y="3405"/>
                </a:cubicBezTo>
                <a:cubicBezTo>
                  <a:pt x="17094" y="3971"/>
                  <a:pt x="17081" y="4049"/>
                  <a:pt x="17084" y="4888"/>
                </a:cubicBezTo>
                <a:cubicBezTo>
                  <a:pt x="17087" y="5524"/>
                  <a:pt x="17119" y="5878"/>
                  <a:pt x="17201" y="6133"/>
                </a:cubicBezTo>
                <a:lnTo>
                  <a:pt x="17317" y="6490"/>
                </a:lnTo>
                <a:lnTo>
                  <a:pt x="17653" y="5922"/>
                </a:lnTo>
                <a:cubicBezTo>
                  <a:pt x="17948" y="5428"/>
                  <a:pt x="18024" y="5355"/>
                  <a:pt x="18227" y="5355"/>
                </a:cubicBezTo>
                <a:cubicBezTo>
                  <a:pt x="18526" y="5355"/>
                  <a:pt x="18763" y="5663"/>
                  <a:pt x="18763" y="6041"/>
                </a:cubicBezTo>
                <a:cubicBezTo>
                  <a:pt x="18763" y="6282"/>
                  <a:pt x="18618" y="6681"/>
                  <a:pt x="18253" y="7469"/>
                </a:cubicBezTo>
                <a:cubicBezTo>
                  <a:pt x="18165" y="7660"/>
                  <a:pt x="18178" y="7682"/>
                  <a:pt x="18447" y="7817"/>
                </a:cubicBezTo>
                <a:cubicBezTo>
                  <a:pt x="18868" y="8028"/>
                  <a:pt x="19610" y="8009"/>
                  <a:pt x="20042" y="7781"/>
                </a:cubicBezTo>
                <a:cubicBezTo>
                  <a:pt x="20995" y="7276"/>
                  <a:pt x="21600" y="5746"/>
                  <a:pt x="21397" y="4357"/>
                </a:cubicBezTo>
                <a:cubicBezTo>
                  <a:pt x="21250" y="3345"/>
                  <a:pt x="20874" y="2601"/>
                  <a:pt x="20268" y="2133"/>
                </a:cubicBezTo>
                <a:cubicBezTo>
                  <a:pt x="19986" y="1916"/>
                  <a:pt x="19817" y="1854"/>
                  <a:pt x="19383" y="1822"/>
                </a:cubicBezTo>
                <a:close/>
                <a:moveTo>
                  <a:pt x="16813" y="5089"/>
                </a:moveTo>
                <a:cubicBezTo>
                  <a:pt x="16796" y="5061"/>
                  <a:pt x="15712" y="5329"/>
                  <a:pt x="11964" y="6298"/>
                </a:cubicBezTo>
                <a:cubicBezTo>
                  <a:pt x="11801" y="6340"/>
                  <a:pt x="11502" y="6418"/>
                  <a:pt x="11293" y="6472"/>
                </a:cubicBezTo>
                <a:cubicBezTo>
                  <a:pt x="11084" y="6525"/>
                  <a:pt x="10750" y="6612"/>
                  <a:pt x="10550" y="6664"/>
                </a:cubicBezTo>
                <a:cubicBezTo>
                  <a:pt x="10351" y="6715"/>
                  <a:pt x="10020" y="6796"/>
                  <a:pt x="9821" y="6847"/>
                </a:cubicBezTo>
                <a:cubicBezTo>
                  <a:pt x="9621" y="6898"/>
                  <a:pt x="9297" y="6988"/>
                  <a:pt x="9098" y="7039"/>
                </a:cubicBezTo>
                <a:cubicBezTo>
                  <a:pt x="8594" y="7169"/>
                  <a:pt x="8165" y="7275"/>
                  <a:pt x="7283" y="7497"/>
                </a:cubicBezTo>
                <a:cubicBezTo>
                  <a:pt x="5084" y="8051"/>
                  <a:pt x="4480" y="8223"/>
                  <a:pt x="4488" y="8284"/>
                </a:cubicBezTo>
                <a:cubicBezTo>
                  <a:pt x="4492" y="8321"/>
                  <a:pt x="4516" y="8519"/>
                  <a:pt x="4539" y="8723"/>
                </a:cubicBezTo>
                <a:cubicBezTo>
                  <a:pt x="4563" y="8928"/>
                  <a:pt x="4582" y="9090"/>
                  <a:pt x="4591" y="9089"/>
                </a:cubicBezTo>
                <a:cubicBezTo>
                  <a:pt x="4600" y="9089"/>
                  <a:pt x="6166" y="8691"/>
                  <a:pt x="8071" y="8202"/>
                </a:cubicBezTo>
                <a:cubicBezTo>
                  <a:pt x="9976" y="7712"/>
                  <a:pt x="11792" y="7253"/>
                  <a:pt x="12100" y="7176"/>
                </a:cubicBezTo>
                <a:cubicBezTo>
                  <a:pt x="12408" y="7100"/>
                  <a:pt x="12972" y="6948"/>
                  <a:pt x="13353" y="6847"/>
                </a:cubicBezTo>
                <a:cubicBezTo>
                  <a:pt x="13734" y="6745"/>
                  <a:pt x="14641" y="6517"/>
                  <a:pt x="15367" y="6334"/>
                </a:cubicBezTo>
                <a:cubicBezTo>
                  <a:pt x="17077" y="5904"/>
                  <a:pt x="16922" y="5980"/>
                  <a:pt x="16871" y="5511"/>
                </a:cubicBezTo>
                <a:cubicBezTo>
                  <a:pt x="16848" y="5296"/>
                  <a:pt x="16825" y="5108"/>
                  <a:pt x="16813" y="5089"/>
                </a:cubicBezTo>
                <a:close/>
                <a:moveTo>
                  <a:pt x="18285" y="5657"/>
                </a:moveTo>
                <a:cubicBezTo>
                  <a:pt x="18086" y="5624"/>
                  <a:pt x="18140" y="5540"/>
                  <a:pt x="15348" y="10206"/>
                </a:cubicBezTo>
                <a:lnTo>
                  <a:pt x="13701" y="12961"/>
                </a:lnTo>
                <a:lnTo>
                  <a:pt x="13940" y="13208"/>
                </a:lnTo>
                <a:cubicBezTo>
                  <a:pt x="14071" y="13343"/>
                  <a:pt x="14327" y="13689"/>
                  <a:pt x="14508" y="13977"/>
                </a:cubicBezTo>
                <a:cubicBezTo>
                  <a:pt x="14690" y="14266"/>
                  <a:pt x="14856" y="14505"/>
                  <a:pt x="14876" y="14508"/>
                </a:cubicBezTo>
                <a:cubicBezTo>
                  <a:pt x="14897" y="14511"/>
                  <a:pt x="15246" y="13743"/>
                  <a:pt x="15658" y="12806"/>
                </a:cubicBezTo>
                <a:cubicBezTo>
                  <a:pt x="16069" y="11868"/>
                  <a:pt x="16899" y="9987"/>
                  <a:pt x="17498" y="8632"/>
                </a:cubicBezTo>
                <a:cubicBezTo>
                  <a:pt x="18467" y="6436"/>
                  <a:pt x="18578" y="6149"/>
                  <a:pt x="18524" y="5932"/>
                </a:cubicBezTo>
                <a:cubicBezTo>
                  <a:pt x="18483" y="5765"/>
                  <a:pt x="18405" y="5677"/>
                  <a:pt x="18285" y="5657"/>
                </a:cubicBezTo>
                <a:close/>
                <a:moveTo>
                  <a:pt x="2260" y="6243"/>
                </a:moveTo>
                <a:cubicBezTo>
                  <a:pt x="1899" y="6226"/>
                  <a:pt x="1526" y="6337"/>
                  <a:pt x="1156" y="6591"/>
                </a:cubicBezTo>
                <a:cubicBezTo>
                  <a:pt x="753" y="6867"/>
                  <a:pt x="409" y="7374"/>
                  <a:pt x="188" y="8028"/>
                </a:cubicBezTo>
                <a:cubicBezTo>
                  <a:pt x="32" y="8488"/>
                  <a:pt x="1" y="8702"/>
                  <a:pt x="1" y="9327"/>
                </a:cubicBezTo>
                <a:cubicBezTo>
                  <a:pt x="0" y="9950"/>
                  <a:pt x="31" y="10174"/>
                  <a:pt x="188" y="10664"/>
                </a:cubicBezTo>
                <a:cubicBezTo>
                  <a:pt x="414" y="11374"/>
                  <a:pt x="868" y="11987"/>
                  <a:pt x="1363" y="12257"/>
                </a:cubicBezTo>
                <a:cubicBezTo>
                  <a:pt x="2086" y="12650"/>
                  <a:pt x="3005" y="12437"/>
                  <a:pt x="3577" y="11744"/>
                </a:cubicBezTo>
                <a:lnTo>
                  <a:pt x="3849" y="11414"/>
                </a:lnTo>
                <a:lnTo>
                  <a:pt x="3332" y="10819"/>
                </a:lnTo>
                <a:cubicBezTo>
                  <a:pt x="3047" y="10493"/>
                  <a:pt x="2793" y="10154"/>
                  <a:pt x="2770" y="10069"/>
                </a:cubicBezTo>
                <a:cubicBezTo>
                  <a:pt x="2589" y="9400"/>
                  <a:pt x="3186" y="8805"/>
                  <a:pt x="3623" y="9218"/>
                </a:cubicBezTo>
                <a:cubicBezTo>
                  <a:pt x="3694" y="9285"/>
                  <a:pt x="3897" y="9458"/>
                  <a:pt x="4075" y="9602"/>
                </a:cubicBezTo>
                <a:lnTo>
                  <a:pt x="4397" y="9868"/>
                </a:lnTo>
                <a:lnTo>
                  <a:pt x="4365" y="9199"/>
                </a:lnTo>
                <a:cubicBezTo>
                  <a:pt x="4278" y="7467"/>
                  <a:pt x="3344" y="6292"/>
                  <a:pt x="2260" y="6243"/>
                </a:cubicBezTo>
                <a:close/>
                <a:moveTo>
                  <a:pt x="16891" y="6307"/>
                </a:moveTo>
                <a:cubicBezTo>
                  <a:pt x="16780" y="6311"/>
                  <a:pt x="16589" y="6367"/>
                  <a:pt x="16206" y="6472"/>
                </a:cubicBezTo>
                <a:cubicBezTo>
                  <a:pt x="15780" y="6588"/>
                  <a:pt x="15087" y="6770"/>
                  <a:pt x="14670" y="6874"/>
                </a:cubicBezTo>
                <a:cubicBezTo>
                  <a:pt x="13645" y="7132"/>
                  <a:pt x="10180" y="8029"/>
                  <a:pt x="9362" y="8247"/>
                </a:cubicBezTo>
                <a:cubicBezTo>
                  <a:pt x="9000" y="8344"/>
                  <a:pt x="8282" y="8517"/>
                  <a:pt x="7774" y="8632"/>
                </a:cubicBezTo>
                <a:cubicBezTo>
                  <a:pt x="7266" y="8747"/>
                  <a:pt x="6703" y="8888"/>
                  <a:pt x="6522" y="8952"/>
                </a:cubicBezTo>
                <a:cubicBezTo>
                  <a:pt x="6213" y="9062"/>
                  <a:pt x="5721" y="9191"/>
                  <a:pt x="4940" y="9355"/>
                </a:cubicBezTo>
                <a:cubicBezTo>
                  <a:pt x="4635" y="9419"/>
                  <a:pt x="4609" y="9445"/>
                  <a:pt x="4591" y="9703"/>
                </a:cubicBezTo>
                <a:cubicBezTo>
                  <a:pt x="4573" y="9964"/>
                  <a:pt x="4602" y="10004"/>
                  <a:pt x="5095" y="10371"/>
                </a:cubicBezTo>
                <a:cubicBezTo>
                  <a:pt x="5384" y="10586"/>
                  <a:pt x="5751" y="10879"/>
                  <a:pt x="5908" y="11021"/>
                </a:cubicBezTo>
                <a:cubicBezTo>
                  <a:pt x="6065" y="11163"/>
                  <a:pt x="6903" y="11861"/>
                  <a:pt x="7774" y="12568"/>
                </a:cubicBezTo>
                <a:cubicBezTo>
                  <a:pt x="8645" y="13274"/>
                  <a:pt x="9383" y="13847"/>
                  <a:pt x="9414" y="13849"/>
                </a:cubicBezTo>
                <a:cubicBezTo>
                  <a:pt x="9445" y="13851"/>
                  <a:pt x="9623" y="13664"/>
                  <a:pt x="9808" y="13428"/>
                </a:cubicBezTo>
                <a:cubicBezTo>
                  <a:pt x="10727" y="12258"/>
                  <a:pt x="12097" y="11940"/>
                  <a:pt x="13243" y="12632"/>
                </a:cubicBezTo>
                <a:lnTo>
                  <a:pt x="13514" y="12797"/>
                </a:lnTo>
                <a:lnTo>
                  <a:pt x="13811" y="12284"/>
                </a:lnTo>
                <a:cubicBezTo>
                  <a:pt x="14473" y="11139"/>
                  <a:pt x="15233" y="9866"/>
                  <a:pt x="15412" y="9602"/>
                </a:cubicBezTo>
                <a:cubicBezTo>
                  <a:pt x="15517" y="9448"/>
                  <a:pt x="15760" y="9059"/>
                  <a:pt x="15948" y="8732"/>
                </a:cubicBezTo>
                <a:cubicBezTo>
                  <a:pt x="16136" y="8406"/>
                  <a:pt x="16491" y="7816"/>
                  <a:pt x="16736" y="7424"/>
                </a:cubicBezTo>
                <a:cubicBezTo>
                  <a:pt x="16981" y="7031"/>
                  <a:pt x="17176" y="6690"/>
                  <a:pt x="17175" y="6664"/>
                </a:cubicBezTo>
                <a:cubicBezTo>
                  <a:pt x="17174" y="6638"/>
                  <a:pt x="17131" y="6534"/>
                  <a:pt x="17078" y="6435"/>
                </a:cubicBezTo>
                <a:cubicBezTo>
                  <a:pt x="17030" y="6346"/>
                  <a:pt x="17001" y="6303"/>
                  <a:pt x="16891" y="6307"/>
                </a:cubicBezTo>
                <a:close/>
                <a:moveTo>
                  <a:pt x="18047" y="8046"/>
                </a:moveTo>
                <a:cubicBezTo>
                  <a:pt x="17963" y="8118"/>
                  <a:pt x="17890" y="8298"/>
                  <a:pt x="17756" y="8668"/>
                </a:cubicBezTo>
                <a:cubicBezTo>
                  <a:pt x="17681" y="8874"/>
                  <a:pt x="17441" y="9444"/>
                  <a:pt x="17214" y="9932"/>
                </a:cubicBezTo>
                <a:cubicBezTo>
                  <a:pt x="16987" y="10420"/>
                  <a:pt x="16396" y="11741"/>
                  <a:pt x="15903" y="12861"/>
                </a:cubicBezTo>
                <a:cubicBezTo>
                  <a:pt x="15064" y="14764"/>
                  <a:pt x="15009" y="14903"/>
                  <a:pt x="15096" y="15094"/>
                </a:cubicBezTo>
                <a:cubicBezTo>
                  <a:pt x="15309" y="15564"/>
                  <a:pt x="15414" y="16390"/>
                  <a:pt x="15380" y="17309"/>
                </a:cubicBezTo>
                <a:cubicBezTo>
                  <a:pt x="15339" y="18401"/>
                  <a:pt x="15228" y="18945"/>
                  <a:pt x="14870" y="19781"/>
                </a:cubicBezTo>
                <a:lnTo>
                  <a:pt x="14708" y="20156"/>
                </a:lnTo>
                <a:lnTo>
                  <a:pt x="15102" y="19845"/>
                </a:lnTo>
                <a:cubicBezTo>
                  <a:pt x="16033" y="19107"/>
                  <a:pt x="17070" y="17772"/>
                  <a:pt x="17640" y="16577"/>
                </a:cubicBezTo>
                <a:cubicBezTo>
                  <a:pt x="18057" y="15701"/>
                  <a:pt x="18480" y="14356"/>
                  <a:pt x="18673" y="13318"/>
                </a:cubicBezTo>
                <a:cubicBezTo>
                  <a:pt x="18879" y="12210"/>
                  <a:pt x="18956" y="10004"/>
                  <a:pt x="18828" y="8925"/>
                </a:cubicBezTo>
                <a:lnTo>
                  <a:pt x="18750" y="8266"/>
                </a:lnTo>
                <a:lnTo>
                  <a:pt x="18415" y="8101"/>
                </a:lnTo>
                <a:cubicBezTo>
                  <a:pt x="18224" y="8011"/>
                  <a:pt x="18130" y="7974"/>
                  <a:pt x="18047" y="8046"/>
                </a:cubicBezTo>
                <a:close/>
                <a:moveTo>
                  <a:pt x="3248" y="9373"/>
                </a:moveTo>
                <a:cubicBezTo>
                  <a:pt x="3082" y="9373"/>
                  <a:pt x="2900" y="9782"/>
                  <a:pt x="2977" y="9977"/>
                </a:cubicBezTo>
                <a:cubicBezTo>
                  <a:pt x="3009" y="10059"/>
                  <a:pt x="4283" y="11512"/>
                  <a:pt x="5805" y="13199"/>
                </a:cubicBezTo>
                <a:cubicBezTo>
                  <a:pt x="7327" y="14887"/>
                  <a:pt x="8593" y="16243"/>
                  <a:pt x="8620" y="16220"/>
                </a:cubicBezTo>
                <a:cubicBezTo>
                  <a:pt x="8647" y="16197"/>
                  <a:pt x="8665" y="16098"/>
                  <a:pt x="8665" y="16000"/>
                </a:cubicBezTo>
                <a:cubicBezTo>
                  <a:pt x="8665" y="15773"/>
                  <a:pt x="8951" y="14868"/>
                  <a:pt x="9136" y="14499"/>
                </a:cubicBezTo>
                <a:cubicBezTo>
                  <a:pt x="9217" y="14339"/>
                  <a:pt x="9253" y="14178"/>
                  <a:pt x="9220" y="14133"/>
                </a:cubicBezTo>
                <a:cubicBezTo>
                  <a:pt x="9074" y="13930"/>
                  <a:pt x="3357" y="9373"/>
                  <a:pt x="3248" y="9373"/>
                </a:cubicBezTo>
                <a:close/>
                <a:moveTo>
                  <a:pt x="3965" y="11579"/>
                </a:moveTo>
                <a:lnTo>
                  <a:pt x="4004" y="12138"/>
                </a:lnTo>
                <a:cubicBezTo>
                  <a:pt x="4071" y="13040"/>
                  <a:pt x="4431" y="14682"/>
                  <a:pt x="4746" y="15506"/>
                </a:cubicBezTo>
                <a:cubicBezTo>
                  <a:pt x="5715" y="18043"/>
                  <a:pt x="7146" y="19757"/>
                  <a:pt x="9046" y="20668"/>
                </a:cubicBezTo>
                <a:cubicBezTo>
                  <a:pt x="9363" y="20820"/>
                  <a:pt x="9662" y="20951"/>
                  <a:pt x="9711" y="20952"/>
                </a:cubicBezTo>
                <a:cubicBezTo>
                  <a:pt x="9760" y="20953"/>
                  <a:pt x="9644" y="20705"/>
                  <a:pt x="9446" y="20403"/>
                </a:cubicBezTo>
                <a:cubicBezTo>
                  <a:pt x="8853" y="19496"/>
                  <a:pt x="8539" y="18407"/>
                  <a:pt x="8536" y="17218"/>
                </a:cubicBezTo>
                <a:lnTo>
                  <a:pt x="8536" y="16604"/>
                </a:lnTo>
                <a:lnTo>
                  <a:pt x="7626" y="15616"/>
                </a:lnTo>
                <a:cubicBezTo>
                  <a:pt x="7127" y="15070"/>
                  <a:pt x="6495" y="14379"/>
                  <a:pt x="6218" y="14078"/>
                </a:cubicBezTo>
                <a:cubicBezTo>
                  <a:pt x="5941" y="13777"/>
                  <a:pt x="5435" y="13210"/>
                  <a:pt x="5095" y="12824"/>
                </a:cubicBezTo>
                <a:cubicBezTo>
                  <a:pt x="4755" y="12438"/>
                  <a:pt x="4365" y="12003"/>
                  <a:pt x="4223" y="11854"/>
                </a:cubicBezTo>
                <a:lnTo>
                  <a:pt x="3965" y="11579"/>
                </a:lnTo>
                <a:close/>
                <a:moveTo>
                  <a:pt x="11952" y="12650"/>
                </a:moveTo>
                <a:cubicBezTo>
                  <a:pt x="11807" y="12656"/>
                  <a:pt x="11652" y="12693"/>
                  <a:pt x="11422" y="12760"/>
                </a:cubicBezTo>
                <a:cubicBezTo>
                  <a:pt x="10695" y="12973"/>
                  <a:pt x="10225" y="13314"/>
                  <a:pt x="9750" y="13986"/>
                </a:cubicBezTo>
                <a:cubicBezTo>
                  <a:pt x="9173" y="14803"/>
                  <a:pt x="8798" y="16043"/>
                  <a:pt x="8801" y="17117"/>
                </a:cubicBezTo>
                <a:cubicBezTo>
                  <a:pt x="8803" y="18240"/>
                  <a:pt x="9195" y="19548"/>
                  <a:pt x="9769" y="20348"/>
                </a:cubicBezTo>
                <a:cubicBezTo>
                  <a:pt x="10122" y="20840"/>
                  <a:pt x="10762" y="21351"/>
                  <a:pt x="11215" y="21501"/>
                </a:cubicBezTo>
                <a:cubicBezTo>
                  <a:pt x="11420" y="21569"/>
                  <a:pt x="11707" y="21600"/>
                  <a:pt x="11997" y="21593"/>
                </a:cubicBezTo>
                <a:cubicBezTo>
                  <a:pt x="12287" y="21586"/>
                  <a:pt x="12579" y="21543"/>
                  <a:pt x="12791" y="21465"/>
                </a:cubicBezTo>
                <a:cubicBezTo>
                  <a:pt x="15109" y="20610"/>
                  <a:pt x="15901" y="16512"/>
                  <a:pt x="14231" y="14032"/>
                </a:cubicBezTo>
                <a:cubicBezTo>
                  <a:pt x="13773" y="13353"/>
                  <a:pt x="13136" y="12884"/>
                  <a:pt x="12436" y="12714"/>
                </a:cubicBezTo>
                <a:cubicBezTo>
                  <a:pt x="12229" y="12664"/>
                  <a:pt x="12096" y="12644"/>
                  <a:pt x="11952" y="1265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0000" fill="hold"/>
                                        <p:tgtEl>
                                          <p:spTgt spid="1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520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522000"/>
                            </p:stCondLst>
                            <p:childTnLst>
                              <p:par>
                                <p:cTn id="13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24000"/>
                            </p:stCondLst>
                            <p:childTnLst>
                              <p:par>
                                <p:cTn id="16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526000"/>
                            </p:stCondLst>
                            <p:childTnLst>
                              <p:par>
                                <p:cTn id="19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1059"/>
                </p:tgtEl>
              </p:cMediaNode>
            </p:video>
          </p:childTnLst>
        </p:cTn>
      </p:par>
    </p:tnLst>
    <p:bldLst>
      <p:bldP spid="1061" grpId="2" build="p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A constellation of three satelli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rPr dirty="0"/>
              <a:t>A constellation of three satellites</a:t>
            </a:r>
          </a:p>
        </p:txBody>
      </p:sp>
      <p:sp>
        <p:nvSpPr>
          <p:cNvPr id="10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067" name="constellation_3arms.png" descr="constellation_3arm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8061" y="2087943"/>
            <a:ext cx="10019216" cy="4991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8" name="orbit_3arms.png" descr="orbit_3arm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918" y="5989012"/>
            <a:ext cx="6731001" cy="3200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745525-69E3-984C-9506-8A95D40D01DD}"/>
              </a:ext>
            </a:extLst>
          </p:cNvPr>
          <p:cNvSpPr txBox="1"/>
          <p:nvPr/>
        </p:nvSpPr>
        <p:spPr>
          <a:xfrm>
            <a:off x="7194177" y="1307199"/>
            <a:ext cx="247503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60 million km to earth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(~3 minutes)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The measurement concep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The measurement concept</a:t>
            </a:r>
          </a:p>
        </p:txBody>
      </p:sp>
      <p:sp>
        <p:nvSpPr>
          <p:cNvPr id="1071" name="test-mass to test-mass measurement is synthesised from:…"/>
          <p:cNvSpPr txBox="1">
            <a:spLocks noGrp="1"/>
          </p:cNvSpPr>
          <p:nvPr>
            <p:ph type="body" sz="half" idx="1"/>
          </p:nvPr>
        </p:nvSpPr>
        <p:spPr>
          <a:xfrm>
            <a:off x="38809" y="1585827"/>
            <a:ext cx="4366283" cy="7302501"/>
          </a:xfrm>
          <a:prstGeom prst="rect">
            <a:avLst/>
          </a:prstGeom>
        </p:spPr>
        <p:txBody>
          <a:bodyPr/>
          <a:lstStyle/>
          <a:p>
            <a:pPr marL="316229" indent="-316229" defTabSz="484886">
              <a:spcBef>
                <a:spcPts val="1200"/>
              </a:spcBef>
              <a:defRPr sz="3486"/>
            </a:pPr>
            <a:r>
              <a:rPr dirty="0"/>
              <a:t>test-mass to test-mass measurement is </a:t>
            </a:r>
            <a:r>
              <a:rPr dirty="0" err="1"/>
              <a:t>synthe</a:t>
            </a:r>
            <a:r>
              <a:rPr lang="en-US" dirty="0" err="1"/>
              <a:t>s</a:t>
            </a:r>
            <a:r>
              <a:rPr dirty="0" err="1"/>
              <a:t>ised</a:t>
            </a:r>
            <a:r>
              <a:rPr dirty="0"/>
              <a:t> from:</a:t>
            </a:r>
          </a:p>
          <a:p>
            <a:pPr marL="685165" lvl="1" indent="-316229" defTabSz="484886">
              <a:spcBef>
                <a:spcPts val="1200"/>
              </a:spcBef>
              <a:defRPr sz="2988"/>
            </a:pPr>
            <a:r>
              <a:rPr dirty="0"/>
              <a:t>test-mass to SC</a:t>
            </a:r>
          </a:p>
          <a:p>
            <a:pPr marL="685165" lvl="1" indent="-316229" defTabSz="484886">
              <a:spcBef>
                <a:spcPts val="1200"/>
              </a:spcBef>
              <a:defRPr sz="2988"/>
            </a:pPr>
            <a:r>
              <a:rPr dirty="0"/>
              <a:t>SC to SC</a:t>
            </a:r>
          </a:p>
          <a:p>
            <a:pPr marL="685165" lvl="1" indent="-316229" defTabSz="484886">
              <a:spcBef>
                <a:spcPts val="1200"/>
              </a:spcBef>
              <a:defRPr sz="2988"/>
            </a:pPr>
            <a:r>
              <a:rPr dirty="0"/>
              <a:t>SC to test-mass</a:t>
            </a:r>
          </a:p>
          <a:p>
            <a:pPr marL="316229" indent="-316229" defTabSz="484886">
              <a:spcBef>
                <a:spcPts val="1200"/>
              </a:spcBef>
              <a:defRPr sz="3486"/>
            </a:pPr>
            <a:r>
              <a:rPr lang="en-US" dirty="0"/>
              <a:t>2 W broadcast,</a:t>
            </a:r>
            <a:br>
              <a:rPr lang="en-US" dirty="0"/>
            </a:br>
            <a:r>
              <a:rPr lang="en-US" dirty="0"/>
              <a:t>10</a:t>
            </a:r>
            <a:r>
              <a:rPr lang="en-US" baseline="30000" dirty="0"/>
              <a:t>-10</a:t>
            </a:r>
            <a:r>
              <a:rPr lang="en-US" dirty="0"/>
              <a:t> W received</a:t>
            </a:r>
          </a:p>
          <a:p>
            <a:pPr marL="316229" indent="-316229" defTabSz="484886">
              <a:spcBef>
                <a:spcPts val="1200"/>
              </a:spcBef>
              <a:defRPr sz="3486"/>
            </a:pPr>
            <a:r>
              <a:rPr dirty="0"/>
              <a:t>Combine 6 links on ground</a:t>
            </a:r>
          </a:p>
          <a:p>
            <a:pPr marL="316229" indent="-316229" defTabSz="484886">
              <a:spcBef>
                <a:spcPts val="1200"/>
              </a:spcBef>
              <a:defRPr sz="3486"/>
            </a:pPr>
            <a:r>
              <a:rPr lang="en-US" dirty="0">
                <a:latin typeface="Avenir Heavy"/>
                <a:sym typeface="Avenir Heavy"/>
              </a:rPr>
              <a:t>T</a:t>
            </a:r>
            <a:r>
              <a:rPr dirty="0"/>
              <a:t>ime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D</a:t>
            </a:r>
            <a:r>
              <a:rPr dirty="0"/>
              <a:t>elay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I</a:t>
            </a:r>
            <a:r>
              <a:rPr dirty="0"/>
              <a:t>nterferometry</a:t>
            </a:r>
          </a:p>
        </p:txBody>
      </p:sp>
      <p:sp>
        <p:nvSpPr>
          <p:cNvPr id="10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073" name="SCScheme_261027_Constellation.png" descr="SCScheme_261027_Constell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4757" y="5213276"/>
            <a:ext cx="4509700" cy="4064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SCScheme_261027_Link.png" descr="SCScheme_261027_Lin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9202" y="1225468"/>
            <a:ext cx="8380810" cy="3764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10C9-C749-464A-A338-DE607FF8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of setting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ED144-C9E4-3C49-A169-99512AAAA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Determine practical (cost, space readiness) limits for sensing system and spacecraft key parameters:</a:t>
            </a:r>
          </a:p>
          <a:p>
            <a:pPr lvl="1"/>
            <a:r>
              <a:rPr lang="en-US" dirty="0"/>
              <a:t>Laser power</a:t>
            </a:r>
          </a:p>
          <a:p>
            <a:pPr lvl="1"/>
            <a:r>
              <a:rPr lang="en-US" dirty="0"/>
              <a:t>Telescope size</a:t>
            </a:r>
          </a:p>
          <a:p>
            <a:pPr lvl="1"/>
            <a:r>
              <a:rPr lang="en-US" dirty="0"/>
              <a:t>Photodetector and phasemeter performance</a:t>
            </a:r>
          </a:p>
          <a:p>
            <a:pPr lvl="1"/>
            <a:r>
              <a:rPr lang="en-US" dirty="0"/>
              <a:t>Lifetime, mass, ESA cost cap</a:t>
            </a:r>
          </a:p>
          <a:p>
            <a:r>
              <a:rPr lang="en-US" dirty="0"/>
              <a:t>Use detailed models to calculate sensitivity in high-frequency regime</a:t>
            </a:r>
          </a:p>
          <a:p>
            <a:r>
              <a:rPr lang="en-US" dirty="0"/>
              <a:t>Use LISA Pathfinder results to define low-frequency sensitivity</a:t>
            </a:r>
          </a:p>
          <a:p>
            <a:r>
              <a:rPr lang="en-US" dirty="0"/>
              <a:t>Feed to Science Team; use detailed models to calculate what can be seen with that instrument</a:t>
            </a:r>
          </a:p>
          <a:p>
            <a:pPr lvl="1"/>
            <a:r>
              <a:rPr lang="en-US" dirty="0"/>
              <a:t>Sanity check: Is this a great mission? Yes!</a:t>
            </a:r>
          </a:p>
          <a:p>
            <a:r>
              <a:rPr lang="en-US" dirty="0"/>
              <a:t>‘Flow down’ from Science to the mission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308668909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LISA limiting noise sou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LISA limiting noise sources</a:t>
            </a:r>
          </a:p>
        </p:txBody>
      </p:sp>
      <p:sp>
        <p:nvSpPr>
          <p:cNvPr id="107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0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382" y="1329234"/>
            <a:ext cx="12086036" cy="7678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cience Objecti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Science Objectives</a:t>
            </a:r>
          </a:p>
        </p:txBody>
      </p:sp>
      <p:sp>
        <p:nvSpPr>
          <p:cNvPr id="1086" name="Science case is composed from a number of Science Objectives (SO)…"/>
          <p:cNvSpPr txBox="1">
            <a:spLocks noGrp="1"/>
          </p:cNvSpPr>
          <p:nvPr>
            <p:ph type="body" sz="half" idx="1"/>
          </p:nvPr>
        </p:nvSpPr>
        <p:spPr>
          <a:xfrm>
            <a:off x="571500" y="1737436"/>
            <a:ext cx="11825024" cy="4046482"/>
          </a:xfrm>
          <a:prstGeom prst="rect">
            <a:avLst/>
          </a:prstGeom>
        </p:spPr>
        <p:txBody>
          <a:bodyPr/>
          <a:lstStyle/>
          <a:p>
            <a:pPr marL="346710" indent="-346710" defTabSz="531622">
              <a:spcBef>
                <a:spcPts val="400"/>
              </a:spcBef>
              <a:defRPr sz="3822"/>
            </a:pPr>
            <a:r>
              <a:t>Science case is composed from a number of Science Objectives (SO)</a:t>
            </a:r>
          </a:p>
          <a:p>
            <a:pPr marL="346710" indent="-346710" defTabSz="531622">
              <a:spcBef>
                <a:spcPts val="400"/>
              </a:spcBef>
              <a:defRPr sz="3822"/>
            </a:pPr>
            <a:r>
              <a:t>Each SO is broken up into Science Investigations (SI)</a:t>
            </a:r>
          </a:p>
          <a:p>
            <a:pPr marL="346710" indent="-346710" defTabSz="531622">
              <a:spcBef>
                <a:spcPts val="400"/>
              </a:spcBef>
              <a:defRPr sz="3822"/>
            </a:pPr>
            <a:r>
              <a:t>From each SI we derive Measurement Requirements (MR)</a:t>
            </a:r>
          </a:p>
        </p:txBody>
      </p:sp>
      <p:sp>
        <p:nvSpPr>
          <p:cNvPr id="10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0977" y="9423400"/>
            <a:ext cx="222937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0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389" y="5068517"/>
            <a:ext cx="13004801" cy="4209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Avenir Light"/>
        <a:ea typeface="Avenir Light"/>
        <a:cs typeface="Avenir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Avenir Light"/>
        <a:ea typeface="Avenir Light"/>
        <a:cs typeface="Avenir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1260</Words>
  <Application>Microsoft Macintosh PowerPoint</Application>
  <PresentationFormat>Custom</PresentationFormat>
  <Paragraphs>339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Avenir Book</vt:lpstr>
      <vt:lpstr>Avenir Book Oblique</vt:lpstr>
      <vt:lpstr>Avenir Heavy</vt:lpstr>
      <vt:lpstr>Avenir Light</vt:lpstr>
      <vt:lpstr>Helvetica</vt:lpstr>
      <vt:lpstr>Helvetica Light</vt:lpstr>
      <vt:lpstr>Helvetica Neue</vt:lpstr>
      <vt:lpstr>Helvetica Neue Light</vt:lpstr>
      <vt:lpstr>Lucida Grande</vt:lpstr>
      <vt:lpstr>Verdana</vt:lpstr>
      <vt:lpstr>ModernPortfolio</vt:lpstr>
      <vt:lpstr>PowerPoint Presentation</vt:lpstr>
      <vt:lpstr>Contents</vt:lpstr>
      <vt:lpstr>GW Spectrum</vt:lpstr>
      <vt:lpstr>The LISA Concept</vt:lpstr>
      <vt:lpstr>A constellation of three satellites</vt:lpstr>
      <vt:lpstr>The measurement concept</vt:lpstr>
      <vt:lpstr>Process of setting requirements</vt:lpstr>
      <vt:lpstr>LISA limiting noise sources</vt:lpstr>
      <vt:lpstr>Science Objectives</vt:lpstr>
      <vt:lpstr>Sensitivity Envelope</vt:lpstr>
      <vt:lpstr>LISA Pathfinder</vt:lpstr>
      <vt:lpstr>The LPF test </vt:lpstr>
      <vt:lpstr>LPF Concept</vt:lpstr>
      <vt:lpstr>LPF Realization</vt:lpstr>
      <vt:lpstr>What do we know now?</vt:lpstr>
      <vt:lpstr>Acceleration noise in LISA</vt:lpstr>
      <vt:lpstr>Optical Metrology Noise in LISA</vt:lpstr>
      <vt:lpstr>Full observatory break-down</vt:lpstr>
      <vt:lpstr>LISA Selected for ESA’s L3 mission slot</vt:lpstr>
      <vt:lpstr>Payload concept (per S/C)</vt:lpstr>
      <vt:lpstr>Payload concept (per S/C)</vt:lpstr>
      <vt:lpstr>S/C after Phase 0</vt:lpstr>
      <vt:lpstr>Data Processing</vt:lpstr>
      <vt:lpstr>Raising alerts</vt:lpstr>
      <vt:lpstr>An alert example</vt:lpstr>
      <vt:lpstr>Detection and localisation</vt:lpstr>
      <vt:lpstr>High SNR!</vt:lpstr>
      <vt:lpstr>The challenge of LISA data analysis</vt:lpstr>
      <vt:lpstr>Mission: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 to launch</vt:lpstr>
      <vt:lpstr>Post launch</vt:lpstr>
      <vt:lpstr>Summary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H Shoemaker</cp:lastModifiedBy>
  <cp:revision>29</cp:revision>
  <cp:lastPrinted>2018-05-11T23:50:14Z</cp:lastPrinted>
  <dcterms:modified xsi:type="dcterms:W3CDTF">2018-05-12T21:51:02Z</dcterms:modified>
</cp:coreProperties>
</file>