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744" r:id="rId3"/>
    <p:sldId id="745" r:id="rId4"/>
    <p:sldId id="746" r:id="rId5"/>
    <p:sldId id="754" r:id="rId6"/>
    <p:sldId id="755" r:id="rId7"/>
    <p:sldId id="756" r:id="rId8"/>
    <p:sldId id="757" r:id="rId9"/>
    <p:sldId id="758" r:id="rId10"/>
    <p:sldId id="759" r:id="rId11"/>
    <p:sldId id="760" r:id="rId12"/>
    <p:sldId id="761" r:id="rId13"/>
    <p:sldId id="762" r:id="rId14"/>
    <p:sldId id="751" r:id="rId15"/>
    <p:sldId id="764" r:id="rId16"/>
    <p:sldId id="765" r:id="rId17"/>
    <p:sldId id="766" r:id="rId18"/>
    <p:sldId id="753" r:id="rId19"/>
    <p:sldId id="763" r:id="rId20"/>
  </p:sldIdLst>
  <p:sldSz cx="9144000" cy="6858000" type="screen4x3"/>
  <p:notesSz cx="6997700" cy="9271000"/>
  <p:custDataLst>
    <p:tags r:id="rId2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A46"/>
    <a:srgbClr val="99CCFF"/>
    <a:srgbClr val="0066FF"/>
    <a:srgbClr val="D60000"/>
    <a:srgbClr val="0000FF"/>
    <a:srgbClr val="000066"/>
    <a:srgbClr val="0000CC"/>
    <a:srgbClr val="FFFF66"/>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81" autoAdjust="0"/>
    <p:restoredTop sz="91429" autoAdjust="0"/>
  </p:normalViewPr>
  <p:slideViewPr>
    <p:cSldViewPr>
      <p:cViewPr>
        <p:scale>
          <a:sx n="111" d="100"/>
          <a:sy n="111" d="100"/>
        </p:scale>
        <p:origin x="13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0" d="100"/>
          <a:sy n="60" d="100"/>
        </p:scale>
        <p:origin x="-2172" y="-7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t" anchorCtr="0" compatLnSpc="1">
            <a:prstTxWarp prst="textNoShape">
              <a:avLst/>
            </a:prstTxWarp>
          </a:bodyPr>
          <a:lstStyle>
            <a:lvl1pPr defTabSz="930275">
              <a:defRPr sz="1200">
                <a:latin typeface="Times New Roman" pitchFamily="18" charset="0"/>
              </a:defRPr>
            </a:lvl1pPr>
          </a:lstStyle>
          <a:p>
            <a:endParaRPr lang="en-US"/>
          </a:p>
        </p:txBody>
      </p:sp>
      <p:sp>
        <p:nvSpPr>
          <p:cNvPr id="6147" name="Rectangle 3"/>
          <p:cNvSpPr>
            <a:spLocks noGrp="1" noChangeArrowheads="1"/>
          </p:cNvSpPr>
          <p:nvPr>
            <p:ph type="dt" sz="quarter"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6148" name="Rectangle 4"/>
          <p:cNvSpPr>
            <a:spLocks noGrp="1" noChangeArrowheads="1"/>
          </p:cNvSpPr>
          <p:nvPr>
            <p:ph type="ftr" sz="quarter" idx="2"/>
          </p:nvPr>
        </p:nvSpPr>
        <p:spPr bwMode="auto">
          <a:xfrm>
            <a:off x="0" y="88074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b" anchorCtr="0" compatLnSpc="1">
            <a:prstTxWarp prst="textNoShape">
              <a:avLst/>
            </a:prstTxWarp>
          </a:bodyPr>
          <a:lstStyle>
            <a:lvl1pPr defTabSz="930275">
              <a:defRPr sz="1200">
                <a:latin typeface="Times New Roman" pitchFamily="18" charset="0"/>
              </a:defRPr>
            </a:lvl1pPr>
          </a:lstStyle>
          <a:p>
            <a:endParaRPr lang="en-US"/>
          </a:p>
        </p:txBody>
      </p:sp>
      <p:sp>
        <p:nvSpPr>
          <p:cNvPr id="6149" name="Rectangle 5"/>
          <p:cNvSpPr>
            <a:spLocks noGrp="1" noChangeArrowheads="1"/>
          </p:cNvSpPr>
          <p:nvPr>
            <p:ph type="sldNum" sz="quarter" idx="3"/>
          </p:nvPr>
        </p:nvSpPr>
        <p:spPr bwMode="auto">
          <a:xfrm>
            <a:off x="3965575" y="88074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b" anchorCtr="0" compatLnSpc="1">
            <a:prstTxWarp prst="textNoShape">
              <a:avLst/>
            </a:prstTxWarp>
          </a:bodyPr>
          <a:lstStyle>
            <a:lvl1pPr algn="r" defTabSz="930275">
              <a:defRPr sz="1200">
                <a:latin typeface="Times New Roman" pitchFamily="18" charset="0"/>
              </a:defRPr>
            </a:lvl1pPr>
          </a:lstStyle>
          <a:p>
            <a:fld id="{4F99F93E-A19B-40FB-AAE3-5681D1680CD3}" type="slidenum">
              <a:rPr lang="en-US"/>
              <a:pPr/>
              <a:t>‹#›</a:t>
            </a:fld>
            <a:endParaRPr lang="en-US"/>
          </a:p>
        </p:txBody>
      </p:sp>
    </p:spTree>
    <p:extLst>
      <p:ext uri="{BB962C8B-B14F-4D97-AF65-F5344CB8AC3E}">
        <p14:creationId xmlns:p14="http://schemas.microsoft.com/office/powerpoint/2010/main" val="1279885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t" anchorCtr="0" compatLnSpc="1">
            <a:prstTxWarp prst="textNoShape">
              <a:avLst/>
            </a:prstTxWarp>
          </a:bodyPr>
          <a:lstStyle>
            <a:lvl1pPr defTabSz="930275">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79513" y="695325"/>
            <a:ext cx="4635500" cy="3476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3450" y="4403725"/>
            <a:ext cx="51308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074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b" anchorCtr="0" compatLnSpc="1">
            <a:prstTxWarp prst="textNoShape">
              <a:avLst/>
            </a:prstTxWarp>
          </a:bodyPr>
          <a:lstStyle>
            <a:lvl1pPr defTabSz="930275">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65575" y="88074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0" tIns="46475" rIns="92950" bIns="46475" numCol="1" anchor="b" anchorCtr="0" compatLnSpc="1">
            <a:prstTxWarp prst="textNoShape">
              <a:avLst/>
            </a:prstTxWarp>
          </a:bodyPr>
          <a:lstStyle>
            <a:lvl1pPr algn="r" defTabSz="930275">
              <a:defRPr sz="1200">
                <a:latin typeface="Times New Roman" pitchFamily="18" charset="0"/>
              </a:defRPr>
            </a:lvl1pPr>
          </a:lstStyle>
          <a:p>
            <a:fld id="{028830B8-407D-48E4-A110-6D6605FF3BB5}" type="slidenum">
              <a:rPr lang="en-US"/>
              <a:pPr/>
              <a:t>‹#›</a:t>
            </a:fld>
            <a:endParaRPr lang="en-US"/>
          </a:p>
        </p:txBody>
      </p:sp>
    </p:spTree>
    <p:extLst>
      <p:ext uri="{BB962C8B-B14F-4D97-AF65-F5344CB8AC3E}">
        <p14:creationId xmlns:p14="http://schemas.microsoft.com/office/powerpoint/2010/main" val="2631252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E0F21-0E81-4D7E-BF88-6BD8A62999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0872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Howard University, 11 March 2009</a:t>
            </a:r>
          </a:p>
        </p:txBody>
      </p:sp>
      <p:sp>
        <p:nvSpPr>
          <p:cNvPr id="5" name="Footer Placeholder 4"/>
          <p:cNvSpPr>
            <a:spLocks noGrp="1"/>
          </p:cNvSpPr>
          <p:nvPr>
            <p:ph type="ftr" sz="quarter" idx="11"/>
          </p:nvPr>
        </p:nvSpPr>
        <p:spPr/>
        <p:txBody>
          <a:bodyPr/>
          <a:lstStyle>
            <a:lvl1pPr>
              <a:defRPr/>
            </a:lvl1pPr>
          </a:lstStyle>
          <a:p>
            <a:r>
              <a:rPr lang="en-US"/>
              <a:t>LIGO-G0900080-v3</a:t>
            </a:r>
          </a:p>
        </p:txBody>
      </p:sp>
      <p:sp>
        <p:nvSpPr>
          <p:cNvPr id="6" name="Slide Number Placeholder 5"/>
          <p:cNvSpPr>
            <a:spLocks noGrp="1"/>
          </p:cNvSpPr>
          <p:nvPr>
            <p:ph type="sldNum" sz="quarter" idx="12"/>
          </p:nvPr>
        </p:nvSpPr>
        <p:spPr/>
        <p:txBody>
          <a:bodyPr/>
          <a:lstStyle>
            <a:lvl1pPr>
              <a:defRPr/>
            </a:lvl1pPr>
          </a:lstStyle>
          <a:p>
            <a:fld id="{FA3AD1C4-2A18-46BD-A6A5-BF0526E4048B}" type="slidenum">
              <a:rPr lang="en-US"/>
              <a:pPr/>
              <a:t>‹#›</a:t>
            </a:fld>
            <a:endParaRPr lang="en-US"/>
          </a:p>
        </p:txBody>
      </p:sp>
    </p:spTree>
    <p:extLst>
      <p:ext uri="{BB962C8B-B14F-4D97-AF65-F5344CB8AC3E}">
        <p14:creationId xmlns:p14="http://schemas.microsoft.com/office/powerpoint/2010/main" val="4757641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Howard University, 11 March 2009</a:t>
            </a:r>
          </a:p>
        </p:txBody>
      </p:sp>
      <p:sp>
        <p:nvSpPr>
          <p:cNvPr id="5" name="Footer Placeholder 4"/>
          <p:cNvSpPr>
            <a:spLocks noGrp="1"/>
          </p:cNvSpPr>
          <p:nvPr>
            <p:ph type="ftr" sz="quarter" idx="11"/>
          </p:nvPr>
        </p:nvSpPr>
        <p:spPr/>
        <p:txBody>
          <a:bodyPr/>
          <a:lstStyle>
            <a:lvl1pPr>
              <a:defRPr/>
            </a:lvl1pPr>
          </a:lstStyle>
          <a:p>
            <a:r>
              <a:rPr lang="en-US"/>
              <a:t>LIGO-G0900080-v3</a:t>
            </a:r>
          </a:p>
        </p:txBody>
      </p:sp>
      <p:sp>
        <p:nvSpPr>
          <p:cNvPr id="6" name="Slide Number Placeholder 5"/>
          <p:cNvSpPr>
            <a:spLocks noGrp="1"/>
          </p:cNvSpPr>
          <p:nvPr>
            <p:ph type="sldNum" sz="quarter" idx="12"/>
          </p:nvPr>
        </p:nvSpPr>
        <p:spPr/>
        <p:txBody>
          <a:bodyPr/>
          <a:lstStyle>
            <a:lvl1pPr>
              <a:defRPr/>
            </a:lvl1pPr>
          </a:lstStyle>
          <a:p>
            <a:fld id="{ECAC220E-C7D2-43F7-8197-971D708D56EB}" type="slidenum">
              <a:rPr lang="en-US"/>
              <a:pPr/>
              <a:t>‹#›</a:t>
            </a:fld>
            <a:endParaRPr lang="en-US"/>
          </a:p>
        </p:txBody>
      </p:sp>
    </p:spTree>
    <p:extLst>
      <p:ext uri="{BB962C8B-B14F-4D97-AF65-F5344CB8AC3E}">
        <p14:creationId xmlns:p14="http://schemas.microsoft.com/office/powerpoint/2010/main" val="17184061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27000"/>
            <a:ext cx="2055813" cy="6270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127000"/>
            <a:ext cx="6018212" cy="6270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Howard University, 11 March 2009</a:t>
            </a:r>
          </a:p>
        </p:txBody>
      </p:sp>
      <p:sp>
        <p:nvSpPr>
          <p:cNvPr id="5" name="Footer Placeholder 4"/>
          <p:cNvSpPr>
            <a:spLocks noGrp="1"/>
          </p:cNvSpPr>
          <p:nvPr>
            <p:ph type="ftr" sz="quarter" idx="11"/>
          </p:nvPr>
        </p:nvSpPr>
        <p:spPr/>
        <p:txBody>
          <a:bodyPr/>
          <a:lstStyle>
            <a:lvl1pPr>
              <a:defRPr/>
            </a:lvl1pPr>
          </a:lstStyle>
          <a:p>
            <a:r>
              <a:rPr lang="en-US"/>
              <a:t>LIGO-G0900080-v3</a:t>
            </a:r>
          </a:p>
        </p:txBody>
      </p:sp>
      <p:sp>
        <p:nvSpPr>
          <p:cNvPr id="6" name="Slide Number Placeholder 5"/>
          <p:cNvSpPr>
            <a:spLocks noGrp="1"/>
          </p:cNvSpPr>
          <p:nvPr>
            <p:ph type="sldNum" sz="quarter" idx="12"/>
          </p:nvPr>
        </p:nvSpPr>
        <p:spPr/>
        <p:txBody>
          <a:bodyPr/>
          <a:lstStyle>
            <a:lvl1pPr>
              <a:defRPr/>
            </a:lvl1pPr>
          </a:lstStyle>
          <a:p>
            <a:fld id="{78C97CB1-FAA6-4EB1-A7AA-4A58D75F1C13}" type="slidenum">
              <a:rPr lang="en-US"/>
              <a:pPr/>
              <a:t>‹#›</a:t>
            </a:fld>
            <a:endParaRPr lang="en-US"/>
          </a:p>
        </p:txBody>
      </p:sp>
    </p:spTree>
    <p:extLst>
      <p:ext uri="{BB962C8B-B14F-4D97-AF65-F5344CB8AC3E}">
        <p14:creationId xmlns:p14="http://schemas.microsoft.com/office/powerpoint/2010/main" val="27712700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85800" y="2130425"/>
            <a:ext cx="7772400" cy="1470025"/>
          </a:xfrm>
        </p:spPr>
        <p:txBody>
          <a:bodyPr>
            <a:normAutofit/>
          </a:bodyPr>
          <a:lstStyle>
            <a:lvl1pPr>
              <a:defRPr sz="4000" baseline="0">
                <a:solidFill>
                  <a:srgbClr val="FFFF66"/>
                </a:solidFill>
              </a:defRPr>
            </a:lvl1pPr>
          </a:lstStyle>
          <a:p>
            <a:r>
              <a:rPr lang="en-US" dirty="0"/>
              <a:t>Click to edit Master title style</a:t>
            </a:r>
          </a:p>
        </p:txBody>
      </p:sp>
    </p:spTree>
    <p:extLst>
      <p:ext uri="{BB962C8B-B14F-4D97-AF65-F5344CB8AC3E}">
        <p14:creationId xmlns:p14="http://schemas.microsoft.com/office/powerpoint/2010/main" val="182167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Block Arc 7"/>
          <p:cNvSpPr/>
          <p:nvPr userDrawn="1"/>
        </p:nvSpPr>
        <p:spPr>
          <a:xfrm>
            <a:off x="-2705100" y="-2701724"/>
            <a:ext cx="5410200" cy="5410200"/>
          </a:xfrm>
          <a:prstGeom prst="blockArc">
            <a:avLst>
              <a:gd name="adj1" fmla="val 1955"/>
              <a:gd name="adj2" fmla="val 5394860"/>
              <a:gd name="adj3" fmla="val 137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black"/>
              </a:solidFill>
            </a:endParaRPr>
          </a:p>
        </p:txBody>
      </p:sp>
      <p:sp>
        <p:nvSpPr>
          <p:cNvPr id="4" name="Date Placeholder 3"/>
          <p:cNvSpPr>
            <a:spLocks noGrp="1"/>
          </p:cNvSpPr>
          <p:nvPr>
            <p:ph type="dt" sz="half" idx="10"/>
          </p:nvPr>
        </p:nvSpPr>
        <p:spPr>
          <a:xfrm>
            <a:off x="6553200" y="6324600"/>
            <a:ext cx="2133600" cy="365125"/>
          </a:xfrm>
        </p:spPr>
        <p:txBody>
          <a:bodyPr/>
          <a:lstStyle>
            <a:lvl1pPr algn="r">
              <a:defRPr/>
            </a:lvl1pPr>
          </a:lstStyle>
          <a:p>
            <a:r>
              <a:rPr lang="en-US">
                <a:solidFill>
                  <a:prstClr val="black">
                    <a:tint val="75000"/>
                  </a:prstClr>
                </a:solidFill>
              </a:rPr>
              <a:t>Howard University, 11 March 2009</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24600"/>
            <a:ext cx="2895600" cy="365125"/>
          </a:xfrm>
        </p:spPr>
        <p:txBody>
          <a:bodyPr/>
          <a:lstStyle/>
          <a:p>
            <a:r>
              <a:rPr lang="en-US">
                <a:solidFill>
                  <a:prstClr val="black">
                    <a:tint val="75000"/>
                  </a:prstClr>
                </a:solidFill>
              </a:rPr>
              <a:t>LIGO-G0900080-v3</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228600" y="6324600"/>
            <a:ext cx="2133600" cy="365125"/>
          </a:xfrm>
        </p:spPr>
        <p:txBody>
          <a:bodyPr/>
          <a:lstStyle>
            <a:lvl1pPr algn="l">
              <a:defRPr sz="1800">
                <a:solidFill>
                  <a:schemeClr val="bg1">
                    <a:lumMod val="85000"/>
                  </a:schemeClr>
                </a:solidFill>
              </a:defRPr>
            </a:lvl1pPr>
          </a:lstStyle>
          <a:p>
            <a:fld id="{C90575E8-9CA9-4AE2-BCF2-0C4EFDD447A4}" type="slidenum">
              <a:rPr lang="en-US" smtClean="0">
                <a:solidFill>
                  <a:prstClr val="white">
                    <a:lumMod val="85000"/>
                  </a:prstClr>
                </a:solidFill>
              </a:rPr>
              <a:pPr/>
              <a:t>‹#›</a:t>
            </a:fld>
            <a:endParaRPr lang="en-US" dirty="0">
              <a:solidFill>
                <a:prstClr val="white">
                  <a:lumMod val="85000"/>
                </a:prstClr>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0" t="11982" r="2641" b="2963"/>
          <a:stretch/>
        </p:blipFill>
        <p:spPr>
          <a:xfrm>
            <a:off x="0" y="1688"/>
            <a:ext cx="1371600" cy="1093687"/>
          </a:xfrm>
          <a:prstGeom prst="rect">
            <a:avLst/>
          </a:prstGeom>
        </p:spPr>
      </p:pic>
      <p:sp>
        <p:nvSpPr>
          <p:cNvPr id="10" name="Block Arc 9"/>
          <p:cNvSpPr/>
          <p:nvPr userDrawn="1"/>
        </p:nvSpPr>
        <p:spPr>
          <a:xfrm>
            <a:off x="-1908376" y="-1524000"/>
            <a:ext cx="3965776" cy="3048000"/>
          </a:xfrm>
          <a:prstGeom prst="blockArc">
            <a:avLst>
              <a:gd name="adj1" fmla="val 1955"/>
              <a:gd name="adj2" fmla="val 5358514"/>
              <a:gd name="adj3" fmla="val 22405"/>
            </a:avLst>
          </a:prstGeom>
          <a:gradFill flip="none" rotWithShape="1">
            <a:gsLst>
              <a:gs pos="42000">
                <a:schemeClr val="tx1">
                  <a:alpha val="0"/>
                </a:schemeClr>
              </a:gs>
              <a:gs pos="0">
                <a:schemeClr val="accent1">
                  <a:tint val="66000"/>
                  <a:satMod val="160000"/>
                  <a:alpha val="0"/>
                </a:schemeClr>
              </a:gs>
              <a:gs pos="71000">
                <a:schemeClr val="tx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black"/>
              </a:solidFill>
            </a:endParaRPr>
          </a:p>
        </p:txBody>
      </p:sp>
      <p:sp>
        <p:nvSpPr>
          <p:cNvPr id="2" name="Title 1"/>
          <p:cNvSpPr>
            <a:spLocks noGrp="1"/>
          </p:cNvSpPr>
          <p:nvPr>
            <p:ph type="title"/>
          </p:nvPr>
        </p:nvSpPr>
        <p:spPr>
          <a:xfrm>
            <a:off x="1907948" y="274638"/>
            <a:ext cx="6778851" cy="639762"/>
          </a:xfrm>
        </p:spPr>
        <p:txBody>
          <a:bodyPr lIns="0" tIns="0" rIns="0" bIns="0">
            <a:normAutofit/>
          </a:bodyPr>
          <a:lstStyle>
            <a:lvl1pPr algn="l">
              <a:defRPr sz="3200" u="sng">
                <a:solidFill>
                  <a:srgbClr val="FFFF66"/>
                </a:solidFill>
              </a:defRPr>
            </a:lvl1pPr>
          </a:lstStyle>
          <a:p>
            <a:r>
              <a:rPr lang="en-US" dirty="0"/>
              <a:t>Click to edit Master title style</a:t>
            </a:r>
          </a:p>
        </p:txBody>
      </p:sp>
      <p:sp>
        <p:nvSpPr>
          <p:cNvPr id="3" name="Content Placeholder 2"/>
          <p:cNvSpPr>
            <a:spLocks noGrp="1"/>
          </p:cNvSpPr>
          <p:nvPr>
            <p:ph idx="1"/>
          </p:nvPr>
        </p:nvSpPr>
        <p:spPr>
          <a:xfrm>
            <a:off x="457200" y="1095376"/>
            <a:ext cx="8229600" cy="5030788"/>
          </a:xfrm>
        </p:spPr>
        <p:txBody>
          <a:bodyPr/>
          <a:lstStyle>
            <a:lvl1pPr marL="0" indent="0">
              <a:lnSpc>
                <a:spcPct val="90000"/>
              </a:lnSpc>
              <a:spcBef>
                <a:spcPts val="900"/>
              </a:spcBef>
              <a:buNone/>
              <a:defRPr sz="2600">
                <a:solidFill>
                  <a:schemeClr val="bg1">
                    <a:lumMod val="95000"/>
                  </a:schemeClr>
                </a:solidFill>
              </a:defRPr>
            </a:lvl1pPr>
            <a:lvl2pPr marL="461963" indent="-285750">
              <a:lnSpc>
                <a:spcPct val="90000"/>
              </a:lnSpc>
              <a:spcBef>
                <a:spcPts val="600"/>
              </a:spcBef>
              <a:buFont typeface="Arial" pitchFamily="34" charset="0"/>
              <a:buChar char="•"/>
              <a:defRPr sz="2200">
                <a:solidFill>
                  <a:srgbClr val="E6E69A"/>
                </a:solidFill>
              </a:defRPr>
            </a:lvl2pPr>
            <a:lvl3pPr marL="687388" indent="-228600">
              <a:lnSpc>
                <a:spcPct val="90000"/>
              </a:lnSpc>
              <a:spcBef>
                <a:spcPts val="400"/>
              </a:spcBef>
              <a:buFont typeface="Calibri" pitchFamily="34" charset="0"/>
              <a:buChar char="◦"/>
              <a:defRPr sz="2000">
                <a:solidFill>
                  <a:srgbClr val="8BC5FF"/>
                </a:solidFill>
              </a:defRPr>
            </a:lvl3pPr>
            <a:lvl4pPr marL="1144588" indent="-228600">
              <a:defRPr/>
            </a:lvl4pPr>
            <a:lvl5pPr marL="1601788"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0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Howard University, 11 March 2009</a:t>
            </a:r>
          </a:p>
        </p:txBody>
      </p:sp>
      <p:sp>
        <p:nvSpPr>
          <p:cNvPr id="5" name="Footer Placeholder 4"/>
          <p:cNvSpPr>
            <a:spLocks noGrp="1"/>
          </p:cNvSpPr>
          <p:nvPr>
            <p:ph type="ftr" sz="quarter" idx="11"/>
          </p:nvPr>
        </p:nvSpPr>
        <p:spPr/>
        <p:txBody>
          <a:bodyPr/>
          <a:lstStyle/>
          <a:p>
            <a:r>
              <a:rPr lang="en-US">
                <a:solidFill>
                  <a:prstClr val="black">
                    <a:tint val="75000"/>
                  </a:prstClr>
                </a:solidFill>
              </a:rPr>
              <a:t>LIGO-G0900080-v3</a:t>
            </a:r>
          </a:p>
        </p:txBody>
      </p:sp>
      <p:sp>
        <p:nvSpPr>
          <p:cNvPr id="6" name="Slide Number Placeholder 5"/>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40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Howard University, 11 March 2009</a:t>
            </a:r>
          </a:p>
        </p:txBody>
      </p:sp>
      <p:sp>
        <p:nvSpPr>
          <p:cNvPr id="6" name="Footer Placeholder 5"/>
          <p:cNvSpPr>
            <a:spLocks noGrp="1"/>
          </p:cNvSpPr>
          <p:nvPr>
            <p:ph type="ftr" sz="quarter" idx="11"/>
          </p:nvPr>
        </p:nvSpPr>
        <p:spPr/>
        <p:txBody>
          <a:bodyPr/>
          <a:lstStyle/>
          <a:p>
            <a:r>
              <a:rPr lang="en-US">
                <a:solidFill>
                  <a:prstClr val="black">
                    <a:tint val="75000"/>
                  </a:prstClr>
                </a:solidFill>
              </a:rPr>
              <a:t>LIGO-G0900080-v3</a:t>
            </a:r>
          </a:p>
        </p:txBody>
      </p:sp>
      <p:sp>
        <p:nvSpPr>
          <p:cNvPr id="7" name="Slide Number Placeholder 6"/>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48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Howard University, 11 March 2009</a:t>
            </a:r>
          </a:p>
        </p:txBody>
      </p:sp>
      <p:sp>
        <p:nvSpPr>
          <p:cNvPr id="8" name="Footer Placeholder 7"/>
          <p:cNvSpPr>
            <a:spLocks noGrp="1"/>
          </p:cNvSpPr>
          <p:nvPr>
            <p:ph type="ftr" sz="quarter" idx="11"/>
          </p:nvPr>
        </p:nvSpPr>
        <p:spPr/>
        <p:txBody>
          <a:bodyPr/>
          <a:lstStyle/>
          <a:p>
            <a:r>
              <a:rPr lang="en-US">
                <a:solidFill>
                  <a:prstClr val="black">
                    <a:tint val="75000"/>
                  </a:prstClr>
                </a:solidFill>
              </a:rPr>
              <a:t>LIGO-G0900080-v3</a:t>
            </a:r>
          </a:p>
        </p:txBody>
      </p:sp>
      <p:sp>
        <p:nvSpPr>
          <p:cNvPr id="9" name="Slide Number Placeholder 8"/>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55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Howard University, 11 March 2009</a:t>
            </a:r>
          </a:p>
        </p:txBody>
      </p:sp>
      <p:sp>
        <p:nvSpPr>
          <p:cNvPr id="4" name="Footer Placeholder 3"/>
          <p:cNvSpPr>
            <a:spLocks noGrp="1"/>
          </p:cNvSpPr>
          <p:nvPr>
            <p:ph type="ftr" sz="quarter" idx="11"/>
          </p:nvPr>
        </p:nvSpPr>
        <p:spPr/>
        <p:txBody>
          <a:bodyPr/>
          <a:lstStyle/>
          <a:p>
            <a:r>
              <a:rPr lang="en-US">
                <a:solidFill>
                  <a:prstClr val="black">
                    <a:tint val="75000"/>
                  </a:prstClr>
                </a:solidFill>
              </a:rPr>
              <a:t>LIGO-G0900080-v3</a:t>
            </a:r>
          </a:p>
        </p:txBody>
      </p:sp>
      <p:sp>
        <p:nvSpPr>
          <p:cNvPr id="5" name="Slide Number Placeholder 4"/>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98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Howard University, 11 March 2009</a:t>
            </a:r>
          </a:p>
        </p:txBody>
      </p:sp>
      <p:sp>
        <p:nvSpPr>
          <p:cNvPr id="3" name="Footer Placeholder 2"/>
          <p:cNvSpPr>
            <a:spLocks noGrp="1"/>
          </p:cNvSpPr>
          <p:nvPr>
            <p:ph type="ftr" sz="quarter" idx="11"/>
          </p:nvPr>
        </p:nvSpPr>
        <p:spPr/>
        <p:txBody>
          <a:bodyPr/>
          <a:lstStyle/>
          <a:p>
            <a:r>
              <a:rPr lang="en-US">
                <a:solidFill>
                  <a:prstClr val="black">
                    <a:tint val="75000"/>
                  </a:prstClr>
                </a:solidFill>
              </a:rPr>
              <a:t>LIGO-G0900080-v3</a:t>
            </a:r>
          </a:p>
        </p:txBody>
      </p:sp>
      <p:sp>
        <p:nvSpPr>
          <p:cNvPr id="4" name="Slide Number Placeholder 3"/>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30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Howard University, 11 March 2009</a:t>
            </a:r>
          </a:p>
        </p:txBody>
      </p:sp>
      <p:sp>
        <p:nvSpPr>
          <p:cNvPr id="6" name="Footer Placeholder 5"/>
          <p:cNvSpPr>
            <a:spLocks noGrp="1"/>
          </p:cNvSpPr>
          <p:nvPr>
            <p:ph type="ftr" sz="quarter" idx="11"/>
          </p:nvPr>
        </p:nvSpPr>
        <p:spPr/>
        <p:txBody>
          <a:bodyPr/>
          <a:lstStyle/>
          <a:p>
            <a:r>
              <a:rPr lang="en-US">
                <a:solidFill>
                  <a:prstClr val="black">
                    <a:tint val="75000"/>
                  </a:prstClr>
                </a:solidFill>
              </a:rPr>
              <a:t>LIGO-G0900080-v3</a:t>
            </a:r>
          </a:p>
        </p:txBody>
      </p:sp>
      <p:sp>
        <p:nvSpPr>
          <p:cNvPr id="7" name="Slide Number Placeholder 6"/>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47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7000"/>
            <a:ext cx="7315200" cy="711200"/>
          </a:xfrm>
        </p:spPr>
        <p:txBody>
          <a:bodyPr/>
          <a:lstStyle>
            <a:lvl1pPr>
              <a:lnSpc>
                <a:spcPct val="85000"/>
              </a:lnSpc>
              <a:defRPr sz="3200" b="0">
                <a:solidFill>
                  <a:srgbClr val="FFFF66"/>
                </a:solidFill>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spcBef>
                <a:spcPts val="1200"/>
              </a:spcBef>
              <a:defRPr sz="2000"/>
            </a:lvl1pPr>
            <a:lvl2pPr>
              <a:lnSpc>
                <a:spcPct val="90000"/>
              </a:lnSpc>
              <a:spcBef>
                <a:spcPts val="900"/>
              </a:spcBef>
              <a:defRPr sz="1800">
                <a:solidFill>
                  <a:srgbClr val="0066CC"/>
                </a:solidFill>
              </a:defRPr>
            </a:lvl2pPr>
            <a:lvl3pPr marL="968375" indent="-228600">
              <a:lnSpc>
                <a:spcPct val="90000"/>
              </a:lnSpc>
              <a:spcBef>
                <a:spcPts val="600"/>
              </a:spcBef>
              <a:buClr>
                <a:srgbClr val="D60000"/>
              </a:buClr>
              <a:buFont typeface="Arial" pitchFamily="34" charset="0"/>
              <a:buChar cha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Howard University, 11 March 2009</a:t>
            </a:r>
            <a:endParaRPr lang="en-US" dirty="0"/>
          </a:p>
        </p:txBody>
      </p:sp>
      <p:sp>
        <p:nvSpPr>
          <p:cNvPr id="5" name="Footer Placeholder 4"/>
          <p:cNvSpPr>
            <a:spLocks noGrp="1"/>
          </p:cNvSpPr>
          <p:nvPr>
            <p:ph type="ftr" sz="quarter" idx="11"/>
          </p:nvPr>
        </p:nvSpPr>
        <p:spPr/>
        <p:txBody>
          <a:bodyPr/>
          <a:lstStyle>
            <a:lvl1pPr>
              <a:defRPr/>
            </a:lvl1pPr>
          </a:lstStyle>
          <a:p>
            <a:r>
              <a:rPr lang="en-US"/>
              <a:t>LIGO-G0900080-v3</a:t>
            </a:r>
            <a:endParaRPr lang="en-US" dirty="0"/>
          </a:p>
        </p:txBody>
      </p:sp>
      <p:sp>
        <p:nvSpPr>
          <p:cNvPr id="6" name="Slide Number Placeholder 5"/>
          <p:cNvSpPr>
            <a:spLocks noGrp="1"/>
          </p:cNvSpPr>
          <p:nvPr>
            <p:ph type="sldNum" sz="quarter" idx="12"/>
          </p:nvPr>
        </p:nvSpPr>
        <p:spPr/>
        <p:txBody>
          <a:bodyPr/>
          <a:lstStyle>
            <a:lvl1pPr>
              <a:defRPr/>
            </a:lvl1pPr>
          </a:lstStyle>
          <a:p>
            <a:fld id="{93C35ECC-5A5C-4ECB-AA82-3709BFA55634}" type="slidenum">
              <a:rPr lang="en-US"/>
              <a:pPr/>
              <a:t>‹#›</a:t>
            </a:fld>
            <a:endParaRPr lang="en-US"/>
          </a:p>
        </p:txBody>
      </p:sp>
      <p:sp>
        <p:nvSpPr>
          <p:cNvPr id="7" name="TextBox 6"/>
          <p:cNvSpPr txBox="1"/>
          <p:nvPr userDrawn="1"/>
        </p:nvSpPr>
        <p:spPr>
          <a:xfrm>
            <a:off x="0" y="-228600"/>
            <a:ext cx="1066800" cy="1200329"/>
          </a:xfrm>
          <a:prstGeom prst="rect">
            <a:avLst/>
          </a:prstGeom>
          <a:noFill/>
        </p:spPr>
        <p:txBody>
          <a:bodyPr wrap="square" rtlCol="0">
            <a:spAutoFit/>
          </a:bodyPr>
          <a:lstStyle/>
          <a:p>
            <a:r>
              <a:rPr lang="en-US" sz="7200" dirty="0">
                <a:solidFill>
                  <a:srgbClr val="3C3C3C"/>
                </a:solidFill>
                <a:latin typeface="Calibri" pitchFamily="34" charset="0"/>
                <a:cs typeface="Calibri" pitchFamily="34" charset="0"/>
              </a:rPr>
              <a: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6121" y="41694"/>
            <a:ext cx="762000" cy="762000"/>
          </a:xfrm>
          <a:prstGeom prst="rect">
            <a:avLst/>
          </a:prstGeom>
        </p:spPr>
      </p:pic>
    </p:spTree>
    <p:extLst>
      <p:ext uri="{BB962C8B-B14F-4D97-AF65-F5344CB8AC3E}">
        <p14:creationId xmlns:p14="http://schemas.microsoft.com/office/powerpoint/2010/main" val="371765231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Howard University, 11 March 2009</a:t>
            </a:r>
          </a:p>
        </p:txBody>
      </p:sp>
      <p:sp>
        <p:nvSpPr>
          <p:cNvPr id="6" name="Footer Placeholder 5"/>
          <p:cNvSpPr>
            <a:spLocks noGrp="1"/>
          </p:cNvSpPr>
          <p:nvPr>
            <p:ph type="ftr" sz="quarter" idx="11"/>
          </p:nvPr>
        </p:nvSpPr>
        <p:spPr/>
        <p:txBody>
          <a:bodyPr/>
          <a:lstStyle/>
          <a:p>
            <a:r>
              <a:rPr lang="en-US">
                <a:solidFill>
                  <a:prstClr val="black">
                    <a:tint val="75000"/>
                  </a:prstClr>
                </a:solidFill>
              </a:rPr>
              <a:t>LIGO-G0900080-v3</a:t>
            </a:r>
          </a:p>
        </p:txBody>
      </p:sp>
      <p:sp>
        <p:nvSpPr>
          <p:cNvPr id="7" name="Slide Number Placeholder 6"/>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91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Howard University, 11 March 2009</a:t>
            </a:r>
          </a:p>
        </p:txBody>
      </p:sp>
      <p:sp>
        <p:nvSpPr>
          <p:cNvPr id="5" name="Footer Placeholder 4"/>
          <p:cNvSpPr>
            <a:spLocks noGrp="1"/>
          </p:cNvSpPr>
          <p:nvPr>
            <p:ph type="ftr" sz="quarter" idx="11"/>
          </p:nvPr>
        </p:nvSpPr>
        <p:spPr/>
        <p:txBody>
          <a:bodyPr/>
          <a:lstStyle/>
          <a:p>
            <a:r>
              <a:rPr lang="en-US">
                <a:solidFill>
                  <a:prstClr val="black">
                    <a:tint val="75000"/>
                  </a:prstClr>
                </a:solidFill>
              </a:rPr>
              <a:t>LIGO-G0900080-v3</a:t>
            </a:r>
          </a:p>
        </p:txBody>
      </p:sp>
      <p:sp>
        <p:nvSpPr>
          <p:cNvPr id="6" name="Slide Number Placeholder 5"/>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65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Howard University, 11 March 2009</a:t>
            </a:r>
          </a:p>
        </p:txBody>
      </p:sp>
      <p:sp>
        <p:nvSpPr>
          <p:cNvPr id="5" name="Footer Placeholder 4"/>
          <p:cNvSpPr>
            <a:spLocks noGrp="1"/>
          </p:cNvSpPr>
          <p:nvPr>
            <p:ph type="ftr" sz="quarter" idx="11"/>
          </p:nvPr>
        </p:nvSpPr>
        <p:spPr/>
        <p:txBody>
          <a:bodyPr/>
          <a:lstStyle/>
          <a:p>
            <a:r>
              <a:rPr lang="en-US">
                <a:solidFill>
                  <a:prstClr val="black">
                    <a:tint val="75000"/>
                  </a:prstClr>
                </a:solidFill>
              </a:rPr>
              <a:t>LIGO-G0900080-v3</a:t>
            </a:r>
          </a:p>
        </p:txBody>
      </p:sp>
      <p:sp>
        <p:nvSpPr>
          <p:cNvPr id="6" name="Slide Number Placeholder 5"/>
          <p:cNvSpPr>
            <a:spLocks noGrp="1"/>
          </p:cNvSpPr>
          <p:nvPr>
            <p:ph type="sldNum" sz="quarter" idx="12"/>
          </p:nvPr>
        </p:nvSpPr>
        <p:spPr/>
        <p:txBody>
          <a:bodyPr/>
          <a:lstStyle/>
          <a:p>
            <a:fld id="{C90575E8-9CA9-4AE2-BCF2-0C4EFDD44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89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Howard University, 11 March 2009</a:t>
            </a:r>
          </a:p>
        </p:txBody>
      </p:sp>
      <p:sp>
        <p:nvSpPr>
          <p:cNvPr id="5" name="Footer Placeholder 4"/>
          <p:cNvSpPr>
            <a:spLocks noGrp="1"/>
          </p:cNvSpPr>
          <p:nvPr>
            <p:ph type="ftr" sz="quarter" idx="11"/>
          </p:nvPr>
        </p:nvSpPr>
        <p:spPr/>
        <p:txBody>
          <a:bodyPr/>
          <a:lstStyle>
            <a:lvl1pPr>
              <a:defRPr/>
            </a:lvl1pPr>
          </a:lstStyle>
          <a:p>
            <a:r>
              <a:rPr lang="en-US"/>
              <a:t>LIGO-G0900080-v3</a:t>
            </a:r>
          </a:p>
        </p:txBody>
      </p:sp>
      <p:sp>
        <p:nvSpPr>
          <p:cNvPr id="6" name="Slide Number Placeholder 5"/>
          <p:cNvSpPr>
            <a:spLocks noGrp="1"/>
          </p:cNvSpPr>
          <p:nvPr>
            <p:ph type="sldNum" sz="quarter" idx="12"/>
          </p:nvPr>
        </p:nvSpPr>
        <p:spPr/>
        <p:txBody>
          <a:bodyPr/>
          <a:lstStyle>
            <a:lvl1pPr>
              <a:defRPr/>
            </a:lvl1pPr>
          </a:lstStyle>
          <a:p>
            <a:fld id="{31B921BA-B05D-4554-83E1-87F9B62112B4}" type="slidenum">
              <a:rPr lang="en-US"/>
              <a:pPr/>
              <a:t>‹#›</a:t>
            </a:fld>
            <a:endParaRPr lang="en-US"/>
          </a:p>
        </p:txBody>
      </p:sp>
    </p:spTree>
    <p:extLst>
      <p:ext uri="{BB962C8B-B14F-4D97-AF65-F5344CB8AC3E}">
        <p14:creationId xmlns:p14="http://schemas.microsoft.com/office/powerpoint/2010/main" val="38783233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295400"/>
            <a:ext cx="4037012"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295400"/>
            <a:ext cx="4037013"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Howard University, 11 March 2009</a:t>
            </a:r>
          </a:p>
        </p:txBody>
      </p:sp>
      <p:sp>
        <p:nvSpPr>
          <p:cNvPr id="6" name="Footer Placeholder 5"/>
          <p:cNvSpPr>
            <a:spLocks noGrp="1"/>
          </p:cNvSpPr>
          <p:nvPr>
            <p:ph type="ftr" sz="quarter" idx="11"/>
          </p:nvPr>
        </p:nvSpPr>
        <p:spPr/>
        <p:txBody>
          <a:bodyPr/>
          <a:lstStyle>
            <a:lvl1pPr>
              <a:defRPr/>
            </a:lvl1pPr>
          </a:lstStyle>
          <a:p>
            <a:r>
              <a:rPr lang="en-US"/>
              <a:t>LIGO-G0900080-v3</a:t>
            </a:r>
          </a:p>
        </p:txBody>
      </p:sp>
      <p:sp>
        <p:nvSpPr>
          <p:cNvPr id="7" name="Slide Number Placeholder 6"/>
          <p:cNvSpPr>
            <a:spLocks noGrp="1"/>
          </p:cNvSpPr>
          <p:nvPr>
            <p:ph type="sldNum" sz="quarter" idx="12"/>
          </p:nvPr>
        </p:nvSpPr>
        <p:spPr/>
        <p:txBody>
          <a:bodyPr/>
          <a:lstStyle>
            <a:lvl1pPr>
              <a:defRPr/>
            </a:lvl1pPr>
          </a:lstStyle>
          <a:p>
            <a:fld id="{0AE8D1F0-0A6D-4726-8AA5-9F09989A7B9E}" type="slidenum">
              <a:rPr lang="en-US"/>
              <a:pPr/>
              <a:t>‹#›</a:t>
            </a:fld>
            <a:endParaRPr lang="en-US"/>
          </a:p>
        </p:txBody>
      </p:sp>
    </p:spTree>
    <p:extLst>
      <p:ext uri="{BB962C8B-B14F-4D97-AF65-F5344CB8AC3E}">
        <p14:creationId xmlns:p14="http://schemas.microsoft.com/office/powerpoint/2010/main" val="17129895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Howard University, 11 March 2009</a:t>
            </a:r>
          </a:p>
        </p:txBody>
      </p:sp>
      <p:sp>
        <p:nvSpPr>
          <p:cNvPr id="8" name="Footer Placeholder 7"/>
          <p:cNvSpPr>
            <a:spLocks noGrp="1"/>
          </p:cNvSpPr>
          <p:nvPr>
            <p:ph type="ftr" sz="quarter" idx="11"/>
          </p:nvPr>
        </p:nvSpPr>
        <p:spPr/>
        <p:txBody>
          <a:bodyPr/>
          <a:lstStyle>
            <a:lvl1pPr>
              <a:defRPr/>
            </a:lvl1pPr>
          </a:lstStyle>
          <a:p>
            <a:r>
              <a:rPr lang="en-US"/>
              <a:t>LIGO-G0900080-v3</a:t>
            </a:r>
          </a:p>
        </p:txBody>
      </p:sp>
      <p:sp>
        <p:nvSpPr>
          <p:cNvPr id="9" name="Slide Number Placeholder 8"/>
          <p:cNvSpPr>
            <a:spLocks noGrp="1"/>
          </p:cNvSpPr>
          <p:nvPr>
            <p:ph type="sldNum" sz="quarter" idx="12"/>
          </p:nvPr>
        </p:nvSpPr>
        <p:spPr/>
        <p:txBody>
          <a:bodyPr/>
          <a:lstStyle>
            <a:lvl1pPr>
              <a:defRPr/>
            </a:lvl1pPr>
          </a:lstStyle>
          <a:p>
            <a:fld id="{22E1DA22-9488-4ADB-A7A8-1551E03E6850}" type="slidenum">
              <a:rPr lang="en-US"/>
              <a:pPr/>
              <a:t>‹#›</a:t>
            </a:fld>
            <a:endParaRPr lang="en-US"/>
          </a:p>
        </p:txBody>
      </p:sp>
    </p:spTree>
    <p:extLst>
      <p:ext uri="{BB962C8B-B14F-4D97-AF65-F5344CB8AC3E}">
        <p14:creationId xmlns:p14="http://schemas.microsoft.com/office/powerpoint/2010/main" val="30523593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Howard University, 11 March 2009</a:t>
            </a:r>
          </a:p>
        </p:txBody>
      </p:sp>
      <p:sp>
        <p:nvSpPr>
          <p:cNvPr id="4" name="Footer Placeholder 3"/>
          <p:cNvSpPr>
            <a:spLocks noGrp="1"/>
          </p:cNvSpPr>
          <p:nvPr>
            <p:ph type="ftr" sz="quarter" idx="11"/>
          </p:nvPr>
        </p:nvSpPr>
        <p:spPr/>
        <p:txBody>
          <a:bodyPr/>
          <a:lstStyle>
            <a:lvl1pPr>
              <a:defRPr/>
            </a:lvl1pPr>
          </a:lstStyle>
          <a:p>
            <a:r>
              <a:rPr lang="en-US"/>
              <a:t>LIGO-G0900080-v3</a:t>
            </a:r>
          </a:p>
        </p:txBody>
      </p:sp>
      <p:sp>
        <p:nvSpPr>
          <p:cNvPr id="5" name="Slide Number Placeholder 4"/>
          <p:cNvSpPr>
            <a:spLocks noGrp="1"/>
          </p:cNvSpPr>
          <p:nvPr>
            <p:ph type="sldNum" sz="quarter" idx="12"/>
          </p:nvPr>
        </p:nvSpPr>
        <p:spPr/>
        <p:txBody>
          <a:bodyPr/>
          <a:lstStyle>
            <a:lvl1pPr>
              <a:defRPr/>
            </a:lvl1pPr>
          </a:lstStyle>
          <a:p>
            <a:fld id="{C9472BFA-1BB6-427C-9B3C-2DC5A73A461C}" type="slidenum">
              <a:rPr lang="en-US"/>
              <a:pPr/>
              <a:t>‹#›</a:t>
            </a:fld>
            <a:endParaRPr lang="en-US"/>
          </a:p>
        </p:txBody>
      </p:sp>
    </p:spTree>
    <p:extLst>
      <p:ext uri="{BB962C8B-B14F-4D97-AF65-F5344CB8AC3E}">
        <p14:creationId xmlns:p14="http://schemas.microsoft.com/office/powerpoint/2010/main" val="10463593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Howard University, 11 March 2009</a:t>
            </a:r>
          </a:p>
        </p:txBody>
      </p:sp>
      <p:sp>
        <p:nvSpPr>
          <p:cNvPr id="3" name="Footer Placeholder 2"/>
          <p:cNvSpPr>
            <a:spLocks noGrp="1"/>
          </p:cNvSpPr>
          <p:nvPr>
            <p:ph type="ftr" sz="quarter" idx="11"/>
          </p:nvPr>
        </p:nvSpPr>
        <p:spPr/>
        <p:txBody>
          <a:bodyPr/>
          <a:lstStyle>
            <a:lvl1pPr>
              <a:defRPr/>
            </a:lvl1pPr>
          </a:lstStyle>
          <a:p>
            <a:r>
              <a:rPr lang="en-US"/>
              <a:t>LIGO-G0900080-v3</a:t>
            </a:r>
          </a:p>
        </p:txBody>
      </p:sp>
      <p:sp>
        <p:nvSpPr>
          <p:cNvPr id="4" name="Slide Number Placeholder 3"/>
          <p:cNvSpPr>
            <a:spLocks noGrp="1"/>
          </p:cNvSpPr>
          <p:nvPr>
            <p:ph type="sldNum" sz="quarter" idx="12"/>
          </p:nvPr>
        </p:nvSpPr>
        <p:spPr/>
        <p:txBody>
          <a:bodyPr/>
          <a:lstStyle>
            <a:lvl1pPr>
              <a:defRPr/>
            </a:lvl1pPr>
          </a:lstStyle>
          <a:p>
            <a:fld id="{B135EF0F-EED9-47F1-BF54-49648565A498}" type="slidenum">
              <a:rPr lang="en-US"/>
              <a:pPr/>
              <a:t>‹#›</a:t>
            </a:fld>
            <a:endParaRPr lang="en-US"/>
          </a:p>
        </p:txBody>
      </p:sp>
    </p:spTree>
    <p:extLst>
      <p:ext uri="{BB962C8B-B14F-4D97-AF65-F5344CB8AC3E}">
        <p14:creationId xmlns:p14="http://schemas.microsoft.com/office/powerpoint/2010/main" val="39293684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Howard University, 11 March 2009</a:t>
            </a:r>
          </a:p>
        </p:txBody>
      </p:sp>
      <p:sp>
        <p:nvSpPr>
          <p:cNvPr id="6" name="Footer Placeholder 5"/>
          <p:cNvSpPr>
            <a:spLocks noGrp="1"/>
          </p:cNvSpPr>
          <p:nvPr>
            <p:ph type="ftr" sz="quarter" idx="11"/>
          </p:nvPr>
        </p:nvSpPr>
        <p:spPr/>
        <p:txBody>
          <a:bodyPr/>
          <a:lstStyle>
            <a:lvl1pPr>
              <a:defRPr/>
            </a:lvl1pPr>
          </a:lstStyle>
          <a:p>
            <a:r>
              <a:rPr lang="en-US"/>
              <a:t>LIGO-G0900080-v3</a:t>
            </a:r>
          </a:p>
        </p:txBody>
      </p:sp>
      <p:sp>
        <p:nvSpPr>
          <p:cNvPr id="7" name="Slide Number Placeholder 6"/>
          <p:cNvSpPr>
            <a:spLocks noGrp="1"/>
          </p:cNvSpPr>
          <p:nvPr>
            <p:ph type="sldNum" sz="quarter" idx="12"/>
          </p:nvPr>
        </p:nvSpPr>
        <p:spPr/>
        <p:txBody>
          <a:bodyPr/>
          <a:lstStyle>
            <a:lvl1pPr>
              <a:defRPr/>
            </a:lvl1pPr>
          </a:lstStyle>
          <a:p>
            <a:fld id="{3D2DFD64-5F95-44B0-98DD-72D44B4DA0C4}" type="slidenum">
              <a:rPr lang="en-US"/>
              <a:pPr/>
              <a:t>‹#›</a:t>
            </a:fld>
            <a:endParaRPr lang="en-US"/>
          </a:p>
        </p:txBody>
      </p:sp>
    </p:spTree>
    <p:extLst>
      <p:ext uri="{BB962C8B-B14F-4D97-AF65-F5344CB8AC3E}">
        <p14:creationId xmlns:p14="http://schemas.microsoft.com/office/powerpoint/2010/main" val="18006309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Howard University, 11 March 2009</a:t>
            </a:r>
          </a:p>
        </p:txBody>
      </p:sp>
      <p:sp>
        <p:nvSpPr>
          <p:cNvPr id="6" name="Footer Placeholder 5"/>
          <p:cNvSpPr>
            <a:spLocks noGrp="1"/>
          </p:cNvSpPr>
          <p:nvPr>
            <p:ph type="ftr" sz="quarter" idx="11"/>
          </p:nvPr>
        </p:nvSpPr>
        <p:spPr/>
        <p:txBody>
          <a:bodyPr/>
          <a:lstStyle>
            <a:lvl1pPr>
              <a:defRPr/>
            </a:lvl1pPr>
          </a:lstStyle>
          <a:p>
            <a:r>
              <a:rPr lang="en-US"/>
              <a:t>LIGO-G0900080-v3</a:t>
            </a:r>
          </a:p>
        </p:txBody>
      </p:sp>
      <p:sp>
        <p:nvSpPr>
          <p:cNvPr id="7" name="Slide Number Placeholder 6"/>
          <p:cNvSpPr>
            <a:spLocks noGrp="1"/>
          </p:cNvSpPr>
          <p:nvPr>
            <p:ph type="sldNum" sz="quarter" idx="12"/>
          </p:nvPr>
        </p:nvSpPr>
        <p:spPr/>
        <p:txBody>
          <a:bodyPr/>
          <a:lstStyle>
            <a:lvl1pPr>
              <a:defRPr/>
            </a:lvl1pPr>
          </a:lstStyle>
          <a:p>
            <a:fld id="{E2EF7FCD-2349-4113-A2B7-5E1858E90ED2}" type="slidenum">
              <a:rPr lang="en-US"/>
              <a:pPr/>
              <a:t>‹#›</a:t>
            </a:fld>
            <a:endParaRPr lang="en-US"/>
          </a:p>
        </p:txBody>
      </p:sp>
    </p:spTree>
    <p:extLst>
      <p:ext uri="{BB962C8B-B14F-4D97-AF65-F5344CB8AC3E}">
        <p14:creationId xmlns:p14="http://schemas.microsoft.com/office/powerpoint/2010/main" val="41987459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838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1524000" y="127000"/>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How Can We Study the Universe with </a:t>
            </a:r>
            <a:r>
              <a:rPr lang="en-US" dirty="0" err="1"/>
              <a:t>Grav</a:t>
            </a:r>
            <a:r>
              <a:rPr lang="en-US" dirty="0"/>
              <a:t> Waves</a:t>
            </a:r>
          </a:p>
        </p:txBody>
      </p:sp>
      <p:sp>
        <p:nvSpPr>
          <p:cNvPr id="1027" name="Rectangle 3"/>
          <p:cNvSpPr>
            <a:spLocks noGrp="1" noChangeArrowheads="1"/>
          </p:cNvSpPr>
          <p:nvPr>
            <p:ph type="body" idx="1"/>
          </p:nvPr>
        </p:nvSpPr>
        <p:spPr bwMode="auto">
          <a:xfrm>
            <a:off x="455613" y="1143000"/>
            <a:ext cx="822642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228600" y="6629400"/>
            <a:ext cx="3505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a:t>Howard University, 11 March 2009</a:t>
            </a:r>
            <a:endParaRPr lang="en-US" dirty="0"/>
          </a:p>
        </p:txBody>
      </p:sp>
      <p:sp>
        <p:nvSpPr>
          <p:cNvPr id="1029" name="Rectangle 5"/>
          <p:cNvSpPr>
            <a:spLocks noGrp="1" noChangeArrowheads="1"/>
          </p:cNvSpPr>
          <p:nvPr>
            <p:ph type="ftr" sz="quarter" idx="3"/>
          </p:nvPr>
        </p:nvSpPr>
        <p:spPr bwMode="auto">
          <a:xfrm>
            <a:off x="3198813" y="6626225"/>
            <a:ext cx="27416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r>
              <a:rPr lang="en-US"/>
              <a:t>LIGO-G0900080-v3</a:t>
            </a:r>
            <a:endParaRPr lang="en-US" dirty="0"/>
          </a:p>
        </p:txBody>
      </p:sp>
      <p:sp>
        <p:nvSpPr>
          <p:cNvPr id="1030" name="Rectangle 6"/>
          <p:cNvSpPr>
            <a:spLocks noGrp="1" noChangeArrowheads="1"/>
          </p:cNvSpPr>
          <p:nvPr>
            <p:ph type="sldNum" sz="quarter" idx="4"/>
          </p:nvPr>
        </p:nvSpPr>
        <p:spPr bwMode="auto">
          <a:xfrm>
            <a:off x="6858000" y="6400800"/>
            <a:ext cx="2057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lvl1pPr>
          </a:lstStyle>
          <a:p>
            <a:fld id="{2EBEB5A7-ED87-4BC4-A021-376E1AE3DFD6}" type="slidenum">
              <a:rPr lang="en-US"/>
              <a:pPr/>
              <a:t>‹#›</a:t>
            </a:fld>
            <a:endParaRPr lang="en-US"/>
          </a:p>
        </p:txBody>
      </p:sp>
      <p:sp>
        <p:nvSpPr>
          <p:cNvPr id="1031" name="Line 7"/>
          <p:cNvSpPr>
            <a:spLocks noChangeShapeType="1"/>
          </p:cNvSpPr>
          <p:nvPr/>
        </p:nvSpPr>
        <p:spPr bwMode="auto">
          <a:xfrm>
            <a:off x="0" y="838200"/>
            <a:ext cx="9140825" cy="0"/>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fontAlgn="base">
        <a:lnSpc>
          <a:spcPct val="90000"/>
        </a:lnSpc>
        <a:spcBef>
          <a:spcPct val="0"/>
        </a:spcBef>
        <a:spcAft>
          <a:spcPct val="0"/>
        </a:spcAft>
        <a:defRPr sz="2800" b="0">
          <a:solidFill>
            <a:schemeClr val="bg1"/>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algn="l" rtl="0" fontAlgn="base">
        <a:spcBef>
          <a:spcPct val="50000"/>
        </a:spcBef>
        <a:spcAft>
          <a:spcPct val="0"/>
        </a:spcAft>
        <a:defRPr sz="2000" b="1">
          <a:solidFill>
            <a:schemeClr val="tx1"/>
          </a:solidFill>
          <a:latin typeface="+mn-lt"/>
          <a:ea typeface="+mn-ea"/>
          <a:cs typeface="+mn-cs"/>
        </a:defRPr>
      </a:lvl1pPr>
      <a:lvl2pPr marL="457200" algn="l" rtl="0" fontAlgn="base">
        <a:spcBef>
          <a:spcPct val="30000"/>
        </a:spcBef>
        <a:spcAft>
          <a:spcPct val="0"/>
        </a:spcAft>
        <a:defRPr>
          <a:solidFill>
            <a:schemeClr val="tx1"/>
          </a:solidFill>
          <a:latin typeface="+mn-lt"/>
        </a:defRPr>
      </a:lvl2pPr>
      <a:lvl3pPr marL="915988" indent="-1588" algn="l" rtl="0" fontAlgn="base">
        <a:spcBef>
          <a:spcPct val="20000"/>
        </a:spcBef>
        <a:spcAft>
          <a:spcPct val="0"/>
        </a:spcAft>
        <a:defRPr sz="18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chemeClr val="tx1"/>
            </a:gs>
            <a:gs pos="0">
              <a:schemeClr val="tx1"/>
            </a:gs>
            <a:gs pos="82000">
              <a:schemeClr val="tx1">
                <a:lumMod val="85000"/>
                <a:lumOff val="15000"/>
              </a:schemeClr>
            </a:gs>
            <a:gs pos="87000">
              <a:schemeClr val="tx1"/>
            </a:gs>
            <a:gs pos="92000">
              <a:schemeClr val="tx1">
                <a:lumMod val="85000"/>
                <a:lumOff val="15000"/>
              </a:schemeClr>
            </a:gs>
            <a:gs pos="65000">
              <a:schemeClr val="tx1">
                <a:lumMod val="95000"/>
                <a:lumOff val="5000"/>
              </a:schemeClr>
            </a:gs>
            <a:gs pos="72000">
              <a:schemeClr val="tx1">
                <a:lumMod val="85000"/>
                <a:lumOff val="15000"/>
              </a:schemeClr>
            </a:gs>
            <a:gs pos="97000">
              <a:schemeClr val="tx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rPr>
              <a:t>Howard University, 11 March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rPr>
              <a:t>LIGO-G0900080-v3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0575E8-9CA9-4AE2-BCF2-0C4EFDD447A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6263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tx1"/>
            </a:gs>
            <a:gs pos="0">
              <a:schemeClr val="tx1"/>
            </a:gs>
            <a:gs pos="32000">
              <a:schemeClr val="tx1">
                <a:lumMod val="85000"/>
                <a:lumOff val="15000"/>
              </a:schemeClr>
            </a:gs>
            <a:gs pos="37000">
              <a:schemeClr val="tx1"/>
            </a:gs>
            <a:gs pos="42000">
              <a:schemeClr val="tx1">
                <a:lumMod val="85000"/>
                <a:lumOff val="15000"/>
              </a:schemeClr>
            </a:gs>
            <a:gs pos="15000">
              <a:schemeClr val="tx1">
                <a:lumMod val="95000"/>
                <a:lumOff val="5000"/>
              </a:schemeClr>
            </a:gs>
            <a:gs pos="22000">
              <a:schemeClr val="tx1">
                <a:lumMod val="85000"/>
                <a:lumOff val="15000"/>
              </a:schemeClr>
            </a:gs>
            <a:gs pos="47000">
              <a:schemeClr val="tx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9975"/>
            <a:ext cx="8153400" cy="1617028"/>
          </a:xfrm>
        </p:spPr>
        <p:txBody>
          <a:bodyPr>
            <a:noAutofit/>
          </a:bodyPr>
          <a:lstStyle/>
          <a:p>
            <a:pPr>
              <a:lnSpc>
                <a:spcPct val="90000"/>
              </a:lnSpc>
            </a:pPr>
            <a:r>
              <a:rPr lang="en-US" sz="4300" dirty="0"/>
              <a:t>Summary of the Town Hall meeting and next steps</a:t>
            </a:r>
          </a:p>
        </p:txBody>
      </p:sp>
      <p:sp>
        <p:nvSpPr>
          <p:cNvPr id="3" name="Subtitle 2"/>
          <p:cNvSpPr>
            <a:spLocks noGrp="1"/>
          </p:cNvSpPr>
          <p:nvPr>
            <p:ph type="subTitle" idx="1"/>
          </p:nvPr>
        </p:nvSpPr>
        <p:spPr>
          <a:xfrm>
            <a:off x="685800" y="3068003"/>
            <a:ext cx="7772400" cy="2494597"/>
          </a:xfrm>
        </p:spPr>
        <p:txBody>
          <a:bodyPr>
            <a:noAutofit/>
          </a:bodyPr>
          <a:lstStyle/>
          <a:p>
            <a:pPr>
              <a:spcBef>
                <a:spcPts val="1200"/>
              </a:spcBef>
            </a:pPr>
            <a:r>
              <a:rPr lang="en-US" sz="2400" dirty="0">
                <a:solidFill>
                  <a:schemeClr val="bg1">
                    <a:lumMod val="75000"/>
                  </a:schemeClr>
                </a:solidFill>
              </a:rPr>
              <a:t>David Shoemaker for LSC and Virgo</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5614" b="45614"/>
          <a:stretch/>
        </p:blipFill>
        <p:spPr>
          <a:xfrm>
            <a:off x="6781801" y="4495801"/>
            <a:ext cx="2362199" cy="2362199"/>
          </a:xfrm>
          <a:prstGeom prst="rect">
            <a:avLst/>
          </a:prstGeom>
        </p:spPr>
      </p:pic>
      <p:sp>
        <p:nvSpPr>
          <p:cNvPr id="6" name="Rectangle 5"/>
          <p:cNvSpPr/>
          <p:nvPr/>
        </p:nvSpPr>
        <p:spPr>
          <a:xfrm>
            <a:off x="1752600" y="4953000"/>
            <a:ext cx="5562600" cy="707886"/>
          </a:xfrm>
          <a:prstGeom prst="rect">
            <a:avLst/>
          </a:prstGeom>
        </p:spPr>
        <p:txBody>
          <a:bodyPr wrap="square">
            <a:spAutoFit/>
          </a:bodyPr>
          <a:lstStyle/>
          <a:p>
            <a:pPr algn="ctr" fontAlgn="auto">
              <a:spcBef>
                <a:spcPts val="600"/>
              </a:spcBef>
              <a:spcAft>
                <a:spcPts val="0"/>
              </a:spcAft>
            </a:pPr>
            <a:r>
              <a:rPr lang="en-US" sz="2000" dirty="0" err="1">
                <a:solidFill>
                  <a:prstClr val="white">
                    <a:lumMod val="75000"/>
                  </a:prstClr>
                </a:solidFill>
                <a:latin typeface="Calibri"/>
              </a:rPr>
              <a:t>OpenLVEM</a:t>
            </a:r>
            <a:r>
              <a:rPr lang="en-US" sz="2000" dirty="0">
                <a:solidFill>
                  <a:prstClr val="white">
                    <a:lumMod val="75000"/>
                  </a:prstClr>
                </a:solidFill>
                <a:latin typeface="Calibri"/>
              </a:rPr>
              <a:t> Town Hall Meeting</a:t>
            </a:r>
            <a:br>
              <a:rPr lang="en-US" sz="2000" dirty="0">
                <a:solidFill>
                  <a:prstClr val="white">
                    <a:lumMod val="75000"/>
                  </a:prstClr>
                </a:solidFill>
                <a:latin typeface="Calibri"/>
              </a:rPr>
            </a:br>
            <a:r>
              <a:rPr lang="en-US" sz="2000" dirty="0">
                <a:solidFill>
                  <a:prstClr val="white">
                    <a:lumMod val="75000"/>
                  </a:prstClr>
                </a:solidFill>
                <a:latin typeface="Calibri"/>
              </a:rPr>
              <a:t>Amsterdam, 13 April 2018</a:t>
            </a:r>
          </a:p>
        </p:txBody>
      </p:sp>
      <p:sp>
        <p:nvSpPr>
          <p:cNvPr id="9" name="Rectangle 8"/>
          <p:cNvSpPr/>
          <p:nvPr/>
        </p:nvSpPr>
        <p:spPr>
          <a:xfrm>
            <a:off x="2209800" y="6457890"/>
            <a:ext cx="4572000" cy="400110"/>
          </a:xfrm>
          <a:prstGeom prst="rect">
            <a:avLst/>
          </a:prstGeom>
        </p:spPr>
        <p:txBody>
          <a:bodyPr>
            <a:spAutoFit/>
          </a:bodyPr>
          <a:lstStyle/>
          <a:p>
            <a:pPr algn="r"/>
            <a:r>
              <a:rPr lang="en-US" sz="1000" dirty="0">
                <a:solidFill>
                  <a:srgbClr val="009A46"/>
                </a:solidFill>
              </a:rPr>
              <a:t>GOES-8 image produced by M. </a:t>
            </a:r>
            <a:r>
              <a:rPr lang="en-US" sz="1000" dirty="0" err="1">
                <a:solidFill>
                  <a:srgbClr val="009A46"/>
                </a:solidFill>
              </a:rPr>
              <a:t>Jentoft-Nilsen</a:t>
            </a:r>
            <a:r>
              <a:rPr lang="en-US" sz="1000" dirty="0">
                <a:solidFill>
                  <a:srgbClr val="009A46"/>
                </a:solidFill>
              </a:rPr>
              <a:t>, F. </a:t>
            </a:r>
            <a:r>
              <a:rPr lang="en-US" sz="1000" dirty="0" err="1">
                <a:solidFill>
                  <a:srgbClr val="009A46"/>
                </a:solidFill>
              </a:rPr>
              <a:t>Hasler</a:t>
            </a:r>
            <a:r>
              <a:rPr lang="en-US" sz="1000" dirty="0">
                <a:solidFill>
                  <a:srgbClr val="009A46"/>
                </a:solidFill>
              </a:rPr>
              <a:t>, D. </a:t>
            </a:r>
            <a:r>
              <a:rPr lang="en-US" sz="1000" dirty="0" err="1">
                <a:solidFill>
                  <a:srgbClr val="009A46"/>
                </a:solidFill>
              </a:rPr>
              <a:t>Chesters</a:t>
            </a:r>
            <a:r>
              <a:rPr lang="en-US" sz="1000" dirty="0">
                <a:solidFill>
                  <a:srgbClr val="009A46"/>
                </a:solidFill>
              </a:rPr>
              <a:t> (NASA/Goddard) and T. Nielsen (Univ. of Hawaii)</a:t>
            </a:r>
          </a:p>
        </p:txBody>
      </p:sp>
      <p:sp>
        <p:nvSpPr>
          <p:cNvPr id="10" name="Rectangle 9"/>
          <p:cNvSpPr/>
          <p:nvPr/>
        </p:nvSpPr>
        <p:spPr>
          <a:xfrm>
            <a:off x="304800" y="6642556"/>
            <a:ext cx="5562600" cy="215444"/>
          </a:xfrm>
          <a:prstGeom prst="rect">
            <a:avLst/>
          </a:prstGeom>
        </p:spPr>
        <p:txBody>
          <a:bodyPr wrap="square">
            <a:spAutoFit/>
          </a:bodyPr>
          <a:lstStyle/>
          <a:p>
            <a:pPr fontAlgn="auto">
              <a:spcBef>
                <a:spcPts val="600"/>
              </a:spcBef>
              <a:spcAft>
                <a:spcPts val="0"/>
              </a:spcAft>
            </a:pPr>
            <a:r>
              <a:rPr lang="en-US" sz="800" dirty="0">
                <a:solidFill>
                  <a:prstClr val="black"/>
                </a:solidFill>
                <a:latin typeface="Calibri"/>
              </a:rPr>
              <a:t>LIGO-G1600320-v10</a:t>
            </a:r>
          </a:p>
        </p:txBody>
      </p:sp>
      <p:sp>
        <p:nvSpPr>
          <p:cNvPr id="14" name="Rectangle 13"/>
          <p:cNvSpPr/>
          <p:nvPr/>
        </p:nvSpPr>
        <p:spPr>
          <a:xfrm>
            <a:off x="457200" y="6324601"/>
            <a:ext cx="1752599" cy="246221"/>
          </a:xfrm>
          <a:prstGeom prst="rect">
            <a:avLst/>
          </a:prstGeom>
        </p:spPr>
        <p:txBody>
          <a:bodyPr wrap="square">
            <a:spAutoFit/>
          </a:bodyPr>
          <a:lstStyle/>
          <a:p>
            <a:pPr fontAlgn="auto">
              <a:spcBef>
                <a:spcPts val="600"/>
              </a:spcBef>
              <a:spcAft>
                <a:spcPts val="0"/>
              </a:spcAft>
            </a:pPr>
            <a:r>
              <a:rPr lang="en-US" sz="1000" dirty="0">
                <a:solidFill>
                  <a:prstClr val="black">
                    <a:lumMod val="50000"/>
                    <a:lumOff val="50000"/>
                  </a:prstClr>
                </a:solidFill>
                <a:latin typeface="Calibri"/>
              </a:rPr>
              <a:t>LIGO-G1800782-v1</a:t>
            </a:r>
          </a:p>
        </p:txBody>
      </p:sp>
    </p:spTree>
    <p:custDataLst>
      <p:tags r:id="rId1"/>
    </p:custDataLst>
    <p:extLst>
      <p:ext uri="{BB962C8B-B14F-4D97-AF65-F5344CB8AC3E}">
        <p14:creationId xmlns:p14="http://schemas.microsoft.com/office/powerpoint/2010/main" val="410599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F3BC-2B01-694F-9BE5-B9AFD52C3639}"/>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7F8408CF-4786-464A-A21D-F89E6839A4D1}"/>
              </a:ext>
            </a:extLst>
          </p:cNvPr>
          <p:cNvSpPr>
            <a:spLocks noGrp="1"/>
          </p:cNvSpPr>
          <p:nvPr>
            <p:ph idx="1"/>
          </p:nvPr>
        </p:nvSpPr>
        <p:spPr/>
        <p:txBody>
          <a:bodyPr/>
          <a:lstStyle/>
          <a:p>
            <a:pPr marL="342900" indent="-342900">
              <a:buFont typeface="Arial" panose="020B0604020202020204" pitchFamily="34" charset="0"/>
              <a:buChar char="•"/>
            </a:pPr>
            <a:r>
              <a:rPr lang="en-US" b="0" dirty="0"/>
              <a:t>BHBH are still interesting to look for, and there is interest to have the info as rapidly as possible</a:t>
            </a:r>
          </a:p>
          <a:p>
            <a:pPr marL="742950" lvl="1" indent="-285750">
              <a:buFont typeface="Arial" panose="020B0604020202020204" pitchFamily="34" charset="0"/>
              <a:buChar char="•"/>
            </a:pPr>
            <a:r>
              <a:rPr lang="en-US" dirty="0"/>
              <a:t>May want to poll for the intervals which would be best, but understand that the LVC may be limited by </a:t>
            </a:r>
            <a:r>
              <a:rPr lang="en-US" dirty="0" err="1"/>
              <a:t>personpower</a:t>
            </a:r>
            <a:endParaRPr lang="en-US" dirty="0"/>
          </a:p>
          <a:p>
            <a:pPr marL="742950" lvl="1" indent="-285750">
              <a:buFont typeface="Arial" panose="020B0604020202020204" pitchFamily="34" charset="0"/>
              <a:buChar char="•"/>
            </a:pPr>
            <a:r>
              <a:rPr lang="en-US" dirty="0"/>
              <a:t>Trades needed -- not all triggers can be followed up. Any additional information to be used to select? </a:t>
            </a:r>
          </a:p>
          <a:p>
            <a:pPr lvl="2"/>
            <a:r>
              <a:rPr lang="en-US" dirty="0"/>
              <a:t>Models -- e.g., a cut on mass</a:t>
            </a:r>
          </a:p>
          <a:p>
            <a:pPr lvl="2"/>
            <a:r>
              <a:rPr lang="en-US" dirty="0"/>
              <a:t>Additional data from LVC -- e.g., high mass or low mass</a:t>
            </a:r>
          </a:p>
          <a:p>
            <a:endParaRPr lang="en-US" dirty="0"/>
          </a:p>
        </p:txBody>
      </p:sp>
      <p:sp>
        <p:nvSpPr>
          <p:cNvPr id="4" name="Slide Number Placeholder 3">
            <a:extLst>
              <a:ext uri="{FF2B5EF4-FFF2-40B4-BE49-F238E27FC236}">
                <a16:creationId xmlns:a16="http://schemas.microsoft.com/office/drawing/2014/main" id="{3D9774C3-2D4A-9742-BA62-BA8F8CF7AC46}"/>
              </a:ext>
            </a:extLst>
          </p:cNvPr>
          <p:cNvSpPr>
            <a:spLocks noGrp="1"/>
          </p:cNvSpPr>
          <p:nvPr>
            <p:ph type="sldNum" sz="quarter" idx="12"/>
          </p:nvPr>
        </p:nvSpPr>
        <p:spPr/>
        <p:txBody>
          <a:bodyPr/>
          <a:lstStyle/>
          <a:p>
            <a:fld id="{93C35ECC-5A5C-4ECB-AA82-3709BFA55634}" type="slidenum">
              <a:rPr lang="en-US" smtClean="0"/>
              <a:pPr/>
              <a:t>10</a:t>
            </a:fld>
            <a:endParaRPr lang="en-US"/>
          </a:p>
        </p:txBody>
      </p:sp>
    </p:spTree>
    <p:extLst>
      <p:ext uri="{BB962C8B-B14F-4D97-AF65-F5344CB8AC3E}">
        <p14:creationId xmlns:p14="http://schemas.microsoft.com/office/powerpoint/2010/main" val="27323258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9EB8-A0C0-5B4B-8F99-19A32CEEF467}"/>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85AB4BDA-4ADF-DF4A-A5A3-AC9E30CC28CD}"/>
              </a:ext>
            </a:extLst>
          </p:cNvPr>
          <p:cNvSpPr>
            <a:spLocks noGrp="1"/>
          </p:cNvSpPr>
          <p:nvPr>
            <p:ph idx="1"/>
          </p:nvPr>
        </p:nvSpPr>
        <p:spPr/>
        <p:txBody>
          <a:bodyPr/>
          <a:lstStyle/>
          <a:p>
            <a:pPr marL="342900" indent="-342900">
              <a:buFont typeface="Arial" panose="020B0604020202020204" pitchFamily="34" charset="0"/>
              <a:buChar char="•"/>
            </a:pPr>
            <a:r>
              <a:rPr lang="en-US" b="0" dirty="0"/>
              <a:t>Request for more information on say strongest signals to help choose how to spend telescope time</a:t>
            </a:r>
          </a:p>
          <a:p>
            <a:pPr marL="742950" lvl="1" indent="-285750">
              <a:buFont typeface="Arial" panose="020B0604020202020204" pitchFamily="34" charset="0"/>
              <a:buChar char="•"/>
            </a:pPr>
            <a:r>
              <a:rPr lang="en-US" dirty="0"/>
              <a:t>Masses for example</a:t>
            </a:r>
          </a:p>
          <a:p>
            <a:pPr marL="742950" lvl="1" indent="-285750">
              <a:buFont typeface="Arial" panose="020B0604020202020204" pitchFamily="34" charset="0"/>
              <a:buChar char="•"/>
            </a:pPr>
            <a:r>
              <a:rPr lang="en-US" dirty="0"/>
              <a:t>Maybe a flag that gives some semi-quantitative information -- classes of masses, e.g., to aid in making triage in observing</a:t>
            </a:r>
          </a:p>
          <a:p>
            <a:pPr marL="742950" lvl="1" indent="-285750">
              <a:buFont typeface="Arial" panose="020B0604020202020204" pitchFamily="34" charset="0"/>
              <a:buChar char="•"/>
            </a:pPr>
            <a:r>
              <a:rPr lang="en-US" dirty="0"/>
              <a:t>Want clarification on the NS probability criterion --- 0 or 1, or is it continuous variable? (</a:t>
            </a:r>
            <a:r>
              <a:rPr lang="en-US" dirty="0" err="1"/>
              <a:t>Pannarale</a:t>
            </a:r>
            <a:r>
              <a:rPr lang="en-US" dirty="0"/>
              <a:t> and </a:t>
            </a:r>
            <a:r>
              <a:rPr lang="en-US" dirty="0" err="1"/>
              <a:t>Ohme</a:t>
            </a:r>
            <a:r>
              <a:rPr lang="en-US" dirty="0"/>
              <a:t> 2014)</a:t>
            </a:r>
          </a:p>
          <a:p>
            <a:pPr marL="742950" lvl="1" indent="-285750">
              <a:buFont typeface="Arial" panose="020B0604020202020204" pitchFamily="34" charset="0"/>
              <a:buChar char="•"/>
            </a:pPr>
            <a:r>
              <a:rPr lang="en-US" dirty="0"/>
              <a:t>Spin also interesting for observers (although sub-dominant in our waveforms; no ‘smoking guns’ seen to date) </a:t>
            </a:r>
          </a:p>
          <a:p>
            <a:pPr marL="742950" lvl="1" indent="-285750">
              <a:buFont typeface="Arial" panose="020B0604020202020204" pitchFamily="34" charset="0"/>
              <a:buChar char="•"/>
            </a:pPr>
            <a:r>
              <a:rPr lang="en-US" dirty="0"/>
              <a:t>Science-specific MoUs are an opportunity to look more deeply at the initial data</a:t>
            </a:r>
          </a:p>
          <a:p>
            <a:pPr marL="742950" lvl="1" indent="-285750">
              <a:buFont typeface="Arial" panose="020B0604020202020204" pitchFamily="34" charset="0"/>
              <a:buChar char="•"/>
            </a:pPr>
            <a:r>
              <a:rPr lang="en-US" dirty="0"/>
              <a:t>Also: specific requests make it easier to craft means to release additional information</a:t>
            </a:r>
          </a:p>
          <a:p>
            <a:endParaRPr lang="en-US" dirty="0"/>
          </a:p>
        </p:txBody>
      </p:sp>
      <p:sp>
        <p:nvSpPr>
          <p:cNvPr id="4" name="Slide Number Placeholder 3">
            <a:extLst>
              <a:ext uri="{FF2B5EF4-FFF2-40B4-BE49-F238E27FC236}">
                <a16:creationId xmlns:a16="http://schemas.microsoft.com/office/drawing/2014/main" id="{FF1CA3EB-C30F-3E4E-923B-DF5214371214}"/>
              </a:ext>
            </a:extLst>
          </p:cNvPr>
          <p:cNvSpPr>
            <a:spLocks noGrp="1"/>
          </p:cNvSpPr>
          <p:nvPr>
            <p:ph type="sldNum" sz="quarter" idx="12"/>
          </p:nvPr>
        </p:nvSpPr>
        <p:spPr/>
        <p:txBody>
          <a:bodyPr/>
          <a:lstStyle/>
          <a:p>
            <a:fld id="{93C35ECC-5A5C-4ECB-AA82-3709BFA55634}" type="slidenum">
              <a:rPr lang="en-US" smtClean="0"/>
              <a:pPr/>
              <a:t>11</a:t>
            </a:fld>
            <a:endParaRPr lang="en-US"/>
          </a:p>
        </p:txBody>
      </p:sp>
    </p:spTree>
    <p:extLst>
      <p:ext uri="{BB962C8B-B14F-4D97-AF65-F5344CB8AC3E}">
        <p14:creationId xmlns:p14="http://schemas.microsoft.com/office/powerpoint/2010/main" val="41847382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4AB9-FA77-4B45-B212-29D3602FED3C}"/>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B9431489-EA87-A640-86E9-403541868D1D}"/>
              </a:ext>
            </a:extLst>
          </p:cNvPr>
          <p:cNvSpPr>
            <a:spLocks noGrp="1"/>
          </p:cNvSpPr>
          <p:nvPr>
            <p:ph idx="1"/>
          </p:nvPr>
        </p:nvSpPr>
        <p:spPr/>
        <p:txBody>
          <a:bodyPr/>
          <a:lstStyle/>
          <a:p>
            <a:pPr marL="342900" indent="-342900">
              <a:buFont typeface="Arial" panose="020B0604020202020204" pitchFamily="34" charset="0"/>
              <a:buChar char="•"/>
            </a:pPr>
            <a:r>
              <a:rPr lang="en-US" b="0" dirty="0"/>
              <a:t>We confirm that there is no need to keep any of the telescope observing data private if triggered by the Open Public Alerts</a:t>
            </a:r>
          </a:p>
          <a:p>
            <a:pPr marL="742950" lvl="1" indent="-285750">
              <a:buFont typeface="Arial" panose="020B0604020202020204" pitchFamily="34" charset="0"/>
              <a:buChar char="•"/>
            </a:pPr>
            <a:r>
              <a:rPr lang="en-US" dirty="0"/>
              <a:t>Science-based MoUs could bring in exceptions</a:t>
            </a:r>
          </a:p>
          <a:p>
            <a:pPr marL="342900" indent="-342900">
              <a:buFont typeface="Arial" panose="020B0604020202020204" pitchFamily="34" charset="0"/>
              <a:buChar char="•"/>
            </a:pPr>
            <a:r>
              <a:rPr lang="en-US" b="0" dirty="0"/>
              <a:t>OPA contents will be finalized and put in a public place to allow e.g., automated reading of the alerts</a:t>
            </a:r>
          </a:p>
          <a:p>
            <a:pPr marL="342900" indent="-342900">
              <a:buFont typeface="Arial" panose="020B0604020202020204" pitchFamily="34" charset="0"/>
              <a:buChar char="•"/>
            </a:pPr>
            <a:r>
              <a:rPr lang="en-US" b="0" dirty="0"/>
              <a:t>LVC data become public</a:t>
            </a:r>
          </a:p>
          <a:p>
            <a:pPr marL="742950" lvl="1" indent="-285750">
              <a:buFont typeface="Arial" panose="020B0604020202020204" pitchFamily="34" charset="0"/>
              <a:buChar char="•"/>
            </a:pPr>
            <a:r>
              <a:rPr lang="en-US" dirty="0"/>
              <a:t>Upon publication: 1  </a:t>
            </a:r>
            <a:r>
              <a:rPr lang="en-US" dirty="0" err="1"/>
              <a:t>hr</a:t>
            </a:r>
            <a:r>
              <a:rPr lang="en-US" dirty="0"/>
              <a:t> of data used in papers, plot data, full posteriors</a:t>
            </a:r>
          </a:p>
          <a:p>
            <a:pPr marL="742950" lvl="1" indent="-285750">
              <a:buFont typeface="Arial" panose="020B0604020202020204" pitchFamily="34" charset="0"/>
              <a:buChar char="•"/>
            </a:pPr>
            <a:r>
              <a:rPr lang="en-US" dirty="0"/>
              <a:t>No longer than 18 months after a 6 month ‘chunk’ -- might be shorter for O3 (e.g., 12 months) if we are ready</a:t>
            </a:r>
          </a:p>
          <a:p>
            <a:pPr marL="342900" indent="-342900">
              <a:buFont typeface="Arial" panose="020B0604020202020204" pitchFamily="34" charset="0"/>
              <a:buChar char="•"/>
            </a:pPr>
            <a:r>
              <a:rPr lang="en-US" b="0" dirty="0"/>
              <a:t>Coordination of EM observers could be useful to ensure that all events get some attention</a:t>
            </a:r>
          </a:p>
          <a:p>
            <a:pPr marL="742950" lvl="1" indent="-285750">
              <a:buFont typeface="Arial" panose="020B0604020202020204" pitchFamily="34" charset="0"/>
              <a:buChar char="•"/>
            </a:pPr>
            <a:r>
              <a:rPr lang="en-US" dirty="0"/>
              <a:t>Do astronomers want to create an organization for this? Global ENGRAVE?</a:t>
            </a:r>
          </a:p>
          <a:p>
            <a:pPr marL="742950" lvl="1" indent="-285750">
              <a:buFont typeface="Arial" panose="020B0604020202020204" pitchFamily="34" charset="0"/>
              <a:buChar char="•"/>
            </a:pPr>
            <a:r>
              <a:rPr lang="en-US" dirty="0" err="1"/>
              <a:t>Asterics</a:t>
            </a:r>
            <a:r>
              <a:rPr lang="en-US" dirty="0"/>
              <a:t> Horizon 2020 is pursuing this sort of coordination in Europe</a:t>
            </a:r>
          </a:p>
          <a:p>
            <a:pPr marL="285750" indent="-285750">
              <a:buFont typeface="Arial" panose="020B0604020202020204" pitchFamily="34" charset="0"/>
              <a:buChar char="•"/>
            </a:pPr>
            <a:r>
              <a:rPr lang="en-US" b="0" dirty="0"/>
              <a:t>To discuss: A further meeting (or session at a meeting) to coordinate</a:t>
            </a:r>
          </a:p>
          <a:p>
            <a:endParaRPr lang="en-US" dirty="0"/>
          </a:p>
        </p:txBody>
      </p:sp>
      <p:sp>
        <p:nvSpPr>
          <p:cNvPr id="4" name="Slide Number Placeholder 3">
            <a:extLst>
              <a:ext uri="{FF2B5EF4-FFF2-40B4-BE49-F238E27FC236}">
                <a16:creationId xmlns:a16="http://schemas.microsoft.com/office/drawing/2014/main" id="{1C7A1397-E63E-EB4F-9CA5-DBEED53AB817}"/>
              </a:ext>
            </a:extLst>
          </p:cNvPr>
          <p:cNvSpPr>
            <a:spLocks noGrp="1"/>
          </p:cNvSpPr>
          <p:nvPr>
            <p:ph type="sldNum" sz="quarter" idx="12"/>
          </p:nvPr>
        </p:nvSpPr>
        <p:spPr/>
        <p:txBody>
          <a:bodyPr/>
          <a:lstStyle/>
          <a:p>
            <a:fld id="{93C35ECC-5A5C-4ECB-AA82-3709BFA55634}" type="slidenum">
              <a:rPr lang="en-US" smtClean="0"/>
              <a:pPr/>
              <a:t>12</a:t>
            </a:fld>
            <a:endParaRPr lang="en-US"/>
          </a:p>
        </p:txBody>
      </p:sp>
    </p:spTree>
    <p:extLst>
      <p:ext uri="{BB962C8B-B14F-4D97-AF65-F5344CB8AC3E}">
        <p14:creationId xmlns:p14="http://schemas.microsoft.com/office/powerpoint/2010/main" val="41096909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Opportunities for science-driven collaboration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93C35ECC-5A5C-4ECB-AA82-3709BFA55634}" type="slidenum">
              <a:rPr lang="en-US" smtClean="0"/>
              <a:pPr/>
              <a:t>13</a:t>
            </a:fld>
            <a:endParaRPr lang="en-US"/>
          </a:p>
        </p:txBody>
      </p:sp>
      <p:pic>
        <p:nvPicPr>
          <p:cNvPr id="5" name="Picture 4">
            <a:extLst>
              <a:ext uri="{FF2B5EF4-FFF2-40B4-BE49-F238E27FC236}">
                <a16:creationId xmlns:a16="http://schemas.microsoft.com/office/drawing/2014/main" id="{55EED69A-1421-D04F-B3F4-15A43324D423}"/>
              </a:ext>
            </a:extLst>
          </p:cNvPr>
          <p:cNvPicPr>
            <a:picLocks noChangeAspect="1"/>
          </p:cNvPicPr>
          <p:nvPr/>
        </p:nvPicPr>
        <p:blipFill>
          <a:blip r:embed="rId2"/>
          <a:stretch>
            <a:fillRect/>
          </a:stretch>
        </p:blipFill>
        <p:spPr>
          <a:xfrm>
            <a:off x="463329" y="1025677"/>
            <a:ext cx="8382000" cy="5563553"/>
          </a:xfrm>
          <a:prstGeom prst="rect">
            <a:avLst/>
          </a:prstGeom>
        </p:spPr>
      </p:pic>
      <p:sp>
        <p:nvSpPr>
          <p:cNvPr id="6" name="Rectangle 5">
            <a:extLst>
              <a:ext uri="{FF2B5EF4-FFF2-40B4-BE49-F238E27FC236}">
                <a16:creationId xmlns:a16="http://schemas.microsoft.com/office/drawing/2014/main" id="{74B0FAD4-5581-4349-9073-8C70226E8239}"/>
              </a:ext>
            </a:extLst>
          </p:cNvPr>
          <p:cNvSpPr/>
          <p:nvPr/>
        </p:nvSpPr>
        <p:spPr>
          <a:xfrm>
            <a:off x="8077200" y="54102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5BB40D-2188-0D4B-8AD1-C48C03729C46}"/>
              </a:ext>
            </a:extLst>
          </p:cNvPr>
          <p:cNvSpPr/>
          <p:nvPr/>
        </p:nvSpPr>
        <p:spPr>
          <a:xfrm>
            <a:off x="2057400" y="5257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1180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D364-9164-8342-B9F7-57B1C7163578}"/>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5868C488-4960-904E-93AC-6BE3AE8B8407}"/>
              </a:ext>
            </a:extLst>
          </p:cNvPr>
          <p:cNvSpPr>
            <a:spLocks noGrp="1"/>
          </p:cNvSpPr>
          <p:nvPr>
            <p:ph idx="1"/>
          </p:nvPr>
        </p:nvSpPr>
        <p:spPr/>
        <p:txBody>
          <a:bodyPr/>
          <a:lstStyle/>
          <a:p>
            <a:pPr marL="342900" indent="-342900">
              <a:buFont typeface="Arial" panose="020B0604020202020204" pitchFamily="34" charset="0"/>
              <a:buChar char="•"/>
            </a:pPr>
            <a:r>
              <a:rPr lang="en-US" dirty="0"/>
              <a:t>Desire to do all possible science enabled by GW and other observations, and to do it optimally </a:t>
            </a:r>
          </a:p>
          <a:p>
            <a:pPr marL="342900" indent="-342900">
              <a:buFont typeface="Arial" panose="020B0604020202020204" pitchFamily="34" charset="0"/>
              <a:buChar char="•"/>
            </a:pPr>
            <a:r>
              <a:rPr lang="en-US" dirty="0"/>
              <a:t>Desire to get credit for doing / contributing to good science </a:t>
            </a:r>
          </a:p>
          <a:p>
            <a:r>
              <a:rPr lang="en-US" dirty="0"/>
              <a:t>versus </a:t>
            </a:r>
          </a:p>
          <a:p>
            <a:pPr marL="342900" indent="-342900">
              <a:buFont typeface="Arial" panose="020B0604020202020204" pitchFamily="34" charset="0"/>
              <a:buChar char="•"/>
            </a:pPr>
            <a:r>
              <a:rPr lang="en-US" dirty="0"/>
              <a:t>Effort required to make and fulfill commitments </a:t>
            </a:r>
          </a:p>
          <a:p>
            <a:pPr marL="342900" indent="-342900">
              <a:buFont typeface="Arial" panose="020B0604020202020204" pitchFamily="34" charset="0"/>
              <a:buChar char="•"/>
            </a:pPr>
            <a:r>
              <a:rPr lang="en-US" dirty="0"/>
              <a:t>LVC having to pay attention to many different projects </a:t>
            </a:r>
          </a:p>
          <a:p>
            <a:endParaRPr lang="en-US" dirty="0"/>
          </a:p>
          <a:p>
            <a:r>
              <a:rPr lang="en-US" dirty="0"/>
              <a:t>LVC is looking for the right balance.</a:t>
            </a:r>
          </a:p>
        </p:txBody>
      </p:sp>
      <p:sp>
        <p:nvSpPr>
          <p:cNvPr id="4" name="Slide Number Placeholder 3">
            <a:extLst>
              <a:ext uri="{FF2B5EF4-FFF2-40B4-BE49-F238E27FC236}">
                <a16:creationId xmlns:a16="http://schemas.microsoft.com/office/drawing/2014/main" id="{B0FD3534-6FF2-1E43-88BD-67DFDA32982C}"/>
              </a:ext>
            </a:extLst>
          </p:cNvPr>
          <p:cNvSpPr>
            <a:spLocks noGrp="1"/>
          </p:cNvSpPr>
          <p:nvPr>
            <p:ph type="sldNum" sz="quarter" idx="12"/>
          </p:nvPr>
        </p:nvSpPr>
        <p:spPr/>
        <p:txBody>
          <a:bodyPr/>
          <a:lstStyle/>
          <a:p>
            <a:fld id="{93C35ECC-5A5C-4ECB-AA82-3709BFA55634}" type="slidenum">
              <a:rPr lang="en-US" smtClean="0"/>
              <a:pPr/>
              <a:t>14</a:t>
            </a:fld>
            <a:endParaRPr lang="en-US"/>
          </a:p>
        </p:txBody>
      </p:sp>
    </p:spTree>
    <p:extLst>
      <p:ext uri="{BB962C8B-B14F-4D97-AF65-F5344CB8AC3E}">
        <p14:creationId xmlns:p14="http://schemas.microsoft.com/office/powerpoint/2010/main" val="29068926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F80B-C882-A248-84AD-3B6DD2AD7489}"/>
              </a:ext>
            </a:extLst>
          </p:cNvPr>
          <p:cNvSpPr>
            <a:spLocks noGrp="1"/>
          </p:cNvSpPr>
          <p:nvPr>
            <p:ph type="title"/>
          </p:nvPr>
        </p:nvSpPr>
        <p:spPr/>
        <p:txBody>
          <a:bodyPr/>
          <a:lstStyle/>
          <a:p>
            <a:r>
              <a:rPr lang="en-US" dirty="0"/>
              <a:t>Collaborative Projects</a:t>
            </a:r>
          </a:p>
        </p:txBody>
      </p:sp>
      <p:sp>
        <p:nvSpPr>
          <p:cNvPr id="3" name="Content Placeholder 2">
            <a:extLst>
              <a:ext uri="{FF2B5EF4-FFF2-40B4-BE49-F238E27FC236}">
                <a16:creationId xmlns:a16="http://schemas.microsoft.com/office/drawing/2014/main" id="{706FC68A-CCCF-CF4D-AF59-64B56A47B6B0}"/>
              </a:ext>
            </a:extLst>
          </p:cNvPr>
          <p:cNvSpPr>
            <a:spLocks noGrp="1"/>
          </p:cNvSpPr>
          <p:nvPr>
            <p:ph idx="1"/>
          </p:nvPr>
        </p:nvSpPr>
        <p:spPr/>
        <p:txBody>
          <a:bodyPr/>
          <a:lstStyle/>
          <a:p>
            <a:pPr marL="342900" indent="-342900">
              <a:buFont typeface="Arial" panose="020B0604020202020204" pitchFamily="34" charset="0"/>
              <a:buChar char="•"/>
            </a:pPr>
            <a:r>
              <a:rPr lang="en-US" dirty="0"/>
              <a:t>BBH to contribute to H</a:t>
            </a:r>
            <a:r>
              <a:rPr lang="en-US" baseline="-25000" dirty="0"/>
              <a:t>o</a:t>
            </a:r>
            <a:r>
              <a:rPr lang="en-US" dirty="0"/>
              <a:t>?</a:t>
            </a:r>
          </a:p>
          <a:p>
            <a:pPr marL="800100" lvl="1" indent="-342900">
              <a:buFont typeface="Arial" panose="020B0604020202020204" pitchFamily="34" charset="0"/>
              <a:buChar char="•"/>
            </a:pPr>
            <a:r>
              <a:rPr lang="en-US" dirty="0"/>
              <a:t>Galaxy surveys focused on areas of interest maybe --- and/or an  assessment of the current catalogs</a:t>
            </a:r>
          </a:p>
          <a:p>
            <a:pPr marL="342900" indent="-342900">
              <a:buFont typeface="Arial" panose="020B0604020202020204" pitchFamily="34" charset="0"/>
              <a:buChar char="•"/>
            </a:pPr>
            <a:r>
              <a:rPr lang="en-US" dirty="0"/>
              <a:t>Combining EM and GW distance measures</a:t>
            </a:r>
          </a:p>
          <a:p>
            <a:pPr marL="800100" lvl="1" indent="-342900">
              <a:buFont typeface="Arial" panose="020B0604020202020204" pitchFamily="34" charset="0"/>
              <a:buChar char="•"/>
            </a:pPr>
            <a:r>
              <a:rPr lang="en-US" dirty="0"/>
              <a:t>May improve accuracy</a:t>
            </a:r>
          </a:p>
          <a:p>
            <a:pPr marL="342900" indent="-342900">
              <a:buFont typeface="Arial" panose="020B0604020202020204" pitchFamily="34" charset="0"/>
              <a:buChar char="•"/>
            </a:pPr>
            <a:r>
              <a:rPr lang="en-US" dirty="0"/>
              <a:t>Inclination via afterglow analysis</a:t>
            </a:r>
          </a:p>
          <a:p>
            <a:pPr marL="800100" lvl="1" indent="-342900">
              <a:buFont typeface="Arial" panose="020B0604020202020204" pitchFamily="34" charset="0"/>
              <a:buChar char="•"/>
            </a:pPr>
            <a:r>
              <a:rPr lang="en-US" dirty="0"/>
              <a:t>Or inform modeling of afterglow with GW</a:t>
            </a:r>
          </a:p>
          <a:p>
            <a:pPr marL="800100" lvl="1" indent="-342900">
              <a:buFont typeface="Arial" panose="020B0604020202020204" pitchFamily="34" charset="0"/>
              <a:buChar char="•"/>
            </a:pPr>
            <a:r>
              <a:rPr lang="en-US" dirty="0"/>
              <a:t>The physical systems are complicated!</a:t>
            </a:r>
          </a:p>
          <a:p>
            <a:pPr marL="800100" lvl="1" indent="-342900">
              <a:buFont typeface="Arial" panose="020B0604020202020204" pitchFamily="34" charset="0"/>
              <a:buChar char="•"/>
            </a:pPr>
            <a:r>
              <a:rPr lang="en-US" dirty="0"/>
              <a:t>Better GW waveforms and SNR may help; least sensitive detector dominates</a:t>
            </a:r>
          </a:p>
          <a:p>
            <a:pPr marL="342900" indent="-342900">
              <a:buFont typeface="Arial" panose="020B0604020202020204" pitchFamily="34" charset="0"/>
              <a:buChar char="•"/>
            </a:pPr>
            <a:r>
              <a:rPr lang="en-US" dirty="0"/>
              <a:t>Localization</a:t>
            </a:r>
          </a:p>
          <a:p>
            <a:pPr marL="800100" lvl="1" indent="-342900">
              <a:buFont typeface="Arial" panose="020B0604020202020204" pitchFamily="34" charset="0"/>
              <a:buChar char="•"/>
            </a:pPr>
            <a:r>
              <a:rPr lang="en-US" dirty="0"/>
              <a:t>Share richer information from LVC modeling</a:t>
            </a:r>
          </a:p>
          <a:p>
            <a:pPr marL="800100" lvl="1" indent="-342900">
              <a:buFont typeface="Arial" panose="020B0604020202020204" pitchFamily="34" charset="0"/>
              <a:buChar char="•"/>
            </a:pPr>
            <a:r>
              <a:rPr lang="en-US" dirty="0"/>
              <a:t>Joint modeling projects?</a:t>
            </a:r>
          </a:p>
          <a:p>
            <a:pPr marL="800100" lvl="1" indent="-342900">
              <a:buFont typeface="Arial" panose="020B0604020202020204" pitchFamily="34" charset="0"/>
              <a:buChar char="•"/>
            </a:pPr>
            <a:r>
              <a:rPr lang="en-US" dirty="0"/>
              <a:t>KAGRA might join end-O3</a:t>
            </a:r>
          </a:p>
        </p:txBody>
      </p:sp>
      <p:sp>
        <p:nvSpPr>
          <p:cNvPr id="4" name="Slide Number Placeholder 3">
            <a:extLst>
              <a:ext uri="{FF2B5EF4-FFF2-40B4-BE49-F238E27FC236}">
                <a16:creationId xmlns:a16="http://schemas.microsoft.com/office/drawing/2014/main" id="{D2D7B945-5D00-EA4B-A3D3-A366CD5806B0}"/>
              </a:ext>
            </a:extLst>
          </p:cNvPr>
          <p:cNvSpPr>
            <a:spLocks noGrp="1"/>
          </p:cNvSpPr>
          <p:nvPr>
            <p:ph type="sldNum" sz="quarter" idx="12"/>
          </p:nvPr>
        </p:nvSpPr>
        <p:spPr/>
        <p:txBody>
          <a:bodyPr/>
          <a:lstStyle/>
          <a:p>
            <a:fld id="{93C35ECC-5A5C-4ECB-AA82-3709BFA55634}" type="slidenum">
              <a:rPr lang="en-US" smtClean="0"/>
              <a:pPr/>
              <a:t>15</a:t>
            </a:fld>
            <a:endParaRPr lang="en-US"/>
          </a:p>
        </p:txBody>
      </p:sp>
    </p:spTree>
    <p:extLst>
      <p:ext uri="{BB962C8B-B14F-4D97-AF65-F5344CB8AC3E}">
        <p14:creationId xmlns:p14="http://schemas.microsoft.com/office/powerpoint/2010/main" val="7279849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28EA-2567-E441-B6D5-903BF69A1B9A}"/>
              </a:ext>
            </a:extLst>
          </p:cNvPr>
          <p:cNvSpPr>
            <a:spLocks noGrp="1"/>
          </p:cNvSpPr>
          <p:nvPr>
            <p:ph type="title"/>
          </p:nvPr>
        </p:nvSpPr>
        <p:spPr/>
        <p:txBody>
          <a:bodyPr/>
          <a:lstStyle/>
          <a:p>
            <a:r>
              <a:rPr lang="en-US" dirty="0"/>
              <a:t>Collaborative Projects</a:t>
            </a:r>
          </a:p>
        </p:txBody>
      </p:sp>
      <p:sp>
        <p:nvSpPr>
          <p:cNvPr id="3" name="Content Placeholder 2">
            <a:extLst>
              <a:ext uri="{FF2B5EF4-FFF2-40B4-BE49-F238E27FC236}">
                <a16:creationId xmlns:a16="http://schemas.microsoft.com/office/drawing/2014/main" id="{556C8568-C23F-3544-80F0-FB162C39134B}"/>
              </a:ext>
            </a:extLst>
          </p:cNvPr>
          <p:cNvSpPr>
            <a:spLocks noGrp="1"/>
          </p:cNvSpPr>
          <p:nvPr>
            <p:ph idx="1"/>
          </p:nvPr>
        </p:nvSpPr>
        <p:spPr/>
        <p:txBody>
          <a:bodyPr/>
          <a:lstStyle/>
          <a:p>
            <a:pPr marL="342900" indent="-342900">
              <a:buFont typeface="Arial" panose="020B0604020202020204" pitchFamily="34" charset="0"/>
              <a:buChar char="•"/>
            </a:pPr>
            <a:r>
              <a:rPr lang="en-US" dirty="0"/>
              <a:t>Subthreshold events</a:t>
            </a:r>
          </a:p>
          <a:p>
            <a:pPr marL="800100" lvl="1" indent="-342900">
              <a:buFont typeface="Arial" panose="020B0604020202020204" pitchFamily="34" charset="0"/>
              <a:buChar char="•"/>
            </a:pPr>
            <a:r>
              <a:rPr lang="en-US" dirty="0"/>
              <a:t>Background grows very very rapidly</a:t>
            </a:r>
          </a:p>
          <a:p>
            <a:pPr marL="800100" lvl="1" indent="-342900">
              <a:buFont typeface="Arial" panose="020B0604020202020204" pitchFamily="34" charset="0"/>
              <a:buChar char="•"/>
            </a:pPr>
            <a:r>
              <a:rPr lang="en-US" dirty="0"/>
              <a:t>Requires more modeling to see if there is benefit</a:t>
            </a:r>
          </a:p>
          <a:p>
            <a:pPr marL="800100" lvl="1" indent="-342900">
              <a:buFont typeface="Arial" panose="020B0604020202020204" pitchFamily="34" charset="0"/>
              <a:buChar char="•"/>
            </a:pPr>
            <a:r>
              <a:rPr lang="en-US" dirty="0"/>
              <a:t>Rich data sets exist</a:t>
            </a:r>
          </a:p>
          <a:p>
            <a:pPr marL="342900" indent="-342900">
              <a:buFont typeface="Arial" panose="020B0604020202020204" pitchFamily="34" charset="0"/>
              <a:buChar char="•"/>
            </a:pPr>
            <a:r>
              <a:rPr lang="en-US" dirty="0"/>
              <a:t>Common working group and tools</a:t>
            </a:r>
          </a:p>
          <a:p>
            <a:pPr marL="800100" lvl="1" indent="-342900">
              <a:buFont typeface="Arial" panose="020B0604020202020204" pitchFamily="34" charset="0"/>
              <a:buChar char="•"/>
            </a:pPr>
            <a:r>
              <a:rPr lang="en-US" dirty="0" err="1"/>
              <a:t>Asterics</a:t>
            </a:r>
            <a:r>
              <a:rPr lang="en-US" dirty="0"/>
              <a:t> a European path; efforts starting to make a long term and more global endeavor.</a:t>
            </a:r>
          </a:p>
          <a:p>
            <a:pPr marL="800100" lvl="1" indent="-342900">
              <a:buFont typeface="Arial" panose="020B0604020202020204" pitchFamily="34" charset="0"/>
              <a:buChar char="•"/>
            </a:pPr>
            <a:r>
              <a:rPr lang="en-US" dirty="0"/>
              <a:t>AMON an possibility</a:t>
            </a:r>
          </a:p>
          <a:p>
            <a:pPr marL="342900" indent="-342900">
              <a:buFont typeface="Arial" panose="020B0604020202020204" pitchFamily="34" charset="0"/>
              <a:buChar char="•"/>
            </a:pPr>
            <a:r>
              <a:rPr lang="en-US" dirty="0" err="1"/>
              <a:t>Supernovæ</a:t>
            </a:r>
            <a:endParaRPr lang="en-US" dirty="0"/>
          </a:p>
          <a:p>
            <a:pPr marL="800100" lvl="1" indent="-342900">
              <a:buFont typeface="Arial" panose="020B0604020202020204" pitchFamily="34" charset="0"/>
              <a:buChar char="•"/>
            </a:pPr>
            <a:r>
              <a:rPr lang="en-US" dirty="0"/>
              <a:t>12 hour cadence EM observation at this time – shorter feasible?</a:t>
            </a:r>
          </a:p>
          <a:p>
            <a:pPr marL="800100" lvl="1" indent="-342900">
              <a:buFont typeface="Arial" panose="020B0604020202020204" pitchFamily="34" charset="0"/>
              <a:buChar char="•"/>
            </a:pPr>
            <a:r>
              <a:rPr lang="en-US" dirty="0"/>
              <a:t>Neutrinos a reliable trigger for Galactic SN</a:t>
            </a:r>
          </a:p>
          <a:p>
            <a:pPr marL="800100" lvl="1" indent="-342900">
              <a:buFont typeface="Arial" panose="020B0604020202020204" pitchFamily="34" charset="0"/>
              <a:buChar char="•"/>
            </a:pPr>
            <a:r>
              <a:rPr lang="en-US" dirty="0"/>
              <a:t>GW sensitivity probably limited to Galaxy</a:t>
            </a:r>
          </a:p>
          <a:p>
            <a:pPr marL="342900" indent="-342900">
              <a:buFont typeface="Arial" panose="020B0604020202020204" pitchFamily="34" charset="0"/>
              <a:buChar char="•"/>
            </a:pPr>
            <a:r>
              <a:rPr lang="en-US" dirty="0"/>
              <a:t>Open Call</a:t>
            </a:r>
          </a:p>
          <a:p>
            <a:pPr marL="800100" lvl="1" indent="-342900">
              <a:buFont typeface="Arial" panose="020B0604020202020204" pitchFamily="34" charset="0"/>
              <a:buChar char="•"/>
            </a:pPr>
            <a:r>
              <a:rPr lang="en-US" dirty="0"/>
              <a:t>LVC to think about what we have heard; invite further input</a:t>
            </a:r>
          </a:p>
          <a:p>
            <a:pPr marL="800100" lvl="1" indent="-342900">
              <a:buFont typeface="Arial" panose="020B0604020202020204" pitchFamily="34" charset="0"/>
              <a:buChar char="•"/>
            </a:pPr>
            <a:r>
              <a:rPr lang="en-US" dirty="0"/>
              <a:t>Then define the process</a:t>
            </a:r>
          </a:p>
        </p:txBody>
      </p:sp>
      <p:sp>
        <p:nvSpPr>
          <p:cNvPr id="4" name="Slide Number Placeholder 3">
            <a:extLst>
              <a:ext uri="{FF2B5EF4-FFF2-40B4-BE49-F238E27FC236}">
                <a16:creationId xmlns:a16="http://schemas.microsoft.com/office/drawing/2014/main" id="{DEA9A65D-91BB-414F-B060-6924145C73A8}"/>
              </a:ext>
            </a:extLst>
          </p:cNvPr>
          <p:cNvSpPr>
            <a:spLocks noGrp="1"/>
          </p:cNvSpPr>
          <p:nvPr>
            <p:ph type="sldNum" sz="quarter" idx="12"/>
          </p:nvPr>
        </p:nvSpPr>
        <p:spPr/>
        <p:txBody>
          <a:bodyPr/>
          <a:lstStyle/>
          <a:p>
            <a:fld id="{93C35ECC-5A5C-4ECB-AA82-3709BFA55634}" type="slidenum">
              <a:rPr lang="en-US" smtClean="0"/>
              <a:pPr/>
              <a:t>16</a:t>
            </a:fld>
            <a:endParaRPr lang="en-US"/>
          </a:p>
        </p:txBody>
      </p:sp>
    </p:spTree>
    <p:extLst>
      <p:ext uri="{BB962C8B-B14F-4D97-AF65-F5344CB8AC3E}">
        <p14:creationId xmlns:p14="http://schemas.microsoft.com/office/powerpoint/2010/main" val="14396863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LVC: Implement new low-latency event handling infrastructure</a:t>
            </a:r>
          </a:p>
          <a:p>
            <a:pPr marL="342900" indent="-342900">
              <a:buFont typeface="Arial" panose="020B0604020202020204" pitchFamily="34" charset="0"/>
              <a:buChar char="•"/>
            </a:pPr>
            <a:r>
              <a:rPr lang="en-US" dirty="0"/>
              <a:t>Testing</a:t>
            </a:r>
          </a:p>
          <a:p>
            <a:pPr marL="742950" lvl="1" indent="-285750">
              <a:buFont typeface="Arial" panose="020B0604020202020204" pitchFamily="34" charset="0"/>
              <a:buChar char="•"/>
            </a:pPr>
            <a:r>
              <a:rPr lang="en-US" dirty="0"/>
              <a:t>Will distribute test Notices, including </a:t>
            </a:r>
            <a:r>
              <a:rPr lang="en-US" i="1" dirty="0"/>
              <a:t>Retraction</a:t>
            </a:r>
            <a:r>
              <a:rPr lang="en-US" dirty="0"/>
              <a:t> Notices</a:t>
            </a:r>
          </a:p>
          <a:p>
            <a:pPr marL="342900" indent="-342900">
              <a:buFont typeface="Arial" panose="020B0604020202020204" pitchFamily="34" charset="0"/>
              <a:buChar char="•"/>
            </a:pPr>
            <a:r>
              <a:rPr lang="en-US" dirty="0"/>
              <a:t>Engineering runs to be scheduled; updates to EM Community on what to expect and how to participate</a:t>
            </a:r>
          </a:p>
          <a:p>
            <a:pPr marL="342900" indent="-342900">
              <a:buFont typeface="Arial" panose="020B0604020202020204" pitchFamily="34" charset="0"/>
              <a:buChar char="•"/>
            </a:pPr>
            <a:r>
              <a:rPr lang="en-US" dirty="0"/>
              <a:t>Communication, communication, communication</a:t>
            </a:r>
          </a:p>
          <a:p>
            <a:endParaRPr lang="en-US" dirty="0"/>
          </a:p>
        </p:txBody>
      </p:sp>
      <p:sp>
        <p:nvSpPr>
          <p:cNvPr id="4" name="Slide Number Placeholder 3"/>
          <p:cNvSpPr>
            <a:spLocks noGrp="1"/>
          </p:cNvSpPr>
          <p:nvPr>
            <p:ph type="sldNum" sz="quarter" idx="12"/>
          </p:nvPr>
        </p:nvSpPr>
        <p:spPr/>
        <p:txBody>
          <a:bodyPr/>
          <a:lstStyle/>
          <a:p>
            <a:fld id="{93C35ECC-5A5C-4ECB-AA82-3709BFA55634}" type="slidenum">
              <a:rPr lang="en-US" smtClean="0"/>
              <a:pPr/>
              <a:t>17</a:t>
            </a:fld>
            <a:endParaRPr lang="en-US"/>
          </a:p>
        </p:txBody>
      </p:sp>
    </p:spTree>
    <p:extLst>
      <p:ext uri="{BB962C8B-B14F-4D97-AF65-F5344CB8AC3E}">
        <p14:creationId xmlns:p14="http://schemas.microsoft.com/office/powerpoint/2010/main" val="14387906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6D69-9542-A94A-A649-A0D0CFE78111}"/>
              </a:ext>
            </a:extLst>
          </p:cNvPr>
          <p:cNvSpPr>
            <a:spLocks noGrp="1"/>
          </p:cNvSpPr>
          <p:nvPr>
            <p:ph type="title"/>
          </p:nvPr>
        </p:nvSpPr>
        <p:spPr/>
        <p:txBody>
          <a:bodyPr/>
          <a:lstStyle/>
          <a:p>
            <a:r>
              <a:rPr lang="en-US" dirty="0"/>
              <a:t>The Last Page</a:t>
            </a:r>
          </a:p>
        </p:txBody>
      </p:sp>
      <p:sp>
        <p:nvSpPr>
          <p:cNvPr id="3" name="Content Placeholder 2">
            <a:extLst>
              <a:ext uri="{FF2B5EF4-FFF2-40B4-BE49-F238E27FC236}">
                <a16:creationId xmlns:a16="http://schemas.microsoft.com/office/drawing/2014/main" id="{221962C1-0B3B-0643-869A-B8537C15D372}"/>
              </a:ext>
            </a:extLst>
          </p:cNvPr>
          <p:cNvSpPr>
            <a:spLocks noGrp="1"/>
          </p:cNvSpPr>
          <p:nvPr>
            <p:ph idx="1"/>
          </p:nvPr>
        </p:nvSpPr>
        <p:spPr>
          <a:xfrm>
            <a:off x="455613" y="1143000"/>
            <a:ext cx="8226425" cy="5254625"/>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3000" dirty="0"/>
              <a:t>Get in touch with any of us with questions and ideas</a:t>
            </a:r>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en-US" sz="3000" dirty="0"/>
              <a:t>Thanks to EM Community for participating</a:t>
            </a:r>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en-US" sz="3000" dirty="0"/>
              <a:t>Thanks to Marica and Jo</a:t>
            </a:r>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D461E0D-5942-1540-8BC1-735627F09117}"/>
              </a:ext>
            </a:extLst>
          </p:cNvPr>
          <p:cNvSpPr>
            <a:spLocks noGrp="1"/>
          </p:cNvSpPr>
          <p:nvPr>
            <p:ph type="sldNum" sz="quarter" idx="12"/>
          </p:nvPr>
        </p:nvSpPr>
        <p:spPr/>
        <p:txBody>
          <a:bodyPr/>
          <a:lstStyle/>
          <a:p>
            <a:fld id="{93C35ECC-5A5C-4ECB-AA82-3709BFA55634}" type="slidenum">
              <a:rPr lang="en-US" smtClean="0"/>
              <a:pPr/>
              <a:t>18</a:t>
            </a:fld>
            <a:endParaRPr lang="en-US"/>
          </a:p>
        </p:txBody>
      </p:sp>
    </p:spTree>
    <p:extLst>
      <p:ext uri="{BB962C8B-B14F-4D97-AF65-F5344CB8AC3E}">
        <p14:creationId xmlns:p14="http://schemas.microsoft.com/office/powerpoint/2010/main" val="23038785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Meeting</a:t>
            </a:r>
          </a:p>
        </p:txBody>
      </p:sp>
      <p:sp>
        <p:nvSpPr>
          <p:cNvPr id="3" name="Content Placeholder 2"/>
          <p:cNvSpPr>
            <a:spLocks noGrp="1"/>
          </p:cNvSpPr>
          <p:nvPr>
            <p:ph idx="1"/>
          </p:nvPr>
        </p:nvSpPr>
        <p:spPr/>
        <p:txBody>
          <a:bodyPr/>
          <a:lstStyle/>
          <a:p>
            <a:r>
              <a:rPr lang="en-US" dirty="0"/>
              <a:t>To share LVC’s expectations for how the GW detectors will operate during the O3 run</a:t>
            </a:r>
          </a:p>
          <a:p>
            <a:pPr lvl="1"/>
            <a:r>
              <a:rPr lang="en-US" dirty="0"/>
              <a:t>And what it implies about expected event rates</a:t>
            </a:r>
          </a:p>
          <a:p>
            <a:r>
              <a:rPr lang="en-US" dirty="0"/>
              <a:t>To talk about the new direction we are going with the follow-up program for O3 and beyond</a:t>
            </a:r>
          </a:p>
          <a:p>
            <a:pPr lvl="1"/>
            <a:r>
              <a:rPr lang="en-US" dirty="0"/>
              <a:t>Open Public Alerts: long promised, now will be the norm!</a:t>
            </a:r>
          </a:p>
          <a:p>
            <a:pPr lvl="1"/>
            <a:r>
              <a:rPr lang="en-US" dirty="0"/>
              <a:t>Philosophy and mechanics of selecting event candidates and sharing information about them</a:t>
            </a:r>
          </a:p>
          <a:p>
            <a:pPr lvl="1"/>
            <a:r>
              <a:rPr lang="en-US" dirty="0"/>
              <a:t>Preliminary </a:t>
            </a:r>
            <a:r>
              <a:rPr lang="en-US" sz="1600" dirty="0"/>
              <a:t>(un-vetted)</a:t>
            </a:r>
            <a:r>
              <a:rPr lang="en-US" dirty="0"/>
              <a:t> GCN Notices;  GCN Circulars &amp; Notices after vetting</a:t>
            </a:r>
          </a:p>
          <a:p>
            <a:r>
              <a:rPr lang="en-US" dirty="0"/>
              <a:t>To allow observers to discuss plans for taking advantage of this</a:t>
            </a:r>
          </a:p>
          <a:p>
            <a:pPr lvl="1"/>
            <a:r>
              <a:rPr lang="en-US" dirty="0"/>
              <a:t>Acting on low-latency alerts</a:t>
            </a:r>
          </a:p>
          <a:p>
            <a:pPr lvl="1"/>
            <a:r>
              <a:rPr lang="en-US" dirty="0"/>
              <a:t>Doing science with multi-messenger observations</a:t>
            </a:r>
          </a:p>
          <a:p>
            <a:r>
              <a:rPr lang="en-US" dirty="0"/>
              <a:t>To discuss whether some science investigations will require more</a:t>
            </a:r>
          </a:p>
          <a:p>
            <a:pPr lvl="1"/>
            <a:r>
              <a:rPr lang="en-US" dirty="0"/>
              <a:t>Active collaboration, joint papers, exchange of additional information, and/or lower-confidence event candidates</a:t>
            </a:r>
          </a:p>
          <a:p>
            <a:endParaRPr lang="en-US" dirty="0"/>
          </a:p>
          <a:p>
            <a:endParaRPr lang="en-US" dirty="0"/>
          </a:p>
        </p:txBody>
      </p:sp>
      <p:sp>
        <p:nvSpPr>
          <p:cNvPr id="4" name="Slide Number Placeholder 3"/>
          <p:cNvSpPr>
            <a:spLocks noGrp="1"/>
          </p:cNvSpPr>
          <p:nvPr>
            <p:ph type="sldNum" sz="quarter" idx="12"/>
          </p:nvPr>
        </p:nvSpPr>
        <p:spPr/>
        <p:txBody>
          <a:bodyPr/>
          <a:lstStyle/>
          <a:p>
            <a:fld id="{93C35ECC-5A5C-4ECB-AA82-3709BFA55634}" type="slidenum">
              <a:rPr lang="en-US" smtClean="0"/>
              <a:pPr/>
              <a:t>2</a:t>
            </a:fld>
            <a:endParaRPr lang="en-US"/>
          </a:p>
        </p:txBody>
      </p:sp>
    </p:spTree>
    <p:extLst>
      <p:ext uri="{BB962C8B-B14F-4D97-AF65-F5344CB8AC3E}">
        <p14:creationId xmlns:p14="http://schemas.microsoft.com/office/powerpoint/2010/main" val="41847836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LIGO/Virgo instrument status &amp; timeline</a:t>
            </a:r>
          </a:p>
        </p:txBody>
      </p:sp>
      <p:sp>
        <p:nvSpPr>
          <p:cNvPr id="4" name="Slide Number Placeholder 3"/>
          <p:cNvSpPr>
            <a:spLocks noGrp="1"/>
          </p:cNvSpPr>
          <p:nvPr>
            <p:ph type="sldNum" sz="quarter" idx="12"/>
          </p:nvPr>
        </p:nvSpPr>
        <p:spPr/>
        <p:txBody>
          <a:bodyPr/>
          <a:lstStyle/>
          <a:p>
            <a:fld id="{93C35ECC-5A5C-4ECB-AA82-3709BFA55634}" type="slidenum">
              <a:rPr lang="en-US" smtClean="0"/>
              <a:pPr/>
              <a:t>3</a:t>
            </a:fld>
            <a:endParaRPr lang="en-US"/>
          </a:p>
        </p:txBody>
      </p:sp>
      <p:pic>
        <p:nvPicPr>
          <p:cNvPr id="5" name="Picture 4">
            <a:extLst>
              <a:ext uri="{FF2B5EF4-FFF2-40B4-BE49-F238E27FC236}">
                <a16:creationId xmlns:a16="http://schemas.microsoft.com/office/drawing/2014/main" id="{F0440D2B-6F43-C044-BD11-E981A2F2C976}"/>
              </a:ext>
            </a:extLst>
          </p:cNvPr>
          <p:cNvPicPr>
            <a:picLocks noChangeAspect="1"/>
          </p:cNvPicPr>
          <p:nvPr/>
        </p:nvPicPr>
        <p:blipFill>
          <a:blip r:embed="rId2"/>
          <a:stretch>
            <a:fillRect/>
          </a:stretch>
        </p:blipFill>
        <p:spPr>
          <a:xfrm>
            <a:off x="533400" y="917184"/>
            <a:ext cx="8305800" cy="5838808"/>
          </a:xfrm>
          <a:prstGeom prst="rect">
            <a:avLst/>
          </a:prstGeom>
        </p:spPr>
      </p:pic>
    </p:spTree>
    <p:extLst>
      <p:ext uri="{BB962C8B-B14F-4D97-AF65-F5344CB8AC3E}">
        <p14:creationId xmlns:p14="http://schemas.microsoft.com/office/powerpoint/2010/main" val="1312439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7194-D760-E745-AA28-DCE70C3DD2D2}"/>
              </a:ext>
            </a:extLst>
          </p:cNvPr>
          <p:cNvSpPr>
            <a:spLocks noGrp="1"/>
          </p:cNvSpPr>
          <p:nvPr>
            <p:ph type="title"/>
          </p:nvPr>
        </p:nvSpPr>
        <p:spPr/>
        <p:txBody>
          <a:bodyPr/>
          <a:lstStyle/>
          <a:p>
            <a:r>
              <a:rPr lang="en-US" dirty="0"/>
              <a:t>Sensitivity</a:t>
            </a:r>
          </a:p>
        </p:txBody>
      </p:sp>
      <p:sp>
        <p:nvSpPr>
          <p:cNvPr id="3" name="Content Placeholder 2">
            <a:extLst>
              <a:ext uri="{FF2B5EF4-FFF2-40B4-BE49-F238E27FC236}">
                <a16:creationId xmlns:a16="http://schemas.microsoft.com/office/drawing/2014/main" id="{95AE1C93-4EB1-F94F-A431-F9E24C06F07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4A06F0B-B416-1643-8ED0-EC320ECBE7A3}"/>
              </a:ext>
            </a:extLst>
          </p:cNvPr>
          <p:cNvSpPr>
            <a:spLocks noGrp="1"/>
          </p:cNvSpPr>
          <p:nvPr>
            <p:ph type="sldNum" sz="quarter" idx="12"/>
          </p:nvPr>
        </p:nvSpPr>
        <p:spPr/>
        <p:txBody>
          <a:bodyPr/>
          <a:lstStyle/>
          <a:p>
            <a:fld id="{93C35ECC-5A5C-4ECB-AA82-3709BFA55634}" type="slidenum">
              <a:rPr lang="en-US" smtClean="0"/>
              <a:pPr/>
              <a:t>4</a:t>
            </a:fld>
            <a:endParaRPr lang="en-US"/>
          </a:p>
        </p:txBody>
      </p:sp>
      <p:pic>
        <p:nvPicPr>
          <p:cNvPr id="5" name="Picture 4">
            <a:extLst>
              <a:ext uri="{FF2B5EF4-FFF2-40B4-BE49-F238E27FC236}">
                <a16:creationId xmlns:a16="http://schemas.microsoft.com/office/drawing/2014/main" id="{0732ECA4-8524-EC48-942D-52640DB19614}"/>
              </a:ext>
            </a:extLst>
          </p:cNvPr>
          <p:cNvPicPr>
            <a:picLocks noChangeAspect="1"/>
          </p:cNvPicPr>
          <p:nvPr/>
        </p:nvPicPr>
        <p:blipFill>
          <a:blip r:embed="rId2"/>
          <a:stretch>
            <a:fillRect/>
          </a:stretch>
        </p:blipFill>
        <p:spPr>
          <a:xfrm>
            <a:off x="-152400" y="1080370"/>
            <a:ext cx="9144000" cy="5777630"/>
          </a:xfrm>
          <a:prstGeom prst="rect">
            <a:avLst/>
          </a:prstGeom>
        </p:spPr>
      </p:pic>
    </p:spTree>
    <p:extLst>
      <p:ext uri="{BB962C8B-B14F-4D97-AF65-F5344CB8AC3E}">
        <p14:creationId xmlns:p14="http://schemas.microsoft.com/office/powerpoint/2010/main" val="2398716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F3B3C-9145-3543-91A9-1E35080D022B}"/>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2D9181CC-2E22-CD43-B220-DE545CE5B1EB}"/>
              </a:ext>
            </a:extLst>
          </p:cNvPr>
          <p:cNvSpPr>
            <a:spLocks noGrp="1"/>
          </p:cNvSpPr>
          <p:nvPr>
            <p:ph idx="1"/>
          </p:nvPr>
        </p:nvSpPr>
        <p:spPr/>
        <p:txBody>
          <a:bodyPr/>
          <a:lstStyle/>
          <a:p>
            <a:pPr marL="342900" indent="-342900">
              <a:buFont typeface="Arial" panose="020B0604020202020204" pitchFamily="34" charset="0"/>
              <a:buChar char="•"/>
            </a:pPr>
            <a:r>
              <a:rPr lang="en-US" dirty="0"/>
              <a:t>Virgo should make significant contributions to detection and localization of events </a:t>
            </a:r>
          </a:p>
          <a:p>
            <a:pPr marL="342900" indent="-342900">
              <a:buFont typeface="Arial" panose="020B0604020202020204" pitchFamily="34" charset="0"/>
              <a:buChar char="•"/>
            </a:pPr>
            <a:r>
              <a:rPr lang="en-US" dirty="0"/>
              <a:t>KAGRA now aims to join near the end of the run, but it’s not yet known if their sensitivity will be sufficient to have a scientific impact </a:t>
            </a:r>
          </a:p>
          <a:p>
            <a:pPr marL="342900" indent="-342900">
              <a:buFont typeface="Arial" panose="020B0604020202020204" pitchFamily="34" charset="0"/>
              <a:buChar char="•"/>
            </a:pPr>
            <a:r>
              <a:rPr lang="en-US" dirty="0"/>
              <a:t>Date of beginning O3 run is not fixed; lots of commissioning to to do</a:t>
            </a:r>
          </a:p>
          <a:p>
            <a:pPr marL="800100" lvl="1" indent="-342900">
              <a:buFont typeface="Arial" panose="020B0604020202020204" pitchFamily="34" charset="0"/>
              <a:buChar char="•"/>
            </a:pPr>
            <a:r>
              <a:rPr lang="en-US" b="1" dirty="0"/>
              <a:t>Current expectation: early 2019 </a:t>
            </a:r>
          </a:p>
          <a:p>
            <a:pPr marL="342900" indent="-342900">
              <a:buFont typeface="Arial" panose="020B0604020202020204" pitchFamily="34" charset="0"/>
              <a:buChar char="•"/>
            </a:pPr>
            <a:r>
              <a:rPr lang="en-US" dirty="0"/>
              <a:t>Plan to have a one-month engineering run leading into O3</a:t>
            </a:r>
            <a:br>
              <a:rPr lang="en-US" dirty="0"/>
            </a:br>
            <a:r>
              <a:rPr lang="en-US" dirty="0"/>
              <a:t>Time for shaking down systems; may issue (open) alerts on best-effort basis Need to be clear about when we may send alerts – status display / API ? </a:t>
            </a:r>
          </a:p>
          <a:p>
            <a:endParaRPr lang="en-US" dirty="0"/>
          </a:p>
        </p:txBody>
      </p:sp>
      <p:sp>
        <p:nvSpPr>
          <p:cNvPr id="4" name="Slide Number Placeholder 3">
            <a:extLst>
              <a:ext uri="{FF2B5EF4-FFF2-40B4-BE49-F238E27FC236}">
                <a16:creationId xmlns:a16="http://schemas.microsoft.com/office/drawing/2014/main" id="{2414CBC9-3246-404A-A94C-2ABD00070E54}"/>
              </a:ext>
            </a:extLst>
          </p:cNvPr>
          <p:cNvSpPr>
            <a:spLocks noGrp="1"/>
          </p:cNvSpPr>
          <p:nvPr>
            <p:ph type="sldNum" sz="quarter" idx="12"/>
          </p:nvPr>
        </p:nvSpPr>
        <p:spPr/>
        <p:txBody>
          <a:bodyPr/>
          <a:lstStyle/>
          <a:p>
            <a:fld id="{93C35ECC-5A5C-4ECB-AA82-3709BFA55634}" type="slidenum">
              <a:rPr lang="en-US" smtClean="0"/>
              <a:pPr/>
              <a:t>5</a:t>
            </a:fld>
            <a:endParaRPr lang="en-US"/>
          </a:p>
        </p:txBody>
      </p:sp>
    </p:spTree>
    <p:extLst>
      <p:ext uri="{BB962C8B-B14F-4D97-AF65-F5344CB8AC3E}">
        <p14:creationId xmlns:p14="http://schemas.microsoft.com/office/powerpoint/2010/main" val="28492827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5A20-2149-884D-A3C6-E2AAFDFC4B32}"/>
              </a:ext>
            </a:extLst>
          </p:cNvPr>
          <p:cNvSpPr>
            <a:spLocks noGrp="1"/>
          </p:cNvSpPr>
          <p:nvPr>
            <p:ph type="title"/>
          </p:nvPr>
        </p:nvSpPr>
        <p:spPr/>
        <p:txBody>
          <a:bodyPr/>
          <a:lstStyle/>
          <a:p>
            <a:r>
              <a:rPr lang="en-US" dirty="0"/>
              <a:t>Rates	</a:t>
            </a:r>
          </a:p>
        </p:txBody>
      </p:sp>
      <p:pic>
        <p:nvPicPr>
          <p:cNvPr id="5" name="Content Placeholder 4">
            <a:extLst>
              <a:ext uri="{FF2B5EF4-FFF2-40B4-BE49-F238E27FC236}">
                <a16:creationId xmlns:a16="http://schemas.microsoft.com/office/drawing/2014/main" id="{2DC2E444-E384-1B4D-A714-231976F0BC2E}"/>
              </a:ext>
            </a:extLst>
          </p:cNvPr>
          <p:cNvPicPr>
            <a:picLocks noGrp="1" noChangeAspect="1"/>
          </p:cNvPicPr>
          <p:nvPr>
            <p:ph idx="1"/>
          </p:nvPr>
        </p:nvPicPr>
        <p:blipFill>
          <a:blip r:embed="rId2"/>
          <a:stretch>
            <a:fillRect/>
          </a:stretch>
        </p:blipFill>
        <p:spPr>
          <a:xfrm>
            <a:off x="455613" y="1164288"/>
            <a:ext cx="8226425" cy="5212049"/>
          </a:xfrm>
          <a:prstGeom prst="rect">
            <a:avLst/>
          </a:prstGeom>
        </p:spPr>
      </p:pic>
      <p:sp>
        <p:nvSpPr>
          <p:cNvPr id="4" name="Slide Number Placeholder 3">
            <a:extLst>
              <a:ext uri="{FF2B5EF4-FFF2-40B4-BE49-F238E27FC236}">
                <a16:creationId xmlns:a16="http://schemas.microsoft.com/office/drawing/2014/main" id="{B0264CC2-BABB-BD45-915D-C23C34BB1C5A}"/>
              </a:ext>
            </a:extLst>
          </p:cNvPr>
          <p:cNvSpPr>
            <a:spLocks noGrp="1"/>
          </p:cNvSpPr>
          <p:nvPr>
            <p:ph type="sldNum" sz="quarter" idx="12"/>
          </p:nvPr>
        </p:nvSpPr>
        <p:spPr/>
        <p:txBody>
          <a:bodyPr/>
          <a:lstStyle/>
          <a:p>
            <a:fld id="{93C35ECC-5A5C-4ECB-AA82-3709BFA55634}" type="slidenum">
              <a:rPr lang="en-US" smtClean="0"/>
              <a:pPr/>
              <a:t>6</a:t>
            </a:fld>
            <a:endParaRPr lang="en-US"/>
          </a:p>
        </p:txBody>
      </p:sp>
    </p:spTree>
    <p:extLst>
      <p:ext uri="{BB962C8B-B14F-4D97-AF65-F5344CB8AC3E}">
        <p14:creationId xmlns:p14="http://schemas.microsoft.com/office/powerpoint/2010/main" val="11038904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86E2-A482-A840-B469-8839F49091E9}"/>
              </a:ext>
            </a:extLst>
          </p:cNvPr>
          <p:cNvSpPr>
            <a:spLocks noGrp="1"/>
          </p:cNvSpPr>
          <p:nvPr>
            <p:ph type="title"/>
          </p:nvPr>
        </p:nvSpPr>
        <p:spPr/>
        <p:txBody>
          <a:bodyPr/>
          <a:lstStyle/>
          <a:p>
            <a:r>
              <a:rPr lang="en-US" dirty="0"/>
              <a:t>Rates</a:t>
            </a:r>
          </a:p>
        </p:txBody>
      </p:sp>
      <p:sp>
        <p:nvSpPr>
          <p:cNvPr id="3" name="Content Placeholder 2">
            <a:extLst>
              <a:ext uri="{FF2B5EF4-FFF2-40B4-BE49-F238E27FC236}">
                <a16:creationId xmlns:a16="http://schemas.microsoft.com/office/drawing/2014/main" id="{D7D63153-9BA4-AA45-BBC9-D12144AE02E7}"/>
              </a:ext>
            </a:extLst>
          </p:cNvPr>
          <p:cNvSpPr>
            <a:spLocks noGrp="1"/>
          </p:cNvSpPr>
          <p:nvPr>
            <p:ph idx="1"/>
          </p:nvPr>
        </p:nvSpPr>
        <p:spPr>
          <a:xfrm>
            <a:off x="381000" y="976947"/>
            <a:ext cx="8226425" cy="5254625"/>
          </a:xfrm>
        </p:spPr>
        <p:txBody>
          <a:bodyPr/>
          <a:lstStyle/>
          <a:p>
            <a:pPr marL="342900" indent="-342900">
              <a:buFont typeface="Arial" panose="020B0604020202020204" pitchFamily="34" charset="0"/>
              <a:buChar char="•"/>
            </a:pPr>
            <a:r>
              <a:rPr lang="en-US" dirty="0"/>
              <a:t>Those estimates are for 3-detector events; will also have some 2- detector events (and potentially 1-detector, if validated by a counterpart) </a:t>
            </a:r>
          </a:p>
          <a:p>
            <a:pPr marL="342900" indent="-342900">
              <a:buFont typeface="Arial" panose="020B0604020202020204" pitchFamily="34" charset="0"/>
              <a:buChar char="•"/>
            </a:pPr>
            <a:r>
              <a:rPr lang="en-US" dirty="0"/>
              <a:t>Handling these rates will present challenges </a:t>
            </a:r>
          </a:p>
          <a:p>
            <a:pPr marL="800100" lvl="1" indent="-342900">
              <a:buFont typeface="Arial" panose="020B0604020202020204" pitchFamily="34" charset="0"/>
              <a:buChar char="•"/>
            </a:pPr>
            <a:r>
              <a:rPr lang="en-US" dirty="0"/>
              <a:t>Will you still follow up on all the BBHs you can? </a:t>
            </a:r>
          </a:p>
          <a:p>
            <a:pPr marL="800100" lvl="1" indent="-342900">
              <a:buFont typeface="Arial" panose="020B0604020202020204" pitchFamily="34" charset="0"/>
              <a:buChar char="•"/>
            </a:pPr>
            <a:r>
              <a:rPr lang="en-US" dirty="0"/>
              <a:t>There will be times with more than one event “in play” – we will need to keep the identities clear </a:t>
            </a:r>
          </a:p>
          <a:p>
            <a:pPr marL="800100" lvl="1" indent="-342900">
              <a:buFont typeface="Arial" panose="020B0604020202020204" pitchFamily="34" charset="0"/>
              <a:buChar char="•"/>
            </a:pPr>
            <a:r>
              <a:rPr lang="en-US" dirty="0"/>
              <a:t>Unlikely (not impossible) to get another BNS event as close as GW170817 </a:t>
            </a:r>
          </a:p>
          <a:p>
            <a:pPr marL="800100" lvl="1" indent="-342900">
              <a:buFont typeface="Arial" panose="020B0604020202020204" pitchFamily="34" charset="0"/>
              <a:buChar char="•"/>
            </a:pPr>
            <a:r>
              <a:rPr lang="en-US" dirty="0"/>
              <a:t>Nearby core-collapse supernova? Better be ready for one </a:t>
            </a:r>
          </a:p>
          <a:p>
            <a:pPr marL="342900" indent="-342900">
              <a:buFont typeface="Arial" panose="020B0604020202020204" pitchFamily="34" charset="0"/>
              <a:buChar char="•"/>
            </a:pPr>
            <a:r>
              <a:rPr lang="en-US" dirty="0"/>
              <a:t>Publishing schedule? </a:t>
            </a:r>
          </a:p>
          <a:p>
            <a:pPr marL="800100" lvl="1" indent="-342900">
              <a:buFont typeface="Arial" panose="020B0604020202020204" pitchFamily="34" charset="0"/>
              <a:buChar char="•"/>
            </a:pPr>
            <a:r>
              <a:rPr lang="en-US" dirty="0"/>
              <a:t>Notable individual events will still be published individually, including at least the next few BNS </a:t>
            </a:r>
          </a:p>
          <a:p>
            <a:pPr marL="800100" lvl="1" indent="-342900">
              <a:buFont typeface="Arial" panose="020B0604020202020204" pitchFamily="34" charset="0"/>
              <a:buChar char="•"/>
            </a:pPr>
            <a:r>
              <a:rPr lang="en-US" dirty="0"/>
              <a:t>Expect to publish “routine” events periodically in catalog papers;</a:t>
            </a:r>
            <a:br>
              <a:rPr lang="en-US" dirty="0"/>
            </a:br>
            <a:r>
              <a:rPr lang="en-US" dirty="0"/>
              <a:t>maybe 6-month cadence, but this is under discussion. Could coordinate. </a:t>
            </a:r>
          </a:p>
          <a:p>
            <a:pPr marL="800100" lvl="1" indent="-342900">
              <a:buFont typeface="Arial" panose="020B0604020202020204" pitchFamily="34" charset="0"/>
              <a:buChar char="•"/>
            </a:pPr>
            <a:r>
              <a:rPr lang="en-US" dirty="0"/>
              <a:t>Issue: delay in getting parameter results out could negatively impact EM observers publishing about the event </a:t>
            </a:r>
          </a:p>
          <a:p>
            <a:endParaRPr lang="en-US" dirty="0"/>
          </a:p>
        </p:txBody>
      </p:sp>
      <p:sp>
        <p:nvSpPr>
          <p:cNvPr id="4" name="Slide Number Placeholder 3">
            <a:extLst>
              <a:ext uri="{FF2B5EF4-FFF2-40B4-BE49-F238E27FC236}">
                <a16:creationId xmlns:a16="http://schemas.microsoft.com/office/drawing/2014/main" id="{E35B38D1-ACBE-754F-9B82-38CE2FA9D122}"/>
              </a:ext>
            </a:extLst>
          </p:cNvPr>
          <p:cNvSpPr>
            <a:spLocks noGrp="1"/>
          </p:cNvSpPr>
          <p:nvPr>
            <p:ph type="sldNum" sz="quarter" idx="12"/>
          </p:nvPr>
        </p:nvSpPr>
        <p:spPr/>
        <p:txBody>
          <a:bodyPr/>
          <a:lstStyle/>
          <a:p>
            <a:fld id="{93C35ECC-5A5C-4ECB-AA82-3709BFA55634}" type="slidenum">
              <a:rPr lang="en-US" smtClean="0"/>
              <a:pPr/>
              <a:t>7</a:t>
            </a:fld>
            <a:endParaRPr lang="en-US"/>
          </a:p>
        </p:txBody>
      </p:sp>
    </p:spTree>
    <p:extLst>
      <p:ext uri="{BB962C8B-B14F-4D97-AF65-F5344CB8AC3E}">
        <p14:creationId xmlns:p14="http://schemas.microsoft.com/office/powerpoint/2010/main" val="17705630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90AA-5C41-0F4A-AD7D-49564D3D5BD5}"/>
              </a:ext>
            </a:extLst>
          </p:cNvPr>
          <p:cNvSpPr>
            <a:spLocks noGrp="1"/>
          </p:cNvSpPr>
          <p:nvPr>
            <p:ph type="title"/>
          </p:nvPr>
        </p:nvSpPr>
        <p:spPr/>
        <p:txBody>
          <a:bodyPr/>
          <a:lstStyle/>
          <a:p>
            <a:r>
              <a:rPr lang="en-US" dirty="0"/>
              <a:t>Open Public Alerts</a:t>
            </a:r>
          </a:p>
        </p:txBody>
      </p:sp>
      <p:sp>
        <p:nvSpPr>
          <p:cNvPr id="3" name="Content Placeholder 2">
            <a:extLst>
              <a:ext uri="{FF2B5EF4-FFF2-40B4-BE49-F238E27FC236}">
                <a16:creationId xmlns:a16="http://schemas.microsoft.com/office/drawing/2014/main" id="{CA5E8DE4-36AA-CA4F-A71B-089846CED7B7}"/>
              </a:ext>
            </a:extLst>
          </p:cNvPr>
          <p:cNvSpPr>
            <a:spLocks noGrp="1"/>
          </p:cNvSpPr>
          <p:nvPr>
            <p:ph idx="1"/>
          </p:nvPr>
        </p:nvSpPr>
        <p:spPr/>
        <p:txBody>
          <a:bodyPr/>
          <a:lstStyle/>
          <a:p>
            <a:pPr marL="342900" indent="-342900">
              <a:buFont typeface="Arial" panose="020B0604020202020204" pitchFamily="34" charset="0"/>
              <a:buChar char="•"/>
            </a:pPr>
            <a:r>
              <a:rPr lang="en-US" dirty="0"/>
              <a:t>LIGO-Virgo alerts in O3 will all be public </a:t>
            </a:r>
          </a:p>
          <a:p>
            <a:pPr marL="800100" lvl="1" indent="-342900">
              <a:buFont typeface="Arial" panose="020B0604020202020204" pitchFamily="34" charset="0"/>
              <a:buChar char="•"/>
            </a:pPr>
            <a:r>
              <a:rPr lang="en-US" dirty="0"/>
              <a:t>We will set CBC FAR threshold to try to get an </a:t>
            </a:r>
            <a:r>
              <a:rPr lang="en-US" i="1" dirty="0"/>
              <a:t>overall </a:t>
            </a:r>
            <a:r>
              <a:rPr lang="en-US" dirty="0"/>
              <a:t>purity of 90% </a:t>
            </a:r>
          </a:p>
          <a:p>
            <a:pPr marL="800100" lvl="1" indent="-342900">
              <a:buFont typeface="Arial" panose="020B0604020202020204" pitchFamily="34" charset="0"/>
              <a:buChar char="•"/>
            </a:pPr>
            <a:r>
              <a:rPr lang="en-US" dirty="0"/>
              <a:t>We will tell you the FAR so that you can be more selective if you want </a:t>
            </a:r>
          </a:p>
          <a:p>
            <a:pPr marL="800100" lvl="1" indent="-342900">
              <a:buFont typeface="Arial" panose="020B0604020202020204" pitchFamily="34" charset="0"/>
              <a:buChar char="•"/>
            </a:pPr>
            <a:r>
              <a:rPr lang="en-US" dirty="0"/>
              <a:t>CBC alerts will include type classification </a:t>
            </a:r>
          </a:p>
          <a:p>
            <a:pPr marL="800100" lvl="1" indent="-342900">
              <a:buFont typeface="Arial" panose="020B0604020202020204" pitchFamily="34" charset="0"/>
              <a:buChar char="•"/>
            </a:pPr>
            <a:r>
              <a:rPr lang="en-US" dirty="0"/>
              <a:t>We’ll issue an alert for a sufficiently high-confidence GW burst detection </a:t>
            </a:r>
          </a:p>
          <a:p>
            <a:pPr marL="800100" lvl="1" indent="-342900">
              <a:buFont typeface="Arial" panose="020B0604020202020204" pitchFamily="34" charset="0"/>
              <a:buChar char="•"/>
            </a:pPr>
            <a:r>
              <a:rPr lang="en-US" dirty="0"/>
              <a:t>We will “promote” a weaker event to a public alert if it is compellingly associated with a </a:t>
            </a:r>
            <a:r>
              <a:rPr lang="en-US" dirty="0" err="1"/>
              <a:t>multimessenger</a:t>
            </a:r>
            <a:r>
              <a:rPr lang="en-US" dirty="0"/>
              <a:t> signal – but may take weeks</a:t>
            </a:r>
          </a:p>
          <a:p>
            <a:pPr marL="800100" lvl="1" indent="-342900">
              <a:buFont typeface="Arial" panose="020B0604020202020204" pitchFamily="34" charset="0"/>
              <a:buChar char="•"/>
            </a:pPr>
            <a:r>
              <a:rPr lang="en-US" dirty="0"/>
              <a:t>Alerts will be communicated using (regular) GCN Notices and Circulars, starting with one or more </a:t>
            </a:r>
            <a:r>
              <a:rPr lang="en-US" i="1" dirty="0"/>
              <a:t>Preliminary </a:t>
            </a:r>
            <a:r>
              <a:rPr lang="en-US" dirty="0"/>
              <a:t>Notices before vetting </a:t>
            </a:r>
          </a:p>
          <a:p>
            <a:pPr marL="800100" lvl="1" indent="-342900">
              <a:buFont typeface="Arial" panose="020B0604020202020204" pitchFamily="34" charset="0"/>
              <a:buChar char="•"/>
            </a:pPr>
            <a:r>
              <a:rPr lang="en-US" dirty="0">
                <a:sym typeface="Wingdings" pitchFamily="2" charset="2"/>
              </a:rPr>
              <a:t> </a:t>
            </a:r>
            <a:r>
              <a:rPr lang="en-US" dirty="0"/>
              <a:t> Users should be prepared to handle </a:t>
            </a:r>
            <a:r>
              <a:rPr lang="en-US" i="1" dirty="0"/>
              <a:t>Retraction </a:t>
            </a:r>
            <a:r>
              <a:rPr lang="en-US" dirty="0"/>
              <a:t>Notices too </a:t>
            </a:r>
          </a:p>
          <a:p>
            <a:pPr marL="342900" indent="-342900">
              <a:buFont typeface="Arial" panose="020B0604020202020204" pitchFamily="34" charset="0"/>
              <a:buChar char="•"/>
            </a:pPr>
            <a:r>
              <a:rPr lang="en-US" dirty="0"/>
              <a:t>LIGO/Virgo are looking forward to seeing the fruits of open alerts </a:t>
            </a:r>
          </a:p>
          <a:p>
            <a:pPr marL="800100" lvl="1" indent="-342900">
              <a:buFont typeface="Arial" panose="020B0604020202020204" pitchFamily="34" charset="0"/>
              <a:buChar char="•"/>
            </a:pPr>
            <a:r>
              <a:rPr lang="en-US" dirty="0"/>
              <a:t>This plan for the program was the result of extended discussions, endorsed by votes of the LSC Council and Virgo Steering Committee </a:t>
            </a:r>
          </a:p>
          <a:p>
            <a:endParaRPr lang="en-US" dirty="0"/>
          </a:p>
        </p:txBody>
      </p:sp>
      <p:sp>
        <p:nvSpPr>
          <p:cNvPr id="4" name="Slide Number Placeholder 3">
            <a:extLst>
              <a:ext uri="{FF2B5EF4-FFF2-40B4-BE49-F238E27FC236}">
                <a16:creationId xmlns:a16="http://schemas.microsoft.com/office/drawing/2014/main" id="{386F9C86-55E8-E84D-AD88-52155AD122AE}"/>
              </a:ext>
            </a:extLst>
          </p:cNvPr>
          <p:cNvSpPr>
            <a:spLocks noGrp="1"/>
          </p:cNvSpPr>
          <p:nvPr>
            <p:ph type="sldNum" sz="quarter" idx="12"/>
          </p:nvPr>
        </p:nvSpPr>
        <p:spPr/>
        <p:txBody>
          <a:bodyPr/>
          <a:lstStyle/>
          <a:p>
            <a:fld id="{93C35ECC-5A5C-4ECB-AA82-3709BFA55634}" type="slidenum">
              <a:rPr lang="en-US" smtClean="0"/>
              <a:pPr/>
              <a:t>8</a:t>
            </a:fld>
            <a:endParaRPr lang="en-US"/>
          </a:p>
        </p:txBody>
      </p:sp>
    </p:spTree>
    <p:extLst>
      <p:ext uri="{BB962C8B-B14F-4D97-AF65-F5344CB8AC3E}">
        <p14:creationId xmlns:p14="http://schemas.microsoft.com/office/powerpoint/2010/main" val="31468995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D130-8AA6-7F4E-9C7E-AD6923938E75}"/>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AA9A910E-A6A6-D34F-9149-02E04B580989}"/>
              </a:ext>
            </a:extLst>
          </p:cNvPr>
          <p:cNvSpPr>
            <a:spLocks noGrp="1"/>
          </p:cNvSpPr>
          <p:nvPr>
            <p:ph idx="1"/>
          </p:nvPr>
        </p:nvSpPr>
        <p:spPr/>
        <p:txBody>
          <a:bodyPr/>
          <a:lstStyle/>
          <a:p>
            <a:pPr marL="342900" indent="-342900">
              <a:buFont typeface="Arial" panose="020B0604020202020204" pitchFamily="34" charset="0"/>
              <a:buChar char="•"/>
            </a:pPr>
            <a:r>
              <a:rPr lang="en-US" b="0" dirty="0"/>
              <a:t>Rich real-time Communication is of high value, esp. If we have difficulties with the data. Not asking for more insider information, but anything we can say about the quality and certainty of the data</a:t>
            </a:r>
          </a:p>
          <a:p>
            <a:pPr marL="742950" lvl="1" indent="-285750">
              <a:buFont typeface="Arial" panose="020B0604020202020204" pitchFamily="34" charset="0"/>
              <a:buChar char="•"/>
            </a:pPr>
            <a:r>
              <a:rPr lang="en-US" dirty="0"/>
              <a:t>DQ flag planned, but maybe a bit more info behind it</a:t>
            </a:r>
          </a:p>
          <a:p>
            <a:pPr marL="742950" lvl="1" indent="-285750">
              <a:buFont typeface="Arial" panose="020B0604020202020204" pitchFamily="34" charset="0"/>
              <a:buChar char="•"/>
            </a:pPr>
            <a:r>
              <a:rPr lang="en-US" dirty="0"/>
              <a:t>A ‘quality factor’ to come with the data</a:t>
            </a:r>
          </a:p>
          <a:p>
            <a:pPr marL="742950" lvl="1" indent="-285750">
              <a:buFont typeface="Arial" panose="020B0604020202020204" pitchFamily="34" charset="0"/>
              <a:buChar char="•"/>
            </a:pPr>
            <a:r>
              <a:rPr lang="en-US" dirty="0"/>
              <a:t>Time scales for refined data</a:t>
            </a:r>
          </a:p>
          <a:p>
            <a:pPr marL="342900" indent="-342900">
              <a:buFont typeface="Arial" panose="020B0604020202020204" pitchFamily="34" charset="0"/>
              <a:buChar char="•"/>
            </a:pPr>
            <a:r>
              <a:rPr lang="en-US" b="0" dirty="0"/>
              <a:t>Interest in getting projections for the further future latencies for e.g., sky maps</a:t>
            </a:r>
          </a:p>
          <a:p>
            <a:pPr marL="742950" lvl="1" indent="-285750">
              <a:buFont typeface="Arial" panose="020B0604020202020204" pitchFamily="34" charset="0"/>
              <a:buChar char="•"/>
            </a:pPr>
            <a:r>
              <a:rPr lang="en-US" dirty="0"/>
              <a:t>Work underway on speeding up at least the non-human part of the calculations/evaluations. 10^7 waveforms</a:t>
            </a:r>
          </a:p>
          <a:p>
            <a:pPr marL="742950" lvl="1" indent="-285750">
              <a:buFont typeface="Arial" panose="020B0604020202020204" pitchFamily="34" charset="0"/>
              <a:buChar char="•"/>
            </a:pPr>
            <a:r>
              <a:rPr lang="en-US" dirty="0"/>
              <a:t>Help offered to work on the calculations/computation</a:t>
            </a:r>
          </a:p>
          <a:p>
            <a:pPr marL="342900" indent="-342900">
              <a:buFont typeface="Arial" panose="020B0604020202020204" pitchFamily="34" charset="0"/>
              <a:buChar char="•"/>
            </a:pPr>
            <a:r>
              <a:rPr lang="en-US" b="0" dirty="0"/>
              <a:t>Interest in understanding the localization potential</a:t>
            </a:r>
          </a:p>
          <a:p>
            <a:pPr marL="742950" lvl="1" indent="-285750">
              <a:buFont typeface="Arial" panose="020B0604020202020204" pitchFamily="34" charset="0"/>
              <a:buChar char="•"/>
            </a:pPr>
            <a:r>
              <a:rPr lang="en-US" dirty="0"/>
              <a:t>For 3 and 2 detector detections</a:t>
            </a:r>
          </a:p>
          <a:p>
            <a:pPr marL="742950" lvl="1" indent="-285750">
              <a:buFont typeface="Arial" panose="020B0604020202020204" pitchFamily="34" charset="0"/>
              <a:buChar char="•"/>
            </a:pPr>
            <a:r>
              <a:rPr lang="en-US" dirty="0"/>
              <a:t>For different SNRs</a:t>
            </a:r>
          </a:p>
          <a:p>
            <a:endParaRPr lang="en-US" dirty="0"/>
          </a:p>
        </p:txBody>
      </p:sp>
      <p:sp>
        <p:nvSpPr>
          <p:cNvPr id="4" name="Slide Number Placeholder 3">
            <a:extLst>
              <a:ext uri="{FF2B5EF4-FFF2-40B4-BE49-F238E27FC236}">
                <a16:creationId xmlns:a16="http://schemas.microsoft.com/office/drawing/2014/main" id="{0A755C42-6C56-8145-BAEB-DD5935076F42}"/>
              </a:ext>
            </a:extLst>
          </p:cNvPr>
          <p:cNvSpPr>
            <a:spLocks noGrp="1"/>
          </p:cNvSpPr>
          <p:nvPr>
            <p:ph type="sldNum" sz="quarter" idx="12"/>
          </p:nvPr>
        </p:nvSpPr>
        <p:spPr/>
        <p:txBody>
          <a:bodyPr/>
          <a:lstStyle/>
          <a:p>
            <a:fld id="{93C35ECC-5A5C-4ECB-AA82-3709BFA55634}" type="slidenum">
              <a:rPr lang="en-US" smtClean="0"/>
              <a:pPr/>
              <a:t>9</a:t>
            </a:fld>
            <a:endParaRPr lang="en-US"/>
          </a:p>
        </p:txBody>
      </p:sp>
    </p:spTree>
    <p:extLst>
      <p:ext uri="{BB962C8B-B14F-4D97-AF65-F5344CB8AC3E}">
        <p14:creationId xmlns:p14="http://schemas.microsoft.com/office/powerpoint/2010/main" val="34647276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1"/>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FULLVERSION" val="4.2.3.231"/>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LIGOtalk">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000"/>
      </a:hlink>
      <a:folHlink>
        <a:srgbClr val="FFC000"/>
      </a:folHlink>
    </a:clrScheme>
    <a:fontScheme name="LIGOtal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Otal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GOtal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tal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tal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GO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35700</TotalTime>
  <Words>1329</Words>
  <Application>Microsoft Macintosh PowerPoint</Application>
  <PresentationFormat>On-screen Show (4:3)</PresentationFormat>
  <Paragraphs>155</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Times New Roman</vt:lpstr>
      <vt:lpstr>Wingdings</vt:lpstr>
      <vt:lpstr>LIGOtalk</vt:lpstr>
      <vt:lpstr>Office Theme</vt:lpstr>
      <vt:lpstr>Summary of the Town Hall meeting and next steps</vt:lpstr>
      <vt:lpstr>Goals of the Meeting</vt:lpstr>
      <vt:lpstr>LIGO/Virgo instrument status &amp; timeline</vt:lpstr>
      <vt:lpstr>Sensitivity</vt:lpstr>
      <vt:lpstr>Timing</vt:lpstr>
      <vt:lpstr>Rates </vt:lpstr>
      <vt:lpstr>Rates</vt:lpstr>
      <vt:lpstr>Open Public Alerts</vt:lpstr>
      <vt:lpstr>Notes</vt:lpstr>
      <vt:lpstr>Notes</vt:lpstr>
      <vt:lpstr>Notes</vt:lpstr>
      <vt:lpstr>Notes</vt:lpstr>
      <vt:lpstr>Opportunities for science-driven collaboration</vt:lpstr>
      <vt:lpstr>Collaboration</vt:lpstr>
      <vt:lpstr>Collaborative Projects</vt:lpstr>
      <vt:lpstr>Collaborative Projects</vt:lpstr>
      <vt:lpstr>Next steps</vt:lpstr>
      <vt:lpstr>The Last Page</vt:lpstr>
    </vt:vector>
  </TitlesOfParts>
  <Company>University of Maryland</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LIGO Listens for Gravitational Waves</dc:title>
  <dc:creator>Peter Shawhan</dc:creator>
  <cp:lastModifiedBy>David H Shoemaker</cp:lastModifiedBy>
  <cp:revision>872</cp:revision>
  <dcterms:created xsi:type="dcterms:W3CDTF">2003-11-10T03:19:28Z</dcterms:created>
  <dcterms:modified xsi:type="dcterms:W3CDTF">2018-04-13T08:57:45Z</dcterms:modified>
</cp:coreProperties>
</file>