
<file path=[Content_Types].xml><?xml version="1.0" encoding="utf-8"?>
<Types xmlns="http://schemas.openxmlformats.org/package/2006/content-types">
  <Default Extension="jpg" ContentType="image/jpeg"/>
  <Default Extension="emf" ContentType="image/x-emf"/>
  <Default Extension="jpeg" ContentType="image/jpeg"/>
  <Default Extension="xml" ContentType="application/xml"/>
  <Default Extension="vml" ContentType="application/vnd.openxmlformats-officedocument.vmlDrawing"/>
  <Default Extension="bin" ContentType="application/vnd.openxmlformats-officedocument.presentationml.printerSettings"/>
  <Default Extension="wdp" ContentType="image/vnd.ms-photo"/>
  <Default Extension="png" ContentType="image/png"/>
  <Default Extension="mpg" ContentType="video/unknown"/>
  <Default Extension="rels" ContentType="application/vnd.openxmlformats-package.relationships+xml"/>
  <Default Extension="gif" ContentType="image/gif"/>
  <Default Extension="m4v"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embeddings/oleObject1.bin" ContentType="application/vnd.openxmlformats-officedocument.oleObject"/>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embeddings/oleObject7.bin" ContentType="application/vnd.openxmlformats-officedocument.oleObject"/>
  <Override PartName="/ppt/embeddings/oleObject8.bin" ContentType="application/vnd.openxmlformats-officedocument.oleObject"/>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9" r:id="rId1"/>
  </p:sldMasterIdLst>
  <p:notesMasterIdLst>
    <p:notesMasterId r:id="rId50"/>
  </p:notesMasterIdLst>
  <p:sldIdLst>
    <p:sldId id="256" r:id="rId2"/>
    <p:sldId id="848" r:id="rId3"/>
    <p:sldId id="788" r:id="rId4"/>
    <p:sldId id="881" r:id="rId5"/>
    <p:sldId id="743" r:id="rId6"/>
    <p:sldId id="897" r:id="rId7"/>
    <p:sldId id="896" r:id="rId8"/>
    <p:sldId id="899" r:id="rId9"/>
    <p:sldId id="903" r:id="rId10"/>
    <p:sldId id="898" r:id="rId11"/>
    <p:sldId id="858" r:id="rId12"/>
    <p:sldId id="798" r:id="rId13"/>
    <p:sldId id="902" r:id="rId14"/>
    <p:sldId id="862" r:id="rId15"/>
    <p:sldId id="901" r:id="rId16"/>
    <p:sldId id="900" r:id="rId17"/>
    <p:sldId id="894" r:id="rId18"/>
    <p:sldId id="929" r:id="rId19"/>
    <p:sldId id="930" r:id="rId20"/>
    <p:sldId id="832" r:id="rId21"/>
    <p:sldId id="909" r:id="rId22"/>
    <p:sldId id="927" r:id="rId23"/>
    <p:sldId id="928" r:id="rId24"/>
    <p:sldId id="936" r:id="rId25"/>
    <p:sldId id="863" r:id="rId26"/>
    <p:sldId id="827" r:id="rId27"/>
    <p:sldId id="912" r:id="rId28"/>
    <p:sldId id="931" r:id="rId29"/>
    <p:sldId id="915" r:id="rId30"/>
    <p:sldId id="861" r:id="rId31"/>
    <p:sldId id="924" r:id="rId32"/>
    <p:sldId id="864" r:id="rId33"/>
    <p:sldId id="916" r:id="rId34"/>
    <p:sldId id="908" r:id="rId35"/>
    <p:sldId id="917" r:id="rId36"/>
    <p:sldId id="918" r:id="rId37"/>
    <p:sldId id="921" r:id="rId38"/>
    <p:sldId id="624" r:id="rId39"/>
    <p:sldId id="880" r:id="rId40"/>
    <p:sldId id="661" r:id="rId41"/>
    <p:sldId id="844" r:id="rId42"/>
    <p:sldId id="925" r:id="rId43"/>
    <p:sldId id="937" r:id="rId44"/>
    <p:sldId id="932" r:id="rId45"/>
    <p:sldId id="935" r:id="rId46"/>
    <p:sldId id="886" r:id="rId47"/>
    <p:sldId id="810" r:id="rId48"/>
    <p:sldId id="665" r:id="rId49"/>
  </p:sldIdLst>
  <p:sldSz cx="9144000" cy="6858000" type="screen4x3"/>
  <p:notesSz cx="7102475" cy="8991600"/>
  <p:defaultTextStyle>
    <a:defPPr>
      <a:defRPr lang="en-US"/>
    </a:defPPr>
    <a:lvl1pPr algn="l" rtl="0" eaLnBrk="0" fontAlgn="base" hangingPunct="0">
      <a:spcBef>
        <a:spcPct val="0"/>
      </a:spcBef>
      <a:spcAft>
        <a:spcPct val="0"/>
      </a:spcAft>
      <a:defRPr sz="1400" b="1"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1400" b="1"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1400" b="1"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1400" b="1"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14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14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14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14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1400" b="1"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Default Section" id="{C8029DFC-6BE0-964C-9856-6966CB5B6750}">
          <p14:sldIdLst>
            <p14:sldId id="256"/>
            <p14:sldId id="848"/>
            <p14:sldId id="788"/>
            <p14:sldId id="881"/>
            <p14:sldId id="743"/>
            <p14:sldId id="897"/>
            <p14:sldId id="896"/>
            <p14:sldId id="899"/>
            <p14:sldId id="903"/>
            <p14:sldId id="898"/>
            <p14:sldId id="858"/>
            <p14:sldId id="798"/>
            <p14:sldId id="902"/>
            <p14:sldId id="862"/>
            <p14:sldId id="901"/>
            <p14:sldId id="900"/>
            <p14:sldId id="894"/>
            <p14:sldId id="929"/>
            <p14:sldId id="930"/>
            <p14:sldId id="832"/>
            <p14:sldId id="909"/>
            <p14:sldId id="927"/>
            <p14:sldId id="928"/>
            <p14:sldId id="936"/>
            <p14:sldId id="863"/>
            <p14:sldId id="827"/>
            <p14:sldId id="912"/>
            <p14:sldId id="931"/>
            <p14:sldId id="915"/>
            <p14:sldId id="861"/>
            <p14:sldId id="924"/>
            <p14:sldId id="864"/>
            <p14:sldId id="916"/>
            <p14:sldId id="908"/>
            <p14:sldId id="917"/>
            <p14:sldId id="918"/>
            <p14:sldId id="921"/>
            <p14:sldId id="624"/>
            <p14:sldId id="880"/>
            <p14:sldId id="661"/>
            <p14:sldId id="844"/>
            <p14:sldId id="925"/>
            <p14:sldId id="937"/>
            <p14:sldId id="932"/>
            <p14:sldId id="935"/>
            <p14:sldId id="886"/>
            <p14:sldId id="810"/>
            <p14:sldId id="665"/>
          </p14:sldIdLst>
        </p14:section>
        <p14:section name="Untitled Section" id="{2F2B4435-A478-A048-A9D1-D3910F52A876}">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8D1"/>
    <a:srgbClr val="FFBD46"/>
    <a:srgbClr val="000000"/>
    <a:srgbClr val="FB872D"/>
    <a:srgbClr val="C9F3FF"/>
    <a:srgbClr val="C2141D"/>
    <a:srgbClr val="3FA8FF"/>
    <a:srgbClr val="45FF2A"/>
    <a:srgbClr val="004500"/>
    <a:srgbClr val="FFC6E3"/>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626" autoAdjust="0"/>
  </p:normalViewPr>
  <p:slideViewPr>
    <p:cSldViewPr snapToGrid="0">
      <p:cViewPr varScale="1">
        <p:scale>
          <a:sx n="95" d="100"/>
          <a:sy n="95" d="100"/>
        </p:scale>
        <p:origin x="-1184"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46" d="100"/>
        <a:sy n="46" d="100"/>
      </p:scale>
      <p:origin x="0" y="0"/>
    </p:cViewPr>
  </p:sorterViewPr>
  <p:notesViewPr>
    <p:cSldViewPr snapToGrid="0">
      <p:cViewPr varScale="1">
        <p:scale>
          <a:sx n="88" d="100"/>
          <a:sy n="88" d="100"/>
        </p:scale>
        <p:origin x="-2184" y="-114"/>
      </p:cViewPr>
      <p:guideLst>
        <p:guide orient="horz" pos="2832"/>
        <p:guide pos="2237"/>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notesMaster" Target="notesMasters/notesMaster1.xml"/><Relationship Id="rId51" Type="http://schemas.openxmlformats.org/officeDocument/2006/relationships/printerSettings" Target="printerSettings/printerSettings1.bin"/><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emf"/><Relationship Id="rId2" Type="http://schemas.openxmlformats.org/officeDocument/2006/relationships/image" Target="../media/image9.emf"/><Relationship Id="rId3" Type="http://schemas.openxmlformats.org/officeDocument/2006/relationships/image" Target="../media/image1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emf"/><Relationship Id="rId2" Type="http://schemas.openxmlformats.org/officeDocument/2006/relationships/image" Target="../media/image1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1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78163" cy="44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b="0">
                <a:latin typeface="Times New Roman" charset="0"/>
                <a:cs typeface="+mn-cs"/>
              </a:defRPr>
            </a:lvl1pPr>
          </a:lstStyle>
          <a:p>
            <a:pPr>
              <a:defRPr/>
            </a:pPr>
            <a:endParaRPr lang="en-US"/>
          </a:p>
        </p:txBody>
      </p:sp>
      <p:sp>
        <p:nvSpPr>
          <p:cNvPr id="4099" name="Rectangle 3"/>
          <p:cNvSpPr>
            <a:spLocks noGrp="1" noChangeArrowheads="1"/>
          </p:cNvSpPr>
          <p:nvPr>
            <p:ph type="dt" idx="1"/>
          </p:nvPr>
        </p:nvSpPr>
        <p:spPr bwMode="auto">
          <a:xfrm>
            <a:off x="4024313" y="0"/>
            <a:ext cx="3078162" cy="44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b="0">
                <a:latin typeface="Times New Roman" charset="0"/>
                <a:cs typeface="+mn-cs"/>
              </a:defRPr>
            </a:lvl1pPr>
          </a:lstStyle>
          <a:p>
            <a:pPr>
              <a:defRPr/>
            </a:pPr>
            <a:endParaRPr lang="en-US"/>
          </a:p>
        </p:txBody>
      </p:sp>
      <p:sp>
        <p:nvSpPr>
          <p:cNvPr id="4100" name="Rectangle 4"/>
          <p:cNvSpPr>
            <a:spLocks noGrp="1" noRot="1" noChangeAspect="1" noChangeArrowheads="1" noTextEdit="1"/>
          </p:cNvSpPr>
          <p:nvPr>
            <p:ph type="sldImg" idx="2"/>
          </p:nvPr>
        </p:nvSpPr>
        <p:spPr bwMode="auto">
          <a:xfrm>
            <a:off x="1303338" y="674688"/>
            <a:ext cx="4495800" cy="33718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947738" y="4270375"/>
            <a:ext cx="5207000" cy="4046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8542338"/>
            <a:ext cx="3078163" cy="449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b="0">
                <a:latin typeface="Times New Roman" charset="0"/>
                <a:cs typeface="+mn-cs"/>
              </a:defRPr>
            </a:lvl1pPr>
          </a:lstStyle>
          <a:p>
            <a:pPr>
              <a:defRPr/>
            </a:pPr>
            <a:endParaRPr lang="en-US"/>
          </a:p>
        </p:txBody>
      </p:sp>
      <p:sp>
        <p:nvSpPr>
          <p:cNvPr id="4103" name="Rectangle 7"/>
          <p:cNvSpPr>
            <a:spLocks noGrp="1" noChangeArrowheads="1"/>
          </p:cNvSpPr>
          <p:nvPr>
            <p:ph type="sldNum" sz="quarter" idx="5"/>
          </p:nvPr>
        </p:nvSpPr>
        <p:spPr bwMode="auto">
          <a:xfrm>
            <a:off x="4024313" y="8542338"/>
            <a:ext cx="3078162" cy="449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b="0">
                <a:latin typeface="Times New Roman" charset="0"/>
                <a:cs typeface="+mn-cs"/>
              </a:defRPr>
            </a:lvl1pPr>
          </a:lstStyle>
          <a:p>
            <a:pPr>
              <a:defRPr/>
            </a:pPr>
            <a:fld id="{37FA3E3C-5CC2-1241-BCD7-473BA3970144}" type="slidenum">
              <a:rPr lang="en-US"/>
              <a:pPr>
                <a:defRPr/>
              </a:pPr>
              <a:t>‹#›</a:t>
            </a:fld>
            <a:endParaRPr lang="en-US"/>
          </a:p>
        </p:txBody>
      </p:sp>
    </p:spTree>
    <p:extLst>
      <p:ext uri="{BB962C8B-B14F-4D97-AF65-F5344CB8AC3E}">
        <p14:creationId xmlns:p14="http://schemas.microsoft.com/office/powerpoint/2010/main" val="224693375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778DADC-B733-3C47-B29C-DE21E814A4CE}" type="slidenum">
              <a:rPr lang="en-US"/>
              <a:pPr>
                <a:defRPr/>
              </a:pPr>
              <a:t>1</a:t>
            </a:fld>
            <a:endParaRPr lang="en-US"/>
          </a:p>
        </p:txBody>
      </p:sp>
      <p:sp>
        <p:nvSpPr>
          <p:cNvPr id="81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195"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Point out </a:t>
            </a:r>
          </a:p>
          <a:p>
            <a:pPr marL="285750" indent="-285750">
              <a:buAutoNum type="romanLcParenR"/>
            </a:pPr>
            <a:r>
              <a:rPr lang="en-US" dirty="0" smtClean="0"/>
              <a:t>What BNS range means</a:t>
            </a:r>
          </a:p>
          <a:p>
            <a:pPr marL="285750" indent="-285750">
              <a:buAutoNum type="romanLcParenR"/>
            </a:pPr>
            <a:r>
              <a:rPr lang="en-US" dirty="0" smtClean="0"/>
              <a:t>Curves look similar, but BNS range</a:t>
            </a:r>
            <a:r>
              <a:rPr lang="en-US" baseline="0" dirty="0" smtClean="0"/>
              <a:t> benefits from low frequency </a:t>
            </a:r>
            <a:r>
              <a:rPr lang="en-US" baseline="0" dirty="0" err="1" smtClean="0"/>
              <a:t>senstivity</a:t>
            </a:r>
            <a:endParaRPr lang="en-US" dirty="0" smtClean="0"/>
          </a:p>
        </p:txBody>
      </p:sp>
      <p:sp>
        <p:nvSpPr>
          <p:cNvPr id="4" name="Slide Number Placeholder 3"/>
          <p:cNvSpPr>
            <a:spLocks noGrp="1"/>
          </p:cNvSpPr>
          <p:nvPr>
            <p:ph type="sldNum" sz="quarter" idx="10"/>
          </p:nvPr>
        </p:nvSpPr>
        <p:spPr/>
        <p:txBody>
          <a:bodyPr/>
          <a:lstStyle/>
          <a:p>
            <a:pPr>
              <a:defRPr/>
            </a:pPr>
            <a:fld id="{37FA3E3C-5CC2-1241-BCD7-473BA3970144}" type="slidenum">
              <a:rPr lang="en-US" smtClean="0"/>
              <a:pPr>
                <a:defRPr/>
              </a:pPr>
              <a:t>18</a:t>
            </a:fld>
            <a:endParaRPr lang="en-US"/>
          </a:p>
        </p:txBody>
      </p:sp>
    </p:spTree>
    <p:extLst>
      <p:ext uri="{BB962C8B-B14F-4D97-AF65-F5344CB8AC3E}">
        <p14:creationId xmlns:p14="http://schemas.microsoft.com/office/powerpoint/2010/main" val="19579602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BB24BDD-11A9-6241-914F-B533020EA6CA}" type="slidenum">
              <a:rPr lang="en-US" smtClean="0"/>
              <a:t>20</a:t>
            </a:fld>
            <a:endParaRPr lang="en-US"/>
          </a:p>
        </p:txBody>
      </p:sp>
    </p:spTree>
    <p:extLst>
      <p:ext uri="{BB962C8B-B14F-4D97-AF65-F5344CB8AC3E}">
        <p14:creationId xmlns:p14="http://schemas.microsoft.com/office/powerpoint/2010/main" val="22884430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AutoNum type="romanLcParenR"/>
            </a:pPr>
            <a:r>
              <a:rPr lang="en-US" dirty="0" smtClean="0"/>
              <a:t>Explain</a:t>
            </a:r>
            <a:r>
              <a:rPr lang="en-US" baseline="0" dirty="0" smtClean="0"/>
              <a:t> template-based search</a:t>
            </a:r>
          </a:p>
          <a:p>
            <a:pPr marL="285750" indent="-285750">
              <a:buAutoNum type="romanLcParenR"/>
            </a:pPr>
            <a:r>
              <a:rPr lang="en-US" baseline="0" dirty="0" smtClean="0"/>
              <a:t>Show animation</a:t>
            </a:r>
          </a:p>
          <a:p>
            <a:pPr marL="285750" indent="-285750">
              <a:buAutoNum type="romanLcParenR"/>
            </a:pPr>
            <a:r>
              <a:rPr lang="en-US" baseline="0" dirty="0" smtClean="0"/>
              <a:t>Explain background generation</a:t>
            </a:r>
            <a:endParaRPr lang="en-US" dirty="0"/>
          </a:p>
        </p:txBody>
      </p:sp>
      <p:sp>
        <p:nvSpPr>
          <p:cNvPr id="4" name="Slide Number Placeholder 3"/>
          <p:cNvSpPr>
            <a:spLocks noGrp="1"/>
          </p:cNvSpPr>
          <p:nvPr>
            <p:ph type="sldNum" sz="quarter" idx="10"/>
          </p:nvPr>
        </p:nvSpPr>
        <p:spPr/>
        <p:txBody>
          <a:bodyPr/>
          <a:lstStyle/>
          <a:p>
            <a:pPr>
              <a:defRPr/>
            </a:pPr>
            <a:fld id="{37FA3E3C-5CC2-1241-BCD7-473BA3970144}" type="slidenum">
              <a:rPr lang="en-US" smtClean="0"/>
              <a:pPr>
                <a:defRPr/>
              </a:pPr>
              <a:t>26</a:t>
            </a:fld>
            <a:endParaRPr lang="en-US"/>
          </a:p>
        </p:txBody>
      </p:sp>
    </p:spTree>
    <p:extLst>
      <p:ext uri="{BB962C8B-B14F-4D97-AF65-F5344CB8AC3E}">
        <p14:creationId xmlns:p14="http://schemas.microsoft.com/office/powerpoint/2010/main" val="34286427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7FA3E3C-5CC2-1241-BCD7-473BA3970144}" type="slidenum">
              <a:rPr lang="en-US" smtClean="0"/>
              <a:pPr>
                <a:defRPr/>
              </a:pPr>
              <a:t>27</a:t>
            </a:fld>
            <a:endParaRPr lang="en-US"/>
          </a:p>
        </p:txBody>
      </p:sp>
    </p:spTree>
    <p:extLst>
      <p:ext uri="{BB962C8B-B14F-4D97-AF65-F5344CB8AC3E}">
        <p14:creationId xmlns:p14="http://schemas.microsoft.com/office/powerpoint/2010/main" val="34286427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endParaRPr lang="en-US"/>
          </a:p>
        </p:txBody>
      </p:sp>
      <p:sp>
        <p:nvSpPr>
          <p:cNvPr id="4" name="Slide Number Placeholder 3"/>
          <p:cNvSpPr>
            <a:spLocks noGrp="1"/>
          </p:cNvSpPr>
          <p:nvPr>
            <p:ph type="sldNum" sz="quarter" idx="5"/>
          </p:nvPr>
        </p:nvSpPr>
        <p:spPr/>
        <p:txBody>
          <a:bodyPr/>
          <a:lstStyle/>
          <a:p>
            <a:pPr>
              <a:defRPr/>
            </a:pPr>
            <a:fld id="{10438097-8C4E-504A-A76D-330159C84170}" type="slidenum">
              <a:rPr lang="en-US" smtClean="0"/>
              <a:pPr>
                <a:defRPr/>
              </a:pPr>
              <a:t>29</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Shape 47"/>
          <p:cNvSpPr>
            <a:spLocks noGrp="1" noRot="1" noChangeAspect="1"/>
          </p:cNvSpPr>
          <p:nvPr>
            <p:ph type="sldImg" idx="2"/>
          </p:nvPr>
        </p:nvSpPr>
        <p:spPr>
          <a:xfrm>
            <a:off x="1303338" y="674688"/>
            <a:ext cx="4495800" cy="33718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8" name="Shape 48"/>
          <p:cNvSpPr txBox="1">
            <a:spLocks noGrp="1"/>
          </p:cNvSpPr>
          <p:nvPr>
            <p:ph type="body" idx="1"/>
          </p:nvPr>
        </p:nvSpPr>
        <p:spPr>
          <a:xfrm>
            <a:off x="710248" y="4271010"/>
            <a:ext cx="5681979" cy="404622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9BF8F36-5A29-1B45-A146-63F0F0559A11}" type="slidenum">
              <a:rPr lang="en-US"/>
              <a:pPr>
                <a:defRPr/>
              </a:pPr>
              <a:t>46</a:t>
            </a:fld>
            <a:endParaRPr lang="en-US"/>
          </a:p>
        </p:txBody>
      </p:sp>
      <p:sp>
        <p:nvSpPr>
          <p:cNvPr id="2641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64195" name="Rectangle 3"/>
          <p:cNvSpPr>
            <a:spLocks noGrp="1" noChangeArrowheads="1"/>
          </p:cNvSpPr>
          <p:nvPr>
            <p:ph type="body" idx="1"/>
          </p:nvPr>
        </p:nvSpPr>
        <p:spPr/>
        <p:txBody>
          <a:bodyPr/>
          <a:lstStyle/>
          <a:p>
            <a:pPr>
              <a:defRPr/>
            </a:pP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t>
            </a:r>
            <a:r>
              <a:rPr lang="en-US" baseline="0" dirty="0" smtClean="0"/>
              <a:t> think everyone here is familiar with this data (a landmark in physics and astronomy), and perhaps you’ve seen the movie and even heard the GW.  But because this is such an amazing discovery, let me start my talk by reminding you again.</a:t>
            </a:r>
            <a:endParaRPr lang="en-US" dirty="0"/>
          </a:p>
        </p:txBody>
      </p:sp>
      <p:sp>
        <p:nvSpPr>
          <p:cNvPr id="4" name="Slide Number Placeholder 3"/>
          <p:cNvSpPr>
            <a:spLocks noGrp="1"/>
          </p:cNvSpPr>
          <p:nvPr>
            <p:ph type="sldNum" sz="quarter" idx="10"/>
          </p:nvPr>
        </p:nvSpPr>
        <p:spPr/>
        <p:txBody>
          <a:bodyPr/>
          <a:lstStyle/>
          <a:p>
            <a:pPr>
              <a:defRPr/>
            </a:pPr>
            <a:fld id="{37FA3E3C-5CC2-1241-BCD7-473BA3970144}" type="slidenum">
              <a:rPr lang="en-US" smtClean="0"/>
              <a:pPr>
                <a:defRPr/>
              </a:pPr>
              <a:t>2</a:t>
            </a:fld>
            <a:endParaRPr lang="en-US"/>
          </a:p>
        </p:txBody>
      </p:sp>
    </p:spTree>
    <p:extLst>
      <p:ext uri="{BB962C8B-B14F-4D97-AF65-F5344CB8AC3E}">
        <p14:creationId xmlns:p14="http://schemas.microsoft.com/office/powerpoint/2010/main" val="1416993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Mention</a:t>
            </a:r>
            <a:r>
              <a:rPr lang="en-US" baseline="0" dirty="0" smtClean="0"/>
              <a:t> </a:t>
            </a:r>
          </a:p>
          <a:p>
            <a:pPr marL="228600" indent="-228600">
              <a:buAutoNum type="arabicParenR"/>
            </a:pPr>
            <a:r>
              <a:rPr lang="en-US" baseline="0" dirty="0" smtClean="0"/>
              <a:t>GR == Space tells matter how to move and matter tells space how to curve</a:t>
            </a:r>
          </a:p>
          <a:p>
            <a:pPr marL="228600" indent="-228600">
              <a:buAutoNum type="arabicParenR"/>
            </a:pPr>
            <a:r>
              <a:rPr lang="en-US" baseline="0" dirty="0" smtClean="0"/>
              <a:t>GWs travel at the speed of light</a:t>
            </a:r>
          </a:p>
          <a:p>
            <a:pPr marL="228600" indent="-228600">
              <a:buAutoNum type="arabicParenR"/>
            </a:pPr>
            <a:r>
              <a:rPr lang="en-US" baseline="0" dirty="0" smtClean="0"/>
              <a:t>Coupling is small; experiments to detect GWs are hard</a:t>
            </a:r>
          </a:p>
        </p:txBody>
      </p:sp>
      <p:sp>
        <p:nvSpPr>
          <p:cNvPr id="4" name="Slide Number Placeholder 3"/>
          <p:cNvSpPr>
            <a:spLocks noGrp="1"/>
          </p:cNvSpPr>
          <p:nvPr>
            <p:ph type="sldNum" sz="quarter" idx="10"/>
          </p:nvPr>
        </p:nvSpPr>
        <p:spPr/>
        <p:txBody>
          <a:bodyPr/>
          <a:lstStyle/>
          <a:p>
            <a:pPr>
              <a:defRPr/>
            </a:pPr>
            <a:fld id="{37FA3E3C-5CC2-1241-BCD7-473BA3970144}" type="slidenum">
              <a:rPr lang="en-US" smtClean="0"/>
              <a:pPr>
                <a:defRPr/>
              </a:pPr>
              <a:t>4</a:t>
            </a:fld>
            <a:endParaRPr lang="en-US"/>
          </a:p>
        </p:txBody>
      </p:sp>
    </p:spTree>
    <p:extLst>
      <p:ext uri="{BB962C8B-B14F-4D97-AF65-F5344CB8AC3E}">
        <p14:creationId xmlns:p14="http://schemas.microsoft.com/office/powerpoint/2010/main" val="3149164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62D5E8-6E19-9448-9773-9B48BBE26C30}" type="slidenum">
              <a:rPr lang="en-US"/>
              <a:pPr/>
              <a:t>6</a:t>
            </a:fld>
            <a:endParaRPr lang="en-US"/>
          </a:p>
        </p:txBody>
      </p:sp>
      <p:sp>
        <p:nvSpPr>
          <p:cNvPr id="2355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35523" name="Rectangle 3"/>
          <p:cNvSpPr>
            <a:spLocks noGrp="1" noChangeArrowheads="1"/>
          </p:cNvSpPr>
          <p:nvPr>
            <p:ph type="body" idx="1"/>
          </p:nvPr>
        </p:nvSpPr>
        <p:spPr/>
        <p:txBody>
          <a:bodyPr/>
          <a:lstStyle/>
          <a:p>
            <a:r>
              <a:rPr lang="en-US" dirty="0"/>
              <a:t>LIGO is designed to be an observatory, not a one-off proof that GWs exist.  What do we look for?</a:t>
            </a:r>
          </a:p>
          <a:p>
            <a:endParaRPr lang="en-US" dirty="0"/>
          </a:p>
          <a:p>
            <a:r>
              <a:rPr lang="en-US" dirty="0"/>
              <a:t>There are number of predicted astrophysical sources of gravitational radiation, and most of them involve cataclysmic events.</a:t>
            </a:r>
          </a:p>
          <a:p>
            <a:r>
              <a:rPr lang="en-US" dirty="0"/>
              <a:t>Binary systems – NSs and BHs, most likely source, theoretically well understood with known waveforms</a:t>
            </a:r>
          </a:p>
          <a:p>
            <a:r>
              <a:rPr lang="en-US" dirty="0"/>
              <a:t>Bursts – GW emissions that are not well modeled or understood.  These include asymmetrically core collapse supernova, cosmic strings, and perhaps unknown sources</a:t>
            </a:r>
          </a:p>
          <a:p>
            <a:r>
              <a:rPr lang="en-US" dirty="0"/>
              <a:t>The residual GW background</a:t>
            </a:r>
          </a:p>
          <a:p>
            <a:r>
              <a:rPr lang="en-US" dirty="0"/>
              <a:t>Continuously emitting sources such as spinning neutron stars, which have a pure monotone emission.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end of slide</a:t>
            </a:r>
            <a:r>
              <a:rPr lang="en-US" baseline="0" dirty="0" smtClean="0"/>
              <a:t> “Let’s examine some history”</a:t>
            </a:r>
            <a:endParaRPr lang="en-US" dirty="0"/>
          </a:p>
        </p:txBody>
      </p:sp>
      <p:sp>
        <p:nvSpPr>
          <p:cNvPr id="4" name="Slide Number Placeholder 3"/>
          <p:cNvSpPr>
            <a:spLocks noGrp="1"/>
          </p:cNvSpPr>
          <p:nvPr>
            <p:ph type="sldNum" sz="quarter" idx="10"/>
          </p:nvPr>
        </p:nvSpPr>
        <p:spPr/>
        <p:txBody>
          <a:bodyPr/>
          <a:lstStyle/>
          <a:p>
            <a:pPr>
              <a:defRPr/>
            </a:pPr>
            <a:fld id="{37FA3E3C-5CC2-1241-BCD7-473BA3970144}" type="slidenum">
              <a:rPr lang="en-US" smtClean="0"/>
              <a:pPr>
                <a:defRPr/>
              </a:pPr>
              <a:t>8</a:t>
            </a:fld>
            <a:endParaRPr lang="en-US"/>
          </a:p>
        </p:txBody>
      </p:sp>
    </p:spTree>
    <p:extLst>
      <p:ext uri="{BB962C8B-B14F-4D97-AF65-F5344CB8AC3E}">
        <p14:creationId xmlns:p14="http://schemas.microsoft.com/office/powerpoint/2010/main" val="41824705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real history; four epochs,</a:t>
            </a:r>
            <a:r>
              <a:rPr lang="en-US" baseline="0" dirty="0" smtClean="0"/>
              <a:t> today</a:t>
            </a:r>
            <a:endParaRPr lang="en-US" dirty="0"/>
          </a:p>
        </p:txBody>
      </p:sp>
      <p:sp>
        <p:nvSpPr>
          <p:cNvPr id="4" name="Slide Number Placeholder 3"/>
          <p:cNvSpPr>
            <a:spLocks noGrp="1"/>
          </p:cNvSpPr>
          <p:nvPr>
            <p:ph type="sldNum" sz="quarter" idx="10"/>
          </p:nvPr>
        </p:nvSpPr>
        <p:spPr/>
        <p:txBody>
          <a:bodyPr/>
          <a:lstStyle/>
          <a:p>
            <a:pPr>
              <a:defRPr/>
            </a:pPr>
            <a:fld id="{37FA3E3C-5CC2-1241-BCD7-473BA3970144}" type="slidenum">
              <a:rPr lang="en-US" smtClean="0"/>
              <a:pPr>
                <a:defRPr/>
              </a:pPr>
              <a:t>10</a:t>
            </a:fld>
            <a:endParaRPr lang="en-US"/>
          </a:p>
        </p:txBody>
      </p:sp>
    </p:spTree>
    <p:extLst>
      <p:ext uri="{BB962C8B-B14F-4D97-AF65-F5344CB8AC3E}">
        <p14:creationId xmlns:p14="http://schemas.microsoft.com/office/powerpoint/2010/main" val="1949050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 through the slide from</a:t>
            </a:r>
            <a:r>
              <a:rPr lang="en-US" baseline="0" dirty="0" smtClean="0"/>
              <a:t> laser forward</a:t>
            </a:r>
            <a:endParaRPr lang="en-US" dirty="0"/>
          </a:p>
        </p:txBody>
      </p:sp>
      <p:sp>
        <p:nvSpPr>
          <p:cNvPr id="4" name="Slide Number Placeholder 3"/>
          <p:cNvSpPr>
            <a:spLocks noGrp="1"/>
          </p:cNvSpPr>
          <p:nvPr>
            <p:ph type="sldNum" sz="quarter" idx="10"/>
          </p:nvPr>
        </p:nvSpPr>
        <p:spPr/>
        <p:txBody>
          <a:bodyPr/>
          <a:lstStyle/>
          <a:p>
            <a:pPr>
              <a:defRPr/>
            </a:pPr>
            <a:fld id="{37FA3E3C-5CC2-1241-BCD7-473BA3970144}" type="slidenum">
              <a:rPr lang="en-US" smtClean="0"/>
              <a:pPr>
                <a:defRPr/>
              </a:pPr>
              <a:t>11</a:t>
            </a:fld>
            <a:endParaRPr lang="en-US"/>
          </a:p>
        </p:txBody>
      </p:sp>
    </p:spTree>
    <p:extLst>
      <p:ext uri="{BB962C8B-B14F-4D97-AF65-F5344CB8AC3E}">
        <p14:creationId xmlns:p14="http://schemas.microsoft.com/office/powerpoint/2010/main" val="2577116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AutoNum type="romanLcParenR"/>
            </a:pPr>
            <a:r>
              <a:rPr lang="en-US" baseline="0" dirty="0" smtClean="0"/>
              <a:t>Explain top level three noise sources</a:t>
            </a:r>
          </a:p>
          <a:p>
            <a:pPr marL="285750" indent="-285750">
              <a:buAutoNum type="romanLcParenR"/>
            </a:pPr>
            <a:r>
              <a:rPr lang="en-US" baseline="0" dirty="0" smtClean="0"/>
              <a:t>Do animation explaining limitations and as a way of previewing next slides</a:t>
            </a:r>
          </a:p>
          <a:p>
            <a:pPr marL="0" indent="0">
              <a:buNone/>
            </a:pPr>
            <a:endParaRPr lang="en-US" dirty="0"/>
          </a:p>
        </p:txBody>
      </p:sp>
      <p:sp>
        <p:nvSpPr>
          <p:cNvPr id="4" name="Slide Number Placeholder 3"/>
          <p:cNvSpPr>
            <a:spLocks noGrp="1"/>
          </p:cNvSpPr>
          <p:nvPr>
            <p:ph type="sldNum" sz="quarter" idx="10"/>
          </p:nvPr>
        </p:nvSpPr>
        <p:spPr/>
        <p:txBody>
          <a:bodyPr/>
          <a:lstStyle/>
          <a:p>
            <a:pPr>
              <a:defRPr/>
            </a:pPr>
            <a:fld id="{37FA3E3C-5CC2-1241-BCD7-473BA3970144}" type="slidenum">
              <a:rPr lang="en-US" smtClean="0"/>
              <a:pPr>
                <a:defRPr/>
              </a:pPr>
              <a:t>12</a:t>
            </a:fld>
            <a:endParaRPr lang="en-US"/>
          </a:p>
        </p:txBody>
      </p:sp>
    </p:spTree>
    <p:extLst>
      <p:ext uri="{BB962C8B-B14F-4D97-AF65-F5344CB8AC3E}">
        <p14:creationId xmlns:p14="http://schemas.microsoft.com/office/powerpoint/2010/main" val="1264915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Quckly</a:t>
            </a:r>
            <a:r>
              <a:rPr lang="en-US" dirty="0" smtClean="0"/>
              <a:t> go over</a:t>
            </a:r>
            <a:endParaRPr lang="en-US" dirty="0"/>
          </a:p>
        </p:txBody>
      </p:sp>
      <p:sp>
        <p:nvSpPr>
          <p:cNvPr id="4" name="Slide Number Placeholder 3"/>
          <p:cNvSpPr>
            <a:spLocks noGrp="1"/>
          </p:cNvSpPr>
          <p:nvPr>
            <p:ph type="sldNum" sz="quarter" idx="10"/>
          </p:nvPr>
        </p:nvSpPr>
        <p:spPr/>
        <p:txBody>
          <a:bodyPr/>
          <a:lstStyle/>
          <a:p>
            <a:fld id="{A0D5798C-BFF0-6B41-B576-71BA2EEFE2A9}" type="slidenum">
              <a:rPr lang="en-US" smtClean="0"/>
              <a:pPr/>
              <a:t>13</a:t>
            </a:fld>
            <a:endParaRPr lang="en-US"/>
          </a:p>
        </p:txBody>
      </p:sp>
    </p:spTree>
    <p:extLst>
      <p:ext uri="{BB962C8B-B14F-4D97-AF65-F5344CB8AC3E}">
        <p14:creationId xmlns:p14="http://schemas.microsoft.com/office/powerpoint/2010/main" val="7797900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2"/>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5" name="Rectangle 4"/>
          <p:cNvSpPr>
            <a:spLocks noGrp="1" noChangeArrowheads="1"/>
          </p:cNvSpPr>
          <p:nvPr>
            <p:ph type="sldNum" sz="quarter" idx="11"/>
          </p:nvPr>
        </p:nvSpPr>
        <p:spPr>
          <a:ln/>
        </p:spPr>
        <p:txBody>
          <a:bodyPr/>
          <a:lstStyle>
            <a:lvl1pPr>
              <a:defRPr/>
            </a:lvl1pPr>
          </a:lstStyle>
          <a:p>
            <a:pPr>
              <a:defRPr/>
            </a:pPr>
            <a:fld id="{7AC4402E-4DEE-914F-A436-B5D57CE11207}" type="slidenum">
              <a:rPr lang="en-US"/>
              <a:pPr>
                <a:defRPr/>
              </a:pPr>
              <a:t>‹#›</a:t>
            </a:fld>
            <a:endParaRPr lang="en-US"/>
          </a:p>
        </p:txBody>
      </p:sp>
    </p:spTree>
    <p:extLst>
      <p:ext uri="{BB962C8B-B14F-4D97-AF65-F5344CB8AC3E}">
        <p14:creationId xmlns:p14="http://schemas.microsoft.com/office/powerpoint/2010/main" val="2580457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5" name="Rectangle 4"/>
          <p:cNvSpPr>
            <a:spLocks noGrp="1" noChangeArrowheads="1"/>
          </p:cNvSpPr>
          <p:nvPr>
            <p:ph type="sldNum" sz="quarter" idx="11"/>
          </p:nvPr>
        </p:nvSpPr>
        <p:spPr>
          <a:ln/>
        </p:spPr>
        <p:txBody>
          <a:bodyPr/>
          <a:lstStyle>
            <a:lvl1pPr>
              <a:defRPr/>
            </a:lvl1pPr>
          </a:lstStyle>
          <a:p>
            <a:pPr>
              <a:defRPr/>
            </a:pPr>
            <a:fld id="{1E9B5A61-9EB4-3E44-9923-E6AC6B27E850}" type="slidenum">
              <a:rPr lang="en-US"/>
              <a:pPr>
                <a:defRPr/>
              </a:pPr>
              <a:t>‹#›</a:t>
            </a:fld>
            <a:endParaRPr lang="en-US"/>
          </a:p>
        </p:txBody>
      </p:sp>
    </p:spTree>
    <p:extLst>
      <p:ext uri="{BB962C8B-B14F-4D97-AF65-F5344CB8AC3E}">
        <p14:creationId xmlns:p14="http://schemas.microsoft.com/office/powerpoint/2010/main" val="40164661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4163" y="0"/>
            <a:ext cx="2058987"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024563" cy="61261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5" name="Rectangle 4"/>
          <p:cNvSpPr>
            <a:spLocks noGrp="1" noChangeArrowheads="1"/>
          </p:cNvSpPr>
          <p:nvPr>
            <p:ph type="sldNum" sz="quarter" idx="11"/>
          </p:nvPr>
        </p:nvSpPr>
        <p:spPr>
          <a:ln/>
        </p:spPr>
        <p:txBody>
          <a:bodyPr/>
          <a:lstStyle>
            <a:lvl1pPr>
              <a:defRPr/>
            </a:lvl1pPr>
          </a:lstStyle>
          <a:p>
            <a:pPr>
              <a:defRPr/>
            </a:pPr>
            <a:fld id="{788AEF38-3EC4-0F44-ADF1-4C9B7F7D7682}" type="slidenum">
              <a:rPr lang="en-US"/>
              <a:pPr>
                <a:defRPr/>
              </a:pPr>
              <a:t>‹#›</a:t>
            </a:fld>
            <a:endParaRPr lang="en-US"/>
          </a:p>
        </p:txBody>
      </p:sp>
    </p:spTree>
    <p:extLst>
      <p:ext uri="{BB962C8B-B14F-4D97-AF65-F5344CB8AC3E}">
        <p14:creationId xmlns:p14="http://schemas.microsoft.com/office/powerpoint/2010/main" val="25860847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454150" y="0"/>
            <a:ext cx="72390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8" name="Rectangle 4"/>
          <p:cNvSpPr>
            <a:spLocks noGrp="1" noChangeArrowheads="1"/>
          </p:cNvSpPr>
          <p:nvPr>
            <p:ph type="sldNum" sz="quarter" idx="11"/>
          </p:nvPr>
        </p:nvSpPr>
        <p:spPr>
          <a:ln/>
        </p:spPr>
        <p:txBody>
          <a:bodyPr/>
          <a:lstStyle>
            <a:lvl1pPr>
              <a:defRPr/>
            </a:lvl1pPr>
          </a:lstStyle>
          <a:p>
            <a:pPr>
              <a:defRPr/>
            </a:pPr>
            <a:fld id="{3E5B9B45-FAF7-4440-B14F-AC90381591C1}" type="slidenum">
              <a:rPr lang="en-US"/>
              <a:pPr>
                <a:defRPr/>
              </a:pPr>
              <a:t>‹#›</a:t>
            </a:fld>
            <a:endParaRPr lang="en-US"/>
          </a:p>
        </p:txBody>
      </p:sp>
    </p:spTree>
    <p:extLst>
      <p:ext uri="{BB962C8B-B14F-4D97-AF65-F5344CB8AC3E}">
        <p14:creationId xmlns:p14="http://schemas.microsoft.com/office/powerpoint/2010/main" val="3948247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454150" y="0"/>
            <a:ext cx="7239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7" name="Rectangle 4"/>
          <p:cNvSpPr>
            <a:spLocks noGrp="1" noChangeArrowheads="1"/>
          </p:cNvSpPr>
          <p:nvPr>
            <p:ph type="sldNum" sz="quarter" idx="11"/>
          </p:nvPr>
        </p:nvSpPr>
        <p:spPr>
          <a:ln/>
        </p:spPr>
        <p:txBody>
          <a:bodyPr/>
          <a:lstStyle>
            <a:lvl1pPr>
              <a:defRPr/>
            </a:lvl1pPr>
          </a:lstStyle>
          <a:p>
            <a:pPr>
              <a:defRPr/>
            </a:pPr>
            <a:fld id="{ECBA69B5-38E2-2E47-9FDA-50ACE7A3D2A7}" type="slidenum">
              <a:rPr lang="en-US"/>
              <a:pPr>
                <a:defRPr/>
              </a:pPr>
              <a:t>‹#›</a:t>
            </a:fld>
            <a:endParaRPr lang="en-US"/>
          </a:p>
        </p:txBody>
      </p:sp>
    </p:spTree>
    <p:extLst>
      <p:ext uri="{BB962C8B-B14F-4D97-AF65-F5344CB8AC3E}">
        <p14:creationId xmlns:p14="http://schemas.microsoft.com/office/powerpoint/2010/main" val="17350043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54150" y="0"/>
            <a:ext cx="7239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6" name="Rectangle 4"/>
          <p:cNvSpPr>
            <a:spLocks noGrp="1" noChangeArrowheads="1"/>
          </p:cNvSpPr>
          <p:nvPr>
            <p:ph type="sldNum" sz="quarter" idx="11"/>
          </p:nvPr>
        </p:nvSpPr>
        <p:spPr>
          <a:ln/>
        </p:spPr>
        <p:txBody>
          <a:bodyPr/>
          <a:lstStyle>
            <a:lvl1pPr>
              <a:defRPr/>
            </a:lvl1pPr>
          </a:lstStyle>
          <a:p>
            <a:pPr>
              <a:defRPr/>
            </a:pPr>
            <a:fld id="{6A32A483-2425-F64D-89C9-A8EAE2B569CE}" type="slidenum">
              <a:rPr lang="en-US"/>
              <a:pPr>
                <a:defRPr/>
              </a:pPr>
              <a:t>‹#›</a:t>
            </a:fld>
            <a:endParaRPr lang="en-US"/>
          </a:p>
        </p:txBody>
      </p:sp>
    </p:spTree>
    <p:extLst>
      <p:ext uri="{BB962C8B-B14F-4D97-AF65-F5344CB8AC3E}">
        <p14:creationId xmlns:p14="http://schemas.microsoft.com/office/powerpoint/2010/main" val="37394013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454150" y="0"/>
            <a:ext cx="72390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57200" y="3938588"/>
            <a:ext cx="8229600" cy="218757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7" name="Rectangle 4"/>
          <p:cNvSpPr>
            <a:spLocks noGrp="1" noChangeArrowheads="1"/>
          </p:cNvSpPr>
          <p:nvPr>
            <p:ph type="sldNum" sz="quarter" idx="11"/>
          </p:nvPr>
        </p:nvSpPr>
        <p:spPr>
          <a:ln/>
        </p:spPr>
        <p:txBody>
          <a:bodyPr/>
          <a:lstStyle>
            <a:lvl1pPr>
              <a:defRPr/>
            </a:lvl1pPr>
          </a:lstStyle>
          <a:p>
            <a:pPr>
              <a:defRPr/>
            </a:pPr>
            <a:fld id="{FD50D7AD-B9AB-D447-8BC7-B6C1F8A0C5D6}" type="slidenum">
              <a:rPr lang="en-US"/>
              <a:pPr>
                <a:defRPr/>
              </a:pPr>
              <a:t>‹#›</a:t>
            </a:fld>
            <a:endParaRPr lang="en-US"/>
          </a:p>
        </p:txBody>
      </p:sp>
    </p:spTree>
    <p:extLst>
      <p:ext uri="{BB962C8B-B14F-4D97-AF65-F5344CB8AC3E}">
        <p14:creationId xmlns:p14="http://schemas.microsoft.com/office/powerpoint/2010/main" val="17658356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3789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3" name="Textplatzhalter 2"/>
          <p:cNvSpPr>
            <a:spLocks noGrp="1"/>
          </p:cNvSpPr>
          <p:nvPr>
            <p:ph type="body" idx="1" hasCustomPrompt="1"/>
          </p:nvPr>
        </p:nvSpPr>
        <p:spPr>
          <a:xfrm>
            <a:off x="383934" y="731520"/>
            <a:ext cx="8376138" cy="603504"/>
          </a:xfrm>
          <a:prstGeom prst="rect">
            <a:avLst/>
          </a:prstGeom>
          <a:noFill/>
        </p:spPr>
        <p:txBody>
          <a:bodyPr anchor="t"/>
          <a:lstStyle>
            <a:lvl1pPr marL="0" marR="0" indent="0" algn="l" defTabSz="1005083" rtl="0" eaLnBrk="1" fontAlgn="auto" latinLnBrk="0" hangingPunct="1">
              <a:lnSpc>
                <a:spcPct val="100000"/>
              </a:lnSpc>
              <a:spcBef>
                <a:spcPts val="0"/>
              </a:spcBef>
              <a:spcAft>
                <a:spcPts val="0"/>
              </a:spcAft>
              <a:buClr>
                <a:schemeClr val="tx2"/>
              </a:buClr>
              <a:buSzTx/>
              <a:buFontTx/>
              <a:buNone/>
              <a:tabLst/>
              <a:defRPr lang="de-DE" sz="1600" b="0" kern="1200" baseline="0" dirty="0" smtClean="0">
                <a:solidFill>
                  <a:schemeClr val="tx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1005083" rtl="0" eaLnBrk="1" latinLnBrk="0" hangingPunct="1">
              <a:lnSpc>
                <a:spcPct val="100000"/>
              </a:lnSpc>
              <a:spcBef>
                <a:spcPts val="0"/>
              </a:spcBef>
              <a:buClr>
                <a:schemeClr val="tx2"/>
              </a:buClr>
              <a:buFontTx/>
              <a:buNone/>
            </a:pPr>
            <a:r>
              <a:rPr lang="en-US" dirty="0"/>
              <a:t>Click here to enter slide subtitle (location in presentation)</a:t>
            </a:r>
          </a:p>
        </p:txBody>
      </p:sp>
      <p:sp>
        <p:nvSpPr>
          <p:cNvPr id="18" name="Content Placeholder 17"/>
          <p:cNvSpPr>
            <a:spLocks noGrp="1"/>
          </p:cNvSpPr>
          <p:nvPr>
            <p:ph sz="quarter" idx="15" hasCustomPrompt="1"/>
          </p:nvPr>
        </p:nvSpPr>
        <p:spPr>
          <a:xfrm>
            <a:off x="383930" y="1355014"/>
            <a:ext cx="8376138" cy="4824413"/>
          </a:xfrm>
          <a:prstGeom prst="rect">
            <a:avLst/>
          </a:prstGeom>
        </p:spPr>
        <p:txBody>
          <a:bodyPr/>
          <a:lstStyle>
            <a:lvl1pPr>
              <a:defRPr>
                <a:solidFill>
                  <a:schemeClr val="tx1"/>
                </a:solidFill>
              </a:defRPr>
            </a:lvl1pPr>
            <a:lvl5pPr>
              <a:defRPr sz="1200"/>
            </a:lvl5pPr>
            <a:lvl6pPr>
              <a:defRPr sz="1200"/>
            </a:lvl6pPr>
            <a:lvl7pPr>
              <a:defRPr sz="1200"/>
            </a:lvl7pPr>
            <a:lvl8pPr>
              <a:defRPr sz="1200"/>
            </a:lvl8pPr>
            <a:lvl9pPr>
              <a:defRPr sz="1200"/>
            </a:lvl9pPr>
          </a:lstStyle>
          <a:p>
            <a:pPr lvl="0"/>
            <a:r>
              <a:rPr lang="en-US" dirty="0"/>
              <a:t>Click here to enter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 level</a:t>
            </a:r>
          </a:p>
          <a:p>
            <a:pPr lvl="6"/>
            <a:r>
              <a:rPr lang="en-US" noProof="0" dirty="0"/>
              <a:t>Seventh</a:t>
            </a:r>
            <a:r>
              <a:rPr lang="en-US" dirty="0"/>
              <a:t> level</a:t>
            </a:r>
          </a:p>
          <a:p>
            <a:pPr lvl="7"/>
            <a:r>
              <a:rPr lang="en-US" dirty="0"/>
              <a:t>Eight level</a:t>
            </a:r>
          </a:p>
          <a:p>
            <a:pPr lvl="8"/>
            <a:r>
              <a:rPr lang="en-US" dirty="0"/>
              <a:t>Ninth level</a:t>
            </a:r>
          </a:p>
        </p:txBody>
      </p:sp>
      <p:sp>
        <p:nvSpPr>
          <p:cNvPr id="4" name="Footer Placeholder 3"/>
          <p:cNvSpPr>
            <a:spLocks noGrp="1"/>
          </p:cNvSpPr>
          <p:nvPr>
            <p:ph type="ftr" sz="quarter" idx="16"/>
          </p:nvPr>
        </p:nvSpPr>
        <p:spPr>
          <a:xfrm>
            <a:off x="949440" y="6585092"/>
            <a:ext cx="0" cy="107722"/>
          </a:xfrm>
          <a:prstGeom prst="rect">
            <a:avLst/>
          </a:prstGeom>
        </p:spPr>
        <p:txBody>
          <a:bodyPr/>
          <a:lstStyle/>
          <a:p>
            <a:endParaRPr lang="en-US" dirty="0">
              <a:solidFill>
                <a:srgbClr val="313131"/>
              </a:solidFill>
            </a:endParaRPr>
          </a:p>
        </p:txBody>
      </p:sp>
      <p:sp>
        <p:nvSpPr>
          <p:cNvPr id="7" name="Slide Number Placeholder 6"/>
          <p:cNvSpPr>
            <a:spLocks noGrp="1"/>
          </p:cNvSpPr>
          <p:nvPr>
            <p:ph type="sldNum" sz="quarter" idx="17"/>
          </p:nvPr>
        </p:nvSpPr>
        <p:spPr/>
        <p:txBody>
          <a:bodyPr/>
          <a:lstStyle/>
          <a:p>
            <a:fld id="{7C7B4FCA-D758-EB48-BD46-5EEF226FD218}" type="slidenum">
              <a:rPr lang="en-US" smtClean="0">
                <a:solidFill>
                  <a:srgbClr val="313131"/>
                </a:solidFill>
              </a:rPr>
              <a:pPr/>
              <a:t>‹#›</a:t>
            </a:fld>
            <a:endParaRPr lang="en-US">
              <a:solidFill>
                <a:srgbClr val="313131"/>
              </a:solidFill>
            </a:endParaRPr>
          </a:p>
        </p:txBody>
      </p:sp>
      <p:sp>
        <p:nvSpPr>
          <p:cNvPr id="8" name="Title 7"/>
          <p:cNvSpPr>
            <a:spLocks noGrp="1"/>
          </p:cNvSpPr>
          <p:nvPr>
            <p:ph type="title"/>
          </p:nvPr>
        </p:nvSpPr>
        <p:spPr>
          <a:xfrm>
            <a:off x="383932" y="274320"/>
            <a:ext cx="8376140" cy="429768"/>
          </a:xfrm>
        </p:spPr>
        <p:txBody>
          <a:bodyPr/>
          <a:lstStyle>
            <a:lvl1pPr>
              <a:defRPr sz="2800"/>
            </a:lvl1pPr>
          </a:lstStyle>
          <a:p>
            <a:r>
              <a:rPr lang="en-US" dirty="0"/>
              <a:t>Click to edit Master title style</a:t>
            </a:r>
            <a:endParaRPr lang="en-GB" dirty="0"/>
          </a:p>
        </p:txBody>
      </p:sp>
    </p:spTree>
    <p:extLst>
      <p:ext uri="{BB962C8B-B14F-4D97-AF65-F5344CB8AC3E}">
        <p14:creationId xmlns:p14="http://schemas.microsoft.com/office/powerpoint/2010/main" val="3744498749"/>
      </p:ext>
    </p:extLst>
  </p:cSld>
  <p:clrMapOvr>
    <a:masterClrMapping/>
  </p:clrMapOvr>
  <p:timing>
    <p:tnLst>
      <p:par>
        <p:cTn xmlns:p14="http://schemas.microsoft.com/office/powerpoint/2010/main" id="1" dur="indefinite" restart="never" nodeType="tmRoot"/>
      </p:par>
    </p:tnLst>
  </p:timing>
  <p:extLst mod="1">
    <p:ext uri="{DCECCB84-F9BA-43D5-87BE-67443E8EF086}">
      <p15:sldGuideLst xmlns=""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3" name="Textplatzhalter 2"/>
          <p:cNvSpPr>
            <a:spLocks noGrp="1"/>
          </p:cNvSpPr>
          <p:nvPr>
            <p:ph type="body" idx="1" hasCustomPrompt="1"/>
          </p:nvPr>
        </p:nvSpPr>
        <p:spPr>
          <a:xfrm>
            <a:off x="383934" y="731520"/>
            <a:ext cx="8376138" cy="603504"/>
          </a:xfrm>
          <a:prstGeom prst="rect">
            <a:avLst/>
          </a:prstGeom>
          <a:noFill/>
        </p:spPr>
        <p:txBody>
          <a:bodyPr anchor="t"/>
          <a:lstStyle>
            <a:lvl1pPr marL="0" marR="0" indent="0" algn="l" defTabSz="1005083" rtl="0" eaLnBrk="1" fontAlgn="auto" latinLnBrk="0" hangingPunct="1">
              <a:lnSpc>
                <a:spcPct val="100000"/>
              </a:lnSpc>
              <a:spcBef>
                <a:spcPts val="0"/>
              </a:spcBef>
              <a:spcAft>
                <a:spcPts val="0"/>
              </a:spcAft>
              <a:buClr>
                <a:schemeClr val="tx2"/>
              </a:buClr>
              <a:buSzTx/>
              <a:buFontTx/>
              <a:buNone/>
              <a:tabLst/>
              <a:defRPr lang="de-DE" sz="1600" b="0" kern="1200" baseline="0" dirty="0" smtClean="0">
                <a:solidFill>
                  <a:schemeClr val="tx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1005083" rtl="0" eaLnBrk="1" latinLnBrk="0" hangingPunct="1">
              <a:lnSpc>
                <a:spcPct val="100000"/>
              </a:lnSpc>
              <a:spcBef>
                <a:spcPts val="0"/>
              </a:spcBef>
              <a:buClr>
                <a:schemeClr val="tx2"/>
              </a:buClr>
              <a:buFontTx/>
              <a:buNone/>
            </a:pPr>
            <a:r>
              <a:rPr lang="en-US" dirty="0"/>
              <a:t>Click here to enter slide subtitle (location in presentation)</a:t>
            </a:r>
          </a:p>
        </p:txBody>
      </p:sp>
      <p:sp>
        <p:nvSpPr>
          <p:cNvPr id="18" name="Content Placeholder 17"/>
          <p:cNvSpPr>
            <a:spLocks noGrp="1"/>
          </p:cNvSpPr>
          <p:nvPr>
            <p:ph sz="quarter" idx="15" hasCustomPrompt="1"/>
          </p:nvPr>
        </p:nvSpPr>
        <p:spPr>
          <a:xfrm>
            <a:off x="383930" y="1355014"/>
            <a:ext cx="8376138" cy="4824413"/>
          </a:xfrm>
          <a:prstGeom prst="rect">
            <a:avLst/>
          </a:prstGeom>
        </p:spPr>
        <p:txBody>
          <a:bodyPr/>
          <a:lstStyle>
            <a:lvl1pPr>
              <a:defRPr>
                <a:solidFill>
                  <a:schemeClr val="tx1"/>
                </a:solidFill>
              </a:defRPr>
            </a:lvl1pPr>
            <a:lvl5pPr>
              <a:defRPr sz="1200"/>
            </a:lvl5pPr>
            <a:lvl6pPr>
              <a:defRPr sz="1200"/>
            </a:lvl6pPr>
            <a:lvl7pPr>
              <a:defRPr sz="1200"/>
            </a:lvl7pPr>
            <a:lvl8pPr>
              <a:defRPr sz="1200"/>
            </a:lvl8pPr>
            <a:lvl9pPr>
              <a:defRPr sz="1200"/>
            </a:lvl9pPr>
          </a:lstStyle>
          <a:p>
            <a:pPr lvl="0"/>
            <a:r>
              <a:rPr lang="en-US" dirty="0"/>
              <a:t>Click here to enter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 level</a:t>
            </a:r>
          </a:p>
          <a:p>
            <a:pPr lvl="6"/>
            <a:r>
              <a:rPr lang="en-US" noProof="0" dirty="0"/>
              <a:t>Seventh</a:t>
            </a:r>
            <a:r>
              <a:rPr lang="en-US" dirty="0"/>
              <a:t> level</a:t>
            </a:r>
          </a:p>
          <a:p>
            <a:pPr lvl="7"/>
            <a:r>
              <a:rPr lang="en-US" dirty="0"/>
              <a:t>Eight level</a:t>
            </a:r>
          </a:p>
          <a:p>
            <a:pPr lvl="8"/>
            <a:r>
              <a:rPr lang="en-US" dirty="0"/>
              <a:t>Ninth level</a:t>
            </a:r>
          </a:p>
        </p:txBody>
      </p:sp>
      <p:sp>
        <p:nvSpPr>
          <p:cNvPr id="4" name="Footer Placeholder 3"/>
          <p:cNvSpPr>
            <a:spLocks noGrp="1"/>
          </p:cNvSpPr>
          <p:nvPr>
            <p:ph type="ftr" sz="quarter" idx="16"/>
          </p:nvPr>
        </p:nvSpPr>
        <p:spPr>
          <a:xfrm>
            <a:off x="949440" y="6585092"/>
            <a:ext cx="0" cy="107722"/>
          </a:xfrm>
          <a:prstGeom prst="rect">
            <a:avLst/>
          </a:prstGeom>
        </p:spPr>
        <p:txBody>
          <a:bodyPr/>
          <a:lstStyle/>
          <a:p>
            <a:endParaRPr lang="en-US" dirty="0">
              <a:solidFill>
                <a:srgbClr val="313131"/>
              </a:solidFill>
            </a:endParaRPr>
          </a:p>
        </p:txBody>
      </p:sp>
      <p:sp>
        <p:nvSpPr>
          <p:cNvPr id="7" name="Slide Number Placeholder 6"/>
          <p:cNvSpPr>
            <a:spLocks noGrp="1"/>
          </p:cNvSpPr>
          <p:nvPr>
            <p:ph type="sldNum" sz="quarter" idx="17"/>
          </p:nvPr>
        </p:nvSpPr>
        <p:spPr/>
        <p:txBody>
          <a:bodyPr/>
          <a:lstStyle/>
          <a:p>
            <a:fld id="{7C7B4FCA-D758-EB48-BD46-5EEF226FD218}" type="slidenum">
              <a:rPr lang="en-US" smtClean="0">
                <a:solidFill>
                  <a:srgbClr val="313131"/>
                </a:solidFill>
              </a:rPr>
              <a:pPr/>
              <a:t>‹#›</a:t>
            </a:fld>
            <a:endParaRPr lang="en-US">
              <a:solidFill>
                <a:srgbClr val="313131"/>
              </a:solidFill>
            </a:endParaRPr>
          </a:p>
        </p:txBody>
      </p:sp>
      <p:sp>
        <p:nvSpPr>
          <p:cNvPr id="8" name="Title 7"/>
          <p:cNvSpPr>
            <a:spLocks noGrp="1"/>
          </p:cNvSpPr>
          <p:nvPr>
            <p:ph type="title"/>
          </p:nvPr>
        </p:nvSpPr>
        <p:spPr>
          <a:xfrm>
            <a:off x="383932" y="274320"/>
            <a:ext cx="8376140" cy="429768"/>
          </a:xfrm>
        </p:spPr>
        <p:txBody>
          <a:bodyPr/>
          <a:lstStyle>
            <a:lvl1pPr>
              <a:defRPr sz="2800"/>
            </a:lvl1pPr>
          </a:lstStyle>
          <a:p>
            <a:r>
              <a:rPr lang="en-US" dirty="0"/>
              <a:t>Click to edit Master title style</a:t>
            </a:r>
            <a:endParaRPr lang="en-GB" dirty="0"/>
          </a:p>
        </p:txBody>
      </p:sp>
    </p:spTree>
    <p:extLst>
      <p:ext uri="{BB962C8B-B14F-4D97-AF65-F5344CB8AC3E}">
        <p14:creationId xmlns:p14="http://schemas.microsoft.com/office/powerpoint/2010/main" val="3744498749"/>
      </p:ext>
    </p:extLst>
  </p:cSld>
  <p:clrMapOvr>
    <a:masterClrMapping/>
  </p:clrMapOvr>
  <p:timing>
    <p:tnLst>
      <p:par>
        <p:cTn xmlns:p14="http://schemas.microsoft.com/office/powerpoint/2010/main" id="1" dur="indefinite" restart="never" nodeType="tmRoot"/>
      </p:par>
    </p:tnLst>
  </p:timing>
  <p:extLst mod="1">
    <p:ext uri="{DCECCB84-F9BA-43D5-87BE-67443E8EF086}">
      <p15:sldGuideLst xmlns=""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3"/>
        <p:cNvGrpSpPr/>
        <p:nvPr/>
      </p:nvGrpSpPr>
      <p:grpSpPr>
        <a:xfrm>
          <a:off x="0" y="0"/>
          <a:ext cx="0" cy="0"/>
          <a:chOff x="0" y="0"/>
          <a:chExt cx="0" cy="0"/>
        </a:xfrm>
      </p:grpSpPr>
      <p:sp>
        <p:nvSpPr>
          <p:cNvPr id="15" name="Shape 15"/>
          <p:cNvSpPr txBox="1">
            <a:spLocks noGrp="1"/>
          </p:cNvSpPr>
          <p:nvPr>
            <p:ph type="title"/>
          </p:nvPr>
        </p:nvSpPr>
        <p:spPr>
          <a:xfrm>
            <a:off x="457200" y="274637"/>
            <a:ext cx="8229600" cy="1521999"/>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6" name="Shape 16"/>
          <p:cNvSpPr txBox="1">
            <a:spLocks noGrp="1"/>
          </p:cNvSpPr>
          <p:nvPr>
            <p:ph type="body" idx="1"/>
          </p:nvPr>
        </p:nvSpPr>
        <p:spPr>
          <a:xfrm>
            <a:off x="457200" y="1947333"/>
            <a:ext cx="8229600" cy="46203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7" name="Shape 17"/>
          <p:cNvSpPr txBox="1">
            <a:spLocks noGrp="1"/>
          </p:cNvSpPr>
          <p:nvPr>
            <p:ph type="sldNum" idx="12"/>
          </p:nvPr>
        </p:nvSpPr>
        <p:spPr>
          <a:xfrm>
            <a:off x="8556792" y="6333133"/>
            <a:ext cx="548699" cy="5248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extLst>
      <p:ext uri="{BB962C8B-B14F-4D97-AF65-F5344CB8AC3E}">
        <p14:creationId xmlns:p14="http://schemas.microsoft.com/office/powerpoint/2010/main" val="3279540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5" name="Rectangle 4"/>
          <p:cNvSpPr>
            <a:spLocks noGrp="1" noChangeArrowheads="1"/>
          </p:cNvSpPr>
          <p:nvPr>
            <p:ph type="sldNum" sz="quarter" idx="11"/>
          </p:nvPr>
        </p:nvSpPr>
        <p:spPr>
          <a:ln/>
        </p:spPr>
        <p:txBody>
          <a:bodyPr/>
          <a:lstStyle>
            <a:lvl1pPr>
              <a:defRPr/>
            </a:lvl1pPr>
          </a:lstStyle>
          <a:p>
            <a:pPr>
              <a:defRPr/>
            </a:pPr>
            <a:fld id="{4703B35A-92CA-9244-943F-6D1BF23D8702}" type="slidenum">
              <a:rPr lang="en-US"/>
              <a:pPr>
                <a:defRPr/>
              </a:pPr>
              <a:t>‹#›</a:t>
            </a:fld>
            <a:endParaRPr lang="en-US"/>
          </a:p>
        </p:txBody>
      </p:sp>
    </p:spTree>
    <p:extLst>
      <p:ext uri="{BB962C8B-B14F-4D97-AF65-F5344CB8AC3E}">
        <p14:creationId xmlns:p14="http://schemas.microsoft.com/office/powerpoint/2010/main" val="30344093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Simple Title">
    <p:spTree>
      <p:nvGrpSpPr>
        <p:cNvPr id="1" name=""/>
        <p:cNvGrpSpPr/>
        <p:nvPr/>
      </p:nvGrpSpPr>
      <p:grpSpPr>
        <a:xfrm>
          <a:off x="0" y="0"/>
          <a:ext cx="0" cy="0"/>
          <a:chOff x="0" y="0"/>
          <a:chExt cx="0" cy="0"/>
        </a:xfrm>
      </p:grpSpPr>
      <p:sp>
        <p:nvSpPr>
          <p:cNvPr id="2" name="タイトル 1"/>
          <p:cNvSpPr>
            <a:spLocks noGrp="1"/>
          </p:cNvSpPr>
          <p:nvPr>
            <p:ph type="title"/>
          </p:nvPr>
        </p:nvSpPr>
        <p:spPr>
          <a:xfrm>
            <a:off x="136973" y="72805"/>
            <a:ext cx="4982969" cy="492588"/>
          </a:xfrm>
        </p:spPr>
        <p:txBody>
          <a:bodyPr/>
          <a:lstStyle>
            <a:lvl1pPr>
              <a:defRPr cap="small" baseline="0">
                <a:solidFill>
                  <a:schemeClr val="accent3"/>
                </a:solidFill>
                <a:latin typeface="Spica Neue P" panose="02000503000000000000" pitchFamily="2" charset="-128"/>
                <a:ea typeface="Spica Neue P" panose="02000503000000000000" pitchFamily="2" charset="-128"/>
                <a:cs typeface="Spica Neue P" panose="02000503000000000000" pitchFamily="2" charset="-128"/>
              </a:defRPr>
            </a:lvl1pPr>
          </a:lstStyle>
          <a:p>
            <a:r>
              <a:rPr kumimoji="1" lang="ja-JP" altLang="en-US" dirty="0"/>
              <a:t>マスター タイトルの書式設定</a:t>
            </a:r>
          </a:p>
        </p:txBody>
      </p:sp>
      <p:sp>
        <p:nvSpPr>
          <p:cNvPr id="5" name="スライド番号プレースホルダー 4"/>
          <p:cNvSpPr>
            <a:spLocks noGrp="1"/>
          </p:cNvSpPr>
          <p:nvPr>
            <p:ph type="sldNum" sz="quarter" idx="12"/>
          </p:nvPr>
        </p:nvSpPr>
        <p:spPr>
          <a:xfrm>
            <a:off x="8665542" y="6399807"/>
            <a:ext cx="413375" cy="365125"/>
          </a:xfrm>
        </p:spPr>
        <p:txBody>
          <a:bodyPr/>
          <a:lstStyle/>
          <a:p>
            <a:fld id="{9289D190-883C-480A-BDC3-159A98F0A390}" type="slidenum">
              <a:rPr kumimoji="1" lang="ja-JP" altLang="en-US" smtClean="0"/>
              <a:t>‹#›</a:t>
            </a:fld>
            <a:endParaRPr kumimoji="1" lang="ja-JP" altLang="en-US"/>
          </a:p>
        </p:txBody>
      </p:sp>
      <p:cxnSp>
        <p:nvCxnSpPr>
          <p:cNvPr id="4" name="直線コネクタ 3"/>
          <p:cNvCxnSpPr>
            <a:cxnSpLocks/>
          </p:cNvCxnSpPr>
          <p:nvPr userDrawn="1"/>
        </p:nvCxnSpPr>
        <p:spPr>
          <a:xfrm flipV="1">
            <a:off x="0" y="565394"/>
            <a:ext cx="5237377" cy="3"/>
          </a:xfrm>
          <a:prstGeom prst="line">
            <a:avLst/>
          </a:prstGeom>
          <a:ln w="19050">
            <a:solidFill>
              <a:schemeClr val="accent2"/>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3779069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5" name="Rectangle 4"/>
          <p:cNvSpPr>
            <a:spLocks noGrp="1" noChangeArrowheads="1"/>
          </p:cNvSpPr>
          <p:nvPr>
            <p:ph type="sldNum" sz="quarter" idx="11"/>
          </p:nvPr>
        </p:nvSpPr>
        <p:spPr>
          <a:ln/>
        </p:spPr>
        <p:txBody>
          <a:bodyPr/>
          <a:lstStyle>
            <a:lvl1pPr>
              <a:defRPr/>
            </a:lvl1pPr>
          </a:lstStyle>
          <a:p>
            <a:pPr>
              <a:defRPr/>
            </a:pPr>
            <a:fld id="{0F7D9D8D-23D5-944E-BC7E-D66B2800E64E}" type="slidenum">
              <a:rPr lang="en-US"/>
              <a:pPr>
                <a:defRPr/>
              </a:pPr>
              <a:t>‹#›</a:t>
            </a:fld>
            <a:endParaRPr lang="en-US"/>
          </a:p>
        </p:txBody>
      </p:sp>
    </p:spTree>
    <p:extLst>
      <p:ext uri="{BB962C8B-B14F-4D97-AF65-F5344CB8AC3E}">
        <p14:creationId xmlns:p14="http://schemas.microsoft.com/office/powerpoint/2010/main" val="25277568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6" name="Rectangle 4"/>
          <p:cNvSpPr>
            <a:spLocks noGrp="1" noChangeArrowheads="1"/>
          </p:cNvSpPr>
          <p:nvPr>
            <p:ph type="sldNum" sz="quarter" idx="11"/>
          </p:nvPr>
        </p:nvSpPr>
        <p:spPr>
          <a:ln/>
        </p:spPr>
        <p:txBody>
          <a:bodyPr/>
          <a:lstStyle>
            <a:lvl1pPr>
              <a:defRPr/>
            </a:lvl1pPr>
          </a:lstStyle>
          <a:p>
            <a:pPr>
              <a:defRPr/>
            </a:pPr>
            <a:fld id="{27868CA4-3FE1-5944-BEF0-510879539882}" type="slidenum">
              <a:rPr lang="en-US"/>
              <a:pPr>
                <a:defRPr/>
              </a:pPr>
              <a:t>‹#›</a:t>
            </a:fld>
            <a:endParaRPr lang="en-US"/>
          </a:p>
        </p:txBody>
      </p:sp>
    </p:spTree>
    <p:extLst>
      <p:ext uri="{BB962C8B-B14F-4D97-AF65-F5344CB8AC3E}">
        <p14:creationId xmlns:p14="http://schemas.microsoft.com/office/powerpoint/2010/main" val="1578331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8" name="Rectangle 4"/>
          <p:cNvSpPr>
            <a:spLocks noGrp="1" noChangeArrowheads="1"/>
          </p:cNvSpPr>
          <p:nvPr>
            <p:ph type="sldNum" sz="quarter" idx="11"/>
          </p:nvPr>
        </p:nvSpPr>
        <p:spPr>
          <a:ln/>
        </p:spPr>
        <p:txBody>
          <a:bodyPr/>
          <a:lstStyle>
            <a:lvl1pPr>
              <a:defRPr/>
            </a:lvl1pPr>
          </a:lstStyle>
          <a:p>
            <a:pPr>
              <a:defRPr/>
            </a:pPr>
            <a:fld id="{28E0631C-9C78-B94C-9B1F-02806B4ACF56}" type="slidenum">
              <a:rPr lang="en-US"/>
              <a:pPr>
                <a:defRPr/>
              </a:pPr>
              <a:t>‹#›</a:t>
            </a:fld>
            <a:endParaRPr lang="en-US"/>
          </a:p>
        </p:txBody>
      </p:sp>
    </p:spTree>
    <p:extLst>
      <p:ext uri="{BB962C8B-B14F-4D97-AF65-F5344CB8AC3E}">
        <p14:creationId xmlns:p14="http://schemas.microsoft.com/office/powerpoint/2010/main" val="40082653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4" name="Rectangle 4"/>
          <p:cNvSpPr>
            <a:spLocks noGrp="1" noChangeArrowheads="1"/>
          </p:cNvSpPr>
          <p:nvPr>
            <p:ph type="sldNum" sz="quarter" idx="11"/>
          </p:nvPr>
        </p:nvSpPr>
        <p:spPr>
          <a:ln/>
        </p:spPr>
        <p:txBody>
          <a:bodyPr/>
          <a:lstStyle>
            <a:lvl1pPr>
              <a:defRPr/>
            </a:lvl1pPr>
          </a:lstStyle>
          <a:p>
            <a:pPr>
              <a:defRPr/>
            </a:pPr>
            <a:fld id="{6C44F27E-7259-A544-87CC-77CCC20BF5BB}" type="slidenum">
              <a:rPr lang="en-US"/>
              <a:pPr>
                <a:defRPr/>
              </a:pPr>
              <a:t>‹#›</a:t>
            </a:fld>
            <a:endParaRPr lang="en-US"/>
          </a:p>
        </p:txBody>
      </p:sp>
    </p:spTree>
    <p:extLst>
      <p:ext uri="{BB962C8B-B14F-4D97-AF65-F5344CB8AC3E}">
        <p14:creationId xmlns:p14="http://schemas.microsoft.com/office/powerpoint/2010/main" val="23308766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3" name="Rectangle 4"/>
          <p:cNvSpPr>
            <a:spLocks noGrp="1" noChangeArrowheads="1"/>
          </p:cNvSpPr>
          <p:nvPr>
            <p:ph type="sldNum" sz="quarter" idx="11"/>
          </p:nvPr>
        </p:nvSpPr>
        <p:spPr>
          <a:ln/>
        </p:spPr>
        <p:txBody>
          <a:bodyPr/>
          <a:lstStyle>
            <a:lvl1pPr>
              <a:defRPr/>
            </a:lvl1pPr>
          </a:lstStyle>
          <a:p>
            <a:pPr>
              <a:defRPr/>
            </a:pPr>
            <a:fld id="{8E1279F0-05CE-2745-8E5F-D6AA18AE5BC8}" type="slidenum">
              <a:rPr lang="en-US"/>
              <a:pPr>
                <a:defRPr/>
              </a:pPr>
              <a:t>‹#›</a:t>
            </a:fld>
            <a:endParaRPr lang="en-US"/>
          </a:p>
        </p:txBody>
      </p:sp>
    </p:spTree>
    <p:extLst>
      <p:ext uri="{BB962C8B-B14F-4D97-AF65-F5344CB8AC3E}">
        <p14:creationId xmlns:p14="http://schemas.microsoft.com/office/powerpoint/2010/main" val="3746127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6" name="Rectangle 4"/>
          <p:cNvSpPr>
            <a:spLocks noGrp="1" noChangeArrowheads="1"/>
          </p:cNvSpPr>
          <p:nvPr>
            <p:ph type="sldNum" sz="quarter" idx="11"/>
          </p:nvPr>
        </p:nvSpPr>
        <p:spPr>
          <a:ln/>
        </p:spPr>
        <p:txBody>
          <a:bodyPr/>
          <a:lstStyle>
            <a:lvl1pPr>
              <a:defRPr/>
            </a:lvl1pPr>
          </a:lstStyle>
          <a:p>
            <a:pPr>
              <a:defRPr/>
            </a:pPr>
            <a:fld id="{C99ED9B5-911C-EB48-8C58-15621B4A569D}" type="slidenum">
              <a:rPr lang="en-US"/>
              <a:pPr>
                <a:defRPr/>
              </a:pPr>
              <a:t>‹#›</a:t>
            </a:fld>
            <a:endParaRPr lang="en-US"/>
          </a:p>
        </p:txBody>
      </p:sp>
    </p:spTree>
    <p:extLst>
      <p:ext uri="{BB962C8B-B14F-4D97-AF65-F5344CB8AC3E}">
        <p14:creationId xmlns:p14="http://schemas.microsoft.com/office/powerpoint/2010/main" val="21918094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6" name="Rectangle 4"/>
          <p:cNvSpPr>
            <a:spLocks noGrp="1" noChangeArrowheads="1"/>
          </p:cNvSpPr>
          <p:nvPr>
            <p:ph type="sldNum" sz="quarter" idx="11"/>
          </p:nvPr>
        </p:nvSpPr>
        <p:spPr>
          <a:ln/>
        </p:spPr>
        <p:txBody>
          <a:bodyPr/>
          <a:lstStyle>
            <a:lvl1pPr>
              <a:defRPr/>
            </a:lvl1pPr>
          </a:lstStyle>
          <a:p>
            <a:pPr>
              <a:defRPr/>
            </a:pPr>
            <a:fld id="{CD7E0444-F685-B943-96D2-22E0E5B3B99C}" type="slidenum">
              <a:rPr lang="en-US"/>
              <a:pPr>
                <a:defRPr/>
              </a:pPr>
              <a:t>‹#›</a:t>
            </a:fld>
            <a:endParaRPr lang="en-US"/>
          </a:p>
        </p:txBody>
      </p:sp>
    </p:spTree>
    <p:extLst>
      <p:ext uri="{BB962C8B-B14F-4D97-AF65-F5344CB8AC3E}">
        <p14:creationId xmlns:p14="http://schemas.microsoft.com/office/powerpoint/2010/main" val="3589148402"/>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22" Type="http://schemas.openxmlformats.org/officeDocument/2006/relationships/vmlDrawing" Target="../drawings/vmlDrawing1.vml"/><Relationship Id="rId23" Type="http://schemas.openxmlformats.org/officeDocument/2006/relationships/oleObject" Target="../embeddings/oleObject1.bin"/><Relationship Id="rId24" Type="http://schemas.openxmlformats.org/officeDocument/2006/relationships/image" Target="../media/image1.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6" name="Rectangle 4"/>
          <p:cNvSpPr>
            <a:spLocks noGrp="1" noChangeArrowheads="1"/>
          </p:cNvSpPr>
          <p:nvPr>
            <p:ph type="sldNum" sz="quarter" idx="4"/>
          </p:nvPr>
        </p:nvSpPr>
        <p:spPr bwMode="auto">
          <a:xfrm>
            <a:off x="7037325" y="6332601"/>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none" lIns="92075" tIns="46038" rIns="92075" bIns="46038" numCol="1" anchor="ctr" anchorCtr="0" compatLnSpc="1">
            <a:prstTxWarp prst="textNoShape">
              <a:avLst/>
            </a:prstTxWarp>
          </a:bodyPr>
          <a:lstStyle>
            <a:lvl1pPr algn="r">
              <a:defRPr b="0">
                <a:latin typeface="+mn-lt"/>
                <a:cs typeface="+mn-cs"/>
              </a:defRPr>
            </a:lvl1pPr>
          </a:lstStyle>
          <a:p>
            <a:pPr>
              <a:defRPr/>
            </a:pPr>
            <a:fld id="{1ADF2364-C367-A449-861B-0FA4130F0FB8}" type="slidenum">
              <a:rPr lang="en-US"/>
              <a:pPr>
                <a:defRPr/>
              </a:pPr>
              <a:t>‹#›</a:t>
            </a:fld>
            <a:endParaRPr lang="en-US"/>
          </a:p>
        </p:txBody>
      </p:sp>
      <p:sp>
        <p:nvSpPr>
          <p:cNvPr id="3078" name="Rectangle 6"/>
          <p:cNvSpPr>
            <a:spLocks noGrp="1" noChangeArrowheads="1"/>
          </p:cNvSpPr>
          <p:nvPr>
            <p:ph type="title"/>
          </p:nvPr>
        </p:nvSpPr>
        <p:spPr bwMode="auto">
          <a:xfrm>
            <a:off x="1454150" y="-71438"/>
            <a:ext cx="7239000"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dirty="0"/>
              <a:t>Click to edit Master title style</a:t>
            </a:r>
          </a:p>
        </p:txBody>
      </p:sp>
      <p:sp>
        <p:nvSpPr>
          <p:cNvPr id="3080" name="Rectangle 8"/>
          <p:cNvSpPr>
            <a:spLocks noChangeArrowheads="1"/>
          </p:cNvSpPr>
          <p:nvPr/>
        </p:nvSpPr>
        <p:spPr bwMode="auto">
          <a:xfrm>
            <a:off x="4430713" y="6484938"/>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081" name="Rectangle 9"/>
          <p:cNvSpPr>
            <a:spLocks noChangeArrowheads="1"/>
          </p:cNvSpPr>
          <p:nvPr/>
        </p:nvSpPr>
        <p:spPr bwMode="auto">
          <a:xfrm>
            <a:off x="4479925" y="3189288"/>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082" name="Rectangle 10"/>
          <p:cNvSpPr>
            <a:spLocks noChangeArrowheads="1"/>
          </p:cNvSpPr>
          <p:nvPr/>
        </p:nvSpPr>
        <p:spPr bwMode="auto">
          <a:xfrm>
            <a:off x="4479925" y="3108325"/>
            <a:ext cx="523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083" name="Rectangle 11"/>
          <p:cNvSpPr>
            <a:spLocks noChangeArrowheads="1"/>
          </p:cNvSpPr>
          <p:nvPr/>
        </p:nvSpPr>
        <p:spPr bwMode="auto">
          <a:xfrm>
            <a:off x="0" y="1066800"/>
            <a:ext cx="9132888" cy="38100"/>
          </a:xfrm>
          <a:prstGeom prst="rect">
            <a:avLst/>
          </a:prstGeom>
          <a:solidFill>
            <a:srgbClr val="DC0081"/>
          </a:solidFill>
          <a:ln w="9525">
            <a:solidFill>
              <a:schemeClr val="accent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aphicFrame>
        <p:nvGraphicFramePr>
          <p:cNvPr id="1033" name="Object 14"/>
          <p:cNvGraphicFramePr>
            <a:graphicFrameLocks noChangeAspect="1"/>
          </p:cNvGraphicFramePr>
          <p:nvPr/>
        </p:nvGraphicFramePr>
        <p:xfrm>
          <a:off x="0" y="0"/>
          <a:ext cx="1366838" cy="998538"/>
        </p:xfrm>
        <a:graphic>
          <a:graphicData uri="http://schemas.openxmlformats.org/presentationml/2006/ole">
            <mc:AlternateContent xmlns:mc="http://schemas.openxmlformats.org/markup-compatibility/2006">
              <mc:Choice xmlns:v="urn:schemas-microsoft-com:vml" Requires="v">
                <p:oleObj spid="_x0000_s1531" name="Photo Editor Photo" r:id="rId23" imgW="4409524" imgH="3219899" progId="MSPhotoEd.3">
                  <p:embed/>
                </p:oleObj>
              </mc:Choice>
              <mc:Fallback>
                <p:oleObj name="Photo Editor Photo" r:id="rId23" imgW="4409524" imgH="3219899" progId="MSPhotoEd.3">
                  <p:embed/>
                  <p:pic>
                    <p:nvPicPr>
                      <p:cNvPr id="0" name="Object 14"/>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0" y="0"/>
                        <a:ext cx="1366838" cy="998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 name="Rectangle 1"/>
          <p:cNvSpPr/>
          <p:nvPr userDrawn="1"/>
        </p:nvSpPr>
        <p:spPr>
          <a:xfrm>
            <a:off x="0" y="6581001"/>
            <a:ext cx="1373693" cy="276999"/>
          </a:xfrm>
          <a:prstGeom prst="rect">
            <a:avLst/>
          </a:prstGeom>
        </p:spPr>
        <p:txBody>
          <a:bodyPr wrap="none">
            <a:spAutoFit/>
          </a:bodyPr>
          <a:lstStyle/>
          <a:p>
            <a:pPr>
              <a:defRPr/>
            </a:pPr>
            <a:r>
              <a:rPr lang="en-US" sz="1200" b="0" kern="1200" dirty="0" smtClean="0">
                <a:solidFill>
                  <a:srgbClr val="000000"/>
                </a:solidFill>
                <a:effectLst/>
                <a:latin typeface="Arial" charset="0"/>
                <a:ea typeface="ＭＳ Ｐゴシック" charset="0"/>
                <a:cs typeface="ＭＳ Ｐゴシック" charset="0"/>
              </a:rPr>
              <a:t>LIGO-G1701533 </a:t>
            </a:r>
            <a:endParaRPr lang="en-US" sz="1200" b="0" kern="1200" dirty="0">
              <a:solidFill>
                <a:srgbClr val="000000"/>
              </a:solidFill>
              <a:effectLst/>
              <a:latin typeface="Arial" charset="0"/>
              <a:ea typeface="ＭＳ Ｐゴシック" charset="0"/>
              <a:cs typeface="ＭＳ Ｐゴシック" charset="0"/>
            </a:endParaRPr>
          </a:p>
        </p:txBody>
      </p:sp>
    </p:spTree>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 id="2147483832" r:id="rId13"/>
    <p:sldLayoutId id="2147483833" r:id="rId14"/>
    <p:sldLayoutId id="2147483834" r:id="rId15"/>
    <p:sldLayoutId id="2147483835" r:id="rId16"/>
    <p:sldLayoutId id="2147483837" r:id="rId17"/>
    <p:sldLayoutId id="2147483838" r:id="rId18"/>
    <p:sldLayoutId id="2147483839" r:id="rId19"/>
    <p:sldLayoutId id="2147483840" r:id="rId20"/>
  </p:sldLayoutIdLst>
  <p:timing>
    <p:tnLst>
      <p:par>
        <p:cTn xmlns:p14="http://schemas.microsoft.com/office/powerpoint/2010/main" id="1" dur="indefinite" restart="never" nodeType="tmRoot"/>
      </p:par>
    </p:tnLst>
  </p:timing>
  <p:hf hdr="0" ftr="0" dt="0"/>
  <p:txStyles>
    <p:titleStyle>
      <a:lvl1pPr algn="ctr" rtl="0" eaLnBrk="0" fontAlgn="base" hangingPunct="0">
        <a:spcBef>
          <a:spcPct val="0"/>
        </a:spcBef>
        <a:spcAft>
          <a:spcPct val="0"/>
        </a:spcAft>
        <a:defRPr sz="3600" i="1">
          <a:solidFill>
            <a:schemeClr val="tx2"/>
          </a:solidFill>
          <a:latin typeface="+mj-lt"/>
          <a:ea typeface="+mj-ea"/>
          <a:cs typeface="ＭＳ Ｐゴシック" charset="0"/>
        </a:defRPr>
      </a:lvl1pPr>
      <a:lvl2pPr algn="ctr" rtl="0" eaLnBrk="0" fontAlgn="base" hangingPunct="0">
        <a:spcBef>
          <a:spcPct val="0"/>
        </a:spcBef>
        <a:spcAft>
          <a:spcPct val="0"/>
        </a:spcAft>
        <a:defRPr sz="3600" i="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sz="3600" i="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sz="3600" i="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sz="3600" i="1">
          <a:solidFill>
            <a:schemeClr val="tx2"/>
          </a:solidFill>
          <a:latin typeface="Helvetica" charset="0"/>
          <a:ea typeface="ＭＳ Ｐゴシック" charset="0"/>
          <a:cs typeface="ＭＳ Ｐゴシック" charset="0"/>
        </a:defRPr>
      </a:lvl5pPr>
      <a:lvl6pPr marL="457200" algn="ctr" rtl="0" eaLnBrk="0" fontAlgn="base" hangingPunct="0">
        <a:spcBef>
          <a:spcPct val="0"/>
        </a:spcBef>
        <a:spcAft>
          <a:spcPct val="0"/>
        </a:spcAft>
        <a:defRPr sz="3600">
          <a:solidFill>
            <a:schemeClr val="tx2"/>
          </a:solidFill>
          <a:latin typeface="Helvetica" charset="0"/>
          <a:ea typeface="ＭＳ Ｐゴシック" charset="0"/>
        </a:defRPr>
      </a:lvl6pPr>
      <a:lvl7pPr marL="914400" algn="ctr" rtl="0" eaLnBrk="0" fontAlgn="base" hangingPunct="0">
        <a:spcBef>
          <a:spcPct val="0"/>
        </a:spcBef>
        <a:spcAft>
          <a:spcPct val="0"/>
        </a:spcAft>
        <a:defRPr sz="3600">
          <a:solidFill>
            <a:schemeClr val="tx2"/>
          </a:solidFill>
          <a:latin typeface="Helvetica" charset="0"/>
          <a:ea typeface="ＭＳ Ｐゴシック" charset="0"/>
        </a:defRPr>
      </a:lvl7pPr>
      <a:lvl8pPr marL="1371600" algn="ctr" rtl="0" eaLnBrk="0" fontAlgn="base" hangingPunct="0">
        <a:spcBef>
          <a:spcPct val="0"/>
        </a:spcBef>
        <a:spcAft>
          <a:spcPct val="0"/>
        </a:spcAft>
        <a:defRPr sz="3600">
          <a:solidFill>
            <a:schemeClr val="tx2"/>
          </a:solidFill>
          <a:latin typeface="Helvetica" charset="0"/>
          <a:ea typeface="ＭＳ Ｐゴシック" charset="0"/>
        </a:defRPr>
      </a:lvl8pPr>
      <a:lvl9pPr marL="1828800" algn="ctr" rtl="0" eaLnBrk="0" fontAlgn="base" hangingPunct="0">
        <a:spcBef>
          <a:spcPct val="0"/>
        </a:spcBef>
        <a:spcAft>
          <a:spcPct val="0"/>
        </a:spcAft>
        <a:defRPr sz="3600">
          <a:solidFill>
            <a:schemeClr val="tx2"/>
          </a:solidFill>
          <a:latin typeface="Helvetica" charset="0"/>
          <a:ea typeface="ＭＳ Ｐゴシック" charset="0"/>
        </a:defRPr>
      </a:lvl9pPr>
    </p:titleStyle>
    <p:bodyStyle>
      <a:lvl1pPr marL="342900" indent="-342900" algn="l" rtl="0" eaLnBrk="0" fontAlgn="base" hangingPunct="0">
        <a:spcBef>
          <a:spcPct val="20000"/>
        </a:spcBef>
        <a:spcAft>
          <a:spcPct val="0"/>
        </a:spcAft>
        <a:buClr>
          <a:schemeClr val="tx1"/>
        </a:buClr>
        <a:buSzPct val="75000"/>
        <a:buFont typeface="Monotype Sorts" charset="0"/>
        <a:buChar char="l"/>
        <a:defRPr sz="24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tx1"/>
        </a:buClr>
        <a:buSzPct val="100000"/>
        <a:buChar char="»"/>
        <a:defRPr>
          <a:solidFill>
            <a:schemeClr val="tx1"/>
          </a:solidFill>
          <a:latin typeface="+mn-lt"/>
          <a:ea typeface="+mn-ea"/>
        </a:defRPr>
      </a:lvl2pPr>
      <a:lvl3pPr marL="1143000" indent="-228600" algn="l" rtl="0" eaLnBrk="0" fontAlgn="base" hangingPunct="0">
        <a:spcBef>
          <a:spcPct val="20000"/>
        </a:spcBef>
        <a:spcAft>
          <a:spcPct val="0"/>
        </a:spcAft>
        <a:buClr>
          <a:schemeClr val="tx1"/>
        </a:buClr>
        <a:buSzPct val="100000"/>
        <a:buChar char="–"/>
        <a:defRPr sz="1600">
          <a:solidFill>
            <a:schemeClr val="tx1"/>
          </a:solidFill>
          <a:latin typeface="+mn-lt"/>
          <a:ea typeface="+mn-ea"/>
        </a:defRPr>
      </a:lvl3pPr>
      <a:lvl4pPr marL="1600200" indent="-228600" algn="l" rtl="0" eaLnBrk="0" fontAlgn="base" hangingPunct="0">
        <a:spcBef>
          <a:spcPct val="20000"/>
        </a:spcBef>
        <a:spcAft>
          <a:spcPct val="0"/>
        </a:spcAft>
        <a:buClr>
          <a:schemeClr val="tx1"/>
        </a:buClr>
        <a:buSzPct val="65000"/>
        <a:buFont typeface="Monotype Sorts" charset="0"/>
        <a:buChar char="l"/>
        <a:defRPr sz="1600">
          <a:solidFill>
            <a:schemeClr val="tx1"/>
          </a:solidFill>
          <a:latin typeface="+mn-lt"/>
          <a:ea typeface="+mn-ea"/>
        </a:defRPr>
      </a:lvl4pPr>
      <a:lvl5pPr marL="2057400" indent="-228600" algn="l" rtl="0" eaLnBrk="0" fontAlgn="base" hangingPunct="0">
        <a:spcBef>
          <a:spcPct val="20000"/>
        </a:spcBef>
        <a:spcAft>
          <a:spcPct val="0"/>
        </a:spcAft>
        <a:buClr>
          <a:schemeClr val="tx1"/>
        </a:buClr>
        <a:buSzPct val="100000"/>
        <a:buChar char="»"/>
        <a:defRPr sz="1600">
          <a:solidFill>
            <a:schemeClr val="tx1"/>
          </a:solidFill>
          <a:latin typeface="+mn-lt"/>
          <a:ea typeface="+mn-ea"/>
        </a:defRPr>
      </a:lvl5pPr>
      <a:lvl6pPr marL="2514600" indent="-228600" algn="l" rtl="0" eaLnBrk="0" fontAlgn="base" hangingPunct="0">
        <a:spcBef>
          <a:spcPct val="20000"/>
        </a:spcBef>
        <a:spcAft>
          <a:spcPct val="0"/>
        </a:spcAft>
        <a:buClr>
          <a:schemeClr val="tx1"/>
        </a:buClr>
        <a:buSzPct val="100000"/>
        <a:buChar char="»"/>
        <a:defRPr sz="1600">
          <a:solidFill>
            <a:schemeClr val="tx1"/>
          </a:solidFill>
          <a:latin typeface="+mn-lt"/>
          <a:ea typeface="+mn-ea"/>
        </a:defRPr>
      </a:lvl6pPr>
      <a:lvl7pPr marL="2971800" indent="-228600" algn="l" rtl="0" eaLnBrk="0" fontAlgn="base" hangingPunct="0">
        <a:spcBef>
          <a:spcPct val="20000"/>
        </a:spcBef>
        <a:spcAft>
          <a:spcPct val="0"/>
        </a:spcAft>
        <a:buClr>
          <a:schemeClr val="tx1"/>
        </a:buClr>
        <a:buSzPct val="100000"/>
        <a:buChar char="»"/>
        <a:defRPr sz="1600">
          <a:solidFill>
            <a:schemeClr val="tx1"/>
          </a:solidFill>
          <a:latin typeface="+mn-lt"/>
          <a:ea typeface="+mn-ea"/>
        </a:defRPr>
      </a:lvl7pPr>
      <a:lvl8pPr marL="3429000" indent="-228600" algn="l" rtl="0" eaLnBrk="0" fontAlgn="base" hangingPunct="0">
        <a:spcBef>
          <a:spcPct val="20000"/>
        </a:spcBef>
        <a:spcAft>
          <a:spcPct val="0"/>
        </a:spcAft>
        <a:buClr>
          <a:schemeClr val="tx1"/>
        </a:buClr>
        <a:buSzPct val="100000"/>
        <a:buChar char="»"/>
        <a:defRPr sz="1600">
          <a:solidFill>
            <a:schemeClr val="tx1"/>
          </a:solidFill>
          <a:latin typeface="+mn-lt"/>
          <a:ea typeface="+mn-ea"/>
        </a:defRPr>
      </a:lvl8pPr>
      <a:lvl9pPr marL="3886200" indent="-228600" algn="l" rtl="0" eaLnBrk="0" fontAlgn="base" hangingPunct="0">
        <a:spcBef>
          <a:spcPct val="20000"/>
        </a:spcBef>
        <a:spcAft>
          <a:spcPct val="0"/>
        </a:spcAft>
        <a:buClr>
          <a:schemeClr val="tx1"/>
        </a:buClr>
        <a:buSzPct val="100000"/>
        <a:buChar char="»"/>
        <a:defRPr sz="16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jpeg"/><Relationship Id="rId5" Type="http://schemas.openxmlformats.org/officeDocument/2006/relationships/image" Target="../media/image27.jpeg"/><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jpe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emf"/><Relationship Id="rId8" Type="http://schemas.openxmlformats.org/officeDocument/2006/relationships/image" Target="../media/image33.png"/><Relationship Id="rId9" Type="http://schemas.openxmlformats.org/officeDocument/2006/relationships/image" Target="../media/image34.jpeg"/><Relationship Id="rId10"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jpeg"/><Relationship Id="rId6"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5" Type="http://schemas.openxmlformats.org/officeDocument/2006/relationships/image" Target="../media/image44.png"/><Relationship Id="rId6" Type="http://schemas.openxmlformats.org/officeDocument/2006/relationships/image" Target="../media/image45.emf"/><Relationship Id="rId7" Type="http://schemas.openxmlformats.org/officeDocument/2006/relationships/image" Target="../media/image46.emf"/><Relationship Id="rId8"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52.jpeg"/><Relationship Id="rId7"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56.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emf"/></Relationships>
</file>

<file path=ppt/slides/_rels/slide2.xml.rels><?xml version="1.0" encoding="UTF-8" standalone="yes"?>
<Relationships xmlns="http://schemas.openxmlformats.org/package/2006/relationships"><Relationship Id="rId3" Type="http://schemas.microsoft.com/office/2007/relationships/media" Target="../media/media2.m4v"/><Relationship Id="rId4" Type="http://schemas.openxmlformats.org/officeDocument/2006/relationships/video" Target="../media/media2.m4v"/><Relationship Id="rId5" Type="http://schemas.openxmlformats.org/officeDocument/2006/relationships/slideLayout" Target="../slideLayouts/slideLayout2.xml"/><Relationship Id="rId6" Type="http://schemas.openxmlformats.org/officeDocument/2006/relationships/notesSlide" Target="../notesSlides/notesSlide2.xml"/><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 Type="http://schemas.microsoft.com/office/2007/relationships/media" Target="../media/media1.m4v"/><Relationship Id="rId2" Type="http://schemas.openxmlformats.org/officeDocument/2006/relationships/video" Target="../media/media1.m4v"/></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58.jp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62.png"/><Relationship Id="rId7" Type="http://schemas.openxmlformats.org/officeDocument/2006/relationships/image" Target="../media/image63.png"/><Relationship Id="rId8" Type="http://schemas.openxmlformats.org/officeDocument/2006/relationships/image" Target="../media/image64.png"/><Relationship Id="rId9" Type="http://schemas.openxmlformats.org/officeDocument/2006/relationships/image" Target="../media/image65.png"/><Relationship Id="rId10" Type="http://schemas.openxmlformats.org/officeDocument/2006/relationships/image" Target="../media/image66.png"/><Relationship Id="rId1" Type="http://schemas.openxmlformats.org/officeDocument/2006/relationships/slideLayout" Target="../slideLayouts/slideLayout16.xml"/><Relationship Id="rId2" Type="http://schemas.openxmlformats.org/officeDocument/2006/relationships/image" Target="../media/image5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6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68.png"/><Relationship Id="rId3" Type="http://schemas.openxmlformats.org/officeDocument/2006/relationships/image" Target="../media/image69.png"/></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image" Target="../media/image73.png"/><Relationship Id="rId1" Type="http://schemas.openxmlformats.org/officeDocument/2006/relationships/slideLayout" Target="../slideLayouts/slideLayout20.xml"/><Relationship Id="rId2" Type="http://schemas.openxmlformats.org/officeDocument/2006/relationships/image" Target="../media/image7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2.xml"/><Relationship Id="rId5" Type="http://schemas.openxmlformats.org/officeDocument/2006/relationships/image" Target="../media/image74.png"/><Relationship Id="rId6" Type="http://schemas.openxmlformats.org/officeDocument/2006/relationships/image" Target="../media/image75.png"/><Relationship Id="rId7" Type="http://schemas.openxmlformats.org/officeDocument/2006/relationships/image" Target="../media/image76.png"/><Relationship Id="rId8" Type="http://schemas.openxmlformats.org/officeDocument/2006/relationships/image" Target="../media/image77.png"/><Relationship Id="rId1" Type="http://schemas.microsoft.com/office/2007/relationships/media" Target="../media/media3.mpg"/><Relationship Id="rId2" Type="http://schemas.openxmlformats.org/officeDocument/2006/relationships/video" Target="../media/media3.m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78.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79.emf"/><Relationship Id="rId5" Type="http://schemas.openxmlformats.org/officeDocument/2006/relationships/image" Target="../media/image80.png"/><Relationship Id="rId1" Type="http://schemas.microsoft.com/office/2007/relationships/media" Target="../media/media4.mpg"/><Relationship Id="rId2" Type="http://schemas.openxmlformats.org/officeDocument/2006/relationships/video" Target="../media/media4.m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8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image" Target="../media/image86.png"/><Relationship Id="rId7" Type="http://schemas.openxmlformats.org/officeDocument/2006/relationships/image" Target="../media/image87.png"/><Relationship Id="rId8" Type="http://schemas.openxmlformats.org/officeDocument/2006/relationships/image" Target="../media/image88.png"/><Relationship Id="rId9" Type="http://schemas.openxmlformats.org/officeDocument/2006/relationships/image" Target="../media/image89.png"/><Relationship Id="rId10" Type="http://schemas.openxmlformats.org/officeDocument/2006/relationships/image" Target="../media/image90.png"/><Relationship Id="rId1" Type="http://schemas.openxmlformats.org/officeDocument/2006/relationships/slideLayout" Target="../slideLayouts/slideLayout2.xml"/><Relationship Id="rId2" Type="http://schemas.openxmlformats.org/officeDocument/2006/relationships/image" Target="../media/image82.png"/></Relationships>
</file>

<file path=ppt/slides/_rels/slide31.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82.png"/><Relationship Id="rId5" Type="http://schemas.openxmlformats.org/officeDocument/2006/relationships/image" Target="../media/image93.png"/><Relationship Id="rId1" Type="http://schemas.openxmlformats.org/officeDocument/2006/relationships/slideLayout" Target="../slideLayouts/slideLayout2.xml"/><Relationship Id="rId2" Type="http://schemas.openxmlformats.org/officeDocument/2006/relationships/image" Target="../media/image91.png"/></Relationships>
</file>

<file path=ppt/slides/_rels/slide32.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96.png"/><Relationship Id="rId1" Type="http://schemas.openxmlformats.org/officeDocument/2006/relationships/slideLayout" Target="../slideLayouts/slideLayout6.xml"/><Relationship Id="rId2" Type="http://schemas.openxmlformats.org/officeDocument/2006/relationships/image" Target="../media/image9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jpeg"/><Relationship Id="rId3" Type="http://schemas.openxmlformats.org/officeDocument/2006/relationships/image" Target="../media/image9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png"/><Relationship Id="rId3" Type="http://schemas.openxmlformats.org/officeDocument/2006/relationships/image" Target="../media/image100.png"/></Relationships>
</file>

<file path=ppt/slides/_rels/slide36.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103.png"/><Relationship Id="rId5" Type="http://schemas.openxmlformats.org/officeDocument/2006/relationships/oleObject" Target="../embeddings/oleObject7.bin"/><Relationship Id="rId6" Type="http://schemas.openxmlformats.org/officeDocument/2006/relationships/image" Target="../media/image101.emf"/><Relationship Id="rId1" Type="http://schemas.openxmlformats.org/officeDocument/2006/relationships/vmlDrawing" Target="../drawings/vmlDrawing4.vml"/><Relationship Id="rId2"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06.png"/><Relationship Id="rId4" Type="http://schemas.openxmlformats.org/officeDocument/2006/relationships/image" Target="../media/image107.png"/><Relationship Id="rId5" Type="http://schemas.openxmlformats.org/officeDocument/2006/relationships/image" Target="../media/image108.jpeg"/><Relationship Id="rId6" Type="http://schemas.openxmlformats.org/officeDocument/2006/relationships/image" Target="../media/image109.png"/><Relationship Id="rId7" Type="http://schemas.openxmlformats.org/officeDocument/2006/relationships/image" Target="../media/image110.png"/><Relationship Id="rId8" Type="http://schemas.openxmlformats.org/officeDocument/2006/relationships/image" Target="../media/image111.png"/><Relationship Id="rId1" Type="http://schemas.openxmlformats.org/officeDocument/2006/relationships/slideLayout" Target="../slideLayouts/slideLayout2.xml"/><Relationship Id="rId2" Type="http://schemas.openxmlformats.org/officeDocument/2006/relationships/image" Target="../media/image105.png"/></Relationships>
</file>

<file path=ppt/slides/_rels/slide4.xml.rels><?xml version="1.0" encoding="UTF-8" standalone="yes"?>
<Relationships xmlns="http://schemas.openxmlformats.org/package/2006/relationships"><Relationship Id="rId11" Type="http://schemas.openxmlformats.org/officeDocument/2006/relationships/oleObject" Target="../embeddings/oleObject4.bin"/><Relationship Id="rId12" Type="http://schemas.openxmlformats.org/officeDocument/2006/relationships/image" Target="../media/image10.emf"/><Relationship Id="rId1" Type="http://schemas.openxmlformats.org/officeDocument/2006/relationships/vmlDrawing" Target="../drawings/vmlDrawing2.vml"/><Relationship Id="rId2" Type="http://schemas.openxmlformats.org/officeDocument/2006/relationships/slideLayout" Target="../slideLayouts/slideLayout2.xml"/><Relationship Id="rId3" Type="http://schemas.openxmlformats.org/officeDocument/2006/relationships/notesSlide" Target="../notesSlides/notesSlide3.xml"/><Relationship Id="rId4" Type="http://schemas.openxmlformats.org/officeDocument/2006/relationships/oleObject" Target="../embeddings/oleObject2.bin"/><Relationship Id="rId5" Type="http://schemas.openxmlformats.org/officeDocument/2006/relationships/image" Target="../media/image8.emf"/><Relationship Id="rId6" Type="http://schemas.openxmlformats.org/officeDocument/2006/relationships/image" Target="../media/image11.png"/><Relationship Id="rId7" Type="http://schemas.openxmlformats.org/officeDocument/2006/relationships/oleObject" Target="../embeddings/oleObject3.bin"/><Relationship Id="rId8" Type="http://schemas.openxmlformats.org/officeDocument/2006/relationships/image" Target="../media/image9.emf"/><Relationship Id="rId9" Type="http://schemas.openxmlformats.org/officeDocument/2006/relationships/image" Target="../media/image12.png"/><Relationship Id="rId10"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png"/><Relationship Id="rId6" Type="http://schemas.openxmlformats.org/officeDocument/2006/relationships/oleObject" Target="../embeddings/oleObject8.bin"/><Relationship Id="rId7" Type="http://schemas.openxmlformats.org/officeDocument/2006/relationships/image" Target="../media/image112.emf"/><Relationship Id="rId8" Type="http://schemas.openxmlformats.org/officeDocument/2006/relationships/image" Target="../media/image116.jpeg"/><Relationship Id="rId9" Type="http://schemas.openxmlformats.org/officeDocument/2006/relationships/image" Target="../media/image117.png"/><Relationship Id="rId1" Type="http://schemas.openxmlformats.org/officeDocument/2006/relationships/vmlDrawing" Target="../drawings/vmlDrawing5.vml"/><Relationship Id="rId2"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8.emf"/><Relationship Id="rId3" Type="http://schemas.openxmlformats.org/officeDocument/2006/relationships/image" Target="../media/image11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1.png"/></Relationships>
</file>

<file path=ppt/slides/_rels/slide45.xml.rels><?xml version="1.0" encoding="UTF-8" standalone="yes"?>
<Relationships xmlns="http://schemas.openxmlformats.org/package/2006/relationships"><Relationship Id="rId3" Type="http://schemas.openxmlformats.org/officeDocument/2006/relationships/image" Target="../media/image122.png"/><Relationship Id="rId4" Type="http://schemas.openxmlformats.org/officeDocument/2006/relationships/image" Target="../media/image123.png"/><Relationship Id="rId5" Type="http://schemas.openxmlformats.org/officeDocument/2006/relationships/image" Target="../media/image124.jpeg"/><Relationship Id="rId1" Type="http://schemas.openxmlformats.org/officeDocument/2006/relationships/slideLayout" Target="../slideLayouts/slideLayout19.xml"/><Relationship Id="rId2" Type="http://schemas.openxmlformats.org/officeDocument/2006/relationships/notesSlide" Target="../notesSlides/notesSlide15.xml"/></Relationships>
</file>

<file path=ppt/slides/_rels/slide46.xml.rels><?xml version="1.0" encoding="UTF-8" standalone="yes"?>
<Relationships xmlns="http://schemas.openxmlformats.org/package/2006/relationships"><Relationship Id="rId3" Type="http://schemas.openxmlformats.org/officeDocument/2006/relationships/image" Target="../media/image125.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47.xml.rels><?xml version="1.0" encoding="UTF-8" standalone="yes"?>
<Relationships xmlns="http://schemas.openxmlformats.org/package/2006/relationships"><Relationship Id="rId13" Type="http://schemas.openxmlformats.org/officeDocument/2006/relationships/image" Target="../media/image137.png"/><Relationship Id="rId14" Type="http://schemas.openxmlformats.org/officeDocument/2006/relationships/image" Target="../media/image138.png"/><Relationship Id="rId15" Type="http://schemas.openxmlformats.org/officeDocument/2006/relationships/image" Target="../media/image139.png"/><Relationship Id="rId16" Type="http://schemas.openxmlformats.org/officeDocument/2006/relationships/image" Target="../media/image140.png"/><Relationship Id="rId17" Type="http://schemas.openxmlformats.org/officeDocument/2006/relationships/image" Target="../media/image141.png"/><Relationship Id="rId18" Type="http://schemas.openxmlformats.org/officeDocument/2006/relationships/image" Target="../media/image142.png"/><Relationship Id="rId19" Type="http://schemas.openxmlformats.org/officeDocument/2006/relationships/image" Target="../media/image143.png"/><Relationship Id="rId63" Type="http://schemas.openxmlformats.org/officeDocument/2006/relationships/image" Target="../media/image185.png"/><Relationship Id="rId64" Type="http://schemas.openxmlformats.org/officeDocument/2006/relationships/image" Target="../media/image186.png"/><Relationship Id="rId65" Type="http://schemas.openxmlformats.org/officeDocument/2006/relationships/image" Target="../media/image187.png"/><Relationship Id="rId66" Type="http://schemas.openxmlformats.org/officeDocument/2006/relationships/image" Target="../media/image188.png"/><Relationship Id="rId67" Type="http://schemas.openxmlformats.org/officeDocument/2006/relationships/image" Target="../media/image189.png"/><Relationship Id="rId68" Type="http://schemas.openxmlformats.org/officeDocument/2006/relationships/image" Target="../media/image190.png"/><Relationship Id="rId69" Type="http://schemas.openxmlformats.org/officeDocument/2006/relationships/image" Target="../media/image191.png"/><Relationship Id="rId50" Type="http://schemas.openxmlformats.org/officeDocument/2006/relationships/image" Target="../media/image174.png"/><Relationship Id="rId51" Type="http://schemas.openxmlformats.org/officeDocument/2006/relationships/image" Target="../media/image47.png"/><Relationship Id="rId52" Type="http://schemas.openxmlformats.org/officeDocument/2006/relationships/image" Target="../media/image175.png"/><Relationship Id="rId53" Type="http://schemas.openxmlformats.org/officeDocument/2006/relationships/image" Target="../media/image40.png"/><Relationship Id="rId54" Type="http://schemas.openxmlformats.org/officeDocument/2006/relationships/image" Target="../media/image176.png"/><Relationship Id="rId55" Type="http://schemas.openxmlformats.org/officeDocument/2006/relationships/image" Target="../media/image177.png"/><Relationship Id="rId56" Type="http://schemas.openxmlformats.org/officeDocument/2006/relationships/image" Target="../media/image178.png"/><Relationship Id="rId57" Type="http://schemas.openxmlformats.org/officeDocument/2006/relationships/image" Target="../media/image179.png"/><Relationship Id="rId58" Type="http://schemas.openxmlformats.org/officeDocument/2006/relationships/image" Target="../media/image180.png"/><Relationship Id="rId59" Type="http://schemas.openxmlformats.org/officeDocument/2006/relationships/image" Target="../media/image181.png"/><Relationship Id="rId40" Type="http://schemas.openxmlformats.org/officeDocument/2006/relationships/image" Target="../media/image164.png"/><Relationship Id="rId41" Type="http://schemas.openxmlformats.org/officeDocument/2006/relationships/image" Target="../media/image165.png"/><Relationship Id="rId42" Type="http://schemas.openxmlformats.org/officeDocument/2006/relationships/image" Target="../media/image166.png"/><Relationship Id="rId43" Type="http://schemas.openxmlformats.org/officeDocument/2006/relationships/image" Target="../media/image167.png"/><Relationship Id="rId44" Type="http://schemas.openxmlformats.org/officeDocument/2006/relationships/image" Target="../media/image168.png"/><Relationship Id="rId45" Type="http://schemas.openxmlformats.org/officeDocument/2006/relationships/image" Target="../media/image169.png"/><Relationship Id="rId46" Type="http://schemas.openxmlformats.org/officeDocument/2006/relationships/image" Target="../media/image170.png"/><Relationship Id="rId47" Type="http://schemas.openxmlformats.org/officeDocument/2006/relationships/image" Target="../media/image171.png"/><Relationship Id="rId48" Type="http://schemas.openxmlformats.org/officeDocument/2006/relationships/image" Target="../media/image172.png"/><Relationship Id="rId49" Type="http://schemas.openxmlformats.org/officeDocument/2006/relationships/image" Target="../media/image173.png"/><Relationship Id="rId1" Type="http://schemas.openxmlformats.org/officeDocument/2006/relationships/slideLayout" Target="../slideLayouts/slideLayout1.xml"/><Relationship Id="rId2" Type="http://schemas.openxmlformats.org/officeDocument/2006/relationships/image" Target="../media/image126.png"/><Relationship Id="rId3" Type="http://schemas.openxmlformats.org/officeDocument/2006/relationships/image" Target="../media/image127.png"/><Relationship Id="rId4" Type="http://schemas.openxmlformats.org/officeDocument/2006/relationships/image" Target="../media/image128.png"/><Relationship Id="rId5" Type="http://schemas.openxmlformats.org/officeDocument/2006/relationships/image" Target="../media/image129.png"/><Relationship Id="rId6" Type="http://schemas.openxmlformats.org/officeDocument/2006/relationships/image" Target="../media/image130.png"/><Relationship Id="rId7" Type="http://schemas.openxmlformats.org/officeDocument/2006/relationships/image" Target="../media/image131.png"/><Relationship Id="rId8" Type="http://schemas.openxmlformats.org/officeDocument/2006/relationships/image" Target="../media/image132.png"/><Relationship Id="rId9" Type="http://schemas.openxmlformats.org/officeDocument/2006/relationships/image" Target="../media/image133.png"/><Relationship Id="rId30" Type="http://schemas.openxmlformats.org/officeDocument/2006/relationships/image" Target="../media/image154.png"/><Relationship Id="rId31" Type="http://schemas.openxmlformats.org/officeDocument/2006/relationships/image" Target="../media/image155.png"/><Relationship Id="rId32" Type="http://schemas.openxmlformats.org/officeDocument/2006/relationships/image" Target="../media/image156.png"/><Relationship Id="rId33" Type="http://schemas.openxmlformats.org/officeDocument/2006/relationships/image" Target="../media/image157.png"/><Relationship Id="rId34" Type="http://schemas.openxmlformats.org/officeDocument/2006/relationships/image" Target="../media/image158.png"/><Relationship Id="rId35" Type="http://schemas.openxmlformats.org/officeDocument/2006/relationships/image" Target="../media/image159.png"/><Relationship Id="rId36" Type="http://schemas.openxmlformats.org/officeDocument/2006/relationships/image" Target="../media/image160.png"/><Relationship Id="rId37" Type="http://schemas.openxmlformats.org/officeDocument/2006/relationships/image" Target="../media/image161.png"/><Relationship Id="rId38" Type="http://schemas.openxmlformats.org/officeDocument/2006/relationships/image" Target="../media/image162.png"/><Relationship Id="rId39" Type="http://schemas.openxmlformats.org/officeDocument/2006/relationships/image" Target="../media/image163.png"/><Relationship Id="rId70" Type="http://schemas.openxmlformats.org/officeDocument/2006/relationships/image" Target="../media/image192.png"/><Relationship Id="rId71" Type="http://schemas.openxmlformats.org/officeDocument/2006/relationships/image" Target="../media/image193.png"/><Relationship Id="rId72" Type="http://schemas.openxmlformats.org/officeDocument/2006/relationships/image" Target="../media/image194.png"/><Relationship Id="rId20" Type="http://schemas.openxmlformats.org/officeDocument/2006/relationships/image" Target="../media/image144.png"/><Relationship Id="rId21" Type="http://schemas.openxmlformats.org/officeDocument/2006/relationships/image" Target="../media/image145.png"/><Relationship Id="rId22" Type="http://schemas.openxmlformats.org/officeDocument/2006/relationships/image" Target="../media/image146.png"/><Relationship Id="rId23" Type="http://schemas.openxmlformats.org/officeDocument/2006/relationships/image" Target="../media/image147.png"/><Relationship Id="rId24" Type="http://schemas.openxmlformats.org/officeDocument/2006/relationships/image" Target="../media/image148.png"/><Relationship Id="rId25" Type="http://schemas.openxmlformats.org/officeDocument/2006/relationships/image" Target="../media/image149.png"/><Relationship Id="rId26" Type="http://schemas.openxmlformats.org/officeDocument/2006/relationships/image" Target="../media/image150.png"/><Relationship Id="rId27" Type="http://schemas.openxmlformats.org/officeDocument/2006/relationships/image" Target="../media/image151.png"/><Relationship Id="rId28" Type="http://schemas.openxmlformats.org/officeDocument/2006/relationships/image" Target="../media/image152.jpeg"/><Relationship Id="rId29" Type="http://schemas.openxmlformats.org/officeDocument/2006/relationships/image" Target="../media/image153.png"/><Relationship Id="rId73" Type="http://schemas.openxmlformats.org/officeDocument/2006/relationships/image" Target="../media/image195.png"/><Relationship Id="rId74" Type="http://schemas.openxmlformats.org/officeDocument/2006/relationships/image" Target="../media/image196.png"/><Relationship Id="rId75" Type="http://schemas.openxmlformats.org/officeDocument/2006/relationships/image" Target="../media/image197.png"/><Relationship Id="rId76" Type="http://schemas.openxmlformats.org/officeDocument/2006/relationships/image" Target="../media/image198.png"/><Relationship Id="rId77" Type="http://schemas.openxmlformats.org/officeDocument/2006/relationships/image" Target="../media/image199.png"/><Relationship Id="rId78" Type="http://schemas.openxmlformats.org/officeDocument/2006/relationships/image" Target="../media/image200.png"/><Relationship Id="rId79" Type="http://schemas.openxmlformats.org/officeDocument/2006/relationships/image" Target="../media/image201.png"/><Relationship Id="rId60" Type="http://schemas.openxmlformats.org/officeDocument/2006/relationships/image" Target="../media/image182.jpeg"/><Relationship Id="rId61" Type="http://schemas.openxmlformats.org/officeDocument/2006/relationships/image" Target="../media/image183.png"/><Relationship Id="rId62" Type="http://schemas.openxmlformats.org/officeDocument/2006/relationships/image" Target="../media/image184.png"/><Relationship Id="rId10" Type="http://schemas.openxmlformats.org/officeDocument/2006/relationships/image" Target="../media/image134.png"/><Relationship Id="rId11" Type="http://schemas.openxmlformats.org/officeDocument/2006/relationships/image" Target="../media/image135.png"/><Relationship Id="rId12" Type="http://schemas.openxmlformats.org/officeDocument/2006/relationships/image" Target="../media/image136.png"/></Relationships>
</file>

<file path=ppt/slides/_rels/slide48.xml.rels><?xml version="1.0" encoding="UTF-8" standalone="yes"?>
<Relationships xmlns="http://schemas.openxmlformats.org/package/2006/relationships"><Relationship Id="rId11" Type="http://schemas.openxmlformats.org/officeDocument/2006/relationships/image" Target="../media/image209.png"/><Relationship Id="rId12" Type="http://schemas.openxmlformats.org/officeDocument/2006/relationships/image" Target="../media/image201.png"/><Relationship Id="rId13" Type="http://schemas.openxmlformats.org/officeDocument/2006/relationships/image" Target="../media/image187.png"/><Relationship Id="rId1" Type="http://schemas.openxmlformats.org/officeDocument/2006/relationships/slideLayout" Target="../slideLayouts/slideLayout2.xml"/><Relationship Id="rId2" Type="http://schemas.openxmlformats.org/officeDocument/2006/relationships/hyperlink" Target="https://ligo.caltech.edu" TargetMode="External"/><Relationship Id="rId3" Type="http://schemas.openxmlformats.org/officeDocument/2006/relationships/hyperlink" Target="http://www.ligo.org" TargetMode="External"/><Relationship Id="rId4" Type="http://schemas.openxmlformats.org/officeDocument/2006/relationships/image" Target="../media/image202.png"/><Relationship Id="rId5" Type="http://schemas.openxmlformats.org/officeDocument/2006/relationships/image" Target="../media/image203.png"/><Relationship Id="rId6" Type="http://schemas.openxmlformats.org/officeDocument/2006/relationships/image" Target="../media/image204.png"/><Relationship Id="rId7" Type="http://schemas.openxmlformats.org/officeDocument/2006/relationships/image" Target="../media/image205.jpeg"/><Relationship Id="rId8" Type="http://schemas.openxmlformats.org/officeDocument/2006/relationships/image" Target="../media/image206.jpeg"/><Relationship Id="rId9" Type="http://schemas.openxmlformats.org/officeDocument/2006/relationships/image" Target="../media/image207.jpeg"/><Relationship Id="rId10" Type="http://schemas.openxmlformats.org/officeDocument/2006/relationships/image" Target="../media/image208.png"/></Relationships>
</file>

<file path=ppt/slides/_rels/slide5.xml.rels><?xml version="1.0" encoding="UTF-8" standalone="yes"?>
<Relationships xmlns="http://schemas.openxmlformats.org/package/2006/relationships"><Relationship Id="rId3" Type="http://schemas.openxmlformats.org/officeDocument/2006/relationships/image" Target="../media/image16.gif"/><Relationship Id="rId4" Type="http://schemas.openxmlformats.org/officeDocument/2006/relationships/image" Target="../media/image17.gif"/><Relationship Id="rId5" Type="http://schemas.openxmlformats.org/officeDocument/2006/relationships/oleObject" Target="../embeddings/oleObject5.bin"/><Relationship Id="rId6" Type="http://schemas.openxmlformats.org/officeDocument/2006/relationships/image" Target="../media/image14.emf"/><Relationship Id="rId7" Type="http://schemas.openxmlformats.org/officeDocument/2006/relationships/oleObject" Target="../embeddings/oleObject6.bin"/><Relationship Id="rId8" Type="http://schemas.openxmlformats.org/officeDocument/2006/relationships/image" Target="../media/image15.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4" Type="http://schemas.openxmlformats.org/officeDocument/2006/relationships/image" Target="../media/image23.png"/><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0"/>
            <a:ext cx="9144000" cy="6858000"/>
          </a:xfrm>
          <a:prstGeom prst="rect">
            <a:avLst/>
          </a:prstGeom>
          <a:solidFill>
            <a:schemeClr val="tx2"/>
          </a:solidFill>
          <a:ln w="12700" cap="flat" cmpd="sng" algn="ctr">
            <a:no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8435" name="Rectangle 6"/>
          <p:cNvSpPr>
            <a:spLocks noGrp="1" noChangeArrowheads="1"/>
          </p:cNvSpPr>
          <p:nvPr>
            <p:ph type="body" idx="1"/>
          </p:nvPr>
        </p:nvSpPr>
        <p:spPr bwMode="auto">
          <a:xfrm>
            <a:off x="142875" y="348435"/>
            <a:ext cx="8728075" cy="46259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Lst>
        </p:spPr>
        <p:txBody>
          <a:bodyPr wrap="square" lIns="91440" tIns="45720" rIns="91440" bIns="45720" numCol="1" anchor="t" anchorCtr="0" compatLnSpc="1">
            <a:prstTxWarp prst="textNoShape">
              <a:avLst/>
            </a:prstTxWarp>
          </a:bodyPr>
          <a:lstStyle/>
          <a:p>
            <a:pPr algn="r">
              <a:lnSpc>
                <a:spcPct val="120000"/>
              </a:lnSpc>
              <a:buFont typeface="Monotype Sorts" charset="0"/>
              <a:buNone/>
              <a:defRPr/>
            </a:pPr>
            <a:endParaRPr lang="en-US" b="1" dirty="0" smtClean="0">
              <a:solidFill>
                <a:schemeClr val="bg1"/>
              </a:solidFill>
              <a:effectLst>
                <a:outerShdw blurRad="50800" dist="38100" dir="2700000" algn="tl" rotWithShape="0">
                  <a:srgbClr val="000000">
                    <a:alpha val="43000"/>
                  </a:srgbClr>
                </a:outerShdw>
              </a:effectLst>
              <a:latin typeface="Helvetica" charset="0"/>
              <a:ea typeface="ＭＳ Ｐゴシック" charset="0"/>
            </a:endParaRPr>
          </a:p>
          <a:p>
            <a:pPr algn="r">
              <a:lnSpc>
                <a:spcPct val="120000"/>
              </a:lnSpc>
              <a:buNone/>
              <a:defRPr/>
            </a:pPr>
            <a:endParaRPr lang="en-US" b="1" i="1" dirty="0" smtClean="0">
              <a:solidFill>
                <a:schemeClr val="bg1"/>
              </a:solidFill>
              <a:effectLst>
                <a:outerShdw blurRad="50800" dist="38100" dir="2700000" algn="tl" rotWithShape="0">
                  <a:srgbClr val="000000">
                    <a:alpha val="43000"/>
                  </a:srgbClr>
                </a:outerShdw>
              </a:effectLst>
            </a:endParaRPr>
          </a:p>
          <a:p>
            <a:pPr algn="r">
              <a:lnSpc>
                <a:spcPct val="120000"/>
              </a:lnSpc>
              <a:buNone/>
              <a:defRPr/>
            </a:pPr>
            <a:endParaRPr lang="en-US" b="1" i="1" dirty="0">
              <a:solidFill>
                <a:schemeClr val="bg1"/>
              </a:solidFill>
              <a:effectLst>
                <a:outerShdw blurRad="50800" dist="38100" dir="2700000" algn="tl" rotWithShape="0">
                  <a:srgbClr val="000000">
                    <a:alpha val="43000"/>
                  </a:srgbClr>
                </a:outerShdw>
              </a:effectLst>
            </a:endParaRPr>
          </a:p>
          <a:p>
            <a:pPr algn="r">
              <a:lnSpc>
                <a:spcPct val="120000"/>
              </a:lnSpc>
              <a:buNone/>
              <a:defRPr/>
            </a:pPr>
            <a:r>
              <a:rPr lang="en-US" sz="2800" b="1" i="1" dirty="0" smtClean="0">
                <a:solidFill>
                  <a:schemeClr val="bg1"/>
                </a:solidFill>
                <a:effectLst>
                  <a:outerShdw blurRad="50800" dist="38100" dir="2700000" algn="tl" rotWithShape="0">
                    <a:srgbClr val="000000">
                      <a:alpha val="43000"/>
                    </a:srgbClr>
                  </a:outerShdw>
                </a:effectLst>
              </a:rPr>
              <a:t>Gravitational Waves: </a:t>
            </a:r>
          </a:p>
          <a:p>
            <a:pPr algn="r">
              <a:lnSpc>
                <a:spcPct val="120000"/>
              </a:lnSpc>
              <a:buNone/>
              <a:defRPr/>
            </a:pPr>
            <a:r>
              <a:rPr lang="en-US" sz="2800" b="1" i="1" dirty="0" smtClean="0">
                <a:solidFill>
                  <a:schemeClr val="bg1"/>
                </a:solidFill>
                <a:effectLst>
                  <a:outerShdw blurRad="50800" dist="38100" dir="2700000" algn="tl" rotWithShape="0">
                    <a:srgbClr val="000000">
                      <a:alpha val="43000"/>
                    </a:srgbClr>
                  </a:outerShdw>
                </a:effectLst>
              </a:rPr>
              <a:t>An Entirely New Window on to the Cosmos</a:t>
            </a:r>
            <a:endParaRPr lang="en-US" b="1" dirty="0" smtClean="0">
              <a:solidFill>
                <a:schemeClr val="bg1"/>
              </a:solidFill>
              <a:effectLst>
                <a:outerShdw blurRad="50800" dist="38100" dir="2700000" algn="tl" rotWithShape="0">
                  <a:srgbClr val="000000">
                    <a:alpha val="43000"/>
                  </a:srgbClr>
                </a:outerShdw>
              </a:effectLst>
              <a:latin typeface="Helvetica" charset="0"/>
              <a:ea typeface="ＭＳ Ｐゴシック" charset="0"/>
            </a:endParaRPr>
          </a:p>
          <a:p>
            <a:pPr algn="r">
              <a:lnSpc>
                <a:spcPct val="90000"/>
              </a:lnSpc>
              <a:buFont typeface="Monotype Sorts" charset="0"/>
              <a:buNone/>
              <a:defRPr/>
            </a:pPr>
            <a:endParaRPr lang="en-US" sz="2000" b="1" dirty="0" smtClean="0">
              <a:solidFill>
                <a:schemeClr val="bg1"/>
              </a:solidFill>
              <a:effectLst>
                <a:outerShdw blurRad="50800" dist="38100" dir="2700000" algn="tl" rotWithShape="0">
                  <a:srgbClr val="000000">
                    <a:alpha val="43000"/>
                  </a:srgbClr>
                </a:outerShdw>
              </a:effectLst>
              <a:latin typeface="Helvetica" charset="0"/>
              <a:ea typeface="ＭＳ Ｐゴシック" charset="0"/>
            </a:endParaRPr>
          </a:p>
          <a:p>
            <a:pPr algn="r">
              <a:lnSpc>
                <a:spcPct val="90000"/>
              </a:lnSpc>
              <a:buFont typeface="Monotype Sorts" charset="0"/>
              <a:buNone/>
              <a:defRPr/>
            </a:pPr>
            <a:endParaRPr lang="en-US" sz="2000" b="1" dirty="0">
              <a:solidFill>
                <a:schemeClr val="bg1"/>
              </a:solidFill>
              <a:effectLst>
                <a:outerShdw blurRad="50800" dist="38100" dir="2700000" algn="tl" rotWithShape="0">
                  <a:srgbClr val="000000">
                    <a:alpha val="43000"/>
                  </a:srgbClr>
                </a:outerShdw>
              </a:effectLst>
              <a:latin typeface="Helvetica" charset="0"/>
              <a:ea typeface="ＭＳ Ｐゴシック" charset="0"/>
            </a:endParaRPr>
          </a:p>
          <a:p>
            <a:pPr algn="r">
              <a:lnSpc>
                <a:spcPct val="90000"/>
              </a:lnSpc>
              <a:buFont typeface="Monotype Sorts" charset="0"/>
              <a:buNone/>
              <a:defRPr/>
            </a:pPr>
            <a:endParaRPr lang="en-US" sz="2000" b="1" dirty="0" smtClean="0">
              <a:solidFill>
                <a:schemeClr val="bg1"/>
              </a:solidFill>
              <a:effectLst>
                <a:outerShdw blurRad="50800" dist="38100" dir="2700000" algn="tl" rotWithShape="0">
                  <a:srgbClr val="000000">
                    <a:alpha val="43000"/>
                  </a:srgbClr>
                </a:outerShdw>
              </a:effectLst>
              <a:latin typeface="Helvetica" charset="0"/>
              <a:ea typeface="ＭＳ Ｐゴシック" charset="0"/>
            </a:endParaRPr>
          </a:p>
          <a:p>
            <a:pPr algn="r">
              <a:lnSpc>
                <a:spcPct val="90000"/>
              </a:lnSpc>
              <a:buFont typeface="Monotype Sorts" charset="0"/>
              <a:buNone/>
              <a:defRPr/>
            </a:pPr>
            <a:endParaRPr lang="en-US" sz="2000" b="1" dirty="0" smtClean="0">
              <a:solidFill>
                <a:schemeClr val="bg1"/>
              </a:solidFill>
              <a:effectLst>
                <a:outerShdw blurRad="50800" dist="38100" dir="2700000" algn="tl" rotWithShape="0">
                  <a:srgbClr val="000000">
                    <a:alpha val="43000"/>
                  </a:srgbClr>
                </a:outerShdw>
              </a:effectLst>
              <a:latin typeface="Helvetica" charset="0"/>
              <a:ea typeface="ＭＳ Ｐゴシック" charset="0"/>
            </a:endParaRPr>
          </a:p>
          <a:p>
            <a:pPr algn="r">
              <a:lnSpc>
                <a:spcPct val="90000"/>
              </a:lnSpc>
              <a:buFont typeface="Monotype Sorts" charset="0"/>
              <a:buNone/>
              <a:defRPr/>
            </a:pPr>
            <a:r>
              <a:rPr lang="en-US" sz="2000" b="1" dirty="0" smtClean="0">
                <a:solidFill>
                  <a:schemeClr val="bg1"/>
                </a:solidFill>
                <a:effectLst>
                  <a:outerShdw blurRad="50800" dist="38100" dir="2700000" algn="tl" rotWithShape="0">
                    <a:srgbClr val="000000">
                      <a:alpha val="43000"/>
                    </a:srgbClr>
                  </a:outerShdw>
                </a:effectLst>
                <a:latin typeface="Helvetica" charset="0"/>
                <a:ea typeface="ＭＳ Ｐゴシック" charset="0"/>
              </a:rPr>
              <a:t>David Reitze</a:t>
            </a:r>
          </a:p>
          <a:p>
            <a:pPr algn="r">
              <a:lnSpc>
                <a:spcPct val="90000"/>
              </a:lnSpc>
              <a:buFont typeface="Monotype Sorts" charset="0"/>
              <a:buNone/>
              <a:defRPr/>
            </a:pPr>
            <a:r>
              <a:rPr lang="en-US" sz="2000" b="1" dirty="0" smtClean="0">
                <a:solidFill>
                  <a:schemeClr val="bg1"/>
                </a:solidFill>
                <a:effectLst>
                  <a:outerShdw blurRad="50800" dist="38100" dir="2700000" algn="tl" rotWithShape="0">
                    <a:srgbClr val="000000">
                      <a:alpha val="43000"/>
                    </a:srgbClr>
                  </a:outerShdw>
                </a:effectLst>
                <a:latin typeface="Helvetica" charset="0"/>
                <a:ea typeface="ＭＳ Ｐゴシック" charset="0"/>
              </a:rPr>
              <a:t>LIGO </a:t>
            </a:r>
            <a:r>
              <a:rPr lang="en-US" sz="2000" b="1" dirty="0">
                <a:solidFill>
                  <a:schemeClr val="bg1"/>
                </a:solidFill>
                <a:effectLst>
                  <a:outerShdw blurRad="50800" dist="38100" dir="2700000" algn="tl" rotWithShape="0">
                    <a:srgbClr val="000000">
                      <a:alpha val="43000"/>
                    </a:srgbClr>
                  </a:outerShdw>
                </a:effectLst>
                <a:latin typeface="Helvetica" charset="0"/>
                <a:ea typeface="ＭＳ Ｐゴシック" charset="0"/>
              </a:rPr>
              <a:t>Laboratory </a:t>
            </a:r>
            <a:endParaRPr lang="en-US" sz="2000" b="1" dirty="0" smtClean="0">
              <a:solidFill>
                <a:schemeClr val="bg1"/>
              </a:solidFill>
              <a:effectLst>
                <a:outerShdw blurRad="50800" dist="38100" dir="2700000" algn="tl" rotWithShape="0">
                  <a:srgbClr val="000000">
                    <a:alpha val="43000"/>
                  </a:srgbClr>
                </a:outerShdw>
              </a:effectLst>
              <a:latin typeface="Helvetica" charset="0"/>
              <a:ea typeface="ＭＳ Ｐゴシック" charset="0"/>
            </a:endParaRPr>
          </a:p>
          <a:p>
            <a:pPr algn="r">
              <a:lnSpc>
                <a:spcPct val="90000"/>
              </a:lnSpc>
              <a:buFont typeface="Monotype Sorts" charset="0"/>
              <a:buNone/>
              <a:defRPr/>
            </a:pPr>
            <a:r>
              <a:rPr lang="en-US" sz="2000" b="1" dirty="0" smtClean="0">
                <a:solidFill>
                  <a:schemeClr val="bg1"/>
                </a:solidFill>
                <a:effectLst>
                  <a:outerShdw blurRad="50800" dist="38100" dir="2700000" algn="tl" rotWithShape="0">
                    <a:srgbClr val="000000">
                      <a:alpha val="43000"/>
                    </a:srgbClr>
                  </a:outerShdw>
                </a:effectLst>
                <a:latin typeface="Helvetica" charset="0"/>
                <a:ea typeface="ＭＳ Ｐゴシック" charset="0"/>
              </a:rPr>
              <a:t>California </a:t>
            </a:r>
            <a:r>
              <a:rPr lang="en-US" sz="2000" b="1" dirty="0">
                <a:solidFill>
                  <a:schemeClr val="bg1"/>
                </a:solidFill>
                <a:effectLst>
                  <a:outerShdw blurRad="50800" dist="38100" dir="2700000" algn="tl" rotWithShape="0">
                    <a:srgbClr val="000000">
                      <a:alpha val="43000"/>
                    </a:srgbClr>
                  </a:outerShdw>
                </a:effectLst>
                <a:latin typeface="Helvetica" charset="0"/>
                <a:ea typeface="ＭＳ Ｐゴシック" charset="0"/>
              </a:rPr>
              <a:t>Institute of </a:t>
            </a:r>
            <a:r>
              <a:rPr lang="en-US" sz="2000" b="1" dirty="0" smtClean="0">
                <a:solidFill>
                  <a:schemeClr val="bg1"/>
                </a:solidFill>
                <a:effectLst>
                  <a:outerShdw blurRad="50800" dist="38100" dir="2700000" algn="tl" rotWithShape="0">
                    <a:srgbClr val="000000">
                      <a:alpha val="43000"/>
                    </a:srgbClr>
                  </a:outerShdw>
                </a:effectLst>
                <a:latin typeface="Helvetica" charset="0"/>
                <a:ea typeface="ＭＳ Ｐゴシック" charset="0"/>
              </a:rPr>
              <a:t>Technology</a:t>
            </a:r>
            <a:endParaRPr lang="en-US" sz="2000" b="1" dirty="0">
              <a:solidFill>
                <a:schemeClr val="bg1"/>
              </a:solidFill>
              <a:effectLst>
                <a:outerShdw blurRad="50800" dist="38100" dir="2700000" algn="tl" rotWithShape="0">
                  <a:srgbClr val="000000">
                    <a:alpha val="43000"/>
                  </a:srgbClr>
                </a:outerShdw>
              </a:effectLst>
              <a:latin typeface="Helvetica" charset="0"/>
              <a:ea typeface="ＭＳ Ｐゴシック" charset="0"/>
            </a:endParaRPr>
          </a:p>
          <a:p>
            <a:pPr algn="r">
              <a:lnSpc>
                <a:spcPct val="90000"/>
              </a:lnSpc>
              <a:buFont typeface="Monotype Sorts" charset="0"/>
              <a:buNone/>
              <a:defRPr/>
            </a:pPr>
            <a:endParaRPr lang="en-US" sz="2000" b="1" dirty="0" smtClean="0">
              <a:solidFill>
                <a:schemeClr val="bg1"/>
              </a:solidFill>
              <a:effectLst>
                <a:outerShdw blurRad="50800" dist="38100" dir="2700000" algn="tl" rotWithShape="0">
                  <a:srgbClr val="000000">
                    <a:alpha val="43000"/>
                  </a:srgbClr>
                </a:outerShdw>
              </a:effectLst>
              <a:latin typeface="Helvetica" charset="0"/>
              <a:ea typeface="ＭＳ Ｐゴシック" charset="0"/>
            </a:endParaRPr>
          </a:p>
          <a:p>
            <a:pPr algn="r">
              <a:lnSpc>
                <a:spcPct val="90000"/>
              </a:lnSpc>
              <a:buFont typeface="Monotype Sorts" charset="0"/>
              <a:buNone/>
              <a:defRPr/>
            </a:pPr>
            <a:endParaRPr lang="en-US" sz="2000" b="1" dirty="0" smtClean="0">
              <a:solidFill>
                <a:schemeClr val="bg1"/>
              </a:solidFill>
              <a:effectLst>
                <a:outerShdw blurRad="50800" dist="38100" dir="2700000" algn="tl" rotWithShape="0">
                  <a:srgbClr val="000000">
                    <a:alpha val="43000"/>
                  </a:srgbClr>
                </a:outerShdw>
              </a:effectLst>
              <a:latin typeface="Helvetica" charset="0"/>
              <a:ea typeface="ＭＳ Ｐゴシック" charset="0"/>
            </a:endParaRPr>
          </a:p>
          <a:p>
            <a:pPr algn="r">
              <a:lnSpc>
                <a:spcPct val="90000"/>
              </a:lnSpc>
              <a:buFont typeface="Monotype Sorts" charset="0"/>
              <a:buNone/>
              <a:defRPr/>
            </a:pPr>
            <a:r>
              <a:rPr lang="en-US" sz="2000" b="1" dirty="0" smtClean="0">
                <a:solidFill>
                  <a:schemeClr val="bg1"/>
                </a:solidFill>
                <a:effectLst>
                  <a:outerShdw blurRad="50800" dist="38100" dir="2700000" algn="tl" rotWithShape="0">
                    <a:srgbClr val="000000">
                      <a:alpha val="43000"/>
                    </a:srgbClr>
                  </a:outerShdw>
                </a:effectLst>
                <a:latin typeface="Helvetica" charset="0"/>
                <a:ea typeface="ＭＳ Ｐゴシック" charset="0"/>
              </a:rPr>
              <a:t>For the LIGO Scientific Collaboration and the Virgo Collaboration</a:t>
            </a:r>
          </a:p>
          <a:p>
            <a:pPr algn="ctr">
              <a:lnSpc>
                <a:spcPct val="90000"/>
              </a:lnSpc>
              <a:buFont typeface="Monotype Sorts" charset="0"/>
              <a:buNone/>
              <a:defRPr/>
            </a:pPr>
            <a:endParaRPr lang="en-US" sz="2000" b="1" dirty="0">
              <a:solidFill>
                <a:schemeClr val="bg1"/>
              </a:solidFill>
              <a:latin typeface="Helvetica" charset="0"/>
              <a:ea typeface="ＭＳ Ｐゴシック" charset="0"/>
            </a:endParaRPr>
          </a:p>
          <a:p>
            <a:pPr algn="ctr">
              <a:lnSpc>
                <a:spcPct val="90000"/>
              </a:lnSpc>
              <a:buFont typeface="Monotype Sorts" charset="0"/>
              <a:buNone/>
              <a:defRPr/>
            </a:pPr>
            <a:endParaRPr lang="en-US" sz="2000" b="1" dirty="0">
              <a:solidFill>
                <a:schemeClr val="tx2"/>
              </a:solidFill>
              <a:latin typeface="Helvetica" charset="0"/>
              <a:ea typeface="ＭＳ Ｐゴシック" charset="0"/>
            </a:endParaRPr>
          </a:p>
        </p:txBody>
      </p:sp>
      <p:sp>
        <p:nvSpPr>
          <p:cNvPr id="8214" name="Rectangle 1046"/>
          <p:cNvSpPr>
            <a:spLocks noChangeArrowheads="1"/>
          </p:cNvSpPr>
          <p:nvPr/>
        </p:nvSpPr>
        <p:spPr bwMode="auto">
          <a:xfrm>
            <a:off x="328613" y="6474232"/>
            <a:ext cx="155328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sz="1200" dirty="0">
                <a:solidFill>
                  <a:schemeClr val="bg1"/>
                </a:solidFill>
                <a:effectLst>
                  <a:outerShdw blurRad="50800" dist="38100" dir="2700000" algn="tl" rotWithShape="0">
                    <a:srgbClr val="000000">
                      <a:alpha val="43000"/>
                    </a:srgbClr>
                  </a:outerShdw>
                </a:effectLst>
                <a:cs typeface="+mn-cs"/>
              </a:rPr>
              <a:t>LIGO-</a:t>
            </a:r>
            <a:r>
              <a:rPr lang="en-US" sz="1200" dirty="0" smtClean="0">
                <a:solidFill>
                  <a:schemeClr val="bg1"/>
                </a:solidFill>
                <a:effectLst>
                  <a:outerShdw blurRad="50800" dist="38100" dir="2700000" algn="tl" rotWithShape="0">
                    <a:srgbClr val="000000">
                      <a:alpha val="43000"/>
                    </a:srgbClr>
                  </a:outerShdw>
                </a:effectLst>
                <a:cs typeface="+mn-cs"/>
              </a:rPr>
              <a:t>G1701533-</a:t>
            </a:r>
            <a:r>
              <a:rPr lang="en-US" sz="1200" dirty="0" smtClean="0">
                <a:solidFill>
                  <a:schemeClr val="bg1"/>
                </a:solidFill>
                <a:effectLst>
                  <a:outerShdw blurRad="50800" dist="38100" dir="2700000" algn="tl" rotWithShape="0">
                    <a:srgbClr val="000000">
                      <a:alpha val="43000"/>
                    </a:srgbClr>
                  </a:outerShdw>
                </a:effectLst>
                <a:cs typeface="+mn-cs"/>
              </a:rPr>
              <a:t>v2 </a:t>
            </a:r>
            <a:endParaRPr lang="en-US" sz="1200" dirty="0">
              <a:solidFill>
                <a:schemeClr val="bg1"/>
              </a:solidFill>
              <a:effectLst>
                <a:outerShdw blurRad="50800" dist="38100" dir="2700000" algn="tl" rotWithShape="0">
                  <a:srgbClr val="000000">
                    <a:alpha val="43000"/>
                  </a:srgbClr>
                </a:outerShdw>
              </a:effectLst>
              <a:cs typeface="+mn-cs"/>
            </a:endParaRPr>
          </a:p>
        </p:txBody>
      </p:sp>
      <p:pic>
        <p:nvPicPr>
          <p:cNvPr id="19462" name="Picture 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76313"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3" name="TextBox 1"/>
          <p:cNvSpPr txBox="1">
            <a:spLocks noChangeArrowheads="1"/>
          </p:cNvSpPr>
          <p:nvPr/>
        </p:nvSpPr>
        <p:spPr bwMode="auto">
          <a:xfrm>
            <a:off x="2520096" y="0"/>
            <a:ext cx="384903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chemeClr val="tx1"/>
                </a:solidFill>
                <a:latin typeface="Arial" charset="0"/>
                <a:ea typeface="ＭＳ Ｐゴシック" charset="0"/>
                <a:cs typeface="ＭＳ Ｐゴシック" charset="0"/>
              </a:defRPr>
            </a:lvl1pPr>
            <a:lvl2pPr marL="742950" indent="-285750">
              <a:defRPr sz="1400" b="1">
                <a:solidFill>
                  <a:schemeClr val="tx1"/>
                </a:solidFill>
                <a:latin typeface="Arial" charset="0"/>
                <a:ea typeface="ＭＳ Ｐゴシック" charset="0"/>
              </a:defRPr>
            </a:lvl2pPr>
            <a:lvl3pPr marL="1143000" indent="-228600">
              <a:defRPr sz="1400" b="1">
                <a:solidFill>
                  <a:schemeClr val="tx1"/>
                </a:solidFill>
                <a:latin typeface="Arial" charset="0"/>
                <a:ea typeface="ＭＳ Ｐゴシック" charset="0"/>
              </a:defRPr>
            </a:lvl3pPr>
            <a:lvl4pPr marL="1600200" indent="-228600">
              <a:defRPr sz="1400" b="1">
                <a:solidFill>
                  <a:schemeClr val="tx1"/>
                </a:solidFill>
                <a:latin typeface="Arial" charset="0"/>
                <a:ea typeface="ＭＳ Ｐゴシック" charset="0"/>
              </a:defRPr>
            </a:lvl4pPr>
            <a:lvl5pPr marL="2057400" indent="-22860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r>
              <a:rPr lang="en-US" dirty="0" smtClean="0">
                <a:solidFill>
                  <a:srgbClr val="FFFF00"/>
                </a:solidFill>
              </a:rPr>
              <a:t>CERN Colloquium, CERN, August 29, 2017 </a:t>
            </a:r>
            <a:endParaRPr lang="en-US" dirty="0">
              <a:solidFill>
                <a:srgbClr val="FFFF00"/>
              </a:solidFill>
            </a:endParaRPr>
          </a:p>
        </p:txBody>
      </p:sp>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4072" y="5014319"/>
            <a:ext cx="968067" cy="973899"/>
          </a:xfrm>
          <a:prstGeom prst="rect">
            <a:avLst/>
          </a:prstGeom>
        </p:spPr>
      </p:pic>
      <p:sp>
        <p:nvSpPr>
          <p:cNvPr id="3" name="TextBox 2"/>
          <p:cNvSpPr txBox="1"/>
          <p:nvPr/>
        </p:nvSpPr>
        <p:spPr>
          <a:xfrm>
            <a:off x="6443864" y="6514071"/>
            <a:ext cx="2699176" cy="276999"/>
          </a:xfrm>
          <a:prstGeom prst="rect">
            <a:avLst/>
          </a:prstGeom>
          <a:noFill/>
        </p:spPr>
        <p:txBody>
          <a:bodyPr wrap="none" rtlCol="0">
            <a:spAutoFit/>
          </a:bodyPr>
          <a:lstStyle/>
          <a:p>
            <a:r>
              <a:rPr lang="en-US" sz="1200" b="0" dirty="0" smtClean="0">
                <a:solidFill>
                  <a:srgbClr val="FFFFFF"/>
                </a:solidFill>
              </a:rPr>
              <a:t>Image Credit: </a:t>
            </a:r>
            <a:r>
              <a:rPr lang="en-US" sz="1200" b="0" dirty="0" err="1" smtClean="0">
                <a:solidFill>
                  <a:srgbClr val="FFFFFF"/>
                </a:solidFill>
              </a:rPr>
              <a:t>Aurore</a:t>
            </a:r>
            <a:r>
              <a:rPr lang="en-US" sz="1200" b="0" dirty="0" smtClean="0">
                <a:solidFill>
                  <a:srgbClr val="FFFFFF"/>
                </a:solidFill>
              </a:rPr>
              <a:t> </a:t>
            </a:r>
            <a:r>
              <a:rPr lang="en-US" sz="1200" b="0" dirty="0" err="1" smtClean="0">
                <a:solidFill>
                  <a:srgbClr val="FFFFFF"/>
                </a:solidFill>
              </a:rPr>
              <a:t>Simmonet</a:t>
            </a:r>
            <a:r>
              <a:rPr lang="en-US" sz="1200" b="0" dirty="0" smtClean="0">
                <a:solidFill>
                  <a:srgbClr val="FFFFFF"/>
                </a:solidFill>
              </a:rPr>
              <a:t>/SSU</a:t>
            </a:r>
            <a:endParaRPr lang="en-US" sz="1200" b="0" dirty="0">
              <a:solidFill>
                <a:srgbClr val="FFFFFF"/>
              </a:solidFill>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112933" y="1922592"/>
            <a:ext cx="3936430" cy="1080580"/>
          </a:xfrm>
          <a:prstGeom prst="rect">
            <a:avLst/>
          </a:prstGeom>
          <a:solidFill>
            <a:schemeClr val="accent2">
              <a:alpha val="50000"/>
            </a:schemeClr>
          </a:solidFill>
          <a:ln w="12700" cap="flat" cmpd="sng" algn="ctr">
            <a:no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sp>
        <p:nvSpPr>
          <p:cNvPr id="7" name="Rectangle 6"/>
          <p:cNvSpPr/>
          <p:nvPr/>
        </p:nvSpPr>
        <p:spPr bwMode="auto">
          <a:xfrm>
            <a:off x="110978" y="3000705"/>
            <a:ext cx="3938384" cy="1916925"/>
          </a:xfrm>
          <a:prstGeom prst="rect">
            <a:avLst/>
          </a:prstGeom>
          <a:solidFill>
            <a:schemeClr val="accent1">
              <a:lumMod val="75000"/>
              <a:alpha val="50000"/>
            </a:schemeClr>
          </a:solidFill>
          <a:ln w="12700" cap="flat" cmpd="sng" algn="ctr">
            <a:no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sp>
        <p:nvSpPr>
          <p:cNvPr id="8" name="Rectangle 7"/>
          <p:cNvSpPr/>
          <p:nvPr/>
        </p:nvSpPr>
        <p:spPr bwMode="auto">
          <a:xfrm>
            <a:off x="108495" y="4890610"/>
            <a:ext cx="3940867" cy="1747227"/>
          </a:xfrm>
          <a:prstGeom prst="rect">
            <a:avLst/>
          </a:prstGeom>
          <a:solidFill>
            <a:srgbClr val="37804A">
              <a:alpha val="50000"/>
            </a:srgbClr>
          </a:solidFill>
          <a:ln w="12700" cap="flat" cmpd="sng" algn="ctr">
            <a:no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sp>
        <p:nvSpPr>
          <p:cNvPr id="9" name="Rectangle 8"/>
          <p:cNvSpPr/>
          <p:nvPr/>
        </p:nvSpPr>
        <p:spPr bwMode="auto">
          <a:xfrm>
            <a:off x="116301" y="1008241"/>
            <a:ext cx="3925762" cy="914350"/>
          </a:xfrm>
          <a:prstGeom prst="rect">
            <a:avLst/>
          </a:prstGeom>
          <a:solidFill>
            <a:srgbClr val="800000">
              <a:alpha val="50000"/>
            </a:srgbClr>
          </a:solidFill>
          <a:ln w="12700" cap="flat" cmpd="sng" algn="ctr">
            <a:no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sp>
        <p:nvSpPr>
          <p:cNvPr id="3" name="Text Placeholder 2"/>
          <p:cNvSpPr>
            <a:spLocks noGrp="1"/>
          </p:cNvSpPr>
          <p:nvPr>
            <p:ph type="body" sz="half" idx="1"/>
          </p:nvPr>
        </p:nvSpPr>
        <p:spPr>
          <a:xfrm>
            <a:off x="64621" y="1224655"/>
            <a:ext cx="4805224" cy="4935519"/>
          </a:xfrm>
        </p:spPr>
        <p:txBody>
          <a:bodyPr/>
          <a:lstStyle/>
          <a:p>
            <a:r>
              <a:rPr lang="en-US" sz="1200" dirty="0">
                <a:solidFill>
                  <a:srgbClr val="000000"/>
                </a:solidFill>
              </a:rPr>
              <a:t>1984 LIGO founded as a Caltech/MIT </a:t>
            </a:r>
            <a:r>
              <a:rPr lang="en-US" sz="1200" dirty="0" smtClean="0">
                <a:solidFill>
                  <a:srgbClr val="000000"/>
                </a:solidFill>
              </a:rPr>
              <a:t>project  </a:t>
            </a:r>
          </a:p>
          <a:p>
            <a:r>
              <a:rPr lang="en-US" sz="1200" dirty="0" smtClean="0">
                <a:solidFill>
                  <a:srgbClr val="000000"/>
                </a:solidFill>
              </a:rPr>
              <a:t>1990: LIGO Construction Project approved by NSF</a:t>
            </a:r>
          </a:p>
          <a:p>
            <a:r>
              <a:rPr lang="en-US" sz="1200" dirty="0" smtClean="0">
                <a:solidFill>
                  <a:srgbClr val="000000"/>
                </a:solidFill>
              </a:rPr>
              <a:t>1992: LIGO Construction Project funded by NSF</a:t>
            </a:r>
          </a:p>
          <a:p>
            <a:r>
              <a:rPr lang="en-US" sz="1200" dirty="0" smtClean="0">
                <a:solidFill>
                  <a:srgbClr val="000000"/>
                </a:solidFill>
              </a:rPr>
              <a:t>1992 --1995: Site selection, vacuum prototyping   </a:t>
            </a:r>
          </a:p>
          <a:p>
            <a:r>
              <a:rPr lang="en-US" sz="1200" dirty="0" smtClean="0">
                <a:solidFill>
                  <a:srgbClr val="000000"/>
                </a:solidFill>
              </a:rPr>
              <a:t>1995 – 1999: LIGO facilities construction at </a:t>
            </a:r>
          </a:p>
          <a:p>
            <a:pPr marL="344488" indent="0">
              <a:buNone/>
            </a:pPr>
            <a:r>
              <a:rPr lang="en-US" sz="1200" dirty="0" smtClean="0">
                <a:solidFill>
                  <a:srgbClr val="000000"/>
                </a:solidFill>
              </a:rPr>
              <a:t>Hanford and Livingston</a:t>
            </a:r>
          </a:p>
          <a:p>
            <a:r>
              <a:rPr lang="en-US" sz="1200" dirty="0" smtClean="0">
                <a:solidFill>
                  <a:srgbClr val="000000"/>
                </a:solidFill>
              </a:rPr>
              <a:t>1998 – 2002: Installation/integration of initial LIGO </a:t>
            </a:r>
          </a:p>
          <a:p>
            <a:pPr marL="344488" indent="0">
              <a:buNone/>
            </a:pPr>
            <a:r>
              <a:rPr lang="en-US" sz="1200" dirty="0" smtClean="0">
                <a:solidFill>
                  <a:srgbClr val="000000"/>
                </a:solidFill>
              </a:rPr>
              <a:t>interferometers</a:t>
            </a:r>
          </a:p>
          <a:p>
            <a:r>
              <a:rPr lang="en-US" sz="1200" dirty="0" smtClean="0">
                <a:solidFill>
                  <a:srgbClr val="000000"/>
                </a:solidFill>
              </a:rPr>
              <a:t>2002 - 2005: Interferometer commissioning </a:t>
            </a:r>
          </a:p>
          <a:p>
            <a:pPr marL="344488" indent="0">
              <a:buNone/>
            </a:pPr>
            <a:r>
              <a:rPr lang="en-US" sz="1200" dirty="0">
                <a:solidFill>
                  <a:srgbClr val="000000"/>
                </a:solidFill>
              </a:rPr>
              <a:t>i</a:t>
            </a:r>
            <a:r>
              <a:rPr lang="en-US" sz="1200" dirty="0" smtClean="0">
                <a:solidFill>
                  <a:srgbClr val="000000"/>
                </a:solidFill>
              </a:rPr>
              <a:t>nterleaved with science runs (S1-S4)</a:t>
            </a:r>
          </a:p>
          <a:p>
            <a:r>
              <a:rPr lang="en-US" sz="1200" dirty="0">
                <a:solidFill>
                  <a:srgbClr val="000000"/>
                </a:solidFill>
              </a:rPr>
              <a:t>Nov 4, 2005 – Sept 31, </a:t>
            </a:r>
            <a:r>
              <a:rPr lang="en-US" sz="1200" dirty="0" smtClean="0">
                <a:solidFill>
                  <a:srgbClr val="000000"/>
                </a:solidFill>
              </a:rPr>
              <a:t>2007: S5 science run</a:t>
            </a:r>
          </a:p>
          <a:p>
            <a:pPr lvl="1"/>
            <a:r>
              <a:rPr lang="en-US" sz="1050" dirty="0" smtClean="0">
                <a:solidFill>
                  <a:srgbClr val="000000"/>
                </a:solidFill>
              </a:rPr>
              <a:t>Design sensitivity </a:t>
            </a:r>
            <a:r>
              <a:rPr lang="en-US" sz="1050" dirty="0" smtClean="0">
                <a:solidFill>
                  <a:srgbClr val="000000"/>
                </a:solidFill>
              </a:rPr>
              <a:t>reached </a:t>
            </a:r>
            <a:endParaRPr lang="en-US" sz="1050" dirty="0" smtClean="0">
              <a:solidFill>
                <a:srgbClr val="000000"/>
              </a:solidFill>
            </a:endParaRPr>
          </a:p>
          <a:p>
            <a:pPr lvl="1"/>
            <a:r>
              <a:rPr lang="en-US" sz="1050" dirty="0" smtClean="0">
                <a:solidFill>
                  <a:srgbClr val="000000"/>
                </a:solidFill>
              </a:rPr>
              <a:t>15 </a:t>
            </a:r>
            <a:r>
              <a:rPr lang="en-US" sz="1050" dirty="0" err="1">
                <a:solidFill>
                  <a:srgbClr val="000000"/>
                </a:solidFill>
              </a:rPr>
              <a:t>Mpc</a:t>
            </a:r>
            <a:r>
              <a:rPr lang="en-US" sz="1050" dirty="0">
                <a:solidFill>
                  <a:srgbClr val="000000"/>
                </a:solidFill>
              </a:rPr>
              <a:t> </a:t>
            </a:r>
            <a:r>
              <a:rPr lang="en-US" sz="1050" dirty="0" smtClean="0">
                <a:solidFill>
                  <a:srgbClr val="000000"/>
                </a:solidFill>
              </a:rPr>
              <a:t>range; &gt; 1 year of triple coincidence data  </a:t>
            </a:r>
          </a:p>
          <a:p>
            <a:r>
              <a:rPr lang="en-US" sz="1200" dirty="0" smtClean="0">
                <a:solidFill>
                  <a:srgbClr val="000000"/>
                </a:solidFill>
              </a:rPr>
              <a:t>2007 – 2009: Enhanced LIGO instrument upgrade</a:t>
            </a:r>
          </a:p>
          <a:p>
            <a:pPr lvl="1"/>
            <a:r>
              <a:rPr lang="en-US" sz="1050" dirty="0">
                <a:solidFill>
                  <a:srgbClr val="000000"/>
                </a:solidFill>
              </a:rPr>
              <a:t>T</a:t>
            </a:r>
            <a:r>
              <a:rPr lang="en-US" sz="1050" dirty="0" smtClean="0">
                <a:solidFill>
                  <a:srgbClr val="000000"/>
                </a:solidFill>
              </a:rPr>
              <a:t>ests key Advanced LIGO </a:t>
            </a:r>
            <a:r>
              <a:rPr lang="en-US" sz="1050" dirty="0" smtClean="0">
                <a:solidFill>
                  <a:srgbClr val="000000"/>
                </a:solidFill>
              </a:rPr>
              <a:t>technologies</a:t>
            </a:r>
          </a:p>
          <a:p>
            <a:r>
              <a:rPr lang="en-US" sz="1200" dirty="0">
                <a:solidFill>
                  <a:srgbClr val="000000"/>
                </a:solidFill>
              </a:rPr>
              <a:t>July 7, 2009 – Oct 20, 2010: S6 science run</a:t>
            </a:r>
          </a:p>
          <a:p>
            <a:pPr lvl="1"/>
            <a:r>
              <a:rPr lang="en-US" sz="1050" dirty="0">
                <a:solidFill>
                  <a:srgbClr val="000000"/>
                </a:solidFill>
              </a:rPr>
              <a:t>18 </a:t>
            </a:r>
            <a:r>
              <a:rPr lang="en-US" sz="1050" dirty="0" err="1">
                <a:solidFill>
                  <a:srgbClr val="000000"/>
                </a:solidFill>
              </a:rPr>
              <a:t>Mpc</a:t>
            </a:r>
            <a:r>
              <a:rPr lang="en-US" sz="1050" dirty="0">
                <a:solidFill>
                  <a:srgbClr val="000000"/>
                </a:solidFill>
              </a:rPr>
              <a:t> range to merging binary neutron </a:t>
            </a:r>
            <a:r>
              <a:rPr lang="en-US" sz="1050" dirty="0" smtClean="0">
                <a:solidFill>
                  <a:srgbClr val="000000"/>
                </a:solidFill>
              </a:rPr>
              <a:t>stars</a:t>
            </a:r>
            <a:endParaRPr lang="en-US" sz="1050" dirty="0" smtClean="0">
              <a:solidFill>
                <a:srgbClr val="000000"/>
              </a:solidFill>
            </a:endParaRPr>
          </a:p>
          <a:p>
            <a:r>
              <a:rPr lang="en-US" sz="1200" dirty="0" smtClean="0">
                <a:solidFill>
                  <a:srgbClr val="000000"/>
                </a:solidFill>
              </a:rPr>
              <a:t>April 2008: Advanced LIGO Construction begins</a:t>
            </a:r>
          </a:p>
          <a:p>
            <a:r>
              <a:rPr lang="en-US" sz="1200" dirty="0" smtClean="0">
                <a:solidFill>
                  <a:srgbClr val="000000"/>
                </a:solidFill>
              </a:rPr>
              <a:t>Dec </a:t>
            </a:r>
            <a:r>
              <a:rPr lang="en-US" sz="1200" dirty="0" smtClean="0">
                <a:solidFill>
                  <a:srgbClr val="000000"/>
                </a:solidFill>
              </a:rPr>
              <a:t>2011 – Advanced LIGO detector installation </a:t>
            </a:r>
          </a:p>
          <a:p>
            <a:pPr marL="347663" indent="0">
              <a:buNone/>
            </a:pPr>
            <a:r>
              <a:rPr lang="en-US" sz="1200" dirty="0" smtClean="0">
                <a:solidFill>
                  <a:srgbClr val="000000"/>
                </a:solidFill>
              </a:rPr>
              <a:t>begins</a:t>
            </a:r>
          </a:p>
          <a:p>
            <a:r>
              <a:rPr lang="en-US" sz="1200" dirty="0" smtClean="0">
                <a:solidFill>
                  <a:srgbClr val="000000"/>
                </a:solidFill>
              </a:rPr>
              <a:t>Mar 2015 - </a:t>
            </a:r>
            <a:r>
              <a:rPr lang="en-US" sz="1200" dirty="0">
                <a:solidFill>
                  <a:srgbClr val="000000"/>
                </a:solidFill>
              </a:rPr>
              <a:t>Advanced LIGO </a:t>
            </a:r>
            <a:r>
              <a:rPr lang="en-US" sz="1200" dirty="0" smtClean="0">
                <a:solidFill>
                  <a:srgbClr val="000000"/>
                </a:solidFill>
              </a:rPr>
              <a:t>Construction complete</a:t>
            </a:r>
          </a:p>
          <a:p>
            <a:r>
              <a:rPr lang="en-US" sz="1200" dirty="0" smtClean="0">
                <a:solidFill>
                  <a:srgbClr val="000000"/>
                </a:solidFill>
              </a:rPr>
              <a:t>Sept 2015 – First Advanced LIGO Observing </a:t>
            </a:r>
          </a:p>
          <a:p>
            <a:pPr marL="347663" indent="0">
              <a:buNone/>
            </a:pPr>
            <a:r>
              <a:rPr lang="en-US" sz="1200" dirty="0" smtClean="0">
                <a:solidFill>
                  <a:srgbClr val="000000"/>
                </a:solidFill>
              </a:rPr>
              <a:t>Run ‘O1’</a:t>
            </a:r>
          </a:p>
          <a:p>
            <a:r>
              <a:rPr lang="en-US" sz="1200" dirty="0" smtClean="0">
                <a:solidFill>
                  <a:srgbClr val="000000"/>
                </a:solidFill>
              </a:rPr>
              <a:t>Sept 14, 2015 – First binary </a:t>
            </a:r>
            <a:r>
              <a:rPr lang="en-US" sz="1200" dirty="0">
                <a:solidFill>
                  <a:srgbClr val="000000"/>
                </a:solidFill>
              </a:rPr>
              <a:t>b</a:t>
            </a:r>
            <a:r>
              <a:rPr lang="en-US" sz="1200" dirty="0" smtClean="0">
                <a:solidFill>
                  <a:srgbClr val="000000"/>
                </a:solidFill>
              </a:rPr>
              <a:t>lack </a:t>
            </a:r>
            <a:r>
              <a:rPr lang="en-US" sz="1200" dirty="0">
                <a:solidFill>
                  <a:srgbClr val="000000"/>
                </a:solidFill>
              </a:rPr>
              <a:t>h</a:t>
            </a:r>
            <a:r>
              <a:rPr lang="en-US" sz="1200" dirty="0" smtClean="0">
                <a:solidFill>
                  <a:srgbClr val="000000"/>
                </a:solidFill>
              </a:rPr>
              <a:t>ole detection </a:t>
            </a:r>
          </a:p>
          <a:p>
            <a:r>
              <a:rPr lang="en-US" sz="1200" dirty="0" smtClean="0">
                <a:solidFill>
                  <a:srgbClr val="000000"/>
                </a:solidFill>
              </a:rPr>
              <a:t>Nov 2016 – Advanced LIGO O2 </a:t>
            </a:r>
            <a:r>
              <a:rPr lang="en-US" sz="1200" dirty="0" smtClean="0">
                <a:solidFill>
                  <a:srgbClr val="000000"/>
                </a:solidFill>
              </a:rPr>
              <a:t>run</a:t>
            </a:r>
            <a:endParaRPr lang="en-US" sz="1050" dirty="0" smtClean="0">
              <a:solidFill>
                <a:srgbClr val="800000"/>
              </a:solidFill>
            </a:endParaRPr>
          </a:p>
          <a:p>
            <a:pPr lvl="2"/>
            <a:endParaRPr lang="en-US" sz="900" dirty="0">
              <a:solidFill>
                <a:srgbClr val="990033"/>
              </a:solidFill>
            </a:endParaRPr>
          </a:p>
          <a:p>
            <a:endParaRPr lang="en-US" sz="1200" dirty="0" smtClean="0"/>
          </a:p>
        </p:txBody>
      </p:sp>
      <p:sp>
        <p:nvSpPr>
          <p:cNvPr id="2" name="Title 1"/>
          <p:cNvSpPr>
            <a:spLocks noGrp="1"/>
          </p:cNvSpPr>
          <p:nvPr>
            <p:ph type="title"/>
          </p:nvPr>
        </p:nvSpPr>
        <p:spPr/>
        <p:txBody>
          <a:bodyPr/>
          <a:lstStyle/>
          <a:p>
            <a:r>
              <a:rPr lang="en-US" dirty="0" smtClean="0"/>
              <a:t>LIGO</a:t>
            </a:r>
            <a:endParaRPr lang="en-US" dirty="0"/>
          </a:p>
        </p:txBody>
      </p:sp>
      <p:sp>
        <p:nvSpPr>
          <p:cNvPr id="6" name="Slide Number Placeholder 5"/>
          <p:cNvSpPr>
            <a:spLocks noGrp="1"/>
          </p:cNvSpPr>
          <p:nvPr>
            <p:ph type="sldNum" sz="quarter" idx="11"/>
          </p:nvPr>
        </p:nvSpPr>
        <p:spPr/>
        <p:txBody>
          <a:bodyPr/>
          <a:lstStyle/>
          <a:p>
            <a:fld id="{B1EDB5A2-82F0-5F4D-BF81-60CE59EF31AC}" type="slidenum">
              <a:rPr lang="en-US" smtClean="0"/>
              <a:pPr/>
              <a:t>10</a:t>
            </a:fld>
            <a:endParaRPr lang="en-US"/>
          </a:p>
        </p:txBody>
      </p:sp>
      <p:pic>
        <p:nvPicPr>
          <p:cNvPr id="11"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97476" y="1485725"/>
            <a:ext cx="4551844" cy="299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2" name="Line 12"/>
          <p:cNvSpPr>
            <a:spLocks noChangeShapeType="1"/>
          </p:cNvSpPr>
          <p:nvPr/>
        </p:nvSpPr>
        <p:spPr bwMode="auto">
          <a:xfrm flipH="1">
            <a:off x="4340664" y="1933663"/>
            <a:ext cx="507715" cy="1155717"/>
          </a:xfrm>
          <a:prstGeom prst="line">
            <a:avLst/>
          </a:prstGeom>
          <a:noFill/>
          <a:ln w="28575">
            <a:solidFill>
              <a:srgbClr val="990033"/>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100">
              <a:cs typeface="+mn-cs"/>
            </a:endParaRPr>
          </a:p>
        </p:txBody>
      </p:sp>
      <p:sp>
        <p:nvSpPr>
          <p:cNvPr id="13" name="Line 13"/>
          <p:cNvSpPr>
            <a:spLocks noChangeShapeType="1"/>
          </p:cNvSpPr>
          <p:nvPr/>
        </p:nvSpPr>
        <p:spPr bwMode="auto">
          <a:xfrm>
            <a:off x="5017419" y="2017043"/>
            <a:ext cx="972685" cy="1103485"/>
          </a:xfrm>
          <a:prstGeom prst="line">
            <a:avLst/>
          </a:prstGeom>
          <a:noFill/>
          <a:ln w="28575">
            <a:solidFill>
              <a:srgbClr val="990033"/>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100">
              <a:cs typeface="+mn-cs"/>
            </a:endParaRPr>
          </a:p>
        </p:txBody>
      </p:sp>
      <p:sp>
        <p:nvSpPr>
          <p:cNvPr id="14" name="Line 15"/>
          <p:cNvSpPr>
            <a:spLocks noChangeShapeType="1"/>
          </p:cNvSpPr>
          <p:nvPr/>
        </p:nvSpPr>
        <p:spPr bwMode="auto">
          <a:xfrm flipH="1">
            <a:off x="7244891" y="2881723"/>
            <a:ext cx="1325624" cy="841006"/>
          </a:xfrm>
          <a:prstGeom prst="line">
            <a:avLst/>
          </a:prstGeom>
          <a:noFill/>
          <a:ln w="28575">
            <a:solidFill>
              <a:srgbClr val="990033"/>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100">
              <a:cs typeface="+mn-cs"/>
            </a:endParaRPr>
          </a:p>
        </p:txBody>
      </p:sp>
      <p:sp>
        <p:nvSpPr>
          <p:cNvPr id="15" name="Line 16"/>
          <p:cNvSpPr>
            <a:spLocks noChangeShapeType="1"/>
          </p:cNvSpPr>
          <p:nvPr/>
        </p:nvSpPr>
        <p:spPr bwMode="auto">
          <a:xfrm flipH="1">
            <a:off x="7004227" y="1833060"/>
            <a:ext cx="311499" cy="1794493"/>
          </a:xfrm>
          <a:prstGeom prst="line">
            <a:avLst/>
          </a:prstGeom>
          <a:noFill/>
          <a:ln w="28575">
            <a:solidFill>
              <a:srgbClr val="990033"/>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100">
              <a:cs typeface="+mn-cs"/>
            </a:endParaRPr>
          </a:p>
        </p:txBody>
      </p:sp>
      <p:sp>
        <p:nvSpPr>
          <p:cNvPr id="19" name="Rectangle 27"/>
          <p:cNvSpPr>
            <a:spLocks noChangeArrowheads="1"/>
          </p:cNvSpPr>
          <p:nvPr/>
        </p:nvSpPr>
        <p:spPr bwMode="auto">
          <a:xfrm>
            <a:off x="4394190" y="3765521"/>
            <a:ext cx="1659429"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900" dirty="0">
                <a:solidFill>
                  <a:srgbClr val="FFFFFF"/>
                </a:solidFill>
                <a:latin typeface="+mn-lt"/>
                <a:cs typeface="+mn-cs"/>
              </a:rPr>
              <a:t>LIGO Hanford Observatory</a:t>
            </a:r>
          </a:p>
        </p:txBody>
      </p:sp>
      <p:sp>
        <p:nvSpPr>
          <p:cNvPr id="20" name="TextBox 19"/>
          <p:cNvSpPr txBox="1"/>
          <p:nvPr/>
        </p:nvSpPr>
        <p:spPr>
          <a:xfrm>
            <a:off x="4320256" y="1511595"/>
            <a:ext cx="1318116" cy="307777"/>
          </a:xfrm>
          <a:prstGeom prst="rect">
            <a:avLst/>
          </a:prstGeom>
          <a:solidFill>
            <a:schemeClr val="bg1"/>
          </a:solidFill>
          <a:ln w="57150" cmpd="sng">
            <a:solidFill>
              <a:schemeClr val="tx1"/>
            </a:solidFill>
          </a:ln>
        </p:spPr>
        <p:txBody>
          <a:bodyPr wrap="square" rtlCol="0">
            <a:spAutoFit/>
          </a:bodyPr>
          <a:lstStyle/>
          <a:p>
            <a:r>
              <a:rPr lang="en-US" dirty="0" smtClean="0">
                <a:latin typeface="+mn-lt"/>
              </a:rPr>
              <a:t>Hanford, WA</a:t>
            </a:r>
            <a:endParaRPr lang="en-US" dirty="0">
              <a:latin typeface="+mn-lt"/>
            </a:endParaRPr>
          </a:p>
        </p:txBody>
      </p:sp>
      <p:sp>
        <p:nvSpPr>
          <p:cNvPr id="21" name="TextBox 20"/>
          <p:cNvSpPr txBox="1"/>
          <p:nvPr/>
        </p:nvSpPr>
        <p:spPr>
          <a:xfrm>
            <a:off x="6592716" y="3901525"/>
            <a:ext cx="1563799" cy="307777"/>
          </a:xfrm>
          <a:prstGeom prst="rect">
            <a:avLst/>
          </a:prstGeom>
          <a:solidFill>
            <a:schemeClr val="bg1"/>
          </a:solidFill>
          <a:ln w="57150" cmpd="sng">
            <a:solidFill>
              <a:schemeClr val="tx1"/>
            </a:solidFill>
          </a:ln>
        </p:spPr>
        <p:txBody>
          <a:bodyPr wrap="square" rtlCol="0">
            <a:spAutoFit/>
          </a:bodyPr>
          <a:lstStyle/>
          <a:p>
            <a:r>
              <a:rPr lang="en-US" dirty="0" smtClean="0">
                <a:latin typeface="+mn-lt"/>
              </a:rPr>
              <a:t>Livingston, LA</a:t>
            </a:r>
            <a:endParaRPr lang="en-US" dirty="0">
              <a:latin typeface="+mn-lt"/>
            </a:endParaRPr>
          </a:p>
        </p:txBody>
      </p:sp>
      <p:sp>
        <p:nvSpPr>
          <p:cNvPr id="22" name="Text Box 29"/>
          <p:cNvSpPr txBox="1">
            <a:spLocks noChangeArrowheads="1"/>
          </p:cNvSpPr>
          <p:nvPr/>
        </p:nvSpPr>
        <p:spPr bwMode="auto">
          <a:xfrm>
            <a:off x="4471028" y="4460859"/>
            <a:ext cx="4112682" cy="2031325"/>
          </a:xfrm>
          <a:prstGeom prst="rect">
            <a:avLst/>
          </a:prstGeom>
          <a:noFill/>
          <a:ln w="28575" cmpd="sng">
            <a:solidFill>
              <a:schemeClr val="tx2"/>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n-US" sz="1800" b="1" dirty="0" smtClean="0">
                <a:solidFill>
                  <a:schemeClr val="tx2"/>
                </a:solidFill>
                <a:effectLst>
                  <a:outerShdw blurRad="38100" dist="38100" dir="2700000" algn="tl" rotWithShape="0">
                    <a:srgbClr val="000000">
                      <a:alpha val="43000"/>
                    </a:srgbClr>
                  </a:outerShdw>
                </a:effectLst>
                <a:latin typeface="Arial"/>
                <a:cs typeface="Arial"/>
              </a:rPr>
              <a:t>LIGO Laboratory:</a:t>
            </a:r>
          </a:p>
          <a:p>
            <a:pPr>
              <a:defRPr/>
            </a:pPr>
            <a:r>
              <a:rPr lang="en-US" sz="1800" b="1" dirty="0" smtClean="0">
                <a:solidFill>
                  <a:schemeClr val="tx2"/>
                </a:solidFill>
                <a:effectLst>
                  <a:outerShdw blurRad="38100" dist="38100" dir="2700000" algn="tl" rotWithShape="0">
                    <a:srgbClr val="000000">
                      <a:alpha val="43000"/>
                    </a:srgbClr>
                  </a:outerShdw>
                </a:effectLst>
                <a:latin typeface="Arial"/>
                <a:cs typeface="Arial"/>
              </a:rPr>
              <a:t>180 staff located at Caltech, MIT, Hanford, Livingston  </a:t>
            </a:r>
          </a:p>
          <a:p>
            <a:pPr>
              <a:defRPr/>
            </a:pPr>
            <a:endParaRPr lang="en-US" sz="1800" b="1" dirty="0">
              <a:solidFill>
                <a:schemeClr val="tx2"/>
              </a:solidFill>
              <a:effectLst>
                <a:outerShdw blurRad="38100" dist="38100" dir="2700000" algn="tl" rotWithShape="0">
                  <a:srgbClr val="000000">
                    <a:alpha val="43000"/>
                  </a:srgbClr>
                </a:outerShdw>
              </a:effectLst>
              <a:latin typeface="Arial"/>
              <a:cs typeface="Arial"/>
            </a:endParaRPr>
          </a:p>
          <a:p>
            <a:pPr>
              <a:defRPr/>
            </a:pPr>
            <a:r>
              <a:rPr lang="en-US" sz="1800" b="1" dirty="0" smtClean="0">
                <a:solidFill>
                  <a:schemeClr val="tx2"/>
                </a:solidFill>
                <a:effectLst>
                  <a:outerShdw blurRad="38100" dist="38100" dir="2700000" algn="tl" rotWithShape="0">
                    <a:srgbClr val="000000">
                      <a:alpha val="43000"/>
                    </a:srgbClr>
                  </a:outerShdw>
                </a:effectLst>
                <a:latin typeface="Arial"/>
                <a:cs typeface="Arial"/>
              </a:rPr>
              <a:t>LIGO Scientific Collaboration: </a:t>
            </a:r>
          </a:p>
          <a:p>
            <a:pPr>
              <a:defRPr/>
            </a:pPr>
            <a:r>
              <a:rPr lang="en-US" sz="1800" b="1" dirty="0" smtClean="0">
                <a:solidFill>
                  <a:schemeClr val="tx2"/>
                </a:solidFill>
                <a:effectLst>
                  <a:outerShdw blurRad="38100" dist="38100" dir="2700000" algn="tl" rotWithShape="0">
                    <a:srgbClr val="000000">
                      <a:alpha val="43000"/>
                    </a:srgbClr>
                  </a:outerShdw>
                </a:effectLst>
                <a:latin typeface="Arial"/>
                <a:cs typeface="Arial"/>
              </a:rPr>
              <a:t>~ </a:t>
            </a:r>
            <a:r>
              <a:rPr lang="en-US" sz="1800" dirty="0" smtClean="0">
                <a:solidFill>
                  <a:schemeClr val="tx2"/>
                </a:solidFill>
                <a:effectLst>
                  <a:outerShdw blurRad="38100" dist="38100" dir="2700000" algn="tl" rotWithShape="0">
                    <a:srgbClr val="000000">
                      <a:alpha val="43000"/>
                    </a:srgbClr>
                  </a:outerShdw>
                </a:effectLst>
                <a:latin typeface="Arial"/>
                <a:cs typeface="Arial"/>
              </a:rPr>
              <a:t>1200</a:t>
            </a:r>
            <a:r>
              <a:rPr lang="en-US" sz="1800" b="1" dirty="0" smtClean="0">
                <a:solidFill>
                  <a:schemeClr val="tx2"/>
                </a:solidFill>
                <a:effectLst>
                  <a:outerShdw blurRad="38100" dist="38100" dir="2700000" algn="tl" rotWithShape="0">
                    <a:srgbClr val="000000">
                      <a:alpha val="43000"/>
                    </a:srgbClr>
                  </a:outerShdw>
                </a:effectLst>
                <a:latin typeface="Arial"/>
                <a:cs typeface="Arial"/>
              </a:rPr>
              <a:t> scientists, ~</a:t>
            </a:r>
            <a:r>
              <a:rPr lang="en-US" sz="1800" dirty="0" smtClean="0">
                <a:solidFill>
                  <a:schemeClr val="tx2"/>
                </a:solidFill>
                <a:effectLst>
                  <a:outerShdw blurRad="38100" dist="38100" dir="2700000" algn="tl" rotWithShape="0">
                    <a:srgbClr val="000000">
                      <a:alpha val="43000"/>
                    </a:srgbClr>
                  </a:outerShdw>
                </a:effectLst>
                <a:latin typeface="Arial"/>
                <a:cs typeface="Arial"/>
              </a:rPr>
              <a:t>100</a:t>
            </a:r>
            <a:r>
              <a:rPr lang="en-US" sz="1800" b="1" dirty="0" smtClean="0">
                <a:solidFill>
                  <a:schemeClr val="tx2"/>
                </a:solidFill>
                <a:effectLst>
                  <a:outerShdw blurRad="38100" dist="38100" dir="2700000" algn="tl" rotWithShape="0">
                    <a:srgbClr val="000000">
                      <a:alpha val="43000"/>
                    </a:srgbClr>
                  </a:outerShdw>
                </a:effectLst>
                <a:latin typeface="Arial"/>
                <a:cs typeface="Arial"/>
              </a:rPr>
              <a:t> institutions, 16 countries</a:t>
            </a:r>
            <a:endParaRPr lang="en-US" sz="1800" b="1" dirty="0">
              <a:solidFill>
                <a:schemeClr val="tx2"/>
              </a:solidFill>
              <a:effectLst>
                <a:outerShdw blurRad="38100" dist="38100" dir="2700000" algn="tl" rotWithShape="0">
                  <a:srgbClr val="000000">
                    <a:alpha val="43000"/>
                  </a:srgbClr>
                </a:outerShdw>
              </a:effectLst>
              <a:latin typeface="Arial"/>
              <a:cs typeface="Arial"/>
            </a:endParaRPr>
          </a:p>
        </p:txBody>
      </p:sp>
      <p:pic>
        <p:nvPicPr>
          <p:cNvPr id="23" name="Picture 23" descr="lho_aerial_mo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9639" y="3131081"/>
            <a:ext cx="1898175" cy="1093967"/>
          </a:xfrm>
          <a:prstGeom prst="rect">
            <a:avLst/>
          </a:prstGeom>
          <a:noFill/>
          <a:ln w="28575" cmpd="sng">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4" name="Text Box 26"/>
          <p:cNvSpPr txBox="1">
            <a:spLocks noChangeArrowheads="1"/>
          </p:cNvSpPr>
          <p:nvPr/>
        </p:nvSpPr>
        <p:spPr bwMode="auto">
          <a:xfrm>
            <a:off x="4350820" y="3014308"/>
            <a:ext cx="11934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99"/>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sz="1200" dirty="0">
              <a:solidFill>
                <a:srgbClr val="FF0000"/>
              </a:solidFill>
            </a:endParaRPr>
          </a:p>
          <a:p>
            <a:r>
              <a:rPr lang="en-US" sz="1200" dirty="0" smtClean="0">
                <a:solidFill>
                  <a:schemeClr val="bg1"/>
                </a:solidFill>
              </a:rPr>
              <a:t>LIGO Hanford</a:t>
            </a:r>
          </a:p>
          <a:p>
            <a:endParaRPr lang="en-US" sz="1200" dirty="0">
              <a:solidFill>
                <a:schemeClr val="bg1"/>
              </a:solidFill>
            </a:endParaRPr>
          </a:p>
        </p:txBody>
      </p:sp>
      <p:grpSp>
        <p:nvGrpSpPr>
          <p:cNvPr id="25" name="Group 24"/>
          <p:cNvGrpSpPr/>
          <p:nvPr/>
        </p:nvGrpSpPr>
        <p:grpSpPr>
          <a:xfrm>
            <a:off x="7358466" y="1720850"/>
            <a:ext cx="1581153" cy="1142094"/>
            <a:chOff x="5607051" y="2176581"/>
            <a:chExt cx="1581153" cy="1142094"/>
          </a:xfrm>
        </p:grpSpPr>
        <p:pic>
          <p:nvPicPr>
            <p:cNvPr id="26" name="Picture 22" descr="llo_aeri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7051" y="2176581"/>
              <a:ext cx="1581153" cy="1142094"/>
            </a:xfrm>
            <a:prstGeom prst="rect">
              <a:avLst/>
            </a:prstGeom>
            <a:noFill/>
            <a:ln w="28575" cmpd="sng">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7" name="Text Box 24"/>
            <p:cNvSpPr txBox="1">
              <a:spLocks noChangeArrowheads="1"/>
            </p:cNvSpPr>
            <p:nvPr/>
          </p:nvSpPr>
          <p:spPr bwMode="auto">
            <a:xfrm>
              <a:off x="5611930" y="2179406"/>
              <a:ext cx="138150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99"/>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dirty="0" smtClean="0">
                  <a:solidFill>
                    <a:schemeClr val="bg1"/>
                  </a:solidFill>
                </a:rPr>
                <a:t>LIGO Livingston</a:t>
              </a:r>
            </a:p>
          </p:txBody>
        </p:sp>
      </p:grpSp>
      <p:sp>
        <p:nvSpPr>
          <p:cNvPr id="5" name="TextBox 4"/>
          <p:cNvSpPr txBox="1"/>
          <p:nvPr/>
        </p:nvSpPr>
        <p:spPr>
          <a:xfrm>
            <a:off x="2566277" y="2749748"/>
            <a:ext cx="1301683" cy="307777"/>
          </a:xfrm>
          <a:prstGeom prst="rect">
            <a:avLst/>
          </a:prstGeom>
          <a:noFill/>
          <a:ln>
            <a:solidFill>
              <a:schemeClr val="tx2"/>
            </a:solidFill>
          </a:ln>
        </p:spPr>
        <p:txBody>
          <a:bodyPr wrap="none" rtlCol="0">
            <a:spAutoFit/>
          </a:bodyPr>
          <a:lstStyle/>
          <a:p>
            <a:r>
              <a:rPr lang="en-US" dirty="0" smtClean="0">
                <a:solidFill>
                  <a:srgbClr val="FF0000"/>
                </a:solidFill>
              </a:rPr>
              <a:t>Construction</a:t>
            </a:r>
            <a:endParaRPr lang="en-US" dirty="0">
              <a:solidFill>
                <a:srgbClr val="FF0000"/>
              </a:solidFill>
            </a:endParaRPr>
          </a:p>
        </p:txBody>
      </p:sp>
      <p:sp>
        <p:nvSpPr>
          <p:cNvPr id="28" name="TextBox 27"/>
          <p:cNvSpPr txBox="1"/>
          <p:nvPr/>
        </p:nvSpPr>
        <p:spPr>
          <a:xfrm>
            <a:off x="1514098" y="5272168"/>
            <a:ext cx="1531451" cy="307777"/>
          </a:xfrm>
          <a:prstGeom prst="rect">
            <a:avLst/>
          </a:prstGeom>
          <a:noFill/>
          <a:ln>
            <a:solidFill>
              <a:schemeClr val="tx2"/>
            </a:solidFill>
          </a:ln>
        </p:spPr>
        <p:txBody>
          <a:bodyPr wrap="none" rtlCol="0">
            <a:spAutoFit/>
          </a:bodyPr>
          <a:lstStyle/>
          <a:p>
            <a:r>
              <a:rPr lang="en-US" dirty="0" smtClean="0">
                <a:solidFill>
                  <a:srgbClr val="FF0000"/>
                </a:solidFill>
              </a:rPr>
              <a:t>Advanced LIGO</a:t>
            </a:r>
            <a:endParaRPr lang="en-US" dirty="0">
              <a:solidFill>
                <a:srgbClr val="FF0000"/>
              </a:solidFill>
            </a:endParaRPr>
          </a:p>
        </p:txBody>
      </p:sp>
      <p:sp>
        <p:nvSpPr>
          <p:cNvPr id="29" name="TextBox 28"/>
          <p:cNvSpPr txBox="1"/>
          <p:nvPr/>
        </p:nvSpPr>
        <p:spPr>
          <a:xfrm>
            <a:off x="2517559" y="3617591"/>
            <a:ext cx="1142222" cy="307777"/>
          </a:xfrm>
          <a:prstGeom prst="rect">
            <a:avLst/>
          </a:prstGeom>
          <a:noFill/>
          <a:ln>
            <a:solidFill>
              <a:schemeClr val="tx2"/>
            </a:solidFill>
          </a:ln>
        </p:spPr>
        <p:txBody>
          <a:bodyPr wrap="none" rtlCol="0">
            <a:spAutoFit/>
          </a:bodyPr>
          <a:lstStyle/>
          <a:p>
            <a:r>
              <a:rPr lang="en-US" dirty="0" smtClean="0">
                <a:solidFill>
                  <a:srgbClr val="FF0000"/>
                </a:solidFill>
              </a:rPr>
              <a:t>Initial LIGO</a:t>
            </a:r>
            <a:endParaRPr lang="en-US" dirty="0">
              <a:solidFill>
                <a:srgbClr val="FF0000"/>
              </a:solidFill>
            </a:endParaRPr>
          </a:p>
        </p:txBody>
      </p:sp>
      <p:sp>
        <p:nvSpPr>
          <p:cNvPr id="30" name="TextBox 29"/>
          <p:cNvSpPr txBox="1"/>
          <p:nvPr/>
        </p:nvSpPr>
        <p:spPr>
          <a:xfrm>
            <a:off x="3054383" y="1024973"/>
            <a:ext cx="892555" cy="307777"/>
          </a:xfrm>
          <a:prstGeom prst="rect">
            <a:avLst/>
          </a:prstGeom>
          <a:noFill/>
          <a:ln>
            <a:solidFill>
              <a:schemeClr val="tx2"/>
            </a:solidFill>
          </a:ln>
        </p:spPr>
        <p:txBody>
          <a:bodyPr wrap="none" rtlCol="0">
            <a:spAutoFit/>
          </a:bodyPr>
          <a:lstStyle/>
          <a:p>
            <a:r>
              <a:rPr lang="en-US" dirty="0" smtClean="0">
                <a:solidFill>
                  <a:srgbClr val="FF0000"/>
                </a:solidFill>
              </a:rPr>
              <a:t>Funding</a:t>
            </a:r>
            <a:endParaRPr lang="en-US" dirty="0">
              <a:solidFill>
                <a:srgbClr val="FF0000"/>
              </a:solidFill>
            </a:endParaRPr>
          </a:p>
        </p:txBody>
      </p:sp>
    </p:spTree>
    <p:extLst>
      <p:ext uri="{BB962C8B-B14F-4D97-AF65-F5344CB8AC3E}">
        <p14:creationId xmlns:p14="http://schemas.microsoft.com/office/powerpoint/2010/main" val="6738970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28" descr="IFO_SYSdiagra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21052" y="985456"/>
            <a:ext cx="7672348" cy="5872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Advanced LIGO Interferometer</a:t>
            </a:r>
            <a:endParaRPr lang="en-US" dirty="0"/>
          </a:p>
        </p:txBody>
      </p:sp>
      <p:sp>
        <p:nvSpPr>
          <p:cNvPr id="4" name="Slide Number Placeholder 3"/>
          <p:cNvSpPr>
            <a:spLocks noGrp="1"/>
          </p:cNvSpPr>
          <p:nvPr>
            <p:ph type="sldNum" sz="quarter" idx="11"/>
          </p:nvPr>
        </p:nvSpPr>
        <p:spPr/>
        <p:txBody>
          <a:bodyPr/>
          <a:lstStyle/>
          <a:p>
            <a:pPr>
              <a:defRPr/>
            </a:pPr>
            <a:fld id="{4703B35A-92CA-9244-943F-6D1BF23D8702}" type="slidenum">
              <a:rPr lang="en-US" smtClean="0"/>
              <a:pPr>
                <a:defRPr/>
              </a:pPr>
              <a:t>11</a:t>
            </a:fld>
            <a:endParaRPr lang="en-US"/>
          </a:p>
        </p:txBody>
      </p:sp>
      <p:pic>
        <p:nvPicPr>
          <p:cNvPr id="5" name="Picture 4" descr="psl_assembly.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212245"/>
            <a:ext cx="2096001" cy="1651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80936" y="1152971"/>
            <a:ext cx="2176471" cy="1445567"/>
          </a:xfrm>
          <a:prstGeom prst="rect">
            <a:avLst/>
          </a:prstGeom>
        </p:spPr>
      </p:pic>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335842" y="1161856"/>
            <a:ext cx="1811674" cy="2425267"/>
          </a:xfrm>
          <a:prstGeom prst="rect">
            <a:avLst/>
          </a:prstGeom>
        </p:spPr>
      </p:pic>
      <p:pic>
        <p:nvPicPr>
          <p:cNvPr id="11" name="Picture 10"/>
          <p:cNvPicPr>
            <a:picLocks noChangeAspect="1"/>
          </p:cNvPicPr>
          <p:nvPr/>
        </p:nvPicPr>
        <p:blipFill>
          <a:blip r:embed="rId7"/>
          <a:stretch>
            <a:fillRect/>
          </a:stretch>
        </p:blipFill>
        <p:spPr>
          <a:xfrm>
            <a:off x="6595642" y="4647431"/>
            <a:ext cx="2548357" cy="1832289"/>
          </a:xfrm>
          <a:prstGeom prst="rect">
            <a:avLst/>
          </a:prstGeom>
        </p:spPr>
      </p:pic>
      <p:pic>
        <p:nvPicPr>
          <p:cNvPr id="12" name="Picture 1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268577" y="4701054"/>
            <a:ext cx="1914698" cy="1567157"/>
          </a:xfrm>
          <a:prstGeom prst="rect">
            <a:avLst/>
          </a:prstGeom>
          <a:noFill/>
        </p:spPr>
      </p:pic>
      <p:cxnSp>
        <p:nvCxnSpPr>
          <p:cNvPr id="15" name="Straight Arrow Connector 14"/>
          <p:cNvCxnSpPr/>
          <p:nvPr/>
        </p:nvCxnSpPr>
        <p:spPr bwMode="auto">
          <a:xfrm>
            <a:off x="4237496" y="5599519"/>
            <a:ext cx="881966" cy="476113"/>
          </a:xfrm>
          <a:prstGeom prst="straightConnector1">
            <a:avLst/>
          </a:prstGeom>
          <a:solidFill>
            <a:schemeClr val="accent1"/>
          </a:solidFill>
          <a:ln w="5715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7" name="Straight Arrow Connector 16"/>
          <p:cNvCxnSpPr/>
          <p:nvPr/>
        </p:nvCxnSpPr>
        <p:spPr bwMode="auto">
          <a:xfrm flipH="1" flipV="1">
            <a:off x="8361870" y="4015140"/>
            <a:ext cx="358236" cy="607054"/>
          </a:xfrm>
          <a:prstGeom prst="straightConnector1">
            <a:avLst/>
          </a:prstGeom>
          <a:solidFill>
            <a:schemeClr val="accent1"/>
          </a:solidFill>
          <a:ln w="5715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9" name="Straight Arrow Connector 18"/>
          <p:cNvCxnSpPr/>
          <p:nvPr/>
        </p:nvCxnSpPr>
        <p:spPr bwMode="auto">
          <a:xfrm>
            <a:off x="4582638" y="2671183"/>
            <a:ext cx="523730" cy="733266"/>
          </a:xfrm>
          <a:prstGeom prst="straightConnector1">
            <a:avLst/>
          </a:prstGeom>
          <a:solidFill>
            <a:schemeClr val="accent1"/>
          </a:solidFill>
          <a:ln w="5715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2" name="Straight Arrow Connector 21"/>
          <p:cNvCxnSpPr/>
          <p:nvPr/>
        </p:nvCxnSpPr>
        <p:spPr bwMode="auto">
          <a:xfrm flipH="1" flipV="1">
            <a:off x="5633754" y="1718956"/>
            <a:ext cx="637914" cy="402277"/>
          </a:xfrm>
          <a:prstGeom prst="straightConnector1">
            <a:avLst/>
          </a:prstGeom>
          <a:solidFill>
            <a:schemeClr val="accent1"/>
          </a:solidFill>
          <a:ln w="5715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24" name="Picture 23" descr="D:\Work\USA_LIGO_work\LIGO\Install\HAM2\DSC02120.JP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 y="3928209"/>
            <a:ext cx="2055641" cy="1541731"/>
          </a:xfrm>
          <a:prstGeom prst="rect">
            <a:avLst/>
          </a:prstGeom>
          <a:noFill/>
        </p:spPr>
      </p:pic>
      <p:cxnSp>
        <p:nvCxnSpPr>
          <p:cNvPr id="25" name="Straight Arrow Connector 24"/>
          <p:cNvCxnSpPr/>
          <p:nvPr/>
        </p:nvCxnSpPr>
        <p:spPr bwMode="auto">
          <a:xfrm flipV="1">
            <a:off x="2199666" y="3744895"/>
            <a:ext cx="1217673" cy="654700"/>
          </a:xfrm>
          <a:prstGeom prst="straightConnector1">
            <a:avLst/>
          </a:prstGeom>
          <a:solidFill>
            <a:schemeClr val="accent1"/>
          </a:solidFill>
          <a:ln w="5715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8" name="TextBox 27"/>
          <p:cNvSpPr txBox="1"/>
          <p:nvPr/>
        </p:nvSpPr>
        <p:spPr>
          <a:xfrm>
            <a:off x="170213" y="1243933"/>
            <a:ext cx="1544639" cy="461665"/>
          </a:xfrm>
          <a:prstGeom prst="rect">
            <a:avLst/>
          </a:prstGeom>
          <a:noFill/>
        </p:spPr>
        <p:txBody>
          <a:bodyPr wrap="none" rtlCol="0">
            <a:spAutoFit/>
          </a:bodyPr>
          <a:lstStyle/>
          <a:p>
            <a:r>
              <a:rPr lang="en-US" sz="1200" dirty="0" smtClean="0">
                <a:solidFill>
                  <a:schemeClr val="tx2"/>
                </a:solidFill>
                <a:latin typeface="Arial"/>
                <a:cs typeface="Arial"/>
              </a:rPr>
              <a:t>Pre-stabilized Laser</a:t>
            </a:r>
          </a:p>
          <a:p>
            <a:r>
              <a:rPr lang="en-US" sz="1200" dirty="0" smtClean="0">
                <a:solidFill>
                  <a:schemeClr val="tx2"/>
                </a:solidFill>
                <a:latin typeface="Arial"/>
                <a:cs typeface="Arial"/>
              </a:rPr>
              <a:t>200W , 1064 nm</a:t>
            </a:r>
            <a:endParaRPr lang="en-US" sz="1200" dirty="0">
              <a:solidFill>
                <a:schemeClr val="tx2"/>
              </a:solidFill>
              <a:latin typeface="Arial"/>
              <a:cs typeface="Arial"/>
            </a:endParaRPr>
          </a:p>
        </p:txBody>
      </p:sp>
      <p:sp>
        <p:nvSpPr>
          <p:cNvPr id="29" name="TextBox 28"/>
          <p:cNvSpPr txBox="1"/>
          <p:nvPr/>
        </p:nvSpPr>
        <p:spPr>
          <a:xfrm>
            <a:off x="2888892" y="1121359"/>
            <a:ext cx="1813918" cy="276999"/>
          </a:xfrm>
          <a:prstGeom prst="rect">
            <a:avLst/>
          </a:prstGeom>
          <a:noFill/>
        </p:spPr>
        <p:txBody>
          <a:bodyPr wrap="none" rtlCol="0">
            <a:spAutoFit/>
          </a:bodyPr>
          <a:lstStyle/>
          <a:p>
            <a:r>
              <a:rPr lang="en-US" sz="1200" dirty="0" smtClean="0">
                <a:solidFill>
                  <a:schemeClr val="bg1"/>
                </a:solidFill>
                <a:latin typeface="Arial"/>
                <a:cs typeface="Arial"/>
              </a:rPr>
              <a:t>Active Seismic Isolation</a:t>
            </a:r>
            <a:endParaRPr lang="en-US" sz="1200" dirty="0">
              <a:solidFill>
                <a:schemeClr val="bg1"/>
              </a:solidFill>
              <a:latin typeface="Arial"/>
              <a:cs typeface="Arial"/>
            </a:endParaRPr>
          </a:p>
        </p:txBody>
      </p:sp>
      <p:sp>
        <p:nvSpPr>
          <p:cNvPr id="30" name="TextBox 29"/>
          <p:cNvSpPr txBox="1"/>
          <p:nvPr/>
        </p:nvSpPr>
        <p:spPr>
          <a:xfrm>
            <a:off x="6306229" y="1213017"/>
            <a:ext cx="1803649" cy="461665"/>
          </a:xfrm>
          <a:prstGeom prst="rect">
            <a:avLst/>
          </a:prstGeom>
          <a:noFill/>
        </p:spPr>
        <p:txBody>
          <a:bodyPr wrap="none" rtlCol="0">
            <a:spAutoFit/>
          </a:bodyPr>
          <a:lstStyle/>
          <a:p>
            <a:r>
              <a:rPr lang="en-US" sz="1200" dirty="0">
                <a:solidFill>
                  <a:srgbClr val="FFFFFF"/>
                </a:solidFill>
                <a:latin typeface="Arial"/>
                <a:cs typeface="Arial"/>
              </a:rPr>
              <a:t>40 </a:t>
            </a:r>
            <a:r>
              <a:rPr lang="en-US" sz="1200" dirty="0" smtClean="0">
                <a:solidFill>
                  <a:srgbClr val="FFFFFF"/>
                </a:solidFill>
                <a:latin typeface="Arial"/>
                <a:cs typeface="Arial"/>
              </a:rPr>
              <a:t>kg ‘Test Mass’ Mirror</a:t>
            </a:r>
          </a:p>
          <a:p>
            <a:endParaRPr lang="en-US" sz="1200" dirty="0" smtClean="0">
              <a:solidFill>
                <a:srgbClr val="FFFFFF"/>
              </a:solidFill>
              <a:latin typeface="Arial"/>
              <a:cs typeface="Arial"/>
            </a:endParaRPr>
          </a:p>
        </p:txBody>
      </p:sp>
      <p:sp>
        <p:nvSpPr>
          <p:cNvPr id="31" name="TextBox 30"/>
          <p:cNvSpPr txBox="1"/>
          <p:nvPr/>
        </p:nvSpPr>
        <p:spPr>
          <a:xfrm>
            <a:off x="178588" y="3923482"/>
            <a:ext cx="1005804" cy="276999"/>
          </a:xfrm>
          <a:prstGeom prst="rect">
            <a:avLst/>
          </a:prstGeom>
          <a:noFill/>
        </p:spPr>
        <p:txBody>
          <a:bodyPr wrap="none" rtlCol="0">
            <a:spAutoFit/>
          </a:bodyPr>
          <a:lstStyle/>
          <a:p>
            <a:r>
              <a:rPr lang="en-US" sz="1200" dirty="0" smtClean="0">
                <a:solidFill>
                  <a:srgbClr val="FFFFFF"/>
                </a:solidFill>
                <a:latin typeface="Arial"/>
                <a:cs typeface="Arial"/>
              </a:rPr>
              <a:t>Input Optics</a:t>
            </a:r>
            <a:endParaRPr lang="en-US" sz="1200" dirty="0">
              <a:solidFill>
                <a:srgbClr val="FFFFFF"/>
              </a:solidFill>
              <a:latin typeface="Arial"/>
              <a:cs typeface="Arial"/>
            </a:endParaRPr>
          </a:p>
        </p:txBody>
      </p:sp>
      <p:sp>
        <p:nvSpPr>
          <p:cNvPr id="32" name="TextBox 31"/>
          <p:cNvSpPr txBox="1"/>
          <p:nvPr/>
        </p:nvSpPr>
        <p:spPr>
          <a:xfrm>
            <a:off x="2268970" y="4739079"/>
            <a:ext cx="1659429" cy="276999"/>
          </a:xfrm>
          <a:prstGeom prst="rect">
            <a:avLst/>
          </a:prstGeom>
          <a:noFill/>
        </p:spPr>
        <p:txBody>
          <a:bodyPr wrap="none" rtlCol="0">
            <a:spAutoFit/>
          </a:bodyPr>
          <a:lstStyle/>
          <a:p>
            <a:r>
              <a:rPr lang="en-US" sz="1200" dirty="0" smtClean="0">
                <a:solidFill>
                  <a:srgbClr val="FFFFFF"/>
                </a:solidFill>
                <a:latin typeface="Arial"/>
                <a:cs typeface="Arial"/>
              </a:rPr>
              <a:t>Output Mode Cleaner</a:t>
            </a:r>
            <a:endParaRPr lang="en-US" sz="1200" dirty="0">
              <a:solidFill>
                <a:srgbClr val="FFFFFF"/>
              </a:solidFill>
              <a:latin typeface="Arial"/>
              <a:cs typeface="Arial"/>
            </a:endParaRPr>
          </a:p>
        </p:txBody>
      </p:sp>
      <p:sp>
        <p:nvSpPr>
          <p:cNvPr id="33" name="TextBox 32"/>
          <p:cNvSpPr txBox="1"/>
          <p:nvPr/>
        </p:nvSpPr>
        <p:spPr>
          <a:xfrm>
            <a:off x="7122591" y="6149250"/>
            <a:ext cx="1210588" cy="276999"/>
          </a:xfrm>
          <a:prstGeom prst="rect">
            <a:avLst/>
          </a:prstGeom>
          <a:noFill/>
        </p:spPr>
        <p:txBody>
          <a:bodyPr wrap="none" rtlCol="0">
            <a:spAutoFit/>
          </a:bodyPr>
          <a:lstStyle/>
          <a:p>
            <a:r>
              <a:rPr lang="en-US" sz="1200" dirty="0" smtClean="0">
                <a:solidFill>
                  <a:srgbClr val="FFFFFF"/>
                </a:solidFill>
                <a:latin typeface="Arial"/>
                <a:cs typeface="Arial"/>
              </a:rPr>
              <a:t>Auxiliary Laser </a:t>
            </a:r>
            <a:endParaRPr lang="en-US" sz="1200" dirty="0">
              <a:solidFill>
                <a:srgbClr val="FFFFFF"/>
              </a:solidFill>
              <a:latin typeface="Arial"/>
              <a:cs typeface="Arial"/>
            </a:endParaRPr>
          </a:p>
        </p:txBody>
      </p:sp>
      <p:pic>
        <p:nvPicPr>
          <p:cNvPr id="34" name="Picture 33"/>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338973" y="314371"/>
            <a:ext cx="727631" cy="732015"/>
          </a:xfrm>
          <a:prstGeom prst="rect">
            <a:avLst/>
          </a:prstGeom>
        </p:spPr>
      </p:pic>
      <p:cxnSp>
        <p:nvCxnSpPr>
          <p:cNvPr id="14" name="Straight Arrow Connector 13"/>
          <p:cNvCxnSpPr/>
          <p:nvPr/>
        </p:nvCxnSpPr>
        <p:spPr bwMode="auto">
          <a:xfrm flipH="1" flipV="1">
            <a:off x="980725" y="3231732"/>
            <a:ext cx="472626" cy="211999"/>
          </a:xfrm>
          <a:prstGeom prst="straightConnector1">
            <a:avLst/>
          </a:prstGeom>
          <a:solidFill>
            <a:schemeClr val="accent1"/>
          </a:solidFill>
          <a:ln w="5715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400738021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4150" y="-71438"/>
            <a:ext cx="7532820" cy="1143001"/>
          </a:xfrm>
        </p:spPr>
        <p:txBody>
          <a:bodyPr/>
          <a:lstStyle/>
          <a:p>
            <a:pPr>
              <a:defRPr/>
            </a:pPr>
            <a:r>
              <a:rPr lang="en-US" sz="3200" dirty="0" smtClean="0"/>
              <a:t>Precision Interferometry = Understanding Measurement Noises </a:t>
            </a:r>
            <a:endParaRPr lang="en-US" sz="3200" dirty="0"/>
          </a:p>
        </p:txBody>
      </p:sp>
      <p:sp>
        <p:nvSpPr>
          <p:cNvPr id="4" name="Slide Number Placeholder 3"/>
          <p:cNvSpPr>
            <a:spLocks noGrp="1"/>
          </p:cNvSpPr>
          <p:nvPr>
            <p:ph type="sldNum" sz="quarter" idx="11"/>
          </p:nvPr>
        </p:nvSpPr>
        <p:spPr/>
        <p:txBody>
          <a:bodyPr/>
          <a:lstStyle/>
          <a:p>
            <a:pPr>
              <a:defRPr/>
            </a:pPr>
            <a:fld id="{B5032D6D-2F8A-514C-BC61-8875414392D9}" type="slidenum">
              <a:rPr lang="en-US" smtClean="0"/>
              <a:pPr>
                <a:defRPr/>
              </a:pPr>
              <a:t>12</a:t>
            </a:fld>
            <a:endParaRPr lang="en-US"/>
          </a:p>
        </p:txBody>
      </p:sp>
      <p:pic>
        <p:nvPicPr>
          <p:cNvPr id="5" name="Picture 4"/>
          <p:cNvPicPr>
            <a:picLocks noChangeAspect="1"/>
          </p:cNvPicPr>
          <p:nvPr/>
        </p:nvPicPr>
        <p:blipFill>
          <a:blip r:embed="rId3"/>
          <a:stretch>
            <a:fillRect/>
          </a:stretch>
        </p:blipFill>
        <p:spPr>
          <a:xfrm>
            <a:off x="3287410" y="1811866"/>
            <a:ext cx="5469363" cy="4487333"/>
          </a:xfrm>
          <a:prstGeom prst="rect">
            <a:avLst/>
          </a:prstGeom>
        </p:spPr>
      </p:pic>
      <p:grpSp>
        <p:nvGrpSpPr>
          <p:cNvPr id="14" name="Group 13"/>
          <p:cNvGrpSpPr>
            <a:grpSpLocks/>
          </p:cNvGrpSpPr>
          <p:nvPr/>
        </p:nvGrpSpPr>
        <p:grpSpPr bwMode="auto">
          <a:xfrm>
            <a:off x="4132483" y="2157752"/>
            <a:ext cx="4266224" cy="2480976"/>
            <a:chOff x="2322022" y="2043968"/>
            <a:chExt cx="4613589" cy="2632635"/>
          </a:xfrm>
        </p:grpSpPr>
        <p:sp>
          <p:nvSpPr>
            <p:cNvPr id="75781" name="TextBox 2"/>
            <p:cNvSpPr txBox="1">
              <a:spLocks noChangeArrowheads="1"/>
            </p:cNvSpPr>
            <p:nvPr/>
          </p:nvSpPr>
          <p:spPr bwMode="auto">
            <a:xfrm>
              <a:off x="4974650" y="3413402"/>
              <a:ext cx="1960961" cy="685840"/>
            </a:xfrm>
            <a:prstGeom prst="rect">
              <a:avLst/>
            </a:prstGeom>
            <a:solidFill>
              <a:schemeClr val="bg1"/>
            </a:solidFill>
            <a:ln w="38100">
              <a:solidFill>
                <a:srgbClr val="FF0000"/>
              </a:solidFill>
              <a:miter lim="800000"/>
              <a:headEnd/>
              <a:tailEnd/>
            </a:ln>
          </p:spPr>
          <p:txBody>
            <a:bodyPr wrap="none">
              <a:spAutoFit/>
            </a:bodyPr>
            <a:lstStyle>
              <a:lvl1pPr>
                <a:defRPr sz="1400" b="1">
                  <a:solidFill>
                    <a:schemeClr val="tx1"/>
                  </a:solidFill>
                  <a:latin typeface="Arial" charset="0"/>
                  <a:ea typeface="ＭＳ Ｐゴシック" charset="0"/>
                  <a:cs typeface="ＭＳ Ｐゴシック" charset="0"/>
                </a:defRPr>
              </a:lvl1pPr>
              <a:lvl2pPr marL="742950" indent="-285750">
                <a:defRPr sz="1400" b="1">
                  <a:solidFill>
                    <a:schemeClr val="tx1"/>
                  </a:solidFill>
                  <a:latin typeface="Arial" charset="0"/>
                  <a:ea typeface="ＭＳ Ｐゴシック" charset="0"/>
                </a:defRPr>
              </a:lvl2pPr>
              <a:lvl3pPr marL="1143000" indent="-228600">
                <a:defRPr sz="1400" b="1">
                  <a:solidFill>
                    <a:schemeClr val="tx1"/>
                  </a:solidFill>
                  <a:latin typeface="Arial" charset="0"/>
                  <a:ea typeface="ＭＳ Ｐゴシック" charset="0"/>
                </a:defRPr>
              </a:lvl3pPr>
              <a:lvl4pPr marL="1600200" indent="-228600">
                <a:defRPr sz="1400" b="1">
                  <a:solidFill>
                    <a:schemeClr val="tx1"/>
                  </a:solidFill>
                  <a:latin typeface="Arial" charset="0"/>
                  <a:ea typeface="ＭＳ Ｐゴシック" charset="0"/>
                </a:defRPr>
              </a:lvl4pPr>
              <a:lvl5pPr marL="2057400" indent="-22860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r>
                <a:rPr lang="en-US" sz="1200" dirty="0">
                  <a:solidFill>
                    <a:srgbClr val="FF0000"/>
                  </a:solidFill>
                </a:rPr>
                <a:t>Photon </a:t>
              </a:r>
              <a:r>
                <a:rPr lang="en-US" sz="1200" dirty="0" smtClean="0">
                  <a:solidFill>
                    <a:srgbClr val="FF0000"/>
                  </a:solidFill>
                </a:rPr>
                <a:t>Statistics</a:t>
              </a:r>
            </a:p>
            <a:p>
              <a:r>
                <a:rPr lang="en-US" sz="1200" dirty="0" smtClean="0">
                  <a:solidFill>
                    <a:srgbClr val="FF0000"/>
                  </a:solidFill>
                </a:rPr>
                <a:t>Shot Noise</a:t>
              </a:r>
              <a:endParaRPr lang="en-US" sz="1200" dirty="0">
                <a:solidFill>
                  <a:srgbClr val="FF0000"/>
                </a:solidFill>
              </a:endParaRPr>
            </a:p>
            <a:p>
              <a:r>
                <a:rPr lang="en-US" sz="1200" dirty="0">
                  <a:solidFill>
                    <a:srgbClr val="FF0000"/>
                  </a:solidFill>
                  <a:sym typeface="Wingdings" charset="0"/>
                </a:rPr>
                <a:t> </a:t>
              </a:r>
              <a:r>
                <a:rPr lang="en-US" sz="1200" dirty="0" smtClean="0">
                  <a:solidFill>
                    <a:srgbClr val="FF0000"/>
                  </a:solidFill>
                  <a:sym typeface="Wingdings" charset="0"/>
                </a:rPr>
                <a:t>Sensitivity </a:t>
              </a:r>
              <a:r>
                <a:rPr lang="en-US" sz="1200" dirty="0">
                  <a:solidFill>
                    <a:srgbClr val="FF0000"/>
                  </a:solidFill>
                  <a:sym typeface="Wingdings" charset="0"/>
                </a:rPr>
                <a:t>~ </a:t>
              </a:r>
              <a:r>
                <a:rPr lang="en-US" sz="1200" dirty="0" smtClean="0">
                  <a:solidFill>
                    <a:srgbClr val="FF0000"/>
                  </a:solidFill>
                  <a:sym typeface="Wingdings" charset="0"/>
                </a:rPr>
                <a:t>√</a:t>
              </a:r>
              <a:r>
                <a:rPr lang="en-US" sz="1200" dirty="0" err="1">
                  <a:solidFill>
                    <a:srgbClr val="FF0000"/>
                  </a:solidFill>
                  <a:sym typeface="Wingdings" charset="0"/>
                </a:rPr>
                <a:t>P</a:t>
              </a:r>
              <a:r>
                <a:rPr lang="en-US" sz="1200" baseline="-25000" dirty="0" err="1">
                  <a:solidFill>
                    <a:srgbClr val="FF0000"/>
                  </a:solidFill>
                  <a:sym typeface="Wingdings" charset="0"/>
                </a:rPr>
                <a:t>Laser</a:t>
              </a:r>
              <a:endParaRPr lang="en-US" sz="1200" dirty="0">
                <a:solidFill>
                  <a:srgbClr val="FF0000"/>
                </a:solidFill>
              </a:endParaRPr>
            </a:p>
          </p:txBody>
        </p:sp>
        <p:cxnSp>
          <p:nvCxnSpPr>
            <p:cNvPr id="6" name="Straight Arrow Connector 5"/>
            <p:cNvCxnSpPr>
              <a:stCxn id="75781" idx="2"/>
            </p:cNvCxnSpPr>
            <p:nvPr/>
          </p:nvCxnSpPr>
          <p:spPr bwMode="auto">
            <a:xfrm>
              <a:off x="5955131" y="4099243"/>
              <a:ext cx="448968" cy="167870"/>
            </a:xfrm>
            <a:prstGeom prst="straightConnector1">
              <a:avLst/>
            </a:prstGeom>
            <a:solidFill>
              <a:schemeClr val="accent1"/>
            </a:solidFill>
            <a:ln w="38100" cap="flat" cmpd="sng" algn="ctr">
              <a:solidFill>
                <a:srgbClr val="FF0000"/>
              </a:solidFill>
              <a:prstDash val="solid"/>
              <a:round/>
              <a:headEnd type="none" w="sm" len="sm"/>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9" name="TextBox 8"/>
            <p:cNvSpPr txBox="1"/>
            <p:nvPr/>
          </p:nvSpPr>
          <p:spPr>
            <a:xfrm>
              <a:off x="2322022" y="2043968"/>
              <a:ext cx="2182852" cy="685840"/>
            </a:xfrm>
            <a:prstGeom prst="rect">
              <a:avLst/>
            </a:prstGeom>
            <a:solidFill>
              <a:schemeClr val="bg1"/>
            </a:solidFill>
            <a:ln w="38100" cmpd="sng">
              <a:solidFill>
                <a:srgbClr val="FF0000"/>
              </a:solidFill>
            </a:ln>
          </p:spPr>
          <p:txBody>
            <a:bodyPr wrap="none">
              <a:spAutoFit/>
            </a:bodyPr>
            <a:lstStyle/>
            <a:p>
              <a:pPr>
                <a:defRPr/>
              </a:pPr>
              <a:r>
                <a:rPr lang="en-US" sz="1200" dirty="0">
                  <a:solidFill>
                    <a:srgbClr val="FF0000"/>
                  </a:solidFill>
                </a:rPr>
                <a:t>Photon </a:t>
              </a:r>
              <a:r>
                <a:rPr lang="en-US" sz="1200" dirty="0" smtClean="0">
                  <a:solidFill>
                    <a:srgbClr val="FF0000"/>
                  </a:solidFill>
                </a:rPr>
                <a:t>Statistics</a:t>
              </a:r>
            </a:p>
            <a:p>
              <a:pPr>
                <a:defRPr/>
              </a:pPr>
              <a:r>
                <a:rPr lang="en-US" sz="1200" dirty="0" smtClean="0">
                  <a:solidFill>
                    <a:srgbClr val="FF0000"/>
                  </a:solidFill>
                </a:rPr>
                <a:t>Radiation Pressure</a:t>
              </a:r>
              <a:endParaRPr lang="en-US" sz="1200" dirty="0">
                <a:solidFill>
                  <a:srgbClr val="FF0000"/>
                </a:solidFill>
              </a:endParaRPr>
            </a:p>
            <a:p>
              <a:pPr marL="285750" indent="-285750">
                <a:buFont typeface="Wingdings" charset="0"/>
                <a:buChar char="à"/>
                <a:defRPr/>
              </a:pPr>
              <a:r>
                <a:rPr lang="en-US" sz="1200" dirty="0" smtClean="0">
                  <a:solidFill>
                    <a:srgbClr val="FF0000"/>
                  </a:solidFill>
                  <a:sym typeface="Wingdings"/>
                </a:rPr>
                <a:t>Sensitivity</a:t>
              </a:r>
              <a:r>
                <a:rPr lang="en-US" sz="1200" dirty="0" smtClean="0">
                  <a:solidFill>
                    <a:srgbClr val="FF0000"/>
                  </a:solidFill>
                  <a:sym typeface="Wingdings"/>
                </a:rPr>
                <a:t> </a:t>
              </a:r>
              <a:r>
                <a:rPr lang="en-US" sz="1200" dirty="0">
                  <a:solidFill>
                    <a:srgbClr val="FF0000"/>
                  </a:solidFill>
                  <a:sym typeface="Wingdings"/>
                </a:rPr>
                <a:t>~ </a:t>
              </a:r>
              <a:r>
                <a:rPr lang="en-US" sz="1200" dirty="0" smtClean="0">
                  <a:solidFill>
                    <a:srgbClr val="FF0000"/>
                  </a:solidFill>
                  <a:sym typeface="Wingdings"/>
                </a:rPr>
                <a:t>1/√</a:t>
              </a:r>
              <a:r>
                <a:rPr lang="en-US" sz="1200" dirty="0" err="1">
                  <a:solidFill>
                    <a:srgbClr val="FF0000"/>
                  </a:solidFill>
                  <a:sym typeface="Wingdings"/>
                </a:rPr>
                <a:t>P</a:t>
              </a:r>
              <a:r>
                <a:rPr lang="en-US" sz="1200" baseline="-25000" dirty="0" err="1">
                  <a:solidFill>
                    <a:srgbClr val="FF0000"/>
                  </a:solidFill>
                  <a:sym typeface="Wingdings"/>
                </a:rPr>
                <a:t>Laser</a:t>
              </a:r>
              <a:endParaRPr lang="en-US" sz="1200" dirty="0">
                <a:solidFill>
                  <a:srgbClr val="FF0000"/>
                </a:solidFill>
                <a:sym typeface="Wingdings"/>
              </a:endParaRPr>
            </a:p>
          </p:txBody>
        </p:sp>
        <p:cxnSp>
          <p:nvCxnSpPr>
            <p:cNvPr id="10" name="Straight Arrow Connector 9"/>
            <p:cNvCxnSpPr/>
            <p:nvPr/>
          </p:nvCxnSpPr>
          <p:spPr bwMode="auto">
            <a:xfrm flipH="1">
              <a:off x="2794402" y="2745023"/>
              <a:ext cx="605721" cy="848996"/>
            </a:xfrm>
            <a:prstGeom prst="straightConnector1">
              <a:avLst/>
            </a:prstGeom>
            <a:solidFill>
              <a:schemeClr val="accent1"/>
            </a:solidFill>
            <a:ln w="38100" cap="flat" cmpd="sng" algn="ctr">
              <a:solidFill>
                <a:srgbClr val="FF0000"/>
              </a:solidFill>
              <a:prstDash val="solid"/>
              <a:round/>
              <a:headEnd type="none" w="sm" len="sm"/>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75785" name="TextBox 11"/>
            <p:cNvSpPr txBox="1">
              <a:spLocks noChangeArrowheads="1"/>
            </p:cNvSpPr>
            <p:nvPr/>
          </p:nvSpPr>
          <p:spPr bwMode="auto">
            <a:xfrm>
              <a:off x="3512931" y="3185003"/>
              <a:ext cx="1143198" cy="685840"/>
            </a:xfrm>
            <a:prstGeom prst="rect">
              <a:avLst/>
            </a:prstGeom>
            <a:solidFill>
              <a:schemeClr val="bg1"/>
            </a:solidFill>
            <a:ln w="38100">
              <a:solidFill>
                <a:srgbClr val="FF0000"/>
              </a:solidFill>
              <a:miter lim="800000"/>
              <a:headEnd/>
              <a:tailEnd/>
            </a:ln>
          </p:spPr>
          <p:txBody>
            <a:bodyPr wrap="none">
              <a:spAutoFit/>
            </a:bodyPr>
            <a:lstStyle>
              <a:lvl1pPr>
                <a:defRPr sz="1400" b="1">
                  <a:solidFill>
                    <a:schemeClr val="tx1"/>
                  </a:solidFill>
                  <a:latin typeface="Arial" charset="0"/>
                  <a:ea typeface="ＭＳ Ｐゴシック" charset="0"/>
                  <a:cs typeface="ＭＳ Ｐゴシック" charset="0"/>
                </a:defRPr>
              </a:lvl1pPr>
              <a:lvl2pPr marL="742950" indent="-285750">
                <a:defRPr sz="1400" b="1">
                  <a:solidFill>
                    <a:schemeClr val="tx1"/>
                  </a:solidFill>
                  <a:latin typeface="Arial" charset="0"/>
                  <a:ea typeface="ＭＳ Ｐゴシック" charset="0"/>
                </a:defRPr>
              </a:lvl2pPr>
              <a:lvl3pPr marL="1143000" indent="-228600">
                <a:defRPr sz="1400" b="1">
                  <a:solidFill>
                    <a:schemeClr val="tx1"/>
                  </a:solidFill>
                  <a:latin typeface="Arial" charset="0"/>
                  <a:ea typeface="ＭＳ Ｐゴシック" charset="0"/>
                </a:defRPr>
              </a:lvl3pPr>
              <a:lvl4pPr marL="1600200" indent="-228600">
                <a:defRPr sz="1400" b="1">
                  <a:solidFill>
                    <a:schemeClr val="tx1"/>
                  </a:solidFill>
                  <a:latin typeface="Arial" charset="0"/>
                  <a:ea typeface="ＭＳ Ｐゴシック" charset="0"/>
                </a:defRPr>
              </a:lvl4pPr>
              <a:lvl5pPr marL="2057400" indent="-22860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r>
                <a:rPr lang="en-US" sz="1200" dirty="0">
                  <a:solidFill>
                    <a:srgbClr val="FF0000"/>
                  </a:solidFill>
                </a:rPr>
                <a:t>Dissipative</a:t>
              </a:r>
            </a:p>
            <a:p>
              <a:r>
                <a:rPr lang="en-US" sz="1200" dirty="0" smtClean="0">
                  <a:solidFill>
                    <a:srgbClr val="FF0000"/>
                  </a:solidFill>
                </a:rPr>
                <a:t>Dynamics</a:t>
              </a:r>
            </a:p>
            <a:p>
              <a:r>
                <a:rPr lang="en-US" sz="1200" dirty="0" smtClean="0">
                  <a:solidFill>
                    <a:srgbClr val="FF0000"/>
                  </a:solidFill>
                </a:rPr>
                <a:t>‘</a:t>
              </a:r>
              <a:r>
                <a:rPr lang="en-US" sz="1200" dirty="0" err="1" smtClean="0">
                  <a:solidFill>
                    <a:srgbClr val="FF0000"/>
                  </a:solidFill>
                </a:rPr>
                <a:t>kT</a:t>
              </a:r>
              <a:r>
                <a:rPr lang="en-US" sz="1200" dirty="0" smtClean="0">
                  <a:solidFill>
                    <a:srgbClr val="FF0000"/>
                  </a:solidFill>
                </a:rPr>
                <a:t> physics’</a:t>
              </a:r>
              <a:endParaRPr lang="en-US" sz="1200" dirty="0">
                <a:solidFill>
                  <a:srgbClr val="FF0000"/>
                </a:solidFill>
              </a:endParaRPr>
            </a:p>
          </p:txBody>
        </p:sp>
        <p:cxnSp>
          <p:nvCxnSpPr>
            <p:cNvPr id="13" name="Straight Arrow Connector 12"/>
            <p:cNvCxnSpPr/>
            <p:nvPr/>
          </p:nvCxnSpPr>
          <p:spPr bwMode="auto">
            <a:xfrm flipH="1">
              <a:off x="3555900" y="3895782"/>
              <a:ext cx="538082" cy="780821"/>
            </a:xfrm>
            <a:prstGeom prst="straightConnector1">
              <a:avLst/>
            </a:prstGeom>
            <a:solidFill>
              <a:schemeClr val="accent1"/>
            </a:solidFill>
            <a:ln w="38100" cap="flat" cmpd="sng" algn="ctr">
              <a:solidFill>
                <a:srgbClr val="FF0000"/>
              </a:solidFill>
              <a:prstDash val="solid"/>
              <a:round/>
              <a:headEnd type="none" w="sm" len="sm"/>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sp>
        <p:nvSpPr>
          <p:cNvPr id="12" name="Text Box 6"/>
          <p:cNvSpPr txBox="1">
            <a:spLocks noChangeArrowheads="1"/>
          </p:cNvSpPr>
          <p:nvPr/>
        </p:nvSpPr>
        <p:spPr bwMode="auto">
          <a:xfrm>
            <a:off x="211744" y="1321154"/>
            <a:ext cx="2942098" cy="4759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nSpc>
                <a:spcPct val="130000"/>
              </a:lnSpc>
              <a:defRPr/>
            </a:pPr>
            <a:r>
              <a:rPr lang="en-US" sz="1800" u="sng" dirty="0">
                <a:solidFill>
                  <a:schemeClr val="tx2"/>
                </a:solidFill>
                <a:latin typeface="Helvetica" charset="0"/>
              </a:rPr>
              <a:t>Fundamental </a:t>
            </a:r>
            <a:r>
              <a:rPr lang="en-US" sz="1800" u="sng" dirty="0" smtClean="0">
                <a:solidFill>
                  <a:schemeClr val="tx2"/>
                </a:solidFill>
                <a:latin typeface="Helvetica" charset="0"/>
              </a:rPr>
              <a:t>Noises: </a:t>
            </a:r>
          </a:p>
          <a:p>
            <a:pPr marL="400050" indent="-400050">
              <a:lnSpc>
                <a:spcPct val="130000"/>
              </a:lnSpc>
              <a:buAutoNum type="romanUcPeriod"/>
              <a:defRPr/>
            </a:pPr>
            <a:r>
              <a:rPr lang="en-US" sz="1800" i="1" dirty="0" smtClean="0">
                <a:solidFill>
                  <a:schemeClr val="tx2"/>
                </a:solidFill>
                <a:latin typeface="Helvetica" charset="0"/>
              </a:rPr>
              <a:t>Displacement </a:t>
            </a:r>
            <a:r>
              <a:rPr lang="en-US" sz="1800" i="1" dirty="0">
                <a:solidFill>
                  <a:schemeClr val="tx2"/>
                </a:solidFill>
                <a:latin typeface="Helvetica" charset="0"/>
              </a:rPr>
              <a:t>N</a:t>
            </a:r>
            <a:r>
              <a:rPr lang="en-US" sz="1800" i="1" dirty="0" smtClean="0">
                <a:solidFill>
                  <a:schemeClr val="tx2"/>
                </a:solidFill>
                <a:latin typeface="Helvetica" charset="0"/>
              </a:rPr>
              <a:t>oises</a:t>
            </a:r>
            <a:r>
              <a:rPr lang="en-US" sz="1800" dirty="0" smtClean="0">
                <a:solidFill>
                  <a:schemeClr val="tx2"/>
                </a:solidFill>
                <a:latin typeface="Helvetica" charset="0"/>
              </a:rPr>
              <a:t> </a:t>
            </a:r>
          </a:p>
          <a:p>
            <a:pPr>
              <a:lnSpc>
                <a:spcPct val="130000"/>
              </a:lnSpc>
              <a:defRPr/>
            </a:pPr>
            <a:r>
              <a:rPr lang="en-US" sz="1800" dirty="0" smtClean="0">
                <a:solidFill>
                  <a:schemeClr val="tx2"/>
                </a:solidFill>
                <a:latin typeface="Helvetica" charset="0"/>
                <a:sym typeface="Wingdings"/>
              </a:rPr>
              <a:t></a:t>
            </a:r>
            <a:r>
              <a:rPr lang="en-US" sz="1800" dirty="0">
                <a:solidFill>
                  <a:schemeClr val="tx2"/>
                </a:solidFill>
                <a:latin typeface="Helvetica" charset="0"/>
                <a:sym typeface="Wingdings"/>
              </a:rPr>
              <a:t> </a:t>
            </a:r>
            <a:r>
              <a:rPr lang="en-US" sz="1800" dirty="0" smtClean="0">
                <a:solidFill>
                  <a:schemeClr val="tx2"/>
                </a:solidFill>
                <a:latin typeface="Symbol" charset="2"/>
                <a:cs typeface="Symbol" charset="2"/>
              </a:rPr>
              <a:t>D</a:t>
            </a:r>
            <a:r>
              <a:rPr lang="en-US" sz="1800" dirty="0" smtClean="0">
                <a:solidFill>
                  <a:schemeClr val="tx2"/>
                </a:solidFill>
                <a:latin typeface="Helvetica" charset="0"/>
              </a:rPr>
              <a:t>L</a:t>
            </a:r>
            <a:r>
              <a:rPr lang="en-US" sz="1800" dirty="0">
                <a:solidFill>
                  <a:schemeClr val="tx2"/>
                </a:solidFill>
                <a:latin typeface="Helvetica" charset="0"/>
              </a:rPr>
              <a:t>(f)</a:t>
            </a:r>
          </a:p>
          <a:p>
            <a:pPr lvl="1">
              <a:lnSpc>
                <a:spcPct val="130000"/>
              </a:lnSpc>
              <a:buFontTx/>
              <a:buChar char="•"/>
              <a:defRPr/>
            </a:pPr>
            <a:r>
              <a:rPr lang="en-US" sz="1800" b="0" dirty="0">
                <a:solidFill>
                  <a:schemeClr val="tx2"/>
                </a:solidFill>
                <a:latin typeface="Helvetica" charset="0"/>
              </a:rPr>
              <a:t> Seismic noise</a:t>
            </a:r>
          </a:p>
          <a:p>
            <a:pPr lvl="1">
              <a:lnSpc>
                <a:spcPct val="130000"/>
              </a:lnSpc>
              <a:buFontTx/>
              <a:buChar char="•"/>
              <a:defRPr/>
            </a:pPr>
            <a:r>
              <a:rPr lang="en-US" sz="1800" b="0" dirty="0">
                <a:solidFill>
                  <a:schemeClr val="tx2"/>
                </a:solidFill>
                <a:latin typeface="Helvetica" charset="0"/>
              </a:rPr>
              <a:t> Radiation </a:t>
            </a:r>
            <a:r>
              <a:rPr lang="en-US" sz="1800" b="0" dirty="0" smtClean="0">
                <a:solidFill>
                  <a:schemeClr val="tx2"/>
                </a:solidFill>
                <a:latin typeface="Helvetica" charset="0"/>
              </a:rPr>
              <a:t>Pressure</a:t>
            </a:r>
          </a:p>
          <a:p>
            <a:pPr lvl="1">
              <a:lnSpc>
                <a:spcPct val="130000"/>
              </a:lnSpc>
              <a:buFontTx/>
              <a:buChar char="•"/>
              <a:defRPr/>
            </a:pPr>
            <a:r>
              <a:rPr lang="en-US" sz="1800" b="0" dirty="0" smtClean="0">
                <a:solidFill>
                  <a:schemeClr val="tx2"/>
                </a:solidFill>
                <a:latin typeface="Helvetica" charset="0"/>
              </a:rPr>
              <a:t>Thermal </a:t>
            </a:r>
            <a:r>
              <a:rPr lang="en-US" sz="1800" b="0" dirty="0">
                <a:solidFill>
                  <a:schemeClr val="tx2"/>
                </a:solidFill>
                <a:latin typeface="Helvetica" charset="0"/>
              </a:rPr>
              <a:t>noise</a:t>
            </a:r>
          </a:p>
          <a:p>
            <a:pPr lvl="2">
              <a:lnSpc>
                <a:spcPct val="130000"/>
              </a:lnSpc>
              <a:buFontTx/>
              <a:buChar char="•"/>
              <a:defRPr/>
            </a:pPr>
            <a:r>
              <a:rPr lang="en-US" sz="1800" b="0" dirty="0">
                <a:solidFill>
                  <a:schemeClr val="tx2"/>
                </a:solidFill>
                <a:latin typeface="Helvetica" charset="0"/>
              </a:rPr>
              <a:t> Suspensions</a:t>
            </a:r>
          </a:p>
          <a:p>
            <a:pPr lvl="2">
              <a:lnSpc>
                <a:spcPct val="130000"/>
              </a:lnSpc>
              <a:buFontTx/>
              <a:buChar char="•"/>
              <a:defRPr/>
            </a:pPr>
            <a:r>
              <a:rPr lang="en-US" sz="1800" b="0" dirty="0">
                <a:solidFill>
                  <a:schemeClr val="tx2"/>
                </a:solidFill>
                <a:latin typeface="Helvetica" charset="0"/>
              </a:rPr>
              <a:t> Optics</a:t>
            </a:r>
          </a:p>
          <a:p>
            <a:pPr>
              <a:lnSpc>
                <a:spcPct val="130000"/>
              </a:lnSpc>
              <a:defRPr/>
            </a:pPr>
            <a:r>
              <a:rPr lang="en-US" sz="1800" i="1" dirty="0" smtClean="0">
                <a:solidFill>
                  <a:schemeClr val="tx2"/>
                </a:solidFill>
                <a:latin typeface="Helvetica" charset="0"/>
              </a:rPr>
              <a:t>II. Sensing Noises </a:t>
            </a:r>
          </a:p>
          <a:p>
            <a:pPr>
              <a:lnSpc>
                <a:spcPct val="130000"/>
              </a:lnSpc>
              <a:defRPr/>
            </a:pPr>
            <a:r>
              <a:rPr lang="en-US" sz="1800" dirty="0" smtClean="0">
                <a:solidFill>
                  <a:schemeClr val="tx2"/>
                </a:solidFill>
                <a:latin typeface="Helvetica" charset="0"/>
                <a:sym typeface="Wingdings"/>
              </a:rPr>
              <a:t></a:t>
            </a:r>
            <a:r>
              <a:rPr lang="en-US" sz="1800" dirty="0">
                <a:solidFill>
                  <a:schemeClr val="tx2"/>
                </a:solidFill>
                <a:latin typeface="Helvetica" charset="0"/>
                <a:sym typeface="Wingdings"/>
              </a:rPr>
              <a:t> </a:t>
            </a:r>
            <a:r>
              <a:rPr lang="en-US" sz="1800" dirty="0" err="1" smtClean="0">
                <a:solidFill>
                  <a:schemeClr val="tx2"/>
                </a:solidFill>
                <a:latin typeface="Symbol" charset="2"/>
                <a:cs typeface="Symbol" charset="2"/>
              </a:rPr>
              <a:t>D</a:t>
            </a:r>
            <a:r>
              <a:rPr lang="en-US" sz="1800" dirty="0" err="1" smtClean="0">
                <a:solidFill>
                  <a:schemeClr val="tx2"/>
                </a:solidFill>
                <a:latin typeface="Helvetica" charset="0"/>
              </a:rPr>
              <a:t>t</a:t>
            </a:r>
            <a:r>
              <a:rPr lang="en-US" sz="1800" baseline="-25000" dirty="0" err="1" smtClean="0">
                <a:solidFill>
                  <a:schemeClr val="tx2"/>
                </a:solidFill>
                <a:latin typeface="Helvetica" charset="0"/>
              </a:rPr>
              <a:t>photon</a:t>
            </a:r>
            <a:r>
              <a:rPr lang="en-US" sz="1800" dirty="0" smtClean="0">
                <a:solidFill>
                  <a:schemeClr val="tx2"/>
                </a:solidFill>
                <a:latin typeface="Helvetica" charset="0"/>
              </a:rPr>
              <a:t>(f)</a:t>
            </a:r>
            <a:endParaRPr lang="en-US" sz="1800" dirty="0">
              <a:solidFill>
                <a:schemeClr val="tx2"/>
              </a:solidFill>
              <a:latin typeface="Helvetica" charset="0"/>
            </a:endParaRPr>
          </a:p>
          <a:p>
            <a:pPr lvl="2">
              <a:lnSpc>
                <a:spcPct val="130000"/>
              </a:lnSpc>
              <a:buFontTx/>
              <a:buChar char="•"/>
              <a:defRPr/>
            </a:pPr>
            <a:r>
              <a:rPr lang="en-US" sz="1800" b="0" dirty="0">
                <a:solidFill>
                  <a:schemeClr val="tx2"/>
                </a:solidFill>
                <a:latin typeface="Helvetica" charset="0"/>
              </a:rPr>
              <a:t> Shot </a:t>
            </a:r>
            <a:r>
              <a:rPr lang="en-US" sz="1800" b="0" dirty="0" smtClean="0">
                <a:solidFill>
                  <a:schemeClr val="tx2"/>
                </a:solidFill>
                <a:latin typeface="Helvetica" charset="0"/>
              </a:rPr>
              <a:t>Noise</a:t>
            </a:r>
          </a:p>
          <a:p>
            <a:pPr lvl="2">
              <a:lnSpc>
                <a:spcPct val="130000"/>
              </a:lnSpc>
              <a:buFontTx/>
              <a:buChar char="•"/>
              <a:defRPr/>
            </a:pPr>
            <a:r>
              <a:rPr lang="en-US" sz="1800" b="0" dirty="0" smtClean="0">
                <a:solidFill>
                  <a:schemeClr val="tx2"/>
                </a:solidFill>
                <a:latin typeface="Helvetica" charset="0"/>
              </a:rPr>
              <a:t> Residual Gas</a:t>
            </a:r>
          </a:p>
          <a:p>
            <a:pPr>
              <a:lnSpc>
                <a:spcPct val="130000"/>
              </a:lnSpc>
              <a:defRPr/>
            </a:pPr>
            <a:r>
              <a:rPr lang="en-US" sz="1800" u="sng" dirty="0" smtClean="0">
                <a:solidFill>
                  <a:schemeClr val="tx2"/>
                </a:solidFill>
                <a:latin typeface="Helvetica" charset="0"/>
              </a:rPr>
              <a:t>Technical Noises:</a:t>
            </a:r>
            <a:endParaRPr lang="en-US" sz="1800" b="0" u="sng" dirty="0">
              <a:solidFill>
                <a:schemeClr val="tx2"/>
              </a:solidFill>
              <a:latin typeface="Helvetica" charset="0"/>
            </a:endParaRPr>
          </a:p>
        </p:txBody>
      </p:sp>
      <p:sp>
        <p:nvSpPr>
          <p:cNvPr id="3" name="TextBox 2"/>
          <p:cNvSpPr txBox="1"/>
          <p:nvPr/>
        </p:nvSpPr>
        <p:spPr>
          <a:xfrm>
            <a:off x="4823523" y="1355547"/>
            <a:ext cx="3844322" cy="338554"/>
          </a:xfrm>
          <a:prstGeom prst="rect">
            <a:avLst/>
          </a:prstGeom>
          <a:noFill/>
        </p:spPr>
        <p:txBody>
          <a:bodyPr wrap="none" rtlCol="0">
            <a:spAutoFit/>
          </a:bodyPr>
          <a:lstStyle/>
          <a:p>
            <a:r>
              <a:rPr lang="en-US" sz="1600" u="sng" dirty="0" smtClean="0">
                <a:solidFill>
                  <a:schemeClr val="tx2"/>
                </a:solidFill>
              </a:rPr>
              <a:t>Advanced LIGO Design Noise Budget</a:t>
            </a:r>
            <a:endParaRPr lang="en-US" sz="1600" u="sng" dirty="0">
              <a:solidFill>
                <a:schemeClr val="tx2"/>
              </a:solidFill>
            </a:endParaRPr>
          </a:p>
        </p:txBody>
      </p:sp>
      <p:sp>
        <p:nvSpPr>
          <p:cNvPr id="7" name="TextBox 6"/>
          <p:cNvSpPr txBox="1"/>
          <p:nvPr/>
        </p:nvSpPr>
        <p:spPr>
          <a:xfrm>
            <a:off x="305731" y="5984949"/>
            <a:ext cx="2838109" cy="369332"/>
          </a:xfrm>
          <a:prstGeom prst="rect">
            <a:avLst/>
          </a:prstGeom>
          <a:noFill/>
        </p:spPr>
        <p:txBody>
          <a:bodyPr wrap="square" rtlCol="0">
            <a:spAutoFit/>
          </a:bodyPr>
          <a:lstStyle/>
          <a:p>
            <a:r>
              <a:rPr lang="en-US" sz="1800" i="1" dirty="0" smtClean="0">
                <a:solidFill>
                  <a:schemeClr val="tx2"/>
                </a:solidFill>
                <a:latin typeface="Helvetica" charset="0"/>
                <a:sym typeface="Wingdings"/>
              </a:rPr>
              <a:t></a:t>
            </a:r>
            <a:r>
              <a:rPr lang="en-US" sz="1800" b="0" i="1" dirty="0" smtClean="0">
                <a:solidFill>
                  <a:schemeClr val="tx2"/>
                </a:solidFill>
                <a:latin typeface="Helvetica" charset="0"/>
                <a:sym typeface="Wingdings"/>
              </a:rPr>
              <a:t> </a:t>
            </a:r>
            <a:r>
              <a:rPr lang="en-US" sz="1800" i="1" dirty="0" smtClean="0">
                <a:solidFill>
                  <a:schemeClr val="tx2"/>
                </a:solidFill>
                <a:latin typeface="Helvetica" charset="0"/>
                <a:sym typeface="Wingdings"/>
              </a:rPr>
              <a:t>Hundreds</a:t>
            </a:r>
            <a:r>
              <a:rPr lang="en-US" sz="1800" i="1" dirty="0" smtClean="0">
                <a:solidFill>
                  <a:schemeClr val="tx2"/>
                </a:solidFill>
                <a:latin typeface="Helvetica" charset="0"/>
              </a:rPr>
              <a:t> </a:t>
            </a:r>
            <a:r>
              <a:rPr lang="en-US" sz="1800" i="1" dirty="0">
                <a:solidFill>
                  <a:schemeClr val="tx2"/>
                </a:solidFill>
                <a:latin typeface="Helvetica" charset="0"/>
              </a:rPr>
              <a:t>of them</a:t>
            </a:r>
            <a:r>
              <a:rPr lang="is-IS" sz="1800" i="1" dirty="0">
                <a:solidFill>
                  <a:schemeClr val="tx2"/>
                </a:solidFill>
                <a:latin typeface="Helvetica" charset="0"/>
              </a:rPr>
              <a:t>…</a:t>
            </a:r>
            <a:endParaRPr lang="en-US" sz="1800" i="1" dirty="0">
              <a:solidFill>
                <a:schemeClr val="tx2"/>
              </a:solidFill>
              <a:latin typeface="Helvetica" charset="0"/>
            </a:endParaRPr>
          </a:p>
        </p:txBody>
      </p:sp>
      <p:sp>
        <p:nvSpPr>
          <p:cNvPr id="16" name="TextBox 2"/>
          <p:cNvSpPr txBox="1">
            <a:spLocks noChangeArrowheads="1"/>
          </p:cNvSpPr>
          <p:nvPr/>
        </p:nvSpPr>
        <p:spPr bwMode="auto">
          <a:xfrm>
            <a:off x="7069107" y="4636127"/>
            <a:ext cx="1159692" cy="461665"/>
          </a:xfrm>
          <a:prstGeom prst="rect">
            <a:avLst/>
          </a:prstGeom>
          <a:solidFill>
            <a:schemeClr val="bg1"/>
          </a:solidFill>
          <a:ln w="38100">
            <a:solidFill>
              <a:srgbClr val="FF0000"/>
            </a:solidFill>
            <a:miter lim="800000"/>
            <a:headEnd/>
            <a:tailEnd/>
          </a:ln>
        </p:spPr>
        <p:txBody>
          <a:bodyPr wrap="none">
            <a:spAutoFit/>
          </a:bodyPr>
          <a:lstStyle>
            <a:lvl1pPr>
              <a:defRPr sz="1400" b="1">
                <a:solidFill>
                  <a:schemeClr val="tx1"/>
                </a:solidFill>
                <a:latin typeface="Arial" charset="0"/>
                <a:ea typeface="ＭＳ Ｐゴシック" charset="0"/>
                <a:cs typeface="ＭＳ Ｐゴシック" charset="0"/>
              </a:defRPr>
            </a:lvl1pPr>
            <a:lvl2pPr marL="742950" indent="-285750">
              <a:defRPr sz="1400" b="1">
                <a:solidFill>
                  <a:schemeClr val="tx1"/>
                </a:solidFill>
                <a:latin typeface="Arial" charset="0"/>
                <a:ea typeface="ＭＳ Ｐゴシック" charset="0"/>
              </a:defRPr>
            </a:lvl2pPr>
            <a:lvl3pPr marL="1143000" indent="-228600">
              <a:defRPr sz="1400" b="1">
                <a:solidFill>
                  <a:schemeClr val="tx1"/>
                </a:solidFill>
                <a:latin typeface="Arial" charset="0"/>
                <a:ea typeface="ＭＳ Ｐゴシック" charset="0"/>
              </a:defRPr>
            </a:lvl3pPr>
            <a:lvl4pPr marL="1600200" indent="-228600">
              <a:defRPr sz="1400" b="1">
                <a:solidFill>
                  <a:schemeClr val="tx1"/>
                </a:solidFill>
                <a:latin typeface="Arial" charset="0"/>
                <a:ea typeface="ＭＳ Ｐゴシック" charset="0"/>
              </a:defRPr>
            </a:lvl4pPr>
            <a:lvl5pPr marL="2057400" indent="-22860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r>
              <a:rPr lang="en-US" sz="1200" dirty="0" smtClean="0">
                <a:solidFill>
                  <a:srgbClr val="FF0000"/>
                </a:solidFill>
              </a:rPr>
              <a:t>Residual Gas </a:t>
            </a:r>
          </a:p>
          <a:p>
            <a:r>
              <a:rPr lang="en-US" sz="1200" dirty="0" smtClean="0">
                <a:solidFill>
                  <a:srgbClr val="FF0000"/>
                </a:solidFill>
              </a:rPr>
              <a:t>Scattering</a:t>
            </a:r>
            <a:endParaRPr lang="en-US" sz="1200" dirty="0">
              <a:solidFill>
                <a:srgbClr val="FF0000"/>
              </a:solidFill>
            </a:endParaRPr>
          </a:p>
        </p:txBody>
      </p:sp>
      <p:cxnSp>
        <p:nvCxnSpPr>
          <p:cNvPr id="17" name="Straight Arrow Connector 16"/>
          <p:cNvCxnSpPr>
            <a:stCxn id="16" idx="2"/>
          </p:cNvCxnSpPr>
          <p:nvPr/>
        </p:nvCxnSpPr>
        <p:spPr bwMode="auto">
          <a:xfrm flipH="1">
            <a:off x="5963703" y="5097792"/>
            <a:ext cx="1685250" cy="645395"/>
          </a:xfrm>
          <a:prstGeom prst="straightConnector1">
            <a:avLst/>
          </a:prstGeom>
          <a:solidFill>
            <a:schemeClr val="accent1"/>
          </a:solidFill>
          <a:ln w="38100" cap="flat" cmpd="sng" algn="ctr">
            <a:solidFill>
              <a:srgbClr val="FF0000"/>
            </a:solidFill>
            <a:prstDash val="solid"/>
            <a:round/>
            <a:headEnd type="none" w="sm" len="sm"/>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0" name="TextBox 11"/>
          <p:cNvSpPr txBox="1">
            <a:spLocks noChangeArrowheads="1"/>
          </p:cNvSpPr>
          <p:nvPr/>
        </p:nvSpPr>
        <p:spPr bwMode="auto">
          <a:xfrm>
            <a:off x="4185104" y="6091379"/>
            <a:ext cx="1313355" cy="276999"/>
          </a:xfrm>
          <a:prstGeom prst="rect">
            <a:avLst/>
          </a:prstGeom>
          <a:solidFill>
            <a:schemeClr val="bg1"/>
          </a:solidFill>
          <a:ln w="38100">
            <a:solidFill>
              <a:srgbClr val="FF0000"/>
            </a:solidFill>
            <a:miter lim="800000"/>
            <a:headEnd/>
            <a:tailEnd/>
          </a:ln>
        </p:spPr>
        <p:txBody>
          <a:bodyPr wrap="none">
            <a:spAutoFit/>
          </a:bodyPr>
          <a:lstStyle>
            <a:lvl1pPr>
              <a:defRPr sz="1400" b="1">
                <a:solidFill>
                  <a:schemeClr val="tx1"/>
                </a:solidFill>
                <a:latin typeface="Arial" charset="0"/>
                <a:ea typeface="ＭＳ Ｐゴシック" charset="0"/>
                <a:cs typeface="ＭＳ Ｐゴシック" charset="0"/>
              </a:defRPr>
            </a:lvl1pPr>
            <a:lvl2pPr marL="742950" indent="-285750">
              <a:defRPr sz="1400" b="1">
                <a:solidFill>
                  <a:schemeClr val="tx1"/>
                </a:solidFill>
                <a:latin typeface="Arial" charset="0"/>
                <a:ea typeface="ＭＳ Ｐゴシック" charset="0"/>
              </a:defRPr>
            </a:lvl2pPr>
            <a:lvl3pPr marL="1143000" indent="-228600">
              <a:defRPr sz="1400" b="1">
                <a:solidFill>
                  <a:schemeClr val="tx1"/>
                </a:solidFill>
                <a:latin typeface="Arial" charset="0"/>
                <a:ea typeface="ＭＳ Ｐゴシック" charset="0"/>
              </a:defRPr>
            </a:lvl3pPr>
            <a:lvl4pPr marL="1600200" indent="-228600">
              <a:defRPr sz="1400" b="1">
                <a:solidFill>
                  <a:schemeClr val="tx1"/>
                </a:solidFill>
                <a:latin typeface="Arial" charset="0"/>
                <a:ea typeface="ＭＳ Ｐゴシック" charset="0"/>
              </a:defRPr>
            </a:lvl4pPr>
            <a:lvl5pPr marL="2057400" indent="-22860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r>
              <a:rPr lang="en-US" sz="1200" dirty="0" smtClean="0">
                <a:solidFill>
                  <a:srgbClr val="FF0000"/>
                </a:solidFill>
              </a:rPr>
              <a:t>Seismic Motion</a:t>
            </a:r>
          </a:p>
        </p:txBody>
      </p:sp>
      <p:cxnSp>
        <p:nvCxnSpPr>
          <p:cNvPr id="21" name="Straight Arrow Connector 20"/>
          <p:cNvCxnSpPr>
            <a:stCxn id="20" idx="0"/>
          </p:cNvCxnSpPr>
          <p:nvPr/>
        </p:nvCxnSpPr>
        <p:spPr bwMode="auto">
          <a:xfrm flipH="1" flipV="1">
            <a:off x="4279509" y="4970065"/>
            <a:ext cx="562273" cy="1121314"/>
          </a:xfrm>
          <a:prstGeom prst="straightConnector1">
            <a:avLst/>
          </a:prstGeom>
          <a:solidFill>
            <a:schemeClr val="accent1"/>
          </a:solidFill>
          <a:ln w="38100" cap="flat" cmpd="sng" algn="ctr">
            <a:solidFill>
              <a:srgbClr val="FF0000"/>
            </a:solidFill>
            <a:prstDash val="solid"/>
            <a:round/>
            <a:headEnd type="none" w="sm" len="sm"/>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3763171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p:cNvSpPr>
            <a:spLocks noGrp="1"/>
          </p:cNvSpPr>
          <p:nvPr>
            <p:ph type="title"/>
          </p:nvPr>
        </p:nvSpPr>
        <p:spPr>
          <a:xfrm>
            <a:off x="1366690" y="317654"/>
            <a:ext cx="7497912" cy="700088"/>
          </a:xfrm>
        </p:spPr>
        <p:txBody>
          <a:bodyPr/>
          <a:lstStyle/>
          <a:p>
            <a:r>
              <a:rPr lang="en-US" sz="2800" dirty="0" smtClean="0">
                <a:latin typeface="Helvetica" charset="0"/>
              </a:rPr>
              <a:t>Advanced LIGO Front-end Stabilized </a:t>
            </a:r>
            <a:br>
              <a:rPr lang="en-US" sz="2800" dirty="0" smtClean="0">
                <a:latin typeface="Helvetica" charset="0"/>
              </a:rPr>
            </a:br>
            <a:r>
              <a:rPr lang="en-US" sz="2800" dirty="0" smtClean="0">
                <a:latin typeface="Helvetica" charset="0"/>
              </a:rPr>
              <a:t>200W Laser</a:t>
            </a:r>
            <a:endParaRPr lang="en-US" sz="1600" dirty="0">
              <a:latin typeface="Helvetica" charset="0"/>
              <a:cs typeface="Helvetica" charset="0"/>
            </a:endParaRPr>
          </a:p>
        </p:txBody>
      </p:sp>
      <p:sp>
        <p:nvSpPr>
          <p:cNvPr id="54275" name="TextBox 14"/>
          <p:cNvSpPr txBox="1">
            <a:spLocks noChangeArrowheads="1"/>
          </p:cNvSpPr>
          <p:nvPr/>
        </p:nvSpPr>
        <p:spPr bwMode="auto">
          <a:xfrm>
            <a:off x="168126" y="1090287"/>
            <a:ext cx="4172325"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buFont typeface="Arial" charset="0"/>
              <a:buChar char="•"/>
            </a:pPr>
            <a:r>
              <a:rPr lang="en-US" sz="1400" b="0" dirty="0" smtClean="0">
                <a:solidFill>
                  <a:schemeClr val="tx2"/>
                </a:solidFill>
                <a:latin typeface="Helvetica" charset="0"/>
                <a:cs typeface="Helvetica" charset="0"/>
              </a:rPr>
              <a:t>Stabilized in power and frequency – using techniques developed for time references</a:t>
            </a:r>
            <a:endParaRPr lang="en-US" sz="1400" b="0" dirty="0">
              <a:solidFill>
                <a:schemeClr val="tx2"/>
              </a:solidFill>
              <a:latin typeface="Helvetica" charset="0"/>
              <a:cs typeface="Helvetica" charset="0"/>
            </a:endParaRPr>
          </a:p>
          <a:p>
            <a:pPr>
              <a:buFont typeface="Arial" charset="0"/>
              <a:buChar char="•"/>
            </a:pPr>
            <a:r>
              <a:rPr lang="en-US" sz="1400" b="0" dirty="0">
                <a:solidFill>
                  <a:schemeClr val="tx2"/>
                </a:solidFill>
                <a:latin typeface="Helvetica" charset="0"/>
                <a:cs typeface="Helvetica" charset="0"/>
              </a:rPr>
              <a:t>Uses a </a:t>
            </a:r>
            <a:r>
              <a:rPr lang="en-US" sz="1400" b="0" dirty="0" err="1" smtClean="0">
                <a:solidFill>
                  <a:schemeClr val="tx2"/>
                </a:solidFill>
                <a:latin typeface="Helvetica" charset="0"/>
                <a:cs typeface="Helvetica" charset="0"/>
              </a:rPr>
              <a:t>Nd:YAG</a:t>
            </a:r>
            <a:r>
              <a:rPr lang="en-US" sz="1400" b="0" dirty="0" smtClean="0">
                <a:solidFill>
                  <a:schemeClr val="tx2"/>
                </a:solidFill>
                <a:latin typeface="Helvetica" charset="0"/>
                <a:cs typeface="Helvetica" charset="0"/>
              </a:rPr>
              <a:t> monolithic </a:t>
            </a:r>
            <a:r>
              <a:rPr lang="en-US" sz="1400" b="0" dirty="0">
                <a:solidFill>
                  <a:schemeClr val="tx2"/>
                </a:solidFill>
                <a:latin typeface="Helvetica" charset="0"/>
                <a:cs typeface="Helvetica" charset="0"/>
              </a:rPr>
              <a:t>master oscillator followed by </a:t>
            </a:r>
            <a:r>
              <a:rPr lang="en-US" sz="1400" b="0" dirty="0" smtClean="0">
                <a:solidFill>
                  <a:schemeClr val="tx2"/>
                </a:solidFill>
                <a:latin typeface="Helvetica" charset="0"/>
                <a:cs typeface="Helvetica" charset="0"/>
              </a:rPr>
              <a:t>two-stage amplification </a:t>
            </a:r>
          </a:p>
          <a:p>
            <a:pPr lvl="1">
              <a:buFont typeface="Arial" charset="0"/>
              <a:buChar char="•"/>
            </a:pPr>
            <a:r>
              <a:rPr lang="en-US" sz="1400" b="0" dirty="0" smtClean="0">
                <a:solidFill>
                  <a:schemeClr val="tx2"/>
                </a:solidFill>
                <a:latin typeface="Helvetica" charset="0"/>
                <a:cs typeface="Helvetica" charset="0"/>
              </a:rPr>
              <a:t>35W Nd:YVO</a:t>
            </a:r>
            <a:r>
              <a:rPr lang="en-US" sz="1400" b="0" baseline="-25000" dirty="0" smtClean="0">
                <a:solidFill>
                  <a:schemeClr val="tx2"/>
                </a:solidFill>
                <a:latin typeface="Helvetica" charset="0"/>
                <a:cs typeface="Helvetica" charset="0"/>
              </a:rPr>
              <a:t>4</a:t>
            </a:r>
            <a:r>
              <a:rPr lang="en-US" sz="1400" b="0" dirty="0" smtClean="0">
                <a:solidFill>
                  <a:schemeClr val="tx2"/>
                </a:solidFill>
                <a:latin typeface="Helvetica" charset="0"/>
                <a:cs typeface="Helvetica" charset="0"/>
              </a:rPr>
              <a:t> MOPA </a:t>
            </a:r>
          </a:p>
          <a:p>
            <a:pPr lvl="1">
              <a:buFont typeface="Arial" charset="0"/>
              <a:buChar char="•"/>
            </a:pPr>
            <a:r>
              <a:rPr lang="en-US" sz="1400" b="0" dirty="0" smtClean="0">
                <a:solidFill>
                  <a:schemeClr val="tx2"/>
                </a:solidFill>
                <a:latin typeface="Helvetica" charset="0"/>
                <a:cs typeface="Helvetica" charset="0"/>
              </a:rPr>
              <a:t>200 W injection</a:t>
            </a:r>
            <a:r>
              <a:rPr lang="en-US" sz="1400" b="0" dirty="0">
                <a:solidFill>
                  <a:schemeClr val="tx2"/>
                </a:solidFill>
                <a:latin typeface="Helvetica" charset="0"/>
                <a:cs typeface="Helvetica" charset="0"/>
              </a:rPr>
              <a:t>-</a:t>
            </a:r>
            <a:r>
              <a:rPr lang="en-US" sz="1400" b="0" dirty="0" smtClean="0">
                <a:solidFill>
                  <a:schemeClr val="tx2"/>
                </a:solidFill>
                <a:latin typeface="Helvetica" charset="0"/>
                <a:cs typeface="Helvetica" charset="0"/>
              </a:rPr>
              <a:t>locked </a:t>
            </a:r>
            <a:r>
              <a:rPr lang="en-US" sz="1400" b="0" dirty="0" err="1" smtClean="0">
                <a:solidFill>
                  <a:schemeClr val="tx2"/>
                </a:solidFill>
                <a:latin typeface="Helvetica" charset="0"/>
                <a:cs typeface="Helvetica" charset="0"/>
              </a:rPr>
              <a:t>Nd:YAG</a:t>
            </a:r>
            <a:r>
              <a:rPr lang="en-US" sz="1400" b="0" dirty="0" smtClean="0">
                <a:solidFill>
                  <a:schemeClr val="tx2"/>
                </a:solidFill>
                <a:latin typeface="Helvetica" charset="0"/>
                <a:cs typeface="Helvetica" charset="0"/>
              </a:rPr>
              <a:t> </a:t>
            </a:r>
            <a:r>
              <a:rPr lang="en-US" sz="1400" b="0" dirty="0">
                <a:solidFill>
                  <a:schemeClr val="tx2"/>
                </a:solidFill>
                <a:latin typeface="Helvetica" charset="0"/>
                <a:cs typeface="Helvetica" charset="0"/>
              </a:rPr>
              <a:t>rod </a:t>
            </a:r>
            <a:r>
              <a:rPr lang="en-US" sz="1400" b="0" dirty="0" smtClean="0">
                <a:solidFill>
                  <a:schemeClr val="tx2"/>
                </a:solidFill>
                <a:latin typeface="Helvetica" charset="0"/>
                <a:cs typeface="Helvetica" charset="0"/>
              </a:rPr>
              <a:t>ring amplifier</a:t>
            </a:r>
          </a:p>
          <a:p>
            <a:pPr>
              <a:buFont typeface="Arial" charset="0"/>
              <a:buChar char="•"/>
            </a:pPr>
            <a:endParaRPr lang="en-US" sz="1400" b="0" dirty="0" smtClean="0">
              <a:solidFill>
                <a:schemeClr val="tx2"/>
              </a:solidFill>
              <a:latin typeface="Helvetica" charset="0"/>
              <a:cs typeface="Helvetica" charset="0"/>
            </a:endParaRPr>
          </a:p>
        </p:txBody>
      </p:sp>
      <p:pic>
        <p:nvPicPr>
          <p:cNvPr id="54277" name="Picture 1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02774" y="3004094"/>
            <a:ext cx="2304587" cy="3375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3903173" y="4014210"/>
            <a:ext cx="4931430" cy="2634338"/>
          </a:xfrm>
          <a:prstGeom prst="rect">
            <a:avLst/>
          </a:prstGeom>
        </p:spPr>
      </p:pic>
      <p:sp>
        <p:nvSpPr>
          <p:cNvPr id="3" name="Rectangle 2"/>
          <p:cNvSpPr/>
          <p:nvPr/>
        </p:nvSpPr>
        <p:spPr>
          <a:xfrm>
            <a:off x="1460943" y="6499285"/>
            <a:ext cx="3006152" cy="246221"/>
          </a:xfrm>
          <a:prstGeom prst="rect">
            <a:avLst/>
          </a:prstGeom>
          <a:solidFill>
            <a:schemeClr val="accent2"/>
          </a:solidFill>
          <a:ln>
            <a:noFill/>
          </a:ln>
        </p:spPr>
        <p:txBody>
          <a:bodyPr wrap="square">
            <a:spAutoFit/>
          </a:bodyPr>
          <a:lstStyle/>
          <a:p>
            <a:r>
              <a:rPr lang="nl-NL" sz="1000" b="0" dirty="0">
                <a:solidFill>
                  <a:srgbClr val="000000"/>
                </a:solidFill>
                <a:latin typeface="Arial"/>
                <a:cs typeface="Arial"/>
              </a:rPr>
              <a:t>P. </a:t>
            </a:r>
            <a:r>
              <a:rPr lang="nl-NL" sz="1000" b="0" dirty="0" err="1">
                <a:solidFill>
                  <a:srgbClr val="000000"/>
                </a:solidFill>
                <a:latin typeface="Arial"/>
                <a:cs typeface="Arial"/>
              </a:rPr>
              <a:t>Kwee,et</a:t>
            </a:r>
            <a:r>
              <a:rPr lang="nl-NL" sz="1000" b="0" dirty="0">
                <a:solidFill>
                  <a:srgbClr val="000000"/>
                </a:solidFill>
                <a:latin typeface="Arial"/>
                <a:cs typeface="Arial"/>
              </a:rPr>
              <a:t> al., </a:t>
            </a:r>
            <a:r>
              <a:rPr lang="nl-NL" sz="1000" b="0" dirty="0" err="1">
                <a:solidFill>
                  <a:srgbClr val="000000"/>
                </a:solidFill>
                <a:latin typeface="Arial"/>
                <a:cs typeface="Arial"/>
              </a:rPr>
              <a:t>Opt</a:t>
            </a:r>
            <a:r>
              <a:rPr lang="nl-NL" sz="1000" b="0" dirty="0">
                <a:solidFill>
                  <a:srgbClr val="000000"/>
                </a:solidFill>
                <a:latin typeface="Arial"/>
                <a:cs typeface="Arial"/>
              </a:rPr>
              <a:t>. </a:t>
            </a:r>
            <a:r>
              <a:rPr lang="nl-NL" sz="1000" b="0" dirty="0" err="1">
                <a:solidFill>
                  <a:srgbClr val="000000"/>
                </a:solidFill>
                <a:latin typeface="Arial"/>
                <a:cs typeface="Arial"/>
              </a:rPr>
              <a:t>Exp</a:t>
            </a:r>
            <a:r>
              <a:rPr lang="nl-NL" sz="1000" b="0" dirty="0">
                <a:solidFill>
                  <a:srgbClr val="000000"/>
                </a:solidFill>
                <a:latin typeface="Arial"/>
                <a:cs typeface="Arial"/>
              </a:rPr>
              <a:t>. 20, 10617-10634 (2012).</a:t>
            </a:r>
            <a:endParaRPr lang="en-US" sz="1000" b="0" dirty="0">
              <a:solidFill>
                <a:srgbClr val="000000"/>
              </a:solidFill>
              <a:latin typeface="Arial"/>
              <a:cs typeface="Arial"/>
            </a:endParaRPr>
          </a:p>
        </p:txBody>
      </p:sp>
      <p:pic>
        <p:nvPicPr>
          <p:cNvPr id="9" name="Picture 8" descr="ALIGO PSL.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67678" y="1181112"/>
            <a:ext cx="4049108" cy="2699405"/>
          </a:xfrm>
          <a:prstGeom prst="rect">
            <a:avLst/>
          </a:prstGeom>
        </p:spPr>
      </p:pic>
      <p:sp>
        <p:nvSpPr>
          <p:cNvPr id="4" name="TextBox 3"/>
          <p:cNvSpPr txBox="1"/>
          <p:nvPr/>
        </p:nvSpPr>
        <p:spPr>
          <a:xfrm>
            <a:off x="204262" y="3321324"/>
            <a:ext cx="1491992" cy="938719"/>
          </a:xfrm>
          <a:prstGeom prst="rect">
            <a:avLst/>
          </a:prstGeom>
          <a:noFill/>
        </p:spPr>
        <p:txBody>
          <a:bodyPr wrap="square" rtlCol="0">
            <a:spAutoFit/>
          </a:bodyPr>
          <a:lstStyle/>
          <a:p>
            <a:r>
              <a:rPr lang="en-US" sz="1100" dirty="0" smtClean="0">
                <a:solidFill>
                  <a:srgbClr val="000000"/>
                </a:solidFill>
              </a:rPr>
              <a:t>Collaboration w/ </a:t>
            </a:r>
          </a:p>
          <a:p>
            <a:r>
              <a:rPr lang="en-US" sz="1100" dirty="0" smtClean="0">
                <a:solidFill>
                  <a:srgbClr val="000000"/>
                </a:solidFill>
              </a:rPr>
              <a:t>MPG Albert Einstein Institute;</a:t>
            </a:r>
          </a:p>
          <a:p>
            <a:r>
              <a:rPr lang="en-US" sz="1100" dirty="0" smtClean="0">
                <a:solidFill>
                  <a:srgbClr val="000000"/>
                </a:solidFill>
              </a:rPr>
              <a:t>Laser </a:t>
            </a:r>
            <a:r>
              <a:rPr lang="en-US" sz="1100" dirty="0" err="1" smtClean="0">
                <a:solidFill>
                  <a:srgbClr val="000000"/>
                </a:solidFill>
              </a:rPr>
              <a:t>Zentrum</a:t>
            </a:r>
            <a:r>
              <a:rPr lang="en-US" sz="1100" dirty="0" smtClean="0">
                <a:solidFill>
                  <a:srgbClr val="000000"/>
                </a:solidFill>
              </a:rPr>
              <a:t> Hannover</a:t>
            </a:r>
            <a:endParaRPr lang="en-US" sz="1100" dirty="0">
              <a:solidFill>
                <a:srgbClr val="000000"/>
              </a:solidFill>
            </a:endParaRPr>
          </a:p>
        </p:txBody>
      </p:sp>
      <p:sp>
        <p:nvSpPr>
          <p:cNvPr id="54274" name="Slide Number Placeholder 3"/>
          <p:cNvSpPr>
            <a:spLocks noGrp="1"/>
          </p:cNvSpPr>
          <p:nvPr>
            <p:ph type="sldNum" sz="quarter" idx="10"/>
          </p:nvPr>
        </p:nvSpPr>
        <p:spPr>
          <a:xfrm>
            <a:off x="8127997" y="64008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0A8B3EC-B71D-D74A-A166-311FBC24FD49}" type="slidenum">
              <a:rPr lang="en-US" sz="1200">
                <a:latin typeface="Helvetica" charset="0"/>
              </a:rPr>
              <a:pPr/>
              <a:t>13</a:t>
            </a:fld>
            <a:endParaRPr lang="en-US" sz="1200">
              <a:latin typeface="Helvetica" charset="0"/>
            </a:endParaRPr>
          </a:p>
        </p:txBody>
      </p:sp>
      <p:pic>
        <p:nvPicPr>
          <p:cNvPr id="11" name="Picture 10"/>
          <p:cNvPicPr/>
          <p:nvPr/>
        </p:nvPicPr>
        <p:blipFill>
          <a:blip r:embed="rId6" cstate="screen">
            <a:extLst>
              <a:ext uri="{28A0092B-C50C-407E-A947-70E740481C1C}">
                <a14:useLocalDpi xmlns:a14="http://schemas.microsoft.com/office/drawing/2010/main"/>
              </a:ext>
            </a:extLst>
          </a:blip>
          <a:stretch>
            <a:fillRect/>
          </a:stretch>
        </p:blipFill>
        <p:spPr>
          <a:xfrm>
            <a:off x="160131" y="4279676"/>
            <a:ext cx="1477971" cy="666561"/>
          </a:xfrm>
          <a:prstGeom prst="rect">
            <a:avLst/>
          </a:prstGeom>
          <a:ln>
            <a:noFill/>
          </a:ln>
        </p:spPr>
      </p:pic>
    </p:spTree>
    <p:extLst>
      <p:ext uri="{BB962C8B-B14F-4D97-AF65-F5344CB8AC3E}">
        <p14:creationId xmlns:p14="http://schemas.microsoft.com/office/powerpoint/2010/main" val="240850630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Advanced LIGO Suspensions</a:t>
            </a:r>
            <a:endParaRPr lang="en-US" dirty="0"/>
          </a:p>
        </p:txBody>
      </p:sp>
      <p:sp>
        <p:nvSpPr>
          <p:cNvPr id="4" name="Slide Number Placeholder 3"/>
          <p:cNvSpPr>
            <a:spLocks noGrp="1"/>
          </p:cNvSpPr>
          <p:nvPr>
            <p:ph type="sldNum" sz="quarter" idx="11"/>
          </p:nvPr>
        </p:nvSpPr>
        <p:spPr/>
        <p:txBody>
          <a:bodyPr/>
          <a:lstStyle/>
          <a:p>
            <a:pPr>
              <a:defRPr/>
            </a:pPr>
            <a:fld id="{4703B35A-92CA-9244-943F-6D1BF23D8702}" type="slidenum">
              <a:rPr lang="en-US" smtClean="0"/>
              <a:pPr>
                <a:defRPr/>
              </a:pPr>
              <a:t>14</a:t>
            </a:fld>
            <a:endParaRPr lang="en-US"/>
          </a:p>
        </p:txBody>
      </p: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77169" y="2073884"/>
            <a:ext cx="3725723" cy="2913174"/>
          </a:xfrm>
          <a:prstGeom prst="rect">
            <a:avLst/>
          </a:prstGeom>
        </p:spPr>
      </p:pic>
      <p:pic>
        <p:nvPicPr>
          <p:cNvPr id="7" name="Picture 6" descr="SUS-cqg507871f8_hr.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104079"/>
            <a:ext cx="5316042" cy="3580050"/>
          </a:xfrm>
          <a:prstGeom prst="rect">
            <a:avLst/>
          </a:prstGeom>
        </p:spPr>
      </p:pic>
      <p:sp>
        <p:nvSpPr>
          <p:cNvPr id="5" name="TextBox 4"/>
          <p:cNvSpPr txBox="1"/>
          <p:nvPr/>
        </p:nvSpPr>
        <p:spPr>
          <a:xfrm>
            <a:off x="5791338" y="1199835"/>
            <a:ext cx="2722999" cy="923330"/>
          </a:xfrm>
          <a:prstGeom prst="rect">
            <a:avLst/>
          </a:prstGeom>
          <a:noFill/>
        </p:spPr>
        <p:txBody>
          <a:bodyPr wrap="none" rtlCol="0">
            <a:spAutoFit/>
          </a:bodyPr>
          <a:lstStyle/>
          <a:p>
            <a:pPr algn="ctr"/>
            <a:r>
              <a:rPr lang="en-US" sz="1800" i="1" u="sng" dirty="0" smtClean="0">
                <a:solidFill>
                  <a:srgbClr val="000000"/>
                </a:solidFill>
              </a:rPr>
              <a:t>Force </a:t>
            </a:r>
            <a:r>
              <a:rPr lang="en-US" sz="1800" i="1" u="sng" dirty="0" smtClean="0">
                <a:solidFill>
                  <a:srgbClr val="000000"/>
                </a:solidFill>
                <a:sym typeface="Wingdings"/>
              </a:rPr>
              <a:t> Displacement </a:t>
            </a:r>
          </a:p>
          <a:p>
            <a:pPr algn="ctr"/>
            <a:r>
              <a:rPr lang="en-US" sz="1800" i="1" u="sng" dirty="0" smtClean="0">
                <a:solidFill>
                  <a:srgbClr val="000000"/>
                </a:solidFill>
                <a:sym typeface="Wingdings"/>
              </a:rPr>
              <a:t>Transfer Function</a:t>
            </a:r>
          </a:p>
          <a:p>
            <a:pPr algn="ctr"/>
            <a:r>
              <a:rPr lang="en-US" sz="1800" dirty="0" smtClean="0">
                <a:solidFill>
                  <a:srgbClr val="000000"/>
                </a:solidFill>
                <a:sym typeface="Wingdings"/>
              </a:rPr>
              <a:t>Model vs. Measured </a:t>
            </a:r>
            <a:endParaRPr lang="en-US" sz="1800" dirty="0">
              <a:solidFill>
                <a:srgbClr val="000000"/>
              </a:solidFill>
            </a:endParaRPr>
          </a:p>
        </p:txBody>
      </p:sp>
      <p:pic>
        <p:nvPicPr>
          <p:cNvPr id="9" name="Picture 8" descr="ITM_weld.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51343" y="5350001"/>
            <a:ext cx="1332640" cy="999963"/>
          </a:xfrm>
          <a:prstGeom prst="rect">
            <a:avLst/>
          </a:prstGeom>
        </p:spPr>
      </p:pic>
      <p:pic>
        <p:nvPicPr>
          <p:cNvPr id="10" name="Picture 6"/>
          <p:cNvPicPr>
            <a:picLocks noChangeAspect="1"/>
          </p:cNvPicPr>
          <p:nvPr/>
        </p:nvPicPr>
        <p:blipFill>
          <a:blip r:embed="rId5" cstate="screen">
            <a:extLst>
              <a:ext uri="{28A0092B-C50C-407E-A947-70E740481C1C}">
                <a14:useLocalDpi xmlns:a14="http://schemas.microsoft.com/office/drawing/2010/main"/>
              </a:ext>
            </a:extLst>
          </a:blip>
          <a:srcRect l="-8476"/>
          <a:stretch>
            <a:fillRect/>
          </a:stretch>
        </p:blipFill>
        <p:spPr bwMode="auto">
          <a:xfrm>
            <a:off x="5429190" y="5324058"/>
            <a:ext cx="1538097" cy="1025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6"/>
          <a:stretch>
            <a:fillRect/>
          </a:stretch>
        </p:blipFill>
        <p:spPr>
          <a:xfrm>
            <a:off x="1277670" y="1187582"/>
            <a:ext cx="1074117" cy="1419637"/>
          </a:xfrm>
          <a:prstGeom prst="rect">
            <a:avLst/>
          </a:prstGeom>
        </p:spPr>
      </p:pic>
      <p:sp>
        <p:nvSpPr>
          <p:cNvPr id="3" name="TextBox 2"/>
          <p:cNvSpPr txBox="1"/>
          <p:nvPr/>
        </p:nvSpPr>
        <p:spPr>
          <a:xfrm>
            <a:off x="59756" y="1657915"/>
            <a:ext cx="1295998" cy="400110"/>
          </a:xfrm>
          <a:prstGeom prst="rect">
            <a:avLst/>
          </a:prstGeom>
          <a:noFill/>
        </p:spPr>
        <p:txBody>
          <a:bodyPr wrap="none" rtlCol="0">
            <a:spAutoFit/>
          </a:bodyPr>
          <a:lstStyle/>
          <a:p>
            <a:r>
              <a:rPr lang="en-US" sz="2000" dirty="0" smtClean="0"/>
              <a:t>Concept:</a:t>
            </a:r>
            <a:endParaRPr lang="en-US" sz="2000" dirty="0"/>
          </a:p>
        </p:txBody>
      </p:sp>
      <p:sp>
        <p:nvSpPr>
          <p:cNvPr id="12" name="TextBox 11"/>
          <p:cNvSpPr txBox="1"/>
          <p:nvPr/>
        </p:nvSpPr>
        <p:spPr>
          <a:xfrm>
            <a:off x="0" y="2762734"/>
            <a:ext cx="2165376" cy="400110"/>
          </a:xfrm>
          <a:prstGeom prst="rect">
            <a:avLst/>
          </a:prstGeom>
          <a:noFill/>
        </p:spPr>
        <p:txBody>
          <a:bodyPr wrap="none" rtlCol="0">
            <a:spAutoFit/>
          </a:bodyPr>
          <a:lstStyle/>
          <a:p>
            <a:r>
              <a:rPr lang="en-US" sz="2000" dirty="0" smtClean="0"/>
              <a:t>Implementation:</a:t>
            </a:r>
            <a:endParaRPr lang="en-US" sz="2000" dirty="0"/>
          </a:p>
        </p:txBody>
      </p:sp>
      <p:pic>
        <p:nvPicPr>
          <p:cNvPr id="13" name="Picture 12" descr="latex-image-1.pdf"/>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563864" y="1485677"/>
            <a:ext cx="2689051" cy="948280"/>
          </a:xfrm>
          <a:prstGeom prst="rect">
            <a:avLst/>
          </a:prstGeom>
        </p:spPr>
      </p:pic>
      <p:cxnSp>
        <p:nvCxnSpPr>
          <p:cNvPr id="14" name="Straight Connector 13"/>
          <p:cNvCxnSpPr/>
          <p:nvPr/>
        </p:nvCxnSpPr>
        <p:spPr bwMode="auto">
          <a:xfrm flipV="1">
            <a:off x="0" y="2716156"/>
            <a:ext cx="5326773" cy="2"/>
          </a:xfrm>
          <a:prstGeom prst="line">
            <a:avLst/>
          </a:prstGeom>
          <a:solidFill>
            <a:schemeClr val="accent1"/>
          </a:solidFill>
          <a:ln w="38100" cap="flat" cmpd="sng" algn="ctr">
            <a:solidFill>
              <a:srgbClr val="000000"/>
            </a:solidFill>
            <a:prstDash val="sysDash"/>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6" name="Straight Connector 15"/>
          <p:cNvCxnSpPr/>
          <p:nvPr/>
        </p:nvCxnSpPr>
        <p:spPr bwMode="auto">
          <a:xfrm>
            <a:off x="5303254" y="1128792"/>
            <a:ext cx="1" cy="4103630"/>
          </a:xfrm>
          <a:prstGeom prst="line">
            <a:avLst/>
          </a:prstGeom>
          <a:solidFill>
            <a:schemeClr val="accent1"/>
          </a:solidFill>
          <a:ln w="38100" cap="flat" cmpd="sng" algn="ctr">
            <a:solidFill>
              <a:srgbClr val="000000"/>
            </a:solidFill>
            <a:prstDash val="sysDash"/>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1" name="Straight Connector 20"/>
          <p:cNvCxnSpPr/>
          <p:nvPr/>
        </p:nvCxnSpPr>
        <p:spPr bwMode="auto">
          <a:xfrm>
            <a:off x="5326308" y="5196691"/>
            <a:ext cx="3817692" cy="456"/>
          </a:xfrm>
          <a:prstGeom prst="line">
            <a:avLst/>
          </a:prstGeom>
          <a:solidFill>
            <a:schemeClr val="accent1"/>
          </a:solidFill>
          <a:ln w="38100" cap="flat" cmpd="sng" algn="ctr">
            <a:solidFill>
              <a:srgbClr val="000000"/>
            </a:solidFill>
            <a:prstDash val="sysDash"/>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3" name="TextBox 22"/>
          <p:cNvSpPr txBox="1"/>
          <p:nvPr/>
        </p:nvSpPr>
        <p:spPr>
          <a:xfrm>
            <a:off x="5714817" y="6337698"/>
            <a:ext cx="1390124" cy="369332"/>
          </a:xfrm>
          <a:prstGeom prst="rect">
            <a:avLst/>
          </a:prstGeom>
          <a:noFill/>
        </p:spPr>
        <p:txBody>
          <a:bodyPr wrap="none" rtlCol="0">
            <a:spAutoFit/>
          </a:bodyPr>
          <a:lstStyle/>
          <a:p>
            <a:r>
              <a:rPr lang="en-US" sz="1800" dirty="0" smtClean="0"/>
              <a:t>Upper ‘ear’</a:t>
            </a:r>
          </a:p>
        </p:txBody>
      </p:sp>
      <p:sp>
        <p:nvSpPr>
          <p:cNvPr id="24" name="TextBox 23"/>
          <p:cNvSpPr txBox="1"/>
          <p:nvPr/>
        </p:nvSpPr>
        <p:spPr>
          <a:xfrm>
            <a:off x="7207730" y="6337242"/>
            <a:ext cx="1402948" cy="369332"/>
          </a:xfrm>
          <a:prstGeom prst="rect">
            <a:avLst/>
          </a:prstGeom>
          <a:noFill/>
        </p:spPr>
        <p:txBody>
          <a:bodyPr wrap="none" rtlCol="0">
            <a:spAutoFit/>
          </a:bodyPr>
          <a:lstStyle/>
          <a:p>
            <a:r>
              <a:rPr lang="en-US" sz="1800" dirty="0" smtClean="0"/>
              <a:t>Lower ‘ear’</a:t>
            </a:r>
          </a:p>
        </p:txBody>
      </p:sp>
      <p:sp>
        <p:nvSpPr>
          <p:cNvPr id="6" name="TextBox 5"/>
          <p:cNvSpPr txBox="1"/>
          <p:nvPr/>
        </p:nvSpPr>
        <p:spPr>
          <a:xfrm>
            <a:off x="2162327" y="2752556"/>
            <a:ext cx="2095445" cy="261610"/>
          </a:xfrm>
          <a:prstGeom prst="rect">
            <a:avLst/>
          </a:prstGeom>
          <a:noFill/>
        </p:spPr>
        <p:txBody>
          <a:bodyPr wrap="none" rtlCol="0">
            <a:spAutoFit/>
          </a:bodyPr>
          <a:lstStyle/>
          <a:p>
            <a:r>
              <a:rPr lang="en-US" sz="1100" dirty="0" smtClean="0">
                <a:solidFill>
                  <a:srgbClr val="000000"/>
                </a:solidFill>
              </a:rPr>
              <a:t>Collaboration w/ U. Glasgow </a:t>
            </a:r>
            <a:endParaRPr lang="en-US" sz="1100" dirty="0">
              <a:solidFill>
                <a:srgbClr val="000000"/>
              </a:solidFill>
            </a:endParaRPr>
          </a:p>
        </p:txBody>
      </p:sp>
      <p:pic>
        <p:nvPicPr>
          <p:cNvPr id="19" name="Picture 18"/>
          <p:cNvPicPr/>
          <p:nvPr/>
        </p:nvPicPr>
        <p:blipFill>
          <a:blip r:embed="rId8" cstate="screen">
            <a:extLst>
              <a:ext uri="{28A0092B-C50C-407E-A947-70E740481C1C}">
                <a14:useLocalDpi xmlns:a14="http://schemas.microsoft.com/office/drawing/2010/main"/>
              </a:ext>
            </a:extLst>
          </a:blip>
          <a:stretch>
            <a:fillRect/>
          </a:stretch>
        </p:blipFill>
        <p:spPr>
          <a:xfrm>
            <a:off x="2880931" y="3017198"/>
            <a:ext cx="1116094" cy="305403"/>
          </a:xfrm>
          <a:prstGeom prst="rect">
            <a:avLst/>
          </a:prstGeom>
          <a:ln>
            <a:noFill/>
          </a:ln>
        </p:spPr>
      </p:pic>
    </p:spTree>
    <p:extLst>
      <p:ext uri="{BB962C8B-B14F-4D97-AF65-F5344CB8AC3E}">
        <p14:creationId xmlns:p14="http://schemas.microsoft.com/office/powerpoint/2010/main" val="1856704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62889" y="1130053"/>
            <a:ext cx="4257381" cy="3247155"/>
          </a:xfrm>
          <a:prstGeom prst="rect">
            <a:avLst/>
          </a:prstGeom>
        </p:spPr>
      </p:pic>
      <p:sp>
        <p:nvSpPr>
          <p:cNvPr id="2" name="Title 1"/>
          <p:cNvSpPr>
            <a:spLocks noGrp="1"/>
          </p:cNvSpPr>
          <p:nvPr>
            <p:ph type="title"/>
          </p:nvPr>
        </p:nvSpPr>
        <p:spPr/>
        <p:txBody>
          <a:bodyPr/>
          <a:lstStyle/>
          <a:p>
            <a:r>
              <a:rPr lang="en-US" dirty="0" smtClean="0"/>
              <a:t>Advanced LIGO ‘Test </a:t>
            </a:r>
            <a:r>
              <a:rPr lang="en-US" dirty="0"/>
              <a:t>Mass’ Mirrors</a:t>
            </a:r>
          </a:p>
        </p:txBody>
      </p:sp>
      <p:sp>
        <p:nvSpPr>
          <p:cNvPr id="3" name="Content Placeholder 2"/>
          <p:cNvSpPr>
            <a:spLocks noGrp="1"/>
          </p:cNvSpPr>
          <p:nvPr>
            <p:ph idx="1"/>
          </p:nvPr>
        </p:nvSpPr>
        <p:spPr>
          <a:xfrm>
            <a:off x="236902" y="1120756"/>
            <a:ext cx="5025457" cy="4525963"/>
          </a:xfrm>
        </p:spPr>
        <p:txBody>
          <a:bodyPr/>
          <a:lstStyle/>
          <a:p>
            <a:r>
              <a:rPr lang="en-US" sz="1600" b="1" i="1" u="sng" dirty="0" smtClean="0">
                <a:solidFill>
                  <a:srgbClr val="000000"/>
                </a:solidFill>
              </a:rPr>
              <a:t>Truly the ‘crown jewels’ of the detector</a:t>
            </a:r>
          </a:p>
          <a:p>
            <a:r>
              <a:rPr lang="en-US" sz="1600" dirty="0" smtClean="0">
                <a:solidFill>
                  <a:srgbClr val="000000"/>
                </a:solidFill>
              </a:rPr>
              <a:t>Physical specifications:</a:t>
            </a:r>
          </a:p>
          <a:p>
            <a:pPr lvl="1"/>
            <a:r>
              <a:rPr lang="en-US" sz="1200" dirty="0" smtClean="0">
                <a:solidFill>
                  <a:srgbClr val="000000"/>
                </a:solidFill>
              </a:rPr>
              <a:t>Ultra-pure, ultra-homogeneous </a:t>
            </a:r>
            <a:r>
              <a:rPr lang="en-US" sz="1200" dirty="0" err="1" smtClean="0">
                <a:solidFill>
                  <a:srgbClr val="000000"/>
                </a:solidFill>
              </a:rPr>
              <a:t>Hereaus</a:t>
            </a:r>
            <a:r>
              <a:rPr lang="en-US" sz="1200" dirty="0" smtClean="0">
                <a:solidFill>
                  <a:srgbClr val="000000"/>
                </a:solidFill>
              </a:rPr>
              <a:t> </a:t>
            </a:r>
            <a:r>
              <a:rPr lang="en-US" sz="1200" dirty="0" err="1" smtClean="0">
                <a:solidFill>
                  <a:srgbClr val="000000"/>
                </a:solidFill>
              </a:rPr>
              <a:t>Suprasil</a:t>
            </a:r>
            <a:r>
              <a:rPr lang="en-US" sz="1200" dirty="0" smtClean="0">
                <a:solidFill>
                  <a:srgbClr val="000000"/>
                </a:solidFill>
              </a:rPr>
              <a:t> fused silica </a:t>
            </a:r>
          </a:p>
          <a:p>
            <a:pPr lvl="1"/>
            <a:r>
              <a:rPr lang="en-US" sz="1200" dirty="0" smtClean="0">
                <a:solidFill>
                  <a:srgbClr val="000000"/>
                </a:solidFill>
              </a:rPr>
              <a:t>340 </a:t>
            </a:r>
            <a:r>
              <a:rPr lang="en-US" sz="1200" dirty="0">
                <a:solidFill>
                  <a:srgbClr val="000000"/>
                </a:solidFill>
              </a:rPr>
              <a:t>mm </a:t>
            </a:r>
            <a:r>
              <a:rPr lang="en-US" sz="1200" dirty="0" smtClean="0">
                <a:solidFill>
                  <a:srgbClr val="000000"/>
                </a:solidFill>
              </a:rPr>
              <a:t>diameter, </a:t>
            </a:r>
            <a:r>
              <a:rPr lang="en-US" sz="1200" dirty="0">
                <a:solidFill>
                  <a:srgbClr val="000000"/>
                </a:solidFill>
              </a:rPr>
              <a:t>200 mm </a:t>
            </a:r>
            <a:r>
              <a:rPr lang="en-US" sz="1200" dirty="0" smtClean="0">
                <a:solidFill>
                  <a:srgbClr val="000000"/>
                </a:solidFill>
              </a:rPr>
              <a:t>thick, 40 kg mass</a:t>
            </a:r>
          </a:p>
          <a:p>
            <a:r>
              <a:rPr lang="en-US" sz="1600" dirty="0" smtClean="0">
                <a:solidFill>
                  <a:srgbClr val="000000"/>
                </a:solidFill>
              </a:rPr>
              <a:t>Surface figure: super-polish followed by ion beam sputtering </a:t>
            </a:r>
          </a:p>
          <a:p>
            <a:pPr lvl="1"/>
            <a:r>
              <a:rPr lang="en-US" sz="1100" dirty="0" smtClean="0">
                <a:solidFill>
                  <a:srgbClr val="000000"/>
                </a:solidFill>
              </a:rPr>
              <a:t>&lt; 0.15 nm RMS deviation from sphere</a:t>
            </a:r>
          </a:p>
          <a:p>
            <a:r>
              <a:rPr lang="en-US" sz="1600" dirty="0" smtClean="0">
                <a:solidFill>
                  <a:srgbClr val="000000"/>
                </a:solidFill>
              </a:rPr>
              <a:t>Coatings: TiO</a:t>
            </a:r>
            <a:r>
              <a:rPr lang="en-US" sz="1600" baseline="-25000" dirty="0" smtClean="0">
                <a:solidFill>
                  <a:srgbClr val="000000"/>
                </a:solidFill>
              </a:rPr>
              <a:t>2</a:t>
            </a:r>
            <a:r>
              <a:rPr lang="en-US" sz="1600" dirty="0" smtClean="0">
                <a:solidFill>
                  <a:srgbClr val="000000"/>
                </a:solidFill>
              </a:rPr>
              <a:t>-doped Ta</a:t>
            </a:r>
            <a:r>
              <a:rPr lang="en-US" sz="1600" baseline="-25000" dirty="0" smtClean="0">
                <a:solidFill>
                  <a:srgbClr val="000000"/>
                </a:solidFill>
              </a:rPr>
              <a:t>2</a:t>
            </a:r>
            <a:r>
              <a:rPr lang="en-US" sz="1600" dirty="0" smtClean="0">
                <a:solidFill>
                  <a:srgbClr val="000000"/>
                </a:solidFill>
              </a:rPr>
              <a:t>O</a:t>
            </a:r>
            <a:r>
              <a:rPr lang="en-US" sz="1600" baseline="-25000" dirty="0" smtClean="0">
                <a:solidFill>
                  <a:srgbClr val="000000"/>
                </a:solidFill>
              </a:rPr>
              <a:t>5</a:t>
            </a:r>
            <a:r>
              <a:rPr lang="en-US" sz="1600" dirty="0" smtClean="0">
                <a:solidFill>
                  <a:srgbClr val="000000"/>
                </a:solidFill>
              </a:rPr>
              <a:t>/SiO</a:t>
            </a:r>
            <a:r>
              <a:rPr lang="en-US" sz="1600" baseline="-25000" dirty="0" smtClean="0">
                <a:solidFill>
                  <a:srgbClr val="000000"/>
                </a:solidFill>
              </a:rPr>
              <a:t>2</a:t>
            </a:r>
            <a:endParaRPr lang="en-US" sz="1600" dirty="0" smtClean="0">
              <a:solidFill>
                <a:srgbClr val="000000"/>
              </a:solidFill>
            </a:endParaRPr>
          </a:p>
          <a:p>
            <a:pPr lvl="1"/>
            <a:r>
              <a:rPr lang="en-US" sz="1200" dirty="0" smtClean="0">
                <a:solidFill>
                  <a:srgbClr val="000000"/>
                </a:solidFill>
              </a:rPr>
              <a:t>Reflectivity depends upon type of mirror</a:t>
            </a:r>
          </a:p>
          <a:p>
            <a:pPr lvl="1"/>
            <a:r>
              <a:rPr lang="en-US" sz="1200" dirty="0" smtClean="0">
                <a:solidFill>
                  <a:srgbClr val="000000"/>
                </a:solidFill>
              </a:rPr>
              <a:t>Ultralow absorption (&lt; 0.5 ppm)</a:t>
            </a:r>
            <a:r>
              <a:rPr lang="en-US" sz="1100" dirty="0" smtClean="0">
                <a:solidFill>
                  <a:srgbClr val="000000"/>
                </a:solidFill>
              </a:rPr>
              <a:t> </a:t>
            </a:r>
            <a:endParaRPr lang="en-US" sz="1100" dirty="0">
              <a:solidFill>
                <a:srgbClr val="000000"/>
              </a:solidFill>
            </a:endParaRPr>
          </a:p>
        </p:txBody>
      </p:sp>
      <p:sp>
        <p:nvSpPr>
          <p:cNvPr id="4" name="Slide Number Placeholder 3"/>
          <p:cNvSpPr>
            <a:spLocks noGrp="1"/>
          </p:cNvSpPr>
          <p:nvPr>
            <p:ph type="sldNum" sz="quarter" idx="11"/>
          </p:nvPr>
        </p:nvSpPr>
        <p:spPr/>
        <p:txBody>
          <a:bodyPr/>
          <a:lstStyle/>
          <a:p>
            <a:pPr>
              <a:defRPr/>
            </a:pPr>
            <a:fld id="{4703B35A-92CA-9244-943F-6D1BF23D8702}" type="slidenum">
              <a:rPr lang="en-US" smtClean="0"/>
              <a:pPr>
                <a:defRPr/>
              </a:pPr>
              <a:t>15</a:t>
            </a:fld>
            <a:endParaRPr lang="en-US"/>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7511" y="3756735"/>
            <a:ext cx="3934437" cy="2793450"/>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09143" y="4401191"/>
            <a:ext cx="4353451" cy="2168496"/>
          </a:xfrm>
          <a:prstGeom prst="rect">
            <a:avLst/>
          </a:prstGeom>
        </p:spPr>
      </p:pic>
      <p:pic>
        <p:nvPicPr>
          <p:cNvPr id="6" name="Picture 10"/>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964947" y="4612104"/>
            <a:ext cx="1711158" cy="1486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ITM.jp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896550" y="2486527"/>
            <a:ext cx="1247771" cy="1408941"/>
          </a:xfrm>
          <a:prstGeom prst="rect">
            <a:avLst/>
          </a:prstGeom>
        </p:spPr>
      </p:pic>
      <p:pic>
        <p:nvPicPr>
          <p:cNvPr id="12" name="Picture 11"/>
          <p:cNvPicPr>
            <a:picLocks noChangeAspect="1"/>
          </p:cNvPicPr>
          <p:nvPr/>
        </p:nvPicPr>
        <p:blipFill>
          <a:blip r:embed="rId7"/>
          <a:stretch>
            <a:fillRect/>
          </a:stretch>
        </p:blipFill>
        <p:spPr>
          <a:xfrm>
            <a:off x="390758" y="3775303"/>
            <a:ext cx="3839804" cy="2627569"/>
          </a:xfrm>
          <a:prstGeom prst="rect">
            <a:avLst/>
          </a:prstGeom>
        </p:spPr>
      </p:pic>
    </p:spTree>
    <p:extLst>
      <p:ext uri="{BB962C8B-B14F-4D97-AF65-F5344CB8AC3E}">
        <p14:creationId xmlns:p14="http://schemas.microsoft.com/office/powerpoint/2010/main" val="27910403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Advanced LIGO =</a:t>
            </a:r>
            <a:r>
              <a:rPr lang="en-US" dirty="0"/>
              <a:t> </a:t>
            </a:r>
            <a:r>
              <a:rPr lang="en-US" dirty="0" smtClean="0"/>
              <a:t>Servo Control</a:t>
            </a:r>
            <a:endParaRPr lang="en-US" dirty="0"/>
          </a:p>
        </p:txBody>
      </p:sp>
      <p:sp>
        <p:nvSpPr>
          <p:cNvPr id="4" name="Slide Number Placeholder 3"/>
          <p:cNvSpPr>
            <a:spLocks noGrp="1"/>
          </p:cNvSpPr>
          <p:nvPr>
            <p:ph type="sldNum" sz="quarter" idx="11"/>
          </p:nvPr>
        </p:nvSpPr>
        <p:spPr/>
        <p:txBody>
          <a:bodyPr/>
          <a:lstStyle/>
          <a:p>
            <a:pPr>
              <a:defRPr/>
            </a:pPr>
            <a:fld id="{4703B35A-92CA-9244-943F-6D1BF23D8702}" type="slidenum">
              <a:rPr lang="en-US" smtClean="0"/>
              <a:pPr>
                <a:defRPr/>
              </a:pPr>
              <a:t>16</a:t>
            </a:fld>
            <a:endParaRPr lang="en-US"/>
          </a:p>
        </p:txBody>
      </p:sp>
      <p:pic>
        <p:nvPicPr>
          <p:cNvPr id="5" name="Picture 4"/>
          <p:cNvPicPr>
            <a:picLocks noChangeAspect="1"/>
          </p:cNvPicPr>
          <p:nvPr/>
        </p:nvPicPr>
        <p:blipFill>
          <a:blip r:embed="rId2"/>
          <a:stretch>
            <a:fillRect/>
          </a:stretch>
        </p:blipFill>
        <p:spPr>
          <a:xfrm>
            <a:off x="673100" y="1162972"/>
            <a:ext cx="7658100" cy="5683066"/>
          </a:xfrm>
          <a:prstGeom prst="rect">
            <a:avLst/>
          </a:prstGeom>
        </p:spPr>
      </p:pic>
      <p:sp>
        <p:nvSpPr>
          <p:cNvPr id="3" name="TextBox 2"/>
          <p:cNvSpPr txBox="1"/>
          <p:nvPr/>
        </p:nvSpPr>
        <p:spPr>
          <a:xfrm>
            <a:off x="6570425" y="6205665"/>
            <a:ext cx="1854143" cy="307777"/>
          </a:xfrm>
          <a:prstGeom prst="rect">
            <a:avLst/>
          </a:prstGeom>
          <a:noFill/>
          <a:ln>
            <a:solidFill>
              <a:schemeClr val="tx2"/>
            </a:solidFill>
          </a:ln>
        </p:spPr>
        <p:txBody>
          <a:bodyPr wrap="none" rtlCol="0">
            <a:spAutoFit/>
          </a:bodyPr>
          <a:lstStyle/>
          <a:p>
            <a:r>
              <a:rPr lang="en-US" dirty="0" smtClean="0"/>
              <a:t>Gravitational Wave!</a:t>
            </a:r>
            <a:endParaRPr lang="en-US" dirty="0"/>
          </a:p>
        </p:txBody>
      </p:sp>
      <p:cxnSp>
        <p:nvCxnSpPr>
          <p:cNvPr id="7" name="Elbow Connector 6"/>
          <p:cNvCxnSpPr/>
          <p:nvPr/>
        </p:nvCxnSpPr>
        <p:spPr bwMode="auto">
          <a:xfrm flipV="1">
            <a:off x="6022895" y="6412837"/>
            <a:ext cx="471357" cy="343684"/>
          </a:xfrm>
          <a:prstGeom prst="bentConnector3">
            <a:avLst/>
          </a:prstGeom>
          <a:solidFill>
            <a:schemeClr val="accent1"/>
          </a:solidFill>
          <a:ln w="1270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6" name="TextBox 5"/>
          <p:cNvSpPr txBox="1"/>
          <p:nvPr/>
        </p:nvSpPr>
        <p:spPr>
          <a:xfrm>
            <a:off x="1278850" y="6482797"/>
            <a:ext cx="3052037" cy="276999"/>
          </a:xfrm>
          <a:prstGeom prst="rect">
            <a:avLst/>
          </a:prstGeom>
          <a:noFill/>
        </p:spPr>
        <p:txBody>
          <a:bodyPr wrap="none" rtlCol="0">
            <a:spAutoFit/>
          </a:bodyPr>
          <a:lstStyle/>
          <a:p>
            <a:r>
              <a:rPr lang="en-US" sz="1200" dirty="0" smtClean="0">
                <a:solidFill>
                  <a:srgbClr val="000000"/>
                </a:solidFill>
              </a:rPr>
              <a:t>Slide: </a:t>
            </a:r>
            <a:r>
              <a:rPr lang="en-US" sz="1200" dirty="0" err="1" smtClean="0">
                <a:solidFill>
                  <a:srgbClr val="000000"/>
                </a:solidFill>
              </a:rPr>
              <a:t>Anamaria</a:t>
            </a:r>
            <a:r>
              <a:rPr lang="en-US" sz="1200" dirty="0" smtClean="0">
                <a:solidFill>
                  <a:srgbClr val="000000"/>
                </a:solidFill>
              </a:rPr>
              <a:t> </a:t>
            </a:r>
            <a:r>
              <a:rPr lang="en-US" sz="1200" dirty="0" err="1" smtClean="0">
                <a:solidFill>
                  <a:srgbClr val="000000"/>
                </a:solidFill>
              </a:rPr>
              <a:t>Effler</a:t>
            </a:r>
            <a:r>
              <a:rPr lang="en-US" sz="1200" dirty="0" smtClean="0">
                <a:solidFill>
                  <a:srgbClr val="000000"/>
                </a:solidFill>
              </a:rPr>
              <a:t>, LIGO Livingston</a:t>
            </a:r>
            <a:endParaRPr lang="en-US" sz="1200" dirty="0">
              <a:solidFill>
                <a:srgbClr val="000000"/>
              </a:solidFill>
            </a:endParaRPr>
          </a:p>
        </p:txBody>
      </p:sp>
    </p:spTree>
    <p:extLst>
      <p:ext uri="{BB962C8B-B14F-4D97-AF65-F5344CB8AC3E}">
        <p14:creationId xmlns:p14="http://schemas.microsoft.com/office/powerpoint/2010/main" val="31457130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5" name="Slide Number Placeholder 4"/>
          <p:cNvSpPr>
            <a:spLocks noGrp="1"/>
          </p:cNvSpPr>
          <p:nvPr>
            <p:ph type="sldNum" sz="quarter" idx="11"/>
          </p:nvPr>
        </p:nvSpPr>
        <p:spPr>
          <a:xfrm>
            <a:off x="6553200" y="6356350"/>
            <a:ext cx="2133600" cy="365125"/>
          </a:xfrm>
        </p:spPr>
        <p:txBody>
          <a:bodyPr/>
          <a:lstStyle/>
          <a:p>
            <a:pPr>
              <a:defRPr/>
            </a:pPr>
            <a:fld id="{8EDE3DFE-5B6D-294A-B7B6-56287AD22172}" type="slidenum">
              <a:rPr lang="en-US" smtClean="0"/>
              <a:pPr>
                <a:defRPr/>
              </a:pPr>
              <a:t>17</a:t>
            </a:fld>
            <a:endParaRPr lang="en-US"/>
          </a:p>
        </p:txBody>
      </p:sp>
      <p:pic>
        <p:nvPicPr>
          <p:cNvPr id="49155" name="Content Placeholder 9" descr="beamtube-20.jpg"/>
          <p:cNvPicPr>
            <a:picLocks noGrp="1" noChangeAspect="1"/>
          </p:cNvPicPr>
          <p:nvPr>
            <p:ph idx="1"/>
          </p:nvPr>
        </p:nvPicPr>
        <p:blipFill>
          <a:blip r:embed="rId2">
            <a:extLst>
              <a:ext uri="{28A0092B-C50C-407E-A947-70E740481C1C}">
                <a14:useLocalDpi xmlns:a14="http://schemas.microsoft.com/office/drawing/2010/main" val="0"/>
              </a:ext>
            </a:extLst>
          </a:blip>
          <a:srcRect l="4953" r="4953"/>
          <a:stretch>
            <a:fillRect/>
          </a:stretch>
        </p:blipFill>
        <p:spPr bwMode="auto">
          <a:xfrm>
            <a:off x="-533400" y="-7938"/>
            <a:ext cx="10761663" cy="685800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0" y="423693"/>
            <a:ext cx="5401098" cy="2862322"/>
          </a:xfrm>
          <a:prstGeom prst="rect">
            <a:avLst/>
          </a:prstGeom>
          <a:noFill/>
        </p:spPr>
        <p:txBody>
          <a:bodyPr wrap="none" rtlCol="0">
            <a:spAutoFit/>
          </a:bodyPr>
          <a:lstStyle/>
          <a:p>
            <a:r>
              <a:rPr lang="en-US" sz="3200" i="1" dirty="0" smtClean="0">
                <a:solidFill>
                  <a:schemeClr val="bg1"/>
                </a:solidFill>
              </a:rPr>
              <a:t>The LIGO Vacuum System</a:t>
            </a:r>
          </a:p>
          <a:p>
            <a:pPr marL="457200" indent="-457200">
              <a:buFont typeface="Arial"/>
              <a:buChar char="•"/>
            </a:pPr>
            <a:r>
              <a:rPr lang="en-US" sz="2800" dirty="0" smtClean="0">
                <a:solidFill>
                  <a:schemeClr val="bg1"/>
                </a:solidFill>
              </a:rPr>
              <a:t>Consists of:</a:t>
            </a:r>
          </a:p>
          <a:p>
            <a:pPr marL="914400" lvl="1" indent="-457200">
              <a:buFont typeface="Arial"/>
              <a:buChar char="•"/>
            </a:pPr>
            <a:r>
              <a:rPr lang="en-US" sz="2400" dirty="0" smtClean="0">
                <a:solidFill>
                  <a:schemeClr val="bg1"/>
                </a:solidFill>
              </a:rPr>
              <a:t>9000 m</a:t>
            </a:r>
            <a:r>
              <a:rPr lang="en-US" sz="2400" baseline="30000" dirty="0" smtClean="0">
                <a:solidFill>
                  <a:schemeClr val="bg1"/>
                </a:solidFill>
              </a:rPr>
              <a:t>3</a:t>
            </a:r>
            <a:r>
              <a:rPr lang="en-US" sz="2400" dirty="0" smtClean="0">
                <a:solidFill>
                  <a:schemeClr val="bg1"/>
                </a:solidFill>
              </a:rPr>
              <a:t> volume </a:t>
            </a:r>
          </a:p>
          <a:p>
            <a:pPr marL="914400" lvl="1" indent="-457200">
              <a:buFont typeface="Arial"/>
              <a:buChar char="•"/>
            </a:pPr>
            <a:r>
              <a:rPr lang="en-US" sz="2400" dirty="0" smtClean="0">
                <a:solidFill>
                  <a:schemeClr val="bg1"/>
                </a:solidFill>
              </a:rPr>
              <a:t>30000 m</a:t>
            </a:r>
            <a:r>
              <a:rPr lang="en-US" sz="2400" baseline="30000" dirty="0" smtClean="0">
                <a:solidFill>
                  <a:schemeClr val="bg1"/>
                </a:solidFill>
              </a:rPr>
              <a:t>2</a:t>
            </a:r>
            <a:r>
              <a:rPr lang="en-US" sz="2400" dirty="0" smtClean="0">
                <a:solidFill>
                  <a:schemeClr val="bg1"/>
                </a:solidFill>
              </a:rPr>
              <a:t> surface area</a:t>
            </a:r>
          </a:p>
          <a:p>
            <a:pPr marL="914400" lvl="1" indent="-457200">
              <a:buFont typeface="Arial"/>
              <a:buChar char="•"/>
            </a:pPr>
            <a:r>
              <a:rPr lang="en-US" sz="2400" dirty="0" smtClean="0">
                <a:solidFill>
                  <a:schemeClr val="bg1"/>
                </a:solidFill>
              </a:rPr>
              <a:t>50000 m of spiral welds</a:t>
            </a:r>
          </a:p>
          <a:p>
            <a:pPr marL="914400" lvl="1" indent="-457200">
              <a:buFont typeface="Arial"/>
              <a:buChar char="•"/>
            </a:pPr>
            <a:r>
              <a:rPr lang="en-US" sz="2400" dirty="0" smtClean="0">
                <a:solidFill>
                  <a:schemeClr val="bg1"/>
                </a:solidFill>
              </a:rPr>
              <a:t>10</a:t>
            </a:r>
            <a:r>
              <a:rPr lang="en-US" sz="2400" baseline="30000" dirty="0" smtClean="0">
                <a:solidFill>
                  <a:schemeClr val="bg1"/>
                </a:solidFill>
              </a:rPr>
              <a:t>-8</a:t>
            </a:r>
            <a:r>
              <a:rPr lang="en-US" sz="2400" dirty="0" smtClean="0">
                <a:solidFill>
                  <a:schemeClr val="bg1"/>
                </a:solidFill>
              </a:rPr>
              <a:t> - 10</a:t>
            </a:r>
            <a:r>
              <a:rPr lang="en-US" sz="2400" baseline="30000" dirty="0" smtClean="0">
                <a:solidFill>
                  <a:schemeClr val="bg1"/>
                </a:solidFill>
              </a:rPr>
              <a:t>-9</a:t>
            </a:r>
            <a:r>
              <a:rPr lang="en-US" sz="2400" dirty="0">
                <a:solidFill>
                  <a:schemeClr val="bg1"/>
                </a:solidFill>
              </a:rPr>
              <a:t> </a:t>
            </a:r>
            <a:r>
              <a:rPr lang="en-US" sz="2400" dirty="0" err="1" smtClean="0">
                <a:solidFill>
                  <a:schemeClr val="bg1"/>
                </a:solidFill>
              </a:rPr>
              <a:t>torr</a:t>
            </a:r>
            <a:endParaRPr lang="en-US" sz="2400" dirty="0" smtClean="0">
              <a:solidFill>
                <a:schemeClr val="bg1"/>
              </a:solidFill>
            </a:endParaRPr>
          </a:p>
          <a:p>
            <a:pPr marL="457200" indent="-457200">
              <a:buFont typeface="Arial"/>
              <a:buChar char="•"/>
            </a:pPr>
            <a:r>
              <a:rPr lang="en-US" sz="2400" dirty="0" smtClean="0">
                <a:solidFill>
                  <a:schemeClr val="bg1"/>
                </a:solidFill>
              </a:rPr>
              <a:t>At each observatory</a:t>
            </a:r>
            <a:endParaRPr lang="en-US" sz="2400" dirty="0">
              <a:solidFill>
                <a:schemeClr val="bg1"/>
              </a:solidFill>
            </a:endParaRPr>
          </a:p>
        </p:txBody>
      </p:sp>
    </p:spTree>
    <p:extLst>
      <p:ext uri="{BB962C8B-B14F-4D97-AF65-F5344CB8AC3E}">
        <p14:creationId xmlns:p14="http://schemas.microsoft.com/office/powerpoint/2010/main" val="393779964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LIGO Livingston Performance</a:t>
            </a:r>
            <a:endParaRPr lang="en-US" dirty="0"/>
          </a:p>
        </p:txBody>
      </p:sp>
      <p:sp>
        <p:nvSpPr>
          <p:cNvPr id="4" name="Slide Number Placeholder 3"/>
          <p:cNvSpPr>
            <a:spLocks noGrp="1"/>
          </p:cNvSpPr>
          <p:nvPr>
            <p:ph type="sldNum" sz="quarter" idx="11"/>
          </p:nvPr>
        </p:nvSpPr>
        <p:spPr/>
        <p:txBody>
          <a:bodyPr/>
          <a:lstStyle/>
          <a:p>
            <a:pPr>
              <a:defRPr/>
            </a:pPr>
            <a:fld id="{4703B35A-92CA-9244-943F-6D1BF23D8702}" type="slidenum">
              <a:rPr lang="en-US" smtClean="0"/>
              <a:pPr>
                <a:defRPr/>
              </a:pPr>
              <a:t>18</a:t>
            </a:fld>
            <a:endParaRPr lang="en-US"/>
          </a:p>
        </p:txBody>
      </p:sp>
      <p:pic>
        <p:nvPicPr>
          <p:cNvPr id="8" name="Picture 7"/>
          <p:cNvPicPr>
            <a:picLocks noChangeAspect="1"/>
          </p:cNvPicPr>
          <p:nvPr/>
        </p:nvPicPr>
        <p:blipFill>
          <a:blip r:embed="rId3"/>
          <a:stretch>
            <a:fillRect/>
          </a:stretch>
        </p:blipFill>
        <p:spPr>
          <a:xfrm>
            <a:off x="91440" y="754201"/>
            <a:ext cx="8966200" cy="5842000"/>
          </a:xfrm>
          <a:prstGeom prst="rect">
            <a:avLst/>
          </a:prstGeom>
        </p:spPr>
      </p:pic>
      <p:grpSp>
        <p:nvGrpSpPr>
          <p:cNvPr id="5" name="Group 4"/>
          <p:cNvGrpSpPr/>
          <p:nvPr/>
        </p:nvGrpSpPr>
        <p:grpSpPr>
          <a:xfrm>
            <a:off x="5174957" y="1715767"/>
            <a:ext cx="484215" cy="307777"/>
            <a:chOff x="5174957" y="1715767"/>
            <a:chExt cx="484215" cy="307777"/>
          </a:xfrm>
        </p:grpSpPr>
        <p:sp>
          <p:nvSpPr>
            <p:cNvPr id="6" name="Rectangle 5"/>
            <p:cNvSpPr/>
            <p:nvPr/>
          </p:nvSpPr>
          <p:spPr bwMode="auto">
            <a:xfrm>
              <a:off x="5256027" y="1810336"/>
              <a:ext cx="351302" cy="148610"/>
            </a:xfrm>
            <a:prstGeom prst="rect">
              <a:avLst/>
            </a:prstGeom>
            <a:solidFill>
              <a:schemeClr val="bg1"/>
            </a:solidFill>
            <a:ln w="12700" cap="flat" cmpd="sng" algn="ctr">
              <a:no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sp>
          <p:nvSpPr>
            <p:cNvPr id="7" name="TextBox 6"/>
            <p:cNvSpPr txBox="1"/>
            <p:nvPr/>
          </p:nvSpPr>
          <p:spPr>
            <a:xfrm>
              <a:off x="5174957" y="1715767"/>
              <a:ext cx="484215" cy="307777"/>
            </a:xfrm>
            <a:prstGeom prst="rect">
              <a:avLst/>
            </a:prstGeom>
            <a:noFill/>
          </p:spPr>
          <p:txBody>
            <a:bodyPr wrap="none" rtlCol="0">
              <a:spAutoFit/>
            </a:bodyPr>
            <a:lstStyle/>
            <a:p>
              <a:r>
                <a:rPr lang="en-US" b="0" dirty="0" smtClean="0">
                  <a:solidFill>
                    <a:schemeClr val="tx2"/>
                  </a:solidFill>
                </a:rPr>
                <a:t>175</a:t>
              </a:r>
              <a:endParaRPr lang="en-US" b="0" dirty="0">
                <a:solidFill>
                  <a:schemeClr val="tx2"/>
                </a:solidFill>
              </a:endParaRPr>
            </a:p>
          </p:txBody>
        </p:sp>
      </p:grpSp>
      <p:sp>
        <p:nvSpPr>
          <p:cNvPr id="10" name="Rectangle 9"/>
          <p:cNvSpPr/>
          <p:nvPr/>
        </p:nvSpPr>
        <p:spPr bwMode="auto">
          <a:xfrm>
            <a:off x="4517665" y="1356159"/>
            <a:ext cx="351302" cy="193239"/>
          </a:xfrm>
          <a:prstGeom prst="rect">
            <a:avLst/>
          </a:prstGeom>
          <a:solidFill>
            <a:schemeClr val="bg1"/>
          </a:solidFill>
          <a:ln w="12700" cap="flat" cmpd="sng" algn="ctr">
            <a:no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sp>
        <p:nvSpPr>
          <p:cNvPr id="11" name="TextBox 10"/>
          <p:cNvSpPr txBox="1"/>
          <p:nvPr/>
        </p:nvSpPr>
        <p:spPr>
          <a:xfrm>
            <a:off x="4503629" y="1294036"/>
            <a:ext cx="1980906" cy="307777"/>
          </a:xfrm>
          <a:prstGeom prst="rect">
            <a:avLst/>
          </a:prstGeom>
          <a:noFill/>
        </p:spPr>
        <p:txBody>
          <a:bodyPr wrap="none" rtlCol="0">
            <a:spAutoFit/>
          </a:bodyPr>
          <a:lstStyle/>
          <a:p>
            <a:r>
              <a:rPr lang="en-US" b="0" dirty="0" smtClean="0">
                <a:solidFill>
                  <a:schemeClr val="tx2"/>
                </a:solidFill>
              </a:rPr>
              <a:t>70.6 </a:t>
            </a:r>
            <a:r>
              <a:rPr lang="en-US" b="0" dirty="0" err="1" smtClean="0">
                <a:solidFill>
                  <a:schemeClr val="tx2"/>
                </a:solidFill>
              </a:rPr>
              <a:t>Mpc</a:t>
            </a:r>
            <a:r>
              <a:rPr lang="en-US" b="0" dirty="0" smtClean="0">
                <a:solidFill>
                  <a:schemeClr val="tx2"/>
                </a:solidFill>
              </a:rPr>
              <a:t> BNS Range)</a:t>
            </a:r>
            <a:endParaRPr lang="en-US" b="0" dirty="0">
              <a:solidFill>
                <a:schemeClr val="tx2"/>
              </a:solidFill>
            </a:endParaRPr>
          </a:p>
        </p:txBody>
      </p:sp>
    </p:spTree>
    <p:extLst>
      <p:ext uri="{BB962C8B-B14F-4D97-AF65-F5344CB8AC3E}">
        <p14:creationId xmlns:p14="http://schemas.microsoft.com/office/powerpoint/2010/main" val="270566272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LIGO Hanford Performance</a:t>
            </a:r>
            <a:endParaRPr lang="en-US" dirty="0"/>
          </a:p>
        </p:txBody>
      </p:sp>
      <p:sp>
        <p:nvSpPr>
          <p:cNvPr id="4" name="Slide Number Placeholder 3"/>
          <p:cNvSpPr>
            <a:spLocks noGrp="1"/>
          </p:cNvSpPr>
          <p:nvPr>
            <p:ph type="sldNum" sz="quarter" idx="11"/>
          </p:nvPr>
        </p:nvSpPr>
        <p:spPr/>
        <p:txBody>
          <a:bodyPr/>
          <a:lstStyle/>
          <a:p>
            <a:pPr>
              <a:defRPr/>
            </a:pPr>
            <a:fld id="{4703B35A-92CA-9244-943F-6D1BF23D8702}" type="slidenum">
              <a:rPr lang="en-US" smtClean="0"/>
              <a:pPr>
                <a:defRPr/>
              </a:pPr>
              <a:t>19</a:t>
            </a:fld>
            <a:endParaRPr lang="en-US"/>
          </a:p>
        </p:txBody>
      </p:sp>
      <p:pic>
        <p:nvPicPr>
          <p:cNvPr id="6" name="Picture 5"/>
          <p:cNvPicPr>
            <a:picLocks noChangeAspect="1"/>
          </p:cNvPicPr>
          <p:nvPr/>
        </p:nvPicPr>
        <p:blipFill>
          <a:blip r:embed="rId2"/>
          <a:stretch>
            <a:fillRect/>
          </a:stretch>
        </p:blipFill>
        <p:spPr>
          <a:xfrm>
            <a:off x="88900" y="749808"/>
            <a:ext cx="8966200" cy="5842000"/>
          </a:xfrm>
          <a:prstGeom prst="rect">
            <a:avLst/>
          </a:prstGeom>
        </p:spPr>
      </p:pic>
      <p:grpSp>
        <p:nvGrpSpPr>
          <p:cNvPr id="7" name="Group 6"/>
          <p:cNvGrpSpPr/>
          <p:nvPr/>
        </p:nvGrpSpPr>
        <p:grpSpPr>
          <a:xfrm>
            <a:off x="5174957" y="1715767"/>
            <a:ext cx="484215" cy="307777"/>
            <a:chOff x="5174957" y="1715767"/>
            <a:chExt cx="484215" cy="307777"/>
          </a:xfrm>
        </p:grpSpPr>
        <p:sp>
          <p:nvSpPr>
            <p:cNvPr id="5" name="Rectangle 4"/>
            <p:cNvSpPr/>
            <p:nvPr/>
          </p:nvSpPr>
          <p:spPr bwMode="auto">
            <a:xfrm>
              <a:off x="5256027" y="1810336"/>
              <a:ext cx="351302" cy="148610"/>
            </a:xfrm>
            <a:prstGeom prst="rect">
              <a:avLst/>
            </a:prstGeom>
            <a:solidFill>
              <a:schemeClr val="bg1"/>
            </a:solidFill>
            <a:ln w="12700" cap="flat" cmpd="sng" algn="ctr">
              <a:no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sp>
          <p:nvSpPr>
            <p:cNvPr id="3" name="TextBox 2"/>
            <p:cNvSpPr txBox="1"/>
            <p:nvPr/>
          </p:nvSpPr>
          <p:spPr>
            <a:xfrm>
              <a:off x="5174957" y="1715767"/>
              <a:ext cx="484215" cy="307777"/>
            </a:xfrm>
            <a:prstGeom prst="rect">
              <a:avLst/>
            </a:prstGeom>
            <a:noFill/>
          </p:spPr>
          <p:txBody>
            <a:bodyPr wrap="none" rtlCol="0">
              <a:spAutoFit/>
            </a:bodyPr>
            <a:lstStyle/>
            <a:p>
              <a:r>
                <a:rPr lang="en-US" b="0" dirty="0" smtClean="0">
                  <a:solidFill>
                    <a:schemeClr val="tx2"/>
                  </a:solidFill>
                </a:rPr>
                <a:t>175</a:t>
              </a:r>
              <a:endParaRPr lang="en-US" b="0" dirty="0">
                <a:solidFill>
                  <a:schemeClr val="tx2"/>
                </a:solidFill>
              </a:endParaRPr>
            </a:p>
          </p:txBody>
        </p:sp>
      </p:grpSp>
    </p:spTree>
    <p:extLst>
      <p:ext uri="{BB962C8B-B14F-4D97-AF65-F5344CB8AC3E}">
        <p14:creationId xmlns:p14="http://schemas.microsoft.com/office/powerpoint/2010/main" val="348626253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1"/>
            <a:ext cx="9144000" cy="6858000"/>
          </a:xfrm>
          <a:prstGeom prst="rect">
            <a:avLst/>
          </a:prstGeom>
          <a:solidFill>
            <a:srgbClr val="000000"/>
          </a:solidFill>
          <a:ln w="12700" cap="flat" cmpd="sng" algn="ctr">
            <a:solidFill>
              <a:srgbClr val="000000"/>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sp>
        <p:nvSpPr>
          <p:cNvPr id="2" name="Title 1"/>
          <p:cNvSpPr>
            <a:spLocks noGrp="1"/>
          </p:cNvSpPr>
          <p:nvPr>
            <p:ph type="title"/>
          </p:nvPr>
        </p:nvSpPr>
        <p:spPr>
          <a:xfrm>
            <a:off x="395351" y="-57748"/>
            <a:ext cx="8553968" cy="1143001"/>
          </a:xfrm>
        </p:spPr>
        <p:txBody>
          <a:bodyPr/>
          <a:lstStyle/>
          <a:p>
            <a:r>
              <a:rPr lang="en-US" sz="3200" dirty="0" smtClean="0">
                <a:solidFill>
                  <a:schemeClr val="bg1"/>
                </a:solidFill>
              </a:rPr>
              <a:t>GW150914: The First Binary Black Hole Merger</a:t>
            </a:r>
            <a:endParaRPr lang="en-US" sz="3200" dirty="0">
              <a:solidFill>
                <a:schemeClr val="bg1"/>
              </a:solidFill>
            </a:endParaRPr>
          </a:p>
        </p:txBody>
      </p:sp>
      <p:sp>
        <p:nvSpPr>
          <p:cNvPr id="4" name="Slide Number Placeholder 3"/>
          <p:cNvSpPr>
            <a:spLocks noGrp="1"/>
          </p:cNvSpPr>
          <p:nvPr>
            <p:ph type="sldNum" sz="quarter" idx="11"/>
          </p:nvPr>
        </p:nvSpPr>
        <p:spPr/>
        <p:txBody>
          <a:bodyPr/>
          <a:lstStyle/>
          <a:p>
            <a:pPr>
              <a:defRPr/>
            </a:pPr>
            <a:fld id="{4703B35A-92CA-9244-943F-6D1BF23D8702}" type="slidenum">
              <a:rPr lang="en-US" smtClean="0"/>
              <a:pPr>
                <a:defRPr/>
              </a:pPr>
              <a:t>2</a:t>
            </a:fld>
            <a:endParaRPr lang="en-US"/>
          </a:p>
        </p:txBody>
      </p:sp>
      <p:pic>
        <p:nvPicPr>
          <p:cNvPr id="12" name="Dave-Black Hole Merger Simulation v2.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190999" y="1168470"/>
            <a:ext cx="4953001" cy="2721240"/>
          </a:xfrm>
          <a:prstGeom prst="rect">
            <a:avLst/>
          </a:prstGeom>
        </p:spPr>
      </p:pic>
      <p:pic>
        <p:nvPicPr>
          <p:cNvPr id="5" name="Content Placeholder 6"/>
          <p:cNvPicPr>
            <a:picLocks noGrp="1" noChangeAspect="1"/>
          </p:cNvPicPr>
          <p:nvPr>
            <p:ph idx="1"/>
          </p:nvPr>
        </p:nvPicPr>
        <p:blipFill rotWithShape="1">
          <a:blip r:embed="rId8" cstate="screen">
            <a:extLst>
              <a:ext uri="{28A0092B-C50C-407E-A947-70E740481C1C}">
                <a14:useLocalDpi xmlns:a14="http://schemas.microsoft.com/office/drawing/2010/main"/>
              </a:ext>
            </a:extLst>
          </a:blip>
          <a:srcRect/>
          <a:stretch/>
        </p:blipFill>
        <p:spPr>
          <a:xfrm>
            <a:off x="0" y="1168470"/>
            <a:ext cx="4676084" cy="3784531"/>
          </a:xfrm>
        </p:spPr>
      </p:pic>
      <p:sp>
        <p:nvSpPr>
          <p:cNvPr id="6" name="Rectangle 7"/>
          <p:cNvSpPr>
            <a:spLocks noChangeArrowheads="1"/>
          </p:cNvSpPr>
          <p:nvPr/>
        </p:nvSpPr>
        <p:spPr bwMode="auto">
          <a:xfrm>
            <a:off x="339114" y="5592761"/>
            <a:ext cx="4524986" cy="553998"/>
          </a:xfrm>
          <a:prstGeom prst="rect">
            <a:avLst/>
          </a:prstGeom>
          <a:solidFill>
            <a:srgbClr val="618FFD"/>
          </a:solidFill>
          <a:ln w="9525">
            <a:noFill/>
            <a:miter lim="800000"/>
            <a:headEnd/>
            <a:tailEnd/>
          </a:ln>
        </p:spPr>
        <p:txBody>
          <a:bodyPr wrap="square">
            <a:spAutoFit/>
          </a:bodyPr>
          <a:lstStyle/>
          <a:p>
            <a:r>
              <a:rPr lang="en-US" sz="1000" b="0" dirty="0" smtClean="0">
                <a:solidFill>
                  <a:srgbClr val="000000"/>
                </a:solidFill>
              </a:rPr>
              <a:t>Abbott, et al. ,LIGO </a:t>
            </a:r>
            <a:r>
              <a:rPr lang="en-US" sz="1000" b="0" dirty="0">
                <a:solidFill>
                  <a:srgbClr val="000000"/>
                </a:solidFill>
              </a:rPr>
              <a:t>Scientific Collaboration and Virgo Collaboration, “Observation of Gravitational Waves from a Binary Black Hole Merger</a:t>
            </a:r>
            <a:r>
              <a:rPr lang="en-US" sz="1000" b="0" dirty="0" smtClean="0">
                <a:solidFill>
                  <a:schemeClr val="tx2"/>
                </a:solidFill>
              </a:rPr>
              <a:t>”</a:t>
            </a:r>
            <a:r>
              <a:rPr lang="hu-HU" sz="1000" u="sng" dirty="0"/>
              <a:t> Phys. Rev. Lett. 116, 061102 (2016)</a:t>
            </a:r>
            <a:endParaRPr lang="en-US" sz="1000" dirty="0"/>
          </a:p>
        </p:txBody>
      </p:sp>
      <p:sp>
        <p:nvSpPr>
          <p:cNvPr id="13" name="Rectangle 12"/>
          <p:cNvSpPr/>
          <p:nvPr/>
        </p:nvSpPr>
        <p:spPr>
          <a:xfrm>
            <a:off x="4763724" y="1182707"/>
            <a:ext cx="4380276" cy="246221"/>
          </a:xfrm>
          <a:prstGeom prst="rect">
            <a:avLst/>
          </a:prstGeom>
        </p:spPr>
        <p:txBody>
          <a:bodyPr wrap="none">
            <a:spAutoFit/>
          </a:bodyPr>
          <a:lstStyle/>
          <a:p>
            <a:r>
              <a:rPr lang="en-US" sz="1000" dirty="0">
                <a:solidFill>
                  <a:srgbClr val="FFFF00"/>
                </a:solidFill>
              </a:rPr>
              <a:t>Andy Bohn, François Hébert, and William </a:t>
            </a:r>
            <a:r>
              <a:rPr lang="en-US" sz="1000" dirty="0" err="1">
                <a:solidFill>
                  <a:srgbClr val="FFFF00"/>
                </a:solidFill>
              </a:rPr>
              <a:t>Throwe</a:t>
            </a:r>
            <a:r>
              <a:rPr lang="en-US" sz="1000" dirty="0" smtClean="0">
                <a:solidFill>
                  <a:srgbClr val="FFFF00"/>
                </a:solidFill>
              </a:rPr>
              <a:t>, SXS Collaboration</a:t>
            </a:r>
            <a:endParaRPr lang="en-US" sz="1000" dirty="0">
              <a:solidFill>
                <a:srgbClr val="FFFF00"/>
              </a:solidFill>
            </a:endParaRPr>
          </a:p>
        </p:txBody>
      </p:sp>
      <p:pic>
        <p:nvPicPr>
          <p:cNvPr id="9" name="Gaby-LIGO Chirp Natural.m4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5030108" y="3984992"/>
            <a:ext cx="3669392" cy="2752044"/>
          </a:xfrm>
          <a:prstGeom prst="rect">
            <a:avLst/>
          </a:prstGeom>
        </p:spPr>
      </p:pic>
    </p:spTree>
    <p:extLst>
      <p:ext uri="{BB962C8B-B14F-4D97-AF65-F5344CB8AC3E}">
        <p14:creationId xmlns:p14="http://schemas.microsoft.com/office/powerpoint/2010/main" val="1493691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0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2"/>
                                        </p:tgtEl>
                                      </p:cBhvr>
                                    </p:cmd>
                                  </p:childTnLst>
                                </p:cTn>
                              </p:par>
                            </p:childTnLst>
                          </p:cTn>
                        </p:par>
                      </p:childTnLst>
                    </p:cTn>
                  </p:par>
                </p:childTnLst>
              </p:cTn>
              <p:nextCondLst>
                <p:cond evt="onClick" delay="0">
                  <p:tgtEl>
                    <p:spTgt spid="12"/>
                  </p:tgtEl>
                </p:cond>
              </p:nextCondLst>
            </p:seq>
            <p:video>
              <p:cMediaNode vol="80000">
                <p:cTn id="12" fill="hold" display="0">
                  <p:stCondLst>
                    <p:cond delay="indefinite"/>
                  </p:stCondLst>
                </p:cTn>
                <p:tgtEl>
                  <p:spTgt spid="12"/>
                </p:tgtEl>
              </p:cMediaNode>
            </p:video>
            <p:seq concurrent="1" nextAc="seek">
              <p:cTn id="13" restart="whenNotActive" fill="hold" evtFilter="cancelBubble" nodeType="interactiveSeq">
                <p:stCondLst>
                  <p:cond evt="onClick" delay="0">
                    <p:tgtEl>
                      <p:spTgt spid="9"/>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9"/>
                                        </p:tgtEl>
                                      </p:cBhvr>
                                    </p:cmd>
                                  </p:childTnLst>
                                </p:cTn>
                              </p:par>
                            </p:childTnLst>
                          </p:cTn>
                        </p:par>
                      </p:childTnLst>
                    </p:cTn>
                  </p:par>
                </p:childTnLst>
              </p:cTn>
              <p:nextCondLst>
                <p:cond evt="onClick" delay="0">
                  <p:tgtEl>
                    <p:spTgt spid="9"/>
                  </p:tgtEl>
                </p:cond>
              </p:nextCondLst>
            </p:seq>
            <p:video>
              <p:cMediaNode vol="80000">
                <p:cTn id="18" fill="hold" display="0">
                  <p:stCondLst>
                    <p:cond delay="indefinite"/>
                  </p:stCondLst>
                </p:cTn>
                <p:tgtEl>
                  <p:spTgt spid="9"/>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ew Network Ma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45048"/>
          </a:xfrm>
          <a:prstGeom prst="rect">
            <a:avLst/>
          </a:prstGeom>
        </p:spPr>
      </p:pic>
    </p:spTree>
    <p:extLst>
      <p:ext uri="{BB962C8B-B14F-4D97-AF65-F5344CB8AC3E}">
        <p14:creationId xmlns:p14="http://schemas.microsoft.com/office/powerpoint/2010/main" val="519067027"/>
      </p:ext>
    </p:extLst>
  </p:cSld>
  <p:clrMapOvr>
    <a:masterClrMapping/>
  </p:clrMapOvr>
  <p:transition xmlns:p14="http://schemas.microsoft.com/office/powerpoint/2010/main" spd="slow">
    <p:fade thruBlk="1"/>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VIR-0381A-11.tif"/>
          <p:cNvPicPr>
            <a:picLocks/>
          </p:cNvPicPr>
          <p:nvPr/>
        </p:nvPicPr>
        <p:blipFill rotWithShape="1">
          <a:blip r:embed="rId2" cstate="screen">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a:ext>
            </a:extLst>
          </a:blip>
          <a:srcRect/>
          <a:stretch/>
        </p:blipFill>
        <p:spPr>
          <a:xfrm>
            <a:off x="0" y="1"/>
            <a:ext cx="9144000" cy="6858000"/>
          </a:xfrm>
          <a:prstGeom prst="rect">
            <a:avLst/>
          </a:prstGeom>
        </p:spPr>
      </p:pic>
      <p:sp>
        <p:nvSpPr>
          <p:cNvPr id="18" name="Title 17"/>
          <p:cNvSpPr>
            <a:spLocks noGrp="1"/>
          </p:cNvSpPr>
          <p:nvPr>
            <p:ph type="ctrTitle" idx="4294967295"/>
          </p:nvPr>
        </p:nvSpPr>
        <p:spPr>
          <a:xfrm>
            <a:off x="0" y="152401"/>
            <a:ext cx="6057900" cy="1470025"/>
          </a:xfrm>
        </p:spPr>
        <p:txBody>
          <a:bodyPr>
            <a:normAutofit/>
          </a:bodyPr>
          <a:lstStyle/>
          <a:p>
            <a:pPr algn="r"/>
            <a:r>
              <a:rPr lang="en-US" sz="4000" dirty="0">
                <a:latin typeface="Avenir Black"/>
                <a:cs typeface="Avenir Black"/>
              </a:rPr>
              <a:t>ADVANCED VIRGO</a:t>
            </a:r>
            <a:endParaRPr lang="en-US" sz="3200" dirty="0">
              <a:latin typeface="Avenir Black"/>
              <a:cs typeface="Avenir Black"/>
            </a:endParaRPr>
          </a:p>
        </p:txBody>
      </p:sp>
      <p:pic>
        <p:nvPicPr>
          <p:cNvPr id="5" name="Picture 9" descr="advlogo_final"/>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162712" y="148662"/>
            <a:ext cx="1371600" cy="993599"/>
          </a:xfrm>
          <a:prstGeom prst="rect">
            <a:avLst/>
          </a:prstGeom>
          <a:noFill/>
        </p:spPr>
      </p:pic>
      <p:sp>
        <p:nvSpPr>
          <p:cNvPr id="9" name="TextBox 8"/>
          <p:cNvSpPr txBox="1"/>
          <p:nvPr/>
        </p:nvSpPr>
        <p:spPr>
          <a:xfrm>
            <a:off x="358609" y="1615355"/>
            <a:ext cx="7007046" cy="584776"/>
          </a:xfrm>
          <a:prstGeom prst="rect">
            <a:avLst/>
          </a:prstGeom>
          <a:solidFill>
            <a:schemeClr val="lt1">
              <a:alpha val="50000"/>
            </a:schemeClr>
          </a:solidFill>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1600" dirty="0">
                <a:solidFill>
                  <a:schemeClr val="tx1">
                    <a:lumMod val="75000"/>
                    <a:lumOff val="25000"/>
                  </a:schemeClr>
                </a:solidFill>
                <a:latin typeface="Avenir Book"/>
                <a:cs typeface="Avenir Book"/>
              </a:rPr>
              <a:t>6 EU </a:t>
            </a:r>
            <a:r>
              <a:rPr lang="en-US" sz="1600" dirty="0" smtClean="0">
                <a:solidFill>
                  <a:schemeClr val="tx1">
                    <a:lumMod val="75000"/>
                    <a:lumOff val="25000"/>
                  </a:schemeClr>
                </a:solidFill>
                <a:latin typeface="Avenir Book"/>
                <a:cs typeface="Avenir Book"/>
              </a:rPr>
              <a:t>countries</a:t>
            </a:r>
            <a:r>
              <a:rPr lang="en-US" sz="1600" dirty="0">
                <a:solidFill>
                  <a:schemeClr val="tx1">
                    <a:lumMod val="75000"/>
                    <a:lumOff val="25000"/>
                  </a:schemeClr>
                </a:solidFill>
                <a:latin typeface="Avenir Book"/>
                <a:cs typeface="Avenir Book"/>
              </a:rPr>
              <a:t>: France, Hungary, Italy, Poland, Spain, and The </a:t>
            </a:r>
            <a:r>
              <a:rPr lang="en-US" sz="1600" dirty="0" smtClean="0">
                <a:solidFill>
                  <a:schemeClr val="tx1">
                    <a:lumMod val="75000"/>
                    <a:lumOff val="25000"/>
                  </a:schemeClr>
                </a:solidFill>
                <a:latin typeface="Avenir Book"/>
                <a:cs typeface="Avenir Book"/>
              </a:rPr>
              <a:t>Netherlands</a:t>
            </a:r>
            <a:endParaRPr lang="en-US" sz="1600" dirty="0">
              <a:solidFill>
                <a:schemeClr val="tx1">
                  <a:lumMod val="75000"/>
                  <a:lumOff val="25000"/>
                </a:schemeClr>
              </a:solidFill>
              <a:latin typeface="Avenir Book"/>
              <a:cs typeface="Avenir Book"/>
            </a:endParaRPr>
          </a:p>
          <a:p>
            <a:r>
              <a:rPr lang="en-US" sz="1600" dirty="0">
                <a:solidFill>
                  <a:schemeClr val="tx1">
                    <a:lumMod val="75000"/>
                    <a:lumOff val="25000"/>
                  </a:schemeClr>
                </a:solidFill>
                <a:latin typeface="Avenir Book"/>
                <a:cs typeface="Avenir Book"/>
              </a:rPr>
              <a:t>20 labs, ~</a:t>
            </a:r>
            <a:r>
              <a:rPr lang="en-US" sz="1600" dirty="0" smtClean="0">
                <a:solidFill>
                  <a:schemeClr val="tx1">
                    <a:lumMod val="75000"/>
                    <a:lumOff val="25000"/>
                  </a:schemeClr>
                </a:solidFill>
                <a:latin typeface="Avenir Book"/>
                <a:cs typeface="Avenir Book"/>
              </a:rPr>
              <a:t>280 </a:t>
            </a:r>
            <a:r>
              <a:rPr lang="en-US" sz="1600" dirty="0">
                <a:solidFill>
                  <a:schemeClr val="tx1">
                    <a:lumMod val="75000"/>
                    <a:lumOff val="25000"/>
                  </a:schemeClr>
                </a:solidFill>
                <a:latin typeface="Avenir Book"/>
                <a:cs typeface="Avenir Book"/>
              </a:rPr>
              <a:t>authors</a:t>
            </a:r>
          </a:p>
        </p:txBody>
      </p:sp>
      <p:sp>
        <p:nvSpPr>
          <p:cNvPr id="10" name="Rectangle 9"/>
          <p:cNvSpPr/>
          <p:nvPr/>
        </p:nvSpPr>
        <p:spPr>
          <a:xfrm>
            <a:off x="1515872" y="2340034"/>
            <a:ext cx="1885950" cy="4236032"/>
          </a:xfrm>
          <a:prstGeom prst="rect">
            <a:avLst/>
          </a:prstGeom>
          <a:solidFill>
            <a:schemeClr val="lt1">
              <a:alpha val="5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a:lnSpc>
                <a:spcPct val="80000"/>
              </a:lnSpc>
            </a:pPr>
            <a:r>
              <a:rPr lang="en-US" sz="1400" dirty="0">
                <a:solidFill>
                  <a:prstClr val="black"/>
                </a:solidFill>
                <a:latin typeface="Avenir Book"/>
                <a:cs typeface="Avenir Book"/>
              </a:rPr>
              <a:t>APC Paris </a:t>
            </a:r>
          </a:p>
          <a:p>
            <a:pPr>
              <a:lnSpc>
                <a:spcPct val="80000"/>
              </a:lnSpc>
            </a:pPr>
            <a:r>
              <a:rPr lang="en-US" sz="1400" dirty="0">
                <a:solidFill>
                  <a:prstClr val="black"/>
                </a:solidFill>
                <a:latin typeface="Avenir Book"/>
                <a:cs typeface="Avenir Book"/>
              </a:rPr>
              <a:t>ARTEMIS Nice</a:t>
            </a:r>
          </a:p>
          <a:p>
            <a:pPr>
              <a:lnSpc>
                <a:spcPct val="80000"/>
              </a:lnSpc>
            </a:pPr>
            <a:r>
              <a:rPr lang="en-US" sz="1400" dirty="0">
                <a:solidFill>
                  <a:prstClr val="black"/>
                </a:solidFill>
                <a:latin typeface="Avenir Book"/>
                <a:cs typeface="Avenir Book"/>
              </a:rPr>
              <a:t>EGO </a:t>
            </a:r>
            <a:r>
              <a:rPr lang="en-US" sz="1400" dirty="0" err="1">
                <a:solidFill>
                  <a:prstClr val="black"/>
                </a:solidFill>
                <a:latin typeface="Avenir Book"/>
                <a:cs typeface="Avenir Book"/>
              </a:rPr>
              <a:t>Cascina</a:t>
            </a:r>
            <a:endParaRPr lang="en-US" sz="1400" dirty="0">
              <a:solidFill>
                <a:prstClr val="black"/>
              </a:solidFill>
              <a:latin typeface="Avenir Book"/>
              <a:cs typeface="Avenir Book"/>
            </a:endParaRPr>
          </a:p>
          <a:p>
            <a:pPr>
              <a:lnSpc>
                <a:spcPct val="80000"/>
              </a:lnSpc>
            </a:pPr>
            <a:r>
              <a:rPr lang="en-US" sz="1400" dirty="0">
                <a:solidFill>
                  <a:prstClr val="black"/>
                </a:solidFill>
                <a:latin typeface="Avenir Book"/>
                <a:cs typeface="Avenir Book"/>
              </a:rPr>
              <a:t>INFN Firenze-</a:t>
            </a:r>
            <a:r>
              <a:rPr lang="en-US" sz="1400" dirty="0" err="1">
                <a:solidFill>
                  <a:prstClr val="black"/>
                </a:solidFill>
                <a:latin typeface="Avenir Book"/>
                <a:cs typeface="Avenir Book"/>
              </a:rPr>
              <a:t>Urbino</a:t>
            </a:r>
            <a:endParaRPr lang="en-US" sz="1400" dirty="0">
              <a:solidFill>
                <a:prstClr val="black"/>
              </a:solidFill>
              <a:latin typeface="Avenir Book"/>
              <a:cs typeface="Avenir Book"/>
            </a:endParaRPr>
          </a:p>
          <a:p>
            <a:pPr>
              <a:lnSpc>
                <a:spcPct val="80000"/>
              </a:lnSpc>
            </a:pPr>
            <a:r>
              <a:rPr lang="en-US" sz="1400" dirty="0">
                <a:solidFill>
                  <a:prstClr val="black"/>
                </a:solidFill>
                <a:latin typeface="Avenir Book"/>
                <a:cs typeface="Avenir Book"/>
              </a:rPr>
              <a:t>INFN </a:t>
            </a:r>
            <a:r>
              <a:rPr lang="en-US" sz="1400" dirty="0" err="1">
                <a:solidFill>
                  <a:prstClr val="black"/>
                </a:solidFill>
                <a:latin typeface="Avenir Book"/>
                <a:cs typeface="Avenir Book"/>
              </a:rPr>
              <a:t>Genova</a:t>
            </a:r>
            <a:endParaRPr lang="en-US" sz="1400" dirty="0">
              <a:solidFill>
                <a:prstClr val="black"/>
              </a:solidFill>
              <a:latin typeface="Avenir Book"/>
              <a:cs typeface="Avenir Book"/>
            </a:endParaRPr>
          </a:p>
          <a:p>
            <a:pPr>
              <a:lnSpc>
                <a:spcPct val="80000"/>
              </a:lnSpc>
            </a:pPr>
            <a:r>
              <a:rPr lang="en-US" sz="1400" dirty="0">
                <a:solidFill>
                  <a:prstClr val="black"/>
                </a:solidFill>
                <a:latin typeface="Avenir Book"/>
                <a:cs typeface="Avenir Book"/>
              </a:rPr>
              <a:t>INFN Napoli</a:t>
            </a:r>
          </a:p>
          <a:p>
            <a:pPr>
              <a:lnSpc>
                <a:spcPct val="80000"/>
              </a:lnSpc>
            </a:pPr>
            <a:r>
              <a:rPr lang="en-US" sz="1400" dirty="0">
                <a:solidFill>
                  <a:prstClr val="black"/>
                </a:solidFill>
                <a:latin typeface="Avenir Book"/>
                <a:cs typeface="Avenir Book"/>
              </a:rPr>
              <a:t>INFN Perugia</a:t>
            </a:r>
          </a:p>
          <a:p>
            <a:pPr>
              <a:lnSpc>
                <a:spcPct val="80000"/>
              </a:lnSpc>
            </a:pPr>
            <a:r>
              <a:rPr lang="en-US" sz="1400" dirty="0">
                <a:solidFill>
                  <a:prstClr val="black"/>
                </a:solidFill>
                <a:latin typeface="Avenir Book"/>
                <a:cs typeface="Avenir Book"/>
              </a:rPr>
              <a:t>INFN Pisa</a:t>
            </a:r>
          </a:p>
          <a:p>
            <a:pPr>
              <a:lnSpc>
                <a:spcPct val="80000"/>
              </a:lnSpc>
            </a:pPr>
            <a:r>
              <a:rPr lang="en-US" sz="1400" dirty="0">
                <a:solidFill>
                  <a:prstClr val="black"/>
                </a:solidFill>
                <a:latin typeface="Avenir Book"/>
                <a:cs typeface="Avenir Book"/>
              </a:rPr>
              <a:t>INFN Roma La </a:t>
            </a:r>
            <a:r>
              <a:rPr lang="en-US" sz="1400" dirty="0" err="1">
                <a:solidFill>
                  <a:prstClr val="black"/>
                </a:solidFill>
                <a:latin typeface="Avenir Book"/>
                <a:cs typeface="Avenir Book"/>
              </a:rPr>
              <a:t>Sapienza</a:t>
            </a:r>
            <a:endParaRPr lang="en-US" sz="1400" dirty="0">
              <a:solidFill>
                <a:prstClr val="black"/>
              </a:solidFill>
              <a:latin typeface="Avenir Book"/>
              <a:cs typeface="Avenir Book"/>
            </a:endParaRPr>
          </a:p>
          <a:p>
            <a:pPr>
              <a:lnSpc>
                <a:spcPct val="80000"/>
              </a:lnSpc>
            </a:pPr>
            <a:r>
              <a:rPr lang="en-US" sz="1400" dirty="0">
                <a:solidFill>
                  <a:prstClr val="black"/>
                </a:solidFill>
                <a:latin typeface="Avenir Book"/>
                <a:cs typeface="Avenir Book"/>
              </a:rPr>
              <a:t>INFN Roma Tor </a:t>
            </a:r>
            <a:r>
              <a:rPr lang="en-US" sz="1400" dirty="0" err="1">
                <a:solidFill>
                  <a:prstClr val="black"/>
                </a:solidFill>
                <a:latin typeface="Avenir Book"/>
                <a:cs typeface="Avenir Book"/>
              </a:rPr>
              <a:t>Vergata</a:t>
            </a:r>
            <a:endParaRPr lang="en-US" sz="1400" dirty="0">
              <a:solidFill>
                <a:prstClr val="black"/>
              </a:solidFill>
              <a:latin typeface="Avenir Book"/>
              <a:cs typeface="Avenir Book"/>
            </a:endParaRPr>
          </a:p>
          <a:p>
            <a:pPr>
              <a:lnSpc>
                <a:spcPct val="80000"/>
              </a:lnSpc>
            </a:pPr>
            <a:r>
              <a:rPr lang="en-US" sz="1400" dirty="0">
                <a:solidFill>
                  <a:prstClr val="black"/>
                </a:solidFill>
                <a:latin typeface="Avenir Book"/>
                <a:cs typeface="Avenir Book"/>
              </a:rPr>
              <a:t>INFN Trento-</a:t>
            </a:r>
            <a:r>
              <a:rPr lang="en-US" sz="1400" dirty="0" err="1">
                <a:solidFill>
                  <a:prstClr val="black"/>
                </a:solidFill>
                <a:latin typeface="Avenir Book"/>
                <a:cs typeface="Avenir Book"/>
              </a:rPr>
              <a:t>Padova</a:t>
            </a:r>
            <a:endParaRPr lang="en-US" sz="1400" dirty="0">
              <a:solidFill>
                <a:prstClr val="black"/>
              </a:solidFill>
              <a:latin typeface="Avenir Book"/>
              <a:cs typeface="Avenir Book"/>
            </a:endParaRPr>
          </a:p>
          <a:p>
            <a:pPr>
              <a:lnSpc>
                <a:spcPct val="80000"/>
              </a:lnSpc>
            </a:pPr>
            <a:r>
              <a:rPr lang="en-US" sz="1400" dirty="0">
                <a:solidFill>
                  <a:prstClr val="black"/>
                </a:solidFill>
                <a:latin typeface="Avenir Book"/>
                <a:cs typeface="Avenir Book"/>
              </a:rPr>
              <a:t>LAL </a:t>
            </a:r>
            <a:r>
              <a:rPr lang="en-US" sz="1400" dirty="0" err="1">
                <a:solidFill>
                  <a:prstClr val="black"/>
                </a:solidFill>
                <a:latin typeface="Avenir Book"/>
                <a:cs typeface="Avenir Book"/>
              </a:rPr>
              <a:t>Orsay</a:t>
            </a:r>
            <a:r>
              <a:rPr lang="en-US" sz="1400" dirty="0">
                <a:solidFill>
                  <a:prstClr val="black"/>
                </a:solidFill>
                <a:latin typeface="Avenir Book"/>
                <a:cs typeface="Avenir Book"/>
              </a:rPr>
              <a:t> – ESPCI Paris</a:t>
            </a:r>
          </a:p>
          <a:p>
            <a:pPr>
              <a:lnSpc>
                <a:spcPct val="80000"/>
              </a:lnSpc>
            </a:pPr>
            <a:r>
              <a:rPr lang="en-US" sz="1400" dirty="0">
                <a:solidFill>
                  <a:prstClr val="black"/>
                </a:solidFill>
                <a:latin typeface="Avenir Book"/>
                <a:cs typeface="Avenir Book"/>
              </a:rPr>
              <a:t>LAPP Annecy</a:t>
            </a:r>
          </a:p>
          <a:p>
            <a:pPr>
              <a:lnSpc>
                <a:spcPct val="80000"/>
              </a:lnSpc>
            </a:pPr>
            <a:r>
              <a:rPr lang="en-US" sz="1400" dirty="0">
                <a:solidFill>
                  <a:prstClr val="black"/>
                </a:solidFill>
                <a:latin typeface="Avenir Book"/>
                <a:cs typeface="Avenir Book"/>
              </a:rPr>
              <a:t>LKB Paris</a:t>
            </a:r>
          </a:p>
          <a:p>
            <a:pPr>
              <a:lnSpc>
                <a:spcPct val="80000"/>
              </a:lnSpc>
            </a:pPr>
            <a:r>
              <a:rPr lang="en-US" sz="1400" dirty="0">
                <a:solidFill>
                  <a:prstClr val="black"/>
                </a:solidFill>
                <a:latin typeface="Avenir Book"/>
                <a:cs typeface="Avenir Book"/>
              </a:rPr>
              <a:t>LMA Lyon</a:t>
            </a:r>
          </a:p>
          <a:p>
            <a:pPr>
              <a:lnSpc>
                <a:spcPct val="80000"/>
              </a:lnSpc>
            </a:pPr>
            <a:r>
              <a:rPr lang="en-US" sz="1400" dirty="0">
                <a:solidFill>
                  <a:prstClr val="black"/>
                </a:solidFill>
                <a:latin typeface="Avenir Book"/>
                <a:cs typeface="Avenir Book"/>
              </a:rPr>
              <a:t>NIKHEF Amsterdam</a:t>
            </a:r>
          </a:p>
          <a:p>
            <a:pPr>
              <a:lnSpc>
                <a:spcPct val="80000"/>
              </a:lnSpc>
            </a:pPr>
            <a:r>
              <a:rPr lang="en-US" sz="1400" dirty="0">
                <a:solidFill>
                  <a:prstClr val="black"/>
                </a:solidFill>
                <a:latin typeface="Avenir Book"/>
                <a:cs typeface="Avenir Book"/>
              </a:rPr>
              <a:t>POLGRAW(Poland)</a:t>
            </a:r>
          </a:p>
          <a:p>
            <a:pPr>
              <a:lnSpc>
                <a:spcPct val="80000"/>
              </a:lnSpc>
            </a:pPr>
            <a:r>
              <a:rPr lang="en-US" sz="1400" dirty="0">
                <a:solidFill>
                  <a:prstClr val="black"/>
                </a:solidFill>
                <a:latin typeface="Avenir Book"/>
                <a:cs typeface="Avenir Book"/>
              </a:rPr>
              <a:t>RADBOUD Uni. Nijmegen</a:t>
            </a:r>
          </a:p>
          <a:p>
            <a:pPr>
              <a:lnSpc>
                <a:spcPct val="80000"/>
              </a:lnSpc>
            </a:pPr>
            <a:r>
              <a:rPr lang="en-US" sz="1400" dirty="0">
                <a:solidFill>
                  <a:prstClr val="black"/>
                </a:solidFill>
                <a:latin typeface="Avenir Book"/>
                <a:cs typeface="Avenir Book"/>
              </a:rPr>
              <a:t>RMKI Budapest</a:t>
            </a:r>
          </a:p>
          <a:p>
            <a:pPr>
              <a:lnSpc>
                <a:spcPct val="80000"/>
              </a:lnSpc>
            </a:pPr>
            <a:r>
              <a:rPr lang="en-US" sz="1400" dirty="0">
                <a:solidFill>
                  <a:prstClr val="black"/>
                </a:solidFill>
                <a:latin typeface="Avenir Book"/>
                <a:cs typeface="Avenir Book"/>
              </a:rPr>
              <a:t>University of Valencia</a:t>
            </a:r>
          </a:p>
        </p:txBody>
      </p:sp>
      <p:pic>
        <p:nvPicPr>
          <p:cNvPr id="11" name="Picture 10" descr="flag_of_Franc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7825" y="303650"/>
            <a:ext cx="485775" cy="431800"/>
          </a:xfrm>
          <a:prstGeom prst="rect">
            <a:avLst/>
          </a:prstGeom>
          <a:noFill/>
        </p:spPr>
      </p:pic>
      <p:pic>
        <p:nvPicPr>
          <p:cNvPr id="12" name="Picture 11" descr="flag_of_Italy"/>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53600" y="302063"/>
            <a:ext cx="485775" cy="431800"/>
          </a:xfrm>
          <a:prstGeom prst="rect">
            <a:avLst/>
          </a:prstGeom>
          <a:noFill/>
        </p:spPr>
      </p:pic>
      <p:pic>
        <p:nvPicPr>
          <p:cNvPr id="13" name="Picture 12" descr="flag_of_Netherlands"/>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422711" y="302143"/>
            <a:ext cx="486966" cy="433387"/>
          </a:xfrm>
          <a:prstGeom prst="rect">
            <a:avLst/>
          </a:prstGeom>
          <a:noFill/>
        </p:spPr>
      </p:pic>
      <p:pic>
        <p:nvPicPr>
          <p:cNvPr id="14" name="Picture 13" descr="flag_of_Poland"/>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909675" y="302063"/>
            <a:ext cx="485775" cy="431800"/>
          </a:xfrm>
          <a:prstGeom prst="rect">
            <a:avLst/>
          </a:prstGeom>
          <a:noFill/>
        </p:spPr>
      </p:pic>
      <p:pic>
        <p:nvPicPr>
          <p:cNvPr id="15" name="Picture 14" descr="flag_of_Hungary"/>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382350" y="302063"/>
            <a:ext cx="485775" cy="431800"/>
          </a:xfrm>
          <a:prstGeom prst="rect">
            <a:avLst/>
          </a:prstGeom>
          <a:noFill/>
        </p:spPr>
      </p:pic>
      <p:pic>
        <p:nvPicPr>
          <p:cNvPr id="16" name="Picture 1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854936" y="302063"/>
            <a:ext cx="457200" cy="457200"/>
          </a:xfrm>
          <a:prstGeom prst="rect">
            <a:avLst/>
          </a:prstGeom>
          <a:scene3d>
            <a:camera prst="orthographicFront"/>
            <a:lightRig rig="threePt" dir="t"/>
          </a:scene3d>
          <a:sp3d>
            <a:bevelT/>
          </a:sp3d>
        </p:spPr>
      </p:pic>
    </p:spTree>
    <p:extLst>
      <p:ext uri="{BB962C8B-B14F-4D97-AF65-F5344CB8AC3E}">
        <p14:creationId xmlns:p14="http://schemas.microsoft.com/office/powerpoint/2010/main" val="252539658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0" y="1501229"/>
            <a:ext cx="5401619" cy="4824413"/>
          </a:xfrm>
        </p:spPr>
        <p:txBody>
          <a:bodyPr/>
          <a:lstStyle/>
          <a:p>
            <a:r>
              <a:rPr lang="en-US" sz="1600" dirty="0" smtClean="0">
                <a:solidFill>
                  <a:schemeClr val="tx2"/>
                </a:solidFill>
              </a:rPr>
              <a:t>Advanced </a:t>
            </a:r>
            <a:r>
              <a:rPr lang="en-US" sz="1600" dirty="0">
                <a:solidFill>
                  <a:schemeClr val="tx2"/>
                </a:solidFill>
              </a:rPr>
              <a:t>Virgo integration completed in late </a:t>
            </a:r>
            <a:r>
              <a:rPr lang="en-US" sz="1600" dirty="0" smtClean="0">
                <a:solidFill>
                  <a:schemeClr val="tx2"/>
                </a:solidFill>
              </a:rPr>
              <a:t>2016, followed by commissioning period</a:t>
            </a:r>
            <a:endParaRPr lang="en-US" sz="1600" dirty="0">
              <a:solidFill>
                <a:schemeClr val="tx2"/>
              </a:solidFill>
            </a:endParaRPr>
          </a:p>
          <a:p>
            <a:r>
              <a:rPr lang="en-US" sz="1600" dirty="0" smtClean="0">
                <a:solidFill>
                  <a:schemeClr val="tx2"/>
                </a:solidFill>
              </a:rPr>
              <a:t>First </a:t>
            </a:r>
            <a:r>
              <a:rPr lang="en-US" sz="1600" dirty="0">
                <a:solidFill>
                  <a:schemeClr val="tx2"/>
                </a:solidFill>
              </a:rPr>
              <a:t>project milestone (1h stable lock) reached in March </a:t>
            </a:r>
            <a:r>
              <a:rPr lang="en-US" sz="1600" dirty="0" smtClean="0">
                <a:solidFill>
                  <a:schemeClr val="tx2"/>
                </a:solidFill>
              </a:rPr>
              <a:t>2017</a:t>
            </a:r>
            <a:endParaRPr lang="en-US" sz="1600" dirty="0">
              <a:solidFill>
                <a:schemeClr val="tx2"/>
              </a:solidFill>
            </a:endParaRPr>
          </a:p>
          <a:p>
            <a:r>
              <a:rPr lang="en-US" sz="1600" dirty="0" smtClean="0">
                <a:solidFill>
                  <a:schemeClr val="tx2"/>
                </a:solidFill>
              </a:rPr>
              <a:t>First </a:t>
            </a:r>
            <a:r>
              <a:rPr lang="en-US" sz="1600" dirty="0">
                <a:solidFill>
                  <a:schemeClr val="tx2"/>
                </a:solidFill>
              </a:rPr>
              <a:t>commissioning run (C8) in May </a:t>
            </a:r>
            <a:r>
              <a:rPr lang="en-US" sz="1600" dirty="0" smtClean="0">
                <a:solidFill>
                  <a:schemeClr val="tx2"/>
                </a:solidFill>
              </a:rPr>
              <a:t>2017</a:t>
            </a:r>
            <a:endParaRPr lang="en-US" sz="1600" dirty="0">
              <a:solidFill>
                <a:schemeClr val="tx2"/>
              </a:solidFill>
            </a:endParaRPr>
          </a:p>
          <a:p>
            <a:r>
              <a:rPr lang="en-US" sz="1600" dirty="0" smtClean="0">
                <a:solidFill>
                  <a:schemeClr val="tx2"/>
                </a:solidFill>
              </a:rPr>
              <a:t>Sensitivity exceed that of Virgo+ in July, 2017</a:t>
            </a:r>
            <a:endParaRPr lang="en-US" sz="1600" dirty="0">
              <a:solidFill>
                <a:schemeClr val="tx2"/>
              </a:solidFill>
            </a:endParaRPr>
          </a:p>
          <a:p>
            <a:r>
              <a:rPr lang="en-US" sz="1600" dirty="0" smtClean="0">
                <a:solidFill>
                  <a:schemeClr val="tx2"/>
                </a:solidFill>
              </a:rPr>
              <a:t>Weekend </a:t>
            </a:r>
            <a:r>
              <a:rPr lang="en-US" sz="1600" dirty="0">
                <a:solidFill>
                  <a:schemeClr val="tx2"/>
                </a:solidFill>
              </a:rPr>
              <a:t>run on May 27 to 29 to test long-term stability, and </a:t>
            </a:r>
            <a:r>
              <a:rPr lang="en-US" sz="1600" dirty="0" smtClean="0">
                <a:solidFill>
                  <a:schemeClr val="tx2"/>
                </a:solidFill>
              </a:rPr>
              <a:t>effectiveness </a:t>
            </a:r>
            <a:r>
              <a:rPr lang="en-US" sz="1600" dirty="0">
                <a:solidFill>
                  <a:schemeClr val="tx2"/>
                </a:solidFill>
              </a:rPr>
              <a:t>of automation. </a:t>
            </a:r>
          </a:p>
          <a:p>
            <a:r>
              <a:rPr lang="en-US" sz="1600" b="1" i="1" dirty="0" smtClean="0">
                <a:solidFill>
                  <a:schemeClr val="tx2"/>
                </a:solidFill>
              </a:rPr>
              <a:t>Longest stable lock stretch was 69 hours</a:t>
            </a:r>
            <a:endParaRPr lang="en-US" sz="1600" b="1" i="1" dirty="0">
              <a:solidFill>
                <a:schemeClr val="tx2"/>
              </a:solidFill>
            </a:endParaRPr>
          </a:p>
          <a:p>
            <a:r>
              <a:rPr lang="en-US" sz="1600" b="1" i="1" dirty="0" smtClean="0">
                <a:solidFill>
                  <a:schemeClr val="tx2"/>
                </a:solidFill>
                <a:sym typeface="Wingdings" panose="05000000000000000000" pitchFamily="2" charset="2"/>
              </a:rPr>
              <a:t>Binary </a:t>
            </a:r>
            <a:r>
              <a:rPr lang="en-US" sz="1600" b="1" i="1" dirty="0">
                <a:solidFill>
                  <a:schemeClr val="tx2"/>
                </a:solidFill>
                <a:sym typeface="Wingdings" panose="05000000000000000000" pitchFamily="2" charset="2"/>
              </a:rPr>
              <a:t>n</a:t>
            </a:r>
            <a:r>
              <a:rPr lang="en-US" sz="1600" b="1" i="1" dirty="0" smtClean="0">
                <a:solidFill>
                  <a:schemeClr val="tx2"/>
                </a:solidFill>
                <a:sym typeface="Wingdings" panose="05000000000000000000" pitchFamily="2" charset="2"/>
              </a:rPr>
              <a:t>eutron star range </a:t>
            </a:r>
            <a:r>
              <a:rPr lang="en-US" sz="1600" b="1" i="1" dirty="0">
                <a:solidFill>
                  <a:schemeClr val="tx2"/>
                </a:solidFill>
                <a:sym typeface="Wingdings" panose="05000000000000000000" pitchFamily="2" charset="2"/>
              </a:rPr>
              <a:t>up to </a:t>
            </a:r>
            <a:r>
              <a:rPr lang="en-US" sz="1600" b="1" i="1" dirty="0" smtClean="0">
                <a:solidFill>
                  <a:schemeClr val="tx2"/>
                </a:solidFill>
                <a:sym typeface="Wingdings" panose="05000000000000000000" pitchFamily="2" charset="2"/>
              </a:rPr>
              <a:t>28 </a:t>
            </a:r>
            <a:r>
              <a:rPr lang="en-US" sz="1600" b="1" i="1" dirty="0" err="1" smtClean="0">
                <a:solidFill>
                  <a:schemeClr val="tx2"/>
                </a:solidFill>
                <a:sym typeface="Wingdings" panose="05000000000000000000" pitchFamily="2" charset="2"/>
              </a:rPr>
              <a:t>Mpc</a:t>
            </a:r>
            <a:endParaRPr lang="en-US" sz="1600" b="1" i="1" dirty="0">
              <a:solidFill>
                <a:schemeClr val="tx2"/>
              </a:solidFill>
              <a:sym typeface="Wingdings" panose="05000000000000000000" pitchFamily="2" charset="2"/>
            </a:endParaRPr>
          </a:p>
          <a:p>
            <a:r>
              <a:rPr lang="en-US" sz="2000" b="1" i="1" u="sng" dirty="0"/>
              <a:t>J</a:t>
            </a:r>
            <a:r>
              <a:rPr lang="en-US" sz="2000" b="1" i="1" u="sng" dirty="0" smtClean="0"/>
              <a:t>oined </a:t>
            </a:r>
            <a:r>
              <a:rPr lang="en-US" sz="2000" b="1" i="1" u="sng" dirty="0"/>
              <a:t>O2 on August 1, </a:t>
            </a:r>
            <a:r>
              <a:rPr lang="en-US" sz="2000" b="1" i="1" u="sng" dirty="0" smtClean="0"/>
              <a:t>2017</a:t>
            </a:r>
            <a:endParaRPr lang="en-US" sz="2000" b="1" i="1" u="sng" dirty="0"/>
          </a:p>
          <a:p>
            <a:r>
              <a:rPr lang="en-US" sz="1600" dirty="0" smtClean="0">
                <a:solidFill>
                  <a:schemeClr val="tx2"/>
                </a:solidFill>
              </a:rPr>
              <a:t>Virgo science duty </a:t>
            </a:r>
            <a:r>
              <a:rPr lang="en-US" sz="1600" dirty="0">
                <a:solidFill>
                  <a:schemeClr val="tx2"/>
                </a:solidFill>
              </a:rPr>
              <a:t>cycle </a:t>
            </a:r>
            <a:r>
              <a:rPr lang="en-US" sz="1600" dirty="0" smtClean="0">
                <a:solidFill>
                  <a:schemeClr val="tx2"/>
                </a:solidFill>
              </a:rPr>
              <a:t>was more </a:t>
            </a:r>
            <a:r>
              <a:rPr lang="en-US" sz="1600" dirty="0">
                <a:solidFill>
                  <a:schemeClr val="tx2"/>
                </a:solidFill>
              </a:rPr>
              <a:t>than 80% </a:t>
            </a:r>
            <a:r>
              <a:rPr lang="en-US" sz="1600" dirty="0" smtClean="0">
                <a:solidFill>
                  <a:schemeClr val="tx2"/>
                </a:solidFill>
              </a:rPr>
              <a:t>(over last </a:t>
            </a:r>
            <a:r>
              <a:rPr lang="en-US" sz="1600" dirty="0">
                <a:solidFill>
                  <a:schemeClr val="tx2"/>
                </a:solidFill>
              </a:rPr>
              <a:t>four </a:t>
            </a:r>
            <a:r>
              <a:rPr lang="en-US" sz="1600" dirty="0" smtClean="0">
                <a:solidFill>
                  <a:schemeClr val="tx2"/>
                </a:solidFill>
              </a:rPr>
              <a:t>weeks of O2)</a:t>
            </a:r>
          </a:p>
        </p:txBody>
      </p:sp>
      <p:sp>
        <p:nvSpPr>
          <p:cNvPr id="4" name="Slide Number Placeholder 3"/>
          <p:cNvSpPr>
            <a:spLocks noGrp="1"/>
          </p:cNvSpPr>
          <p:nvPr>
            <p:ph type="sldNum" sz="quarter" idx="17"/>
          </p:nvPr>
        </p:nvSpPr>
        <p:spPr/>
        <p:txBody>
          <a:bodyPr/>
          <a:lstStyle/>
          <a:p>
            <a:fld id="{7C7B4FCA-D758-EB48-BD46-5EEF226FD218}" type="slidenum">
              <a:rPr lang="en-US" smtClean="0"/>
              <a:t>22</a:t>
            </a:fld>
            <a:endParaRPr lang="en-US"/>
          </a:p>
        </p:txBody>
      </p:sp>
      <p:sp>
        <p:nvSpPr>
          <p:cNvPr id="5" name="Title 4"/>
          <p:cNvSpPr>
            <a:spLocks noGrp="1"/>
          </p:cNvSpPr>
          <p:nvPr>
            <p:ph type="title"/>
          </p:nvPr>
        </p:nvSpPr>
        <p:spPr>
          <a:xfrm>
            <a:off x="383932" y="429815"/>
            <a:ext cx="8376140" cy="429768"/>
          </a:xfrm>
        </p:spPr>
        <p:txBody>
          <a:bodyPr/>
          <a:lstStyle/>
          <a:p>
            <a:r>
              <a:rPr lang="en-US" sz="4000" dirty="0" smtClean="0"/>
              <a:t>Advanced Virgo Progress</a:t>
            </a:r>
            <a:endParaRPr lang="en-US" sz="4000"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4422" y="1392604"/>
            <a:ext cx="3999578" cy="4216817"/>
          </a:xfrm>
          <a:prstGeom prst="rect">
            <a:avLst/>
          </a:prstGeom>
        </p:spPr>
      </p:pic>
      <p:sp>
        <p:nvSpPr>
          <p:cNvPr id="2" name="TextBox 1"/>
          <p:cNvSpPr txBox="1"/>
          <p:nvPr/>
        </p:nvSpPr>
        <p:spPr>
          <a:xfrm rot="16200000">
            <a:off x="3958909" y="3336964"/>
            <a:ext cx="2480166" cy="307777"/>
          </a:xfrm>
          <a:prstGeom prst="rect">
            <a:avLst/>
          </a:prstGeom>
          <a:noFill/>
        </p:spPr>
        <p:txBody>
          <a:bodyPr wrap="none" rtlCol="0">
            <a:spAutoFit/>
          </a:bodyPr>
          <a:lstStyle/>
          <a:p>
            <a:r>
              <a:rPr lang="en-US" dirty="0" smtClean="0">
                <a:solidFill>
                  <a:srgbClr val="000000"/>
                </a:solidFill>
              </a:rPr>
              <a:t>Binary Neutron Star Range</a:t>
            </a:r>
            <a:endParaRPr lang="en-US" dirty="0">
              <a:solidFill>
                <a:srgbClr val="000000"/>
              </a:solidFill>
            </a:endParaRPr>
          </a:p>
        </p:txBody>
      </p:sp>
      <p:sp>
        <p:nvSpPr>
          <p:cNvPr id="6" name="TextBox 5"/>
          <p:cNvSpPr txBox="1"/>
          <p:nvPr/>
        </p:nvSpPr>
        <p:spPr>
          <a:xfrm>
            <a:off x="6782842" y="5444519"/>
            <a:ext cx="582211" cy="307777"/>
          </a:xfrm>
          <a:prstGeom prst="rect">
            <a:avLst/>
          </a:prstGeom>
          <a:noFill/>
        </p:spPr>
        <p:txBody>
          <a:bodyPr wrap="none" rtlCol="0">
            <a:spAutoFit/>
          </a:bodyPr>
          <a:lstStyle/>
          <a:p>
            <a:r>
              <a:rPr lang="en-US" dirty="0" smtClean="0">
                <a:solidFill>
                  <a:srgbClr val="000000"/>
                </a:solidFill>
              </a:rPr>
              <a:t>Date</a:t>
            </a:r>
            <a:endParaRPr lang="en-US" dirty="0">
              <a:solidFill>
                <a:srgbClr val="000000"/>
              </a:solidFill>
            </a:endParaRPr>
          </a:p>
        </p:txBody>
      </p:sp>
    </p:spTree>
    <p:extLst>
      <p:ext uri="{BB962C8B-B14F-4D97-AF65-F5344CB8AC3E}">
        <p14:creationId xmlns:p14="http://schemas.microsoft.com/office/powerpoint/2010/main" val="381946127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7"/>
          </p:nvPr>
        </p:nvSpPr>
        <p:spPr/>
        <p:txBody>
          <a:bodyPr/>
          <a:lstStyle/>
          <a:p>
            <a:fld id="{7C7B4FCA-D758-EB48-BD46-5EEF226FD218}" type="slidenum">
              <a:rPr lang="en-US" smtClean="0"/>
              <a:t>23</a:t>
            </a:fld>
            <a:endParaRPr lang="en-US"/>
          </a:p>
        </p:txBody>
      </p:sp>
      <p:sp>
        <p:nvSpPr>
          <p:cNvPr id="5" name="Title 4"/>
          <p:cNvSpPr>
            <a:spLocks noGrp="1"/>
          </p:cNvSpPr>
          <p:nvPr>
            <p:ph type="title"/>
          </p:nvPr>
        </p:nvSpPr>
        <p:spPr>
          <a:xfrm>
            <a:off x="1071567" y="495211"/>
            <a:ext cx="8376140" cy="429768"/>
          </a:xfrm>
        </p:spPr>
        <p:txBody>
          <a:bodyPr/>
          <a:lstStyle/>
          <a:p>
            <a:r>
              <a:rPr lang="en-US" sz="4000" dirty="0" smtClean="0"/>
              <a:t>Advanced Virgo Performance</a:t>
            </a:r>
            <a:endParaRPr lang="en-US" sz="4000" dirty="0"/>
          </a:p>
        </p:txBody>
      </p:sp>
      <p:pic>
        <p:nvPicPr>
          <p:cNvPr id="8" name="Picture 7"/>
          <p:cNvPicPr>
            <a:picLocks noChangeAspect="1"/>
          </p:cNvPicPr>
          <p:nvPr/>
        </p:nvPicPr>
        <p:blipFill>
          <a:blip r:embed="rId2"/>
          <a:stretch>
            <a:fillRect/>
          </a:stretch>
        </p:blipFill>
        <p:spPr>
          <a:xfrm>
            <a:off x="1279332" y="1086522"/>
            <a:ext cx="7864668" cy="4896675"/>
          </a:xfrm>
          <a:prstGeom prst="rect">
            <a:avLst/>
          </a:prstGeom>
        </p:spPr>
      </p:pic>
      <p:sp>
        <p:nvSpPr>
          <p:cNvPr id="10" name="Rectangle 9"/>
          <p:cNvSpPr/>
          <p:nvPr/>
        </p:nvSpPr>
        <p:spPr>
          <a:xfrm>
            <a:off x="167656" y="4778680"/>
            <a:ext cx="3671090" cy="1709803"/>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defTabSz="957610"/>
            <a:endParaRPr lang="en-US" sz="1400" dirty="0" smtClean="0">
              <a:solidFill>
                <a:schemeClr val="tx2"/>
              </a:solidFill>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022" y="4608301"/>
            <a:ext cx="4440477" cy="1973545"/>
          </a:xfrm>
          <a:prstGeom prst="rect">
            <a:avLst/>
          </a:prstGeom>
        </p:spPr>
      </p:pic>
    </p:spTree>
    <p:extLst>
      <p:ext uri="{BB962C8B-B14F-4D97-AF65-F5344CB8AC3E}">
        <p14:creationId xmlns:p14="http://schemas.microsoft.com/office/powerpoint/2010/main" val="362564986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7754803"/>
          </a:xfrm>
          <a:prstGeom prst="rect">
            <a:avLst/>
          </a:prstGeom>
        </p:spPr>
      </p:pic>
      <p:sp>
        <p:nvSpPr>
          <p:cNvPr id="3" name="正方形/長方形 2"/>
          <p:cNvSpPr/>
          <p:nvPr/>
        </p:nvSpPr>
        <p:spPr>
          <a:xfrm>
            <a:off x="134066" y="20626"/>
            <a:ext cx="4094174" cy="639392"/>
          </a:xfrm>
          <a:prstGeom prst="rect">
            <a:avLst/>
          </a:prstGeom>
          <a:solidFill>
            <a:schemeClr val="bg1">
              <a:lumMod val="85000"/>
              <a:lumOff val="15000"/>
              <a:alpha val="7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タイトル 10"/>
          <p:cNvSpPr>
            <a:spLocks noGrp="1"/>
          </p:cNvSpPr>
          <p:nvPr>
            <p:ph type="title"/>
          </p:nvPr>
        </p:nvSpPr>
        <p:spPr>
          <a:xfrm>
            <a:off x="1077585" y="85442"/>
            <a:ext cx="4982969" cy="492588"/>
          </a:xfrm>
        </p:spPr>
        <p:txBody>
          <a:bodyPr>
            <a:noAutofit/>
          </a:bodyPr>
          <a:lstStyle/>
          <a:p>
            <a:r>
              <a:rPr kumimoji="1" lang="en-US" altLang="ja-JP" sz="3600" dirty="0"/>
              <a:t>The KAGRA Project</a:t>
            </a:r>
            <a:endParaRPr kumimoji="1" lang="ja-JP" altLang="en-US" sz="3600" dirty="0"/>
          </a:p>
        </p:txBody>
      </p:sp>
      <p:sp>
        <p:nvSpPr>
          <p:cNvPr id="4" name="スライド番号プレースホルダー 3"/>
          <p:cNvSpPr>
            <a:spLocks noGrp="1"/>
          </p:cNvSpPr>
          <p:nvPr>
            <p:ph type="sldNum" sz="quarter" idx="12"/>
          </p:nvPr>
        </p:nvSpPr>
        <p:spPr/>
        <p:txBody>
          <a:bodyPr/>
          <a:lstStyle/>
          <a:p>
            <a:fld id="{9289D190-883C-480A-BDC3-159A98F0A390}" type="slidenum">
              <a:rPr kumimoji="1" lang="ja-JP" altLang="en-US" smtClean="0"/>
              <a:t>24</a:t>
            </a:fld>
            <a:endParaRPr kumimoji="1" lang="ja-JP" altLang="en-US"/>
          </a:p>
        </p:txBody>
      </p:sp>
      <p:pic>
        <p:nvPicPr>
          <p:cNvPr id="7" name="図 6"/>
          <p:cNvPicPr>
            <a:picLocks noChangeAspect="1"/>
          </p:cNvPicPr>
          <p:nvPr/>
        </p:nvPicPr>
        <p:blipFill>
          <a:blip r:embed="rId3">
            <a:lum/>
            <a:alphaModFix/>
          </a:blip>
          <a:srcRect/>
          <a:stretch>
            <a:fillRect/>
          </a:stretch>
        </p:blipFill>
        <p:spPr>
          <a:xfrm>
            <a:off x="1" y="-397690"/>
            <a:ext cx="9134195" cy="9134412"/>
          </a:xfrm>
          <a:prstGeom prst="rect">
            <a:avLst/>
          </a:prstGeom>
          <a:noFill/>
          <a:ln>
            <a:noFill/>
          </a:ln>
        </p:spPr>
      </p:pic>
      <p:pic>
        <p:nvPicPr>
          <p:cNvPr id="5" name="図 4"/>
          <p:cNvPicPr>
            <a:picLocks noChangeAspect="1"/>
          </p:cNvPicPr>
          <p:nvPr/>
        </p:nvPicPr>
        <p:blipFill>
          <a:blip r:embed="rId4">
            <a:lum/>
            <a:alphaModFix/>
          </a:blip>
          <a:srcRect/>
          <a:stretch>
            <a:fillRect/>
          </a:stretch>
        </p:blipFill>
        <p:spPr>
          <a:xfrm>
            <a:off x="5224208" y="4990351"/>
            <a:ext cx="3685958" cy="1318818"/>
          </a:xfrm>
          <a:prstGeom prst="rect">
            <a:avLst/>
          </a:prstGeom>
          <a:noFill/>
          <a:ln>
            <a:noFill/>
          </a:ln>
        </p:spPr>
      </p:pic>
      <p:sp>
        <p:nvSpPr>
          <p:cNvPr id="2" name="テキスト ボックス 1"/>
          <p:cNvSpPr txBox="1"/>
          <p:nvPr/>
        </p:nvSpPr>
        <p:spPr>
          <a:xfrm>
            <a:off x="431801" y="702735"/>
            <a:ext cx="7891904" cy="707886"/>
          </a:xfrm>
          <a:prstGeom prst="rect">
            <a:avLst/>
          </a:prstGeom>
          <a:solidFill>
            <a:schemeClr val="bg2">
              <a:lumMod val="75000"/>
              <a:alpha val="71000"/>
            </a:schemeClr>
          </a:solidFill>
          <a:ln w="6350">
            <a:solidFill>
              <a:schemeClr val="tx2"/>
            </a:solidFill>
          </a:ln>
        </p:spPr>
        <p:txBody>
          <a:bodyPr wrap="none" rtlCol="0">
            <a:spAutoFit/>
          </a:bodyPr>
          <a:lstStyle/>
          <a:p>
            <a:pPr marL="457200" indent="-457200">
              <a:buFont typeface="Arial" panose="020B0604020202020204" pitchFamily="34" charset="0"/>
              <a:buChar char="•"/>
            </a:pPr>
            <a:r>
              <a:rPr kumimoji="1" lang="en-US" altLang="ja-JP" sz="2000" dirty="0">
                <a:solidFill>
                  <a:srgbClr val="FFBD46"/>
                </a:solidFill>
                <a:latin typeface="Spica Neue P" panose="02000503000000000000" pitchFamily="2" charset="-128"/>
                <a:ea typeface="Spica Neue P" panose="02000503000000000000" pitchFamily="2" charset="-128"/>
                <a:cs typeface="Spica Neue P" panose="02000503000000000000" pitchFamily="2" charset="-128"/>
              </a:rPr>
              <a:t>About 300 collaborators</a:t>
            </a:r>
          </a:p>
          <a:p>
            <a:pPr marL="457200" indent="-457200">
              <a:buFont typeface="Arial" panose="020B0604020202020204" pitchFamily="34" charset="0"/>
              <a:buChar char="•"/>
            </a:pPr>
            <a:r>
              <a:rPr kumimoji="1" lang="en-US" altLang="ja-JP" sz="2000" dirty="0">
                <a:solidFill>
                  <a:srgbClr val="FFBD46"/>
                </a:solidFill>
                <a:latin typeface="Spica Neue P" panose="02000503000000000000" pitchFamily="2" charset="-128"/>
                <a:ea typeface="Spica Neue P" panose="02000503000000000000" pitchFamily="2" charset="-128"/>
                <a:cs typeface="Spica Neue P" panose="02000503000000000000" pitchFamily="2" charset="-128"/>
              </a:rPr>
              <a:t>Over 30 Japanese institutes, over 40 international institutes</a:t>
            </a:r>
            <a:endParaRPr kumimoji="1" lang="ja-JP" altLang="en-US" sz="2000" dirty="0">
              <a:solidFill>
                <a:srgbClr val="FFBD46"/>
              </a:solidFill>
              <a:latin typeface="Spica Neue P" panose="02000503000000000000" pitchFamily="2" charset="-128"/>
              <a:ea typeface="Spica Neue P" panose="02000503000000000000" pitchFamily="2" charset="-128"/>
              <a:cs typeface="Spica Neue P" panose="02000503000000000000" pitchFamily="2" charset="-128"/>
            </a:endParaRPr>
          </a:p>
        </p:txBody>
      </p:sp>
      <p:pic>
        <p:nvPicPr>
          <p:cNvPr id="8" name="Picture 7"/>
          <p:cNvPicPr>
            <a:picLocks noChangeAspect="1"/>
          </p:cNvPicPr>
          <p:nvPr/>
        </p:nvPicPr>
        <p:blipFill>
          <a:blip r:embed="rId5"/>
          <a:stretch>
            <a:fillRect/>
          </a:stretch>
        </p:blipFill>
        <p:spPr>
          <a:xfrm>
            <a:off x="-103822" y="0"/>
            <a:ext cx="5943412" cy="697175"/>
          </a:xfrm>
          <a:prstGeom prst="rect">
            <a:avLst/>
          </a:prstGeom>
        </p:spPr>
      </p:pic>
    </p:spTree>
    <p:extLst>
      <p:ext uri="{BB962C8B-B14F-4D97-AF65-F5344CB8AC3E}">
        <p14:creationId xmlns:p14="http://schemas.microsoft.com/office/powerpoint/2010/main" val="257427537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1746" name="Content Placehold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lIns="91440" tIns="45720" rIns="91440" bIns="45720" numCol="1" anchor="t" anchorCtr="0" compatLnSpc="1">
            <a:prstTxWarp prst="textNoShape">
              <a:avLst/>
            </a:prstTxWarp>
          </a:bodyPr>
          <a:lstStyle/>
          <a:p>
            <a:pPr marL="0" indent="0" algn="ctr">
              <a:buNone/>
            </a:pPr>
            <a:endParaRPr lang="en-US" sz="3600" i="1" dirty="0" smtClean="0">
              <a:solidFill>
                <a:srgbClr val="000000"/>
              </a:solidFill>
              <a:latin typeface="Helvetica" charset="0"/>
              <a:ea typeface="ＭＳ Ｐゴシック" charset="0"/>
            </a:endParaRPr>
          </a:p>
          <a:p>
            <a:pPr marL="0" indent="0" algn="ctr">
              <a:buNone/>
            </a:pPr>
            <a:r>
              <a:rPr lang="en-US" sz="3600" i="1" dirty="0" smtClean="0">
                <a:solidFill>
                  <a:srgbClr val="000000"/>
                </a:solidFill>
                <a:effectLst>
                  <a:outerShdw blurRad="50800" dist="38100" dir="2700000" algn="tl" rotWithShape="0">
                    <a:srgbClr val="000000">
                      <a:alpha val="43000"/>
                    </a:srgbClr>
                  </a:outerShdw>
                </a:effectLst>
                <a:latin typeface="Helvetica" charset="0"/>
                <a:ea typeface="ＭＳ Ｐゴシック" charset="0"/>
              </a:rPr>
              <a:t>The First Gravitational Wave Detections: Binary Black Holes</a:t>
            </a:r>
            <a:endParaRPr lang="en-US" sz="3600" i="1" dirty="0">
              <a:solidFill>
                <a:srgbClr val="000000"/>
              </a:solidFill>
              <a:effectLst>
                <a:outerShdw blurRad="50800" dist="38100" dir="2700000" algn="tl" rotWithShape="0">
                  <a:srgbClr val="000000">
                    <a:alpha val="43000"/>
                  </a:srgbClr>
                </a:outerShdw>
              </a:effectLst>
              <a:latin typeface="Helvetica" charset="0"/>
              <a:ea typeface="ＭＳ Ｐゴシック" charset="0"/>
            </a:endParaRPr>
          </a:p>
        </p:txBody>
      </p:sp>
      <p:sp>
        <p:nvSpPr>
          <p:cNvPr id="4" name="Slide Number Placeholder 3"/>
          <p:cNvSpPr>
            <a:spLocks noGrp="1"/>
          </p:cNvSpPr>
          <p:nvPr>
            <p:ph type="sldNum" sz="quarter" idx="11"/>
          </p:nvPr>
        </p:nvSpPr>
        <p:spPr/>
        <p:txBody>
          <a:bodyPr/>
          <a:lstStyle/>
          <a:p>
            <a:pPr>
              <a:defRPr/>
            </a:pPr>
            <a:fld id="{1FB9B027-EB77-9849-9E2C-8D7A6A6D8778}" type="slidenum">
              <a:rPr lang="en-US" smtClean="0"/>
              <a:pPr>
                <a:defRPr/>
              </a:pPr>
              <a:t>25</a:t>
            </a:fld>
            <a:endParaRPr lang="en-US"/>
          </a:p>
        </p:txBody>
      </p:sp>
    </p:spTree>
    <p:extLst>
      <p:ext uri="{BB962C8B-B14F-4D97-AF65-F5344CB8AC3E}">
        <p14:creationId xmlns:p14="http://schemas.microsoft.com/office/powerpoint/2010/main" val="366351853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Assessing Statistical Significance: Modeled Search</a:t>
            </a:r>
            <a:endParaRPr lang="en-US" sz="3200" dirty="0"/>
          </a:p>
        </p:txBody>
      </p:sp>
      <p:sp>
        <p:nvSpPr>
          <p:cNvPr id="4" name="Slide Number Placeholder 3"/>
          <p:cNvSpPr>
            <a:spLocks noGrp="1"/>
          </p:cNvSpPr>
          <p:nvPr>
            <p:ph type="sldNum" sz="quarter" idx="11"/>
          </p:nvPr>
        </p:nvSpPr>
        <p:spPr/>
        <p:txBody>
          <a:bodyPr/>
          <a:lstStyle/>
          <a:p>
            <a:pPr>
              <a:defRPr/>
            </a:pPr>
            <a:fld id="{4703B35A-92CA-9244-943F-6D1BF23D8702}" type="slidenum">
              <a:rPr lang="en-US" smtClean="0"/>
              <a:pPr>
                <a:defRPr/>
              </a:pPr>
              <a:t>26</a:t>
            </a:fld>
            <a:endParaRPr lang="en-US"/>
          </a:p>
        </p:txBody>
      </p:sp>
      <p:pic>
        <p:nvPicPr>
          <p:cNvPr id="6" name="matchedFilter_shownSlow.mpg">
            <a:hlinkClick r:id="" action="ppaction://media"/>
            <a:hlinkHover r:id="" action="ppaction://ole?verb=0"/>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8695" y="1128135"/>
            <a:ext cx="2658788" cy="5317576"/>
          </a:xfrm>
          <a:prstGeom prst="rect">
            <a:avLst/>
          </a:prstGeom>
        </p:spPr>
      </p:pic>
      <p:sp>
        <p:nvSpPr>
          <p:cNvPr id="9" name="Content Placeholder 8"/>
          <p:cNvSpPr>
            <a:spLocks noGrp="1"/>
          </p:cNvSpPr>
          <p:nvPr>
            <p:ph idx="1"/>
          </p:nvPr>
        </p:nvSpPr>
        <p:spPr>
          <a:xfrm>
            <a:off x="3033792" y="1118111"/>
            <a:ext cx="6110208" cy="4525963"/>
          </a:xfrm>
        </p:spPr>
        <p:txBody>
          <a:bodyPr/>
          <a:lstStyle/>
          <a:p>
            <a:r>
              <a:rPr lang="en-US" sz="1600" dirty="0" smtClean="0">
                <a:solidFill>
                  <a:srgbClr val="000000"/>
                </a:solidFill>
              </a:rPr>
              <a:t>Matched filter search: X-correlation of L1, H1 data streams</a:t>
            </a:r>
          </a:p>
          <a:p>
            <a:endParaRPr lang="en-US" sz="1600" dirty="0" smtClean="0">
              <a:solidFill>
                <a:srgbClr val="000000"/>
              </a:solidFill>
            </a:endParaRPr>
          </a:p>
          <a:p>
            <a:endParaRPr lang="en-US" sz="1600" dirty="0">
              <a:solidFill>
                <a:srgbClr val="000000"/>
              </a:solidFill>
            </a:endParaRPr>
          </a:p>
          <a:p>
            <a:endParaRPr lang="en-US" sz="1600" dirty="0">
              <a:solidFill>
                <a:srgbClr val="000000"/>
              </a:solidFill>
            </a:endParaRPr>
          </a:p>
          <a:p>
            <a:r>
              <a:rPr lang="en-US" sz="1600" dirty="0" smtClean="0">
                <a:solidFill>
                  <a:srgbClr val="000000"/>
                </a:solidFill>
              </a:rPr>
              <a:t>Background computed from time-shifting coincident data in 100 </a:t>
            </a:r>
            <a:r>
              <a:rPr lang="en-US" sz="1600" dirty="0" err="1" smtClean="0">
                <a:solidFill>
                  <a:srgbClr val="000000"/>
                </a:solidFill>
              </a:rPr>
              <a:t>ms</a:t>
            </a:r>
            <a:r>
              <a:rPr lang="en-US" sz="1600" dirty="0" smtClean="0">
                <a:solidFill>
                  <a:srgbClr val="000000"/>
                </a:solidFill>
              </a:rPr>
              <a:t> steps </a:t>
            </a:r>
          </a:p>
          <a:p>
            <a:pPr lvl="1"/>
            <a:r>
              <a:rPr lang="en-US" sz="1400" dirty="0" smtClean="0">
                <a:solidFill>
                  <a:srgbClr val="000000"/>
                </a:solidFill>
              </a:rPr>
              <a:t>For GW150914, 51.5 days </a:t>
            </a:r>
            <a:r>
              <a:rPr lang="en-US" sz="1400" dirty="0" smtClean="0">
                <a:solidFill>
                  <a:srgbClr val="000000"/>
                </a:solidFill>
                <a:sym typeface="Wingdings"/>
              </a:rPr>
              <a:t> </a:t>
            </a:r>
            <a:r>
              <a:rPr lang="en-US" sz="1400" dirty="0" smtClean="0">
                <a:solidFill>
                  <a:srgbClr val="000000"/>
                </a:solidFill>
              </a:rPr>
              <a:t>5x10</a:t>
            </a:r>
            <a:r>
              <a:rPr lang="en-US" sz="1400" baseline="30000" dirty="0" smtClean="0">
                <a:solidFill>
                  <a:srgbClr val="000000"/>
                </a:solidFill>
              </a:rPr>
              <a:t>6</a:t>
            </a:r>
            <a:r>
              <a:rPr lang="en-US" sz="1400" dirty="0" smtClean="0">
                <a:solidFill>
                  <a:srgbClr val="000000"/>
                </a:solidFill>
              </a:rPr>
              <a:t> years</a:t>
            </a:r>
            <a:endParaRPr lang="en-US" sz="1400" dirty="0">
              <a:solidFill>
                <a:srgbClr val="000000"/>
              </a:solidFill>
            </a:endParaRPr>
          </a:p>
        </p:txBody>
      </p:sp>
      <p:sp>
        <p:nvSpPr>
          <p:cNvPr id="7" name="TextBox 6"/>
          <p:cNvSpPr txBox="1"/>
          <p:nvPr/>
        </p:nvSpPr>
        <p:spPr>
          <a:xfrm>
            <a:off x="1052791" y="6156628"/>
            <a:ext cx="2874674" cy="253916"/>
          </a:xfrm>
          <a:prstGeom prst="rect">
            <a:avLst/>
          </a:prstGeom>
          <a:noFill/>
        </p:spPr>
        <p:txBody>
          <a:bodyPr wrap="square" rtlCol="0">
            <a:spAutoFit/>
          </a:bodyPr>
          <a:lstStyle/>
          <a:p>
            <a:r>
              <a:rPr lang="en-US" sz="1050" dirty="0" smtClean="0">
                <a:solidFill>
                  <a:schemeClr val="tx2"/>
                </a:solidFill>
              </a:rPr>
              <a:t>Simulation: Reed </a:t>
            </a:r>
            <a:r>
              <a:rPr lang="en-US" sz="1050" dirty="0" err="1" smtClean="0">
                <a:solidFill>
                  <a:schemeClr val="tx2"/>
                </a:solidFill>
              </a:rPr>
              <a:t>Essick</a:t>
            </a:r>
            <a:r>
              <a:rPr lang="en-US" sz="1050" dirty="0" smtClean="0">
                <a:solidFill>
                  <a:schemeClr val="tx2"/>
                </a:solidFill>
              </a:rPr>
              <a:t>, LIGO MIT</a:t>
            </a:r>
            <a:endParaRPr lang="en-US" sz="1050" dirty="0">
              <a:solidFill>
                <a:schemeClr val="tx2"/>
              </a:solidFill>
            </a:endParaRPr>
          </a:p>
        </p:txBody>
      </p:sp>
      <p:pic>
        <p:nvPicPr>
          <p:cNvPr id="3" name="Picture 2"/>
          <p:cNvPicPr>
            <a:picLocks noChangeAspect="1"/>
          </p:cNvPicPr>
          <p:nvPr/>
        </p:nvPicPr>
        <p:blipFill>
          <a:blip r:embed="rId6"/>
          <a:stretch>
            <a:fillRect/>
          </a:stretch>
        </p:blipFill>
        <p:spPr>
          <a:xfrm>
            <a:off x="3570514" y="3202664"/>
            <a:ext cx="4455885" cy="3510196"/>
          </a:xfrm>
          <a:prstGeom prst="rect">
            <a:avLst/>
          </a:prstGeom>
        </p:spPr>
      </p:pic>
      <p:pic>
        <p:nvPicPr>
          <p:cNvPr id="10" name="Picture 9"/>
          <p:cNvPicPr>
            <a:picLocks noChangeAspect="1"/>
          </p:cNvPicPr>
          <p:nvPr/>
        </p:nvPicPr>
        <p:blipFill>
          <a:blip r:embed="rId7"/>
          <a:stretch>
            <a:fillRect/>
          </a:stretch>
        </p:blipFill>
        <p:spPr>
          <a:xfrm>
            <a:off x="3766456" y="1540042"/>
            <a:ext cx="1288143" cy="691529"/>
          </a:xfrm>
          <a:prstGeom prst="rect">
            <a:avLst/>
          </a:prstGeom>
          <a:ln>
            <a:solidFill>
              <a:schemeClr val="tx2"/>
            </a:solidFill>
          </a:ln>
        </p:spPr>
      </p:pic>
      <p:pic>
        <p:nvPicPr>
          <p:cNvPr id="11" name="Picture 10"/>
          <p:cNvPicPr>
            <a:picLocks noChangeAspect="1"/>
          </p:cNvPicPr>
          <p:nvPr/>
        </p:nvPicPr>
        <p:blipFill>
          <a:blip r:embed="rId8"/>
          <a:stretch>
            <a:fillRect/>
          </a:stretch>
        </p:blipFill>
        <p:spPr>
          <a:xfrm>
            <a:off x="5515429" y="1545771"/>
            <a:ext cx="2845979" cy="689514"/>
          </a:xfrm>
          <a:prstGeom prst="rect">
            <a:avLst/>
          </a:prstGeom>
        </p:spPr>
      </p:pic>
      <p:sp>
        <p:nvSpPr>
          <p:cNvPr id="12" name="Rectangle 7"/>
          <p:cNvSpPr>
            <a:spLocks noChangeArrowheads="1"/>
          </p:cNvSpPr>
          <p:nvPr/>
        </p:nvSpPr>
        <p:spPr bwMode="auto">
          <a:xfrm>
            <a:off x="1452859" y="6427788"/>
            <a:ext cx="4131318" cy="338554"/>
          </a:xfrm>
          <a:prstGeom prst="rect">
            <a:avLst/>
          </a:prstGeom>
          <a:solidFill>
            <a:srgbClr val="618FFD"/>
          </a:solidFill>
          <a:ln w="9525">
            <a:noFill/>
            <a:miter lim="800000"/>
            <a:headEnd/>
            <a:tailEnd/>
          </a:ln>
        </p:spPr>
        <p:txBody>
          <a:bodyPr wrap="square">
            <a:spAutoFit/>
          </a:bodyPr>
          <a:lstStyle/>
          <a:p>
            <a:r>
              <a:rPr lang="en-US" sz="800" b="0" dirty="0" smtClean="0">
                <a:solidFill>
                  <a:srgbClr val="000000"/>
                </a:solidFill>
              </a:rPr>
              <a:t>Abbott, et al., LIGO </a:t>
            </a:r>
            <a:r>
              <a:rPr lang="en-US" sz="800" b="0" dirty="0">
                <a:solidFill>
                  <a:srgbClr val="000000"/>
                </a:solidFill>
              </a:rPr>
              <a:t>Scientific Collaboration and Virgo Collaboration, “Binary Black Hole Mergers in the first Advanced LIGO Observing Run”, </a:t>
            </a:r>
            <a:r>
              <a:rPr lang="de-DE" sz="800" b="0" dirty="0" smtClean="0">
                <a:solidFill>
                  <a:srgbClr val="000000"/>
                </a:solidFill>
              </a:rPr>
              <a:t>Phys. </a:t>
            </a:r>
            <a:r>
              <a:rPr lang="de-DE" sz="800" b="0" dirty="0" err="1" smtClean="0">
                <a:solidFill>
                  <a:srgbClr val="000000"/>
                </a:solidFill>
              </a:rPr>
              <a:t>Rev</a:t>
            </a:r>
            <a:r>
              <a:rPr lang="de-DE" sz="800" b="0" dirty="0" smtClean="0">
                <a:solidFill>
                  <a:srgbClr val="000000"/>
                </a:solidFill>
              </a:rPr>
              <a:t>. X </a:t>
            </a:r>
            <a:r>
              <a:rPr lang="is-IS" sz="800" dirty="0">
                <a:solidFill>
                  <a:srgbClr val="000000"/>
                </a:solidFill>
              </a:rPr>
              <a:t>6, </a:t>
            </a:r>
            <a:r>
              <a:rPr lang="is-IS" sz="800" b="0" dirty="0">
                <a:solidFill>
                  <a:srgbClr val="000000"/>
                </a:solidFill>
              </a:rPr>
              <a:t>041015 (2016</a:t>
            </a:r>
            <a:r>
              <a:rPr lang="is-IS" sz="800" b="0" dirty="0" smtClean="0">
                <a:solidFill>
                  <a:srgbClr val="000000"/>
                </a:solidFill>
              </a:rPr>
              <a:t>)</a:t>
            </a:r>
            <a:r>
              <a:rPr lang="is-IS" sz="800" b="0" dirty="0">
                <a:solidFill>
                  <a:srgbClr val="000000"/>
                </a:solidFill>
              </a:rPr>
              <a:t>.</a:t>
            </a:r>
          </a:p>
        </p:txBody>
      </p:sp>
    </p:spTree>
    <p:extLst>
      <p:ext uri="{BB962C8B-B14F-4D97-AF65-F5344CB8AC3E}">
        <p14:creationId xmlns:p14="http://schemas.microsoft.com/office/powerpoint/2010/main" val="85318498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Assessing Statistical Significance: Modeled Search</a:t>
            </a:r>
            <a:endParaRPr lang="en-US" sz="3200" dirty="0"/>
          </a:p>
        </p:txBody>
      </p:sp>
      <p:sp>
        <p:nvSpPr>
          <p:cNvPr id="4" name="Slide Number Placeholder 3"/>
          <p:cNvSpPr>
            <a:spLocks noGrp="1"/>
          </p:cNvSpPr>
          <p:nvPr>
            <p:ph type="sldNum" sz="quarter" idx="11"/>
          </p:nvPr>
        </p:nvSpPr>
        <p:spPr/>
        <p:txBody>
          <a:bodyPr/>
          <a:lstStyle/>
          <a:p>
            <a:pPr>
              <a:defRPr/>
            </a:pPr>
            <a:fld id="{4703B35A-92CA-9244-943F-6D1BF23D8702}" type="slidenum">
              <a:rPr lang="en-US" smtClean="0"/>
              <a:pPr>
                <a:defRPr/>
              </a:pPr>
              <a:t>27</a:t>
            </a:fld>
            <a:endParaRPr lang="en-US"/>
          </a:p>
        </p:txBody>
      </p:sp>
      <p:pic>
        <p:nvPicPr>
          <p:cNvPr id="5" name="Picture 4"/>
          <p:cNvPicPr>
            <a:picLocks noChangeAspect="1"/>
          </p:cNvPicPr>
          <p:nvPr/>
        </p:nvPicPr>
        <p:blipFill>
          <a:blip r:embed="rId3"/>
          <a:stretch>
            <a:fillRect/>
          </a:stretch>
        </p:blipFill>
        <p:spPr>
          <a:xfrm>
            <a:off x="198836" y="1225261"/>
            <a:ext cx="7082972" cy="5349904"/>
          </a:xfrm>
          <a:prstGeom prst="rect">
            <a:avLst/>
          </a:prstGeom>
        </p:spPr>
      </p:pic>
      <p:sp>
        <p:nvSpPr>
          <p:cNvPr id="6" name="Rectangle 7"/>
          <p:cNvSpPr>
            <a:spLocks noChangeArrowheads="1"/>
          </p:cNvSpPr>
          <p:nvPr/>
        </p:nvSpPr>
        <p:spPr bwMode="auto">
          <a:xfrm>
            <a:off x="7323548" y="3403067"/>
            <a:ext cx="1728801" cy="830997"/>
          </a:xfrm>
          <a:prstGeom prst="rect">
            <a:avLst/>
          </a:prstGeom>
          <a:solidFill>
            <a:srgbClr val="618FFD"/>
          </a:solidFill>
          <a:ln w="9525">
            <a:noFill/>
            <a:miter lim="800000"/>
            <a:headEnd/>
            <a:tailEnd/>
          </a:ln>
        </p:spPr>
        <p:txBody>
          <a:bodyPr wrap="square">
            <a:spAutoFit/>
          </a:bodyPr>
          <a:lstStyle/>
          <a:p>
            <a:r>
              <a:rPr lang="en-US" sz="800" b="0" dirty="0" smtClean="0">
                <a:solidFill>
                  <a:srgbClr val="000000"/>
                </a:solidFill>
              </a:rPr>
              <a:t>Abbott, et al., LIGO </a:t>
            </a:r>
            <a:r>
              <a:rPr lang="en-US" sz="800" b="0" dirty="0">
                <a:solidFill>
                  <a:srgbClr val="000000"/>
                </a:solidFill>
              </a:rPr>
              <a:t>Scientific Collaboration and Virgo Collaboration, “Binary Black Hole Mergers in the first Advanced LIGO Observing Run”, </a:t>
            </a:r>
            <a:r>
              <a:rPr lang="de-DE" sz="800" b="0" dirty="0" smtClean="0">
                <a:solidFill>
                  <a:srgbClr val="000000"/>
                </a:solidFill>
              </a:rPr>
              <a:t>Phys. </a:t>
            </a:r>
            <a:r>
              <a:rPr lang="de-DE" sz="800" b="0" dirty="0" err="1" smtClean="0">
                <a:solidFill>
                  <a:srgbClr val="000000"/>
                </a:solidFill>
              </a:rPr>
              <a:t>Rev</a:t>
            </a:r>
            <a:r>
              <a:rPr lang="de-DE" sz="800" b="0" dirty="0" smtClean="0">
                <a:solidFill>
                  <a:srgbClr val="000000"/>
                </a:solidFill>
              </a:rPr>
              <a:t>. X </a:t>
            </a:r>
            <a:r>
              <a:rPr lang="is-IS" sz="800" dirty="0">
                <a:solidFill>
                  <a:srgbClr val="000000"/>
                </a:solidFill>
              </a:rPr>
              <a:t>6, </a:t>
            </a:r>
            <a:r>
              <a:rPr lang="is-IS" sz="800" b="0" dirty="0">
                <a:solidFill>
                  <a:srgbClr val="000000"/>
                </a:solidFill>
              </a:rPr>
              <a:t>041015 (2016</a:t>
            </a:r>
            <a:r>
              <a:rPr lang="is-IS" sz="800" b="0" dirty="0" smtClean="0">
                <a:solidFill>
                  <a:srgbClr val="000000"/>
                </a:solidFill>
              </a:rPr>
              <a:t>)</a:t>
            </a:r>
            <a:r>
              <a:rPr lang="is-IS" sz="800" b="0" dirty="0">
                <a:solidFill>
                  <a:srgbClr val="000000"/>
                </a:solidFill>
              </a:rPr>
              <a:t>.</a:t>
            </a:r>
          </a:p>
        </p:txBody>
      </p:sp>
    </p:spTree>
    <p:extLst>
      <p:ext uri="{BB962C8B-B14F-4D97-AF65-F5344CB8AC3E}">
        <p14:creationId xmlns:p14="http://schemas.microsoft.com/office/powerpoint/2010/main" val="172564325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45876" y="1093892"/>
            <a:ext cx="5652617" cy="4865617"/>
          </a:xfrm>
        </p:spPr>
        <p:txBody>
          <a:bodyPr/>
          <a:lstStyle/>
          <a:p>
            <a:r>
              <a:rPr lang="en-US" sz="2000" dirty="0" smtClean="0">
                <a:solidFill>
                  <a:srgbClr val="000000"/>
                </a:solidFill>
              </a:rPr>
              <a:t>Pipelines look for excess power in time-frequency domain</a:t>
            </a:r>
          </a:p>
          <a:p>
            <a:pPr lvl="1"/>
            <a:r>
              <a:rPr lang="en-US" sz="1400" dirty="0" smtClean="0">
                <a:solidFill>
                  <a:srgbClr val="000000"/>
                </a:solidFill>
              </a:rPr>
              <a:t>e.g. wavelet basis</a:t>
            </a:r>
          </a:p>
          <a:p>
            <a:pPr lvl="1"/>
            <a:r>
              <a:rPr lang="en-US" sz="1400" dirty="0" smtClean="0">
                <a:solidFill>
                  <a:srgbClr val="000000"/>
                </a:solidFill>
              </a:rPr>
              <a:t>More sensitive to generic sources, but also to noise transients in the interferometers </a:t>
            </a:r>
          </a:p>
        </p:txBody>
      </p:sp>
      <p:sp>
        <p:nvSpPr>
          <p:cNvPr id="4" name="Slide Number Placeholder 3"/>
          <p:cNvSpPr>
            <a:spLocks noGrp="1"/>
          </p:cNvSpPr>
          <p:nvPr>
            <p:ph type="sldNum" sz="quarter" idx="11"/>
          </p:nvPr>
        </p:nvSpPr>
        <p:spPr/>
        <p:txBody>
          <a:bodyPr/>
          <a:lstStyle/>
          <a:p>
            <a:pPr>
              <a:defRPr/>
            </a:pPr>
            <a:fld id="{4703B35A-92CA-9244-943F-6D1BF23D8702}" type="slidenum">
              <a:rPr lang="en-US" smtClean="0"/>
              <a:pPr>
                <a:defRPr/>
              </a:pPr>
              <a:t>28</a:t>
            </a:fld>
            <a:endParaRPr lang="en-US"/>
          </a:p>
        </p:txBody>
      </p:sp>
      <p:pic>
        <p:nvPicPr>
          <p:cNvPr id="5" name="Picture 4" descr="Det_paper_cwb_hist_plot_v14.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556918" y="2560154"/>
            <a:ext cx="5121707" cy="4116877"/>
          </a:xfrm>
          <a:prstGeom prst="rect">
            <a:avLst/>
          </a:prstGeom>
        </p:spPr>
      </p:pic>
      <p:sp>
        <p:nvSpPr>
          <p:cNvPr id="6" name="Title 1"/>
          <p:cNvSpPr>
            <a:spLocks noGrp="1"/>
          </p:cNvSpPr>
          <p:nvPr>
            <p:ph type="title"/>
          </p:nvPr>
        </p:nvSpPr>
        <p:spPr/>
        <p:txBody>
          <a:bodyPr/>
          <a:lstStyle/>
          <a:p>
            <a:r>
              <a:rPr lang="en-US" sz="3200" dirty="0"/>
              <a:t>Assessing Statistical Significance: </a:t>
            </a:r>
            <a:r>
              <a:rPr lang="en-US" sz="3200" dirty="0" err="1"/>
              <a:t>Unmodeled</a:t>
            </a:r>
            <a:r>
              <a:rPr lang="en-US" sz="3200" dirty="0"/>
              <a:t> Search</a:t>
            </a:r>
          </a:p>
        </p:txBody>
      </p:sp>
      <p:pic>
        <p:nvPicPr>
          <p:cNvPr id="7" name="simplifiedCoherentLikelihood_shownSlow.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47821"/>
            <a:ext cx="3004768" cy="5580653"/>
          </a:xfrm>
          <a:prstGeom prst="rect">
            <a:avLst/>
          </a:prstGeom>
        </p:spPr>
      </p:pic>
      <p:sp>
        <p:nvSpPr>
          <p:cNvPr id="8" name="TextBox 7"/>
          <p:cNvSpPr txBox="1"/>
          <p:nvPr/>
        </p:nvSpPr>
        <p:spPr>
          <a:xfrm>
            <a:off x="2722553" y="5843305"/>
            <a:ext cx="1236769" cy="577081"/>
          </a:xfrm>
          <a:prstGeom prst="rect">
            <a:avLst/>
          </a:prstGeom>
          <a:noFill/>
        </p:spPr>
        <p:txBody>
          <a:bodyPr wrap="square" rtlCol="0">
            <a:spAutoFit/>
          </a:bodyPr>
          <a:lstStyle/>
          <a:p>
            <a:r>
              <a:rPr lang="en-US" sz="1050" dirty="0" smtClean="0">
                <a:solidFill>
                  <a:schemeClr val="tx2"/>
                </a:solidFill>
              </a:rPr>
              <a:t>Simulation: Reed </a:t>
            </a:r>
            <a:r>
              <a:rPr lang="en-US" sz="1050" dirty="0" err="1" smtClean="0">
                <a:solidFill>
                  <a:schemeClr val="tx2"/>
                </a:solidFill>
              </a:rPr>
              <a:t>Essick</a:t>
            </a:r>
            <a:r>
              <a:rPr lang="en-US" sz="1050" dirty="0" smtClean="0">
                <a:solidFill>
                  <a:schemeClr val="tx2"/>
                </a:solidFill>
              </a:rPr>
              <a:t>, LIGO MIT</a:t>
            </a:r>
            <a:endParaRPr lang="en-US" sz="1050" dirty="0">
              <a:solidFill>
                <a:schemeClr val="tx2"/>
              </a:solidFill>
            </a:endParaRPr>
          </a:p>
        </p:txBody>
      </p:sp>
    </p:spTree>
    <p:extLst>
      <p:ext uri="{BB962C8B-B14F-4D97-AF65-F5344CB8AC3E}">
        <p14:creationId xmlns:p14="http://schemas.microsoft.com/office/powerpoint/2010/main" val="230954749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100138" y="0"/>
            <a:ext cx="7239000" cy="1143000"/>
          </a:xfrm>
        </p:spPr>
        <p:txBody>
          <a:bodyPr/>
          <a:lstStyle/>
          <a:p>
            <a:pPr>
              <a:defRPr/>
            </a:pPr>
            <a:r>
              <a:rPr lang="en-US" dirty="0" smtClean="0"/>
              <a:t>Extracting Astrophysical Parameters from GW Waveforms I</a:t>
            </a:r>
            <a:endParaRPr lang="en-US" dirty="0"/>
          </a:p>
        </p:txBody>
      </p:sp>
      <p:sp>
        <p:nvSpPr>
          <p:cNvPr id="34818" name="Content Placeholder 6"/>
          <p:cNvSpPr>
            <a:spLocks noGrp="1"/>
          </p:cNvSpPr>
          <p:nvPr>
            <p:ph idx="1"/>
          </p:nvPr>
        </p:nvSpPr>
        <p:spPr bwMode="auto">
          <a:xfrm>
            <a:off x="-48848" y="1129054"/>
            <a:ext cx="3317875" cy="44402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sz="1800" dirty="0" smtClean="0">
                <a:solidFill>
                  <a:srgbClr val="000000"/>
                </a:solidFill>
                <a:latin typeface="Helvetica" charset="0"/>
                <a:ea typeface="ＭＳ Ｐゴシック" charset="0"/>
              </a:rPr>
              <a:t>Compact object parameters </a:t>
            </a:r>
            <a:r>
              <a:rPr lang="en-US" sz="1800" dirty="0">
                <a:solidFill>
                  <a:srgbClr val="000000"/>
                </a:solidFill>
                <a:latin typeface="Helvetica" charset="0"/>
                <a:ea typeface="ＭＳ Ｐゴシック" charset="0"/>
              </a:rPr>
              <a:t>encoded in the waveforms: </a:t>
            </a:r>
          </a:p>
          <a:p>
            <a:pPr lvl="1"/>
            <a:r>
              <a:rPr lang="en-US" sz="1400" dirty="0">
                <a:solidFill>
                  <a:srgbClr val="000000"/>
                </a:solidFill>
                <a:latin typeface="Helvetica" charset="0"/>
                <a:ea typeface="ＭＳ Ｐゴシック" charset="0"/>
              </a:rPr>
              <a:t>Constituent masses, constituent spins, sky location, luminosity distance, orbital inclination, time of arrival</a:t>
            </a:r>
          </a:p>
          <a:p>
            <a:r>
              <a:rPr lang="en-US" sz="1800" dirty="0" smtClean="0">
                <a:solidFill>
                  <a:srgbClr val="000000"/>
                </a:solidFill>
                <a:latin typeface="Helvetica" charset="0"/>
                <a:ea typeface="ＭＳ Ｐゴシック" charset="0"/>
              </a:rPr>
              <a:t>Intrinsic </a:t>
            </a:r>
            <a:r>
              <a:rPr lang="en-US" sz="1800" dirty="0">
                <a:solidFill>
                  <a:srgbClr val="000000"/>
                </a:solidFill>
                <a:latin typeface="Helvetica" charset="0"/>
                <a:ea typeface="ＭＳ Ｐゴシック" charset="0"/>
              </a:rPr>
              <a:t>degeneracies make parameter estimation </a:t>
            </a:r>
            <a:r>
              <a:rPr lang="en-US" sz="1800" dirty="0" smtClean="0">
                <a:solidFill>
                  <a:srgbClr val="000000"/>
                </a:solidFill>
                <a:latin typeface="Helvetica" charset="0"/>
                <a:ea typeface="ＭＳ Ｐゴシック" charset="0"/>
              </a:rPr>
              <a:t>difficult! </a:t>
            </a:r>
          </a:p>
          <a:p>
            <a:pPr lvl="1"/>
            <a:r>
              <a:rPr lang="en-US" sz="1200" dirty="0" smtClean="0">
                <a:solidFill>
                  <a:srgbClr val="000000"/>
                </a:solidFill>
                <a:latin typeface="Helvetica" charset="0"/>
                <a:ea typeface="ＭＳ Ｐゴシック" charset="0"/>
              </a:rPr>
              <a:t>E.g., luminosity distance vs. inclination angle</a:t>
            </a:r>
            <a:endParaRPr lang="en-US" sz="1200" dirty="0">
              <a:solidFill>
                <a:srgbClr val="000000"/>
              </a:solidFill>
              <a:latin typeface="Helvetica" charset="0"/>
              <a:ea typeface="ＭＳ Ｐゴシック" charset="0"/>
            </a:endParaRPr>
          </a:p>
          <a:p>
            <a:r>
              <a:rPr lang="en-US" sz="1800" dirty="0" smtClean="0">
                <a:solidFill>
                  <a:srgbClr val="000000"/>
                </a:solidFill>
                <a:latin typeface="Helvetica" charset="0"/>
                <a:ea typeface="ＭＳ Ｐゴシック" charset="0"/>
              </a:rPr>
              <a:t>The SNR </a:t>
            </a:r>
            <a:r>
              <a:rPr lang="en-US" sz="1800" dirty="0">
                <a:solidFill>
                  <a:srgbClr val="000000"/>
                </a:solidFill>
                <a:latin typeface="Helvetica" charset="0"/>
                <a:ea typeface="ＭＳ Ｐゴシック" charset="0"/>
              </a:rPr>
              <a:t>of the waveform matters</a:t>
            </a:r>
          </a:p>
          <a:p>
            <a:pPr lvl="1"/>
            <a:r>
              <a:rPr lang="en-US" sz="1400" dirty="0">
                <a:solidFill>
                  <a:srgbClr val="000000"/>
                </a:solidFill>
                <a:latin typeface="Helvetica" charset="0"/>
                <a:ea typeface="ＭＳ Ｐゴシック" charset="0"/>
              </a:rPr>
              <a:t>often buried in detector </a:t>
            </a:r>
            <a:r>
              <a:rPr lang="en-US" sz="1400" dirty="0" smtClean="0">
                <a:solidFill>
                  <a:srgbClr val="000000"/>
                </a:solidFill>
                <a:latin typeface="Helvetica" charset="0"/>
                <a:ea typeface="ＭＳ Ｐゴシック" charset="0"/>
              </a:rPr>
              <a:t>noise; lower SNR obscures parameter estimation</a:t>
            </a:r>
            <a:endParaRPr lang="en-US" sz="1400" dirty="0">
              <a:solidFill>
                <a:srgbClr val="000000"/>
              </a:solidFill>
              <a:latin typeface="Helvetica" charset="0"/>
              <a:ea typeface="ＭＳ Ｐゴシック" charset="0"/>
            </a:endParaRPr>
          </a:p>
          <a:p>
            <a:endParaRPr lang="en-US" sz="1800" dirty="0">
              <a:solidFill>
                <a:srgbClr val="000000"/>
              </a:solidFill>
              <a:latin typeface="Helvetica" charset="0"/>
              <a:ea typeface="ＭＳ Ｐゴシック" charset="0"/>
            </a:endParaRPr>
          </a:p>
        </p:txBody>
      </p:sp>
      <p:pic>
        <p:nvPicPr>
          <p:cNvPr id="34819" name="Picture 4" descr="C:\Users\ajw\Documents\LIGO\BigDog\astro08.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14700" y="1366838"/>
            <a:ext cx="5681663"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extBox 1"/>
          <p:cNvSpPr txBox="1">
            <a:spLocks noChangeArrowheads="1"/>
          </p:cNvSpPr>
          <p:nvPr/>
        </p:nvSpPr>
        <p:spPr bwMode="auto">
          <a:xfrm>
            <a:off x="3921125" y="2613025"/>
            <a:ext cx="50117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chemeClr val="tx1"/>
                </a:solidFill>
                <a:latin typeface="Arial" charset="0"/>
                <a:ea typeface="ＭＳ Ｐゴシック" charset="0"/>
                <a:cs typeface="ＭＳ Ｐゴシック" charset="0"/>
              </a:defRPr>
            </a:lvl1pPr>
            <a:lvl2pPr marL="742950" indent="-285750">
              <a:defRPr sz="1400" b="1">
                <a:solidFill>
                  <a:schemeClr val="tx1"/>
                </a:solidFill>
                <a:latin typeface="Arial" charset="0"/>
                <a:ea typeface="ＭＳ Ｐゴシック" charset="0"/>
              </a:defRPr>
            </a:lvl2pPr>
            <a:lvl3pPr marL="1143000" indent="-228600">
              <a:defRPr sz="1400" b="1">
                <a:solidFill>
                  <a:schemeClr val="tx1"/>
                </a:solidFill>
                <a:latin typeface="Arial" charset="0"/>
                <a:ea typeface="ＭＳ Ｐゴシック" charset="0"/>
              </a:defRPr>
            </a:lvl3pPr>
            <a:lvl4pPr marL="1600200" indent="-228600">
              <a:defRPr sz="1400" b="1">
                <a:solidFill>
                  <a:schemeClr val="tx1"/>
                </a:solidFill>
                <a:latin typeface="Arial" charset="0"/>
                <a:ea typeface="ＭＳ Ｐゴシック" charset="0"/>
              </a:defRPr>
            </a:lvl4pPr>
            <a:lvl5pPr marL="2057400" indent="-22860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r>
              <a:rPr lang="en-US" sz="2000">
                <a:solidFill>
                  <a:srgbClr val="FF0000"/>
                </a:solidFill>
              </a:rPr>
              <a:t>Inspiral                            Merger Ringdown</a:t>
            </a:r>
          </a:p>
        </p:txBody>
      </p:sp>
      <p:sp>
        <p:nvSpPr>
          <p:cNvPr id="3" name="Slide Number Placeholder 2"/>
          <p:cNvSpPr>
            <a:spLocks noGrp="1"/>
          </p:cNvSpPr>
          <p:nvPr>
            <p:ph type="sldNum" sz="quarter" idx="11"/>
          </p:nvPr>
        </p:nvSpPr>
        <p:spPr/>
        <p:txBody>
          <a:bodyPr/>
          <a:lstStyle/>
          <a:p>
            <a:pPr>
              <a:defRPr/>
            </a:pPr>
            <a:fld id="{0E62E311-B959-0245-843D-771CADE72A62}" type="slidenum">
              <a:rPr lang="en-US" smtClean="0"/>
              <a:pPr>
                <a:defRPr/>
              </a:pPr>
              <a:t>29</a:t>
            </a:fld>
            <a:endParaRPr lang="en-US"/>
          </a:p>
        </p:txBody>
      </p:sp>
      <p:cxnSp>
        <p:nvCxnSpPr>
          <p:cNvPr id="4" name="Straight Connector 3"/>
          <p:cNvCxnSpPr/>
          <p:nvPr/>
        </p:nvCxnSpPr>
        <p:spPr bwMode="auto">
          <a:xfrm>
            <a:off x="7515225" y="1476375"/>
            <a:ext cx="0" cy="1285875"/>
          </a:xfrm>
          <a:prstGeom prst="line">
            <a:avLst/>
          </a:prstGeom>
          <a:solidFill>
            <a:schemeClr val="accent1"/>
          </a:solidFill>
          <a:ln w="38100" cap="flat" cmpd="sng" algn="ctr">
            <a:solidFill>
              <a:srgbClr val="FF0000"/>
            </a:solidFill>
            <a:prstDash val="sysDash"/>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 name="Straight Connector 10"/>
          <p:cNvCxnSpPr/>
          <p:nvPr/>
        </p:nvCxnSpPr>
        <p:spPr bwMode="auto">
          <a:xfrm>
            <a:off x="7816850" y="1481138"/>
            <a:ext cx="0" cy="1285875"/>
          </a:xfrm>
          <a:prstGeom prst="line">
            <a:avLst/>
          </a:prstGeom>
          <a:solidFill>
            <a:schemeClr val="accent1"/>
          </a:solidFill>
          <a:ln w="38100" cap="flat" cmpd="sng" algn="ctr">
            <a:solidFill>
              <a:srgbClr val="FF0000"/>
            </a:solidFill>
            <a:prstDash val="sysDash"/>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9" name="Rectangle 7"/>
          <p:cNvSpPr>
            <a:spLocks noChangeArrowheads="1"/>
          </p:cNvSpPr>
          <p:nvPr/>
        </p:nvSpPr>
        <p:spPr bwMode="auto">
          <a:xfrm>
            <a:off x="206753" y="5763352"/>
            <a:ext cx="2916870" cy="784830"/>
          </a:xfrm>
          <a:prstGeom prst="rect">
            <a:avLst/>
          </a:prstGeom>
          <a:solidFill>
            <a:srgbClr val="618FFD"/>
          </a:solidFill>
          <a:ln w="9525">
            <a:noFill/>
            <a:miter lim="800000"/>
            <a:headEnd/>
            <a:tailEnd/>
          </a:ln>
        </p:spPr>
        <p:txBody>
          <a:bodyPr wrap="square">
            <a:spAutoFit/>
          </a:bodyPr>
          <a:lstStyle/>
          <a:p>
            <a:r>
              <a:rPr lang="en-US" sz="900" b="0" dirty="0">
                <a:solidFill>
                  <a:srgbClr val="000000"/>
                </a:solidFill>
              </a:rPr>
              <a:t>LIGO Scientific Collaboration and Virgo Collaboration, “Parameter estimation for compact binary coalescence signals  with the first generation gravitational wave detector network</a:t>
            </a:r>
            <a:r>
              <a:rPr lang="en-US" sz="900" dirty="0"/>
              <a:t>” </a:t>
            </a:r>
            <a:r>
              <a:rPr lang="en-US" sz="900" u="sng" dirty="0"/>
              <a:t>Phys. Rev. D 88</a:t>
            </a:r>
            <a:r>
              <a:rPr lang="en-US" sz="900" b="0" u="sng" dirty="0"/>
              <a:t>(2013) 062001</a:t>
            </a:r>
            <a:endParaRPr lang="en-US" sz="900" dirty="0"/>
          </a:p>
        </p:txBody>
      </p:sp>
    </p:spTree>
    <p:extLst>
      <p:ext uri="{BB962C8B-B14F-4D97-AF65-F5344CB8AC3E}">
        <p14:creationId xmlns:p14="http://schemas.microsoft.com/office/powerpoint/2010/main" val="2866271287"/>
      </p:ext>
    </p:extLst>
  </p:cSld>
  <p:clrMapOvr>
    <a:masterClrMapping/>
  </p:clrMapOvr>
  <p:transition xmlns:p14="http://schemas.microsoft.com/office/powerpoint/2010/main" spd="slow" advClick="0"/>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a:xfrm>
            <a:off x="457200" y="1419797"/>
            <a:ext cx="8229600" cy="4525963"/>
          </a:xfrm>
        </p:spPr>
        <p:txBody>
          <a:bodyPr/>
          <a:lstStyle/>
          <a:p>
            <a:pPr>
              <a:lnSpc>
                <a:spcPct val="150000"/>
              </a:lnSpc>
            </a:pPr>
            <a:r>
              <a:rPr lang="en-US" i="1" dirty="0" smtClean="0">
                <a:solidFill>
                  <a:schemeClr val="tx2"/>
                </a:solidFill>
              </a:rPr>
              <a:t>Gravitational Waves and GW Astrophysics</a:t>
            </a:r>
          </a:p>
          <a:p>
            <a:pPr>
              <a:lnSpc>
                <a:spcPct val="150000"/>
              </a:lnSpc>
            </a:pPr>
            <a:r>
              <a:rPr lang="en-US" i="1" dirty="0" smtClean="0">
                <a:solidFill>
                  <a:schemeClr val="tx2"/>
                </a:solidFill>
              </a:rPr>
              <a:t>LIGO/Virgo Detectors</a:t>
            </a:r>
          </a:p>
          <a:p>
            <a:pPr>
              <a:lnSpc>
                <a:spcPct val="150000"/>
              </a:lnSpc>
            </a:pPr>
            <a:r>
              <a:rPr lang="en-US" i="1" dirty="0" smtClean="0">
                <a:solidFill>
                  <a:schemeClr val="tx2"/>
                </a:solidFill>
              </a:rPr>
              <a:t>Gravitational Waves from Binary Black Hole Mergers</a:t>
            </a:r>
          </a:p>
          <a:p>
            <a:pPr lvl="1">
              <a:lnSpc>
                <a:spcPct val="150000"/>
              </a:lnSpc>
            </a:pPr>
            <a:r>
              <a:rPr lang="en-US" i="1" dirty="0" smtClean="0">
                <a:solidFill>
                  <a:schemeClr val="tx2"/>
                </a:solidFill>
              </a:rPr>
              <a:t>Detection Confidence </a:t>
            </a:r>
          </a:p>
          <a:p>
            <a:pPr lvl="1">
              <a:lnSpc>
                <a:spcPct val="150000"/>
              </a:lnSpc>
            </a:pPr>
            <a:r>
              <a:rPr lang="en-US" i="1" dirty="0" smtClean="0">
                <a:solidFill>
                  <a:schemeClr val="tx2"/>
                </a:solidFill>
              </a:rPr>
              <a:t>Astrophysics</a:t>
            </a:r>
          </a:p>
          <a:p>
            <a:pPr>
              <a:lnSpc>
                <a:spcPct val="150000"/>
              </a:lnSpc>
            </a:pPr>
            <a:r>
              <a:rPr lang="en-US" i="1" dirty="0" smtClean="0">
                <a:solidFill>
                  <a:srgbClr val="000000"/>
                </a:solidFill>
                <a:latin typeface="Helvetica" charset="0"/>
                <a:ea typeface="ＭＳ Ｐゴシック" charset="0"/>
              </a:rPr>
              <a:t>Multi</a:t>
            </a:r>
            <a:r>
              <a:rPr lang="en-US" i="1" dirty="0">
                <a:solidFill>
                  <a:srgbClr val="000000"/>
                </a:solidFill>
                <a:latin typeface="Helvetica" charset="0"/>
                <a:ea typeface="ＭＳ Ｐゴシック" charset="0"/>
              </a:rPr>
              <a:t>-messenger </a:t>
            </a:r>
            <a:r>
              <a:rPr lang="en-US" i="1" dirty="0" smtClean="0">
                <a:solidFill>
                  <a:srgbClr val="000000"/>
                </a:solidFill>
                <a:latin typeface="Helvetica" charset="0"/>
                <a:ea typeface="ＭＳ Ｐゴシック" charset="0"/>
              </a:rPr>
              <a:t>Astronomy with </a:t>
            </a:r>
            <a:r>
              <a:rPr lang="en-US" i="1" dirty="0">
                <a:solidFill>
                  <a:srgbClr val="000000"/>
                </a:solidFill>
                <a:latin typeface="Helvetica" charset="0"/>
                <a:ea typeface="ＭＳ Ｐゴシック" charset="0"/>
              </a:rPr>
              <a:t>Gravitational Waves</a:t>
            </a:r>
          </a:p>
        </p:txBody>
      </p:sp>
      <p:sp>
        <p:nvSpPr>
          <p:cNvPr id="4" name="Slide Number Placeholder 3"/>
          <p:cNvSpPr>
            <a:spLocks noGrp="1"/>
          </p:cNvSpPr>
          <p:nvPr>
            <p:ph type="sldNum" sz="quarter" idx="11"/>
          </p:nvPr>
        </p:nvSpPr>
        <p:spPr/>
        <p:txBody>
          <a:bodyPr/>
          <a:lstStyle/>
          <a:p>
            <a:pPr>
              <a:defRPr/>
            </a:pPr>
            <a:fld id="{4703B35A-92CA-9244-943F-6D1BF23D8702}" type="slidenum">
              <a:rPr lang="en-US" smtClean="0"/>
              <a:pPr>
                <a:defRPr/>
              </a:pPr>
              <a:t>3</a:t>
            </a:fld>
            <a:endParaRPr lang="en-US"/>
          </a:p>
        </p:txBody>
      </p:sp>
    </p:spTree>
    <p:extLst>
      <p:ext uri="{BB962C8B-B14F-4D97-AF65-F5344CB8AC3E}">
        <p14:creationId xmlns:p14="http://schemas.microsoft.com/office/powerpoint/2010/main" val="295353062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1958" y="0"/>
            <a:ext cx="7239000" cy="1143001"/>
          </a:xfrm>
        </p:spPr>
        <p:txBody>
          <a:bodyPr/>
          <a:lstStyle/>
          <a:p>
            <a:r>
              <a:rPr lang="en-US" sz="3200" dirty="0" smtClean="0"/>
              <a:t>Extracting Astrophysical </a:t>
            </a:r>
            <a:br>
              <a:rPr lang="en-US" sz="3200" dirty="0" smtClean="0"/>
            </a:br>
            <a:r>
              <a:rPr lang="en-US" sz="3200" dirty="0" smtClean="0"/>
              <a:t>Parameters from Waveforms II</a:t>
            </a:r>
            <a:endParaRPr lang="en-US" sz="3200" dirty="0"/>
          </a:p>
        </p:txBody>
      </p:sp>
      <p:sp>
        <p:nvSpPr>
          <p:cNvPr id="4" name="Slide Number Placeholder 3"/>
          <p:cNvSpPr>
            <a:spLocks noGrp="1"/>
          </p:cNvSpPr>
          <p:nvPr>
            <p:ph type="sldNum" sz="quarter" idx="11"/>
          </p:nvPr>
        </p:nvSpPr>
        <p:spPr/>
        <p:txBody>
          <a:bodyPr/>
          <a:lstStyle/>
          <a:p>
            <a:pPr>
              <a:defRPr/>
            </a:pPr>
            <a:fld id="{4703B35A-92CA-9244-943F-6D1BF23D8702}" type="slidenum">
              <a:rPr lang="en-US" smtClean="0"/>
              <a:pPr>
                <a:defRPr/>
              </a:pPr>
              <a:t>30</a:t>
            </a:fld>
            <a:endParaRPr lang="en-US"/>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95839" y="2072248"/>
            <a:ext cx="5715797" cy="3895039"/>
          </a:xfrm>
          <a:prstGeom prst="rect">
            <a:avLst/>
          </a:prstGeom>
        </p:spPr>
      </p:pic>
      <p:sp>
        <p:nvSpPr>
          <p:cNvPr id="14" name="Rectangle 7"/>
          <p:cNvSpPr>
            <a:spLocks noChangeArrowheads="1"/>
          </p:cNvSpPr>
          <p:nvPr/>
        </p:nvSpPr>
        <p:spPr bwMode="auto">
          <a:xfrm>
            <a:off x="4320279" y="6103267"/>
            <a:ext cx="4131318" cy="577081"/>
          </a:xfrm>
          <a:prstGeom prst="rect">
            <a:avLst/>
          </a:prstGeom>
          <a:solidFill>
            <a:srgbClr val="618FFD"/>
          </a:solidFill>
          <a:ln w="9525">
            <a:noFill/>
            <a:miter lim="800000"/>
            <a:headEnd/>
            <a:tailEnd/>
          </a:ln>
        </p:spPr>
        <p:txBody>
          <a:bodyPr wrap="square">
            <a:spAutoFit/>
          </a:bodyPr>
          <a:lstStyle/>
          <a:p>
            <a:r>
              <a:rPr lang="en-US" sz="1050" b="0" dirty="0" smtClean="0">
                <a:solidFill>
                  <a:srgbClr val="000000"/>
                </a:solidFill>
              </a:rPr>
              <a:t>Abbott, et al., LIGO </a:t>
            </a:r>
            <a:r>
              <a:rPr lang="en-US" sz="1050" b="0" dirty="0">
                <a:solidFill>
                  <a:srgbClr val="000000"/>
                </a:solidFill>
              </a:rPr>
              <a:t>Scientific Collaboration and Virgo Collaboration, “Binary Black Hole Mergers in the first Advanced LIGO Observing Run”, </a:t>
            </a:r>
            <a:r>
              <a:rPr lang="de-DE" sz="1050" b="0" dirty="0" smtClean="0">
                <a:solidFill>
                  <a:srgbClr val="000000"/>
                </a:solidFill>
              </a:rPr>
              <a:t>Phys. </a:t>
            </a:r>
            <a:r>
              <a:rPr lang="de-DE" sz="1050" b="0" dirty="0" err="1" smtClean="0">
                <a:solidFill>
                  <a:srgbClr val="000000"/>
                </a:solidFill>
              </a:rPr>
              <a:t>Rev</a:t>
            </a:r>
            <a:r>
              <a:rPr lang="de-DE" sz="1050" b="0" dirty="0" smtClean="0">
                <a:solidFill>
                  <a:srgbClr val="000000"/>
                </a:solidFill>
              </a:rPr>
              <a:t>. X </a:t>
            </a:r>
            <a:r>
              <a:rPr lang="is-IS" sz="1050" dirty="0">
                <a:solidFill>
                  <a:srgbClr val="000000"/>
                </a:solidFill>
              </a:rPr>
              <a:t>6, </a:t>
            </a:r>
            <a:r>
              <a:rPr lang="is-IS" sz="1050" b="0" dirty="0">
                <a:solidFill>
                  <a:srgbClr val="000000"/>
                </a:solidFill>
              </a:rPr>
              <a:t>041015 (2016</a:t>
            </a:r>
            <a:r>
              <a:rPr lang="is-IS" sz="1050" b="0" dirty="0" smtClean="0">
                <a:solidFill>
                  <a:srgbClr val="000000"/>
                </a:solidFill>
              </a:rPr>
              <a:t>)</a:t>
            </a:r>
            <a:r>
              <a:rPr lang="is-IS" sz="1050" b="0" dirty="0">
                <a:solidFill>
                  <a:srgbClr val="000000"/>
                </a:solidFill>
              </a:rPr>
              <a:t>.</a:t>
            </a:r>
          </a:p>
        </p:txBody>
      </p:sp>
      <p:sp>
        <p:nvSpPr>
          <p:cNvPr id="16" name="Content Placeholder 2"/>
          <p:cNvSpPr>
            <a:spLocks noGrp="1"/>
          </p:cNvSpPr>
          <p:nvPr>
            <p:ph idx="1"/>
          </p:nvPr>
        </p:nvSpPr>
        <p:spPr>
          <a:xfrm>
            <a:off x="151895" y="1233870"/>
            <a:ext cx="3395956" cy="4525963"/>
          </a:xfrm>
        </p:spPr>
        <p:txBody>
          <a:bodyPr/>
          <a:lstStyle/>
          <a:p>
            <a:r>
              <a:rPr lang="en-US" sz="1600" b="1" dirty="0">
                <a:solidFill>
                  <a:srgbClr val="000000"/>
                </a:solidFill>
              </a:rPr>
              <a:t>Total Mass:</a:t>
            </a:r>
          </a:p>
          <a:p>
            <a:endParaRPr lang="en-US" sz="1600" dirty="0" smtClean="0">
              <a:solidFill>
                <a:srgbClr val="000000"/>
              </a:solidFill>
            </a:endParaRPr>
          </a:p>
          <a:p>
            <a:r>
              <a:rPr lang="en-US" sz="1600" b="1" dirty="0" smtClean="0">
                <a:solidFill>
                  <a:srgbClr val="000000"/>
                </a:solidFill>
              </a:rPr>
              <a:t>Mass </a:t>
            </a:r>
            <a:r>
              <a:rPr lang="en-US" sz="1600" b="1" dirty="0">
                <a:solidFill>
                  <a:srgbClr val="000000"/>
                </a:solidFill>
              </a:rPr>
              <a:t>ratio: </a:t>
            </a:r>
          </a:p>
          <a:p>
            <a:pPr marL="0" indent="0">
              <a:buNone/>
            </a:pPr>
            <a:endParaRPr lang="en-US" sz="1600" dirty="0">
              <a:solidFill>
                <a:srgbClr val="000000"/>
              </a:solidFill>
            </a:endParaRPr>
          </a:p>
          <a:p>
            <a:r>
              <a:rPr lang="en-US" sz="1600" b="1" dirty="0">
                <a:solidFill>
                  <a:srgbClr val="000000"/>
                </a:solidFill>
              </a:rPr>
              <a:t>Chirp Mass:</a:t>
            </a:r>
          </a:p>
          <a:p>
            <a:pPr marL="0" indent="0">
              <a:buNone/>
            </a:pPr>
            <a:endParaRPr lang="en-US" sz="1600" dirty="0">
              <a:solidFill>
                <a:srgbClr val="000000"/>
              </a:solidFill>
            </a:endParaRPr>
          </a:p>
          <a:p>
            <a:endParaRPr lang="en-US" sz="1600" dirty="0" smtClean="0">
              <a:solidFill>
                <a:srgbClr val="000000"/>
              </a:solidFill>
            </a:endParaRPr>
          </a:p>
          <a:p>
            <a:r>
              <a:rPr lang="en-US" sz="1600" b="1" dirty="0" smtClean="0">
                <a:solidFill>
                  <a:srgbClr val="000000"/>
                </a:solidFill>
              </a:rPr>
              <a:t>Black </a:t>
            </a:r>
            <a:r>
              <a:rPr lang="en-US" sz="1600" b="1" dirty="0">
                <a:solidFill>
                  <a:srgbClr val="000000"/>
                </a:solidFill>
              </a:rPr>
              <a:t>Hole Spins:</a:t>
            </a:r>
          </a:p>
          <a:p>
            <a:endParaRPr lang="en-US" sz="1600" dirty="0">
              <a:solidFill>
                <a:srgbClr val="000000"/>
              </a:solidFill>
            </a:endParaRPr>
          </a:p>
          <a:p>
            <a:pPr marL="0" indent="0">
              <a:buNone/>
            </a:pPr>
            <a:endParaRPr lang="en-US" sz="1600" dirty="0">
              <a:solidFill>
                <a:srgbClr val="000000"/>
              </a:solidFill>
            </a:endParaRPr>
          </a:p>
          <a:p>
            <a:r>
              <a:rPr lang="en-US" sz="1600" b="1" dirty="0">
                <a:solidFill>
                  <a:srgbClr val="000000"/>
                </a:solidFill>
              </a:rPr>
              <a:t>Spin component aligned with orbital angular momentum:</a:t>
            </a:r>
          </a:p>
          <a:p>
            <a:endParaRPr lang="en-US" sz="1600" dirty="0">
              <a:solidFill>
                <a:srgbClr val="000000"/>
              </a:solidFill>
            </a:endParaRPr>
          </a:p>
          <a:p>
            <a:endParaRPr lang="en-US" sz="1600" dirty="0">
              <a:solidFill>
                <a:srgbClr val="000000"/>
              </a:solidFill>
            </a:endParaRPr>
          </a:p>
          <a:p>
            <a:r>
              <a:rPr lang="en-US" sz="1600" b="1" dirty="0">
                <a:solidFill>
                  <a:srgbClr val="000000"/>
                </a:solidFill>
              </a:rPr>
              <a:t>Effective spin parameter</a:t>
            </a:r>
            <a:r>
              <a:rPr lang="en-US" sz="1600" b="1" dirty="0" smtClean="0">
                <a:solidFill>
                  <a:srgbClr val="000000"/>
                </a:solidFill>
              </a:rPr>
              <a:t>:</a:t>
            </a:r>
          </a:p>
          <a:p>
            <a:endParaRPr lang="en-US" sz="1600" dirty="0">
              <a:solidFill>
                <a:srgbClr val="000000"/>
              </a:solidFill>
            </a:endParaRPr>
          </a:p>
          <a:p>
            <a:endParaRPr lang="en-US" sz="1600" dirty="0" smtClean="0">
              <a:solidFill>
                <a:srgbClr val="000000"/>
              </a:solidFill>
            </a:endParaRPr>
          </a:p>
          <a:p>
            <a:r>
              <a:rPr lang="en-US" sz="1600" b="1" dirty="0" smtClean="0">
                <a:solidFill>
                  <a:srgbClr val="000000"/>
                </a:solidFill>
              </a:rPr>
              <a:t>Luminosity Distance </a:t>
            </a:r>
            <a:r>
              <a:rPr lang="en-US" sz="1600" b="1" i="1" dirty="0" smtClean="0">
                <a:solidFill>
                  <a:srgbClr val="000000"/>
                </a:solidFill>
              </a:rPr>
              <a:t>D</a:t>
            </a:r>
            <a:r>
              <a:rPr lang="en-US" sz="1600" b="1" i="1" baseline="-25000" dirty="0" smtClean="0">
                <a:solidFill>
                  <a:srgbClr val="000000"/>
                </a:solidFill>
              </a:rPr>
              <a:t>L</a:t>
            </a:r>
            <a:r>
              <a:rPr lang="en-US" sz="1600" b="1" dirty="0" smtClean="0">
                <a:solidFill>
                  <a:srgbClr val="000000"/>
                </a:solidFill>
              </a:rPr>
              <a:t> </a:t>
            </a:r>
            <a:endParaRPr lang="en-US" sz="1600" b="1" dirty="0">
              <a:solidFill>
                <a:srgbClr val="000000"/>
              </a:solidFill>
            </a:endParaRPr>
          </a:p>
          <a:p>
            <a:endParaRPr lang="en-US" sz="1600" dirty="0">
              <a:solidFill>
                <a:srgbClr val="000000"/>
              </a:solidFill>
            </a:endParaRPr>
          </a:p>
        </p:txBody>
      </p:sp>
      <p:pic>
        <p:nvPicPr>
          <p:cNvPr id="17" name="Picture 16"/>
          <p:cNvPicPr>
            <a:picLocks noChangeAspect="1"/>
          </p:cNvPicPr>
          <p:nvPr/>
        </p:nvPicPr>
        <p:blipFill>
          <a:blip r:embed="rId3"/>
          <a:stretch>
            <a:fillRect/>
          </a:stretch>
        </p:blipFill>
        <p:spPr>
          <a:xfrm>
            <a:off x="1681574" y="2305982"/>
            <a:ext cx="1326230" cy="556407"/>
          </a:xfrm>
          <a:prstGeom prst="rect">
            <a:avLst/>
          </a:prstGeom>
        </p:spPr>
      </p:pic>
      <p:pic>
        <p:nvPicPr>
          <p:cNvPr id="18" name="Picture 17"/>
          <p:cNvPicPr>
            <a:picLocks noChangeAspect="1"/>
          </p:cNvPicPr>
          <p:nvPr/>
        </p:nvPicPr>
        <p:blipFill>
          <a:blip r:embed="rId4"/>
          <a:stretch>
            <a:fillRect/>
          </a:stretch>
        </p:blipFill>
        <p:spPr>
          <a:xfrm>
            <a:off x="1752526" y="1235406"/>
            <a:ext cx="1393684" cy="340442"/>
          </a:xfrm>
          <a:prstGeom prst="rect">
            <a:avLst/>
          </a:prstGeom>
        </p:spPr>
      </p:pic>
      <p:pic>
        <p:nvPicPr>
          <p:cNvPr id="19" name="Picture 18"/>
          <p:cNvPicPr>
            <a:picLocks noChangeAspect="1"/>
          </p:cNvPicPr>
          <p:nvPr/>
        </p:nvPicPr>
        <p:blipFill>
          <a:blip r:embed="rId5"/>
          <a:stretch>
            <a:fillRect/>
          </a:stretch>
        </p:blipFill>
        <p:spPr>
          <a:xfrm>
            <a:off x="1616978" y="1697538"/>
            <a:ext cx="1164653" cy="586985"/>
          </a:xfrm>
          <a:prstGeom prst="rect">
            <a:avLst/>
          </a:prstGeom>
        </p:spPr>
      </p:pic>
      <p:pic>
        <p:nvPicPr>
          <p:cNvPr id="21" name="Picture 20"/>
          <p:cNvPicPr>
            <a:picLocks noChangeAspect="1"/>
          </p:cNvPicPr>
          <p:nvPr/>
        </p:nvPicPr>
        <p:blipFill>
          <a:blip r:embed="rId6"/>
          <a:stretch>
            <a:fillRect/>
          </a:stretch>
        </p:blipFill>
        <p:spPr>
          <a:xfrm>
            <a:off x="890778" y="3566889"/>
            <a:ext cx="1642225" cy="612770"/>
          </a:xfrm>
          <a:prstGeom prst="rect">
            <a:avLst/>
          </a:prstGeom>
        </p:spPr>
      </p:pic>
      <p:pic>
        <p:nvPicPr>
          <p:cNvPr id="22" name="Picture 21"/>
          <p:cNvPicPr>
            <a:picLocks noChangeAspect="1"/>
          </p:cNvPicPr>
          <p:nvPr/>
        </p:nvPicPr>
        <p:blipFill>
          <a:blip r:embed="rId7"/>
          <a:stretch>
            <a:fillRect/>
          </a:stretch>
        </p:blipFill>
        <p:spPr>
          <a:xfrm>
            <a:off x="1019176" y="4702871"/>
            <a:ext cx="1693340" cy="611950"/>
          </a:xfrm>
          <a:prstGeom prst="rect">
            <a:avLst/>
          </a:prstGeom>
        </p:spPr>
      </p:pic>
      <p:pic>
        <p:nvPicPr>
          <p:cNvPr id="23" name="Picture 22"/>
          <p:cNvPicPr>
            <a:picLocks noChangeAspect="1"/>
          </p:cNvPicPr>
          <p:nvPr/>
        </p:nvPicPr>
        <p:blipFill>
          <a:blip r:embed="rId8"/>
          <a:stretch>
            <a:fillRect/>
          </a:stretch>
        </p:blipFill>
        <p:spPr>
          <a:xfrm>
            <a:off x="1452936" y="5659416"/>
            <a:ext cx="1725735" cy="511650"/>
          </a:xfrm>
          <a:prstGeom prst="rect">
            <a:avLst/>
          </a:prstGeom>
        </p:spPr>
      </p:pic>
      <p:pic>
        <p:nvPicPr>
          <p:cNvPr id="24" name="Picture 23"/>
          <p:cNvPicPr>
            <a:picLocks noChangeAspect="1"/>
          </p:cNvPicPr>
          <p:nvPr/>
        </p:nvPicPr>
        <p:blipFill>
          <a:blip r:embed="rId9"/>
          <a:stretch>
            <a:fillRect/>
          </a:stretch>
        </p:blipFill>
        <p:spPr>
          <a:xfrm>
            <a:off x="1603526" y="2842240"/>
            <a:ext cx="1524080" cy="421363"/>
          </a:xfrm>
          <a:prstGeom prst="rect">
            <a:avLst/>
          </a:prstGeom>
        </p:spPr>
      </p:pic>
      <p:pic>
        <p:nvPicPr>
          <p:cNvPr id="26" name="Picture 25"/>
          <p:cNvPicPr>
            <a:picLocks noChangeAspect="1"/>
          </p:cNvPicPr>
          <p:nvPr/>
        </p:nvPicPr>
        <p:blipFill>
          <a:blip r:embed="rId10"/>
          <a:stretch>
            <a:fillRect/>
          </a:stretch>
        </p:blipFill>
        <p:spPr>
          <a:xfrm>
            <a:off x="1104366" y="2923053"/>
            <a:ext cx="468794" cy="271972"/>
          </a:xfrm>
          <a:prstGeom prst="rect">
            <a:avLst/>
          </a:prstGeom>
        </p:spPr>
      </p:pic>
      <p:sp>
        <p:nvSpPr>
          <p:cNvPr id="3" name="TextBox 2"/>
          <p:cNvSpPr txBox="1"/>
          <p:nvPr/>
        </p:nvSpPr>
        <p:spPr>
          <a:xfrm>
            <a:off x="3713508" y="1145874"/>
            <a:ext cx="4596130" cy="923330"/>
          </a:xfrm>
          <a:prstGeom prst="rect">
            <a:avLst/>
          </a:prstGeom>
          <a:noFill/>
        </p:spPr>
        <p:txBody>
          <a:bodyPr wrap="none" rtlCol="0">
            <a:spAutoFit/>
          </a:bodyPr>
          <a:lstStyle/>
          <a:p>
            <a:pPr marL="285750" indent="-285750">
              <a:buFont typeface="Arial"/>
              <a:buChar char="•"/>
            </a:pPr>
            <a:r>
              <a:rPr lang="en-US" sz="1800" b="0" dirty="0" smtClean="0">
                <a:solidFill>
                  <a:srgbClr val="000000"/>
                </a:solidFill>
              </a:rPr>
              <a:t>Bayesian computation of posterior PDFs</a:t>
            </a:r>
          </a:p>
          <a:p>
            <a:pPr marL="742950" lvl="1" indent="-285750">
              <a:buFont typeface="Arial"/>
              <a:buChar char="•"/>
            </a:pPr>
            <a:r>
              <a:rPr lang="en-US" sz="1800" b="0" dirty="0" smtClean="0">
                <a:solidFill>
                  <a:srgbClr val="000000"/>
                </a:solidFill>
              </a:rPr>
              <a:t>Markov chain Monte Carlo</a:t>
            </a:r>
          </a:p>
          <a:p>
            <a:pPr marL="742950" lvl="1" indent="-285750">
              <a:buFont typeface="Arial"/>
              <a:buChar char="•"/>
            </a:pPr>
            <a:r>
              <a:rPr lang="en-US" sz="1800" b="0" dirty="0" smtClean="0">
                <a:solidFill>
                  <a:srgbClr val="000000"/>
                </a:solidFill>
              </a:rPr>
              <a:t>Nested Sampling  </a:t>
            </a:r>
            <a:endParaRPr lang="en-US" sz="1800" b="0" dirty="0">
              <a:solidFill>
                <a:srgbClr val="000000"/>
              </a:solidFill>
            </a:endParaRPr>
          </a:p>
        </p:txBody>
      </p:sp>
    </p:spTree>
    <p:extLst>
      <p:ext uri="{BB962C8B-B14F-4D97-AF65-F5344CB8AC3E}">
        <p14:creationId xmlns:p14="http://schemas.microsoft.com/office/powerpoint/2010/main" val="290106654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4910" y="0"/>
            <a:ext cx="7239000" cy="1143001"/>
          </a:xfrm>
        </p:spPr>
        <p:txBody>
          <a:bodyPr/>
          <a:lstStyle/>
          <a:p>
            <a:r>
              <a:rPr lang="en-US" sz="3200" dirty="0" smtClean="0"/>
              <a:t>Astrophysical Parameters of the </a:t>
            </a:r>
            <a:br>
              <a:rPr lang="en-US" sz="3200" dirty="0" smtClean="0"/>
            </a:br>
            <a:r>
              <a:rPr lang="en-US" sz="3200" dirty="0" smtClean="0"/>
              <a:t>Detected BBH Mergers</a:t>
            </a:r>
            <a:endParaRPr lang="en-US" sz="3200" dirty="0"/>
          </a:p>
        </p:txBody>
      </p:sp>
      <p:sp>
        <p:nvSpPr>
          <p:cNvPr id="4" name="Slide Number Placeholder 3"/>
          <p:cNvSpPr>
            <a:spLocks noGrp="1"/>
          </p:cNvSpPr>
          <p:nvPr>
            <p:ph type="sldNum" sz="quarter" idx="11"/>
          </p:nvPr>
        </p:nvSpPr>
        <p:spPr/>
        <p:txBody>
          <a:bodyPr/>
          <a:lstStyle/>
          <a:p>
            <a:pPr>
              <a:defRPr/>
            </a:pPr>
            <a:fld id="{4703B35A-92CA-9244-943F-6D1BF23D8702}" type="slidenum">
              <a:rPr lang="en-US" smtClean="0"/>
              <a:pPr>
                <a:defRPr/>
              </a:pPr>
              <a:t>31</a:t>
            </a:fld>
            <a:endParaRPr lang="en-US"/>
          </a:p>
        </p:txBody>
      </p:sp>
      <p:pic>
        <p:nvPicPr>
          <p:cNvPr id="13" name="Picture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4071" y="1143950"/>
            <a:ext cx="3640015" cy="5464187"/>
          </a:xfrm>
          <a:prstGeom prst="rect">
            <a:avLst/>
          </a:prstGeom>
          <a:ln w="38100" cmpd="sng">
            <a:solidFill>
              <a:schemeClr val="tx1"/>
            </a:solidFill>
          </a:ln>
        </p:spPr>
      </p:pic>
      <p:pic>
        <p:nvPicPr>
          <p:cNvPr id="3" name="Picture 2"/>
          <p:cNvPicPr>
            <a:picLocks noChangeAspect="1"/>
          </p:cNvPicPr>
          <p:nvPr/>
        </p:nvPicPr>
        <p:blipFill>
          <a:blip r:embed="rId3"/>
          <a:stretch>
            <a:fillRect/>
          </a:stretch>
        </p:blipFill>
        <p:spPr>
          <a:xfrm>
            <a:off x="4583529" y="4164642"/>
            <a:ext cx="3874563" cy="2589598"/>
          </a:xfrm>
          <a:prstGeom prst="rect">
            <a:avLst/>
          </a:prstGeom>
          <a:ln w="38100" cmpd="sng">
            <a:solidFill>
              <a:schemeClr val="tx1"/>
            </a:solidFill>
          </a:ln>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43737" y="1241588"/>
            <a:ext cx="4278712" cy="2915735"/>
          </a:xfrm>
          <a:prstGeom prst="rect">
            <a:avLst/>
          </a:prstGeom>
        </p:spPr>
      </p:pic>
      <p:pic>
        <p:nvPicPr>
          <p:cNvPr id="11" name="Picture 10"/>
          <p:cNvPicPr>
            <a:picLocks noChangeAspect="1"/>
          </p:cNvPicPr>
          <p:nvPr/>
        </p:nvPicPr>
        <p:blipFill>
          <a:blip r:embed="rId5"/>
          <a:stretch>
            <a:fillRect/>
          </a:stretch>
        </p:blipFill>
        <p:spPr>
          <a:xfrm>
            <a:off x="1770173" y="3605459"/>
            <a:ext cx="5331759" cy="1072894"/>
          </a:xfrm>
          <a:prstGeom prst="rect">
            <a:avLst/>
          </a:prstGeom>
          <a:ln w="38100" cmpd="sng">
            <a:solidFill>
              <a:schemeClr val="tx1"/>
            </a:solidFill>
          </a:ln>
          <a:effectLst>
            <a:glow rad="355600">
              <a:schemeClr val="tx1">
                <a:alpha val="75000"/>
              </a:schemeClr>
            </a:glow>
          </a:effectLst>
        </p:spPr>
      </p:pic>
      <p:sp>
        <p:nvSpPr>
          <p:cNvPr id="6" name="TextBox 5"/>
          <p:cNvSpPr txBox="1"/>
          <p:nvPr/>
        </p:nvSpPr>
        <p:spPr>
          <a:xfrm>
            <a:off x="6109369" y="6229684"/>
            <a:ext cx="1222610" cy="338554"/>
          </a:xfrm>
          <a:prstGeom prst="rect">
            <a:avLst/>
          </a:prstGeom>
          <a:noFill/>
          <a:ln>
            <a:solidFill>
              <a:schemeClr val="tx1"/>
            </a:solidFill>
          </a:ln>
        </p:spPr>
        <p:txBody>
          <a:bodyPr wrap="none" rtlCol="0">
            <a:spAutoFit/>
          </a:bodyPr>
          <a:lstStyle/>
          <a:p>
            <a:r>
              <a:rPr lang="en-US" sz="1600" dirty="0" smtClean="0">
                <a:solidFill>
                  <a:srgbClr val="000000"/>
                </a:solidFill>
              </a:rPr>
              <a:t>GW170104</a:t>
            </a:r>
            <a:endParaRPr lang="en-US" sz="1600" dirty="0">
              <a:solidFill>
                <a:srgbClr val="000000"/>
              </a:solidFill>
            </a:endParaRPr>
          </a:p>
        </p:txBody>
      </p:sp>
    </p:spTree>
    <p:extLst>
      <p:ext uri="{BB962C8B-B14F-4D97-AF65-F5344CB8AC3E}">
        <p14:creationId xmlns:p14="http://schemas.microsoft.com/office/powerpoint/2010/main" val="20022985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1892 -0.01366 L -0.22674 0.1794 " pathEditMode="relative" rAng="0" ptsTypes="AA">
                                      <p:cBhvr>
                                        <p:cTn id="6" dur="2000" fill="hold"/>
                                        <p:tgtEl>
                                          <p:spTgt spid="5"/>
                                        </p:tgtEl>
                                        <p:attrNameLst>
                                          <p:attrName>ppt_x</p:attrName>
                                          <p:attrName>ppt_y</p:attrName>
                                        </p:attrNameLst>
                                      </p:cBhvr>
                                      <p:rCtr x="-12292" y="9653"/>
                                    </p:animMotion>
                                  </p:childTnLst>
                                </p:cTn>
                              </p:par>
                              <p:par>
                                <p:cTn id="7" presetID="6" presetClass="emph" presetSubtype="0" fill="hold" nodeType="withEffect">
                                  <p:stCondLst>
                                    <p:cond delay="0"/>
                                  </p:stCondLst>
                                  <p:childTnLst>
                                    <p:animScale>
                                      <p:cBhvr>
                                        <p:cTn id="8" dur="1000" fill="hold"/>
                                        <p:tgtEl>
                                          <p:spTgt spid="5"/>
                                        </p:tgtEl>
                                      </p:cBhvr>
                                      <p:by x="150000" y="150000"/>
                                    </p:animScale>
                                  </p:childTnLst>
                                </p:cTn>
                              </p:par>
                              <p:par>
                                <p:cTn id="9" presetID="9" presetClass="emph" presetSubtype="0" nodeType="withEffect">
                                  <p:stCondLst>
                                    <p:cond delay="0"/>
                                  </p:stCondLst>
                                  <p:childTnLst>
                                    <p:set>
                                      <p:cBhvr rctx="PPT">
                                        <p:cTn id="10" dur="indefinite"/>
                                        <p:tgtEl>
                                          <p:spTgt spid="13"/>
                                        </p:tgtEl>
                                        <p:attrNameLst>
                                          <p:attrName>style.opacity</p:attrName>
                                        </p:attrNameLst>
                                      </p:cBhvr>
                                      <p:to>
                                        <p:strVal val="0.5"/>
                                      </p:to>
                                    </p:set>
                                    <p:animEffect filter="image" prLst="opacity: 0.5">
                                      <p:cBhvr rctx="IE">
                                        <p:cTn id="11" dur="indefinite"/>
                                        <p:tgtEl>
                                          <p:spTgt spid="13"/>
                                        </p:tgtEl>
                                      </p:cBhvr>
                                    </p:animEffect>
                                  </p:childTnLst>
                                </p:cTn>
                              </p:par>
                              <p:par>
                                <p:cTn id="12" presetID="9" presetClass="emph" presetSubtype="0" nodeType="withEffect">
                                  <p:stCondLst>
                                    <p:cond delay="0"/>
                                  </p:stCondLst>
                                  <p:childTnLst>
                                    <p:set>
                                      <p:cBhvr rctx="PPT">
                                        <p:cTn id="13" dur="indefinite"/>
                                        <p:tgtEl>
                                          <p:spTgt spid="3"/>
                                        </p:tgtEl>
                                        <p:attrNameLst>
                                          <p:attrName>style.opacity</p:attrName>
                                        </p:attrNameLst>
                                      </p:cBhvr>
                                      <p:to>
                                        <p:strVal val="0.5"/>
                                      </p:to>
                                    </p:set>
                                    <p:animEffect filter="image" prLst="opacity: 0.5">
                                      <p:cBhvr rctx="IE">
                                        <p:cTn id="14" dur="indefinite"/>
                                        <p:tgtEl>
                                          <p:spTgt spid="3"/>
                                        </p:tgtEl>
                                      </p:cBhvr>
                                    </p:animEffect>
                                  </p:childTnLst>
                                </p:cTn>
                              </p:par>
                              <p:par>
                                <p:cTn id="15" presetID="30" presetClass="emph" presetSubtype="0" fill="hold" grpId="0" nodeType="withEffect">
                                  <p:stCondLst>
                                    <p:cond delay="0"/>
                                  </p:stCondLst>
                                  <p:childTnLst>
                                    <p:animClr clrSpc="hsl" dir="cw">
                                      <p:cBhvr override="childStyle">
                                        <p:cTn id="16" dur="500" fill="hold"/>
                                        <p:tgtEl>
                                          <p:spTgt spid="6"/>
                                        </p:tgtEl>
                                        <p:attrNameLst>
                                          <p:attrName>style.color</p:attrName>
                                        </p:attrNameLst>
                                      </p:cBhvr>
                                      <p:by>
                                        <p:hsl h="0" s="12549" l="25098"/>
                                      </p:by>
                                    </p:animClr>
                                    <p:animClr clrSpc="hsl" dir="cw">
                                      <p:cBhvr>
                                        <p:cTn id="17" dur="500" fill="hold"/>
                                        <p:tgtEl>
                                          <p:spTgt spid="6"/>
                                        </p:tgtEl>
                                        <p:attrNameLst>
                                          <p:attrName>fillcolor</p:attrName>
                                        </p:attrNameLst>
                                      </p:cBhvr>
                                      <p:by>
                                        <p:hsl h="0" s="12549" l="25098"/>
                                      </p:by>
                                    </p:animClr>
                                    <p:animClr clrSpc="hsl" dir="cw">
                                      <p:cBhvr>
                                        <p:cTn id="18" dur="500" fill="hold"/>
                                        <p:tgtEl>
                                          <p:spTgt spid="6"/>
                                        </p:tgtEl>
                                        <p:attrNameLst>
                                          <p:attrName>stroke.color</p:attrName>
                                        </p:attrNameLst>
                                      </p:cBhvr>
                                      <p:by>
                                        <p:hsl h="0" s="12549" l="25098"/>
                                      </p:by>
                                    </p:animClr>
                                    <p:set>
                                      <p:cBhvr>
                                        <p:cTn id="19" dur="500" fill="hold"/>
                                        <p:tgtEl>
                                          <p:spTgt spid="6"/>
                                        </p:tgtEl>
                                        <p:attrNameLst>
                                          <p:attrName>fill.type</p:attrName>
                                        </p:attrNameLst>
                                      </p:cBhvr>
                                      <p:to>
                                        <p:strVal val="solid"/>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Gravitational Waves in </a:t>
            </a:r>
            <a:br>
              <a:rPr lang="en-US" dirty="0" smtClean="0"/>
            </a:br>
            <a:r>
              <a:rPr lang="en-US" dirty="0" smtClean="0"/>
              <a:t>Pop Culture</a:t>
            </a:r>
            <a:endParaRPr lang="en-US" dirty="0"/>
          </a:p>
        </p:txBody>
      </p:sp>
      <p:sp>
        <p:nvSpPr>
          <p:cNvPr id="3" name="Slide Number Placeholder 2"/>
          <p:cNvSpPr>
            <a:spLocks noGrp="1"/>
          </p:cNvSpPr>
          <p:nvPr>
            <p:ph type="sldNum" sz="quarter" idx="11"/>
          </p:nvPr>
        </p:nvSpPr>
        <p:spPr/>
        <p:txBody>
          <a:bodyPr/>
          <a:lstStyle/>
          <a:p>
            <a:pPr>
              <a:defRPr/>
            </a:pPr>
            <a:fld id="{6C44F27E-7259-A544-87CC-77CCC20BF5BB}" type="slidenum">
              <a:rPr lang="en-US" smtClean="0"/>
              <a:pPr>
                <a:defRPr/>
              </a:pPr>
              <a:t>32</a:t>
            </a:fld>
            <a:endParaRPr lang="en-US"/>
          </a:p>
        </p:txBody>
      </p:sp>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400" y="1186949"/>
            <a:ext cx="5549900" cy="2230610"/>
          </a:xfrm>
          <a:prstGeom prst="rect">
            <a:avLst/>
          </a:prstGeom>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412717"/>
            <a:ext cx="7013018" cy="3445283"/>
          </a:xfrm>
          <a:prstGeom prst="rect">
            <a:avLst/>
          </a:prstGeom>
        </p:spPr>
      </p:pic>
      <p:sp>
        <p:nvSpPr>
          <p:cNvPr id="9" name="TextBox 8"/>
          <p:cNvSpPr txBox="1"/>
          <p:nvPr/>
        </p:nvSpPr>
        <p:spPr>
          <a:xfrm>
            <a:off x="211651" y="2513663"/>
            <a:ext cx="2958362" cy="307777"/>
          </a:xfrm>
          <a:prstGeom prst="rect">
            <a:avLst/>
          </a:prstGeom>
          <a:noFill/>
        </p:spPr>
        <p:txBody>
          <a:bodyPr wrap="none" rtlCol="0">
            <a:spAutoFit/>
          </a:bodyPr>
          <a:lstStyle/>
          <a:p>
            <a:r>
              <a:rPr lang="en-US" dirty="0" smtClean="0"/>
              <a:t>From The Guardian, Feb 12 2016 </a:t>
            </a:r>
            <a:endParaRPr lang="en-US" dirty="0"/>
          </a:p>
        </p:txBody>
      </p:sp>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32884" y="1085070"/>
            <a:ext cx="3811115" cy="5081486"/>
          </a:xfrm>
          <a:prstGeom prst="rect">
            <a:avLst/>
          </a:prstGeom>
        </p:spPr>
      </p:pic>
    </p:spTree>
    <p:extLst>
      <p:ext uri="{BB962C8B-B14F-4D97-AF65-F5344CB8AC3E}">
        <p14:creationId xmlns:p14="http://schemas.microsoft.com/office/powerpoint/2010/main" val="11149869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1746" name="Content Placehold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lIns="91440" tIns="45720" rIns="91440" bIns="45720" numCol="1" anchor="t" anchorCtr="0" compatLnSpc="1">
            <a:prstTxWarp prst="textNoShape">
              <a:avLst/>
            </a:prstTxWarp>
          </a:bodyPr>
          <a:lstStyle/>
          <a:p>
            <a:pPr marL="0" indent="0" algn="ctr">
              <a:buNone/>
            </a:pPr>
            <a:endParaRPr lang="en-US" sz="3600" i="1" dirty="0" smtClean="0">
              <a:solidFill>
                <a:srgbClr val="000000"/>
              </a:solidFill>
              <a:latin typeface="Helvetica" charset="0"/>
              <a:ea typeface="ＭＳ Ｐゴシック" charset="0"/>
            </a:endParaRPr>
          </a:p>
          <a:p>
            <a:pPr marL="0" indent="0" algn="ctr">
              <a:buNone/>
            </a:pPr>
            <a:r>
              <a:rPr lang="en-US" sz="3600" i="1" dirty="0" smtClean="0">
                <a:solidFill>
                  <a:srgbClr val="000000"/>
                </a:solidFill>
                <a:effectLst>
                  <a:outerShdw blurRad="50800" dist="38100" dir="2700000" algn="tl" rotWithShape="0">
                    <a:srgbClr val="000000">
                      <a:alpha val="43000"/>
                    </a:srgbClr>
                  </a:outerShdw>
                </a:effectLst>
                <a:latin typeface="Helvetica" charset="0"/>
                <a:ea typeface="ＭＳ Ｐゴシック" charset="0"/>
              </a:rPr>
              <a:t>What These GW Detections Tell Us </a:t>
            </a:r>
          </a:p>
          <a:p>
            <a:pPr marL="0" indent="0" algn="ctr">
              <a:buNone/>
            </a:pPr>
            <a:r>
              <a:rPr lang="en-US" sz="3600" i="1" dirty="0" smtClean="0">
                <a:solidFill>
                  <a:srgbClr val="000000"/>
                </a:solidFill>
                <a:effectLst>
                  <a:outerShdw blurRad="50800" dist="38100" dir="2700000" algn="tl" rotWithShape="0">
                    <a:srgbClr val="000000">
                      <a:alpha val="43000"/>
                    </a:srgbClr>
                  </a:outerShdw>
                </a:effectLst>
                <a:latin typeface="Helvetica" charset="0"/>
                <a:ea typeface="ＭＳ Ｐゴシック" charset="0"/>
              </a:rPr>
              <a:t>About Black Holes, Merger Rates, and General Relativity</a:t>
            </a:r>
            <a:endParaRPr lang="en-US" sz="3600" i="1" dirty="0">
              <a:solidFill>
                <a:srgbClr val="000000"/>
              </a:solidFill>
              <a:effectLst>
                <a:outerShdw blurRad="50800" dist="38100" dir="2700000" algn="tl" rotWithShape="0">
                  <a:srgbClr val="000000">
                    <a:alpha val="43000"/>
                  </a:srgbClr>
                </a:outerShdw>
              </a:effectLst>
              <a:latin typeface="Helvetica" charset="0"/>
              <a:ea typeface="ＭＳ Ｐゴシック" charset="0"/>
            </a:endParaRPr>
          </a:p>
        </p:txBody>
      </p:sp>
      <p:sp>
        <p:nvSpPr>
          <p:cNvPr id="4" name="Slide Number Placeholder 3"/>
          <p:cNvSpPr>
            <a:spLocks noGrp="1"/>
          </p:cNvSpPr>
          <p:nvPr>
            <p:ph type="sldNum" sz="quarter" idx="11"/>
          </p:nvPr>
        </p:nvSpPr>
        <p:spPr/>
        <p:txBody>
          <a:bodyPr/>
          <a:lstStyle/>
          <a:p>
            <a:pPr>
              <a:defRPr/>
            </a:pPr>
            <a:fld id="{1FB9B027-EB77-9849-9E2C-8D7A6A6D8778}" type="slidenum">
              <a:rPr lang="en-US" smtClean="0"/>
              <a:pPr>
                <a:defRPr/>
              </a:pPr>
              <a:t>33</a:t>
            </a:fld>
            <a:endParaRPr lang="en-US"/>
          </a:p>
        </p:txBody>
      </p:sp>
    </p:spTree>
    <p:extLst>
      <p:ext uri="{BB962C8B-B14F-4D97-AF65-F5344CB8AC3E}">
        <p14:creationId xmlns:p14="http://schemas.microsoft.com/office/powerpoint/2010/main" val="88249737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Black Holes Detected By LIGO</a:t>
            </a:r>
            <a:endParaRPr lang="en-US" dirty="0"/>
          </a:p>
        </p:txBody>
      </p:sp>
      <p:sp>
        <p:nvSpPr>
          <p:cNvPr id="4" name="Slide Number Placeholder 3"/>
          <p:cNvSpPr>
            <a:spLocks noGrp="1"/>
          </p:cNvSpPr>
          <p:nvPr>
            <p:ph type="sldNum" sz="quarter" idx="11"/>
          </p:nvPr>
        </p:nvSpPr>
        <p:spPr/>
        <p:txBody>
          <a:bodyPr/>
          <a:lstStyle/>
          <a:p>
            <a:fld id="{3EF14EB4-1296-344E-98B2-51EF38DA7D3F}" type="slidenum">
              <a:rPr lang="en-US" smtClean="0"/>
              <a:pPr/>
              <a:t>34</a:t>
            </a:fld>
            <a:endParaRPr lang="en-US"/>
          </a:p>
        </p:txBody>
      </p:sp>
      <p:grpSp>
        <p:nvGrpSpPr>
          <p:cNvPr id="10" name="Group 9"/>
          <p:cNvGrpSpPr/>
          <p:nvPr/>
        </p:nvGrpSpPr>
        <p:grpSpPr>
          <a:xfrm>
            <a:off x="180073" y="2086535"/>
            <a:ext cx="4774418" cy="3377534"/>
            <a:chOff x="298700" y="2233081"/>
            <a:chExt cx="5139551" cy="3555852"/>
          </a:xfrm>
        </p:grpSpPr>
        <p:pic>
          <p:nvPicPr>
            <p:cNvPr id="5" name="Picture 4" descr="BHmassChartGW17.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8700" y="2233081"/>
              <a:ext cx="5139551" cy="3555852"/>
            </a:xfrm>
            <a:prstGeom prst="rect">
              <a:avLst/>
            </a:prstGeom>
          </p:spPr>
        </p:pic>
        <p:sp>
          <p:nvSpPr>
            <p:cNvPr id="8" name="TextBox 7"/>
            <p:cNvSpPr txBox="1"/>
            <p:nvPr/>
          </p:nvSpPr>
          <p:spPr>
            <a:xfrm>
              <a:off x="2512799" y="5542879"/>
              <a:ext cx="2698175" cy="215444"/>
            </a:xfrm>
            <a:prstGeom prst="rect">
              <a:avLst/>
            </a:prstGeom>
            <a:noFill/>
          </p:spPr>
          <p:txBody>
            <a:bodyPr wrap="none" rtlCol="0">
              <a:spAutoFit/>
            </a:bodyPr>
            <a:lstStyle/>
            <a:p>
              <a:r>
                <a:rPr lang="en-US" sz="800" dirty="0" smtClean="0">
                  <a:solidFill>
                    <a:schemeClr val="tx1">
                      <a:lumMod val="40000"/>
                      <a:lumOff val="60000"/>
                    </a:schemeClr>
                  </a:solidFill>
                </a:rPr>
                <a:t>Credit: Robert Hurt/Caltech, </a:t>
              </a:r>
              <a:r>
                <a:rPr lang="en-US" sz="800" dirty="0" err="1" smtClean="0">
                  <a:solidFill>
                    <a:schemeClr val="tx1">
                      <a:lumMod val="40000"/>
                      <a:lumOff val="60000"/>
                    </a:schemeClr>
                  </a:solidFill>
                </a:rPr>
                <a:t>Aurore</a:t>
              </a:r>
              <a:r>
                <a:rPr lang="en-US" sz="800" dirty="0" smtClean="0">
                  <a:solidFill>
                    <a:schemeClr val="tx1">
                      <a:lumMod val="40000"/>
                      <a:lumOff val="60000"/>
                    </a:schemeClr>
                  </a:solidFill>
                </a:rPr>
                <a:t> </a:t>
              </a:r>
              <a:r>
                <a:rPr lang="en-US" sz="800" dirty="0" err="1" smtClean="0">
                  <a:solidFill>
                    <a:schemeClr val="tx1">
                      <a:lumMod val="40000"/>
                      <a:lumOff val="60000"/>
                    </a:schemeClr>
                  </a:solidFill>
                </a:rPr>
                <a:t>Simmonet</a:t>
              </a:r>
              <a:r>
                <a:rPr lang="en-US" sz="800" dirty="0" smtClean="0">
                  <a:solidFill>
                    <a:schemeClr val="tx1">
                      <a:lumMod val="40000"/>
                      <a:lumOff val="60000"/>
                    </a:schemeClr>
                  </a:solidFill>
                </a:rPr>
                <a:t>, SSU  </a:t>
              </a:r>
              <a:endParaRPr lang="en-US" sz="800" dirty="0">
                <a:solidFill>
                  <a:schemeClr val="tx1">
                    <a:lumMod val="40000"/>
                    <a:lumOff val="60000"/>
                  </a:schemeClr>
                </a:solidFill>
              </a:endParaRPr>
            </a:p>
          </p:txBody>
        </p:sp>
      </p:grpSp>
      <p:pic>
        <p:nvPicPr>
          <p:cNvPr id="11" name="Picture 10"/>
          <p:cNvPicPr>
            <a:picLocks noChangeAspect="1"/>
          </p:cNvPicPr>
          <p:nvPr/>
        </p:nvPicPr>
        <p:blipFill>
          <a:blip r:embed="rId3"/>
          <a:stretch>
            <a:fillRect/>
          </a:stretch>
        </p:blipFill>
        <p:spPr>
          <a:xfrm>
            <a:off x="5028728" y="2142361"/>
            <a:ext cx="3891971" cy="3459530"/>
          </a:xfrm>
          <a:prstGeom prst="rect">
            <a:avLst/>
          </a:prstGeom>
        </p:spPr>
      </p:pic>
      <p:sp>
        <p:nvSpPr>
          <p:cNvPr id="12" name="Content Placeholder 11"/>
          <p:cNvSpPr>
            <a:spLocks noGrp="1"/>
          </p:cNvSpPr>
          <p:nvPr>
            <p:ph idx="1"/>
          </p:nvPr>
        </p:nvSpPr>
        <p:spPr/>
        <p:txBody>
          <a:bodyPr/>
          <a:lstStyle/>
          <a:p>
            <a:endParaRPr lang="en-US"/>
          </a:p>
        </p:txBody>
      </p:sp>
    </p:spTree>
    <p:extLst>
      <p:ext uri="{BB962C8B-B14F-4D97-AF65-F5344CB8AC3E}">
        <p14:creationId xmlns:p14="http://schemas.microsoft.com/office/powerpoint/2010/main" val="229827940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Estimating Binary Black Hole Merger Rates</a:t>
            </a:r>
            <a:endParaRPr lang="en-US" dirty="0"/>
          </a:p>
        </p:txBody>
      </p:sp>
      <p:sp>
        <p:nvSpPr>
          <p:cNvPr id="3" name="Content Placeholder 2"/>
          <p:cNvSpPr>
            <a:spLocks noGrp="1"/>
          </p:cNvSpPr>
          <p:nvPr>
            <p:ph idx="1"/>
          </p:nvPr>
        </p:nvSpPr>
        <p:spPr>
          <a:xfrm>
            <a:off x="457201" y="1233870"/>
            <a:ext cx="3510054" cy="4525963"/>
          </a:xfrm>
        </p:spPr>
        <p:txBody>
          <a:bodyPr/>
          <a:lstStyle/>
          <a:p>
            <a:r>
              <a:rPr lang="en-US" sz="1800" dirty="0" smtClean="0">
                <a:solidFill>
                  <a:schemeClr val="tx2"/>
                </a:solidFill>
              </a:rPr>
              <a:t>With four detections, we can infer BBH merger rates </a:t>
            </a:r>
          </a:p>
          <a:p>
            <a:pPr marL="0" indent="0">
              <a:buNone/>
            </a:pPr>
            <a:r>
              <a:rPr lang="en-US" sz="1800" dirty="0">
                <a:solidFill>
                  <a:schemeClr val="tx2"/>
                </a:solidFill>
              </a:rPr>
              <a:t> </a:t>
            </a:r>
            <a:r>
              <a:rPr lang="en-US" sz="1800" dirty="0" smtClean="0">
                <a:solidFill>
                  <a:schemeClr val="tx2"/>
                </a:solidFill>
              </a:rPr>
              <a:t>    </a:t>
            </a:r>
          </a:p>
          <a:p>
            <a:pPr marL="0" indent="0">
              <a:buNone/>
            </a:pPr>
            <a:r>
              <a:rPr lang="en-US" sz="1800" dirty="0">
                <a:solidFill>
                  <a:schemeClr val="tx2"/>
                </a:solidFill>
              </a:rPr>
              <a:t> </a:t>
            </a:r>
            <a:r>
              <a:rPr lang="en-US" sz="1800" dirty="0" smtClean="0">
                <a:solidFill>
                  <a:schemeClr val="tx2"/>
                </a:solidFill>
              </a:rPr>
              <a:t>    under different assumptions</a:t>
            </a:r>
          </a:p>
          <a:p>
            <a:pPr lvl="1">
              <a:lnSpc>
                <a:spcPct val="120000"/>
              </a:lnSpc>
            </a:pPr>
            <a:r>
              <a:rPr lang="en-US" sz="1600" dirty="0" smtClean="0">
                <a:solidFill>
                  <a:schemeClr val="tx2"/>
                </a:solidFill>
              </a:rPr>
              <a:t>Flat mass spectrum</a:t>
            </a:r>
          </a:p>
          <a:p>
            <a:pPr lvl="1">
              <a:lnSpc>
                <a:spcPct val="120000"/>
              </a:lnSpc>
            </a:pPr>
            <a:r>
              <a:rPr lang="en-US" sz="1600" dirty="0" smtClean="0">
                <a:solidFill>
                  <a:schemeClr val="tx2"/>
                </a:solidFill>
              </a:rPr>
              <a:t>Power law:</a:t>
            </a:r>
          </a:p>
          <a:p>
            <a:pPr lvl="1">
              <a:lnSpc>
                <a:spcPct val="120000"/>
              </a:lnSpc>
            </a:pPr>
            <a:r>
              <a:rPr lang="en-US" sz="1600" dirty="0" smtClean="0">
                <a:solidFill>
                  <a:schemeClr val="tx2"/>
                </a:solidFill>
              </a:rPr>
              <a:t>Event-based (match properties of observed events) </a:t>
            </a:r>
          </a:p>
          <a:p>
            <a:r>
              <a:rPr lang="en-US" sz="1800" dirty="0" smtClean="0">
                <a:solidFill>
                  <a:schemeClr val="tx2"/>
                </a:solidFill>
              </a:rPr>
              <a:t>Merger </a:t>
            </a:r>
            <a:r>
              <a:rPr lang="en-US" sz="1800" dirty="0">
                <a:solidFill>
                  <a:schemeClr val="tx2"/>
                </a:solidFill>
              </a:rPr>
              <a:t>rate of stellar mass BBHs implied by the </a:t>
            </a:r>
            <a:r>
              <a:rPr lang="en-US" sz="1800" dirty="0" smtClean="0">
                <a:solidFill>
                  <a:schemeClr val="tx2"/>
                </a:solidFill>
              </a:rPr>
              <a:t>detections: 12 </a:t>
            </a:r>
            <a:r>
              <a:rPr lang="en-US" sz="1800" dirty="0">
                <a:solidFill>
                  <a:schemeClr val="tx2"/>
                </a:solidFill>
              </a:rPr>
              <a:t>– </a:t>
            </a:r>
            <a:r>
              <a:rPr lang="en-US" sz="1800" dirty="0" smtClean="0">
                <a:solidFill>
                  <a:schemeClr val="tx2"/>
                </a:solidFill>
              </a:rPr>
              <a:t>213 per Gpc</a:t>
            </a:r>
            <a:r>
              <a:rPr lang="en-US" sz="1800" baseline="30000" dirty="0" smtClean="0">
                <a:solidFill>
                  <a:schemeClr val="tx2"/>
                </a:solidFill>
              </a:rPr>
              <a:t>3</a:t>
            </a:r>
            <a:r>
              <a:rPr lang="en-US" sz="1800" dirty="0" smtClean="0">
                <a:solidFill>
                  <a:schemeClr val="tx2"/>
                </a:solidFill>
              </a:rPr>
              <a:t> per </a:t>
            </a:r>
            <a:r>
              <a:rPr lang="en-US" sz="1800" dirty="0" err="1" smtClean="0">
                <a:solidFill>
                  <a:schemeClr val="tx2"/>
                </a:solidFill>
              </a:rPr>
              <a:t>yr</a:t>
            </a:r>
            <a:endParaRPr lang="en-US" sz="1800" dirty="0" smtClean="0">
              <a:solidFill>
                <a:schemeClr val="tx2"/>
              </a:solidFill>
            </a:endParaRPr>
          </a:p>
          <a:p>
            <a:r>
              <a:rPr lang="en-US" sz="1800" dirty="0" smtClean="0">
                <a:solidFill>
                  <a:schemeClr val="tx2"/>
                </a:solidFill>
              </a:rPr>
              <a:t>Corresponds to one per ~ day to one per few weeks at Advanced LIGO design sensitivity! </a:t>
            </a:r>
            <a:endParaRPr lang="en-US" sz="1800" dirty="0">
              <a:solidFill>
                <a:schemeClr val="tx2"/>
              </a:solidFill>
            </a:endParaRPr>
          </a:p>
          <a:p>
            <a:endParaRPr lang="en-US" sz="1800" dirty="0"/>
          </a:p>
        </p:txBody>
      </p:sp>
      <p:sp>
        <p:nvSpPr>
          <p:cNvPr id="4" name="Slide Number Placeholder 3"/>
          <p:cNvSpPr>
            <a:spLocks noGrp="1"/>
          </p:cNvSpPr>
          <p:nvPr>
            <p:ph type="sldNum" sz="quarter" idx="11"/>
          </p:nvPr>
        </p:nvSpPr>
        <p:spPr/>
        <p:txBody>
          <a:bodyPr/>
          <a:lstStyle/>
          <a:p>
            <a:pPr>
              <a:defRPr/>
            </a:pPr>
            <a:fld id="{4703B35A-92CA-9244-943F-6D1BF23D8702}" type="slidenum">
              <a:rPr lang="en-US" smtClean="0"/>
              <a:pPr>
                <a:defRPr/>
              </a:pPr>
              <a:t>35</a:t>
            </a:fld>
            <a:endParaRPr lang="en-US"/>
          </a:p>
        </p:txBody>
      </p:sp>
      <p:pic>
        <p:nvPicPr>
          <p:cNvPr id="5" name="Picture 4"/>
          <p:cNvPicPr>
            <a:picLocks noChangeAspect="1"/>
          </p:cNvPicPr>
          <p:nvPr/>
        </p:nvPicPr>
        <p:blipFill>
          <a:blip r:embed="rId2"/>
          <a:stretch>
            <a:fillRect/>
          </a:stretch>
        </p:blipFill>
        <p:spPr>
          <a:xfrm>
            <a:off x="4197206" y="1214238"/>
            <a:ext cx="4307004" cy="4443425"/>
          </a:xfrm>
          <a:prstGeom prst="rect">
            <a:avLst/>
          </a:prstGeom>
        </p:spPr>
      </p:pic>
      <p:pic>
        <p:nvPicPr>
          <p:cNvPr id="6" name="Picture 5"/>
          <p:cNvPicPr>
            <a:picLocks noChangeAspect="1"/>
          </p:cNvPicPr>
          <p:nvPr/>
        </p:nvPicPr>
        <p:blipFill>
          <a:blip r:embed="rId3"/>
          <a:stretch>
            <a:fillRect/>
          </a:stretch>
        </p:blipFill>
        <p:spPr>
          <a:xfrm>
            <a:off x="2395500" y="2818042"/>
            <a:ext cx="1319068" cy="436526"/>
          </a:xfrm>
          <a:prstGeom prst="rect">
            <a:avLst/>
          </a:prstGeom>
          <a:noFill/>
          <a:ln>
            <a:noFill/>
          </a:ln>
        </p:spPr>
      </p:pic>
      <p:sp>
        <p:nvSpPr>
          <p:cNvPr id="7" name="Rectangle 7"/>
          <p:cNvSpPr>
            <a:spLocks noChangeArrowheads="1"/>
          </p:cNvSpPr>
          <p:nvPr/>
        </p:nvSpPr>
        <p:spPr bwMode="auto">
          <a:xfrm>
            <a:off x="4297835" y="5726288"/>
            <a:ext cx="3880563" cy="507831"/>
          </a:xfrm>
          <a:prstGeom prst="rect">
            <a:avLst/>
          </a:prstGeom>
          <a:solidFill>
            <a:srgbClr val="618FFD"/>
          </a:solidFill>
          <a:ln w="9525">
            <a:noFill/>
            <a:miter lim="800000"/>
            <a:headEnd/>
            <a:tailEnd/>
          </a:ln>
        </p:spPr>
        <p:txBody>
          <a:bodyPr wrap="square">
            <a:spAutoFit/>
          </a:bodyPr>
          <a:lstStyle/>
          <a:p>
            <a:r>
              <a:rPr lang="en-US" sz="900" b="0" dirty="0" smtClean="0">
                <a:solidFill>
                  <a:srgbClr val="000000"/>
                </a:solidFill>
              </a:rPr>
              <a:t>Abbott, et al., LIGO </a:t>
            </a:r>
            <a:r>
              <a:rPr lang="en-US" sz="900" b="0" dirty="0">
                <a:solidFill>
                  <a:srgbClr val="000000"/>
                </a:solidFill>
              </a:rPr>
              <a:t>Scientific Collaboration and Virgo Collaboration, “Binary Black Hole Mergers in the first Advanced LIGO Observing Run”, </a:t>
            </a:r>
            <a:r>
              <a:rPr lang="de-DE" sz="900" b="0" dirty="0" smtClean="0">
                <a:solidFill>
                  <a:srgbClr val="000000"/>
                </a:solidFill>
              </a:rPr>
              <a:t>Phys. </a:t>
            </a:r>
            <a:r>
              <a:rPr lang="de-DE" sz="900" b="0" dirty="0" err="1" smtClean="0">
                <a:solidFill>
                  <a:srgbClr val="000000"/>
                </a:solidFill>
              </a:rPr>
              <a:t>Rev</a:t>
            </a:r>
            <a:r>
              <a:rPr lang="de-DE" sz="900" b="0" dirty="0" smtClean="0">
                <a:solidFill>
                  <a:srgbClr val="000000"/>
                </a:solidFill>
              </a:rPr>
              <a:t>. X </a:t>
            </a:r>
            <a:r>
              <a:rPr lang="is-IS" sz="900" dirty="0">
                <a:solidFill>
                  <a:srgbClr val="000000"/>
                </a:solidFill>
              </a:rPr>
              <a:t>6, </a:t>
            </a:r>
            <a:r>
              <a:rPr lang="is-IS" sz="900" b="0" dirty="0">
                <a:solidFill>
                  <a:srgbClr val="000000"/>
                </a:solidFill>
              </a:rPr>
              <a:t>041015 (2016</a:t>
            </a:r>
            <a:r>
              <a:rPr lang="is-IS" sz="900" b="0" dirty="0" smtClean="0">
                <a:solidFill>
                  <a:srgbClr val="000000"/>
                </a:solidFill>
              </a:rPr>
              <a:t>)</a:t>
            </a:r>
            <a:r>
              <a:rPr lang="is-IS" sz="900" b="0" dirty="0">
                <a:solidFill>
                  <a:srgbClr val="000000"/>
                </a:solidFill>
              </a:rPr>
              <a:t>.</a:t>
            </a:r>
          </a:p>
        </p:txBody>
      </p:sp>
      <p:sp>
        <p:nvSpPr>
          <p:cNvPr id="9" name="Rectangle 7"/>
          <p:cNvSpPr>
            <a:spLocks noChangeArrowheads="1"/>
          </p:cNvSpPr>
          <p:nvPr/>
        </p:nvSpPr>
        <p:spPr bwMode="auto">
          <a:xfrm>
            <a:off x="3151362" y="6353652"/>
            <a:ext cx="5403853" cy="369332"/>
          </a:xfrm>
          <a:prstGeom prst="rect">
            <a:avLst/>
          </a:prstGeom>
          <a:solidFill>
            <a:srgbClr val="618FFD"/>
          </a:solidFill>
          <a:ln w="9525">
            <a:noFill/>
            <a:miter lim="800000"/>
            <a:headEnd/>
            <a:tailEnd/>
          </a:ln>
        </p:spPr>
        <p:txBody>
          <a:bodyPr wrap="square">
            <a:spAutoFit/>
          </a:bodyPr>
          <a:lstStyle/>
          <a:p>
            <a:r>
              <a:rPr lang="en-US" sz="900" b="0" dirty="0" smtClean="0">
                <a:solidFill>
                  <a:srgbClr val="000000"/>
                </a:solidFill>
              </a:rPr>
              <a:t>Abbott, et al. ,LIGO </a:t>
            </a:r>
            <a:r>
              <a:rPr lang="en-US" sz="900" b="0" dirty="0">
                <a:solidFill>
                  <a:srgbClr val="000000"/>
                </a:solidFill>
              </a:rPr>
              <a:t>Scientific Collaboration and Virgo Collaboration, “GW170104: Observation of a 50-Solar-Mass Binary Black Hole </a:t>
            </a:r>
            <a:r>
              <a:rPr lang="en-US" sz="900" b="0" dirty="0" smtClean="0">
                <a:solidFill>
                  <a:srgbClr val="000000"/>
                </a:solidFill>
              </a:rPr>
              <a:t>Coalescence at </a:t>
            </a:r>
            <a:r>
              <a:rPr lang="en-US" sz="900" b="0" dirty="0">
                <a:solidFill>
                  <a:srgbClr val="000000"/>
                </a:solidFill>
              </a:rPr>
              <a:t>Redshift 0.2”, </a:t>
            </a:r>
            <a:r>
              <a:rPr lang="nb-NO" sz="900" b="0" dirty="0" err="1">
                <a:solidFill>
                  <a:srgbClr val="000000"/>
                </a:solidFill>
              </a:rPr>
              <a:t>Phys</a:t>
            </a:r>
            <a:r>
              <a:rPr lang="nb-NO" sz="900" b="0" dirty="0">
                <a:solidFill>
                  <a:srgbClr val="000000"/>
                </a:solidFill>
              </a:rPr>
              <a:t>. Rev. Lett</a:t>
            </a:r>
            <a:r>
              <a:rPr lang="nb-NO" sz="900" b="0" dirty="0" smtClean="0">
                <a:solidFill>
                  <a:srgbClr val="000000"/>
                </a:solidFill>
              </a:rPr>
              <a:t>.</a:t>
            </a:r>
            <a:r>
              <a:rPr lang="is-IS" sz="900" b="0" dirty="0" smtClean="0">
                <a:solidFill>
                  <a:srgbClr val="000000"/>
                </a:solidFill>
              </a:rPr>
              <a:t> </a:t>
            </a:r>
            <a:r>
              <a:rPr lang="is-IS" sz="900" dirty="0">
                <a:solidFill>
                  <a:srgbClr val="000000"/>
                </a:solidFill>
              </a:rPr>
              <a:t>118</a:t>
            </a:r>
            <a:r>
              <a:rPr lang="is-IS" sz="900" b="0" dirty="0">
                <a:solidFill>
                  <a:srgbClr val="000000"/>
                </a:solidFill>
              </a:rPr>
              <a:t>, 221101 (2017</a:t>
            </a:r>
            <a:r>
              <a:rPr lang="is-IS" sz="900" b="0" dirty="0" smtClean="0">
                <a:solidFill>
                  <a:srgbClr val="000000"/>
                </a:solidFill>
              </a:rPr>
              <a:t>).</a:t>
            </a:r>
            <a:endParaRPr lang="en-US" sz="900" dirty="0"/>
          </a:p>
        </p:txBody>
      </p:sp>
      <p:sp>
        <p:nvSpPr>
          <p:cNvPr id="8" name="TextBox 7"/>
          <p:cNvSpPr txBox="1"/>
          <p:nvPr/>
        </p:nvSpPr>
        <p:spPr>
          <a:xfrm>
            <a:off x="1586981" y="1872447"/>
            <a:ext cx="1409836" cy="369332"/>
          </a:xfrm>
          <a:prstGeom prst="rect">
            <a:avLst/>
          </a:prstGeom>
          <a:noFill/>
          <a:ln>
            <a:solidFill>
              <a:schemeClr val="tx2"/>
            </a:solidFill>
          </a:ln>
        </p:spPr>
        <p:txBody>
          <a:bodyPr wrap="none" rtlCol="0">
            <a:spAutoFit/>
          </a:bodyPr>
          <a:lstStyle/>
          <a:p>
            <a:pPr algn="r"/>
            <a:r>
              <a:rPr lang="en-US" sz="1800" i="1" dirty="0" smtClean="0">
                <a:solidFill>
                  <a:schemeClr val="tx2"/>
                </a:solidFill>
              </a:rPr>
              <a:t>R</a:t>
            </a:r>
            <a:r>
              <a:rPr lang="en-US" sz="1800" dirty="0" smtClean="0">
                <a:solidFill>
                  <a:schemeClr val="tx2"/>
                </a:solidFill>
              </a:rPr>
              <a:t> = </a:t>
            </a:r>
            <a:r>
              <a:rPr lang="en-US" sz="1800" i="1" dirty="0" smtClean="0">
                <a:solidFill>
                  <a:schemeClr val="tx2"/>
                </a:solidFill>
              </a:rPr>
              <a:t>N</a:t>
            </a:r>
            <a:r>
              <a:rPr lang="en-US" sz="1800" dirty="0" smtClean="0">
                <a:solidFill>
                  <a:schemeClr val="tx2"/>
                </a:solidFill>
              </a:rPr>
              <a:t>/&lt;</a:t>
            </a:r>
            <a:r>
              <a:rPr lang="en-US" sz="1800" i="1" dirty="0" smtClean="0">
                <a:solidFill>
                  <a:schemeClr val="tx2"/>
                </a:solidFill>
              </a:rPr>
              <a:t>VT</a:t>
            </a:r>
            <a:r>
              <a:rPr lang="en-US" sz="1800" dirty="0" smtClean="0">
                <a:solidFill>
                  <a:schemeClr val="tx2"/>
                </a:solidFill>
              </a:rPr>
              <a:t>&gt;</a:t>
            </a:r>
            <a:endParaRPr lang="en-US" sz="1800" dirty="0">
              <a:solidFill>
                <a:schemeClr val="tx2"/>
              </a:solidFill>
            </a:endParaRPr>
          </a:p>
        </p:txBody>
      </p:sp>
    </p:spTree>
    <p:extLst>
      <p:ext uri="{BB962C8B-B14F-4D97-AF65-F5344CB8AC3E}">
        <p14:creationId xmlns:p14="http://schemas.microsoft.com/office/powerpoint/2010/main" val="46884240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2"/>
          <p:cNvSpPr>
            <a:spLocks noGrp="1"/>
          </p:cNvSpPr>
          <p:nvPr>
            <p:ph idx="1"/>
          </p:nvPr>
        </p:nvSpPr>
        <p:spPr>
          <a:xfrm>
            <a:off x="311540" y="1883130"/>
            <a:ext cx="2972399" cy="1396155"/>
          </a:xfrm>
        </p:spPr>
        <p:txBody>
          <a:bodyPr/>
          <a:lstStyle/>
          <a:p>
            <a:r>
              <a:rPr lang="en-US" sz="2000" dirty="0" smtClean="0">
                <a:solidFill>
                  <a:schemeClr val="tx2"/>
                </a:solidFill>
              </a:rPr>
              <a:t>By comparing experimental waveform with GR, can look for deviations in phase due to finite graviton mass</a:t>
            </a:r>
          </a:p>
          <a:p>
            <a:pPr lvl="1"/>
            <a:r>
              <a:rPr lang="en-US" sz="1600" dirty="0" smtClean="0">
                <a:solidFill>
                  <a:schemeClr val="tx2"/>
                </a:solidFill>
              </a:rPr>
              <a:t>Compton wavelength of the graviton</a:t>
            </a:r>
            <a:r>
              <a:rPr lang="en-US" sz="1400" dirty="0" smtClean="0">
                <a:solidFill>
                  <a:schemeClr val="tx2"/>
                </a:solidFill>
              </a:rPr>
              <a:t>: </a:t>
            </a:r>
          </a:p>
          <a:p>
            <a:pPr lvl="1"/>
            <a:endParaRPr lang="en-US" sz="1400" dirty="0" smtClean="0">
              <a:solidFill>
                <a:schemeClr val="tx2"/>
              </a:solidFill>
            </a:endParaRPr>
          </a:p>
          <a:p>
            <a:pPr marL="0" indent="0">
              <a:buNone/>
            </a:pPr>
            <a:endParaRPr lang="en-US" sz="2000" dirty="0" smtClean="0">
              <a:solidFill>
                <a:schemeClr val="tx2"/>
              </a:solidFill>
            </a:endParaRPr>
          </a:p>
          <a:p>
            <a:r>
              <a:rPr lang="en-US" sz="2000" dirty="0" smtClean="0">
                <a:solidFill>
                  <a:schemeClr val="tx2"/>
                </a:solidFill>
              </a:rPr>
              <a:t>No deviations from General Relativity observed.</a:t>
            </a:r>
          </a:p>
          <a:p>
            <a:pPr marL="0" indent="0">
              <a:buNone/>
            </a:pPr>
            <a:endParaRPr lang="en-US" sz="2000" dirty="0" smtClean="0">
              <a:solidFill>
                <a:schemeClr val="tx2"/>
              </a:solidFill>
            </a:endParaRPr>
          </a:p>
          <a:p>
            <a:pPr marL="0" indent="0">
              <a:buNone/>
            </a:pPr>
            <a:endParaRPr lang="en-US" sz="2000" dirty="0">
              <a:solidFill>
                <a:schemeClr val="tx2"/>
              </a:solidFill>
            </a:endParaRPr>
          </a:p>
        </p:txBody>
      </p:sp>
      <p:sp>
        <p:nvSpPr>
          <p:cNvPr id="2" name="Title 1"/>
          <p:cNvSpPr>
            <a:spLocks noGrp="1"/>
          </p:cNvSpPr>
          <p:nvPr>
            <p:ph type="title"/>
          </p:nvPr>
        </p:nvSpPr>
        <p:spPr/>
        <p:txBody>
          <a:bodyPr/>
          <a:lstStyle/>
          <a:p>
            <a:r>
              <a:rPr lang="en-US" sz="3200" dirty="0" smtClean="0">
                <a:solidFill>
                  <a:srgbClr val="000000"/>
                </a:solidFill>
              </a:rPr>
              <a:t>Tests of General Relativity in the Strong Field Regime I</a:t>
            </a:r>
            <a:endParaRPr lang="en-US" sz="3200" dirty="0">
              <a:solidFill>
                <a:srgbClr val="000000"/>
              </a:solidFill>
            </a:endParaRPr>
          </a:p>
        </p:txBody>
      </p:sp>
      <p:sp>
        <p:nvSpPr>
          <p:cNvPr id="6" name="Slide Number Placeholder 5"/>
          <p:cNvSpPr>
            <a:spLocks noGrp="1"/>
          </p:cNvSpPr>
          <p:nvPr>
            <p:ph type="sldNum" sz="quarter" idx="11"/>
          </p:nvPr>
        </p:nvSpPr>
        <p:spPr/>
        <p:txBody>
          <a:bodyPr/>
          <a:lstStyle/>
          <a:p>
            <a:pPr>
              <a:defRPr/>
            </a:pPr>
            <a:fld id="{ECBA69B5-38E2-2E47-9FDA-50ACE7A3D2A7}" type="slidenum">
              <a:rPr lang="en-US" smtClean="0"/>
              <a:pPr>
                <a:defRPr/>
              </a:pPr>
              <a:t>36</a:t>
            </a:fld>
            <a:endParaRPr lang="en-US"/>
          </a:p>
        </p:txBody>
      </p:sp>
      <p:grpSp>
        <p:nvGrpSpPr>
          <p:cNvPr id="12" name="Group 11"/>
          <p:cNvGrpSpPr/>
          <p:nvPr/>
        </p:nvGrpSpPr>
        <p:grpSpPr>
          <a:xfrm>
            <a:off x="4059342" y="2486343"/>
            <a:ext cx="4297710" cy="3301222"/>
            <a:chOff x="4949009" y="2925374"/>
            <a:chExt cx="3829715" cy="3082673"/>
          </a:xfrm>
        </p:grpSpPr>
        <p:pic>
          <p:nvPicPr>
            <p:cNvPr id="7" name="Picture 6"/>
            <p:cNvPicPr>
              <a:picLocks noChangeAspect="1"/>
            </p:cNvPicPr>
            <p:nvPr/>
          </p:nvPicPr>
          <p:blipFill>
            <a:blip r:embed="rId3"/>
            <a:stretch>
              <a:fillRect/>
            </a:stretch>
          </p:blipFill>
          <p:spPr>
            <a:xfrm>
              <a:off x="4949009" y="3016082"/>
              <a:ext cx="3829715" cy="2991965"/>
            </a:xfrm>
            <a:prstGeom prst="rect">
              <a:avLst/>
            </a:prstGeom>
          </p:spPr>
        </p:pic>
        <p:sp>
          <p:nvSpPr>
            <p:cNvPr id="9" name="TextBox 8"/>
            <p:cNvSpPr txBox="1"/>
            <p:nvPr/>
          </p:nvSpPr>
          <p:spPr>
            <a:xfrm>
              <a:off x="5480541" y="2925374"/>
              <a:ext cx="2582089" cy="258661"/>
            </a:xfrm>
            <a:prstGeom prst="rect">
              <a:avLst/>
            </a:prstGeom>
            <a:noFill/>
          </p:spPr>
          <p:txBody>
            <a:bodyPr wrap="none" rtlCol="0">
              <a:spAutoFit/>
            </a:bodyPr>
            <a:lstStyle/>
            <a:p>
              <a:r>
                <a:rPr lang="en-US" sz="1200" u="sng" dirty="0" smtClean="0">
                  <a:solidFill>
                    <a:schemeClr val="tx2"/>
                  </a:solidFill>
                </a:rPr>
                <a:t>Compton Wavelength of the Graviton</a:t>
              </a:r>
              <a:endParaRPr lang="en-US" sz="1200" u="sng" dirty="0">
                <a:solidFill>
                  <a:schemeClr val="tx2"/>
                </a:solidFill>
              </a:endParaRPr>
            </a:p>
          </p:txBody>
        </p:sp>
      </p:grpSp>
      <p:sp>
        <p:nvSpPr>
          <p:cNvPr id="13" name="Content Placeholder 2"/>
          <p:cNvSpPr>
            <a:spLocks noGrp="1"/>
          </p:cNvSpPr>
          <p:nvPr>
            <p:ph idx="1"/>
          </p:nvPr>
        </p:nvSpPr>
        <p:spPr>
          <a:xfrm>
            <a:off x="322221" y="1052786"/>
            <a:ext cx="8598609" cy="1396155"/>
          </a:xfrm>
        </p:spPr>
        <p:txBody>
          <a:bodyPr/>
          <a:lstStyle/>
          <a:p>
            <a:r>
              <a:rPr lang="en-US" sz="2000" b="1" i="1" dirty="0" smtClean="0">
                <a:solidFill>
                  <a:schemeClr val="tx2"/>
                </a:solidFill>
              </a:rPr>
              <a:t>The first binary black hole mergers provide the best test of GR in the strong field, dynamical, nonlinear regime </a:t>
            </a:r>
          </a:p>
          <a:p>
            <a:endParaRPr lang="en-US" sz="2000" dirty="0">
              <a:solidFill>
                <a:schemeClr val="tx2"/>
              </a:solidFill>
            </a:endParaRPr>
          </a:p>
        </p:txBody>
      </p:sp>
      <p:sp>
        <p:nvSpPr>
          <p:cNvPr id="15" name="Rectangle 7"/>
          <p:cNvSpPr>
            <a:spLocks noChangeArrowheads="1"/>
          </p:cNvSpPr>
          <p:nvPr/>
        </p:nvSpPr>
        <p:spPr bwMode="auto">
          <a:xfrm>
            <a:off x="3033857" y="6354778"/>
            <a:ext cx="4812065" cy="369332"/>
          </a:xfrm>
          <a:prstGeom prst="rect">
            <a:avLst/>
          </a:prstGeom>
          <a:solidFill>
            <a:srgbClr val="618FFD"/>
          </a:solidFill>
          <a:ln w="9525">
            <a:noFill/>
            <a:miter lim="800000"/>
            <a:headEnd/>
            <a:tailEnd/>
          </a:ln>
        </p:spPr>
        <p:txBody>
          <a:bodyPr wrap="square">
            <a:spAutoFit/>
          </a:bodyPr>
          <a:lstStyle/>
          <a:p>
            <a:r>
              <a:rPr lang="en-US" sz="900" b="0" dirty="0" smtClean="0">
                <a:solidFill>
                  <a:srgbClr val="000000"/>
                </a:solidFill>
              </a:rPr>
              <a:t>Abbott, et al. ,LIGO </a:t>
            </a:r>
            <a:r>
              <a:rPr lang="en-US" sz="900" b="0" dirty="0">
                <a:solidFill>
                  <a:srgbClr val="000000"/>
                </a:solidFill>
              </a:rPr>
              <a:t>Scientific Collaboration and Virgo Collaboration, “Tests of general relativity with GW150914”, </a:t>
            </a:r>
            <a:r>
              <a:rPr lang="nb-NO" sz="900" b="0" dirty="0" err="1">
                <a:solidFill>
                  <a:srgbClr val="000000"/>
                </a:solidFill>
              </a:rPr>
              <a:t>Phys</a:t>
            </a:r>
            <a:r>
              <a:rPr lang="nb-NO" sz="900" b="0" dirty="0">
                <a:solidFill>
                  <a:srgbClr val="000000"/>
                </a:solidFill>
              </a:rPr>
              <a:t>. Rev. Lett. 116, 221101 (2016).</a:t>
            </a:r>
            <a:endParaRPr lang="en-US" sz="900" dirty="0"/>
          </a:p>
        </p:txBody>
      </p:sp>
      <p:pic>
        <p:nvPicPr>
          <p:cNvPr id="3" name="Picture 2"/>
          <p:cNvPicPr>
            <a:picLocks noChangeAspect="1"/>
          </p:cNvPicPr>
          <p:nvPr/>
        </p:nvPicPr>
        <p:blipFill>
          <a:blip r:embed="rId4"/>
          <a:stretch>
            <a:fillRect/>
          </a:stretch>
        </p:blipFill>
        <p:spPr>
          <a:xfrm>
            <a:off x="1029634" y="4791675"/>
            <a:ext cx="1735667" cy="368532"/>
          </a:xfrm>
          <a:prstGeom prst="rect">
            <a:avLst/>
          </a:prstGeom>
          <a:ln>
            <a:solidFill>
              <a:schemeClr val="tx1"/>
            </a:solidFill>
          </a:ln>
        </p:spPr>
      </p:pic>
      <p:grpSp>
        <p:nvGrpSpPr>
          <p:cNvPr id="18" name="Group 17"/>
          <p:cNvGrpSpPr/>
          <p:nvPr/>
        </p:nvGrpSpPr>
        <p:grpSpPr>
          <a:xfrm>
            <a:off x="4689322" y="1842291"/>
            <a:ext cx="2658677" cy="481508"/>
            <a:chOff x="3342536" y="4794145"/>
            <a:chExt cx="2658677" cy="481508"/>
          </a:xfrm>
        </p:grpSpPr>
        <p:grpSp>
          <p:nvGrpSpPr>
            <p:cNvPr id="11" name="Group 10"/>
            <p:cNvGrpSpPr/>
            <p:nvPr/>
          </p:nvGrpSpPr>
          <p:grpSpPr>
            <a:xfrm>
              <a:off x="3457529" y="4795371"/>
              <a:ext cx="2452507" cy="480282"/>
              <a:chOff x="3457529" y="4795371"/>
              <a:chExt cx="2452507" cy="480282"/>
            </a:xfrm>
          </p:grpSpPr>
          <p:graphicFrame>
            <p:nvGraphicFramePr>
              <p:cNvPr id="8" name="Object 7"/>
              <p:cNvGraphicFramePr>
                <a:graphicFrameLocks noChangeAspect="1"/>
              </p:cNvGraphicFramePr>
              <p:nvPr>
                <p:extLst>
                  <p:ext uri="{D42A27DB-BD31-4B8C-83A1-F6EECF244321}">
                    <p14:modId xmlns:p14="http://schemas.microsoft.com/office/powerpoint/2010/main" val="1171503240"/>
                  </p:ext>
                </p:extLst>
              </p:nvPr>
            </p:nvGraphicFramePr>
            <p:xfrm>
              <a:off x="3457529" y="4795371"/>
              <a:ext cx="1945142" cy="480282"/>
            </p:xfrm>
            <a:graphic>
              <a:graphicData uri="http://schemas.openxmlformats.org/presentationml/2006/ole">
                <mc:AlternateContent xmlns:mc="http://schemas.openxmlformats.org/markup-compatibility/2006">
                  <mc:Choice xmlns:v="urn:schemas-microsoft-com:vml" Requires="v">
                    <p:oleObj spid="_x0000_s212075" name="Equation" r:id="rId5" imgW="1028700" imgH="254000" progId="Equation.3">
                      <p:embed/>
                    </p:oleObj>
                  </mc:Choice>
                  <mc:Fallback>
                    <p:oleObj name="Equation" r:id="rId5" imgW="1028700" imgH="254000" progId="Equation.3">
                      <p:embed/>
                      <p:pic>
                        <p:nvPicPr>
                          <p:cNvPr id="0" name=""/>
                          <p:cNvPicPr/>
                          <p:nvPr/>
                        </p:nvPicPr>
                        <p:blipFill>
                          <a:blip r:embed="rId6"/>
                          <a:stretch>
                            <a:fillRect/>
                          </a:stretch>
                        </p:blipFill>
                        <p:spPr>
                          <a:xfrm>
                            <a:off x="3457529" y="4795371"/>
                            <a:ext cx="1945142" cy="480282"/>
                          </a:xfrm>
                          <a:prstGeom prst="rect">
                            <a:avLst/>
                          </a:prstGeom>
                        </p:spPr>
                      </p:pic>
                    </p:oleObj>
                  </mc:Fallback>
                </mc:AlternateContent>
              </a:graphicData>
            </a:graphic>
          </p:graphicFrame>
          <p:sp>
            <p:nvSpPr>
              <p:cNvPr id="10" name="TextBox 9"/>
              <p:cNvSpPr txBox="1"/>
              <p:nvPr/>
            </p:nvSpPr>
            <p:spPr>
              <a:xfrm>
                <a:off x="5212685" y="4822059"/>
                <a:ext cx="697351" cy="369332"/>
              </a:xfrm>
              <a:prstGeom prst="rect">
                <a:avLst/>
              </a:prstGeom>
              <a:noFill/>
            </p:spPr>
            <p:txBody>
              <a:bodyPr wrap="none" rtlCol="0">
                <a:spAutoFit/>
              </a:bodyPr>
              <a:lstStyle/>
              <a:p>
                <a:r>
                  <a:rPr lang="en-US" sz="1800" b="0" dirty="0" err="1" smtClean="0">
                    <a:solidFill>
                      <a:schemeClr val="tx2"/>
                    </a:solidFill>
                    <a:latin typeface="Times New Roman"/>
                    <a:cs typeface="Times New Roman"/>
                  </a:rPr>
                  <a:t>eV</a:t>
                </a:r>
                <a:r>
                  <a:rPr lang="en-US" sz="1800" b="0" dirty="0" smtClean="0">
                    <a:solidFill>
                      <a:schemeClr val="tx2"/>
                    </a:solidFill>
                    <a:latin typeface="Times New Roman"/>
                    <a:cs typeface="Times New Roman"/>
                  </a:rPr>
                  <a:t>/c</a:t>
                </a:r>
                <a:r>
                  <a:rPr lang="en-US" sz="1800" b="0" baseline="30000" dirty="0" smtClean="0">
                    <a:solidFill>
                      <a:schemeClr val="tx2"/>
                    </a:solidFill>
                    <a:latin typeface="Times New Roman"/>
                    <a:cs typeface="Times New Roman"/>
                  </a:rPr>
                  <a:t>2</a:t>
                </a:r>
                <a:endParaRPr lang="en-US" sz="1800" b="0" dirty="0">
                  <a:solidFill>
                    <a:schemeClr val="tx2"/>
                  </a:solidFill>
                  <a:latin typeface="Times New Roman"/>
                  <a:cs typeface="Times New Roman"/>
                </a:endParaRPr>
              </a:p>
            </p:txBody>
          </p:sp>
        </p:grpSp>
        <p:sp>
          <p:nvSpPr>
            <p:cNvPr id="17" name="Rectangle 16"/>
            <p:cNvSpPr/>
            <p:nvPr/>
          </p:nvSpPr>
          <p:spPr bwMode="auto">
            <a:xfrm>
              <a:off x="3342536" y="4794145"/>
              <a:ext cx="2658677" cy="453595"/>
            </a:xfrm>
            <a:prstGeom prst="rect">
              <a:avLst/>
            </a:prstGeom>
            <a:noFill/>
            <a:ln w="12700" cap="flat" cmpd="sng" algn="ctr">
              <a:solidFill>
                <a:schemeClr val="tx1"/>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grpSp>
      <p:sp>
        <p:nvSpPr>
          <p:cNvPr id="20" name="Rectangle 7"/>
          <p:cNvSpPr>
            <a:spLocks noChangeArrowheads="1"/>
          </p:cNvSpPr>
          <p:nvPr/>
        </p:nvSpPr>
        <p:spPr bwMode="auto">
          <a:xfrm>
            <a:off x="2997846" y="5934950"/>
            <a:ext cx="5403853" cy="369332"/>
          </a:xfrm>
          <a:prstGeom prst="rect">
            <a:avLst/>
          </a:prstGeom>
          <a:solidFill>
            <a:srgbClr val="618FFD"/>
          </a:solidFill>
          <a:ln w="9525">
            <a:noFill/>
            <a:miter lim="800000"/>
            <a:headEnd/>
            <a:tailEnd/>
          </a:ln>
        </p:spPr>
        <p:txBody>
          <a:bodyPr wrap="square">
            <a:spAutoFit/>
          </a:bodyPr>
          <a:lstStyle/>
          <a:p>
            <a:r>
              <a:rPr lang="en-US" sz="900" b="0" dirty="0" smtClean="0">
                <a:solidFill>
                  <a:srgbClr val="000000"/>
                </a:solidFill>
              </a:rPr>
              <a:t>Abbott, et al. ,LIGO </a:t>
            </a:r>
            <a:r>
              <a:rPr lang="en-US" sz="900" b="0" dirty="0">
                <a:solidFill>
                  <a:srgbClr val="000000"/>
                </a:solidFill>
              </a:rPr>
              <a:t>Scientific Collaboration and Virgo Collaboration, “GW170104: Observation of a 50-Solar-Mass Binary Black Hole </a:t>
            </a:r>
            <a:r>
              <a:rPr lang="en-US" sz="900" b="0" dirty="0" smtClean="0">
                <a:solidFill>
                  <a:srgbClr val="000000"/>
                </a:solidFill>
              </a:rPr>
              <a:t>Coalescence at </a:t>
            </a:r>
            <a:r>
              <a:rPr lang="en-US" sz="900" b="0" dirty="0">
                <a:solidFill>
                  <a:srgbClr val="000000"/>
                </a:solidFill>
              </a:rPr>
              <a:t>Redshift 0.2”, </a:t>
            </a:r>
            <a:r>
              <a:rPr lang="nb-NO" sz="900" b="0" dirty="0" err="1">
                <a:solidFill>
                  <a:srgbClr val="000000"/>
                </a:solidFill>
              </a:rPr>
              <a:t>Phys</a:t>
            </a:r>
            <a:r>
              <a:rPr lang="nb-NO" sz="900" b="0" dirty="0">
                <a:solidFill>
                  <a:srgbClr val="000000"/>
                </a:solidFill>
              </a:rPr>
              <a:t>. Rev. Lett</a:t>
            </a:r>
            <a:r>
              <a:rPr lang="nb-NO" sz="900" b="0" dirty="0" smtClean="0">
                <a:solidFill>
                  <a:srgbClr val="000000"/>
                </a:solidFill>
              </a:rPr>
              <a:t>.</a:t>
            </a:r>
            <a:r>
              <a:rPr lang="is-IS" sz="900" b="0" dirty="0" smtClean="0">
                <a:solidFill>
                  <a:srgbClr val="000000"/>
                </a:solidFill>
              </a:rPr>
              <a:t> </a:t>
            </a:r>
            <a:r>
              <a:rPr lang="is-IS" sz="900" dirty="0">
                <a:solidFill>
                  <a:srgbClr val="000000"/>
                </a:solidFill>
              </a:rPr>
              <a:t>118</a:t>
            </a:r>
            <a:r>
              <a:rPr lang="is-IS" sz="900" b="0" dirty="0">
                <a:solidFill>
                  <a:srgbClr val="000000"/>
                </a:solidFill>
              </a:rPr>
              <a:t>, 221101 (2017</a:t>
            </a:r>
            <a:r>
              <a:rPr lang="is-IS" sz="900" b="0" dirty="0" smtClean="0">
                <a:solidFill>
                  <a:srgbClr val="000000"/>
                </a:solidFill>
              </a:rPr>
              <a:t>).</a:t>
            </a:r>
            <a:endParaRPr lang="en-US" sz="900" dirty="0"/>
          </a:p>
        </p:txBody>
      </p:sp>
    </p:spTree>
    <p:extLst>
      <p:ext uri="{BB962C8B-B14F-4D97-AF65-F5344CB8AC3E}">
        <p14:creationId xmlns:p14="http://schemas.microsoft.com/office/powerpoint/2010/main" val="290532074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What the LIGO Detections Tell Us About Black Holes, Binary Formation</a:t>
            </a:r>
            <a:endParaRPr lang="en-US" sz="3200" dirty="0"/>
          </a:p>
        </p:txBody>
      </p:sp>
      <p:sp>
        <p:nvSpPr>
          <p:cNvPr id="3" name="Text Placeholder 2"/>
          <p:cNvSpPr>
            <a:spLocks noGrp="1"/>
          </p:cNvSpPr>
          <p:nvPr>
            <p:ph type="body" sz="half" idx="1"/>
          </p:nvPr>
        </p:nvSpPr>
        <p:spPr>
          <a:xfrm>
            <a:off x="183284" y="1110491"/>
            <a:ext cx="8835988" cy="5164423"/>
          </a:xfrm>
        </p:spPr>
        <p:txBody>
          <a:bodyPr/>
          <a:lstStyle/>
          <a:p>
            <a:r>
              <a:rPr lang="en-US" sz="1600" dirty="0" smtClean="0">
                <a:solidFill>
                  <a:schemeClr val="tx2"/>
                </a:solidFill>
              </a:rPr>
              <a:t>Stellar mass binary black hole systems exist!</a:t>
            </a:r>
          </a:p>
          <a:p>
            <a:r>
              <a:rPr lang="en-US" sz="1600" dirty="0">
                <a:solidFill>
                  <a:schemeClr val="tx2"/>
                </a:solidFill>
              </a:rPr>
              <a:t>Stellar </a:t>
            </a:r>
            <a:r>
              <a:rPr lang="en-US" sz="1600" dirty="0" smtClean="0">
                <a:solidFill>
                  <a:schemeClr val="tx2"/>
                </a:solidFill>
              </a:rPr>
              <a:t>mass binary </a:t>
            </a:r>
            <a:r>
              <a:rPr lang="en-US" sz="1600" dirty="0">
                <a:solidFill>
                  <a:schemeClr val="tx2"/>
                </a:solidFill>
              </a:rPr>
              <a:t>black hole systems </a:t>
            </a:r>
            <a:r>
              <a:rPr lang="en-US" sz="1600" dirty="0" smtClean="0">
                <a:solidFill>
                  <a:schemeClr val="tx2"/>
                </a:solidFill>
              </a:rPr>
              <a:t>can merge in less than a Hubble time!</a:t>
            </a:r>
          </a:p>
          <a:p>
            <a:r>
              <a:rPr lang="en-US" sz="1600" b="1" i="1" dirty="0" smtClean="0">
                <a:solidFill>
                  <a:schemeClr val="tx2"/>
                </a:solidFill>
              </a:rPr>
              <a:t>First observation of ‘heavy’ stellar mass (&gt; 25 M</a:t>
            </a:r>
            <a:r>
              <a:rPr lang="en-US" sz="1600" b="1" i="1" baseline="-25000" dirty="0" smtClean="0">
                <a:solidFill>
                  <a:schemeClr val="tx2"/>
                </a:solidFill>
                <a:latin typeface="Wingdings"/>
                <a:ea typeface="Wingdings"/>
                <a:cs typeface="Wingdings"/>
                <a:sym typeface="Wingdings"/>
              </a:rPr>
              <a:t></a:t>
            </a:r>
            <a:r>
              <a:rPr lang="en-US" sz="1600" b="1" i="1" dirty="0" smtClean="0">
                <a:solidFill>
                  <a:schemeClr val="tx2"/>
                </a:solidFill>
              </a:rPr>
              <a:t>) black holes </a:t>
            </a:r>
          </a:p>
          <a:p>
            <a:r>
              <a:rPr lang="en-US" sz="1600" dirty="0" smtClean="0">
                <a:solidFill>
                  <a:schemeClr val="tx2"/>
                </a:solidFill>
                <a:cs typeface="Helvetica"/>
              </a:rPr>
              <a:t>Heavy mass BBH system </a:t>
            </a:r>
            <a:r>
              <a:rPr lang="en-US" sz="1600" dirty="0">
                <a:solidFill>
                  <a:schemeClr val="tx2"/>
                </a:solidFill>
                <a:cs typeface="Helvetica"/>
              </a:rPr>
              <a:t>most likely formed in a low-</a:t>
            </a:r>
            <a:r>
              <a:rPr lang="en-US" sz="1600" dirty="0" err="1">
                <a:solidFill>
                  <a:schemeClr val="tx2"/>
                </a:solidFill>
                <a:cs typeface="Helvetica"/>
              </a:rPr>
              <a:t>metallicity</a:t>
            </a:r>
            <a:r>
              <a:rPr lang="en-US" sz="1600" dirty="0">
                <a:solidFill>
                  <a:schemeClr val="tx2"/>
                </a:solidFill>
                <a:cs typeface="Helvetica"/>
              </a:rPr>
              <a:t> environment: &lt; </a:t>
            </a:r>
            <a:r>
              <a:rPr lang="en-US" sz="1600" dirty="0" smtClean="0">
                <a:solidFill>
                  <a:schemeClr val="tx2"/>
                </a:solidFill>
                <a:cs typeface="Helvetica"/>
              </a:rPr>
              <a:t>½-</a:t>
            </a:r>
            <a:r>
              <a:rPr lang="en-US" sz="1600" dirty="0">
                <a:solidFill>
                  <a:schemeClr val="tx2"/>
                </a:solidFill>
                <a:cs typeface="Helvetica"/>
                <a:sym typeface="Wingdings"/>
              </a:rPr>
              <a:t>¼</a:t>
            </a:r>
            <a:r>
              <a:rPr lang="en-US" sz="1600" dirty="0" smtClean="0">
                <a:solidFill>
                  <a:schemeClr val="tx2"/>
                </a:solidFill>
                <a:cs typeface="Helvetica"/>
              </a:rPr>
              <a:t> </a:t>
            </a:r>
            <a:r>
              <a:rPr lang="en-US" sz="1600" dirty="0">
                <a:solidFill>
                  <a:schemeClr val="tx2"/>
                </a:solidFill>
              </a:rPr>
              <a:t>Z</a:t>
            </a:r>
            <a:r>
              <a:rPr lang="en-US" sz="1600" baseline="-25000" dirty="0" smtClean="0">
                <a:solidFill>
                  <a:schemeClr val="tx2"/>
                </a:solidFill>
                <a:latin typeface="Wingdings"/>
                <a:ea typeface="Wingdings"/>
                <a:cs typeface="Wingdings"/>
                <a:sym typeface="Wingdings"/>
              </a:rPr>
              <a:t></a:t>
            </a:r>
            <a:r>
              <a:rPr lang="en-US" sz="1600" dirty="0">
                <a:solidFill>
                  <a:schemeClr val="tx2"/>
                </a:solidFill>
                <a:latin typeface="Wingdings"/>
                <a:ea typeface="Wingdings"/>
                <a:cs typeface="Wingdings"/>
                <a:sym typeface="Wingdings"/>
              </a:rPr>
              <a:t> </a:t>
            </a:r>
            <a:endParaRPr lang="en-US" sz="1600" dirty="0" smtClean="0">
              <a:solidFill>
                <a:schemeClr val="tx2"/>
              </a:solidFill>
              <a:latin typeface="Wingdings"/>
              <a:ea typeface="Wingdings"/>
              <a:cs typeface="Wingdings"/>
              <a:sym typeface="Wingdings"/>
            </a:endParaRPr>
          </a:p>
          <a:p>
            <a:r>
              <a:rPr lang="en-US" sz="1600" dirty="0" smtClean="0">
                <a:solidFill>
                  <a:schemeClr val="tx2"/>
                </a:solidFill>
              </a:rPr>
              <a:t>In the future:</a:t>
            </a:r>
          </a:p>
          <a:p>
            <a:pPr lvl="1"/>
            <a:r>
              <a:rPr lang="en-US" sz="1600" dirty="0" smtClean="0">
                <a:solidFill>
                  <a:schemeClr val="tx2"/>
                </a:solidFill>
              </a:rPr>
              <a:t>Determine mass and spin spectrum of black holes </a:t>
            </a:r>
          </a:p>
          <a:p>
            <a:pPr lvl="1"/>
            <a:r>
              <a:rPr lang="en-US" sz="1600" b="1" dirty="0">
                <a:solidFill>
                  <a:schemeClr val="tx2"/>
                </a:solidFill>
              </a:rPr>
              <a:t>D</a:t>
            </a:r>
            <a:r>
              <a:rPr lang="en-US" sz="1600" b="1" dirty="0" smtClean="0">
                <a:solidFill>
                  <a:schemeClr val="tx2"/>
                </a:solidFill>
              </a:rPr>
              <a:t>etermine preferred formation channels: isolated binary evolution </a:t>
            </a:r>
            <a:r>
              <a:rPr lang="en-US" sz="1600" b="1" dirty="0" err="1" smtClean="0">
                <a:solidFill>
                  <a:schemeClr val="tx2"/>
                </a:solidFill>
              </a:rPr>
              <a:t>vs</a:t>
            </a:r>
            <a:r>
              <a:rPr lang="en-US" sz="1600" b="1" dirty="0" smtClean="0">
                <a:solidFill>
                  <a:schemeClr val="tx2"/>
                </a:solidFill>
              </a:rPr>
              <a:t> dynamical capture in dense stellar environments</a:t>
            </a:r>
          </a:p>
          <a:p>
            <a:endParaRPr lang="en-US" sz="1600" dirty="0">
              <a:solidFill>
                <a:schemeClr val="tx2"/>
              </a:solidFill>
            </a:endParaRPr>
          </a:p>
          <a:p>
            <a:endParaRPr lang="en-US" sz="1600" dirty="0" smtClean="0">
              <a:solidFill>
                <a:schemeClr val="tx2"/>
              </a:solidFill>
            </a:endParaRPr>
          </a:p>
        </p:txBody>
      </p:sp>
      <p:sp>
        <p:nvSpPr>
          <p:cNvPr id="6" name="Slide Number Placeholder 5"/>
          <p:cNvSpPr>
            <a:spLocks noGrp="1"/>
          </p:cNvSpPr>
          <p:nvPr>
            <p:ph type="sldNum" sz="quarter" idx="11"/>
          </p:nvPr>
        </p:nvSpPr>
        <p:spPr/>
        <p:txBody>
          <a:bodyPr/>
          <a:lstStyle/>
          <a:p>
            <a:pPr>
              <a:defRPr/>
            </a:pPr>
            <a:fld id="{ECBA69B5-38E2-2E47-9FDA-50ACE7A3D2A7}" type="slidenum">
              <a:rPr lang="en-US" smtClean="0"/>
              <a:pPr>
                <a:defRPr/>
              </a:pPr>
              <a:t>37</a:t>
            </a:fld>
            <a:endParaRPr lang="en-US"/>
          </a:p>
        </p:txBody>
      </p:sp>
      <p:sp>
        <p:nvSpPr>
          <p:cNvPr id="8" name="Rectangle 7"/>
          <p:cNvSpPr>
            <a:spLocks noChangeArrowheads="1"/>
          </p:cNvSpPr>
          <p:nvPr/>
        </p:nvSpPr>
        <p:spPr bwMode="auto">
          <a:xfrm>
            <a:off x="2311477" y="6038142"/>
            <a:ext cx="5748850" cy="553998"/>
          </a:xfrm>
          <a:prstGeom prst="rect">
            <a:avLst/>
          </a:prstGeom>
          <a:solidFill>
            <a:srgbClr val="618FFD"/>
          </a:solidFill>
          <a:ln w="9525">
            <a:noFill/>
            <a:miter lim="800000"/>
            <a:headEnd/>
            <a:tailEnd/>
          </a:ln>
        </p:spPr>
        <p:txBody>
          <a:bodyPr wrap="square">
            <a:spAutoFit/>
          </a:bodyPr>
          <a:lstStyle/>
          <a:p>
            <a:r>
              <a:rPr lang="en-US" sz="1000" b="0" dirty="0" smtClean="0">
                <a:solidFill>
                  <a:srgbClr val="000000"/>
                </a:solidFill>
              </a:rPr>
              <a:t>Abbott, et al. ,LIGO </a:t>
            </a:r>
            <a:r>
              <a:rPr lang="en-US" sz="1000" b="0" dirty="0">
                <a:solidFill>
                  <a:srgbClr val="000000"/>
                </a:solidFill>
              </a:rPr>
              <a:t>Scientific Collaboration and Virgo Collaboration, “Astrophysical Implications of the Binary Black-Hole Merger GW150914”, </a:t>
            </a:r>
            <a:r>
              <a:rPr lang="en-US" sz="1000" u="sng" dirty="0" err="1"/>
              <a:t>ApJL</a:t>
            </a:r>
            <a:r>
              <a:rPr lang="en-US" sz="1000" u="sng" dirty="0"/>
              <a:t>, 818, L22, </a:t>
            </a:r>
            <a:r>
              <a:rPr lang="en-US" sz="1000" u="sng" dirty="0" smtClean="0"/>
              <a:t>2016</a:t>
            </a:r>
            <a:r>
              <a:rPr lang="en-US" sz="1000" dirty="0"/>
              <a:t> </a:t>
            </a:r>
            <a:r>
              <a:rPr lang="en-US" sz="1000" b="0" dirty="0" smtClean="0">
                <a:solidFill>
                  <a:srgbClr val="000000"/>
                </a:solidFill>
              </a:rPr>
              <a:t>;”The </a:t>
            </a:r>
            <a:r>
              <a:rPr lang="en-US" sz="1000" b="0" dirty="0">
                <a:solidFill>
                  <a:srgbClr val="000000"/>
                </a:solidFill>
              </a:rPr>
              <a:t>Rate of Binary Black Hole Mergers Inferred from Advanced LIGO Observations Surrounding GW150914”</a:t>
            </a:r>
            <a:r>
              <a:rPr lang="en-US" sz="1000" b="0" dirty="0" smtClean="0">
                <a:solidFill>
                  <a:srgbClr val="000000"/>
                </a:solidFill>
              </a:rPr>
              <a:t>,</a:t>
            </a:r>
            <a:r>
              <a:rPr lang="en-US" sz="1000" u="sng" dirty="0"/>
              <a:t> arXiv:1602.03842</a:t>
            </a:r>
          </a:p>
        </p:txBody>
      </p:sp>
      <p:pic>
        <p:nvPicPr>
          <p:cNvPr id="4" name="Picture 3"/>
          <p:cNvPicPr>
            <a:picLocks noChangeAspect="1"/>
          </p:cNvPicPr>
          <p:nvPr/>
        </p:nvPicPr>
        <p:blipFill>
          <a:blip r:embed="rId2"/>
          <a:stretch>
            <a:fillRect/>
          </a:stretch>
        </p:blipFill>
        <p:spPr>
          <a:xfrm>
            <a:off x="0" y="3465372"/>
            <a:ext cx="9144000" cy="3562120"/>
          </a:xfrm>
          <a:prstGeom prst="rect">
            <a:avLst/>
          </a:prstGeom>
        </p:spPr>
      </p:pic>
    </p:spTree>
    <p:extLst>
      <p:ext uri="{BB962C8B-B14F-4D97-AF65-F5344CB8AC3E}">
        <p14:creationId xmlns:p14="http://schemas.microsoft.com/office/powerpoint/2010/main" val="406210906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139266" name="Content Placehold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0" indent="0" algn="ctr">
              <a:buFont typeface="Monotype Sorts" charset="0"/>
              <a:buNone/>
            </a:pPr>
            <a:endParaRPr lang="en-US" sz="2000" dirty="0">
              <a:latin typeface="Helvetica" charset="0"/>
              <a:ea typeface="ＭＳ Ｐゴシック" charset="0"/>
            </a:endParaRPr>
          </a:p>
          <a:p>
            <a:pPr marL="0" indent="0" algn="ctr">
              <a:buFont typeface="Monotype Sorts" charset="0"/>
              <a:buNone/>
            </a:pPr>
            <a:r>
              <a:rPr lang="en-US" sz="3600" i="1" dirty="0" smtClean="0">
                <a:solidFill>
                  <a:srgbClr val="000000"/>
                </a:solidFill>
                <a:latin typeface="Helvetica" charset="0"/>
                <a:ea typeface="ＭＳ Ｐゴシック" charset="0"/>
              </a:rPr>
              <a:t>The Future: </a:t>
            </a:r>
          </a:p>
          <a:p>
            <a:pPr marL="0" indent="0" algn="ctr">
              <a:buFont typeface="Monotype Sorts" charset="0"/>
              <a:buNone/>
            </a:pPr>
            <a:r>
              <a:rPr lang="en-US" sz="3600" i="1" dirty="0" smtClean="0">
                <a:solidFill>
                  <a:srgbClr val="000000"/>
                </a:solidFill>
                <a:latin typeface="Helvetica" charset="0"/>
                <a:ea typeface="ＭＳ Ｐゴシック" charset="0"/>
              </a:rPr>
              <a:t>1) Multi-messenger Astronomy With Gravitational Waves</a:t>
            </a:r>
          </a:p>
          <a:p>
            <a:pPr marL="0" indent="0" algn="ctr">
              <a:buFont typeface="Monotype Sorts" charset="0"/>
              <a:buNone/>
            </a:pPr>
            <a:r>
              <a:rPr lang="en-US" sz="3600" i="1" dirty="0" smtClean="0">
                <a:solidFill>
                  <a:srgbClr val="000000"/>
                </a:solidFill>
                <a:latin typeface="Helvetica" charset="0"/>
                <a:ea typeface="ＭＳ Ｐゴシック" charset="0"/>
              </a:rPr>
              <a:t>&amp; </a:t>
            </a:r>
          </a:p>
          <a:p>
            <a:pPr marL="0" indent="0" algn="ctr">
              <a:buFont typeface="Monotype Sorts" charset="0"/>
              <a:buNone/>
            </a:pPr>
            <a:r>
              <a:rPr lang="en-US" sz="3600" i="1" dirty="0" smtClean="0">
                <a:solidFill>
                  <a:srgbClr val="000000"/>
                </a:solidFill>
                <a:latin typeface="Helvetica" charset="0"/>
                <a:ea typeface="ＭＳ Ｐゴシック" charset="0"/>
              </a:rPr>
              <a:t>2) More Sensitive Gravitational-wave Detectors</a:t>
            </a:r>
            <a:endParaRPr lang="en-US" sz="3600" i="1" dirty="0">
              <a:solidFill>
                <a:srgbClr val="000000"/>
              </a:solidFill>
              <a:latin typeface="Helvetica" charset="0"/>
              <a:ea typeface="ＭＳ Ｐゴシック" charset="0"/>
            </a:endParaRPr>
          </a:p>
        </p:txBody>
      </p:sp>
      <p:sp>
        <p:nvSpPr>
          <p:cNvPr id="4" name="Slide Number Placeholder 3"/>
          <p:cNvSpPr>
            <a:spLocks noGrp="1"/>
          </p:cNvSpPr>
          <p:nvPr>
            <p:ph type="sldNum" sz="quarter" idx="11"/>
          </p:nvPr>
        </p:nvSpPr>
        <p:spPr/>
        <p:txBody>
          <a:bodyPr/>
          <a:lstStyle/>
          <a:p>
            <a:pPr>
              <a:defRPr/>
            </a:pPr>
            <a:fld id="{1AFA0B2A-1039-344E-8641-45D650133F72}" type="slidenum">
              <a:rPr lang="en-US" smtClean="0"/>
              <a:pPr>
                <a:defRPr/>
              </a:pPr>
              <a:t>38</a:t>
            </a:fld>
            <a:endParaRPr lang="en-US"/>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
            <a:ext cx="9149532" cy="5965251"/>
          </a:xfrm>
          <a:prstGeom prst="rect">
            <a:avLst/>
          </a:prstGeom>
        </p:spPr>
      </p:pic>
      <p:pic>
        <p:nvPicPr>
          <p:cNvPr id="21" name="Picture 2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19256" y="2309251"/>
            <a:ext cx="2611903" cy="1731867"/>
          </a:xfrm>
          <a:prstGeom prst="rect">
            <a:avLst/>
          </a:prstGeom>
        </p:spPr>
      </p:pic>
      <p:sp>
        <p:nvSpPr>
          <p:cNvPr id="4" name="Title 3"/>
          <p:cNvSpPr>
            <a:spLocks noGrp="1"/>
          </p:cNvSpPr>
          <p:nvPr>
            <p:ph type="title"/>
          </p:nvPr>
        </p:nvSpPr>
        <p:spPr/>
        <p:txBody>
          <a:bodyPr/>
          <a:lstStyle/>
          <a:p>
            <a:r>
              <a:rPr lang="en-US" dirty="0" smtClean="0">
                <a:solidFill>
                  <a:schemeClr val="bg1"/>
                </a:solidFill>
              </a:rPr>
              <a:t>Multi-messenger Astronomy with Gravitational Waves</a:t>
            </a:r>
            <a:endParaRPr lang="en-US" dirty="0">
              <a:solidFill>
                <a:schemeClr val="bg1"/>
              </a:solidFill>
            </a:endParaRPr>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98712" y="1688392"/>
            <a:ext cx="2275922" cy="1280206"/>
          </a:xfrm>
          <a:prstGeom prst="rect">
            <a:avLst/>
          </a:prstGeom>
        </p:spPr>
      </p:pic>
      <p:pic>
        <p:nvPicPr>
          <p:cNvPr id="8" name="Picture 4" descr="LLO.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94126" y="1637294"/>
            <a:ext cx="1914247" cy="1537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6598712" y="2890850"/>
            <a:ext cx="1914849" cy="307777"/>
          </a:xfrm>
          <a:prstGeom prst="rect">
            <a:avLst/>
          </a:prstGeom>
          <a:noFill/>
        </p:spPr>
        <p:txBody>
          <a:bodyPr wrap="none" rtlCol="0">
            <a:spAutoFit/>
          </a:bodyPr>
          <a:lstStyle/>
          <a:p>
            <a:r>
              <a:rPr lang="en-US" b="1" i="1" dirty="0" smtClean="0">
                <a:solidFill>
                  <a:schemeClr val="bg1"/>
                </a:solidFill>
              </a:rPr>
              <a:t>X-rays/Gamma-rays</a:t>
            </a:r>
          </a:p>
        </p:txBody>
      </p:sp>
      <p:sp>
        <p:nvSpPr>
          <p:cNvPr id="9" name="Right Arrow 8"/>
          <p:cNvSpPr/>
          <p:nvPr/>
        </p:nvSpPr>
        <p:spPr>
          <a:xfrm rot="20504054">
            <a:off x="5658130" y="2470120"/>
            <a:ext cx="948602" cy="279103"/>
          </a:xfrm>
          <a:prstGeom prst="rightArrow">
            <a:avLst/>
          </a:prstGeom>
          <a:solidFill>
            <a:schemeClr val="accent1">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11" name="Right Arrow 10"/>
          <p:cNvSpPr/>
          <p:nvPr/>
        </p:nvSpPr>
        <p:spPr>
          <a:xfrm rot="1095946" flipH="1">
            <a:off x="2747446" y="2470119"/>
            <a:ext cx="948602" cy="279103"/>
          </a:xfrm>
          <a:prstGeom prst="rightArrow">
            <a:avLst/>
          </a:prstGeom>
          <a:solidFill>
            <a:schemeClr val="accent1">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12" name="TextBox 11"/>
          <p:cNvSpPr txBox="1"/>
          <p:nvPr/>
        </p:nvSpPr>
        <p:spPr>
          <a:xfrm>
            <a:off x="794126" y="3110395"/>
            <a:ext cx="1941149" cy="307777"/>
          </a:xfrm>
          <a:prstGeom prst="rect">
            <a:avLst/>
          </a:prstGeom>
          <a:noFill/>
        </p:spPr>
        <p:txBody>
          <a:bodyPr wrap="none" rtlCol="0">
            <a:spAutoFit/>
          </a:bodyPr>
          <a:lstStyle/>
          <a:p>
            <a:r>
              <a:rPr lang="en-US" b="1" i="1" dirty="0" smtClean="0">
                <a:solidFill>
                  <a:schemeClr val="bg1"/>
                </a:solidFill>
              </a:rPr>
              <a:t>Gravitational Waves</a:t>
            </a:r>
          </a:p>
        </p:txBody>
      </p:sp>
      <p:sp>
        <p:nvSpPr>
          <p:cNvPr id="13" name="TextBox 12"/>
          <p:cNvSpPr txBox="1"/>
          <p:nvPr/>
        </p:nvSpPr>
        <p:spPr>
          <a:xfrm>
            <a:off x="3290419" y="1939919"/>
            <a:ext cx="2572682" cy="307777"/>
          </a:xfrm>
          <a:prstGeom prst="rect">
            <a:avLst/>
          </a:prstGeom>
          <a:noFill/>
        </p:spPr>
        <p:txBody>
          <a:bodyPr wrap="none" rtlCol="0">
            <a:spAutoFit/>
          </a:bodyPr>
          <a:lstStyle/>
          <a:p>
            <a:r>
              <a:rPr lang="en-US" b="1" i="1" dirty="0" smtClean="0">
                <a:solidFill>
                  <a:schemeClr val="bg1"/>
                </a:solidFill>
              </a:rPr>
              <a:t>Binary Neutron Star Merger</a:t>
            </a:r>
          </a:p>
        </p:txBody>
      </p:sp>
      <p:sp>
        <p:nvSpPr>
          <p:cNvPr id="14" name="Right Arrow 13"/>
          <p:cNvSpPr/>
          <p:nvPr/>
        </p:nvSpPr>
        <p:spPr>
          <a:xfrm rot="20504054" flipH="1" flipV="1">
            <a:off x="2747445" y="3621352"/>
            <a:ext cx="948602" cy="279103"/>
          </a:xfrm>
          <a:prstGeom prst="rightArrow">
            <a:avLst/>
          </a:prstGeom>
          <a:solidFill>
            <a:schemeClr val="accent1">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635868" y="3561472"/>
            <a:ext cx="2169492" cy="1446328"/>
          </a:xfrm>
          <a:prstGeom prst="rect">
            <a:avLst/>
          </a:prstGeom>
        </p:spPr>
      </p:pic>
      <p:sp>
        <p:nvSpPr>
          <p:cNvPr id="16" name="TextBox 15"/>
          <p:cNvSpPr txBox="1"/>
          <p:nvPr/>
        </p:nvSpPr>
        <p:spPr>
          <a:xfrm>
            <a:off x="525269" y="5007800"/>
            <a:ext cx="2007160" cy="307777"/>
          </a:xfrm>
          <a:prstGeom prst="rect">
            <a:avLst/>
          </a:prstGeom>
          <a:noFill/>
        </p:spPr>
        <p:txBody>
          <a:bodyPr wrap="none" rtlCol="0">
            <a:spAutoFit/>
          </a:bodyPr>
          <a:lstStyle/>
          <a:p>
            <a:r>
              <a:rPr lang="en-US" b="1" i="1" dirty="0" smtClean="0">
                <a:solidFill>
                  <a:schemeClr val="bg1"/>
                </a:solidFill>
              </a:rPr>
              <a:t>Visible/Infrared Light</a:t>
            </a:r>
          </a:p>
        </p:txBody>
      </p:sp>
      <p:pic>
        <p:nvPicPr>
          <p:cNvPr id="15" name="Picture 1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136011" y="4227855"/>
            <a:ext cx="3066358" cy="1312785"/>
          </a:xfrm>
          <a:prstGeom prst="rect">
            <a:avLst/>
          </a:prstGeom>
        </p:spPr>
      </p:pic>
      <p:sp>
        <p:nvSpPr>
          <p:cNvPr id="18" name="Right Arrow 17"/>
          <p:cNvSpPr/>
          <p:nvPr/>
        </p:nvSpPr>
        <p:spPr>
          <a:xfrm rot="5400000">
            <a:off x="4203648" y="4034938"/>
            <a:ext cx="948602" cy="279103"/>
          </a:xfrm>
          <a:prstGeom prst="rightArrow">
            <a:avLst/>
          </a:prstGeom>
          <a:solidFill>
            <a:schemeClr val="accent1">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19" name="TextBox 18"/>
          <p:cNvSpPr txBox="1"/>
          <p:nvPr/>
        </p:nvSpPr>
        <p:spPr>
          <a:xfrm>
            <a:off x="3136011" y="5501014"/>
            <a:ext cx="1347065" cy="307777"/>
          </a:xfrm>
          <a:prstGeom prst="rect">
            <a:avLst/>
          </a:prstGeom>
          <a:noFill/>
        </p:spPr>
        <p:txBody>
          <a:bodyPr wrap="none" rtlCol="0">
            <a:spAutoFit/>
          </a:bodyPr>
          <a:lstStyle/>
          <a:p>
            <a:r>
              <a:rPr lang="en-US" b="1" i="1" dirty="0" smtClean="0">
                <a:solidFill>
                  <a:schemeClr val="bg1"/>
                </a:solidFill>
              </a:rPr>
              <a:t>Radio Waves</a:t>
            </a:r>
          </a:p>
        </p:txBody>
      </p:sp>
      <p:sp>
        <p:nvSpPr>
          <p:cNvPr id="20" name="Right Arrow 19"/>
          <p:cNvSpPr/>
          <p:nvPr/>
        </p:nvSpPr>
        <p:spPr>
          <a:xfrm rot="1095946" flipV="1">
            <a:off x="5630269" y="3669624"/>
            <a:ext cx="948602" cy="279103"/>
          </a:xfrm>
          <a:prstGeom prst="rightArrow">
            <a:avLst/>
          </a:prstGeom>
          <a:solidFill>
            <a:schemeClr val="accent1">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pic>
        <p:nvPicPr>
          <p:cNvPr id="17" name="Picture 16"/>
          <p:cNvPicPr>
            <a:picLocks noChangeAspect="1"/>
          </p:cNvPicPr>
          <p:nvPr/>
        </p:nvPicPr>
        <p:blipFill>
          <a:blip r:embed="rId8"/>
          <a:stretch>
            <a:fillRect/>
          </a:stretch>
        </p:blipFill>
        <p:spPr>
          <a:xfrm>
            <a:off x="6598712" y="3700188"/>
            <a:ext cx="2265172" cy="1423822"/>
          </a:xfrm>
          <a:prstGeom prst="rect">
            <a:avLst/>
          </a:prstGeom>
        </p:spPr>
      </p:pic>
      <p:sp>
        <p:nvSpPr>
          <p:cNvPr id="22" name="TextBox 21"/>
          <p:cNvSpPr txBox="1"/>
          <p:nvPr/>
        </p:nvSpPr>
        <p:spPr>
          <a:xfrm>
            <a:off x="6598712" y="5091547"/>
            <a:ext cx="1066084" cy="307777"/>
          </a:xfrm>
          <a:prstGeom prst="rect">
            <a:avLst/>
          </a:prstGeom>
          <a:noFill/>
        </p:spPr>
        <p:txBody>
          <a:bodyPr wrap="none" rtlCol="0">
            <a:spAutoFit/>
          </a:bodyPr>
          <a:lstStyle/>
          <a:p>
            <a:r>
              <a:rPr lang="en-US" b="1" i="1" dirty="0" smtClean="0">
                <a:solidFill>
                  <a:schemeClr val="bg1"/>
                </a:solidFill>
              </a:rPr>
              <a:t>Neutrinos</a:t>
            </a:r>
          </a:p>
        </p:txBody>
      </p:sp>
    </p:spTree>
    <p:extLst>
      <p:ext uri="{BB962C8B-B14F-4D97-AF65-F5344CB8AC3E}">
        <p14:creationId xmlns:p14="http://schemas.microsoft.com/office/powerpoint/2010/main" val="228458646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General Relativity and Gravitational Waves</a:t>
            </a:r>
            <a:endParaRPr lang="en-US" dirty="0"/>
          </a:p>
        </p:txBody>
      </p:sp>
      <p:sp>
        <p:nvSpPr>
          <p:cNvPr id="4" name="Slide Number Placeholder 3"/>
          <p:cNvSpPr>
            <a:spLocks noGrp="1"/>
          </p:cNvSpPr>
          <p:nvPr>
            <p:ph type="sldNum" sz="quarter" idx="11"/>
          </p:nvPr>
        </p:nvSpPr>
        <p:spPr/>
        <p:txBody>
          <a:bodyPr/>
          <a:lstStyle/>
          <a:p>
            <a:pPr>
              <a:defRPr/>
            </a:pPr>
            <a:fld id="{9CCA3137-1EFE-EA4A-A1BE-2156D2A3F41F}" type="slidenum">
              <a:rPr lang="en-US" smtClean="0"/>
              <a:pPr>
                <a:defRPr/>
              </a:pPr>
              <a:t>4</a:t>
            </a:fld>
            <a:endParaRPr lang="en-US"/>
          </a:p>
        </p:txBody>
      </p:sp>
      <p:graphicFrame>
        <p:nvGraphicFramePr>
          <p:cNvPr id="25603" name="Object 5"/>
          <p:cNvGraphicFramePr>
            <a:graphicFrameLocks noChangeAspect="1"/>
          </p:cNvGraphicFramePr>
          <p:nvPr>
            <p:extLst>
              <p:ext uri="{D42A27DB-BD31-4B8C-83A1-F6EECF244321}">
                <p14:modId xmlns:p14="http://schemas.microsoft.com/office/powerpoint/2010/main" val="1939509931"/>
              </p:ext>
            </p:extLst>
          </p:nvPr>
        </p:nvGraphicFramePr>
        <p:xfrm>
          <a:off x="1697034" y="1389769"/>
          <a:ext cx="3186745" cy="1373087"/>
        </p:xfrm>
        <a:graphic>
          <a:graphicData uri="http://schemas.openxmlformats.org/presentationml/2006/ole">
            <mc:AlternateContent xmlns:mc="http://schemas.openxmlformats.org/markup-compatibility/2006">
              <mc:Choice xmlns:v="urn:schemas-microsoft-com:vml" Requires="v">
                <p:oleObj spid="_x0000_s205261" name="Equation" r:id="rId4" imgW="914400" imgH="393700" progId="Equation.3">
                  <p:embed/>
                </p:oleObj>
              </mc:Choice>
              <mc:Fallback>
                <p:oleObj name="Equation" r:id="rId4" imgW="914400" imgH="3937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7034" y="1389769"/>
                        <a:ext cx="3186745" cy="1373087"/>
                      </a:xfrm>
                      <a:prstGeom prst="rect">
                        <a:avLst/>
                      </a:prstGeom>
                      <a:noFill/>
                      <a:ln>
                        <a:noFill/>
                      </a:ln>
                      <a:extLst/>
                    </p:spPr>
                  </p:pic>
                </p:oleObj>
              </mc:Fallback>
            </mc:AlternateContent>
          </a:graphicData>
        </a:graphic>
      </p:graphicFrame>
      <p:sp>
        <p:nvSpPr>
          <p:cNvPr id="14" name="TextBox 13"/>
          <p:cNvSpPr txBox="1"/>
          <p:nvPr/>
        </p:nvSpPr>
        <p:spPr>
          <a:xfrm>
            <a:off x="251580" y="3065673"/>
            <a:ext cx="2467952" cy="1323439"/>
          </a:xfrm>
          <a:prstGeom prst="rect">
            <a:avLst/>
          </a:prstGeom>
          <a:noFill/>
          <a:ln>
            <a:noFill/>
          </a:ln>
        </p:spPr>
        <p:txBody>
          <a:bodyPr wrap="square">
            <a:spAutoFit/>
          </a:bodyPr>
          <a:lstStyle/>
          <a:p>
            <a:pPr>
              <a:defRPr/>
            </a:pPr>
            <a:r>
              <a:rPr lang="en-US" sz="1600" dirty="0">
                <a:solidFill>
                  <a:schemeClr val="tx1">
                    <a:lumMod val="75000"/>
                  </a:schemeClr>
                </a:solidFill>
                <a:effectLst>
                  <a:outerShdw blurRad="50800" dist="38100" dir="2700000" algn="tl" rotWithShape="0">
                    <a:srgbClr val="000000">
                      <a:alpha val="43000"/>
                    </a:srgbClr>
                  </a:outerShdw>
                </a:effectLst>
              </a:rPr>
              <a:t>Weak field </a:t>
            </a:r>
            <a:r>
              <a:rPr lang="en-US" sz="1600" dirty="0" smtClean="0">
                <a:solidFill>
                  <a:schemeClr val="tx1">
                    <a:lumMod val="75000"/>
                  </a:schemeClr>
                </a:solidFill>
                <a:effectLst>
                  <a:outerShdw blurRad="50800" dist="38100" dir="2700000" algn="tl" rotWithShape="0">
                    <a:srgbClr val="000000">
                      <a:alpha val="43000"/>
                    </a:srgbClr>
                  </a:outerShdw>
                </a:effectLst>
              </a:rPr>
              <a:t>approximation -- </a:t>
            </a:r>
            <a:endParaRPr lang="en-US" sz="1600" dirty="0">
              <a:solidFill>
                <a:schemeClr val="tx1">
                  <a:lumMod val="75000"/>
                </a:schemeClr>
              </a:solidFill>
              <a:effectLst>
                <a:outerShdw blurRad="50800" dist="38100" dir="2700000" algn="tl" rotWithShape="0">
                  <a:srgbClr val="000000">
                    <a:alpha val="43000"/>
                  </a:srgbClr>
                </a:outerShdw>
              </a:effectLst>
            </a:endParaRPr>
          </a:p>
          <a:p>
            <a:pPr>
              <a:defRPr/>
            </a:pPr>
            <a:r>
              <a:rPr lang="en-US" sz="1600" dirty="0">
                <a:solidFill>
                  <a:schemeClr val="tx1">
                    <a:lumMod val="75000"/>
                  </a:schemeClr>
                </a:solidFill>
                <a:effectLst>
                  <a:outerShdw blurRad="50800" dist="38100" dir="2700000" algn="tl" rotWithShape="0">
                    <a:srgbClr val="000000">
                      <a:alpha val="43000"/>
                    </a:srgbClr>
                  </a:outerShdw>
                </a:effectLst>
              </a:rPr>
              <a:t>space-time is slightly </a:t>
            </a:r>
          </a:p>
          <a:p>
            <a:pPr>
              <a:defRPr/>
            </a:pPr>
            <a:r>
              <a:rPr lang="en-US" sz="1600" dirty="0">
                <a:solidFill>
                  <a:schemeClr val="tx1">
                    <a:lumMod val="75000"/>
                  </a:schemeClr>
                </a:solidFill>
                <a:effectLst>
                  <a:outerShdw blurRad="50800" dist="38100" dir="2700000" algn="tl" rotWithShape="0">
                    <a:srgbClr val="000000">
                      <a:alpha val="43000"/>
                    </a:srgbClr>
                  </a:outerShdw>
                </a:effectLst>
              </a:rPr>
              <a:t>perturbed from flat space-</a:t>
            </a:r>
            <a:r>
              <a:rPr lang="en-US" sz="1600" dirty="0" smtClean="0">
                <a:solidFill>
                  <a:schemeClr val="tx1">
                    <a:lumMod val="75000"/>
                  </a:schemeClr>
                </a:solidFill>
                <a:effectLst>
                  <a:outerShdw blurRad="50800" dist="38100" dir="2700000" algn="tl" rotWithShape="0">
                    <a:srgbClr val="000000">
                      <a:alpha val="43000"/>
                    </a:srgbClr>
                  </a:outerShdw>
                </a:effectLst>
              </a:rPr>
              <a:t>time:</a:t>
            </a:r>
            <a:endParaRPr lang="en-US" sz="1600" dirty="0">
              <a:solidFill>
                <a:schemeClr val="tx1">
                  <a:lumMod val="75000"/>
                </a:schemeClr>
              </a:solidFill>
              <a:effectLst>
                <a:outerShdw blurRad="50800" dist="38100" dir="2700000" algn="tl" rotWithShape="0">
                  <a:srgbClr val="000000">
                    <a:alpha val="43000"/>
                  </a:srgbClr>
                </a:outerShdw>
              </a:effectLst>
            </a:endParaRPr>
          </a:p>
        </p:txBody>
      </p:sp>
      <p:sp>
        <p:nvSpPr>
          <p:cNvPr id="15" name="TextBox 14"/>
          <p:cNvSpPr txBox="1"/>
          <p:nvPr/>
        </p:nvSpPr>
        <p:spPr>
          <a:xfrm>
            <a:off x="0" y="1507686"/>
            <a:ext cx="1829342" cy="1200329"/>
          </a:xfrm>
          <a:prstGeom prst="rect">
            <a:avLst/>
          </a:prstGeom>
          <a:noFill/>
        </p:spPr>
        <p:txBody>
          <a:bodyPr wrap="square">
            <a:spAutoFit/>
          </a:bodyPr>
          <a:lstStyle/>
          <a:p>
            <a:pPr>
              <a:defRPr/>
            </a:pPr>
            <a:r>
              <a:rPr lang="en-US" sz="1800" dirty="0">
                <a:solidFill>
                  <a:schemeClr val="tx1">
                    <a:lumMod val="75000"/>
                  </a:schemeClr>
                </a:solidFill>
                <a:effectLst>
                  <a:outerShdw blurRad="50800" dist="38100" dir="2700000" algn="tl" rotWithShape="0">
                    <a:srgbClr val="000000">
                      <a:alpha val="43000"/>
                    </a:srgbClr>
                  </a:outerShdw>
                </a:effectLst>
              </a:rPr>
              <a:t>General Relativity: </a:t>
            </a:r>
          </a:p>
          <a:p>
            <a:pPr>
              <a:defRPr/>
            </a:pPr>
            <a:r>
              <a:rPr lang="en-US" sz="1800" dirty="0">
                <a:solidFill>
                  <a:schemeClr val="tx1">
                    <a:lumMod val="75000"/>
                  </a:schemeClr>
                </a:solidFill>
                <a:effectLst>
                  <a:outerShdw blurRad="50800" dist="38100" dir="2700000" algn="tl" rotWithShape="0">
                    <a:srgbClr val="000000">
                      <a:alpha val="43000"/>
                    </a:srgbClr>
                  </a:outerShdw>
                </a:effectLst>
              </a:rPr>
              <a:t>Einstein Field Equations</a:t>
            </a:r>
          </a:p>
        </p:txBody>
      </p:sp>
      <p:cxnSp>
        <p:nvCxnSpPr>
          <p:cNvPr id="20" name="Straight Arrow Connector 19"/>
          <p:cNvCxnSpPr/>
          <p:nvPr/>
        </p:nvCxnSpPr>
        <p:spPr bwMode="auto">
          <a:xfrm flipH="1" flipV="1">
            <a:off x="3574903" y="3740264"/>
            <a:ext cx="531074" cy="3518"/>
          </a:xfrm>
          <a:prstGeom prst="straightConnector1">
            <a:avLst/>
          </a:prstGeom>
          <a:solidFill>
            <a:schemeClr val="accent1"/>
          </a:solidFill>
          <a:ln w="5715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1" name="Down Arrow 30"/>
          <p:cNvSpPr/>
          <p:nvPr/>
        </p:nvSpPr>
        <p:spPr bwMode="auto">
          <a:xfrm rot="20276232">
            <a:off x="3389136" y="2852941"/>
            <a:ext cx="348822" cy="2312245"/>
          </a:xfrm>
          <a:prstGeom prst="downArrow">
            <a:avLst>
              <a:gd name="adj1" fmla="val 50000"/>
              <a:gd name="adj2" fmla="val 101515"/>
            </a:avLst>
          </a:prstGeom>
          <a:solidFill>
            <a:schemeClr val="tx2"/>
          </a:solidFill>
          <a:ln w="12700" cap="flat" cmpd="sng" algn="ctr">
            <a:noFill/>
            <a:prstDash val="solid"/>
            <a:round/>
            <a:headEnd type="none" w="sm" len="sm"/>
            <a:tailEnd type="none" w="sm" len="sm"/>
          </a:ln>
          <a:effectLst>
            <a:outerShdw blurRad="50800" dist="38100" dir="2700000" algn="tl" rotWithShape="0">
              <a:srgbClr val="000000">
                <a:alpha val="43000"/>
              </a:srgbClr>
            </a:outerShdw>
          </a:effectLst>
          <a:extLst/>
        </p:spPr>
        <p:txBody>
          <a:bodyPr/>
          <a:lstStyle/>
          <a:p>
            <a:pPr>
              <a:defRPr/>
            </a:pPr>
            <a:endParaRPr lang="en-US"/>
          </a:p>
        </p:txBody>
      </p:sp>
      <p:sp>
        <p:nvSpPr>
          <p:cNvPr id="22528" name="Rectangle 22527"/>
          <p:cNvSpPr/>
          <p:nvPr/>
        </p:nvSpPr>
        <p:spPr bwMode="auto">
          <a:xfrm>
            <a:off x="2985261" y="5140131"/>
            <a:ext cx="2306052" cy="863576"/>
          </a:xfrm>
          <a:prstGeom prst="rect">
            <a:avLst/>
          </a:prstGeom>
          <a:noFill/>
          <a:ln w="57150" cap="flat" cmpd="sng" algn="ctr">
            <a:solidFill>
              <a:srgbClr val="000000"/>
            </a:solidFill>
            <a:prstDash val="solid"/>
            <a:round/>
            <a:headEnd type="none" w="sm" len="sm"/>
            <a:tailEnd type="none" w="sm" len="sm"/>
          </a:ln>
          <a:effectLst>
            <a:outerShdw blurRad="50800" dist="38100" dir="2700000" algn="tl" rotWithShape="0">
              <a:srgbClr val="000000">
                <a:alpha val="43000"/>
              </a:srgbClr>
            </a:outerShdw>
          </a:effectLst>
          <a:extLst/>
        </p:spPr>
        <p:txBody>
          <a:bodyPr/>
          <a:lstStyle/>
          <a:p>
            <a:pPr>
              <a:defRPr/>
            </a:pPr>
            <a:endParaRPr lang="en-US"/>
          </a:p>
        </p:txBody>
      </p:sp>
      <p:sp>
        <p:nvSpPr>
          <p:cNvPr id="34" name="TextBox 33"/>
          <p:cNvSpPr txBox="1"/>
          <p:nvPr/>
        </p:nvSpPr>
        <p:spPr>
          <a:xfrm>
            <a:off x="108096" y="5431432"/>
            <a:ext cx="3026607" cy="369332"/>
          </a:xfrm>
          <a:prstGeom prst="rect">
            <a:avLst/>
          </a:prstGeom>
          <a:noFill/>
          <a:effectLst>
            <a:outerShdw blurRad="50800" dist="38100" dir="2700000" algn="tl" rotWithShape="0">
              <a:srgbClr val="000000">
                <a:alpha val="30000"/>
              </a:srgbClr>
            </a:outerShdw>
          </a:effectLst>
        </p:spPr>
        <p:txBody>
          <a:bodyPr wrap="square">
            <a:spAutoFit/>
          </a:bodyPr>
          <a:lstStyle/>
          <a:p>
            <a:pPr>
              <a:defRPr/>
            </a:pPr>
            <a:r>
              <a:rPr lang="en-US" sz="1800" dirty="0">
                <a:solidFill>
                  <a:schemeClr val="tx2"/>
                </a:solidFill>
              </a:rPr>
              <a:t>W</a:t>
            </a:r>
            <a:r>
              <a:rPr lang="en-US" sz="1800" dirty="0" smtClean="0">
                <a:solidFill>
                  <a:schemeClr val="tx2"/>
                </a:solidFill>
              </a:rPr>
              <a:t>ave equation for </a:t>
            </a:r>
            <a:r>
              <a:rPr lang="en-US" sz="1800" i="1" dirty="0" err="1" smtClean="0">
                <a:solidFill>
                  <a:schemeClr val="tx2"/>
                </a:solidFill>
              </a:rPr>
              <a:t>h</a:t>
            </a:r>
            <a:r>
              <a:rPr lang="en-US" sz="1800" i="1" baseline="-25000" dirty="0" err="1" smtClean="0">
                <a:solidFill>
                  <a:schemeClr val="tx2"/>
                </a:solidFill>
                <a:latin typeface="Symbol" charset="2"/>
                <a:cs typeface="Symbol" charset="2"/>
              </a:rPr>
              <a:t>mn</a:t>
            </a:r>
            <a:r>
              <a:rPr lang="en-US" sz="1800" dirty="0" smtClean="0">
                <a:solidFill>
                  <a:schemeClr val="tx2"/>
                </a:solidFill>
              </a:rPr>
              <a:t> !</a:t>
            </a:r>
            <a:endParaRPr lang="en-US" sz="1800" dirty="0">
              <a:solidFill>
                <a:schemeClr val="tx2"/>
              </a:solidFill>
            </a:endParaRPr>
          </a:p>
        </p:txBody>
      </p:sp>
      <p:sp>
        <p:nvSpPr>
          <p:cNvPr id="35" name="Rectangle 34"/>
          <p:cNvSpPr/>
          <p:nvPr/>
        </p:nvSpPr>
        <p:spPr bwMode="auto">
          <a:xfrm>
            <a:off x="1652193" y="1331797"/>
            <a:ext cx="3205402" cy="1457232"/>
          </a:xfrm>
          <a:prstGeom prst="rect">
            <a:avLst/>
          </a:prstGeom>
          <a:noFill/>
          <a:ln w="57150" cap="flat" cmpd="sng" algn="ctr">
            <a:solidFill>
              <a:srgbClr val="000000"/>
            </a:solidFill>
            <a:prstDash val="solid"/>
            <a:round/>
            <a:headEnd type="none" w="sm" len="sm"/>
            <a:tailEnd type="none" w="sm" len="sm"/>
          </a:ln>
          <a:effectLst>
            <a:outerShdw blurRad="50800" dist="38100" dir="2700000" algn="tl" rotWithShape="0">
              <a:srgbClr val="000000">
                <a:alpha val="43000"/>
              </a:srgbClr>
            </a:outerShdw>
          </a:effectLst>
          <a:extLst/>
        </p:spPr>
        <p:txBody>
          <a:bodyPr/>
          <a:lstStyle/>
          <a:p>
            <a:pPr>
              <a:defRPr/>
            </a:pPr>
            <a:endParaRPr lang="en-US"/>
          </a:p>
        </p:txBody>
      </p:sp>
      <p:pic>
        <p:nvPicPr>
          <p:cNvPr id="5" name="Picture 4"/>
          <p:cNvPicPr>
            <a:picLocks noChangeAspect="1"/>
          </p:cNvPicPr>
          <p:nvPr/>
        </p:nvPicPr>
        <p:blipFill>
          <a:blip r:embed="rId6"/>
          <a:stretch>
            <a:fillRect/>
          </a:stretch>
        </p:blipFill>
        <p:spPr>
          <a:xfrm>
            <a:off x="478036" y="6154238"/>
            <a:ext cx="4896876" cy="443418"/>
          </a:xfrm>
          <a:prstGeom prst="rect">
            <a:avLst/>
          </a:prstGeom>
          <a:solidFill>
            <a:srgbClr val="618FFD"/>
          </a:solidFill>
        </p:spPr>
      </p:pic>
      <p:sp>
        <p:nvSpPr>
          <p:cNvPr id="23" name="TextBox 22"/>
          <p:cNvSpPr txBox="1"/>
          <p:nvPr/>
        </p:nvSpPr>
        <p:spPr>
          <a:xfrm>
            <a:off x="4146036" y="3408364"/>
            <a:ext cx="1523342" cy="646331"/>
          </a:xfrm>
          <a:prstGeom prst="rect">
            <a:avLst/>
          </a:prstGeom>
          <a:noFill/>
        </p:spPr>
        <p:txBody>
          <a:bodyPr wrap="square">
            <a:spAutoFit/>
          </a:bodyPr>
          <a:lstStyle/>
          <a:p>
            <a:pPr>
              <a:defRPr/>
            </a:pPr>
            <a:r>
              <a:rPr lang="en-US" sz="1800" dirty="0" smtClean="0">
                <a:solidFill>
                  <a:schemeClr val="tx1">
                    <a:lumMod val="75000"/>
                  </a:schemeClr>
                </a:solidFill>
                <a:effectLst>
                  <a:outerShdw blurRad="50800" dist="38100" dir="2700000" algn="tl" rotWithShape="0">
                    <a:srgbClr val="000000">
                      <a:alpha val="43000"/>
                    </a:srgbClr>
                  </a:outerShdw>
                </a:effectLst>
              </a:rPr>
              <a:t>Free Space: </a:t>
            </a:r>
          </a:p>
          <a:p>
            <a:pPr>
              <a:defRPr/>
            </a:pPr>
            <a:r>
              <a:rPr lang="en-US" sz="1800" i="1" dirty="0" err="1" smtClean="0">
                <a:solidFill>
                  <a:srgbClr val="000000"/>
                </a:solidFill>
                <a:effectLst>
                  <a:outerShdw blurRad="50800" dist="38100" dir="2700000" algn="tl" rotWithShape="0">
                    <a:srgbClr val="000000">
                      <a:alpha val="43000"/>
                    </a:srgbClr>
                  </a:outerShdw>
                </a:effectLst>
              </a:rPr>
              <a:t>T</a:t>
            </a:r>
            <a:r>
              <a:rPr lang="en-US" sz="1800" i="1" baseline="-25000" dirty="0" err="1" smtClean="0">
                <a:solidFill>
                  <a:srgbClr val="000000"/>
                </a:solidFill>
                <a:effectLst>
                  <a:outerShdw blurRad="50800" dist="38100" dir="2700000" algn="tl" rotWithShape="0">
                    <a:srgbClr val="000000">
                      <a:alpha val="43000"/>
                    </a:srgbClr>
                  </a:outerShdw>
                </a:effectLst>
                <a:latin typeface="Symbol" charset="2"/>
                <a:cs typeface="Symbol" charset="2"/>
              </a:rPr>
              <a:t>mn</a:t>
            </a:r>
            <a:r>
              <a:rPr lang="en-US" sz="1800" i="1" baseline="-25000" dirty="0" smtClean="0">
                <a:solidFill>
                  <a:srgbClr val="000000"/>
                </a:solidFill>
                <a:effectLst>
                  <a:outerShdw blurRad="50800" dist="38100" dir="2700000" algn="tl" rotWithShape="0">
                    <a:srgbClr val="000000">
                      <a:alpha val="43000"/>
                    </a:srgbClr>
                  </a:outerShdw>
                </a:effectLst>
                <a:latin typeface="Symbol" charset="2"/>
                <a:cs typeface="Symbol" charset="2"/>
              </a:rPr>
              <a:t> </a:t>
            </a:r>
            <a:r>
              <a:rPr lang="en-US" sz="1800" dirty="0" smtClean="0">
                <a:solidFill>
                  <a:srgbClr val="000000"/>
                </a:solidFill>
                <a:effectLst>
                  <a:outerShdw blurRad="50800" dist="38100" dir="2700000" algn="tl" rotWithShape="0">
                    <a:srgbClr val="000000">
                      <a:alpha val="43000"/>
                    </a:srgbClr>
                  </a:outerShdw>
                </a:effectLst>
                <a:latin typeface="Symbol" charset="2"/>
                <a:cs typeface="Symbol" charset="2"/>
              </a:rPr>
              <a:t>= 0</a:t>
            </a:r>
            <a:endParaRPr lang="en-US" sz="1800" dirty="0">
              <a:solidFill>
                <a:srgbClr val="000000"/>
              </a:solidFill>
              <a:effectLst>
                <a:outerShdw blurRad="50800" dist="38100" dir="2700000" algn="tl" rotWithShape="0">
                  <a:srgbClr val="000000">
                    <a:alpha val="43000"/>
                  </a:srgbClr>
                </a:outerShdw>
              </a:effectLst>
              <a:latin typeface="Symbol" charset="2"/>
              <a:cs typeface="Symbol" charset="2"/>
            </a:endParaRPr>
          </a:p>
        </p:txBody>
      </p:sp>
      <p:graphicFrame>
        <p:nvGraphicFramePr>
          <p:cNvPr id="24" name="Object 90"/>
          <p:cNvGraphicFramePr>
            <a:graphicFrameLocks noGrp="1" noChangeAspect="1"/>
          </p:cNvGraphicFramePr>
          <p:nvPr>
            <p:ph sz="half" idx="1"/>
            <p:extLst>
              <p:ext uri="{D42A27DB-BD31-4B8C-83A1-F6EECF244321}">
                <p14:modId xmlns:p14="http://schemas.microsoft.com/office/powerpoint/2010/main" val="4175031250"/>
              </p:ext>
            </p:extLst>
          </p:nvPr>
        </p:nvGraphicFramePr>
        <p:xfrm>
          <a:off x="3125696" y="5189702"/>
          <a:ext cx="2063750" cy="779463"/>
        </p:xfrm>
        <a:graphic>
          <a:graphicData uri="http://schemas.openxmlformats.org/presentationml/2006/ole">
            <mc:AlternateContent xmlns:mc="http://schemas.openxmlformats.org/markup-compatibility/2006">
              <mc:Choice xmlns:v="urn:schemas-microsoft-com:vml" Requires="v">
                <p:oleObj spid="_x0000_s205262" name="Equation" r:id="rId7" imgW="1244600" imgH="469900" progId="Equation.3">
                  <p:embed/>
                </p:oleObj>
              </mc:Choice>
              <mc:Fallback>
                <p:oleObj name="Equation" r:id="rId7" imgW="1244600" imgH="469900" progId="Equation.3">
                  <p:embed/>
                  <p:pic>
                    <p:nvPicPr>
                      <p:cNvPr id="0" name=""/>
                      <p:cNvPicPr>
                        <a:picLocks noGrp="1" noChangeAspect="1" noChangeArrowheads="1"/>
                      </p:cNvPicPr>
                      <p:nvPr/>
                    </p:nvPicPr>
                    <p:blipFill>
                      <a:blip r:embed="rId8"/>
                      <a:srcRect/>
                      <a:stretch>
                        <a:fillRect/>
                      </a:stretch>
                    </p:blipFill>
                    <p:spPr bwMode="auto">
                      <a:xfrm>
                        <a:off x="3125696" y="5189702"/>
                        <a:ext cx="2063750" cy="779463"/>
                      </a:xfrm>
                      <a:prstGeom prst="rect">
                        <a:avLst/>
                      </a:prstGeom>
                      <a:noFill/>
                      <a:ln>
                        <a:noFill/>
                      </a:ln>
                      <a:effectLst/>
                      <a:extLst>
                        <a:ext uri="{FAA26D3D-D897-4be2-8F04-BA451C77F1D7}">
                          <ma14:placeholderFlag xmlns:ma14="http://schemas.microsoft.com/office/mac/drawingml/2011/main" val="1"/>
                        </a:ext>
                      </a:extLst>
                    </p:spPr>
                  </p:pic>
                </p:oleObj>
              </mc:Fallback>
            </mc:AlternateContent>
          </a:graphicData>
        </a:graphic>
      </p:graphicFrame>
      <p:pic>
        <p:nvPicPr>
          <p:cNvPr id="3" name="Picture 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413909" y="1212692"/>
            <a:ext cx="3293103" cy="1929876"/>
          </a:xfrm>
          <a:prstGeom prst="rect">
            <a:avLst/>
          </a:prstGeom>
        </p:spPr>
      </p:pic>
      <p:cxnSp>
        <p:nvCxnSpPr>
          <p:cNvPr id="28" name="Straight Arrow Connector 27"/>
          <p:cNvCxnSpPr/>
          <p:nvPr/>
        </p:nvCxnSpPr>
        <p:spPr bwMode="auto">
          <a:xfrm>
            <a:off x="2526996" y="3744894"/>
            <a:ext cx="770554" cy="6690"/>
          </a:xfrm>
          <a:prstGeom prst="straightConnector1">
            <a:avLst/>
          </a:prstGeom>
          <a:solidFill>
            <a:schemeClr val="accent1"/>
          </a:solidFill>
          <a:ln w="5715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32" name="Picture 3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423668" y="4282606"/>
            <a:ext cx="3477290" cy="1951012"/>
          </a:xfrm>
          <a:prstGeom prst="rect">
            <a:avLst/>
          </a:prstGeom>
        </p:spPr>
      </p:pic>
      <p:graphicFrame>
        <p:nvGraphicFramePr>
          <p:cNvPr id="33" name="Object 7"/>
          <p:cNvGraphicFramePr>
            <a:graphicFrameLocks noChangeAspect="1"/>
          </p:cNvGraphicFramePr>
          <p:nvPr>
            <p:extLst>
              <p:ext uri="{D42A27DB-BD31-4B8C-83A1-F6EECF244321}">
                <p14:modId xmlns:p14="http://schemas.microsoft.com/office/powerpoint/2010/main" val="1998468478"/>
              </p:ext>
            </p:extLst>
          </p:nvPr>
        </p:nvGraphicFramePr>
        <p:xfrm>
          <a:off x="413448" y="4373716"/>
          <a:ext cx="1908499" cy="483313"/>
        </p:xfrm>
        <a:graphic>
          <a:graphicData uri="http://schemas.openxmlformats.org/presentationml/2006/ole">
            <mc:AlternateContent xmlns:mc="http://schemas.openxmlformats.org/markup-compatibility/2006">
              <mc:Choice xmlns:v="urn:schemas-microsoft-com:vml" Requires="v">
                <p:oleObj spid="_x0000_s205263" name="Equation" r:id="rId11" imgW="901700" imgH="228600" progId="Equation.3">
                  <p:embed/>
                </p:oleObj>
              </mc:Choice>
              <mc:Fallback>
                <p:oleObj name="Equation" r:id="rId11" imgW="901700" imgH="228600" progId="Equation.3">
                  <p:embed/>
                  <p:pic>
                    <p:nvPicPr>
                      <p:cNvPr id="0" name=""/>
                      <p:cNvPicPr>
                        <a:picLocks noChangeAspect="1" noChangeArrowheads="1"/>
                      </p:cNvPicPr>
                      <p:nvPr/>
                    </p:nvPicPr>
                    <p:blipFill>
                      <a:blip r:embed="rId12"/>
                      <a:srcRect/>
                      <a:stretch>
                        <a:fillRect/>
                      </a:stretch>
                    </p:blipFill>
                    <p:spPr bwMode="auto">
                      <a:xfrm>
                        <a:off x="413448" y="4373716"/>
                        <a:ext cx="1908499" cy="483313"/>
                      </a:xfrm>
                      <a:prstGeom prst="rect">
                        <a:avLst/>
                      </a:prstGeom>
                      <a:noFill/>
                      <a:ln>
                        <a:noFill/>
                      </a:ln>
                      <a:extLst/>
                    </p:spPr>
                  </p:pic>
                </p:oleObj>
              </mc:Fallback>
            </mc:AlternateContent>
          </a:graphicData>
        </a:graphic>
      </p:graphicFrame>
      <p:sp>
        <p:nvSpPr>
          <p:cNvPr id="6" name="Rectangle 5"/>
          <p:cNvSpPr/>
          <p:nvPr/>
        </p:nvSpPr>
        <p:spPr bwMode="auto">
          <a:xfrm>
            <a:off x="143764" y="2971451"/>
            <a:ext cx="2372109" cy="1929046"/>
          </a:xfrm>
          <a:prstGeom prst="rect">
            <a:avLst/>
          </a:prstGeom>
          <a:noFill/>
          <a:ln w="19050" cap="flat" cmpd="sng" algn="ctr">
            <a:solidFill>
              <a:schemeClr val="tx2"/>
            </a:solidFill>
            <a:prstDash val="solid"/>
            <a:round/>
            <a:headEnd type="none" w="sm" len="sm"/>
            <a:tailEnd type="none" w="sm" len="sm"/>
          </a:ln>
          <a:effectLst>
            <a:outerShdw blurRad="50800" dist="38100" dir="2700000" algn="tl" rotWithShape="0">
              <a:srgbClr val="000000">
                <a:alpha val="43000"/>
              </a:srgbClr>
            </a:outerShdw>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charset="0"/>
              <a:ea typeface="ＭＳ Ｐゴシック" charset="0"/>
            </a:endParaRPr>
          </a:p>
        </p:txBody>
      </p:sp>
      <p:sp>
        <p:nvSpPr>
          <p:cNvPr id="21" name="Rectangle 20"/>
          <p:cNvSpPr/>
          <p:nvPr/>
        </p:nvSpPr>
        <p:spPr bwMode="auto">
          <a:xfrm>
            <a:off x="4117895" y="3414772"/>
            <a:ext cx="1596732" cy="694936"/>
          </a:xfrm>
          <a:prstGeom prst="rect">
            <a:avLst/>
          </a:prstGeom>
          <a:noFill/>
          <a:ln w="19050" cap="flat" cmpd="sng" algn="ctr">
            <a:solidFill>
              <a:schemeClr val="tx2"/>
            </a:solidFill>
            <a:prstDash val="solid"/>
            <a:round/>
            <a:headEnd type="none" w="sm" len="sm"/>
            <a:tailEnd type="none" w="sm" len="sm"/>
          </a:ln>
          <a:effectLst>
            <a:outerShdw blurRad="50800" dist="38100" dir="2700000" algn="tl" rotWithShape="0">
              <a:srgbClr val="000000">
                <a:alpha val="43000"/>
              </a:srgbClr>
            </a:outerShdw>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charset="0"/>
              <a:ea typeface="ＭＳ Ｐゴシック" charset="0"/>
            </a:endParaRPr>
          </a:p>
        </p:txBody>
      </p:sp>
      <p:grpSp>
        <p:nvGrpSpPr>
          <p:cNvPr id="9" name="Group 8"/>
          <p:cNvGrpSpPr/>
          <p:nvPr/>
        </p:nvGrpSpPr>
        <p:grpSpPr>
          <a:xfrm>
            <a:off x="2782652" y="1298059"/>
            <a:ext cx="5089231" cy="2747505"/>
            <a:chOff x="2782652" y="1298059"/>
            <a:chExt cx="5089231" cy="2747505"/>
          </a:xfrm>
        </p:grpSpPr>
        <p:sp>
          <p:nvSpPr>
            <p:cNvPr id="7" name="Oval 6"/>
            <p:cNvSpPr/>
            <p:nvPr/>
          </p:nvSpPr>
          <p:spPr bwMode="auto">
            <a:xfrm>
              <a:off x="2782652" y="1298059"/>
              <a:ext cx="1522055" cy="1540861"/>
            </a:xfrm>
            <a:prstGeom prst="ellipse">
              <a:avLst/>
            </a:prstGeom>
            <a:noFill/>
            <a:ln w="57150" cap="flat" cmpd="sng" algn="ctr">
              <a:solidFill>
                <a:srgbClr val="0000FF"/>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sp>
          <p:nvSpPr>
            <p:cNvPr id="8" name="TextBox 7"/>
            <p:cNvSpPr txBox="1"/>
            <p:nvPr/>
          </p:nvSpPr>
          <p:spPr>
            <a:xfrm>
              <a:off x="6331001" y="3399233"/>
              <a:ext cx="1540882" cy="646331"/>
            </a:xfrm>
            <a:prstGeom prst="rect">
              <a:avLst/>
            </a:prstGeom>
            <a:solidFill>
              <a:srgbClr val="FFFF00"/>
            </a:solidFill>
            <a:ln>
              <a:solidFill>
                <a:srgbClr val="0000FF"/>
              </a:solidFill>
            </a:ln>
            <a:effectLst>
              <a:outerShdw blurRad="50800" dist="38100" dir="2700000" algn="tl" rotWithShape="0">
                <a:srgbClr val="000000">
                  <a:alpha val="43000"/>
                </a:srgbClr>
              </a:outerShdw>
            </a:effectLst>
          </p:spPr>
          <p:txBody>
            <a:bodyPr wrap="none" rtlCol="0">
              <a:spAutoFit/>
            </a:bodyPr>
            <a:lstStyle/>
            <a:p>
              <a:r>
                <a:rPr lang="en-US" sz="3600" dirty="0" smtClean="0"/>
                <a:t>~ 10</a:t>
              </a:r>
              <a:r>
                <a:rPr lang="en-US" sz="3600" baseline="30000" dirty="0" smtClean="0"/>
                <a:t>-43</a:t>
              </a:r>
              <a:endParaRPr lang="en-US" sz="3600" dirty="0"/>
            </a:p>
          </p:txBody>
        </p:sp>
        <p:sp>
          <p:nvSpPr>
            <p:cNvPr id="25" name="Down Arrow 24"/>
            <p:cNvSpPr/>
            <p:nvPr/>
          </p:nvSpPr>
          <p:spPr bwMode="auto">
            <a:xfrm rot="18299880">
              <a:off x="5106855" y="1918860"/>
              <a:ext cx="348822" cy="2403615"/>
            </a:xfrm>
            <a:prstGeom prst="downArrow">
              <a:avLst>
                <a:gd name="adj1" fmla="val 50000"/>
                <a:gd name="adj2" fmla="val 101515"/>
              </a:avLst>
            </a:prstGeom>
            <a:solidFill>
              <a:srgbClr val="3366FF"/>
            </a:solidFill>
            <a:ln w="12700" cap="flat" cmpd="sng" algn="ctr">
              <a:noFill/>
              <a:prstDash val="solid"/>
              <a:round/>
              <a:headEnd type="none" w="sm" len="sm"/>
              <a:tailEnd type="none" w="sm" len="sm"/>
            </a:ln>
            <a:effectLst>
              <a:outerShdw blurRad="50800" dist="38100" dir="2700000" algn="tl" rotWithShape="0">
                <a:srgbClr val="000000">
                  <a:alpha val="43000"/>
                </a:srgbClr>
              </a:outerShdw>
            </a:effectLst>
            <a:extLst/>
          </p:spPr>
          <p:txBody>
            <a:bodyPr/>
            <a:lstStyle/>
            <a:p>
              <a:pPr>
                <a:defRPr/>
              </a:pPr>
              <a:endParaRPr lang="en-US"/>
            </a:p>
          </p:txBody>
        </p:sp>
      </p:grpSp>
    </p:spTree>
    <p:extLst>
      <p:ext uri="{BB962C8B-B14F-4D97-AF65-F5344CB8AC3E}">
        <p14:creationId xmlns:p14="http://schemas.microsoft.com/office/powerpoint/2010/main" val="8155566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200" dirty="0" smtClean="0"/>
              <a:t>Enabling multi-messenger astronomy with gravitational waves</a:t>
            </a:r>
            <a:endParaRPr lang="en-US" sz="3200" dirty="0"/>
          </a:p>
        </p:txBody>
      </p:sp>
      <p:sp>
        <p:nvSpPr>
          <p:cNvPr id="5" name="Slide Number Placeholder 4"/>
          <p:cNvSpPr>
            <a:spLocks noGrp="1"/>
          </p:cNvSpPr>
          <p:nvPr>
            <p:ph type="sldNum" sz="quarter" idx="11"/>
          </p:nvPr>
        </p:nvSpPr>
        <p:spPr>
          <a:xfrm>
            <a:off x="7239000" y="6326144"/>
            <a:ext cx="1905000" cy="457200"/>
          </a:xfrm>
        </p:spPr>
        <p:txBody>
          <a:bodyPr/>
          <a:lstStyle/>
          <a:p>
            <a:pPr>
              <a:defRPr/>
            </a:pPr>
            <a:fld id="{D6C3978E-66EC-064F-B7D0-E57D63D89FA7}" type="slidenum">
              <a:rPr lang="en-US" smtClean="0"/>
              <a:pPr>
                <a:defRPr/>
              </a:pPr>
              <a:t>40</a:t>
            </a:fld>
            <a:endParaRPr lang="en-US" dirty="0"/>
          </a:p>
        </p:txBody>
      </p:sp>
      <p:sp>
        <p:nvSpPr>
          <p:cNvPr id="9" name="Text Box 11"/>
          <p:cNvSpPr txBox="1">
            <a:spLocks noChangeArrowheads="1"/>
          </p:cNvSpPr>
          <p:nvPr/>
        </p:nvSpPr>
        <p:spPr bwMode="auto">
          <a:xfrm>
            <a:off x="7631638" y="1174980"/>
            <a:ext cx="655638"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dirty="0">
                <a:solidFill>
                  <a:schemeClr val="bg1"/>
                </a:solidFill>
                <a:cs typeface="+mn-cs"/>
              </a:rPr>
              <a:t>Swift</a:t>
            </a:r>
          </a:p>
        </p:txBody>
      </p:sp>
      <p:pic>
        <p:nvPicPr>
          <p:cNvPr id="56325" name="Picture 1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56576" y="2624367"/>
            <a:ext cx="3706812" cy="370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Straight Connector 19"/>
          <p:cNvCxnSpPr/>
          <p:nvPr/>
        </p:nvCxnSpPr>
        <p:spPr bwMode="auto">
          <a:xfrm>
            <a:off x="4210576" y="3676880"/>
            <a:ext cx="146050" cy="166687"/>
          </a:xfrm>
          <a:prstGeom prst="line">
            <a:avLst/>
          </a:prstGeom>
          <a:solidFill>
            <a:schemeClr val="accent1"/>
          </a:solidFill>
          <a:ln w="38100" cap="flat" cmpd="sng" algn="ctr">
            <a:solidFill>
              <a:srgbClr val="CCFFCC"/>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3" name="Straight Connector 22"/>
          <p:cNvCxnSpPr/>
          <p:nvPr/>
        </p:nvCxnSpPr>
        <p:spPr bwMode="auto">
          <a:xfrm flipV="1">
            <a:off x="4153426" y="3835630"/>
            <a:ext cx="211137" cy="120650"/>
          </a:xfrm>
          <a:prstGeom prst="line">
            <a:avLst/>
          </a:prstGeom>
          <a:solidFill>
            <a:schemeClr val="accent1"/>
          </a:solidFill>
          <a:ln w="38100" cap="flat" cmpd="sng" algn="ctr">
            <a:solidFill>
              <a:srgbClr val="CCFFCC"/>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7" name="Straight Connector 26"/>
          <p:cNvCxnSpPr/>
          <p:nvPr/>
        </p:nvCxnSpPr>
        <p:spPr bwMode="auto">
          <a:xfrm rot="5983116" flipH="1" flipV="1">
            <a:off x="4401076" y="4278542"/>
            <a:ext cx="161925" cy="187325"/>
          </a:xfrm>
          <a:prstGeom prst="line">
            <a:avLst/>
          </a:prstGeom>
          <a:solidFill>
            <a:schemeClr val="accent1"/>
          </a:solidFill>
          <a:ln w="38100" cap="flat" cmpd="sng" algn="ctr">
            <a:solidFill>
              <a:srgbClr val="FF0000"/>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8" name="Straight Connector 27"/>
          <p:cNvCxnSpPr/>
          <p:nvPr/>
        </p:nvCxnSpPr>
        <p:spPr bwMode="auto">
          <a:xfrm rot="5983116" flipH="1">
            <a:off x="4510614" y="4356329"/>
            <a:ext cx="234950" cy="136525"/>
          </a:xfrm>
          <a:prstGeom prst="line">
            <a:avLst/>
          </a:prstGeom>
          <a:solidFill>
            <a:schemeClr val="accent1"/>
          </a:solidFill>
          <a:ln w="38100" cap="flat" cmpd="sng" algn="ctr">
            <a:solidFill>
              <a:srgbClr val="FF0000"/>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2" name="Straight Connector 31"/>
          <p:cNvCxnSpPr/>
          <p:nvPr/>
        </p:nvCxnSpPr>
        <p:spPr bwMode="auto">
          <a:xfrm rot="13628580" flipH="1" flipV="1">
            <a:off x="6836301" y="3903892"/>
            <a:ext cx="112712" cy="153988"/>
          </a:xfrm>
          <a:prstGeom prst="line">
            <a:avLst/>
          </a:prstGeom>
          <a:solidFill>
            <a:schemeClr val="accent1"/>
          </a:solidFill>
          <a:ln w="38100" cap="flat" cmpd="sng" algn="ctr">
            <a:solidFill>
              <a:srgbClr val="FFFF00"/>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3" name="Straight Connector 32"/>
          <p:cNvCxnSpPr/>
          <p:nvPr/>
        </p:nvCxnSpPr>
        <p:spPr bwMode="auto">
          <a:xfrm rot="13628580" flipH="1">
            <a:off x="6716444" y="3996762"/>
            <a:ext cx="161925" cy="112712"/>
          </a:xfrm>
          <a:prstGeom prst="line">
            <a:avLst/>
          </a:prstGeom>
          <a:solidFill>
            <a:schemeClr val="accent1"/>
          </a:solidFill>
          <a:ln w="38100" cap="flat" cmpd="sng" algn="ctr">
            <a:solidFill>
              <a:srgbClr val="FFFF00"/>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56331" name="TextBox 34"/>
          <p:cNvSpPr txBox="1">
            <a:spLocks noChangeArrowheads="1"/>
          </p:cNvSpPr>
          <p:nvPr/>
        </p:nvSpPr>
        <p:spPr bwMode="auto">
          <a:xfrm>
            <a:off x="4443938" y="4519842"/>
            <a:ext cx="76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chemeClr val="tx1"/>
                </a:solidFill>
                <a:latin typeface="Arial" charset="0"/>
                <a:ea typeface="ＭＳ Ｐゴシック" charset="0"/>
                <a:cs typeface="ＭＳ Ｐゴシック" charset="0"/>
              </a:defRPr>
            </a:lvl1pPr>
            <a:lvl2pPr marL="742950" indent="-285750">
              <a:defRPr sz="1400" b="1">
                <a:solidFill>
                  <a:schemeClr val="tx1"/>
                </a:solidFill>
                <a:latin typeface="Arial" charset="0"/>
                <a:ea typeface="ＭＳ Ｐゴシック" charset="0"/>
              </a:defRPr>
            </a:lvl2pPr>
            <a:lvl3pPr marL="1143000" indent="-228600">
              <a:defRPr sz="1400" b="1">
                <a:solidFill>
                  <a:schemeClr val="tx1"/>
                </a:solidFill>
                <a:latin typeface="Arial" charset="0"/>
                <a:ea typeface="ＭＳ Ｐゴシック" charset="0"/>
              </a:defRPr>
            </a:lvl3pPr>
            <a:lvl4pPr marL="1600200" indent="-228600">
              <a:defRPr sz="1400" b="1">
                <a:solidFill>
                  <a:schemeClr val="tx1"/>
                </a:solidFill>
                <a:latin typeface="Arial" charset="0"/>
                <a:ea typeface="ＭＳ Ｐゴシック" charset="0"/>
              </a:defRPr>
            </a:lvl4pPr>
            <a:lvl5pPr marL="2057400" indent="-22860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r>
              <a:rPr lang="en-US" sz="1000" b="0">
                <a:solidFill>
                  <a:srgbClr val="FFC6E3"/>
                </a:solidFill>
              </a:rPr>
              <a:t>LIGO </a:t>
            </a:r>
          </a:p>
          <a:p>
            <a:r>
              <a:rPr lang="en-US" sz="1000" b="0">
                <a:solidFill>
                  <a:srgbClr val="FFC6E3"/>
                </a:solidFill>
              </a:rPr>
              <a:t>Livingston</a:t>
            </a:r>
          </a:p>
        </p:txBody>
      </p:sp>
      <p:sp>
        <p:nvSpPr>
          <p:cNvPr id="56332" name="TextBox 35"/>
          <p:cNvSpPr txBox="1">
            <a:spLocks noChangeArrowheads="1"/>
          </p:cNvSpPr>
          <p:nvPr/>
        </p:nvSpPr>
        <p:spPr bwMode="auto">
          <a:xfrm>
            <a:off x="6541026" y="4203930"/>
            <a:ext cx="4826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chemeClr val="tx1"/>
                </a:solidFill>
                <a:latin typeface="Arial" charset="0"/>
                <a:ea typeface="ＭＳ Ｐゴシック" charset="0"/>
                <a:cs typeface="ＭＳ Ｐゴシック" charset="0"/>
              </a:defRPr>
            </a:lvl1pPr>
            <a:lvl2pPr marL="742950" indent="-285750">
              <a:defRPr sz="1400" b="1">
                <a:solidFill>
                  <a:schemeClr val="tx1"/>
                </a:solidFill>
                <a:latin typeface="Arial" charset="0"/>
                <a:ea typeface="ＭＳ Ｐゴシック" charset="0"/>
              </a:defRPr>
            </a:lvl2pPr>
            <a:lvl3pPr marL="1143000" indent="-228600">
              <a:defRPr sz="1400" b="1">
                <a:solidFill>
                  <a:schemeClr val="tx1"/>
                </a:solidFill>
                <a:latin typeface="Arial" charset="0"/>
                <a:ea typeface="ＭＳ Ｐゴシック" charset="0"/>
              </a:defRPr>
            </a:lvl3pPr>
            <a:lvl4pPr marL="1600200" indent="-228600">
              <a:defRPr sz="1400" b="1">
                <a:solidFill>
                  <a:schemeClr val="tx1"/>
                </a:solidFill>
                <a:latin typeface="Arial" charset="0"/>
                <a:ea typeface="ＭＳ Ｐゴシック" charset="0"/>
              </a:defRPr>
            </a:lvl4pPr>
            <a:lvl5pPr marL="2057400" indent="-22860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r>
              <a:rPr lang="en-US" sz="1000" b="0">
                <a:solidFill>
                  <a:srgbClr val="FFFF00"/>
                </a:solidFill>
              </a:rPr>
              <a:t>Virgo</a:t>
            </a:r>
          </a:p>
        </p:txBody>
      </p:sp>
      <p:pic>
        <p:nvPicPr>
          <p:cNvPr id="37"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029601" y="1333730"/>
            <a:ext cx="1458912" cy="1093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8" name="Text Box 12"/>
          <p:cNvSpPr txBox="1">
            <a:spLocks noChangeArrowheads="1"/>
          </p:cNvSpPr>
          <p:nvPr/>
        </p:nvSpPr>
        <p:spPr bwMode="auto">
          <a:xfrm>
            <a:off x="4015313" y="4030892"/>
            <a:ext cx="373063" cy="342900"/>
          </a:xfrm>
          <a:prstGeom prst="rect">
            <a:avLst/>
          </a:prstGeom>
          <a:solidFill>
            <a:schemeClr val="bg1"/>
          </a:solidFill>
          <a:ln w="38100">
            <a:solidFill>
              <a:srgbClr val="FF0000"/>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i="1">
                <a:solidFill>
                  <a:schemeClr val="tx2"/>
                </a:solidFill>
                <a:cs typeface="+mn-cs"/>
              </a:rPr>
              <a:t>t</a:t>
            </a:r>
            <a:r>
              <a:rPr lang="en-US" i="1" baseline="-25000">
                <a:solidFill>
                  <a:schemeClr val="tx2"/>
                </a:solidFill>
                <a:cs typeface="+mn-cs"/>
              </a:rPr>
              <a:t>1</a:t>
            </a:r>
            <a:endParaRPr lang="en-US" i="1">
              <a:solidFill>
                <a:schemeClr val="tx2"/>
              </a:solidFill>
              <a:cs typeface="+mn-cs"/>
            </a:endParaRPr>
          </a:p>
        </p:txBody>
      </p:sp>
      <p:sp>
        <p:nvSpPr>
          <p:cNvPr id="39" name="Text Box 13"/>
          <p:cNvSpPr txBox="1">
            <a:spLocks noChangeArrowheads="1"/>
          </p:cNvSpPr>
          <p:nvPr/>
        </p:nvSpPr>
        <p:spPr bwMode="auto">
          <a:xfrm>
            <a:off x="4813826" y="4180117"/>
            <a:ext cx="373062" cy="342900"/>
          </a:xfrm>
          <a:prstGeom prst="rect">
            <a:avLst/>
          </a:prstGeom>
          <a:solidFill>
            <a:schemeClr val="bg1"/>
          </a:solidFill>
          <a:ln w="38100">
            <a:solidFill>
              <a:srgbClr val="FF0000"/>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i="1">
                <a:solidFill>
                  <a:schemeClr val="tx2"/>
                </a:solidFill>
                <a:cs typeface="+mn-cs"/>
              </a:rPr>
              <a:t>t</a:t>
            </a:r>
            <a:r>
              <a:rPr lang="en-US" i="1" baseline="-25000">
                <a:solidFill>
                  <a:schemeClr val="tx2"/>
                </a:solidFill>
                <a:cs typeface="+mn-cs"/>
              </a:rPr>
              <a:t>2</a:t>
            </a:r>
            <a:endParaRPr lang="en-US" i="1">
              <a:solidFill>
                <a:schemeClr val="tx2"/>
              </a:solidFill>
              <a:cs typeface="+mn-cs"/>
            </a:endParaRPr>
          </a:p>
        </p:txBody>
      </p:sp>
      <p:sp>
        <p:nvSpPr>
          <p:cNvPr id="40" name="Text Box 14"/>
          <p:cNvSpPr txBox="1">
            <a:spLocks noChangeArrowheads="1"/>
          </p:cNvSpPr>
          <p:nvPr/>
        </p:nvSpPr>
        <p:spPr bwMode="auto">
          <a:xfrm>
            <a:off x="7037913" y="4291242"/>
            <a:ext cx="373063" cy="342900"/>
          </a:xfrm>
          <a:prstGeom prst="rect">
            <a:avLst/>
          </a:prstGeom>
          <a:solidFill>
            <a:schemeClr val="bg1"/>
          </a:solidFill>
          <a:ln w="38100">
            <a:solidFill>
              <a:srgbClr val="FF0000"/>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i="1">
                <a:solidFill>
                  <a:schemeClr val="tx2"/>
                </a:solidFill>
                <a:cs typeface="+mn-cs"/>
              </a:rPr>
              <a:t>t</a:t>
            </a:r>
            <a:r>
              <a:rPr lang="en-US" i="1" baseline="-25000">
                <a:solidFill>
                  <a:schemeClr val="tx2"/>
                </a:solidFill>
                <a:cs typeface="+mn-cs"/>
              </a:rPr>
              <a:t>3</a:t>
            </a:r>
            <a:endParaRPr lang="en-US" i="1">
              <a:solidFill>
                <a:schemeClr val="tx2"/>
              </a:solidFill>
              <a:cs typeface="+mn-cs"/>
            </a:endParaRPr>
          </a:p>
        </p:txBody>
      </p:sp>
      <p:cxnSp>
        <p:nvCxnSpPr>
          <p:cNvPr id="41" name="Straight Arrow Connector 40"/>
          <p:cNvCxnSpPr>
            <a:stCxn id="37" idx="2"/>
          </p:cNvCxnSpPr>
          <p:nvPr/>
        </p:nvCxnSpPr>
        <p:spPr bwMode="auto">
          <a:xfrm flipH="1">
            <a:off x="4272488" y="2427517"/>
            <a:ext cx="487363" cy="1265238"/>
          </a:xfrm>
          <a:prstGeom prst="straightConnector1">
            <a:avLst/>
          </a:prstGeom>
          <a:solidFill>
            <a:schemeClr val="accent1"/>
          </a:solidFill>
          <a:ln w="3810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4" name="Straight Arrow Connector 43"/>
          <p:cNvCxnSpPr>
            <a:stCxn id="37" idx="2"/>
          </p:cNvCxnSpPr>
          <p:nvPr/>
        </p:nvCxnSpPr>
        <p:spPr bwMode="auto">
          <a:xfrm flipH="1">
            <a:off x="4678888" y="2427517"/>
            <a:ext cx="80963" cy="1931988"/>
          </a:xfrm>
          <a:prstGeom prst="straightConnector1">
            <a:avLst/>
          </a:prstGeom>
          <a:solidFill>
            <a:schemeClr val="accent1"/>
          </a:solidFill>
          <a:ln w="3810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7" name="Straight Arrow Connector 46"/>
          <p:cNvCxnSpPr>
            <a:stCxn id="37" idx="2"/>
          </p:cNvCxnSpPr>
          <p:nvPr/>
        </p:nvCxnSpPr>
        <p:spPr bwMode="auto">
          <a:xfrm>
            <a:off x="4759851" y="2427517"/>
            <a:ext cx="2035175" cy="1571625"/>
          </a:xfrm>
          <a:prstGeom prst="straightConnector1">
            <a:avLst/>
          </a:prstGeom>
          <a:solidFill>
            <a:schemeClr val="accent1"/>
          </a:solidFill>
          <a:ln w="3810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56340" name="TextBox 33"/>
          <p:cNvSpPr txBox="1">
            <a:spLocks noChangeArrowheads="1"/>
          </p:cNvSpPr>
          <p:nvPr/>
        </p:nvSpPr>
        <p:spPr bwMode="auto">
          <a:xfrm>
            <a:off x="4353451" y="3673705"/>
            <a:ext cx="64135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chemeClr val="tx1"/>
                </a:solidFill>
                <a:latin typeface="Arial" charset="0"/>
                <a:ea typeface="ＭＳ Ｐゴシック" charset="0"/>
                <a:cs typeface="ＭＳ Ｐゴシック" charset="0"/>
              </a:defRPr>
            </a:lvl1pPr>
            <a:lvl2pPr marL="742950" indent="-285750">
              <a:defRPr sz="1400" b="1">
                <a:solidFill>
                  <a:schemeClr val="tx1"/>
                </a:solidFill>
                <a:latin typeface="Arial" charset="0"/>
                <a:ea typeface="ＭＳ Ｐゴシック" charset="0"/>
              </a:defRPr>
            </a:lvl2pPr>
            <a:lvl3pPr marL="1143000" indent="-228600">
              <a:defRPr sz="1400" b="1">
                <a:solidFill>
                  <a:schemeClr val="tx1"/>
                </a:solidFill>
                <a:latin typeface="Arial" charset="0"/>
                <a:ea typeface="ＭＳ Ｐゴシック" charset="0"/>
              </a:defRPr>
            </a:lvl3pPr>
            <a:lvl4pPr marL="1600200" indent="-228600">
              <a:defRPr sz="1400" b="1">
                <a:solidFill>
                  <a:schemeClr val="tx1"/>
                </a:solidFill>
                <a:latin typeface="Arial" charset="0"/>
                <a:ea typeface="ＭＳ Ｐゴシック" charset="0"/>
              </a:defRPr>
            </a:lvl4pPr>
            <a:lvl5pPr marL="2057400" indent="-22860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r>
              <a:rPr lang="en-US" sz="1000" b="0">
                <a:solidFill>
                  <a:srgbClr val="CCFFCC"/>
                </a:solidFill>
              </a:rPr>
              <a:t>LIGO </a:t>
            </a:r>
          </a:p>
          <a:p>
            <a:r>
              <a:rPr lang="en-US" sz="1000" b="0">
                <a:solidFill>
                  <a:srgbClr val="CCFFCC"/>
                </a:solidFill>
              </a:rPr>
              <a:t>Hanford</a:t>
            </a:r>
          </a:p>
        </p:txBody>
      </p:sp>
      <p:pic>
        <p:nvPicPr>
          <p:cNvPr id="8" name="Picture 10"/>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24262" y="1156027"/>
            <a:ext cx="1216025" cy="126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5" name="Oval 9"/>
          <p:cNvSpPr>
            <a:spLocks noChangeArrowheads="1"/>
          </p:cNvSpPr>
          <p:nvPr/>
        </p:nvSpPr>
        <p:spPr bwMode="auto">
          <a:xfrm>
            <a:off x="3729563" y="3268892"/>
            <a:ext cx="4029075" cy="1811338"/>
          </a:xfrm>
          <a:prstGeom prst="ellipse">
            <a:avLst/>
          </a:prstGeom>
          <a:noFill/>
          <a:ln w="381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10" name="Straight Arrow Connector 9"/>
          <p:cNvCxnSpPr>
            <a:endCxn id="8" idx="2"/>
          </p:cNvCxnSpPr>
          <p:nvPr/>
        </p:nvCxnSpPr>
        <p:spPr bwMode="auto">
          <a:xfrm flipV="1">
            <a:off x="6401326" y="2416502"/>
            <a:ext cx="230949" cy="885729"/>
          </a:xfrm>
          <a:prstGeom prst="straightConnector1">
            <a:avLst/>
          </a:prstGeom>
          <a:solidFill>
            <a:schemeClr val="accent1"/>
          </a:solidFill>
          <a:ln w="3810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2" name="Straight Arrow Connector 11"/>
          <p:cNvCxnSpPr/>
          <p:nvPr/>
        </p:nvCxnSpPr>
        <p:spPr bwMode="auto">
          <a:xfrm flipH="1">
            <a:off x="5553761" y="5080230"/>
            <a:ext cx="255427" cy="481600"/>
          </a:xfrm>
          <a:prstGeom prst="straightConnector1">
            <a:avLst/>
          </a:prstGeom>
          <a:solidFill>
            <a:schemeClr val="accent1"/>
          </a:solidFill>
          <a:ln w="3810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57" name="TextBox 56"/>
          <p:cNvSpPr txBox="1">
            <a:spLocks noChangeArrowheads="1"/>
          </p:cNvSpPr>
          <p:nvPr/>
        </p:nvSpPr>
        <p:spPr bwMode="auto">
          <a:xfrm>
            <a:off x="5340876" y="4156305"/>
            <a:ext cx="97948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chemeClr val="tx1"/>
                </a:solidFill>
                <a:latin typeface="Arial" charset="0"/>
                <a:ea typeface="ＭＳ Ｐゴシック" charset="0"/>
                <a:cs typeface="ＭＳ Ｐゴシック" charset="0"/>
              </a:defRPr>
            </a:lvl1pPr>
            <a:lvl2pPr marL="742950" indent="-285750">
              <a:defRPr sz="1400" b="1">
                <a:solidFill>
                  <a:schemeClr val="tx1"/>
                </a:solidFill>
                <a:latin typeface="Arial" charset="0"/>
                <a:ea typeface="ＭＳ Ｐゴシック" charset="0"/>
              </a:defRPr>
            </a:lvl2pPr>
            <a:lvl3pPr marL="1143000" indent="-228600">
              <a:defRPr sz="1400" b="1">
                <a:solidFill>
                  <a:schemeClr val="tx1"/>
                </a:solidFill>
                <a:latin typeface="Arial" charset="0"/>
                <a:ea typeface="ＭＳ Ｐゴシック" charset="0"/>
              </a:defRPr>
            </a:lvl3pPr>
            <a:lvl4pPr marL="1600200" indent="-228600">
              <a:defRPr sz="1400" b="1">
                <a:solidFill>
                  <a:schemeClr val="tx1"/>
                </a:solidFill>
                <a:latin typeface="Arial" charset="0"/>
                <a:ea typeface="ＭＳ Ｐゴシック" charset="0"/>
              </a:defRPr>
            </a:lvl4pPr>
            <a:lvl5pPr marL="2057400" indent="-22860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r>
              <a:rPr lang="en-US">
                <a:solidFill>
                  <a:schemeClr val="bg1"/>
                </a:solidFill>
              </a:rPr>
              <a:t>Coherent </a:t>
            </a:r>
          </a:p>
          <a:p>
            <a:r>
              <a:rPr lang="en-US">
                <a:solidFill>
                  <a:schemeClr val="bg1"/>
                </a:solidFill>
              </a:rPr>
              <a:t>Detector</a:t>
            </a:r>
          </a:p>
          <a:p>
            <a:r>
              <a:rPr lang="en-US">
                <a:solidFill>
                  <a:schemeClr val="bg1"/>
                </a:solidFill>
              </a:rPr>
              <a:t>Network</a:t>
            </a:r>
          </a:p>
        </p:txBody>
      </p:sp>
      <p:graphicFrame>
        <p:nvGraphicFramePr>
          <p:cNvPr id="56349" name="Object 61"/>
          <p:cNvGraphicFramePr>
            <a:graphicFrameLocks noChangeAspect="1"/>
          </p:cNvGraphicFramePr>
          <p:nvPr>
            <p:extLst>
              <p:ext uri="{D42A27DB-BD31-4B8C-83A1-F6EECF244321}">
                <p14:modId xmlns:p14="http://schemas.microsoft.com/office/powerpoint/2010/main" val="217508932"/>
              </p:ext>
            </p:extLst>
          </p:nvPr>
        </p:nvGraphicFramePr>
        <p:xfrm>
          <a:off x="7485147" y="2603786"/>
          <a:ext cx="1392125" cy="680701"/>
        </p:xfrm>
        <a:graphic>
          <a:graphicData uri="http://schemas.openxmlformats.org/presentationml/2006/ole">
            <mc:AlternateContent xmlns:mc="http://schemas.openxmlformats.org/markup-compatibility/2006">
              <mc:Choice xmlns:v="urn:schemas-microsoft-com:vml" Requires="v">
                <p:oleObj spid="_x0000_s56852" name="Equation" r:id="rId6" imgW="1955800" imgH="825500" progId="Equation.3">
                  <p:embed/>
                </p:oleObj>
              </mc:Choice>
              <mc:Fallback>
                <p:oleObj name="Equation" r:id="rId6" imgW="1955800" imgH="825500" progId="Equation.3">
                  <p:embed/>
                  <p:pic>
                    <p:nvPicPr>
                      <p:cNvPr id="0" name="Object 61"/>
                      <p:cNvPicPr>
                        <a:picLocks noChangeAspect="1" noChangeArrowheads="1"/>
                      </p:cNvPicPr>
                      <p:nvPr/>
                    </p:nvPicPr>
                    <p:blipFill>
                      <a:blip r:embed="rId7"/>
                      <a:srcRect/>
                      <a:stretch>
                        <a:fillRect/>
                      </a:stretch>
                    </p:blipFill>
                    <p:spPr bwMode="auto">
                      <a:xfrm>
                        <a:off x="7485147" y="2603786"/>
                        <a:ext cx="1392125" cy="680701"/>
                      </a:xfrm>
                      <a:prstGeom prst="rect">
                        <a:avLst/>
                      </a:prstGeom>
                      <a:noFill/>
                      <a:ln w="28575" cmpd="sng">
                        <a:solidFill>
                          <a:schemeClr val="tx1"/>
                        </a:solidFill>
                        <a:miter lim="800000"/>
                        <a:headEnd/>
                        <a:tailEnd/>
                      </a:ln>
                      <a:extLst/>
                    </p:spPr>
                  </p:pic>
                </p:oleObj>
              </mc:Fallback>
            </mc:AlternateContent>
          </a:graphicData>
        </a:graphic>
      </p:graphicFrame>
      <p:sp>
        <p:nvSpPr>
          <p:cNvPr id="56350" name="Rectangle 63"/>
          <p:cNvSpPr>
            <a:spLocks noChangeArrowheads="1"/>
          </p:cNvSpPr>
          <p:nvPr/>
        </p:nvSpPr>
        <p:spPr bwMode="auto">
          <a:xfrm>
            <a:off x="7071251" y="5794605"/>
            <a:ext cx="18637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b="0">
                <a:solidFill>
                  <a:schemeClr val="tx2"/>
                </a:solidFill>
              </a:rPr>
              <a:t>Image:</a:t>
            </a:r>
          </a:p>
          <a:p>
            <a:r>
              <a:rPr lang="en-US" sz="900" b="0">
                <a:solidFill>
                  <a:schemeClr val="tx2"/>
                </a:solidFill>
              </a:rPr>
              <a:t>http://earthobservatory.nasa.gov/</a:t>
            </a:r>
          </a:p>
        </p:txBody>
      </p:sp>
      <p:sp>
        <p:nvSpPr>
          <p:cNvPr id="56351" name="TextBox 64"/>
          <p:cNvSpPr txBox="1">
            <a:spLocks noChangeArrowheads="1"/>
          </p:cNvSpPr>
          <p:nvPr/>
        </p:nvSpPr>
        <p:spPr bwMode="auto">
          <a:xfrm>
            <a:off x="7801501" y="1140055"/>
            <a:ext cx="5730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chemeClr val="tx1"/>
                </a:solidFill>
                <a:latin typeface="Arial" charset="0"/>
                <a:ea typeface="ＭＳ Ｐゴシック" charset="0"/>
                <a:cs typeface="ＭＳ Ｐゴシック" charset="0"/>
              </a:defRPr>
            </a:lvl1pPr>
            <a:lvl2pPr marL="742950" indent="-285750">
              <a:defRPr sz="1400" b="1">
                <a:solidFill>
                  <a:schemeClr val="tx1"/>
                </a:solidFill>
                <a:latin typeface="Arial" charset="0"/>
                <a:ea typeface="ＭＳ Ｐゴシック" charset="0"/>
              </a:defRPr>
            </a:lvl2pPr>
            <a:lvl3pPr marL="1143000" indent="-228600">
              <a:defRPr sz="1400" b="1">
                <a:solidFill>
                  <a:schemeClr val="tx1"/>
                </a:solidFill>
                <a:latin typeface="Arial" charset="0"/>
                <a:ea typeface="ＭＳ Ｐゴシック" charset="0"/>
              </a:defRPr>
            </a:lvl3pPr>
            <a:lvl4pPr marL="1600200" indent="-228600">
              <a:defRPr sz="1400" b="1">
                <a:solidFill>
                  <a:schemeClr val="tx1"/>
                </a:solidFill>
                <a:latin typeface="Arial" charset="0"/>
                <a:ea typeface="ＭＳ Ｐゴシック" charset="0"/>
              </a:defRPr>
            </a:lvl4pPr>
            <a:lvl5pPr marL="2057400" indent="-22860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r>
              <a:rPr lang="en-US" b="0">
                <a:solidFill>
                  <a:schemeClr val="bg1"/>
                </a:solidFill>
              </a:rPr>
              <a:t>Swift</a:t>
            </a:r>
          </a:p>
        </p:txBody>
      </p:sp>
      <p:grpSp>
        <p:nvGrpSpPr>
          <p:cNvPr id="4" name="Group 3"/>
          <p:cNvGrpSpPr/>
          <p:nvPr/>
        </p:nvGrpSpPr>
        <p:grpSpPr>
          <a:xfrm>
            <a:off x="3969480" y="5548737"/>
            <a:ext cx="1688024" cy="1107926"/>
            <a:chOff x="4111284" y="4740041"/>
            <a:chExt cx="1688024" cy="1107926"/>
          </a:xfrm>
        </p:grpSpPr>
        <p:pic>
          <p:nvPicPr>
            <p:cNvPr id="35" name="Picture 34" descr="48q2.jp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139450" y="4779322"/>
              <a:ext cx="1659858" cy="1068645"/>
            </a:xfrm>
            <a:prstGeom prst="rect">
              <a:avLst/>
            </a:prstGeom>
          </p:spPr>
        </p:pic>
        <p:sp>
          <p:nvSpPr>
            <p:cNvPr id="3" name="TextBox 2"/>
            <p:cNvSpPr txBox="1"/>
            <p:nvPr/>
          </p:nvSpPr>
          <p:spPr>
            <a:xfrm>
              <a:off x="4111284" y="4740041"/>
              <a:ext cx="184666" cy="307777"/>
            </a:xfrm>
            <a:prstGeom prst="rect">
              <a:avLst/>
            </a:prstGeom>
            <a:noFill/>
          </p:spPr>
          <p:txBody>
            <a:bodyPr wrap="none" rtlCol="0">
              <a:spAutoFit/>
            </a:bodyPr>
            <a:lstStyle/>
            <a:p>
              <a:endParaRPr lang="en-US" dirty="0">
                <a:solidFill>
                  <a:schemeClr val="bg1"/>
                </a:solidFill>
              </a:endParaRPr>
            </a:p>
          </p:txBody>
        </p:sp>
      </p:grpSp>
      <p:sp>
        <p:nvSpPr>
          <p:cNvPr id="7" name="Rectangle 6"/>
          <p:cNvSpPr/>
          <p:nvPr/>
        </p:nvSpPr>
        <p:spPr>
          <a:xfrm>
            <a:off x="707644" y="6055647"/>
            <a:ext cx="2932218" cy="369332"/>
          </a:xfrm>
          <a:prstGeom prst="rect">
            <a:avLst/>
          </a:prstGeom>
          <a:solidFill>
            <a:schemeClr val="accent2"/>
          </a:solidFill>
        </p:spPr>
        <p:txBody>
          <a:bodyPr wrap="square">
            <a:spAutoFit/>
          </a:bodyPr>
          <a:lstStyle/>
          <a:p>
            <a:r>
              <a:rPr lang="en-US" sz="900" b="0" dirty="0" err="1">
                <a:solidFill>
                  <a:schemeClr val="tx2"/>
                </a:solidFill>
              </a:rPr>
              <a:t>Abadie</a:t>
            </a:r>
            <a:r>
              <a:rPr lang="en-US" sz="900" b="0" dirty="0">
                <a:solidFill>
                  <a:schemeClr val="tx2"/>
                </a:solidFill>
              </a:rPr>
              <a:t>, et al, (LSC &amp; Virgo Collaborations)  </a:t>
            </a:r>
            <a:r>
              <a:rPr lang="en-US" sz="900" b="0" dirty="0" smtClean="0">
                <a:solidFill>
                  <a:schemeClr val="tx2"/>
                </a:solidFill>
              </a:rPr>
              <a:t>Astron. </a:t>
            </a:r>
            <a:r>
              <a:rPr lang="en-US" sz="900" b="0" dirty="0" err="1" smtClean="0">
                <a:solidFill>
                  <a:schemeClr val="tx2"/>
                </a:solidFill>
              </a:rPr>
              <a:t>Astrophys</a:t>
            </a:r>
            <a:r>
              <a:rPr lang="en-US" sz="900" b="0" dirty="0" smtClean="0">
                <a:solidFill>
                  <a:schemeClr val="tx2"/>
                </a:solidFill>
              </a:rPr>
              <a:t>.</a:t>
            </a:r>
            <a:r>
              <a:rPr lang="en-US" sz="900" dirty="0" smtClean="0">
                <a:solidFill>
                  <a:schemeClr val="tx2"/>
                </a:solidFill>
              </a:rPr>
              <a:t> </a:t>
            </a:r>
            <a:r>
              <a:rPr lang="en-US" sz="900" dirty="0">
                <a:solidFill>
                  <a:schemeClr val="tx2"/>
                </a:solidFill>
              </a:rPr>
              <a:t>541 </a:t>
            </a:r>
            <a:r>
              <a:rPr lang="en-US" sz="900" b="0" dirty="0">
                <a:solidFill>
                  <a:schemeClr val="tx2"/>
                </a:solidFill>
              </a:rPr>
              <a:t>(2012) A155</a:t>
            </a:r>
            <a:r>
              <a:rPr lang="en-US" sz="900" b="0" dirty="0" smtClean="0">
                <a:solidFill>
                  <a:schemeClr val="tx2"/>
                </a:solidFill>
              </a:rPr>
              <a:t>.</a:t>
            </a:r>
          </a:p>
        </p:txBody>
      </p:sp>
      <p:pic>
        <p:nvPicPr>
          <p:cNvPr id="42" name="Picture 8" descr="forPeterhRSS"/>
          <p:cNvPicPr>
            <a:picLocks noChangeAspect="1" noChangeArrowheads="1"/>
          </p:cNvPicPr>
          <p:nvPr/>
        </p:nvPicPr>
        <p:blipFill>
          <a:blip r:embed="rId9" cstate="screen">
            <a:extLst>
              <a:ext uri="{28A0092B-C50C-407E-A947-70E740481C1C}">
                <a14:useLocalDpi xmlns:a14="http://schemas.microsoft.com/office/drawing/2010/main"/>
              </a:ext>
            </a:extLst>
          </a:blip>
          <a:srcRect l="28804" r="7201"/>
          <a:stretch>
            <a:fillRect/>
          </a:stretch>
        </p:blipFill>
        <p:spPr bwMode="auto">
          <a:xfrm>
            <a:off x="770888" y="2335234"/>
            <a:ext cx="2586038" cy="323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41929" y="1221216"/>
            <a:ext cx="3317435" cy="523220"/>
          </a:xfrm>
          <a:prstGeom prst="rect">
            <a:avLst/>
          </a:prstGeom>
          <a:noFill/>
          <a:ln w="28575" cmpd="sng">
            <a:solidFill>
              <a:schemeClr val="tx1"/>
            </a:solidFill>
          </a:ln>
        </p:spPr>
        <p:txBody>
          <a:bodyPr wrap="none" rtlCol="0">
            <a:spAutoFit/>
          </a:bodyPr>
          <a:lstStyle/>
          <a:p>
            <a:r>
              <a:rPr lang="en-US" dirty="0" smtClean="0">
                <a:solidFill>
                  <a:srgbClr val="000000"/>
                </a:solidFill>
              </a:rPr>
              <a:t>Interferometers are ‘</a:t>
            </a:r>
            <a:r>
              <a:rPr lang="en-US" dirty="0" err="1" smtClean="0">
                <a:solidFill>
                  <a:srgbClr val="000000"/>
                </a:solidFill>
              </a:rPr>
              <a:t>omni</a:t>
            </a:r>
            <a:r>
              <a:rPr lang="en-US" dirty="0" smtClean="0">
                <a:solidFill>
                  <a:srgbClr val="000000"/>
                </a:solidFill>
              </a:rPr>
              <a:t>-directional </a:t>
            </a:r>
          </a:p>
          <a:p>
            <a:r>
              <a:rPr lang="en-US" dirty="0">
                <a:solidFill>
                  <a:srgbClr val="000000"/>
                </a:solidFill>
              </a:rPr>
              <a:t>m</a:t>
            </a:r>
            <a:r>
              <a:rPr lang="en-US" dirty="0" smtClean="0">
                <a:solidFill>
                  <a:srgbClr val="000000"/>
                </a:solidFill>
              </a:rPr>
              <a:t>icrophones’!!</a:t>
            </a:r>
            <a:endParaRPr lang="en-US" dirty="0">
              <a:solidFill>
                <a:srgbClr val="000000"/>
              </a:solidFill>
            </a:endParaRPr>
          </a:p>
        </p:txBody>
      </p:sp>
      <p:sp>
        <p:nvSpPr>
          <p:cNvPr id="11" name="TextBox 10"/>
          <p:cNvSpPr txBox="1"/>
          <p:nvPr/>
        </p:nvSpPr>
        <p:spPr>
          <a:xfrm>
            <a:off x="627731" y="1967750"/>
            <a:ext cx="2937804" cy="461665"/>
          </a:xfrm>
          <a:prstGeom prst="rect">
            <a:avLst/>
          </a:prstGeom>
          <a:noFill/>
        </p:spPr>
        <p:txBody>
          <a:bodyPr wrap="square" rtlCol="0">
            <a:spAutoFit/>
          </a:bodyPr>
          <a:lstStyle/>
          <a:p>
            <a:r>
              <a:rPr lang="en-US" sz="1200" b="0" u="sng" dirty="0" smtClean="0">
                <a:solidFill>
                  <a:srgbClr val="000000"/>
                </a:solidFill>
              </a:rPr>
              <a:t>Polarization-averaged antenna pattern</a:t>
            </a:r>
          </a:p>
          <a:p>
            <a:r>
              <a:rPr lang="en-US" sz="1200" b="0" u="sng" dirty="0" smtClean="0">
                <a:solidFill>
                  <a:srgbClr val="000000"/>
                </a:solidFill>
              </a:rPr>
              <a:t>for an interferometer</a:t>
            </a:r>
            <a:endParaRPr lang="en-US" sz="1200" b="0" u="sng" dirty="0">
              <a:solidFill>
                <a:srgbClr val="000000"/>
              </a:solidFill>
            </a:endParaRPr>
          </a:p>
        </p:txBody>
      </p:sp>
      <p:sp>
        <p:nvSpPr>
          <p:cNvPr id="17" name="TextBox 16"/>
          <p:cNvSpPr txBox="1"/>
          <p:nvPr/>
        </p:nvSpPr>
        <p:spPr>
          <a:xfrm>
            <a:off x="7428724" y="2270332"/>
            <a:ext cx="673306" cy="307777"/>
          </a:xfrm>
          <a:prstGeom prst="rect">
            <a:avLst/>
          </a:prstGeom>
          <a:noFill/>
        </p:spPr>
        <p:txBody>
          <a:bodyPr wrap="none" rtlCol="0">
            <a:spAutoFit/>
          </a:bodyPr>
          <a:lstStyle/>
          <a:p>
            <a:r>
              <a:rPr lang="en-US" dirty="0" smtClean="0">
                <a:solidFill>
                  <a:srgbClr val="000000"/>
                </a:solidFill>
              </a:rPr>
              <a:t>Limit:</a:t>
            </a:r>
            <a:endParaRPr lang="en-US" dirty="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GW150914 EM Follow Up</a:t>
            </a:r>
            <a:endParaRPr lang="en-US" dirty="0"/>
          </a:p>
        </p:txBody>
      </p:sp>
      <p:sp>
        <p:nvSpPr>
          <p:cNvPr id="4" name="Slide Number Placeholder 3"/>
          <p:cNvSpPr>
            <a:spLocks noGrp="1"/>
          </p:cNvSpPr>
          <p:nvPr>
            <p:ph type="sldNum" sz="quarter" idx="11"/>
          </p:nvPr>
        </p:nvSpPr>
        <p:spPr/>
        <p:txBody>
          <a:bodyPr/>
          <a:lstStyle/>
          <a:p>
            <a:pPr>
              <a:defRPr/>
            </a:pPr>
            <a:fld id="{4703B35A-92CA-9244-943F-6D1BF23D8702}" type="slidenum">
              <a:rPr lang="en-US" smtClean="0"/>
              <a:pPr>
                <a:defRPr/>
              </a:pPr>
              <a:t>41</a:t>
            </a:fld>
            <a:endParaRPr lang="en-US"/>
          </a:p>
        </p:txBody>
      </p:sp>
      <p:pic>
        <p:nvPicPr>
          <p:cNvPr id="8" name="Picture 7"/>
          <p:cNvPicPr>
            <a:picLocks noChangeAspect="1"/>
          </p:cNvPicPr>
          <p:nvPr/>
        </p:nvPicPr>
        <p:blipFill>
          <a:blip r:embed="rId2"/>
          <a:stretch>
            <a:fillRect/>
          </a:stretch>
        </p:blipFill>
        <p:spPr>
          <a:xfrm>
            <a:off x="353517" y="4108707"/>
            <a:ext cx="8578812" cy="2749293"/>
          </a:xfrm>
          <a:prstGeom prst="rect">
            <a:avLst/>
          </a:prstGeom>
        </p:spPr>
      </p:pic>
      <p:pic>
        <p:nvPicPr>
          <p:cNvPr id="5" name="Picture 4"/>
          <p:cNvPicPr>
            <a:picLocks noChangeAspect="1"/>
          </p:cNvPicPr>
          <p:nvPr/>
        </p:nvPicPr>
        <p:blipFill>
          <a:blip r:embed="rId3"/>
          <a:stretch>
            <a:fillRect/>
          </a:stretch>
        </p:blipFill>
        <p:spPr>
          <a:xfrm>
            <a:off x="5416354" y="1086803"/>
            <a:ext cx="3189132" cy="2985421"/>
          </a:xfrm>
          <a:prstGeom prst="rect">
            <a:avLst/>
          </a:prstGeom>
        </p:spPr>
      </p:pic>
      <p:sp>
        <p:nvSpPr>
          <p:cNvPr id="6" name="Rectangle 7"/>
          <p:cNvSpPr>
            <a:spLocks noChangeArrowheads="1"/>
          </p:cNvSpPr>
          <p:nvPr/>
        </p:nvSpPr>
        <p:spPr bwMode="auto">
          <a:xfrm>
            <a:off x="1856479" y="3201753"/>
            <a:ext cx="3300588" cy="707886"/>
          </a:xfrm>
          <a:prstGeom prst="rect">
            <a:avLst/>
          </a:prstGeom>
          <a:solidFill>
            <a:srgbClr val="618FFD"/>
          </a:solidFill>
          <a:ln w="9525">
            <a:noFill/>
            <a:miter lim="800000"/>
            <a:headEnd/>
            <a:tailEnd/>
          </a:ln>
        </p:spPr>
        <p:txBody>
          <a:bodyPr wrap="square">
            <a:spAutoFit/>
          </a:bodyPr>
          <a:lstStyle/>
          <a:p>
            <a:r>
              <a:rPr lang="en-US" sz="1000" b="0" dirty="0" smtClean="0">
                <a:solidFill>
                  <a:srgbClr val="000000"/>
                </a:solidFill>
              </a:rPr>
              <a:t>Abbott, et al. ,LIGO </a:t>
            </a:r>
            <a:r>
              <a:rPr lang="en-US" sz="1000" b="0" dirty="0">
                <a:solidFill>
                  <a:srgbClr val="000000"/>
                </a:solidFill>
              </a:rPr>
              <a:t>Scientific Collaboration and Virgo Collaboration, “Localization and Broadband Follow-Up of the Gravitational-Wave Transient GW150914”</a:t>
            </a:r>
            <a:r>
              <a:rPr lang="en-US" sz="1000" b="0" dirty="0" smtClean="0">
                <a:solidFill>
                  <a:srgbClr val="000000"/>
                </a:solidFill>
              </a:rPr>
              <a:t>, Ap. J. </a:t>
            </a:r>
            <a:r>
              <a:rPr lang="en-US" sz="1000" b="0" dirty="0" err="1" smtClean="0">
                <a:solidFill>
                  <a:srgbClr val="000000"/>
                </a:solidFill>
              </a:rPr>
              <a:t>Lett</a:t>
            </a:r>
            <a:r>
              <a:rPr lang="en-US" sz="1000" b="0" dirty="0" smtClean="0">
                <a:solidFill>
                  <a:srgbClr val="000000"/>
                </a:solidFill>
              </a:rPr>
              <a:t>, </a:t>
            </a:r>
            <a:r>
              <a:rPr lang="is-IS" sz="1000" dirty="0">
                <a:solidFill>
                  <a:srgbClr val="000000"/>
                </a:solidFill>
              </a:rPr>
              <a:t>826</a:t>
            </a:r>
            <a:r>
              <a:rPr lang="is-IS" sz="1000" b="0" dirty="0">
                <a:solidFill>
                  <a:srgbClr val="000000"/>
                </a:solidFill>
              </a:rPr>
              <a:t>:</a:t>
            </a:r>
            <a:r>
              <a:rPr lang="is-IS" sz="1000" b="0" dirty="0" smtClean="0">
                <a:solidFill>
                  <a:srgbClr val="000000"/>
                </a:solidFill>
              </a:rPr>
              <a:t>L13, 2016.</a:t>
            </a:r>
            <a:r>
              <a:rPr lang="en-US" sz="1000" b="0" dirty="0" smtClean="0">
                <a:solidFill>
                  <a:srgbClr val="000000"/>
                </a:solidFill>
              </a:rPr>
              <a:t> </a:t>
            </a:r>
            <a:endParaRPr lang="en-US" sz="1000" dirty="0"/>
          </a:p>
        </p:txBody>
      </p:sp>
      <p:sp>
        <p:nvSpPr>
          <p:cNvPr id="7" name="Rectangle 6"/>
          <p:cNvSpPr/>
          <p:nvPr/>
        </p:nvSpPr>
        <p:spPr>
          <a:xfrm>
            <a:off x="174745" y="1417437"/>
            <a:ext cx="5010183" cy="1569660"/>
          </a:xfrm>
          <a:prstGeom prst="rect">
            <a:avLst/>
          </a:prstGeom>
        </p:spPr>
        <p:txBody>
          <a:bodyPr wrap="square">
            <a:spAutoFit/>
          </a:bodyPr>
          <a:lstStyle/>
          <a:p>
            <a:pPr marL="285750" indent="-285750">
              <a:buFont typeface="Arial"/>
              <a:buChar char="•"/>
            </a:pPr>
            <a:r>
              <a:rPr lang="en-US" sz="2400" b="0" dirty="0" smtClean="0">
                <a:solidFill>
                  <a:schemeClr val="tx2"/>
                </a:solidFill>
              </a:rPr>
              <a:t>Follow</a:t>
            </a:r>
            <a:r>
              <a:rPr lang="en-US" sz="2400" b="0" dirty="0">
                <a:solidFill>
                  <a:schemeClr val="tx2"/>
                </a:solidFill>
              </a:rPr>
              <a:t>-up observations reported by 25 teams via private Gamma-ray Coordinates </a:t>
            </a:r>
            <a:r>
              <a:rPr lang="en-US" sz="2400" b="0" dirty="0" smtClean="0">
                <a:solidFill>
                  <a:schemeClr val="tx2"/>
                </a:solidFill>
              </a:rPr>
              <a:t>Network (GCN) Circulars</a:t>
            </a:r>
            <a:endParaRPr lang="en-US" sz="2400" b="0" dirty="0">
              <a:solidFill>
                <a:schemeClr val="tx2"/>
              </a:solidFill>
            </a:endParaRPr>
          </a:p>
        </p:txBody>
      </p:sp>
    </p:spTree>
    <p:extLst>
      <p:ext uri="{BB962C8B-B14F-4D97-AF65-F5344CB8AC3E}">
        <p14:creationId xmlns:p14="http://schemas.microsoft.com/office/powerpoint/2010/main" val="393459415"/>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Event Sky </a:t>
            </a:r>
            <a:r>
              <a:rPr lang="en-US" dirty="0"/>
              <a:t>L</a:t>
            </a:r>
            <a:r>
              <a:rPr lang="en-US" dirty="0" smtClean="0"/>
              <a:t>ocation</a:t>
            </a:r>
            <a:endParaRPr lang="en-US" dirty="0"/>
          </a:p>
        </p:txBody>
      </p:sp>
      <p:sp>
        <p:nvSpPr>
          <p:cNvPr id="3" name="Content Placeholder 2"/>
          <p:cNvSpPr>
            <a:spLocks noGrp="1"/>
          </p:cNvSpPr>
          <p:nvPr>
            <p:ph idx="1"/>
          </p:nvPr>
        </p:nvSpPr>
        <p:spPr>
          <a:xfrm>
            <a:off x="347289" y="1197237"/>
            <a:ext cx="8445606" cy="4525963"/>
          </a:xfrm>
        </p:spPr>
        <p:txBody>
          <a:bodyPr/>
          <a:lstStyle/>
          <a:p>
            <a:r>
              <a:rPr lang="en-US" sz="2000" dirty="0">
                <a:solidFill>
                  <a:srgbClr val="000000"/>
                </a:solidFill>
              </a:rPr>
              <a:t>With 2 detectors can only </a:t>
            </a:r>
            <a:r>
              <a:rPr lang="en-US" sz="2000" dirty="0" smtClean="0">
                <a:solidFill>
                  <a:srgbClr val="000000"/>
                </a:solidFill>
              </a:rPr>
              <a:t>limit location </a:t>
            </a:r>
            <a:r>
              <a:rPr lang="en-US" sz="2000" dirty="0">
                <a:solidFill>
                  <a:srgbClr val="000000"/>
                </a:solidFill>
              </a:rPr>
              <a:t>to annulus on the </a:t>
            </a:r>
            <a:r>
              <a:rPr lang="en-US" sz="2000" dirty="0" smtClean="0">
                <a:solidFill>
                  <a:srgbClr val="000000"/>
                </a:solidFill>
              </a:rPr>
              <a:t>sky</a:t>
            </a:r>
          </a:p>
          <a:p>
            <a:pPr lvl="1"/>
            <a:r>
              <a:rPr lang="en-US" sz="1600" dirty="0" smtClean="0">
                <a:solidFill>
                  <a:srgbClr val="000000"/>
                </a:solidFill>
              </a:rPr>
              <a:t>Preferential angles from interferometer antenna patterns </a:t>
            </a:r>
          </a:p>
          <a:p>
            <a:pPr lvl="1"/>
            <a:endParaRPr lang="en-US" sz="1600" dirty="0" smtClean="0">
              <a:solidFill>
                <a:srgbClr val="000000"/>
              </a:solidFill>
            </a:endParaRPr>
          </a:p>
          <a:p>
            <a:pPr lvl="1"/>
            <a:endParaRPr lang="en-US" sz="1600" dirty="0">
              <a:solidFill>
                <a:srgbClr val="000000"/>
              </a:solidFill>
            </a:endParaRPr>
          </a:p>
          <a:p>
            <a:pPr lvl="1"/>
            <a:endParaRPr lang="en-US" sz="1600" dirty="0" smtClean="0">
              <a:solidFill>
                <a:srgbClr val="000000"/>
              </a:solidFill>
            </a:endParaRPr>
          </a:p>
          <a:p>
            <a:pPr lvl="1"/>
            <a:endParaRPr lang="en-US" sz="1600" dirty="0">
              <a:solidFill>
                <a:srgbClr val="000000"/>
              </a:solidFill>
            </a:endParaRPr>
          </a:p>
          <a:p>
            <a:pPr lvl="1"/>
            <a:endParaRPr lang="en-US" sz="1600" dirty="0">
              <a:solidFill>
                <a:srgbClr val="000000"/>
              </a:solidFill>
            </a:endParaRPr>
          </a:p>
          <a:p>
            <a:endParaRPr lang="en-US" sz="2000" dirty="0" smtClean="0">
              <a:solidFill>
                <a:srgbClr val="000000"/>
              </a:solidFill>
            </a:endParaRPr>
          </a:p>
          <a:p>
            <a:endParaRPr lang="en-US" sz="2000" dirty="0">
              <a:solidFill>
                <a:srgbClr val="000000"/>
              </a:solidFill>
            </a:endParaRPr>
          </a:p>
          <a:p>
            <a:endParaRPr lang="en-US" sz="2000" dirty="0" smtClean="0">
              <a:solidFill>
                <a:srgbClr val="000000"/>
              </a:solidFill>
            </a:endParaRPr>
          </a:p>
          <a:p>
            <a:endParaRPr lang="en-US" sz="2000" dirty="0">
              <a:solidFill>
                <a:srgbClr val="000000"/>
              </a:solidFill>
            </a:endParaRPr>
          </a:p>
          <a:p>
            <a:endParaRPr lang="en-US" sz="2000" dirty="0" smtClean="0">
              <a:solidFill>
                <a:srgbClr val="000000"/>
              </a:solidFill>
            </a:endParaRPr>
          </a:p>
          <a:p>
            <a:r>
              <a:rPr lang="en-US" sz="2000" dirty="0" smtClean="0">
                <a:solidFill>
                  <a:srgbClr val="000000"/>
                </a:solidFill>
              </a:rPr>
              <a:t>90</a:t>
            </a:r>
            <a:r>
              <a:rPr lang="en-US" sz="2000" dirty="0">
                <a:solidFill>
                  <a:srgbClr val="000000"/>
                </a:solidFill>
              </a:rPr>
              <a:t>% credible </a:t>
            </a:r>
            <a:r>
              <a:rPr lang="en-US" sz="2000" dirty="0" smtClean="0">
                <a:solidFill>
                  <a:srgbClr val="000000"/>
                </a:solidFill>
              </a:rPr>
              <a:t>regions:</a:t>
            </a:r>
          </a:p>
          <a:p>
            <a:pPr lvl="1"/>
            <a:r>
              <a:rPr lang="it-IT" sz="1600" dirty="0">
                <a:solidFill>
                  <a:srgbClr val="000000"/>
                </a:solidFill>
              </a:rPr>
              <a:t>GW150914: 230 </a:t>
            </a:r>
            <a:r>
              <a:rPr lang="it-IT" sz="1600" dirty="0" smtClean="0">
                <a:solidFill>
                  <a:srgbClr val="000000"/>
                </a:solidFill>
              </a:rPr>
              <a:t>deg</a:t>
            </a:r>
            <a:r>
              <a:rPr lang="it-IT" sz="1600" baseline="30000" dirty="0" smtClean="0">
                <a:solidFill>
                  <a:srgbClr val="000000"/>
                </a:solidFill>
              </a:rPr>
              <a:t>2</a:t>
            </a:r>
          </a:p>
          <a:p>
            <a:pPr lvl="1"/>
            <a:r>
              <a:rPr lang="ro-RO" sz="1600" dirty="0" smtClean="0">
                <a:solidFill>
                  <a:srgbClr val="000000"/>
                </a:solidFill>
              </a:rPr>
              <a:t>GW151226</a:t>
            </a:r>
            <a:r>
              <a:rPr lang="ro-RO" sz="1600" dirty="0">
                <a:solidFill>
                  <a:srgbClr val="000000"/>
                </a:solidFill>
              </a:rPr>
              <a:t>: 850 </a:t>
            </a:r>
            <a:r>
              <a:rPr lang="ro-RO" sz="1600" dirty="0" smtClean="0">
                <a:solidFill>
                  <a:srgbClr val="000000"/>
                </a:solidFill>
              </a:rPr>
              <a:t>deg</a:t>
            </a:r>
            <a:r>
              <a:rPr lang="ro-RO" sz="1600" baseline="30000" dirty="0" smtClean="0">
                <a:solidFill>
                  <a:srgbClr val="000000"/>
                </a:solidFill>
              </a:rPr>
              <a:t>2</a:t>
            </a:r>
          </a:p>
          <a:p>
            <a:pPr lvl="1"/>
            <a:r>
              <a:rPr lang="it-IT" sz="1600" dirty="0" smtClean="0">
                <a:solidFill>
                  <a:srgbClr val="000000"/>
                </a:solidFill>
              </a:rPr>
              <a:t>LVT151012</a:t>
            </a:r>
            <a:r>
              <a:rPr lang="it-IT" sz="1600" dirty="0">
                <a:solidFill>
                  <a:srgbClr val="000000"/>
                </a:solidFill>
              </a:rPr>
              <a:t>: 1600 </a:t>
            </a:r>
            <a:r>
              <a:rPr lang="it-IT" sz="1600" dirty="0" smtClean="0">
                <a:solidFill>
                  <a:srgbClr val="000000"/>
                </a:solidFill>
              </a:rPr>
              <a:t>deg</a:t>
            </a:r>
            <a:r>
              <a:rPr lang="it-IT" sz="1600" baseline="30000" dirty="0" smtClean="0">
                <a:solidFill>
                  <a:srgbClr val="000000"/>
                </a:solidFill>
              </a:rPr>
              <a:t>2</a:t>
            </a:r>
            <a:endParaRPr lang="en-US" sz="1600" baseline="30000" dirty="0">
              <a:solidFill>
                <a:srgbClr val="000000"/>
              </a:solidFill>
            </a:endParaRPr>
          </a:p>
          <a:p>
            <a:pPr lvl="1"/>
            <a:r>
              <a:rPr lang="en-US" sz="1600" dirty="0" smtClean="0">
                <a:solidFill>
                  <a:srgbClr val="000000"/>
                </a:solidFill>
              </a:rPr>
              <a:t>(GW170104: 1200 deg</a:t>
            </a:r>
            <a:r>
              <a:rPr lang="en-US" sz="1600" baseline="30000" dirty="0" smtClean="0">
                <a:solidFill>
                  <a:srgbClr val="000000"/>
                </a:solidFill>
              </a:rPr>
              <a:t>2</a:t>
            </a:r>
            <a:r>
              <a:rPr lang="en-US" sz="1600" dirty="0" smtClean="0">
                <a:solidFill>
                  <a:srgbClr val="000000"/>
                </a:solidFill>
              </a:rPr>
              <a:t>)</a:t>
            </a:r>
            <a:endParaRPr lang="it-IT" sz="1600" dirty="0" smtClean="0">
              <a:solidFill>
                <a:srgbClr val="000000"/>
              </a:solidFill>
            </a:endParaRPr>
          </a:p>
        </p:txBody>
      </p:sp>
      <p:sp>
        <p:nvSpPr>
          <p:cNvPr id="4" name="Slide Number Placeholder 3"/>
          <p:cNvSpPr>
            <a:spLocks noGrp="1"/>
          </p:cNvSpPr>
          <p:nvPr>
            <p:ph type="sldNum" sz="quarter" idx="11"/>
          </p:nvPr>
        </p:nvSpPr>
        <p:spPr/>
        <p:txBody>
          <a:bodyPr/>
          <a:lstStyle/>
          <a:p>
            <a:pPr>
              <a:defRPr/>
            </a:pPr>
            <a:fld id="{4703B35A-92CA-9244-943F-6D1BF23D8702}" type="slidenum">
              <a:rPr lang="en-US" smtClean="0"/>
              <a:pPr>
                <a:defRPr/>
              </a:pPr>
              <a:t>42</a:t>
            </a:fld>
            <a:endParaRPr lang="en-US"/>
          </a:p>
        </p:txBody>
      </p:sp>
      <p:pic>
        <p:nvPicPr>
          <p:cNvPr id="5" name="Picture 4"/>
          <p:cNvPicPr>
            <a:picLocks noChangeAspect="1"/>
          </p:cNvPicPr>
          <p:nvPr/>
        </p:nvPicPr>
        <p:blipFill>
          <a:blip r:embed="rId2"/>
          <a:stretch>
            <a:fillRect/>
          </a:stretch>
        </p:blipFill>
        <p:spPr>
          <a:xfrm>
            <a:off x="1644923" y="1892704"/>
            <a:ext cx="5996956" cy="3174859"/>
          </a:xfrm>
          <a:prstGeom prst="rect">
            <a:avLst/>
          </a:prstGeom>
        </p:spPr>
      </p:pic>
    </p:spTree>
    <p:extLst>
      <p:ext uri="{BB962C8B-B14F-4D97-AF65-F5344CB8AC3E}">
        <p14:creationId xmlns:p14="http://schemas.microsoft.com/office/powerpoint/2010/main" val="968765769"/>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Event Sky </a:t>
            </a:r>
            <a:r>
              <a:rPr lang="en-US" dirty="0"/>
              <a:t>L</a:t>
            </a:r>
            <a:r>
              <a:rPr lang="en-US" dirty="0" smtClean="0"/>
              <a:t>ocation</a:t>
            </a:r>
            <a:endParaRPr lang="en-US" dirty="0"/>
          </a:p>
        </p:txBody>
      </p:sp>
      <p:sp>
        <p:nvSpPr>
          <p:cNvPr id="3" name="Content Placeholder 2"/>
          <p:cNvSpPr>
            <a:spLocks noGrp="1"/>
          </p:cNvSpPr>
          <p:nvPr>
            <p:ph idx="1"/>
          </p:nvPr>
        </p:nvSpPr>
        <p:spPr>
          <a:xfrm>
            <a:off x="347289" y="1197237"/>
            <a:ext cx="8445606" cy="4525963"/>
          </a:xfrm>
        </p:spPr>
        <p:txBody>
          <a:bodyPr/>
          <a:lstStyle/>
          <a:p>
            <a:r>
              <a:rPr lang="en-US" sz="2000" dirty="0">
                <a:solidFill>
                  <a:srgbClr val="000000"/>
                </a:solidFill>
              </a:rPr>
              <a:t>With 2 detectors can only </a:t>
            </a:r>
            <a:r>
              <a:rPr lang="en-US" sz="2000" dirty="0" smtClean="0">
                <a:solidFill>
                  <a:srgbClr val="000000"/>
                </a:solidFill>
              </a:rPr>
              <a:t>limit location </a:t>
            </a:r>
            <a:r>
              <a:rPr lang="en-US" sz="2000" dirty="0">
                <a:solidFill>
                  <a:srgbClr val="000000"/>
                </a:solidFill>
              </a:rPr>
              <a:t>to annulus on the </a:t>
            </a:r>
            <a:r>
              <a:rPr lang="en-US" sz="2000" dirty="0" smtClean="0">
                <a:solidFill>
                  <a:srgbClr val="000000"/>
                </a:solidFill>
              </a:rPr>
              <a:t>sky</a:t>
            </a:r>
          </a:p>
          <a:p>
            <a:pPr lvl="1"/>
            <a:r>
              <a:rPr lang="en-US" sz="1600" dirty="0" smtClean="0">
                <a:solidFill>
                  <a:srgbClr val="000000"/>
                </a:solidFill>
              </a:rPr>
              <a:t>Preferential angles from interferometer antenna patterns </a:t>
            </a:r>
          </a:p>
          <a:p>
            <a:pPr lvl="1"/>
            <a:endParaRPr lang="en-US" sz="1600" dirty="0" smtClean="0">
              <a:solidFill>
                <a:srgbClr val="000000"/>
              </a:solidFill>
            </a:endParaRPr>
          </a:p>
          <a:p>
            <a:pPr lvl="1"/>
            <a:endParaRPr lang="en-US" sz="1600" dirty="0">
              <a:solidFill>
                <a:srgbClr val="000000"/>
              </a:solidFill>
            </a:endParaRPr>
          </a:p>
          <a:p>
            <a:pPr lvl="1"/>
            <a:endParaRPr lang="en-US" sz="1600" dirty="0" smtClean="0">
              <a:solidFill>
                <a:srgbClr val="000000"/>
              </a:solidFill>
            </a:endParaRPr>
          </a:p>
          <a:p>
            <a:pPr lvl="1"/>
            <a:endParaRPr lang="en-US" sz="1600" dirty="0">
              <a:solidFill>
                <a:srgbClr val="000000"/>
              </a:solidFill>
            </a:endParaRPr>
          </a:p>
          <a:p>
            <a:pPr lvl="1"/>
            <a:endParaRPr lang="en-US" sz="1600" dirty="0">
              <a:solidFill>
                <a:srgbClr val="000000"/>
              </a:solidFill>
            </a:endParaRPr>
          </a:p>
          <a:p>
            <a:endParaRPr lang="en-US" sz="2000" dirty="0" smtClean="0">
              <a:solidFill>
                <a:srgbClr val="000000"/>
              </a:solidFill>
            </a:endParaRPr>
          </a:p>
          <a:p>
            <a:endParaRPr lang="en-US" sz="2000" dirty="0">
              <a:solidFill>
                <a:srgbClr val="000000"/>
              </a:solidFill>
            </a:endParaRPr>
          </a:p>
          <a:p>
            <a:endParaRPr lang="en-US" sz="2000" dirty="0" smtClean="0">
              <a:solidFill>
                <a:srgbClr val="000000"/>
              </a:solidFill>
            </a:endParaRPr>
          </a:p>
          <a:p>
            <a:endParaRPr lang="en-US" sz="2000" dirty="0">
              <a:solidFill>
                <a:srgbClr val="000000"/>
              </a:solidFill>
            </a:endParaRPr>
          </a:p>
          <a:p>
            <a:endParaRPr lang="en-US" sz="2000" dirty="0" smtClean="0">
              <a:solidFill>
                <a:srgbClr val="000000"/>
              </a:solidFill>
            </a:endParaRPr>
          </a:p>
          <a:p>
            <a:r>
              <a:rPr lang="en-US" sz="2000" dirty="0" smtClean="0">
                <a:solidFill>
                  <a:srgbClr val="000000"/>
                </a:solidFill>
              </a:rPr>
              <a:t>90</a:t>
            </a:r>
            <a:r>
              <a:rPr lang="en-US" sz="2000" dirty="0">
                <a:solidFill>
                  <a:srgbClr val="000000"/>
                </a:solidFill>
              </a:rPr>
              <a:t>% credible </a:t>
            </a:r>
            <a:r>
              <a:rPr lang="en-US" sz="2000" dirty="0" smtClean="0">
                <a:solidFill>
                  <a:srgbClr val="000000"/>
                </a:solidFill>
              </a:rPr>
              <a:t>regions:</a:t>
            </a:r>
          </a:p>
          <a:p>
            <a:pPr lvl="1"/>
            <a:r>
              <a:rPr lang="it-IT" sz="1600" dirty="0">
                <a:solidFill>
                  <a:srgbClr val="000000"/>
                </a:solidFill>
              </a:rPr>
              <a:t>GW150914: 230 </a:t>
            </a:r>
            <a:r>
              <a:rPr lang="it-IT" sz="1600" dirty="0" smtClean="0">
                <a:solidFill>
                  <a:srgbClr val="000000"/>
                </a:solidFill>
              </a:rPr>
              <a:t>deg</a:t>
            </a:r>
            <a:r>
              <a:rPr lang="it-IT" sz="1600" baseline="30000" dirty="0" smtClean="0">
                <a:solidFill>
                  <a:srgbClr val="000000"/>
                </a:solidFill>
              </a:rPr>
              <a:t>2</a:t>
            </a:r>
          </a:p>
          <a:p>
            <a:pPr lvl="1"/>
            <a:r>
              <a:rPr lang="ro-RO" sz="1600" dirty="0" smtClean="0">
                <a:solidFill>
                  <a:srgbClr val="000000"/>
                </a:solidFill>
              </a:rPr>
              <a:t>GW151226</a:t>
            </a:r>
            <a:r>
              <a:rPr lang="ro-RO" sz="1600" dirty="0">
                <a:solidFill>
                  <a:srgbClr val="000000"/>
                </a:solidFill>
              </a:rPr>
              <a:t>: 850 </a:t>
            </a:r>
            <a:r>
              <a:rPr lang="ro-RO" sz="1600" dirty="0" smtClean="0">
                <a:solidFill>
                  <a:srgbClr val="000000"/>
                </a:solidFill>
              </a:rPr>
              <a:t>deg</a:t>
            </a:r>
            <a:r>
              <a:rPr lang="ro-RO" sz="1600" baseline="30000" dirty="0" smtClean="0">
                <a:solidFill>
                  <a:srgbClr val="000000"/>
                </a:solidFill>
              </a:rPr>
              <a:t>2</a:t>
            </a:r>
          </a:p>
          <a:p>
            <a:pPr lvl="1"/>
            <a:r>
              <a:rPr lang="it-IT" sz="1600" dirty="0" smtClean="0">
                <a:solidFill>
                  <a:srgbClr val="000000"/>
                </a:solidFill>
              </a:rPr>
              <a:t>LVT151012</a:t>
            </a:r>
            <a:r>
              <a:rPr lang="it-IT" sz="1600" dirty="0">
                <a:solidFill>
                  <a:srgbClr val="000000"/>
                </a:solidFill>
              </a:rPr>
              <a:t>: 1600 </a:t>
            </a:r>
            <a:r>
              <a:rPr lang="it-IT" sz="1600" dirty="0" smtClean="0">
                <a:solidFill>
                  <a:srgbClr val="000000"/>
                </a:solidFill>
              </a:rPr>
              <a:t>deg</a:t>
            </a:r>
            <a:r>
              <a:rPr lang="it-IT" sz="1600" baseline="30000" dirty="0" smtClean="0">
                <a:solidFill>
                  <a:srgbClr val="000000"/>
                </a:solidFill>
              </a:rPr>
              <a:t>2</a:t>
            </a:r>
            <a:endParaRPr lang="en-US" sz="1600" baseline="30000" dirty="0">
              <a:solidFill>
                <a:srgbClr val="000000"/>
              </a:solidFill>
            </a:endParaRPr>
          </a:p>
          <a:p>
            <a:pPr lvl="1"/>
            <a:r>
              <a:rPr lang="en-US" sz="1600" dirty="0" smtClean="0">
                <a:solidFill>
                  <a:srgbClr val="000000"/>
                </a:solidFill>
              </a:rPr>
              <a:t>(GW170104: 1200 deg</a:t>
            </a:r>
            <a:r>
              <a:rPr lang="en-US" sz="1600" baseline="30000" dirty="0" smtClean="0">
                <a:solidFill>
                  <a:srgbClr val="000000"/>
                </a:solidFill>
              </a:rPr>
              <a:t>2</a:t>
            </a:r>
            <a:r>
              <a:rPr lang="en-US" sz="1600" dirty="0" smtClean="0">
                <a:solidFill>
                  <a:srgbClr val="000000"/>
                </a:solidFill>
              </a:rPr>
              <a:t>)</a:t>
            </a:r>
            <a:endParaRPr lang="it-IT" sz="1600" dirty="0" smtClean="0">
              <a:solidFill>
                <a:srgbClr val="000000"/>
              </a:solidFill>
            </a:endParaRPr>
          </a:p>
        </p:txBody>
      </p:sp>
      <p:sp>
        <p:nvSpPr>
          <p:cNvPr id="4" name="Slide Number Placeholder 3"/>
          <p:cNvSpPr>
            <a:spLocks noGrp="1"/>
          </p:cNvSpPr>
          <p:nvPr>
            <p:ph type="sldNum" sz="quarter" idx="11"/>
          </p:nvPr>
        </p:nvSpPr>
        <p:spPr/>
        <p:txBody>
          <a:bodyPr/>
          <a:lstStyle/>
          <a:p>
            <a:pPr>
              <a:defRPr/>
            </a:pPr>
            <a:fld id="{4703B35A-92CA-9244-943F-6D1BF23D8702}" type="slidenum">
              <a:rPr lang="en-US" smtClean="0"/>
              <a:pPr>
                <a:defRPr/>
              </a:pPr>
              <a:t>43</a:t>
            </a:fld>
            <a:endParaRPr lang="en-US"/>
          </a:p>
        </p:txBody>
      </p:sp>
      <p:pic>
        <p:nvPicPr>
          <p:cNvPr id="5" name="Picture 4"/>
          <p:cNvPicPr>
            <a:picLocks noChangeAspect="1"/>
          </p:cNvPicPr>
          <p:nvPr/>
        </p:nvPicPr>
        <p:blipFill>
          <a:blip r:embed="rId2"/>
          <a:stretch>
            <a:fillRect/>
          </a:stretch>
        </p:blipFill>
        <p:spPr>
          <a:xfrm>
            <a:off x="1644923" y="1892704"/>
            <a:ext cx="5996956" cy="3174859"/>
          </a:xfrm>
          <a:prstGeom prst="rect">
            <a:avLst/>
          </a:prstGeom>
        </p:spPr>
      </p:pic>
      <p:sp>
        <p:nvSpPr>
          <p:cNvPr id="6" name="TextBox 5"/>
          <p:cNvSpPr txBox="1"/>
          <p:nvPr/>
        </p:nvSpPr>
        <p:spPr>
          <a:xfrm>
            <a:off x="1270046" y="2566431"/>
            <a:ext cx="6955750" cy="1323439"/>
          </a:xfrm>
          <a:prstGeom prst="rect">
            <a:avLst/>
          </a:prstGeom>
          <a:solidFill>
            <a:srgbClr val="FFFFFF"/>
          </a:solidFill>
          <a:ln w="57150" cmpd="sng">
            <a:solidFill>
              <a:schemeClr val="tx1"/>
            </a:solidFill>
          </a:ln>
        </p:spPr>
        <p:txBody>
          <a:bodyPr wrap="none" rtlCol="0">
            <a:spAutoFit/>
          </a:bodyPr>
          <a:lstStyle/>
          <a:p>
            <a:r>
              <a:rPr lang="en-US" sz="2000" b="0" dirty="0" smtClean="0"/>
              <a:t>With Virgo, 90% credible regions decrease </a:t>
            </a:r>
          </a:p>
          <a:p>
            <a:r>
              <a:rPr lang="en-US" sz="2000" b="0" dirty="0" smtClean="0"/>
              <a:t>by approximately 2 – 6 times: </a:t>
            </a:r>
          </a:p>
          <a:p>
            <a:pPr marL="285750" indent="-285750">
              <a:buFont typeface="Arial"/>
              <a:buChar char="•"/>
            </a:pPr>
            <a:r>
              <a:rPr lang="en-US" sz="2000" b="0" dirty="0" smtClean="0"/>
              <a:t>Assuming Equal LIGO sensitivities; Virgo 1/3 as sensitive </a:t>
            </a:r>
          </a:p>
          <a:p>
            <a:pPr marL="285750" indent="-285750">
              <a:buFont typeface="Arial"/>
              <a:buChar char="•"/>
            </a:pPr>
            <a:r>
              <a:rPr lang="en-US" sz="2000" b="0" dirty="0" smtClean="0"/>
              <a:t>Also depends on duty cycle and sky location</a:t>
            </a:r>
            <a:endParaRPr lang="en-US" sz="2000" b="0" dirty="0"/>
          </a:p>
        </p:txBody>
      </p:sp>
    </p:spTree>
    <p:extLst>
      <p:ext uri="{BB962C8B-B14F-4D97-AF65-F5344CB8AC3E}">
        <p14:creationId xmlns:p14="http://schemas.microsoft.com/office/powerpoint/2010/main" val="2567575736"/>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109" y="528632"/>
            <a:ext cx="8229600" cy="603437"/>
          </a:xfrm>
        </p:spPr>
        <p:txBody>
          <a:bodyPr>
            <a:noAutofit/>
          </a:bodyPr>
          <a:lstStyle/>
          <a:p>
            <a:r>
              <a:rPr lang="en-US" dirty="0" smtClean="0"/>
              <a:t>‘A+’ Advanced LIGO </a:t>
            </a:r>
            <a:br>
              <a:rPr lang="en-US" dirty="0" smtClean="0"/>
            </a:br>
            <a:r>
              <a:rPr lang="en-US" dirty="0" smtClean="0"/>
              <a:t>Mid-scale Upgrade</a:t>
            </a:r>
            <a:endParaRPr lang="en-US" dirty="0"/>
          </a:p>
        </p:txBody>
      </p:sp>
      <p:sp>
        <p:nvSpPr>
          <p:cNvPr id="6" name="Slide Number Placeholder 5"/>
          <p:cNvSpPr>
            <a:spLocks noGrp="1"/>
          </p:cNvSpPr>
          <p:nvPr>
            <p:ph type="sldNum" sz="quarter" idx="4294967295"/>
          </p:nvPr>
        </p:nvSpPr>
        <p:spPr>
          <a:xfrm>
            <a:off x="7862031" y="6400800"/>
            <a:ext cx="1905000" cy="457200"/>
          </a:xfrm>
          <a:prstGeom prst="rect">
            <a:avLst/>
          </a:prstGeom>
        </p:spPr>
        <p:txBody>
          <a:bodyPr/>
          <a:lstStyle/>
          <a:p>
            <a:fld id="{E08999DA-6F64-BF45-B314-74E8F7222AA8}" type="slidenum">
              <a:rPr lang="en-US" smtClean="0"/>
              <a:t>44</a:t>
            </a:fld>
            <a:endParaRPr lang="en-US" dirty="0"/>
          </a:p>
        </p:txBody>
      </p:sp>
      <p:pic>
        <p:nvPicPr>
          <p:cNvPr id="9" name="Content Placeholder 6" descr="aLIGOPlus_future_simp.png"/>
          <p:cNvPicPr>
            <a:picLocks noChangeAspect="1"/>
          </p:cNvPicPr>
          <p:nvPr/>
        </p:nvPicPr>
        <p:blipFill rotWithShape="1">
          <a:blip r:embed="rId2">
            <a:extLst>
              <a:ext uri="{28A0092B-C50C-407E-A947-70E740481C1C}">
                <a14:useLocalDpi xmlns:a14="http://schemas.microsoft.com/office/drawing/2010/main" val="0"/>
              </a:ext>
            </a:extLst>
          </a:blip>
          <a:srcRect l="-10189" r="-10189"/>
          <a:stretch/>
        </p:blipFill>
        <p:spPr bwMode="auto">
          <a:xfrm>
            <a:off x="3260406" y="1189185"/>
            <a:ext cx="6885769" cy="3786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pic>
      <p:sp>
        <p:nvSpPr>
          <p:cNvPr id="10" name="TextBox 9"/>
          <p:cNvSpPr txBox="1"/>
          <p:nvPr/>
        </p:nvSpPr>
        <p:spPr>
          <a:xfrm>
            <a:off x="4483110" y="5081793"/>
            <a:ext cx="4326312" cy="1384995"/>
          </a:xfrm>
          <a:prstGeom prst="rect">
            <a:avLst/>
          </a:prstGeom>
          <a:noFill/>
          <a:ln>
            <a:solidFill>
              <a:schemeClr val="tx1"/>
            </a:solidFill>
          </a:ln>
        </p:spPr>
        <p:txBody>
          <a:bodyPr wrap="square" rtlCol="0">
            <a:spAutoFit/>
          </a:bodyPr>
          <a:lstStyle/>
          <a:p>
            <a:r>
              <a:rPr lang="en-US" sz="1400" b="1" i="1" dirty="0" smtClean="0">
                <a:solidFill>
                  <a:srgbClr val="000000"/>
                </a:solidFill>
                <a:latin typeface="Arial"/>
                <a:cs typeface="Arial"/>
              </a:rPr>
              <a:t>A+ key parameters:  </a:t>
            </a:r>
            <a:r>
              <a:rPr lang="en-US" sz="1400" dirty="0" smtClean="0">
                <a:solidFill>
                  <a:srgbClr val="000000"/>
                </a:solidFill>
                <a:latin typeface="Arial"/>
                <a:cs typeface="Arial"/>
              </a:rPr>
              <a:t>	12dB </a:t>
            </a:r>
            <a:r>
              <a:rPr lang="en-US" sz="1400" dirty="0">
                <a:solidFill>
                  <a:srgbClr val="000000"/>
                </a:solidFill>
                <a:latin typeface="Arial"/>
                <a:cs typeface="Arial"/>
              </a:rPr>
              <a:t>injected </a:t>
            </a:r>
            <a:r>
              <a:rPr lang="en-US" sz="1400" dirty="0" smtClean="0">
                <a:solidFill>
                  <a:srgbClr val="000000"/>
                </a:solidFill>
                <a:latin typeface="Arial"/>
                <a:cs typeface="Arial"/>
              </a:rPr>
              <a:t>squeezing</a:t>
            </a:r>
          </a:p>
          <a:p>
            <a:r>
              <a:rPr lang="en-US" sz="1400" dirty="0" smtClean="0">
                <a:solidFill>
                  <a:srgbClr val="000000"/>
                </a:solidFill>
                <a:latin typeface="Arial"/>
                <a:cs typeface="Arial"/>
              </a:rPr>
              <a:t>		15</a:t>
            </a:r>
            <a:r>
              <a:rPr lang="en-US" sz="1400" dirty="0">
                <a:solidFill>
                  <a:srgbClr val="000000"/>
                </a:solidFill>
                <a:latin typeface="Arial"/>
                <a:cs typeface="Arial"/>
              </a:rPr>
              <a:t>% </a:t>
            </a:r>
            <a:r>
              <a:rPr lang="en-US" sz="1400" dirty="0" smtClean="0">
                <a:solidFill>
                  <a:srgbClr val="000000"/>
                </a:solidFill>
                <a:latin typeface="Arial"/>
                <a:cs typeface="Arial"/>
              </a:rPr>
              <a:t>readout loss </a:t>
            </a:r>
          </a:p>
          <a:p>
            <a:r>
              <a:rPr lang="en-US" sz="1400" dirty="0" smtClean="0">
                <a:solidFill>
                  <a:srgbClr val="000000"/>
                </a:solidFill>
                <a:latin typeface="Arial"/>
                <a:cs typeface="Arial"/>
              </a:rPr>
              <a:t>		100 </a:t>
            </a:r>
            <a:r>
              <a:rPr lang="en-US" sz="1400" dirty="0">
                <a:solidFill>
                  <a:srgbClr val="000000"/>
                </a:solidFill>
                <a:latin typeface="Arial"/>
                <a:cs typeface="Arial"/>
              </a:rPr>
              <a:t>m filter </a:t>
            </a:r>
            <a:r>
              <a:rPr lang="en-US" sz="1400" dirty="0" smtClean="0">
                <a:solidFill>
                  <a:srgbClr val="000000"/>
                </a:solidFill>
                <a:latin typeface="Arial"/>
                <a:cs typeface="Arial"/>
              </a:rPr>
              <a:t>cavity (FC) </a:t>
            </a:r>
            <a:endParaRPr lang="en-US" sz="1400" dirty="0">
              <a:solidFill>
                <a:srgbClr val="000000"/>
              </a:solidFill>
              <a:latin typeface="Arial"/>
              <a:cs typeface="Arial"/>
            </a:endParaRPr>
          </a:p>
          <a:p>
            <a:r>
              <a:rPr lang="en-US" sz="1400" dirty="0" smtClean="0">
                <a:solidFill>
                  <a:srgbClr val="000000"/>
                </a:solidFill>
                <a:latin typeface="Arial"/>
                <a:cs typeface="Arial"/>
              </a:rPr>
              <a:t>		20 </a:t>
            </a:r>
            <a:r>
              <a:rPr lang="en-US" sz="1400" dirty="0">
                <a:solidFill>
                  <a:srgbClr val="000000"/>
                </a:solidFill>
                <a:latin typeface="Arial"/>
                <a:cs typeface="Arial"/>
              </a:rPr>
              <a:t>ppm  </a:t>
            </a:r>
            <a:r>
              <a:rPr lang="en-US" dirty="0" smtClean="0">
                <a:solidFill>
                  <a:srgbClr val="000000"/>
                </a:solidFill>
                <a:latin typeface="Arial"/>
                <a:cs typeface="Arial"/>
              </a:rPr>
              <a:t>round trip </a:t>
            </a:r>
            <a:r>
              <a:rPr lang="en-US" sz="1400" dirty="0" smtClean="0">
                <a:solidFill>
                  <a:srgbClr val="000000"/>
                </a:solidFill>
                <a:latin typeface="Arial"/>
                <a:cs typeface="Arial"/>
              </a:rPr>
              <a:t>FC loss </a:t>
            </a:r>
          </a:p>
          <a:p>
            <a:r>
              <a:rPr lang="en-US" sz="1400" dirty="0" smtClean="0">
                <a:solidFill>
                  <a:srgbClr val="000000"/>
                </a:solidFill>
                <a:latin typeface="Arial"/>
                <a:cs typeface="Arial"/>
              </a:rPr>
              <a:t>		</a:t>
            </a:r>
            <a:r>
              <a:rPr lang="en-US" sz="1400" dirty="0" smtClean="0">
                <a:solidFill>
                  <a:srgbClr val="FF0000"/>
                </a:solidFill>
                <a:latin typeface="Arial"/>
                <a:cs typeface="Arial"/>
              </a:rPr>
              <a:t>Coating Thermal Noise half 			of  </a:t>
            </a:r>
            <a:r>
              <a:rPr lang="en-US" sz="1400" dirty="0" err="1" smtClean="0">
                <a:solidFill>
                  <a:srgbClr val="FF0000"/>
                </a:solidFill>
                <a:latin typeface="Arial"/>
                <a:cs typeface="Arial"/>
              </a:rPr>
              <a:t>aLIGO</a:t>
            </a:r>
            <a:endParaRPr lang="en-US" sz="1400" dirty="0">
              <a:solidFill>
                <a:srgbClr val="FF0000"/>
              </a:solidFill>
              <a:latin typeface="Arial"/>
              <a:cs typeface="Arial"/>
            </a:endParaRPr>
          </a:p>
        </p:txBody>
      </p:sp>
      <p:sp>
        <p:nvSpPr>
          <p:cNvPr id="3" name="Content Placeholder 2"/>
          <p:cNvSpPr>
            <a:spLocks noGrp="1"/>
          </p:cNvSpPr>
          <p:nvPr>
            <p:ph idx="1"/>
          </p:nvPr>
        </p:nvSpPr>
        <p:spPr>
          <a:xfrm>
            <a:off x="-2" y="1133071"/>
            <a:ext cx="4289339" cy="5875024"/>
          </a:xfrm>
        </p:spPr>
        <p:txBody>
          <a:bodyPr>
            <a:noAutofit/>
          </a:bodyPr>
          <a:lstStyle/>
          <a:p>
            <a:pPr>
              <a:lnSpc>
                <a:spcPct val="110000"/>
              </a:lnSpc>
            </a:pPr>
            <a:r>
              <a:rPr lang="en-US" sz="1800" dirty="0" smtClean="0">
                <a:solidFill>
                  <a:schemeClr val="tx2"/>
                </a:solidFill>
              </a:rPr>
              <a:t>An upgrade to </a:t>
            </a:r>
            <a:r>
              <a:rPr lang="en-US" sz="1800" dirty="0" err="1" smtClean="0">
                <a:solidFill>
                  <a:schemeClr val="tx2"/>
                </a:solidFill>
              </a:rPr>
              <a:t>aLIGO</a:t>
            </a:r>
            <a:r>
              <a:rPr lang="en-US" sz="1800" dirty="0" smtClean="0">
                <a:solidFill>
                  <a:schemeClr val="tx2"/>
                </a:solidFill>
              </a:rPr>
              <a:t> that leverages existing technology and infrastructure, with minimal new investment and moderate risk</a:t>
            </a:r>
            <a:endParaRPr lang="en-US" sz="1200" dirty="0" smtClean="0">
              <a:solidFill>
                <a:schemeClr val="tx2"/>
              </a:solidFill>
            </a:endParaRPr>
          </a:p>
          <a:p>
            <a:pPr>
              <a:lnSpc>
                <a:spcPct val="110000"/>
              </a:lnSpc>
            </a:pPr>
            <a:r>
              <a:rPr lang="en-US" sz="1800" dirty="0" smtClean="0">
                <a:solidFill>
                  <a:schemeClr val="tx2"/>
                </a:solidFill>
              </a:rPr>
              <a:t>Target: average 1.7 increase in range over </a:t>
            </a:r>
            <a:r>
              <a:rPr lang="en-US" sz="1800" dirty="0" err="1" smtClean="0">
                <a:solidFill>
                  <a:schemeClr val="tx2"/>
                </a:solidFill>
              </a:rPr>
              <a:t>aLIGO</a:t>
            </a:r>
            <a:endParaRPr lang="en-US" sz="1800" dirty="0" smtClean="0">
              <a:solidFill>
                <a:schemeClr val="tx2"/>
              </a:solidFill>
            </a:endParaRPr>
          </a:p>
          <a:p>
            <a:pPr>
              <a:lnSpc>
                <a:spcPct val="110000"/>
              </a:lnSpc>
              <a:buFont typeface="Wingdings" charset="0"/>
              <a:buChar char="è"/>
            </a:pPr>
            <a:r>
              <a:rPr lang="en-US" sz="1800" b="1" i="1" dirty="0" smtClean="0">
                <a:solidFill>
                  <a:schemeClr val="tx2"/>
                </a:solidFill>
              </a:rPr>
              <a:t>~ 5 greater event rate than Advanced LIGO; ~ 40 times better than current Advanced LIGO sensitivity </a:t>
            </a:r>
          </a:p>
          <a:p>
            <a:pPr>
              <a:lnSpc>
                <a:spcPct val="110000"/>
              </a:lnSpc>
            </a:pPr>
            <a:r>
              <a:rPr lang="en-US" sz="1800" dirty="0" smtClean="0">
                <a:solidFill>
                  <a:schemeClr val="tx2"/>
                </a:solidFill>
              </a:rPr>
              <a:t>Stepping stone to future detector technologies</a:t>
            </a:r>
          </a:p>
          <a:p>
            <a:pPr>
              <a:lnSpc>
                <a:spcPct val="110000"/>
              </a:lnSpc>
            </a:pPr>
            <a:r>
              <a:rPr lang="en-US" sz="1800" dirty="0" smtClean="0">
                <a:solidFill>
                  <a:schemeClr val="tx2"/>
                </a:solidFill>
              </a:rPr>
              <a:t>Two year down time; back online by 2023</a:t>
            </a:r>
            <a:r>
              <a:rPr lang="en-US" sz="1800" dirty="0">
                <a:solidFill>
                  <a:schemeClr val="tx2"/>
                </a:solidFill>
              </a:rPr>
              <a:t> </a:t>
            </a:r>
            <a:r>
              <a:rPr lang="en-US" sz="1800" dirty="0" smtClean="0">
                <a:solidFill>
                  <a:schemeClr val="tx2"/>
                </a:solidFill>
              </a:rPr>
              <a:t>with funding in FY’19</a:t>
            </a:r>
          </a:p>
          <a:p>
            <a:pPr lvl="1">
              <a:lnSpc>
                <a:spcPct val="110000"/>
              </a:lnSpc>
            </a:pPr>
            <a:r>
              <a:rPr lang="en-US" sz="1600" dirty="0" smtClean="0">
                <a:solidFill>
                  <a:schemeClr val="tx2"/>
                </a:solidFill>
              </a:rPr>
              <a:t>Funding model based on successful Advanced LIGO model using international partners</a:t>
            </a:r>
          </a:p>
        </p:txBody>
      </p:sp>
    </p:spTree>
    <p:extLst>
      <p:ext uri="{BB962C8B-B14F-4D97-AF65-F5344CB8AC3E}">
        <p14:creationId xmlns:p14="http://schemas.microsoft.com/office/powerpoint/2010/main" val="66437859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sp>
        <p:nvSpPr>
          <p:cNvPr id="42" name="Shape 42"/>
          <p:cNvSpPr txBox="1">
            <a:spLocks noGrp="1"/>
          </p:cNvSpPr>
          <p:nvPr>
            <p:ph type="title"/>
          </p:nvPr>
        </p:nvSpPr>
        <p:spPr>
          <a:xfrm>
            <a:off x="238104" y="152921"/>
            <a:ext cx="9143999" cy="825574"/>
          </a:xfrm>
          <a:prstGeom prst="rect">
            <a:avLst/>
          </a:prstGeom>
        </p:spPr>
        <p:txBody>
          <a:bodyPr lIns="91425" tIns="91425" rIns="91425" bIns="91425" anchor="ctr" anchorCtr="0">
            <a:noAutofit/>
          </a:bodyPr>
          <a:lstStyle/>
          <a:p>
            <a:r>
              <a:rPr lang="en-US" sz="2800" i="1" dirty="0" smtClean="0">
                <a:latin typeface="IM Fell English"/>
                <a:ea typeface="IM Fell English"/>
                <a:cs typeface="IM Fell English"/>
                <a:sym typeface="IM Fell English"/>
              </a:rPr>
              <a:t>Further on: Voyager, </a:t>
            </a:r>
            <a:br>
              <a:rPr lang="en-US" sz="2800" i="1" dirty="0" smtClean="0">
                <a:latin typeface="IM Fell English"/>
                <a:ea typeface="IM Fell English"/>
                <a:cs typeface="IM Fell English"/>
                <a:sym typeface="IM Fell English"/>
              </a:rPr>
            </a:br>
            <a:r>
              <a:rPr lang="en-US" sz="2800" i="1" dirty="0" smtClean="0">
                <a:latin typeface="IM Fell English"/>
                <a:ea typeface="IM Fell English"/>
                <a:cs typeface="IM Fell English"/>
                <a:sym typeface="IM Fell English"/>
              </a:rPr>
              <a:t>Einstein Telescope, Cosmic Explorer</a:t>
            </a:r>
            <a:endParaRPr lang="en" sz="2800" i="1" dirty="0">
              <a:latin typeface="IM Fell English"/>
              <a:ea typeface="IM Fell English"/>
              <a:cs typeface="IM Fell English"/>
              <a:sym typeface="IM Fell English"/>
            </a:endParaRPr>
          </a:p>
        </p:txBody>
      </p:sp>
      <p:sp>
        <p:nvSpPr>
          <p:cNvPr id="4" name="Slide Number Placeholder 3"/>
          <p:cNvSpPr>
            <a:spLocks noGrp="1"/>
          </p:cNvSpPr>
          <p:nvPr>
            <p:ph type="sldNum" idx="12"/>
          </p:nvPr>
        </p:nvSpPr>
        <p:spPr/>
        <p:txBody>
          <a:bodyPr/>
          <a:lstStyle/>
          <a:p>
            <a:pPr>
              <a:spcBef>
                <a:spcPts val="0"/>
              </a:spcBef>
              <a:buNone/>
            </a:pPr>
            <a:fld id="{00000000-1234-1234-1234-123412341234}" type="slidenum">
              <a:rPr lang="en" smtClean="0"/>
              <a:t>45</a:t>
            </a:fld>
            <a:endParaRPr lang="en"/>
          </a:p>
        </p:txBody>
      </p:sp>
      <p:grpSp>
        <p:nvGrpSpPr>
          <p:cNvPr id="5" name="Group 4"/>
          <p:cNvGrpSpPr/>
          <p:nvPr/>
        </p:nvGrpSpPr>
        <p:grpSpPr>
          <a:xfrm>
            <a:off x="141389" y="2199798"/>
            <a:ext cx="3622306" cy="3133694"/>
            <a:chOff x="298508" y="1846259"/>
            <a:chExt cx="3622306" cy="3133694"/>
          </a:xfrm>
        </p:grpSpPr>
        <p:pic>
          <p:nvPicPr>
            <p:cNvPr id="41" name="Shape 4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01145" y="1846259"/>
              <a:ext cx="3619669" cy="3133694"/>
            </a:xfrm>
            <a:prstGeom prst="rect">
              <a:avLst/>
            </a:prstGeom>
            <a:noFill/>
            <a:ln>
              <a:noFill/>
            </a:ln>
          </p:spPr>
        </p:pic>
        <p:sp>
          <p:nvSpPr>
            <p:cNvPr id="2" name="TextBox 1"/>
            <p:cNvSpPr txBox="1"/>
            <p:nvPr/>
          </p:nvSpPr>
          <p:spPr>
            <a:xfrm>
              <a:off x="298508" y="4278627"/>
              <a:ext cx="530915" cy="200055"/>
            </a:xfrm>
            <a:prstGeom prst="rect">
              <a:avLst/>
            </a:prstGeom>
            <a:solidFill>
              <a:srgbClr val="FF68D1"/>
            </a:solidFill>
          </p:spPr>
          <p:txBody>
            <a:bodyPr wrap="none" rtlCol="0">
              <a:spAutoFit/>
            </a:bodyPr>
            <a:lstStyle/>
            <a:p>
              <a:r>
                <a:rPr lang="en-US" sz="700" dirty="0" smtClean="0">
                  <a:solidFill>
                    <a:schemeClr val="tx2"/>
                  </a:solidFill>
                  <a:latin typeface="Symbol" charset="2"/>
                  <a:cs typeface="Symbol" charset="2"/>
                </a:rPr>
                <a:t>l = 2 m</a:t>
              </a:r>
              <a:r>
                <a:rPr lang="en-US" sz="700" b="0" dirty="0" smtClean="0">
                  <a:solidFill>
                    <a:schemeClr val="tx2"/>
                  </a:solidFill>
                  <a:latin typeface="Times New Roman"/>
                  <a:cs typeface="Times New Roman"/>
                </a:rPr>
                <a:t>m</a:t>
              </a:r>
              <a:endParaRPr lang="en-US" sz="700" b="0" dirty="0">
                <a:solidFill>
                  <a:schemeClr val="tx2"/>
                </a:solidFill>
                <a:latin typeface="Times New Roman"/>
                <a:cs typeface="Times New Roman"/>
              </a:endParaRPr>
            </a:p>
          </p:txBody>
        </p:sp>
      </p:grpSp>
      <p:pic>
        <p:nvPicPr>
          <p:cNvPr id="14" name="Picture 13"/>
          <p:cNvPicPr>
            <a:picLocks noChangeAspect="1"/>
          </p:cNvPicPr>
          <p:nvPr/>
        </p:nvPicPr>
        <p:blipFill>
          <a:blip r:embed="rId4"/>
          <a:stretch>
            <a:fillRect/>
          </a:stretch>
        </p:blipFill>
        <p:spPr>
          <a:xfrm>
            <a:off x="3997500" y="4836065"/>
            <a:ext cx="4565487" cy="1652706"/>
          </a:xfrm>
          <a:prstGeom prst="rect">
            <a:avLst/>
          </a:prstGeom>
        </p:spPr>
      </p:pic>
      <p:sp>
        <p:nvSpPr>
          <p:cNvPr id="6" name="TextBox 5"/>
          <p:cNvSpPr txBox="1"/>
          <p:nvPr/>
        </p:nvSpPr>
        <p:spPr>
          <a:xfrm>
            <a:off x="445171" y="1217745"/>
            <a:ext cx="3072849" cy="830997"/>
          </a:xfrm>
          <a:prstGeom prst="rect">
            <a:avLst/>
          </a:prstGeom>
          <a:noFill/>
          <a:ln>
            <a:solidFill>
              <a:srgbClr val="114FFB"/>
            </a:solidFill>
          </a:ln>
        </p:spPr>
        <p:txBody>
          <a:bodyPr wrap="none" rtlCol="0">
            <a:spAutoFit/>
          </a:bodyPr>
          <a:lstStyle/>
          <a:p>
            <a:r>
              <a:rPr lang="en-US" sz="1600" i="1" dirty="0" smtClean="0">
                <a:solidFill>
                  <a:srgbClr val="000000"/>
                </a:solidFill>
              </a:rPr>
              <a:t>LIGO Voyager – exploiting </a:t>
            </a:r>
          </a:p>
          <a:p>
            <a:r>
              <a:rPr lang="en-US" sz="1600" i="1" dirty="0" smtClean="0">
                <a:solidFill>
                  <a:srgbClr val="000000"/>
                </a:solidFill>
              </a:rPr>
              <a:t>the LIGO Observatory facility </a:t>
            </a:r>
          </a:p>
          <a:p>
            <a:r>
              <a:rPr lang="en-US" sz="1600" i="1" dirty="0" smtClean="0">
                <a:solidFill>
                  <a:srgbClr val="000000"/>
                </a:solidFill>
              </a:rPr>
              <a:t>limits</a:t>
            </a:r>
            <a:endParaRPr lang="en-US" sz="1600" i="1" dirty="0">
              <a:solidFill>
                <a:srgbClr val="000000"/>
              </a:solidFill>
            </a:endParaRPr>
          </a:p>
        </p:txBody>
      </p:sp>
      <p:grpSp>
        <p:nvGrpSpPr>
          <p:cNvPr id="17" name="Group 16"/>
          <p:cNvGrpSpPr/>
          <p:nvPr/>
        </p:nvGrpSpPr>
        <p:grpSpPr>
          <a:xfrm>
            <a:off x="4255306" y="1899196"/>
            <a:ext cx="4099833" cy="2670621"/>
            <a:chOff x="4255306" y="1558751"/>
            <a:chExt cx="4099833" cy="2670621"/>
          </a:xfrm>
        </p:grpSpPr>
        <p:pic>
          <p:nvPicPr>
            <p:cNvPr id="13" name="Picture 12"/>
            <p:cNvPicPr/>
            <p:nvPr/>
          </p:nvPicPr>
          <p:blipFill>
            <a:blip r:embed="rId5"/>
            <a:stretch/>
          </p:blipFill>
          <p:spPr>
            <a:xfrm>
              <a:off x="4255306" y="1558751"/>
              <a:ext cx="4099833" cy="2670621"/>
            </a:xfrm>
            <a:prstGeom prst="rect">
              <a:avLst/>
            </a:prstGeom>
            <a:ln>
              <a:noFill/>
            </a:ln>
          </p:spPr>
        </p:pic>
        <p:sp>
          <p:nvSpPr>
            <p:cNvPr id="7" name="Rectangle 6"/>
            <p:cNvSpPr/>
            <p:nvPr/>
          </p:nvSpPr>
          <p:spPr>
            <a:xfrm>
              <a:off x="5170015" y="3864344"/>
              <a:ext cx="3139304" cy="307777"/>
            </a:xfrm>
            <a:prstGeom prst="rect">
              <a:avLst/>
            </a:prstGeom>
            <a:ln>
              <a:solidFill>
                <a:srgbClr val="FFFFFF"/>
              </a:solidFill>
            </a:ln>
          </p:spPr>
          <p:txBody>
            <a:bodyPr wrap="none">
              <a:spAutoFit/>
            </a:bodyPr>
            <a:lstStyle/>
            <a:p>
              <a:r>
                <a:rPr lang="en-US" i="1" spc="-1" dirty="0" smtClean="0">
                  <a:solidFill>
                    <a:schemeClr val="bg1"/>
                  </a:solidFill>
                  <a:uFill>
                    <a:solidFill>
                      <a:srgbClr val="FFFFFF"/>
                    </a:solidFill>
                  </a:uFill>
                  <a:latin typeface="Arial"/>
                </a:rPr>
                <a:t>A future GW observatory in the EU</a:t>
              </a:r>
              <a:endParaRPr lang="en-US" dirty="0">
                <a:solidFill>
                  <a:schemeClr val="bg1"/>
                </a:solidFill>
              </a:endParaRPr>
            </a:p>
          </p:txBody>
        </p:sp>
        <p:sp>
          <p:nvSpPr>
            <p:cNvPr id="8" name="Rectangle 7"/>
            <p:cNvSpPr/>
            <p:nvPr/>
          </p:nvSpPr>
          <p:spPr>
            <a:xfrm>
              <a:off x="5882306" y="2149025"/>
              <a:ext cx="2082391" cy="338554"/>
            </a:xfrm>
            <a:prstGeom prst="rect">
              <a:avLst/>
            </a:prstGeom>
            <a:ln>
              <a:solidFill>
                <a:schemeClr val="bg1"/>
              </a:solidFill>
            </a:ln>
          </p:spPr>
          <p:txBody>
            <a:bodyPr wrap="none">
              <a:spAutoFit/>
            </a:bodyPr>
            <a:lstStyle/>
            <a:p>
              <a:r>
                <a:rPr lang="en-US" sz="1600" i="1" spc="-1" dirty="0">
                  <a:solidFill>
                    <a:schemeClr val="bg1"/>
                  </a:solidFill>
                  <a:uFill>
                    <a:solidFill>
                      <a:srgbClr val="FFFFFF"/>
                    </a:solidFill>
                  </a:uFill>
                  <a:latin typeface="Arial"/>
                </a:rPr>
                <a:t>Einstein Telescope </a:t>
              </a:r>
              <a:endParaRPr lang="en-US" sz="1600" dirty="0">
                <a:solidFill>
                  <a:schemeClr val="bg1"/>
                </a:solidFill>
              </a:endParaRPr>
            </a:p>
          </p:txBody>
        </p:sp>
      </p:grpSp>
      <p:sp>
        <p:nvSpPr>
          <p:cNvPr id="15" name="Rectangle 14"/>
          <p:cNvSpPr/>
          <p:nvPr/>
        </p:nvSpPr>
        <p:spPr>
          <a:xfrm>
            <a:off x="5505524" y="4885679"/>
            <a:ext cx="2529463" cy="523220"/>
          </a:xfrm>
          <a:prstGeom prst="rect">
            <a:avLst/>
          </a:prstGeom>
          <a:ln>
            <a:solidFill>
              <a:srgbClr val="FFFFFF"/>
            </a:solidFill>
          </a:ln>
        </p:spPr>
        <p:txBody>
          <a:bodyPr wrap="none">
            <a:spAutoFit/>
          </a:bodyPr>
          <a:lstStyle/>
          <a:p>
            <a:r>
              <a:rPr lang="en-US" i="1" dirty="0">
                <a:solidFill>
                  <a:srgbClr val="FFFFFF"/>
                </a:solidFill>
                <a:latin typeface="IM Fell English"/>
                <a:ea typeface="IM Fell English"/>
                <a:cs typeface="IM Fell English"/>
                <a:sym typeface="IM Fell English"/>
              </a:rPr>
              <a:t>Cosmic </a:t>
            </a:r>
            <a:r>
              <a:rPr lang="en-US" i="1" dirty="0" smtClean="0">
                <a:solidFill>
                  <a:srgbClr val="FFFFFF"/>
                </a:solidFill>
                <a:latin typeface="IM Fell English"/>
                <a:ea typeface="IM Fell English"/>
                <a:cs typeface="IM Fell English"/>
                <a:sym typeface="IM Fell English"/>
              </a:rPr>
              <a:t>Explorer – A future</a:t>
            </a:r>
          </a:p>
          <a:p>
            <a:r>
              <a:rPr lang="en-US" i="1" dirty="0" smtClean="0">
                <a:solidFill>
                  <a:srgbClr val="FFFFFF"/>
                </a:solidFill>
                <a:latin typeface="IM Fell English"/>
                <a:ea typeface="IM Fell English"/>
                <a:cs typeface="IM Fell English"/>
                <a:sym typeface="IM Fell English"/>
              </a:rPr>
              <a:t>GW  Observatory in the US</a:t>
            </a:r>
            <a:endParaRPr lang="en-US" dirty="0">
              <a:solidFill>
                <a:srgbClr val="FFFFFF"/>
              </a:solidFill>
            </a:endParaRPr>
          </a:p>
        </p:txBody>
      </p:sp>
      <p:sp>
        <p:nvSpPr>
          <p:cNvPr id="16" name="TextBox 15"/>
          <p:cNvSpPr txBox="1"/>
          <p:nvPr/>
        </p:nvSpPr>
        <p:spPr>
          <a:xfrm>
            <a:off x="4412426" y="1283215"/>
            <a:ext cx="3691809" cy="338554"/>
          </a:xfrm>
          <a:prstGeom prst="rect">
            <a:avLst/>
          </a:prstGeom>
          <a:noFill/>
          <a:ln>
            <a:solidFill>
              <a:srgbClr val="114FFB"/>
            </a:solidFill>
          </a:ln>
        </p:spPr>
        <p:txBody>
          <a:bodyPr wrap="none" rtlCol="0">
            <a:spAutoFit/>
          </a:bodyPr>
          <a:lstStyle/>
          <a:p>
            <a:r>
              <a:rPr lang="en-US" sz="1600" i="1" dirty="0" smtClean="0">
                <a:solidFill>
                  <a:schemeClr val="tx2"/>
                </a:solidFill>
              </a:rPr>
              <a:t>Longer Arm Length Interferometers</a:t>
            </a:r>
            <a:endParaRPr lang="en-US" sz="1600" i="1" dirty="0">
              <a:solidFill>
                <a:schemeClr val="tx2"/>
              </a:solidFill>
            </a:endParaRPr>
          </a:p>
        </p:txBody>
      </p:sp>
      <p:cxnSp>
        <p:nvCxnSpPr>
          <p:cNvPr id="19" name="Straight Connector 18"/>
          <p:cNvCxnSpPr/>
          <p:nvPr/>
        </p:nvCxnSpPr>
        <p:spPr bwMode="auto">
          <a:xfrm>
            <a:off x="3810136" y="1191557"/>
            <a:ext cx="39280" cy="5587879"/>
          </a:xfrm>
          <a:prstGeom prst="line">
            <a:avLst/>
          </a:prstGeom>
          <a:solidFill>
            <a:schemeClr val="accent1"/>
          </a:solidFill>
          <a:ln w="28575" cap="flat" cmpd="sng" algn="ctr">
            <a:solidFill>
              <a:srgbClr val="000000"/>
            </a:solidFill>
            <a:prstDash val="dash"/>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456249451"/>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7018" name="Group 42"/>
          <p:cNvGrpSpPr>
            <a:grpSpLocks/>
          </p:cNvGrpSpPr>
          <p:nvPr/>
        </p:nvGrpSpPr>
        <p:grpSpPr bwMode="auto">
          <a:xfrm>
            <a:off x="0" y="0"/>
            <a:ext cx="9144000" cy="6858000"/>
            <a:chOff x="0" y="32"/>
            <a:chExt cx="5760" cy="4320"/>
          </a:xfrm>
        </p:grpSpPr>
        <p:grpSp>
          <p:nvGrpSpPr>
            <p:cNvPr id="89098" name="Group 40"/>
            <p:cNvGrpSpPr>
              <a:grpSpLocks/>
            </p:cNvGrpSpPr>
            <p:nvPr/>
          </p:nvGrpSpPr>
          <p:grpSpPr bwMode="auto">
            <a:xfrm>
              <a:off x="0" y="32"/>
              <a:ext cx="5760" cy="4320"/>
              <a:chOff x="0" y="32"/>
              <a:chExt cx="5760" cy="4320"/>
            </a:xfrm>
          </p:grpSpPr>
          <p:sp>
            <p:nvSpPr>
              <p:cNvPr id="127009" name="Rectangle 33"/>
              <p:cNvSpPr>
                <a:spLocks noChangeArrowheads="1"/>
              </p:cNvSpPr>
              <p:nvPr/>
            </p:nvSpPr>
            <p:spPr bwMode="auto">
              <a:xfrm>
                <a:off x="0" y="32"/>
                <a:ext cx="5760" cy="4320"/>
              </a:xfrm>
              <a:prstGeom prst="rect">
                <a:avLst/>
              </a:prstGeom>
              <a:solidFill>
                <a:schemeClr val="tx2"/>
              </a:solidFill>
              <a:ln w="12700">
                <a:solidFill>
                  <a:schemeClr val="tx2"/>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2400" b="0">
                  <a:latin typeface="Helvetica"/>
                  <a:cs typeface="Helvetica"/>
                </a:endParaRPr>
              </a:p>
            </p:txBody>
          </p:sp>
          <p:sp>
            <p:nvSpPr>
              <p:cNvPr id="127011" name="Text Box 35"/>
              <p:cNvSpPr txBox="1">
                <a:spLocks noChangeArrowheads="1"/>
              </p:cNvSpPr>
              <p:nvPr/>
            </p:nvSpPr>
            <p:spPr bwMode="auto">
              <a:xfrm>
                <a:off x="754" y="152"/>
                <a:ext cx="4691" cy="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lnSpc>
                    <a:spcPct val="120000"/>
                  </a:lnSpc>
                  <a:buNone/>
                  <a:defRPr/>
                </a:pPr>
                <a:r>
                  <a:rPr lang="en-US" sz="3200" i="1" dirty="0" smtClean="0">
                    <a:latin typeface="Helvetica"/>
                    <a:cs typeface="Helvetica"/>
                  </a:rPr>
                  <a:t>Conclusions</a:t>
                </a:r>
                <a:endParaRPr lang="en-US" sz="3200" i="1" dirty="0">
                  <a:latin typeface="Helvetica"/>
                  <a:cs typeface="Helvetica"/>
                </a:endParaRPr>
              </a:p>
              <a:p>
                <a:pPr marL="0" indent="0" algn="ctr">
                  <a:buNone/>
                </a:pPr>
                <a:endParaRPr lang="en-US" sz="2400" i="1" dirty="0">
                  <a:latin typeface="Helvetica"/>
                  <a:cs typeface="Helvetica"/>
                </a:endParaRPr>
              </a:p>
            </p:txBody>
          </p:sp>
        </p:grpSp>
        <p:sp>
          <p:nvSpPr>
            <p:cNvPr id="127017" name="Text Box 41"/>
            <p:cNvSpPr txBox="1">
              <a:spLocks noChangeArrowheads="1"/>
            </p:cNvSpPr>
            <p:nvPr/>
          </p:nvSpPr>
          <p:spPr bwMode="auto">
            <a:xfrm>
              <a:off x="2703" y="1680"/>
              <a:ext cx="116" cy="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sz="9600" dirty="0">
                <a:latin typeface="Helvetica"/>
                <a:cs typeface="Helvetica"/>
              </a:endParaRPr>
            </a:p>
          </p:txBody>
        </p:sp>
      </p:grpSp>
      <p:grpSp>
        <p:nvGrpSpPr>
          <p:cNvPr id="3" name="Group 2"/>
          <p:cNvGrpSpPr/>
          <p:nvPr/>
        </p:nvGrpSpPr>
        <p:grpSpPr>
          <a:xfrm>
            <a:off x="3114253" y="1372500"/>
            <a:ext cx="6459011" cy="4862630"/>
            <a:chOff x="1246431" y="1599217"/>
            <a:chExt cx="6459011" cy="4862630"/>
          </a:xfrm>
        </p:grpSpPr>
        <p:sp>
          <p:nvSpPr>
            <p:cNvPr id="127019" name="Text Box 43"/>
            <p:cNvSpPr txBox="1">
              <a:spLocks noChangeArrowheads="1"/>
            </p:cNvSpPr>
            <p:nvPr/>
          </p:nvSpPr>
          <p:spPr bwMode="auto">
            <a:xfrm>
              <a:off x="1246431" y="5630850"/>
              <a:ext cx="3914954" cy="830997"/>
            </a:xfrm>
            <a:prstGeom prst="rect">
              <a:avLst/>
            </a:prstGeom>
            <a:solidFill>
              <a:schemeClr val="tx2"/>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4800" dirty="0" smtClean="0">
                  <a:latin typeface="Helvetica"/>
                  <a:cs typeface="Helvetica"/>
                </a:rPr>
                <a:t>Stay Tuned…</a:t>
              </a:r>
              <a:endParaRPr lang="en-US" sz="4800" dirty="0">
                <a:latin typeface="Helvetica"/>
                <a:cs typeface="Helvetica"/>
              </a:endParaRPr>
            </a:p>
          </p:txBody>
        </p:sp>
        <p:pic>
          <p:nvPicPr>
            <p:cNvPr id="2" name="Picture 1"/>
            <p:cNvPicPr>
              <a:picLocks noChangeAspect="1"/>
            </p:cNvPicPr>
            <p:nvPr/>
          </p:nvPicPr>
          <p:blipFill>
            <a:blip r:embed="rId3"/>
            <a:stretch>
              <a:fillRect/>
            </a:stretch>
          </p:blipFill>
          <p:spPr>
            <a:xfrm>
              <a:off x="1521380" y="1599217"/>
              <a:ext cx="6184062" cy="3828690"/>
            </a:xfrm>
            <a:prstGeom prst="rect">
              <a:avLst/>
            </a:prstGeom>
          </p:spPr>
        </p:pic>
      </p:grpSp>
      <p:sp>
        <p:nvSpPr>
          <p:cNvPr id="5" name="Rectangle 4"/>
          <p:cNvSpPr/>
          <p:nvPr/>
        </p:nvSpPr>
        <p:spPr>
          <a:xfrm>
            <a:off x="227216" y="1056186"/>
            <a:ext cx="4316143" cy="4401205"/>
          </a:xfrm>
          <a:prstGeom prst="rect">
            <a:avLst/>
          </a:prstGeom>
        </p:spPr>
        <p:txBody>
          <a:bodyPr wrap="square">
            <a:spAutoFit/>
          </a:bodyPr>
          <a:lstStyle/>
          <a:p>
            <a:pPr marL="285750" indent="-285750">
              <a:buFont typeface="Arial"/>
              <a:buChar char="•"/>
            </a:pPr>
            <a:r>
              <a:rPr lang="en-US" sz="2000" dirty="0" smtClean="0">
                <a:solidFill>
                  <a:srgbClr val="FFFF00"/>
                </a:solidFill>
                <a:effectLst>
                  <a:outerShdw blurRad="50800" dist="38100" dir="2700000" algn="tl" rotWithShape="0">
                    <a:srgbClr val="000000">
                      <a:alpha val="43000"/>
                    </a:srgbClr>
                  </a:outerShdw>
                </a:effectLst>
                <a:latin typeface="Helvetica" charset="0"/>
              </a:rPr>
              <a:t>LIGO-Virgo has made first measurements of gravitational wave amplitude and phase</a:t>
            </a:r>
          </a:p>
          <a:p>
            <a:pPr marL="285750" indent="-285750">
              <a:buFont typeface="Arial"/>
              <a:buChar char="•"/>
            </a:pPr>
            <a:endParaRPr lang="en-US" sz="2000" dirty="0" smtClean="0">
              <a:solidFill>
                <a:srgbClr val="FFFF00"/>
              </a:solidFill>
              <a:effectLst>
                <a:outerShdw blurRad="50800" dist="38100" dir="2700000" algn="tl" rotWithShape="0">
                  <a:srgbClr val="000000">
                    <a:alpha val="43000"/>
                  </a:srgbClr>
                </a:outerShdw>
              </a:effectLst>
              <a:latin typeface="Helvetica" charset="0"/>
            </a:endParaRPr>
          </a:p>
          <a:p>
            <a:pPr marL="285750" indent="-285750">
              <a:buFont typeface="Arial"/>
              <a:buChar char="•"/>
            </a:pPr>
            <a:r>
              <a:rPr lang="en-US" sz="2000" dirty="0" smtClean="0">
                <a:solidFill>
                  <a:srgbClr val="FFFF00"/>
                </a:solidFill>
                <a:effectLst>
                  <a:outerShdw blurRad="50800" dist="38100" dir="2700000" algn="tl" rotWithShape="0">
                    <a:srgbClr val="000000">
                      <a:alpha val="43000"/>
                    </a:srgbClr>
                  </a:outerShdw>
                </a:effectLst>
                <a:latin typeface="Helvetica" charset="0"/>
              </a:rPr>
              <a:t>Merging binary black hole systems have been observed for the first time! </a:t>
            </a:r>
          </a:p>
          <a:p>
            <a:endParaRPr lang="en-US" sz="2000" dirty="0" smtClean="0">
              <a:solidFill>
                <a:srgbClr val="FFFF00"/>
              </a:solidFill>
              <a:effectLst>
                <a:outerShdw blurRad="50800" dist="38100" dir="2700000" algn="tl" rotWithShape="0">
                  <a:srgbClr val="000000">
                    <a:alpha val="43000"/>
                  </a:srgbClr>
                </a:outerShdw>
              </a:effectLst>
              <a:latin typeface="Helvetica" charset="0"/>
            </a:endParaRPr>
          </a:p>
          <a:p>
            <a:pPr marL="285750" indent="-285750">
              <a:buFont typeface="Arial"/>
              <a:buChar char="•"/>
            </a:pPr>
            <a:r>
              <a:rPr lang="en-US" sz="2000" dirty="0" smtClean="0">
                <a:solidFill>
                  <a:srgbClr val="FFFF00"/>
                </a:solidFill>
                <a:effectLst>
                  <a:outerShdw blurRad="50800" dist="38100" dir="2700000" algn="tl" rotWithShape="0">
                    <a:srgbClr val="000000">
                      <a:alpha val="43000"/>
                    </a:srgbClr>
                  </a:outerShdw>
                </a:effectLst>
                <a:latin typeface="Helvetica" charset="0"/>
              </a:rPr>
              <a:t>Plans are underway to improve LIGO’s sensitivity for O3 and beyond</a:t>
            </a:r>
          </a:p>
          <a:p>
            <a:pPr marL="285750" indent="-285750">
              <a:buFont typeface="Arial"/>
              <a:buChar char="•"/>
            </a:pPr>
            <a:endParaRPr lang="en-US" sz="2000" dirty="0">
              <a:solidFill>
                <a:srgbClr val="FFFF00"/>
              </a:solidFill>
              <a:effectLst>
                <a:outerShdw blurRad="50800" dist="38100" dir="2700000" algn="tl" rotWithShape="0">
                  <a:srgbClr val="000000">
                    <a:alpha val="43000"/>
                  </a:srgbClr>
                </a:outerShdw>
              </a:effectLst>
              <a:latin typeface="Helvetica" charset="0"/>
            </a:endParaRPr>
          </a:p>
          <a:p>
            <a:pPr marL="285750" indent="-285750">
              <a:buFont typeface="Arial"/>
              <a:buChar char="•"/>
            </a:pPr>
            <a:r>
              <a:rPr lang="en-US" sz="2000" dirty="0">
                <a:solidFill>
                  <a:srgbClr val="FFFF00"/>
                </a:solidFill>
                <a:effectLst>
                  <a:outerShdw blurRad="50800" dist="38100" dir="2700000" algn="tl" rotWithShape="0">
                    <a:srgbClr val="000000">
                      <a:alpha val="43000"/>
                    </a:srgbClr>
                  </a:outerShdw>
                </a:effectLst>
                <a:latin typeface="Helvetica" charset="0"/>
              </a:rPr>
              <a:t>LIGO-Virgo O2 run completed on August 25</a:t>
            </a:r>
          </a:p>
        </p:txBody>
      </p:sp>
      <p:pic>
        <p:nvPicPr>
          <p:cNvPr id="12" name="Picture 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76313"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3916162"/>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p:nvPr/>
        </p:nvPicPr>
        <p:blipFill>
          <a:blip r:embed="rId2" cstate="screen">
            <a:extLst>
              <a:ext uri="{28A0092B-C50C-407E-A947-70E740481C1C}">
                <a14:useLocalDpi xmlns:a14="http://schemas.microsoft.com/office/drawing/2010/main"/>
              </a:ext>
            </a:extLst>
          </a:blip>
          <a:stretch>
            <a:fillRect/>
          </a:stretch>
        </p:blipFill>
        <p:spPr>
          <a:xfrm>
            <a:off x="7624970" y="76421"/>
            <a:ext cx="1519443" cy="613328"/>
          </a:xfrm>
          <a:prstGeom prst="rect">
            <a:avLst/>
          </a:prstGeom>
          <a:ln>
            <a:noFill/>
          </a:ln>
        </p:spPr>
      </p:pic>
      <p:sp>
        <p:nvSpPr>
          <p:cNvPr id="40" name="TextShape 1"/>
          <p:cNvSpPr txBox="1"/>
          <p:nvPr/>
        </p:nvSpPr>
        <p:spPr>
          <a:xfrm>
            <a:off x="1448581" y="384065"/>
            <a:ext cx="6155163" cy="593732"/>
          </a:xfrm>
          <a:prstGeom prst="rect">
            <a:avLst/>
          </a:prstGeom>
        </p:spPr>
        <p:txBody>
          <a:bodyPr lIns="81639" tIns="40820" rIns="81639" bIns="40820"/>
          <a:lstStyle/>
          <a:p>
            <a:pPr algn="ctr">
              <a:lnSpc>
                <a:spcPct val="93000"/>
              </a:lnSpc>
            </a:pPr>
            <a:r>
              <a:rPr lang="en-US" sz="3600">
                <a:solidFill>
                  <a:srgbClr val="0000FF"/>
                </a:solidFill>
                <a:latin typeface="Times New Roman"/>
              </a:rPr>
              <a:t>LIGO Scientific Collaboration</a:t>
            </a:r>
            <a:endParaRPr/>
          </a:p>
        </p:txBody>
      </p:sp>
      <p:pic>
        <p:nvPicPr>
          <p:cNvPr id="42" name="Picture 41"/>
          <p:cNvPicPr/>
          <p:nvPr/>
        </p:nvPicPr>
        <p:blipFill>
          <a:blip r:embed="rId3" cstate="screen">
            <a:extLst>
              <a:ext uri="{28A0092B-C50C-407E-A947-70E740481C1C}">
                <a14:useLocalDpi xmlns:a14="http://schemas.microsoft.com/office/drawing/2010/main"/>
              </a:ext>
            </a:extLst>
          </a:blip>
          <a:stretch>
            <a:fillRect/>
          </a:stretch>
        </p:blipFill>
        <p:spPr>
          <a:xfrm>
            <a:off x="32655" y="5391273"/>
            <a:ext cx="1529566" cy="677338"/>
          </a:xfrm>
          <a:prstGeom prst="rect">
            <a:avLst/>
          </a:prstGeom>
          <a:ln>
            <a:noFill/>
          </a:ln>
        </p:spPr>
      </p:pic>
      <p:pic>
        <p:nvPicPr>
          <p:cNvPr id="43" name="Picture 42"/>
          <p:cNvPicPr/>
          <p:nvPr/>
        </p:nvPicPr>
        <p:blipFill>
          <a:blip r:embed="rId4" cstate="screen">
            <a:extLst>
              <a:ext uri="{28A0092B-C50C-407E-A947-70E740481C1C}">
                <a14:useLocalDpi xmlns:a14="http://schemas.microsoft.com/office/drawing/2010/main"/>
              </a:ext>
            </a:extLst>
          </a:blip>
          <a:stretch>
            <a:fillRect/>
          </a:stretch>
        </p:blipFill>
        <p:spPr>
          <a:xfrm>
            <a:off x="3747501" y="2755075"/>
            <a:ext cx="912384" cy="678645"/>
          </a:xfrm>
          <a:prstGeom prst="rect">
            <a:avLst/>
          </a:prstGeom>
          <a:ln>
            <a:noFill/>
          </a:ln>
        </p:spPr>
      </p:pic>
      <p:pic>
        <p:nvPicPr>
          <p:cNvPr id="44" name="Picture 43"/>
          <p:cNvPicPr/>
          <p:nvPr/>
        </p:nvPicPr>
        <p:blipFill>
          <a:blip r:embed="rId5" cstate="screen">
            <a:extLst>
              <a:ext uri="{28A0092B-C50C-407E-A947-70E740481C1C}">
                <a14:useLocalDpi xmlns:a14="http://schemas.microsoft.com/office/drawing/2010/main"/>
              </a:ext>
            </a:extLst>
          </a:blip>
          <a:stretch>
            <a:fillRect/>
          </a:stretch>
        </p:blipFill>
        <p:spPr>
          <a:xfrm>
            <a:off x="5311028" y="912480"/>
            <a:ext cx="2382191" cy="705098"/>
          </a:xfrm>
          <a:prstGeom prst="rect">
            <a:avLst/>
          </a:prstGeom>
          <a:ln>
            <a:noFill/>
          </a:ln>
        </p:spPr>
      </p:pic>
      <p:pic>
        <p:nvPicPr>
          <p:cNvPr id="45" name="Picture 44"/>
          <p:cNvPicPr/>
          <p:nvPr/>
        </p:nvPicPr>
        <p:blipFill>
          <a:blip r:embed="rId6" cstate="screen">
            <a:extLst>
              <a:ext uri="{28A0092B-C50C-407E-A947-70E740481C1C}">
                <a14:useLocalDpi xmlns:a14="http://schemas.microsoft.com/office/drawing/2010/main"/>
              </a:ext>
            </a:extLst>
          </a:blip>
          <a:stretch>
            <a:fillRect/>
          </a:stretch>
        </p:blipFill>
        <p:spPr>
          <a:xfrm>
            <a:off x="7032606" y="1475513"/>
            <a:ext cx="1781337" cy="912480"/>
          </a:xfrm>
          <a:prstGeom prst="rect">
            <a:avLst/>
          </a:prstGeom>
          <a:ln>
            <a:noFill/>
          </a:ln>
        </p:spPr>
      </p:pic>
      <p:pic>
        <p:nvPicPr>
          <p:cNvPr id="46" name="Picture 45"/>
          <p:cNvPicPr/>
          <p:nvPr/>
        </p:nvPicPr>
        <p:blipFill>
          <a:blip r:embed="rId7" cstate="screen">
            <a:extLst>
              <a:ext uri="{28A0092B-C50C-407E-A947-70E740481C1C}">
                <a14:useLocalDpi xmlns:a14="http://schemas.microsoft.com/office/drawing/2010/main"/>
              </a:ext>
            </a:extLst>
          </a:blip>
          <a:stretch>
            <a:fillRect/>
          </a:stretch>
        </p:blipFill>
        <p:spPr>
          <a:xfrm>
            <a:off x="3068928" y="3152203"/>
            <a:ext cx="663552" cy="580669"/>
          </a:xfrm>
          <a:prstGeom prst="rect">
            <a:avLst/>
          </a:prstGeom>
          <a:ln>
            <a:noFill/>
          </a:ln>
        </p:spPr>
      </p:pic>
      <p:pic>
        <p:nvPicPr>
          <p:cNvPr id="47" name="Picture 46"/>
          <p:cNvPicPr/>
          <p:nvPr/>
        </p:nvPicPr>
        <p:blipFill>
          <a:blip r:embed="rId8" cstate="screen">
            <a:extLst>
              <a:ext uri="{28A0092B-C50C-407E-A947-70E740481C1C}">
                <a14:useLocalDpi xmlns:a14="http://schemas.microsoft.com/office/drawing/2010/main"/>
              </a:ext>
            </a:extLst>
          </a:blip>
          <a:stretch>
            <a:fillRect/>
          </a:stretch>
        </p:blipFill>
        <p:spPr>
          <a:xfrm>
            <a:off x="1922733" y="1161338"/>
            <a:ext cx="1866240" cy="263881"/>
          </a:xfrm>
          <a:prstGeom prst="rect">
            <a:avLst/>
          </a:prstGeom>
          <a:ln>
            <a:noFill/>
          </a:ln>
        </p:spPr>
      </p:pic>
      <p:pic>
        <p:nvPicPr>
          <p:cNvPr id="48" name="Picture 47"/>
          <p:cNvPicPr/>
          <p:nvPr/>
        </p:nvPicPr>
        <p:blipFill>
          <a:blip r:embed="rId9" cstate="screen">
            <a:extLst>
              <a:ext uri="{28A0092B-C50C-407E-A947-70E740481C1C}">
                <a14:useLocalDpi xmlns:a14="http://schemas.microsoft.com/office/drawing/2010/main"/>
              </a:ext>
            </a:extLst>
          </a:blip>
          <a:stretch>
            <a:fillRect/>
          </a:stretch>
        </p:blipFill>
        <p:spPr>
          <a:xfrm>
            <a:off x="746496" y="1852066"/>
            <a:ext cx="912384" cy="746574"/>
          </a:xfrm>
          <a:prstGeom prst="rect">
            <a:avLst/>
          </a:prstGeom>
          <a:ln>
            <a:noFill/>
          </a:ln>
        </p:spPr>
      </p:pic>
      <p:pic>
        <p:nvPicPr>
          <p:cNvPr id="49" name="Picture 48"/>
          <p:cNvPicPr/>
          <p:nvPr/>
        </p:nvPicPr>
        <p:blipFill>
          <a:blip r:embed="rId10"/>
          <a:stretch>
            <a:fillRect/>
          </a:stretch>
        </p:blipFill>
        <p:spPr>
          <a:xfrm>
            <a:off x="7165839" y="6070571"/>
            <a:ext cx="1741824" cy="303071"/>
          </a:xfrm>
          <a:prstGeom prst="rect">
            <a:avLst/>
          </a:prstGeom>
          <a:ln>
            <a:noFill/>
          </a:ln>
        </p:spPr>
      </p:pic>
      <p:pic>
        <p:nvPicPr>
          <p:cNvPr id="50" name="Picture 49"/>
          <p:cNvPicPr/>
          <p:nvPr/>
        </p:nvPicPr>
        <p:blipFill>
          <a:blip r:embed="rId11" cstate="screen">
            <a:extLst>
              <a:ext uri="{28A0092B-C50C-407E-A947-70E740481C1C}">
                <a14:useLocalDpi xmlns:a14="http://schemas.microsoft.com/office/drawing/2010/main"/>
              </a:ext>
            </a:extLst>
          </a:blip>
          <a:stretch>
            <a:fillRect/>
          </a:stretch>
        </p:blipFill>
        <p:spPr>
          <a:xfrm>
            <a:off x="1783296" y="5939936"/>
            <a:ext cx="1451520" cy="414764"/>
          </a:xfrm>
          <a:prstGeom prst="rect">
            <a:avLst/>
          </a:prstGeom>
          <a:ln>
            <a:noFill/>
          </a:ln>
        </p:spPr>
      </p:pic>
      <p:pic>
        <p:nvPicPr>
          <p:cNvPr id="51" name="Picture 50"/>
          <p:cNvPicPr/>
          <p:nvPr/>
        </p:nvPicPr>
        <p:blipFill>
          <a:blip r:embed="rId12"/>
          <a:stretch>
            <a:fillRect/>
          </a:stretch>
        </p:blipFill>
        <p:spPr>
          <a:xfrm>
            <a:off x="4467547" y="2651874"/>
            <a:ext cx="570158" cy="647946"/>
          </a:xfrm>
          <a:prstGeom prst="rect">
            <a:avLst/>
          </a:prstGeom>
          <a:ln>
            <a:noFill/>
          </a:ln>
        </p:spPr>
      </p:pic>
      <p:pic>
        <p:nvPicPr>
          <p:cNvPr id="52" name="Picture 51"/>
          <p:cNvPicPr/>
          <p:nvPr/>
        </p:nvPicPr>
        <p:blipFill>
          <a:blip r:embed="rId13" cstate="screen">
            <a:extLst>
              <a:ext uri="{28A0092B-C50C-407E-A947-70E740481C1C}">
                <a14:useLocalDpi xmlns:a14="http://schemas.microsoft.com/office/drawing/2010/main"/>
              </a:ext>
            </a:extLst>
          </a:blip>
          <a:stretch>
            <a:fillRect/>
          </a:stretch>
        </p:blipFill>
        <p:spPr>
          <a:xfrm>
            <a:off x="4769280" y="3733199"/>
            <a:ext cx="1278774" cy="636515"/>
          </a:xfrm>
          <a:prstGeom prst="rect">
            <a:avLst/>
          </a:prstGeom>
          <a:ln>
            <a:noFill/>
          </a:ln>
        </p:spPr>
      </p:pic>
      <p:pic>
        <p:nvPicPr>
          <p:cNvPr id="53" name="Picture 52"/>
          <p:cNvPicPr/>
          <p:nvPr/>
        </p:nvPicPr>
        <p:blipFill>
          <a:blip r:embed="rId14" cstate="screen">
            <a:extLst>
              <a:ext uri="{28A0092B-C50C-407E-A947-70E740481C1C}">
                <a14:useLocalDpi xmlns:a14="http://schemas.microsoft.com/office/drawing/2010/main"/>
              </a:ext>
            </a:extLst>
          </a:blip>
          <a:stretch>
            <a:fillRect/>
          </a:stretch>
        </p:blipFill>
        <p:spPr>
          <a:xfrm>
            <a:off x="5305803" y="6221453"/>
            <a:ext cx="1127908" cy="556175"/>
          </a:xfrm>
          <a:prstGeom prst="rect">
            <a:avLst/>
          </a:prstGeom>
          <a:ln>
            <a:noFill/>
          </a:ln>
        </p:spPr>
      </p:pic>
      <p:pic>
        <p:nvPicPr>
          <p:cNvPr id="54" name="Picture 53"/>
          <p:cNvPicPr/>
          <p:nvPr/>
        </p:nvPicPr>
        <p:blipFill>
          <a:blip r:embed="rId15" cstate="screen">
            <a:extLst>
              <a:ext uri="{28A0092B-C50C-407E-A947-70E740481C1C}">
                <a14:useLocalDpi xmlns:a14="http://schemas.microsoft.com/office/drawing/2010/main"/>
              </a:ext>
            </a:extLst>
          </a:blip>
          <a:stretch>
            <a:fillRect/>
          </a:stretch>
        </p:blipFill>
        <p:spPr>
          <a:xfrm>
            <a:off x="176991" y="6387359"/>
            <a:ext cx="1552424" cy="427827"/>
          </a:xfrm>
          <a:prstGeom prst="rect">
            <a:avLst/>
          </a:prstGeom>
          <a:ln>
            <a:noFill/>
          </a:ln>
        </p:spPr>
      </p:pic>
      <p:pic>
        <p:nvPicPr>
          <p:cNvPr id="55" name="Picture 54"/>
          <p:cNvPicPr/>
          <p:nvPr/>
        </p:nvPicPr>
        <p:blipFill>
          <a:blip r:embed="rId16" cstate="screen">
            <a:extLst>
              <a:ext uri="{28A0092B-C50C-407E-A947-70E740481C1C}">
                <a14:useLocalDpi xmlns:a14="http://schemas.microsoft.com/office/drawing/2010/main"/>
              </a:ext>
            </a:extLst>
          </a:blip>
          <a:stretch>
            <a:fillRect/>
          </a:stretch>
        </p:blipFill>
        <p:spPr>
          <a:xfrm>
            <a:off x="8211456" y="4087217"/>
            <a:ext cx="894097" cy="753106"/>
          </a:xfrm>
          <a:prstGeom prst="rect">
            <a:avLst/>
          </a:prstGeom>
          <a:ln>
            <a:noFill/>
          </a:ln>
        </p:spPr>
      </p:pic>
      <p:pic>
        <p:nvPicPr>
          <p:cNvPr id="56" name="Picture 55"/>
          <p:cNvPicPr/>
          <p:nvPr/>
        </p:nvPicPr>
        <p:blipFill>
          <a:blip r:embed="rId17" cstate="screen">
            <a:extLst>
              <a:ext uri="{28A0092B-C50C-407E-A947-70E740481C1C}">
                <a14:useLocalDpi xmlns:a14="http://schemas.microsoft.com/office/drawing/2010/main"/>
              </a:ext>
            </a:extLst>
          </a:blip>
          <a:stretch>
            <a:fillRect/>
          </a:stretch>
        </p:blipFill>
        <p:spPr>
          <a:xfrm>
            <a:off x="2073600" y="6387358"/>
            <a:ext cx="1907712" cy="414764"/>
          </a:xfrm>
          <a:prstGeom prst="rect">
            <a:avLst/>
          </a:prstGeom>
          <a:ln>
            <a:noFill/>
          </a:ln>
        </p:spPr>
      </p:pic>
      <p:pic>
        <p:nvPicPr>
          <p:cNvPr id="57" name="Picture 56"/>
          <p:cNvPicPr/>
          <p:nvPr/>
        </p:nvPicPr>
        <p:blipFill>
          <a:blip r:embed="rId18"/>
          <a:stretch>
            <a:fillRect/>
          </a:stretch>
        </p:blipFill>
        <p:spPr>
          <a:xfrm>
            <a:off x="6519921" y="6271747"/>
            <a:ext cx="2518363" cy="489552"/>
          </a:xfrm>
          <a:prstGeom prst="rect">
            <a:avLst/>
          </a:prstGeom>
          <a:ln>
            <a:noFill/>
          </a:ln>
        </p:spPr>
      </p:pic>
      <p:pic>
        <p:nvPicPr>
          <p:cNvPr id="58" name="Picture 57"/>
          <p:cNvPicPr/>
          <p:nvPr/>
        </p:nvPicPr>
        <p:blipFill>
          <a:blip r:embed="rId19" cstate="screen">
            <a:extLst>
              <a:ext uri="{28A0092B-C50C-407E-A947-70E740481C1C}">
                <a14:useLocalDpi xmlns:a14="http://schemas.microsoft.com/office/drawing/2010/main"/>
              </a:ext>
            </a:extLst>
          </a:blip>
          <a:stretch>
            <a:fillRect/>
          </a:stretch>
        </p:blipFill>
        <p:spPr>
          <a:xfrm>
            <a:off x="3296534" y="5969982"/>
            <a:ext cx="1400905" cy="414764"/>
          </a:xfrm>
          <a:prstGeom prst="rect">
            <a:avLst/>
          </a:prstGeom>
          <a:ln>
            <a:noFill/>
          </a:ln>
        </p:spPr>
      </p:pic>
      <p:pic>
        <p:nvPicPr>
          <p:cNvPr id="59" name="Picture 58"/>
          <p:cNvPicPr/>
          <p:nvPr/>
        </p:nvPicPr>
        <p:blipFill>
          <a:blip r:embed="rId20" cstate="screen">
            <a:extLst>
              <a:ext uri="{28A0092B-C50C-407E-A947-70E740481C1C}">
                <a14:useLocalDpi xmlns:a14="http://schemas.microsoft.com/office/drawing/2010/main"/>
              </a:ext>
            </a:extLst>
          </a:blip>
          <a:stretch>
            <a:fillRect/>
          </a:stretch>
        </p:blipFill>
        <p:spPr>
          <a:xfrm>
            <a:off x="2289777" y="2115621"/>
            <a:ext cx="712535" cy="787724"/>
          </a:xfrm>
          <a:prstGeom prst="rect">
            <a:avLst/>
          </a:prstGeom>
          <a:ln>
            <a:noFill/>
          </a:ln>
        </p:spPr>
      </p:pic>
      <p:pic>
        <p:nvPicPr>
          <p:cNvPr id="60" name="Picture 59"/>
          <p:cNvPicPr/>
          <p:nvPr/>
        </p:nvPicPr>
        <p:blipFill>
          <a:blip r:embed="rId21" cstate="screen">
            <a:extLst>
              <a:ext uri="{28A0092B-C50C-407E-A947-70E740481C1C}">
                <a14:useLocalDpi xmlns:a14="http://schemas.microsoft.com/office/drawing/2010/main"/>
              </a:ext>
            </a:extLst>
          </a:blip>
          <a:stretch>
            <a:fillRect/>
          </a:stretch>
        </p:blipFill>
        <p:spPr>
          <a:xfrm>
            <a:off x="1741824" y="2149912"/>
            <a:ext cx="465009" cy="587527"/>
          </a:xfrm>
          <a:prstGeom prst="rect">
            <a:avLst/>
          </a:prstGeom>
          <a:ln>
            <a:noFill/>
          </a:ln>
        </p:spPr>
      </p:pic>
      <p:pic>
        <p:nvPicPr>
          <p:cNvPr id="61" name="Picture 60"/>
          <p:cNvPicPr/>
          <p:nvPr/>
        </p:nvPicPr>
        <p:blipFill>
          <a:blip r:embed="rId22" cstate="screen">
            <a:extLst>
              <a:ext uri="{28A0092B-C50C-407E-A947-70E740481C1C}">
                <a14:useLocalDpi xmlns:a14="http://schemas.microsoft.com/office/drawing/2010/main"/>
              </a:ext>
            </a:extLst>
          </a:blip>
          <a:stretch>
            <a:fillRect/>
          </a:stretch>
        </p:blipFill>
        <p:spPr>
          <a:xfrm>
            <a:off x="3232204" y="2073818"/>
            <a:ext cx="663552" cy="438931"/>
          </a:xfrm>
          <a:prstGeom prst="rect">
            <a:avLst/>
          </a:prstGeom>
          <a:ln>
            <a:noFill/>
          </a:ln>
        </p:spPr>
      </p:pic>
      <p:pic>
        <p:nvPicPr>
          <p:cNvPr id="62" name="Picture 61"/>
          <p:cNvPicPr/>
          <p:nvPr/>
        </p:nvPicPr>
        <p:blipFill>
          <a:blip r:embed="rId23" cstate="screen">
            <a:extLst>
              <a:ext uri="{28A0092B-C50C-407E-A947-70E740481C1C}">
                <a14:useLocalDpi xmlns:a14="http://schemas.microsoft.com/office/drawing/2010/main"/>
              </a:ext>
            </a:extLst>
          </a:blip>
          <a:stretch>
            <a:fillRect/>
          </a:stretch>
        </p:blipFill>
        <p:spPr>
          <a:xfrm>
            <a:off x="4144588" y="1945469"/>
            <a:ext cx="580608" cy="663622"/>
          </a:xfrm>
          <a:prstGeom prst="rect">
            <a:avLst/>
          </a:prstGeom>
          <a:ln>
            <a:noFill/>
          </a:ln>
        </p:spPr>
      </p:pic>
      <p:pic>
        <p:nvPicPr>
          <p:cNvPr id="63" name="Picture 62"/>
          <p:cNvPicPr/>
          <p:nvPr/>
        </p:nvPicPr>
        <p:blipFill>
          <a:blip r:embed="rId24" cstate="screen">
            <a:extLst>
              <a:ext uri="{28A0092B-C50C-407E-A947-70E740481C1C}">
                <a14:useLocalDpi xmlns:a14="http://schemas.microsoft.com/office/drawing/2010/main"/>
              </a:ext>
            </a:extLst>
          </a:blip>
          <a:stretch>
            <a:fillRect/>
          </a:stretch>
        </p:blipFill>
        <p:spPr>
          <a:xfrm>
            <a:off x="8313993" y="2796552"/>
            <a:ext cx="829440" cy="746574"/>
          </a:xfrm>
          <a:prstGeom prst="rect">
            <a:avLst/>
          </a:prstGeom>
          <a:ln>
            <a:noFill/>
          </a:ln>
        </p:spPr>
      </p:pic>
      <p:pic>
        <p:nvPicPr>
          <p:cNvPr id="64" name="Picture 63"/>
          <p:cNvPicPr/>
          <p:nvPr/>
        </p:nvPicPr>
        <p:blipFill>
          <a:blip r:embed="rId25" cstate="screen">
            <a:extLst>
              <a:ext uri="{28A0092B-C50C-407E-A947-70E740481C1C}">
                <a14:useLocalDpi xmlns:a14="http://schemas.microsoft.com/office/drawing/2010/main"/>
              </a:ext>
            </a:extLst>
          </a:blip>
          <a:stretch>
            <a:fillRect/>
          </a:stretch>
        </p:blipFill>
        <p:spPr>
          <a:xfrm>
            <a:off x="2985984" y="1510458"/>
            <a:ext cx="995328" cy="435012"/>
          </a:xfrm>
          <a:prstGeom prst="rect">
            <a:avLst/>
          </a:prstGeom>
          <a:ln>
            <a:noFill/>
          </a:ln>
        </p:spPr>
      </p:pic>
      <p:pic>
        <p:nvPicPr>
          <p:cNvPr id="65" name="Picture 64"/>
          <p:cNvPicPr/>
          <p:nvPr/>
        </p:nvPicPr>
        <p:blipFill>
          <a:blip r:embed="rId26" cstate="screen">
            <a:extLst>
              <a:ext uri="{28A0092B-C50C-407E-A947-70E740481C1C}">
                <a14:useLocalDpi xmlns:a14="http://schemas.microsoft.com/office/drawing/2010/main"/>
              </a:ext>
            </a:extLst>
          </a:blip>
          <a:stretch>
            <a:fillRect/>
          </a:stretch>
        </p:blipFill>
        <p:spPr>
          <a:xfrm>
            <a:off x="6933008" y="5570242"/>
            <a:ext cx="2210425" cy="464078"/>
          </a:xfrm>
          <a:prstGeom prst="rect">
            <a:avLst/>
          </a:prstGeom>
          <a:ln>
            <a:noFill/>
          </a:ln>
        </p:spPr>
      </p:pic>
      <p:pic>
        <p:nvPicPr>
          <p:cNvPr id="66" name="Picture 65"/>
          <p:cNvPicPr/>
          <p:nvPr/>
        </p:nvPicPr>
        <p:blipFill>
          <a:blip r:embed="rId27" cstate="screen">
            <a:extLst>
              <a:ext uri="{28A0092B-C50C-407E-A947-70E740481C1C}">
                <a14:useLocalDpi xmlns:a14="http://schemas.microsoft.com/office/drawing/2010/main"/>
              </a:ext>
            </a:extLst>
          </a:blip>
          <a:stretch>
            <a:fillRect/>
          </a:stretch>
        </p:blipFill>
        <p:spPr>
          <a:xfrm>
            <a:off x="2221023" y="3338671"/>
            <a:ext cx="674002" cy="497716"/>
          </a:xfrm>
          <a:prstGeom prst="rect">
            <a:avLst/>
          </a:prstGeom>
          <a:ln>
            <a:noFill/>
          </a:ln>
        </p:spPr>
      </p:pic>
      <p:pic>
        <p:nvPicPr>
          <p:cNvPr id="67" name="Picture 66"/>
          <p:cNvPicPr/>
          <p:nvPr/>
        </p:nvPicPr>
        <p:blipFill>
          <a:blip r:embed="rId28" cstate="screen">
            <a:extLst>
              <a:ext uri="{28A0092B-C50C-407E-A947-70E740481C1C}">
                <a14:useLocalDpi xmlns:a14="http://schemas.microsoft.com/office/drawing/2010/main"/>
              </a:ext>
            </a:extLst>
          </a:blip>
          <a:stretch>
            <a:fillRect/>
          </a:stretch>
        </p:blipFill>
        <p:spPr>
          <a:xfrm>
            <a:off x="4064256" y="1539197"/>
            <a:ext cx="1866240" cy="406272"/>
          </a:xfrm>
          <a:prstGeom prst="rect">
            <a:avLst/>
          </a:prstGeom>
          <a:ln>
            <a:noFill/>
          </a:ln>
        </p:spPr>
      </p:pic>
      <p:pic>
        <p:nvPicPr>
          <p:cNvPr id="68" name="Picture 67"/>
          <p:cNvPicPr/>
          <p:nvPr/>
        </p:nvPicPr>
        <p:blipFill>
          <a:blip r:embed="rId29" cstate="screen">
            <a:extLst>
              <a:ext uri="{28A0092B-C50C-407E-A947-70E740481C1C}">
                <a14:useLocalDpi xmlns:a14="http://schemas.microsoft.com/office/drawing/2010/main"/>
              </a:ext>
            </a:extLst>
          </a:blip>
          <a:stretch>
            <a:fillRect/>
          </a:stretch>
        </p:blipFill>
        <p:spPr>
          <a:xfrm>
            <a:off x="2488320" y="4728304"/>
            <a:ext cx="700452" cy="806993"/>
          </a:xfrm>
          <a:prstGeom prst="rect">
            <a:avLst/>
          </a:prstGeom>
          <a:ln>
            <a:noFill/>
          </a:ln>
        </p:spPr>
      </p:pic>
      <p:pic>
        <p:nvPicPr>
          <p:cNvPr id="69" name="Picture 68"/>
          <p:cNvPicPr/>
          <p:nvPr/>
        </p:nvPicPr>
        <p:blipFill>
          <a:blip r:embed="rId30"/>
          <a:stretch>
            <a:fillRect/>
          </a:stretch>
        </p:blipFill>
        <p:spPr>
          <a:xfrm>
            <a:off x="2073600" y="2936003"/>
            <a:ext cx="829440" cy="414764"/>
          </a:xfrm>
          <a:prstGeom prst="rect">
            <a:avLst/>
          </a:prstGeom>
          <a:ln>
            <a:noFill/>
          </a:ln>
        </p:spPr>
      </p:pic>
      <p:pic>
        <p:nvPicPr>
          <p:cNvPr id="70" name="Picture 69"/>
          <p:cNvPicPr/>
          <p:nvPr/>
        </p:nvPicPr>
        <p:blipFill>
          <a:blip r:embed="rId31" cstate="screen">
            <a:extLst>
              <a:ext uri="{28A0092B-C50C-407E-A947-70E740481C1C}">
                <a14:useLocalDpi xmlns:a14="http://schemas.microsoft.com/office/drawing/2010/main"/>
              </a:ext>
            </a:extLst>
          </a:blip>
          <a:stretch>
            <a:fillRect/>
          </a:stretch>
        </p:blipFill>
        <p:spPr>
          <a:xfrm>
            <a:off x="1798586" y="4834073"/>
            <a:ext cx="675308" cy="663622"/>
          </a:xfrm>
          <a:prstGeom prst="rect">
            <a:avLst/>
          </a:prstGeom>
          <a:ln>
            <a:noFill/>
          </a:ln>
        </p:spPr>
      </p:pic>
      <p:pic>
        <p:nvPicPr>
          <p:cNvPr id="71" name="Picture 70"/>
          <p:cNvPicPr/>
          <p:nvPr/>
        </p:nvPicPr>
        <p:blipFill>
          <a:blip r:embed="rId32" cstate="screen">
            <a:extLst>
              <a:ext uri="{28A0092B-C50C-407E-A947-70E740481C1C}">
                <a14:useLocalDpi xmlns:a14="http://schemas.microsoft.com/office/drawing/2010/main"/>
              </a:ext>
            </a:extLst>
          </a:blip>
          <a:stretch>
            <a:fillRect/>
          </a:stretch>
        </p:blipFill>
        <p:spPr>
          <a:xfrm>
            <a:off x="82944" y="4820075"/>
            <a:ext cx="663552" cy="654804"/>
          </a:xfrm>
          <a:prstGeom prst="rect">
            <a:avLst/>
          </a:prstGeom>
          <a:ln>
            <a:noFill/>
          </a:ln>
        </p:spPr>
      </p:pic>
      <p:pic>
        <p:nvPicPr>
          <p:cNvPr id="72" name="Picture 71"/>
          <p:cNvPicPr/>
          <p:nvPr/>
        </p:nvPicPr>
        <p:blipFill>
          <a:blip r:embed="rId33" cstate="screen">
            <a:extLst>
              <a:ext uri="{28A0092B-C50C-407E-A947-70E740481C1C}">
                <a14:useLocalDpi xmlns:a14="http://schemas.microsoft.com/office/drawing/2010/main"/>
              </a:ext>
            </a:extLst>
          </a:blip>
          <a:stretch>
            <a:fillRect/>
          </a:stretch>
        </p:blipFill>
        <p:spPr>
          <a:xfrm>
            <a:off x="90128" y="4044434"/>
            <a:ext cx="739312" cy="751800"/>
          </a:xfrm>
          <a:prstGeom prst="rect">
            <a:avLst/>
          </a:prstGeom>
          <a:ln>
            <a:noFill/>
          </a:ln>
        </p:spPr>
      </p:pic>
      <p:pic>
        <p:nvPicPr>
          <p:cNvPr id="73" name="Picture 72"/>
          <p:cNvPicPr/>
          <p:nvPr/>
        </p:nvPicPr>
        <p:blipFill>
          <a:blip r:embed="rId34" cstate="screen">
            <a:extLst>
              <a:ext uri="{28A0092B-C50C-407E-A947-70E740481C1C}">
                <a14:useLocalDpi xmlns:a14="http://schemas.microsoft.com/office/drawing/2010/main"/>
              </a:ext>
            </a:extLst>
          </a:blip>
          <a:stretch>
            <a:fillRect/>
          </a:stretch>
        </p:blipFill>
        <p:spPr>
          <a:xfrm>
            <a:off x="5806080" y="2041159"/>
            <a:ext cx="1437805" cy="414764"/>
          </a:xfrm>
          <a:prstGeom prst="rect">
            <a:avLst/>
          </a:prstGeom>
          <a:ln>
            <a:noFill/>
          </a:ln>
        </p:spPr>
      </p:pic>
      <p:pic>
        <p:nvPicPr>
          <p:cNvPr id="74" name="Picture 73"/>
          <p:cNvPicPr/>
          <p:nvPr/>
        </p:nvPicPr>
        <p:blipFill>
          <a:blip r:embed="rId35" cstate="screen">
            <a:extLst>
              <a:ext uri="{28A0092B-C50C-407E-A947-70E740481C1C}">
                <a14:useLocalDpi xmlns:a14="http://schemas.microsoft.com/office/drawing/2010/main"/>
              </a:ext>
            </a:extLst>
          </a:blip>
          <a:stretch>
            <a:fillRect/>
          </a:stretch>
        </p:blipFill>
        <p:spPr>
          <a:xfrm>
            <a:off x="5856369" y="2621828"/>
            <a:ext cx="758905" cy="742655"/>
          </a:xfrm>
          <a:prstGeom prst="rect">
            <a:avLst/>
          </a:prstGeom>
          <a:ln>
            <a:noFill/>
          </a:ln>
        </p:spPr>
      </p:pic>
      <p:pic>
        <p:nvPicPr>
          <p:cNvPr id="75" name="Picture 74"/>
          <p:cNvPicPr/>
          <p:nvPr/>
        </p:nvPicPr>
        <p:blipFill>
          <a:blip r:embed="rId36" cstate="screen">
            <a:extLst>
              <a:ext uri="{28A0092B-C50C-407E-A947-70E740481C1C}">
                <a14:useLocalDpi xmlns:a14="http://schemas.microsoft.com/office/drawing/2010/main"/>
              </a:ext>
            </a:extLst>
          </a:blip>
          <a:stretch>
            <a:fillRect/>
          </a:stretch>
        </p:blipFill>
        <p:spPr>
          <a:xfrm>
            <a:off x="2405376" y="5581672"/>
            <a:ext cx="1568099" cy="307970"/>
          </a:xfrm>
          <a:prstGeom prst="rect">
            <a:avLst/>
          </a:prstGeom>
          <a:ln>
            <a:noFill/>
          </a:ln>
        </p:spPr>
      </p:pic>
      <p:pic>
        <p:nvPicPr>
          <p:cNvPr id="76" name="Picture 75"/>
          <p:cNvPicPr/>
          <p:nvPr/>
        </p:nvPicPr>
        <p:blipFill>
          <a:blip r:embed="rId37" cstate="screen">
            <a:extLst>
              <a:ext uri="{28A0092B-C50C-407E-A947-70E740481C1C}">
                <a14:useLocalDpi xmlns:a14="http://schemas.microsoft.com/office/drawing/2010/main"/>
              </a:ext>
            </a:extLst>
          </a:blip>
          <a:stretch>
            <a:fillRect/>
          </a:stretch>
        </p:blipFill>
        <p:spPr>
          <a:xfrm>
            <a:off x="1034514" y="1105165"/>
            <a:ext cx="674655" cy="608429"/>
          </a:xfrm>
          <a:prstGeom prst="rect">
            <a:avLst/>
          </a:prstGeom>
          <a:ln>
            <a:noFill/>
          </a:ln>
        </p:spPr>
      </p:pic>
      <p:pic>
        <p:nvPicPr>
          <p:cNvPr id="77" name="Picture 76"/>
          <p:cNvPicPr/>
          <p:nvPr/>
        </p:nvPicPr>
        <p:blipFill>
          <a:blip r:embed="rId38" cstate="screen">
            <a:extLst>
              <a:ext uri="{28A0092B-C50C-407E-A947-70E740481C1C}">
                <a14:useLocalDpi xmlns:a14="http://schemas.microsoft.com/office/drawing/2010/main"/>
              </a:ext>
            </a:extLst>
          </a:blip>
          <a:stretch>
            <a:fillRect/>
          </a:stretch>
        </p:blipFill>
        <p:spPr>
          <a:xfrm>
            <a:off x="2985984" y="2571534"/>
            <a:ext cx="748782" cy="479754"/>
          </a:xfrm>
          <a:prstGeom prst="rect">
            <a:avLst/>
          </a:prstGeom>
          <a:ln>
            <a:noFill/>
          </a:ln>
        </p:spPr>
      </p:pic>
      <p:pic>
        <p:nvPicPr>
          <p:cNvPr id="78" name="Picture 77"/>
          <p:cNvPicPr/>
          <p:nvPr/>
        </p:nvPicPr>
        <p:blipFill>
          <a:blip r:embed="rId39" cstate="screen">
            <a:extLst>
              <a:ext uri="{28A0092B-C50C-407E-A947-70E740481C1C}">
                <a14:useLocalDpi xmlns:a14="http://schemas.microsoft.com/office/drawing/2010/main"/>
              </a:ext>
            </a:extLst>
          </a:blip>
          <a:stretch>
            <a:fillRect/>
          </a:stretch>
        </p:blipFill>
        <p:spPr>
          <a:xfrm>
            <a:off x="3018639" y="3848483"/>
            <a:ext cx="829440" cy="663622"/>
          </a:xfrm>
          <a:prstGeom prst="rect">
            <a:avLst/>
          </a:prstGeom>
          <a:ln>
            <a:noFill/>
          </a:ln>
        </p:spPr>
      </p:pic>
      <p:pic>
        <p:nvPicPr>
          <p:cNvPr id="79" name="Picture 78"/>
          <p:cNvPicPr/>
          <p:nvPr/>
        </p:nvPicPr>
        <p:blipFill>
          <a:blip r:embed="rId40" cstate="screen">
            <a:extLst>
              <a:ext uri="{28A0092B-C50C-407E-A947-70E740481C1C}">
                <a14:useLocalDpi xmlns:a14="http://schemas.microsoft.com/office/drawing/2010/main"/>
              </a:ext>
            </a:extLst>
          </a:blip>
          <a:stretch>
            <a:fillRect/>
          </a:stretch>
        </p:blipFill>
        <p:spPr>
          <a:xfrm>
            <a:off x="7553782" y="4105506"/>
            <a:ext cx="557096" cy="537233"/>
          </a:xfrm>
          <a:prstGeom prst="rect">
            <a:avLst/>
          </a:prstGeom>
          <a:ln>
            <a:noFill/>
          </a:ln>
        </p:spPr>
      </p:pic>
      <p:pic>
        <p:nvPicPr>
          <p:cNvPr id="80" name="Picture 79"/>
          <p:cNvPicPr/>
          <p:nvPr/>
        </p:nvPicPr>
        <p:blipFill>
          <a:blip r:embed="rId41" cstate="screen">
            <a:extLst>
              <a:ext uri="{28A0092B-C50C-407E-A947-70E740481C1C}">
                <a14:useLocalDpi xmlns:a14="http://schemas.microsoft.com/office/drawing/2010/main"/>
              </a:ext>
            </a:extLst>
          </a:blip>
          <a:stretch>
            <a:fillRect/>
          </a:stretch>
        </p:blipFill>
        <p:spPr>
          <a:xfrm>
            <a:off x="5020398" y="4512105"/>
            <a:ext cx="1730721" cy="326912"/>
          </a:xfrm>
          <a:prstGeom prst="rect">
            <a:avLst/>
          </a:prstGeom>
          <a:ln>
            <a:noFill/>
          </a:ln>
        </p:spPr>
      </p:pic>
      <p:pic>
        <p:nvPicPr>
          <p:cNvPr id="81" name="Picture 80"/>
          <p:cNvPicPr/>
          <p:nvPr/>
        </p:nvPicPr>
        <p:blipFill>
          <a:blip r:embed="rId42" cstate="screen">
            <a:extLst>
              <a:ext uri="{28A0092B-C50C-407E-A947-70E740481C1C}">
                <a14:useLocalDpi xmlns:a14="http://schemas.microsoft.com/office/drawing/2010/main"/>
              </a:ext>
            </a:extLst>
          </a:blip>
          <a:stretch>
            <a:fillRect/>
          </a:stretch>
        </p:blipFill>
        <p:spPr>
          <a:xfrm>
            <a:off x="4911330" y="4839017"/>
            <a:ext cx="1492992" cy="497716"/>
          </a:xfrm>
          <a:prstGeom prst="rect">
            <a:avLst/>
          </a:prstGeom>
          <a:ln>
            <a:noFill/>
          </a:ln>
        </p:spPr>
      </p:pic>
      <p:pic>
        <p:nvPicPr>
          <p:cNvPr id="82" name="Picture 81"/>
          <p:cNvPicPr/>
          <p:nvPr/>
        </p:nvPicPr>
        <p:blipFill>
          <a:blip r:embed="rId43" cstate="screen">
            <a:extLst>
              <a:ext uri="{28A0092B-C50C-407E-A947-70E740481C1C}">
                <a14:useLocalDpi xmlns:a14="http://schemas.microsoft.com/office/drawing/2010/main"/>
              </a:ext>
            </a:extLst>
          </a:blip>
          <a:stretch>
            <a:fillRect/>
          </a:stretch>
        </p:blipFill>
        <p:spPr>
          <a:xfrm>
            <a:off x="3882040" y="1071200"/>
            <a:ext cx="1584100" cy="500656"/>
          </a:xfrm>
          <a:prstGeom prst="rect">
            <a:avLst/>
          </a:prstGeom>
          <a:ln>
            <a:noFill/>
          </a:ln>
        </p:spPr>
      </p:pic>
      <p:pic>
        <p:nvPicPr>
          <p:cNvPr id="83" name="Picture 82"/>
          <p:cNvPicPr/>
          <p:nvPr/>
        </p:nvPicPr>
        <p:blipFill>
          <a:blip r:embed="rId44" cstate="screen">
            <a:extLst>
              <a:ext uri="{28A0092B-C50C-407E-A947-70E740481C1C}">
                <a14:useLocalDpi xmlns:a14="http://schemas.microsoft.com/office/drawing/2010/main"/>
              </a:ext>
            </a:extLst>
          </a:blip>
          <a:stretch>
            <a:fillRect/>
          </a:stretch>
        </p:blipFill>
        <p:spPr>
          <a:xfrm>
            <a:off x="4561920" y="3326926"/>
            <a:ext cx="559382" cy="405946"/>
          </a:xfrm>
          <a:prstGeom prst="rect">
            <a:avLst/>
          </a:prstGeom>
          <a:ln>
            <a:noFill/>
          </a:ln>
        </p:spPr>
      </p:pic>
      <p:pic>
        <p:nvPicPr>
          <p:cNvPr id="84" name="Picture 83"/>
          <p:cNvPicPr/>
          <p:nvPr/>
        </p:nvPicPr>
        <p:blipFill>
          <a:blip r:embed="rId45" cstate="screen">
            <a:extLst>
              <a:ext uri="{28A0092B-C50C-407E-A947-70E740481C1C}">
                <a14:useLocalDpi xmlns:a14="http://schemas.microsoft.com/office/drawing/2010/main"/>
              </a:ext>
            </a:extLst>
          </a:blip>
          <a:stretch>
            <a:fillRect/>
          </a:stretch>
        </p:blipFill>
        <p:spPr>
          <a:xfrm>
            <a:off x="29716" y="1703470"/>
            <a:ext cx="799724" cy="663622"/>
          </a:xfrm>
          <a:prstGeom prst="rect">
            <a:avLst/>
          </a:prstGeom>
          <a:ln>
            <a:noFill/>
          </a:ln>
        </p:spPr>
      </p:pic>
      <p:pic>
        <p:nvPicPr>
          <p:cNvPr id="85" name="Picture 84"/>
          <p:cNvPicPr/>
          <p:nvPr/>
        </p:nvPicPr>
        <p:blipFill>
          <a:blip r:embed="rId46" cstate="screen">
            <a:extLst>
              <a:ext uri="{28A0092B-C50C-407E-A947-70E740481C1C}">
                <a14:useLocalDpi xmlns:a14="http://schemas.microsoft.com/office/drawing/2010/main"/>
              </a:ext>
            </a:extLst>
          </a:blip>
          <a:stretch>
            <a:fillRect/>
          </a:stretch>
        </p:blipFill>
        <p:spPr>
          <a:xfrm>
            <a:off x="82944" y="1039848"/>
            <a:ext cx="995328" cy="663622"/>
          </a:xfrm>
          <a:prstGeom prst="rect">
            <a:avLst/>
          </a:prstGeom>
          <a:ln>
            <a:noFill/>
          </a:ln>
        </p:spPr>
      </p:pic>
      <p:pic>
        <p:nvPicPr>
          <p:cNvPr id="86" name="Picture 85"/>
          <p:cNvPicPr/>
          <p:nvPr/>
        </p:nvPicPr>
        <p:blipFill>
          <a:blip r:embed="rId47" cstate="screen">
            <a:extLst>
              <a:ext uri="{28A0092B-C50C-407E-A947-70E740481C1C}">
                <a14:useLocalDpi xmlns:a14="http://schemas.microsoft.com/office/drawing/2010/main"/>
              </a:ext>
            </a:extLst>
          </a:blip>
          <a:stretch>
            <a:fillRect/>
          </a:stretch>
        </p:blipFill>
        <p:spPr>
          <a:xfrm>
            <a:off x="6866392" y="3955277"/>
            <a:ext cx="622080" cy="622145"/>
          </a:xfrm>
          <a:prstGeom prst="rect">
            <a:avLst/>
          </a:prstGeom>
          <a:ln>
            <a:noFill/>
          </a:ln>
        </p:spPr>
      </p:pic>
      <p:pic>
        <p:nvPicPr>
          <p:cNvPr id="87" name="Picture 86"/>
          <p:cNvPicPr/>
          <p:nvPr/>
        </p:nvPicPr>
        <p:blipFill>
          <a:blip r:embed="rId48" cstate="screen">
            <a:extLst>
              <a:ext uri="{28A0092B-C50C-407E-A947-70E740481C1C}">
                <a14:useLocalDpi xmlns:a14="http://schemas.microsoft.com/office/drawing/2010/main"/>
              </a:ext>
            </a:extLst>
          </a:blip>
          <a:stretch>
            <a:fillRect/>
          </a:stretch>
        </p:blipFill>
        <p:spPr>
          <a:xfrm>
            <a:off x="59106" y="3250178"/>
            <a:ext cx="521502" cy="648599"/>
          </a:xfrm>
          <a:prstGeom prst="rect">
            <a:avLst/>
          </a:prstGeom>
          <a:ln>
            <a:noFill/>
          </a:ln>
        </p:spPr>
      </p:pic>
      <p:pic>
        <p:nvPicPr>
          <p:cNvPr id="88" name="Picture 87"/>
          <p:cNvPicPr/>
          <p:nvPr/>
        </p:nvPicPr>
        <p:blipFill>
          <a:blip r:embed="rId49" cstate="screen">
            <a:extLst>
              <a:ext uri="{28A0092B-C50C-407E-A947-70E740481C1C}">
                <a14:useLocalDpi xmlns:a14="http://schemas.microsoft.com/office/drawing/2010/main"/>
              </a:ext>
            </a:extLst>
          </a:blip>
          <a:stretch>
            <a:fillRect/>
          </a:stretch>
        </p:blipFill>
        <p:spPr>
          <a:xfrm>
            <a:off x="6875862" y="4622491"/>
            <a:ext cx="555137" cy="575117"/>
          </a:xfrm>
          <a:prstGeom prst="rect">
            <a:avLst/>
          </a:prstGeom>
          <a:ln>
            <a:noFill/>
          </a:ln>
        </p:spPr>
      </p:pic>
      <p:pic>
        <p:nvPicPr>
          <p:cNvPr id="89" name="Picture 88"/>
          <p:cNvPicPr/>
          <p:nvPr/>
        </p:nvPicPr>
        <p:blipFill>
          <a:blip r:embed="rId50" cstate="screen">
            <a:extLst>
              <a:ext uri="{28A0092B-C50C-407E-A947-70E740481C1C}">
                <a14:useLocalDpi xmlns:a14="http://schemas.microsoft.com/office/drawing/2010/main"/>
              </a:ext>
            </a:extLst>
          </a:blip>
          <a:stretch>
            <a:fillRect/>
          </a:stretch>
        </p:blipFill>
        <p:spPr>
          <a:xfrm>
            <a:off x="4846020" y="1945470"/>
            <a:ext cx="912384" cy="709017"/>
          </a:xfrm>
          <a:prstGeom prst="rect">
            <a:avLst/>
          </a:prstGeom>
          <a:ln>
            <a:noFill/>
          </a:ln>
        </p:spPr>
      </p:pic>
      <p:pic>
        <p:nvPicPr>
          <p:cNvPr id="90" name="Picture 89"/>
          <p:cNvPicPr/>
          <p:nvPr/>
        </p:nvPicPr>
        <p:blipFill>
          <a:blip r:embed="rId51" cstate="screen">
            <a:extLst>
              <a:ext uri="{28A0092B-C50C-407E-A947-70E740481C1C}">
                <a14:useLocalDpi xmlns:a14="http://schemas.microsoft.com/office/drawing/2010/main"/>
              </a:ext>
            </a:extLst>
          </a:blip>
          <a:stretch>
            <a:fillRect/>
          </a:stretch>
        </p:blipFill>
        <p:spPr>
          <a:xfrm>
            <a:off x="5988295" y="1576102"/>
            <a:ext cx="1280734" cy="373287"/>
          </a:xfrm>
          <a:prstGeom prst="rect">
            <a:avLst/>
          </a:prstGeom>
          <a:ln>
            <a:noFill/>
          </a:ln>
        </p:spPr>
      </p:pic>
      <p:pic>
        <p:nvPicPr>
          <p:cNvPr id="91" name="Picture 90"/>
          <p:cNvPicPr/>
          <p:nvPr/>
        </p:nvPicPr>
        <p:blipFill>
          <a:blip r:embed="rId52" cstate="screen">
            <a:extLst>
              <a:ext uri="{28A0092B-C50C-407E-A947-70E740481C1C}">
                <a14:useLocalDpi xmlns:a14="http://schemas.microsoft.com/office/drawing/2010/main"/>
              </a:ext>
            </a:extLst>
          </a:blip>
          <a:stretch>
            <a:fillRect/>
          </a:stretch>
        </p:blipFill>
        <p:spPr>
          <a:xfrm>
            <a:off x="809815" y="4394196"/>
            <a:ext cx="1912610" cy="465058"/>
          </a:xfrm>
          <a:prstGeom prst="rect">
            <a:avLst/>
          </a:prstGeom>
          <a:ln>
            <a:noFill/>
          </a:ln>
        </p:spPr>
      </p:pic>
      <p:pic>
        <p:nvPicPr>
          <p:cNvPr id="92" name="Picture 91"/>
          <p:cNvPicPr/>
          <p:nvPr/>
        </p:nvPicPr>
        <p:blipFill>
          <a:blip r:embed="rId53" cstate="screen">
            <a:extLst>
              <a:ext uri="{28A0092B-C50C-407E-A947-70E740481C1C}">
                <a14:useLocalDpi xmlns:a14="http://schemas.microsoft.com/office/drawing/2010/main"/>
              </a:ext>
            </a:extLst>
          </a:blip>
          <a:stretch>
            <a:fillRect/>
          </a:stretch>
        </p:blipFill>
        <p:spPr>
          <a:xfrm>
            <a:off x="97965" y="2601253"/>
            <a:ext cx="1477971" cy="666561"/>
          </a:xfrm>
          <a:prstGeom prst="rect">
            <a:avLst/>
          </a:prstGeom>
          <a:ln>
            <a:noFill/>
          </a:ln>
        </p:spPr>
      </p:pic>
      <p:pic>
        <p:nvPicPr>
          <p:cNvPr id="93" name="Picture 92"/>
          <p:cNvPicPr/>
          <p:nvPr/>
        </p:nvPicPr>
        <p:blipFill>
          <a:blip r:embed="rId54" cstate="screen">
            <a:extLst>
              <a:ext uri="{28A0092B-C50C-407E-A947-70E740481C1C}">
                <a14:useLocalDpi xmlns:a14="http://schemas.microsoft.com/office/drawing/2010/main"/>
              </a:ext>
            </a:extLst>
          </a:blip>
          <a:stretch>
            <a:fillRect/>
          </a:stretch>
        </p:blipFill>
        <p:spPr>
          <a:xfrm>
            <a:off x="4744462" y="5540196"/>
            <a:ext cx="1775459" cy="580669"/>
          </a:xfrm>
          <a:prstGeom prst="rect">
            <a:avLst/>
          </a:prstGeom>
          <a:ln>
            <a:noFill/>
          </a:ln>
        </p:spPr>
      </p:pic>
      <p:pic>
        <p:nvPicPr>
          <p:cNvPr id="94" name="Picture 93"/>
          <p:cNvPicPr/>
          <p:nvPr/>
        </p:nvPicPr>
        <p:blipFill>
          <a:blip r:embed="rId55" cstate="screen">
            <a:extLst>
              <a:ext uri="{28A0092B-C50C-407E-A947-70E740481C1C}">
                <a14:useLocalDpi xmlns:a14="http://schemas.microsoft.com/office/drawing/2010/main"/>
              </a:ext>
            </a:extLst>
          </a:blip>
          <a:stretch>
            <a:fillRect/>
          </a:stretch>
        </p:blipFill>
        <p:spPr>
          <a:xfrm>
            <a:off x="3300126" y="4678010"/>
            <a:ext cx="776539" cy="793276"/>
          </a:xfrm>
          <a:prstGeom prst="rect">
            <a:avLst/>
          </a:prstGeom>
          <a:ln>
            <a:noFill/>
          </a:ln>
        </p:spPr>
      </p:pic>
      <p:pic>
        <p:nvPicPr>
          <p:cNvPr id="95" name="Picture 94"/>
          <p:cNvPicPr/>
          <p:nvPr/>
        </p:nvPicPr>
        <p:blipFill>
          <a:blip r:embed="rId56" cstate="screen">
            <a:extLst>
              <a:ext uri="{28A0092B-C50C-407E-A947-70E740481C1C}">
                <a14:useLocalDpi xmlns:a14="http://schemas.microsoft.com/office/drawing/2010/main"/>
              </a:ext>
            </a:extLst>
          </a:blip>
          <a:stretch>
            <a:fillRect/>
          </a:stretch>
        </p:blipFill>
        <p:spPr>
          <a:xfrm>
            <a:off x="3931023" y="3503936"/>
            <a:ext cx="912384" cy="709017"/>
          </a:xfrm>
          <a:prstGeom prst="rect">
            <a:avLst/>
          </a:prstGeom>
          <a:ln>
            <a:noFill/>
          </a:ln>
        </p:spPr>
      </p:pic>
      <p:pic>
        <p:nvPicPr>
          <p:cNvPr id="97" name="Picture 96"/>
          <p:cNvPicPr/>
          <p:nvPr/>
        </p:nvPicPr>
        <p:blipFill>
          <a:blip r:embed="rId57" cstate="screen">
            <a:extLst>
              <a:ext uri="{28A0092B-C50C-407E-A947-70E740481C1C}">
                <a14:useLocalDpi xmlns:a14="http://schemas.microsoft.com/office/drawing/2010/main"/>
              </a:ext>
            </a:extLst>
          </a:blip>
          <a:stretch>
            <a:fillRect/>
          </a:stretch>
        </p:blipFill>
        <p:spPr>
          <a:xfrm>
            <a:off x="5167999" y="2737440"/>
            <a:ext cx="605426" cy="706404"/>
          </a:xfrm>
          <a:prstGeom prst="rect">
            <a:avLst/>
          </a:prstGeom>
          <a:ln>
            <a:noFill/>
          </a:ln>
        </p:spPr>
      </p:pic>
      <p:pic>
        <p:nvPicPr>
          <p:cNvPr id="98" name="Picture 97"/>
          <p:cNvPicPr/>
          <p:nvPr/>
        </p:nvPicPr>
        <p:blipFill>
          <a:blip r:embed="rId58" cstate="screen">
            <a:extLst>
              <a:ext uri="{28A0092B-C50C-407E-A947-70E740481C1C}">
                <a14:useLocalDpi xmlns:a14="http://schemas.microsoft.com/office/drawing/2010/main"/>
              </a:ext>
            </a:extLst>
          </a:blip>
          <a:stretch>
            <a:fillRect/>
          </a:stretch>
        </p:blipFill>
        <p:spPr>
          <a:xfrm>
            <a:off x="7403895" y="1010456"/>
            <a:ext cx="1604346" cy="797848"/>
          </a:xfrm>
          <a:prstGeom prst="rect">
            <a:avLst/>
          </a:prstGeom>
          <a:ln>
            <a:noFill/>
          </a:ln>
        </p:spPr>
      </p:pic>
      <p:pic>
        <p:nvPicPr>
          <p:cNvPr id="99" name="Picture 98"/>
          <p:cNvPicPr/>
          <p:nvPr/>
        </p:nvPicPr>
        <p:blipFill>
          <a:blip r:embed="rId59" cstate="screen">
            <a:extLst>
              <a:ext uri="{28A0092B-C50C-407E-A947-70E740481C1C}">
                <a14:useLocalDpi xmlns:a14="http://schemas.microsoft.com/office/drawing/2010/main"/>
              </a:ext>
            </a:extLst>
          </a:blip>
          <a:stretch>
            <a:fillRect/>
          </a:stretch>
        </p:blipFill>
        <p:spPr>
          <a:xfrm>
            <a:off x="8313993" y="2110069"/>
            <a:ext cx="746496" cy="731551"/>
          </a:xfrm>
          <a:prstGeom prst="rect">
            <a:avLst/>
          </a:prstGeom>
          <a:ln>
            <a:noFill/>
          </a:ln>
        </p:spPr>
      </p:pic>
      <p:pic>
        <p:nvPicPr>
          <p:cNvPr id="100" name="Picture 99"/>
          <p:cNvPicPr/>
          <p:nvPr/>
        </p:nvPicPr>
        <p:blipFill>
          <a:blip r:embed="rId60" cstate="screen">
            <a:extLst>
              <a:ext uri="{28A0092B-C50C-407E-A947-70E740481C1C}">
                <a14:useLocalDpi xmlns:a14="http://schemas.microsoft.com/office/drawing/2010/main"/>
              </a:ext>
            </a:extLst>
          </a:blip>
          <a:stretch>
            <a:fillRect/>
          </a:stretch>
        </p:blipFill>
        <p:spPr>
          <a:xfrm>
            <a:off x="1492992" y="5398458"/>
            <a:ext cx="576363" cy="491185"/>
          </a:xfrm>
          <a:prstGeom prst="rect">
            <a:avLst/>
          </a:prstGeom>
          <a:ln>
            <a:noFill/>
          </a:ln>
        </p:spPr>
      </p:pic>
      <p:pic>
        <p:nvPicPr>
          <p:cNvPr id="101" name="Picture 100"/>
          <p:cNvPicPr/>
          <p:nvPr/>
        </p:nvPicPr>
        <p:blipFill>
          <a:blip r:embed="rId61" cstate="screen">
            <a:extLst>
              <a:ext uri="{28A0092B-C50C-407E-A947-70E740481C1C}">
                <a14:useLocalDpi xmlns:a14="http://schemas.microsoft.com/office/drawing/2010/main"/>
              </a:ext>
            </a:extLst>
          </a:blip>
          <a:stretch>
            <a:fillRect/>
          </a:stretch>
        </p:blipFill>
        <p:spPr>
          <a:xfrm>
            <a:off x="794172" y="4842632"/>
            <a:ext cx="987491" cy="551276"/>
          </a:xfrm>
          <a:prstGeom prst="rect">
            <a:avLst/>
          </a:prstGeom>
          <a:ln>
            <a:noFill/>
          </a:ln>
        </p:spPr>
      </p:pic>
      <p:pic>
        <p:nvPicPr>
          <p:cNvPr id="102" name="Picture 101"/>
          <p:cNvPicPr/>
          <p:nvPr/>
        </p:nvPicPr>
        <p:blipFill>
          <a:blip r:embed="rId62" cstate="screen">
            <a:extLst>
              <a:ext uri="{28A0092B-C50C-407E-A947-70E740481C1C}">
                <a14:useLocalDpi xmlns:a14="http://schemas.microsoft.com/office/drawing/2010/main"/>
              </a:ext>
            </a:extLst>
          </a:blip>
          <a:stretch>
            <a:fillRect/>
          </a:stretch>
        </p:blipFill>
        <p:spPr>
          <a:xfrm>
            <a:off x="6019971" y="3397142"/>
            <a:ext cx="1294122" cy="537886"/>
          </a:xfrm>
          <a:prstGeom prst="rect">
            <a:avLst/>
          </a:prstGeom>
          <a:ln>
            <a:noFill/>
          </a:ln>
        </p:spPr>
      </p:pic>
      <p:pic>
        <p:nvPicPr>
          <p:cNvPr id="103" name="Picture 102"/>
          <p:cNvPicPr/>
          <p:nvPr/>
        </p:nvPicPr>
        <p:blipFill>
          <a:blip r:embed="rId63" cstate="screen">
            <a:extLst>
              <a:ext uri="{28A0092B-C50C-407E-A947-70E740481C1C}">
                <a14:useLocalDpi xmlns:a14="http://schemas.microsoft.com/office/drawing/2010/main"/>
              </a:ext>
            </a:extLst>
          </a:blip>
          <a:stretch>
            <a:fillRect/>
          </a:stretch>
        </p:blipFill>
        <p:spPr>
          <a:xfrm>
            <a:off x="7399650" y="2174406"/>
            <a:ext cx="815725" cy="503921"/>
          </a:xfrm>
          <a:prstGeom prst="rect">
            <a:avLst/>
          </a:prstGeom>
          <a:ln>
            <a:noFill/>
          </a:ln>
        </p:spPr>
      </p:pic>
      <p:pic>
        <p:nvPicPr>
          <p:cNvPr id="104" name="Picture 103"/>
          <p:cNvPicPr/>
          <p:nvPr/>
        </p:nvPicPr>
        <p:blipFill>
          <a:blip r:embed="rId64" cstate="screen">
            <a:extLst>
              <a:ext uri="{28A0092B-C50C-407E-A947-70E740481C1C}">
                <a14:useLocalDpi xmlns:a14="http://schemas.microsoft.com/office/drawing/2010/main"/>
              </a:ext>
            </a:extLst>
          </a:blip>
          <a:stretch>
            <a:fillRect/>
          </a:stretch>
        </p:blipFill>
        <p:spPr>
          <a:xfrm>
            <a:off x="626978" y="3110727"/>
            <a:ext cx="1280734" cy="456240"/>
          </a:xfrm>
          <a:prstGeom prst="rect">
            <a:avLst/>
          </a:prstGeom>
          <a:ln>
            <a:noFill/>
          </a:ln>
        </p:spPr>
      </p:pic>
      <p:pic>
        <p:nvPicPr>
          <p:cNvPr id="105" name="Picture 104"/>
          <p:cNvPicPr/>
          <p:nvPr/>
        </p:nvPicPr>
        <p:blipFill>
          <a:blip r:embed="rId65" cstate="screen">
            <a:extLst>
              <a:ext uri="{28A0092B-C50C-407E-A947-70E740481C1C}">
                <a14:useLocalDpi xmlns:a14="http://schemas.microsoft.com/office/drawing/2010/main"/>
              </a:ext>
            </a:extLst>
          </a:blip>
          <a:stretch>
            <a:fillRect/>
          </a:stretch>
        </p:blipFill>
        <p:spPr>
          <a:xfrm>
            <a:off x="6650541" y="2538875"/>
            <a:ext cx="746496" cy="735144"/>
          </a:xfrm>
          <a:prstGeom prst="rect">
            <a:avLst/>
          </a:prstGeom>
          <a:ln>
            <a:noFill/>
          </a:ln>
        </p:spPr>
      </p:pic>
      <p:pic>
        <p:nvPicPr>
          <p:cNvPr id="106" name="Picture 105"/>
          <p:cNvPicPr/>
          <p:nvPr/>
        </p:nvPicPr>
        <p:blipFill>
          <a:blip r:embed="rId66" cstate="screen">
            <a:extLst>
              <a:ext uri="{28A0092B-C50C-407E-A947-70E740481C1C}">
                <a14:useLocalDpi xmlns:a14="http://schemas.microsoft.com/office/drawing/2010/main"/>
              </a:ext>
            </a:extLst>
          </a:blip>
          <a:stretch>
            <a:fillRect/>
          </a:stretch>
        </p:blipFill>
        <p:spPr>
          <a:xfrm>
            <a:off x="7414671" y="2645669"/>
            <a:ext cx="912384" cy="574464"/>
          </a:xfrm>
          <a:prstGeom prst="rect">
            <a:avLst/>
          </a:prstGeom>
          <a:ln>
            <a:noFill/>
          </a:ln>
        </p:spPr>
      </p:pic>
      <p:pic>
        <p:nvPicPr>
          <p:cNvPr id="107" name="Picture 106"/>
          <p:cNvPicPr/>
          <p:nvPr/>
        </p:nvPicPr>
        <p:blipFill>
          <a:blip r:embed="rId67" cstate="screen">
            <a:extLst>
              <a:ext uri="{28A0092B-C50C-407E-A947-70E740481C1C}">
                <a14:useLocalDpi xmlns:a14="http://schemas.microsoft.com/office/drawing/2010/main"/>
              </a:ext>
            </a:extLst>
          </a:blip>
          <a:stretch>
            <a:fillRect/>
          </a:stretch>
        </p:blipFill>
        <p:spPr>
          <a:xfrm>
            <a:off x="748455" y="3721115"/>
            <a:ext cx="1340166" cy="325932"/>
          </a:xfrm>
          <a:prstGeom prst="rect">
            <a:avLst/>
          </a:prstGeom>
          <a:ln>
            <a:noFill/>
          </a:ln>
        </p:spPr>
      </p:pic>
      <p:pic>
        <p:nvPicPr>
          <p:cNvPr id="108" name="Picture 107"/>
          <p:cNvPicPr/>
          <p:nvPr/>
        </p:nvPicPr>
        <p:blipFill>
          <a:blip r:embed="rId68" cstate="screen">
            <a:extLst>
              <a:ext uri="{28A0092B-C50C-407E-A947-70E740481C1C}">
                <a14:useLocalDpi xmlns:a14="http://schemas.microsoft.com/office/drawing/2010/main"/>
              </a:ext>
            </a:extLst>
          </a:blip>
          <a:stretch>
            <a:fillRect/>
          </a:stretch>
        </p:blipFill>
        <p:spPr>
          <a:xfrm>
            <a:off x="497664" y="6005254"/>
            <a:ext cx="847074" cy="382105"/>
          </a:xfrm>
          <a:prstGeom prst="rect">
            <a:avLst/>
          </a:prstGeom>
          <a:ln>
            <a:noFill/>
          </a:ln>
        </p:spPr>
      </p:pic>
      <p:pic>
        <p:nvPicPr>
          <p:cNvPr id="109" name="Picture 108"/>
          <p:cNvPicPr/>
          <p:nvPr/>
        </p:nvPicPr>
        <p:blipFill>
          <a:blip r:embed="rId69" cstate="screen">
            <a:extLst>
              <a:ext uri="{28A0092B-C50C-407E-A947-70E740481C1C}">
                <a14:useLocalDpi xmlns:a14="http://schemas.microsoft.com/office/drawing/2010/main"/>
              </a:ext>
            </a:extLst>
          </a:blip>
          <a:stretch>
            <a:fillRect/>
          </a:stretch>
        </p:blipFill>
        <p:spPr>
          <a:xfrm>
            <a:off x="8312034" y="4896822"/>
            <a:ext cx="685104" cy="661989"/>
          </a:xfrm>
          <a:prstGeom prst="rect">
            <a:avLst/>
          </a:prstGeom>
          <a:ln>
            <a:noFill/>
          </a:ln>
        </p:spPr>
      </p:pic>
      <p:pic>
        <p:nvPicPr>
          <p:cNvPr id="110" name="Picture 109"/>
          <p:cNvPicPr/>
          <p:nvPr/>
        </p:nvPicPr>
        <p:blipFill>
          <a:blip r:embed="rId70"/>
          <a:stretch>
            <a:fillRect/>
          </a:stretch>
        </p:blipFill>
        <p:spPr>
          <a:xfrm>
            <a:off x="7474103" y="4775006"/>
            <a:ext cx="737353" cy="737430"/>
          </a:xfrm>
          <a:prstGeom prst="rect">
            <a:avLst/>
          </a:prstGeom>
          <a:ln>
            <a:noFill/>
          </a:ln>
        </p:spPr>
      </p:pic>
      <p:pic>
        <p:nvPicPr>
          <p:cNvPr id="111" name="Picture 110"/>
          <p:cNvPicPr/>
          <p:nvPr/>
        </p:nvPicPr>
        <p:blipFill>
          <a:blip r:embed="rId71" cstate="screen">
            <a:extLst>
              <a:ext uri="{28A0092B-C50C-407E-A947-70E740481C1C}">
                <a14:useLocalDpi xmlns:a14="http://schemas.microsoft.com/office/drawing/2010/main"/>
              </a:ext>
            </a:extLst>
          </a:blip>
          <a:stretch>
            <a:fillRect/>
          </a:stretch>
        </p:blipFill>
        <p:spPr>
          <a:xfrm>
            <a:off x="4230144" y="5276315"/>
            <a:ext cx="1645165" cy="267147"/>
          </a:xfrm>
          <a:prstGeom prst="rect">
            <a:avLst/>
          </a:prstGeom>
          <a:ln>
            <a:noFill/>
          </a:ln>
        </p:spPr>
      </p:pic>
      <p:pic>
        <p:nvPicPr>
          <p:cNvPr id="112" name="Picture 111"/>
          <p:cNvPicPr/>
          <p:nvPr/>
        </p:nvPicPr>
        <p:blipFill>
          <a:blip r:embed="rId72" cstate="screen">
            <a:extLst>
              <a:ext uri="{28A0092B-C50C-407E-A947-70E740481C1C}">
                <a14:useLocalDpi xmlns:a14="http://schemas.microsoft.com/office/drawing/2010/main"/>
              </a:ext>
            </a:extLst>
          </a:blip>
          <a:stretch>
            <a:fillRect/>
          </a:stretch>
        </p:blipFill>
        <p:spPr>
          <a:xfrm>
            <a:off x="6335746" y="5013740"/>
            <a:ext cx="664205" cy="659703"/>
          </a:xfrm>
          <a:prstGeom prst="rect">
            <a:avLst/>
          </a:prstGeom>
          <a:ln>
            <a:noFill/>
          </a:ln>
        </p:spPr>
      </p:pic>
      <p:pic>
        <p:nvPicPr>
          <p:cNvPr id="113" name="Picture 112"/>
          <p:cNvPicPr/>
          <p:nvPr/>
        </p:nvPicPr>
        <p:blipFill>
          <a:blip r:embed="rId73" cstate="screen">
            <a:extLst>
              <a:ext uri="{28A0092B-C50C-407E-A947-70E740481C1C}">
                <a14:useLocalDpi xmlns:a14="http://schemas.microsoft.com/office/drawing/2010/main"/>
              </a:ext>
            </a:extLst>
          </a:blip>
          <a:stretch>
            <a:fillRect/>
          </a:stretch>
        </p:blipFill>
        <p:spPr>
          <a:xfrm>
            <a:off x="5424015" y="4114650"/>
            <a:ext cx="1363678" cy="364796"/>
          </a:xfrm>
          <a:prstGeom prst="rect">
            <a:avLst/>
          </a:prstGeom>
          <a:ln>
            <a:noFill/>
          </a:ln>
        </p:spPr>
      </p:pic>
      <p:pic>
        <p:nvPicPr>
          <p:cNvPr id="114" name="Picture 113"/>
          <p:cNvPicPr/>
          <p:nvPr/>
        </p:nvPicPr>
        <p:blipFill>
          <a:blip r:embed="rId74" cstate="screen">
            <a:extLst>
              <a:ext uri="{28A0092B-C50C-407E-A947-70E740481C1C}">
                <a14:useLocalDpi xmlns:a14="http://schemas.microsoft.com/office/drawing/2010/main"/>
              </a:ext>
            </a:extLst>
          </a:blip>
          <a:stretch>
            <a:fillRect/>
          </a:stretch>
        </p:blipFill>
        <p:spPr>
          <a:xfrm>
            <a:off x="7630848" y="3617261"/>
            <a:ext cx="1446622" cy="429460"/>
          </a:xfrm>
          <a:prstGeom prst="rect">
            <a:avLst/>
          </a:prstGeom>
          <a:ln>
            <a:noFill/>
          </a:ln>
        </p:spPr>
      </p:pic>
      <p:pic>
        <p:nvPicPr>
          <p:cNvPr id="115" name="Picture 114"/>
          <p:cNvPicPr/>
          <p:nvPr/>
        </p:nvPicPr>
        <p:blipFill>
          <a:blip r:embed="rId75" cstate="screen">
            <a:extLst>
              <a:ext uri="{28A0092B-C50C-407E-A947-70E740481C1C}">
                <a14:useLocalDpi xmlns:a14="http://schemas.microsoft.com/office/drawing/2010/main"/>
              </a:ext>
            </a:extLst>
          </a:blip>
          <a:stretch>
            <a:fillRect/>
          </a:stretch>
        </p:blipFill>
        <p:spPr>
          <a:xfrm>
            <a:off x="7133184" y="3294594"/>
            <a:ext cx="1179176" cy="248532"/>
          </a:xfrm>
          <a:prstGeom prst="rect">
            <a:avLst/>
          </a:prstGeom>
          <a:ln>
            <a:noFill/>
          </a:ln>
        </p:spPr>
      </p:pic>
      <p:pic>
        <p:nvPicPr>
          <p:cNvPr id="116" name="Picture 115"/>
          <p:cNvPicPr/>
          <p:nvPr/>
        </p:nvPicPr>
        <p:blipFill>
          <a:blip r:embed="rId76" cstate="screen">
            <a:extLst>
              <a:ext uri="{28A0092B-C50C-407E-A947-70E740481C1C}">
                <a14:useLocalDpi xmlns:a14="http://schemas.microsoft.com/office/drawing/2010/main"/>
              </a:ext>
            </a:extLst>
          </a:blip>
          <a:stretch>
            <a:fillRect/>
          </a:stretch>
        </p:blipFill>
        <p:spPr>
          <a:xfrm>
            <a:off x="1709169" y="1493149"/>
            <a:ext cx="1114846" cy="541479"/>
          </a:xfrm>
          <a:prstGeom prst="rect">
            <a:avLst/>
          </a:prstGeom>
          <a:ln>
            <a:noFill/>
          </a:ln>
        </p:spPr>
      </p:pic>
      <p:pic>
        <p:nvPicPr>
          <p:cNvPr id="117" name="Picture 116"/>
          <p:cNvPicPr/>
          <p:nvPr/>
        </p:nvPicPr>
        <p:blipFill>
          <a:blip r:embed="rId77" cstate="screen">
            <a:extLst>
              <a:ext uri="{28A0092B-C50C-407E-A947-70E740481C1C}">
                <a14:useLocalDpi xmlns:a14="http://schemas.microsoft.com/office/drawing/2010/main"/>
              </a:ext>
            </a:extLst>
          </a:blip>
          <a:stretch>
            <a:fillRect/>
          </a:stretch>
        </p:blipFill>
        <p:spPr>
          <a:xfrm>
            <a:off x="4109320" y="4313541"/>
            <a:ext cx="842502" cy="846510"/>
          </a:xfrm>
          <a:prstGeom prst="rect">
            <a:avLst/>
          </a:prstGeom>
          <a:ln>
            <a:noFill/>
          </a:ln>
        </p:spPr>
      </p:pic>
      <p:pic>
        <p:nvPicPr>
          <p:cNvPr id="118" name="Picture 117"/>
          <p:cNvPicPr/>
          <p:nvPr/>
        </p:nvPicPr>
        <p:blipFill>
          <a:blip r:embed="rId78" cstate="screen">
            <a:extLst>
              <a:ext uri="{28A0092B-C50C-407E-A947-70E740481C1C}">
                <a14:useLocalDpi xmlns:a14="http://schemas.microsoft.com/office/drawing/2010/main"/>
              </a:ext>
            </a:extLst>
          </a:blip>
          <a:stretch>
            <a:fillRect/>
          </a:stretch>
        </p:blipFill>
        <p:spPr>
          <a:xfrm>
            <a:off x="3931023" y="6171159"/>
            <a:ext cx="1385230" cy="722080"/>
          </a:xfrm>
          <a:prstGeom prst="rect">
            <a:avLst/>
          </a:prstGeom>
          <a:ln>
            <a:noFill/>
          </a:ln>
        </p:spPr>
      </p:pic>
      <p:pic>
        <p:nvPicPr>
          <p:cNvPr id="119" name="Picture 2"/>
          <p:cNvPicPr>
            <a:picLocks noChangeAspect="1"/>
          </p:cNvPicPr>
          <p:nvPr/>
        </p:nvPicPr>
        <p:blipFill>
          <a:blip r:embed="rId79">
            <a:extLst>
              <a:ext uri="{28A0092B-C50C-407E-A947-70E740481C1C}">
                <a14:useLocalDpi xmlns:a14="http://schemas.microsoft.com/office/drawing/2010/main"/>
              </a:ext>
            </a:extLst>
          </a:blip>
          <a:srcRect/>
          <a:stretch>
            <a:fillRect/>
          </a:stretch>
        </p:blipFill>
        <p:spPr bwMode="auto">
          <a:xfrm>
            <a:off x="2213661" y="3873755"/>
            <a:ext cx="679426" cy="631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124621"/>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Acknowledgments</a:t>
            </a:r>
            <a:endParaRPr lang="en-US" dirty="0"/>
          </a:p>
        </p:txBody>
      </p:sp>
      <p:sp>
        <p:nvSpPr>
          <p:cNvPr id="62466" name="Content Placeholder 2"/>
          <p:cNvSpPr>
            <a:spLocks noGrp="1"/>
          </p:cNvSpPr>
          <p:nvPr>
            <p:ph idx="1"/>
          </p:nvPr>
        </p:nvSpPr>
        <p:spPr bwMode="auto">
          <a:xfrm>
            <a:off x="484188" y="1312863"/>
            <a:ext cx="8229600" cy="4525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0" indent="0">
              <a:buFont typeface="Monotype Sorts" charset="0"/>
              <a:buNone/>
            </a:pPr>
            <a:r>
              <a:rPr lang="en-US" dirty="0">
                <a:solidFill>
                  <a:schemeClr val="tx2"/>
                </a:solidFill>
                <a:latin typeface="Helvetica" charset="0"/>
                <a:ea typeface="ＭＳ Ｐゴシック" charset="0"/>
              </a:rPr>
              <a:t>Thanks to:</a:t>
            </a:r>
          </a:p>
          <a:p>
            <a:pPr marL="0" indent="0">
              <a:buFont typeface="Monotype Sorts" charset="0"/>
              <a:buNone/>
            </a:pPr>
            <a:endParaRPr lang="en-US" dirty="0">
              <a:solidFill>
                <a:schemeClr val="tx2"/>
              </a:solidFill>
              <a:latin typeface="Helvetica" charset="0"/>
              <a:ea typeface="ＭＳ Ｐゴシック" charset="0"/>
            </a:endParaRPr>
          </a:p>
          <a:p>
            <a:pPr marL="0" indent="0">
              <a:buNone/>
            </a:pPr>
            <a:r>
              <a:rPr lang="en-US" dirty="0">
                <a:solidFill>
                  <a:schemeClr val="tx2"/>
                </a:solidFill>
                <a:latin typeface="Helvetica" charset="0"/>
                <a:ea typeface="ＭＳ Ｐゴシック" charset="0"/>
                <a:hlinkClick r:id="rId2"/>
              </a:rPr>
              <a:t>ligo.caltech.edu</a:t>
            </a:r>
            <a:endParaRPr lang="en-US" dirty="0">
              <a:solidFill>
                <a:schemeClr val="tx2"/>
              </a:solidFill>
              <a:latin typeface="Helvetica" charset="0"/>
              <a:ea typeface="ＭＳ Ｐゴシック" charset="0"/>
            </a:endParaRPr>
          </a:p>
          <a:p>
            <a:pPr marL="0" indent="0">
              <a:buFont typeface="Monotype Sorts" charset="0"/>
              <a:buNone/>
            </a:pPr>
            <a:endParaRPr lang="en-US" dirty="0">
              <a:solidFill>
                <a:schemeClr val="tx2"/>
              </a:solidFill>
              <a:latin typeface="Helvetica" charset="0"/>
              <a:ea typeface="ＭＳ Ｐゴシック" charset="0"/>
            </a:endParaRPr>
          </a:p>
          <a:p>
            <a:pPr marL="0" indent="0">
              <a:buFont typeface="Monotype Sorts" charset="0"/>
              <a:buNone/>
            </a:pPr>
            <a:endParaRPr lang="en-US" dirty="0">
              <a:solidFill>
                <a:schemeClr val="tx2"/>
              </a:solidFill>
              <a:latin typeface="Helvetica" charset="0"/>
              <a:ea typeface="ＭＳ Ｐゴシック" charset="0"/>
            </a:endParaRPr>
          </a:p>
          <a:p>
            <a:pPr marL="0" indent="0">
              <a:buFont typeface="Monotype Sorts" charset="0"/>
              <a:buNone/>
            </a:pPr>
            <a:r>
              <a:rPr lang="en-US" dirty="0">
                <a:solidFill>
                  <a:schemeClr val="tx2"/>
                </a:solidFill>
                <a:latin typeface="Helvetica" charset="0"/>
                <a:ea typeface="ＭＳ Ｐゴシック" charset="0"/>
              </a:rPr>
              <a:t>					</a:t>
            </a:r>
            <a:endParaRPr lang="en-US" dirty="0" smtClean="0">
              <a:solidFill>
                <a:schemeClr val="tx2"/>
              </a:solidFill>
              <a:latin typeface="Helvetica" charset="0"/>
              <a:ea typeface="ＭＳ Ｐゴシック" charset="0"/>
            </a:endParaRPr>
          </a:p>
          <a:p>
            <a:pPr marL="0" indent="0">
              <a:buFont typeface="Monotype Sorts" charset="0"/>
              <a:buNone/>
            </a:pPr>
            <a:endParaRPr lang="en-US" dirty="0">
              <a:solidFill>
                <a:schemeClr val="tx2"/>
              </a:solidFill>
              <a:latin typeface="Helvetica" charset="0"/>
              <a:ea typeface="ＭＳ Ｐゴシック" charset="0"/>
              <a:hlinkClick r:id="rId3"/>
            </a:endParaRPr>
          </a:p>
          <a:p>
            <a:pPr marL="0" indent="0">
              <a:buFont typeface="Monotype Sorts" charset="0"/>
              <a:buNone/>
            </a:pPr>
            <a:endParaRPr lang="en-US" dirty="0" smtClean="0">
              <a:solidFill>
                <a:schemeClr val="tx2"/>
              </a:solidFill>
              <a:latin typeface="Helvetica" charset="0"/>
              <a:ea typeface="ＭＳ Ｐゴシック" charset="0"/>
              <a:hlinkClick r:id="rId3"/>
            </a:endParaRPr>
          </a:p>
          <a:p>
            <a:pPr marL="0" indent="0">
              <a:buFont typeface="Monotype Sorts" charset="0"/>
              <a:buNone/>
            </a:pPr>
            <a:endParaRPr lang="en-US" dirty="0" smtClean="0">
              <a:solidFill>
                <a:schemeClr val="tx2"/>
              </a:solidFill>
              <a:latin typeface="Helvetica" charset="0"/>
              <a:ea typeface="ＭＳ Ｐゴシック" charset="0"/>
              <a:hlinkClick r:id="rId3"/>
            </a:endParaRPr>
          </a:p>
          <a:p>
            <a:pPr marL="0" indent="0">
              <a:buFont typeface="Monotype Sorts" charset="0"/>
              <a:buNone/>
            </a:pPr>
            <a:endParaRPr lang="en-US" dirty="0">
              <a:solidFill>
                <a:schemeClr val="tx2"/>
              </a:solidFill>
              <a:latin typeface="Helvetica" charset="0"/>
              <a:ea typeface="ＭＳ Ｐゴシック" charset="0"/>
              <a:hlinkClick r:id="rId3"/>
            </a:endParaRPr>
          </a:p>
          <a:p>
            <a:pPr marL="0" indent="0">
              <a:buFont typeface="Monotype Sorts" charset="0"/>
              <a:buNone/>
            </a:pPr>
            <a:r>
              <a:rPr lang="en-US" dirty="0" smtClean="0">
                <a:solidFill>
                  <a:schemeClr val="tx2"/>
                </a:solidFill>
                <a:latin typeface="Helvetica" charset="0"/>
                <a:ea typeface="ＭＳ Ｐゴシック" charset="0"/>
                <a:hlinkClick r:id="rId3"/>
              </a:rPr>
              <a:t>www.ligo.org</a:t>
            </a:r>
            <a:endParaRPr lang="en-US" dirty="0">
              <a:solidFill>
                <a:schemeClr val="tx2"/>
              </a:solidFill>
              <a:latin typeface="Helvetica" charset="0"/>
              <a:ea typeface="ＭＳ Ｐゴシック" charset="0"/>
            </a:endParaRPr>
          </a:p>
          <a:p>
            <a:pPr marL="0" indent="0">
              <a:buFont typeface="Monotype Sorts" charset="0"/>
              <a:buNone/>
            </a:pPr>
            <a:r>
              <a:rPr lang="en-US" dirty="0">
                <a:solidFill>
                  <a:schemeClr val="tx2"/>
                </a:solidFill>
                <a:latin typeface="Helvetica" charset="0"/>
                <a:ea typeface="ＭＳ Ｐゴシック" charset="0"/>
              </a:rPr>
              <a:t>Support: National Science Foundation</a:t>
            </a:r>
          </a:p>
        </p:txBody>
      </p:sp>
      <p:sp>
        <p:nvSpPr>
          <p:cNvPr id="5" name="Slide Number Placeholder 4"/>
          <p:cNvSpPr>
            <a:spLocks noGrp="1"/>
          </p:cNvSpPr>
          <p:nvPr>
            <p:ph type="sldNum" sz="quarter" idx="11"/>
          </p:nvPr>
        </p:nvSpPr>
        <p:spPr>
          <a:xfrm>
            <a:off x="6683375" y="6203950"/>
            <a:ext cx="1905000" cy="457200"/>
          </a:xfrm>
        </p:spPr>
        <p:txBody>
          <a:bodyPr/>
          <a:lstStyle/>
          <a:p>
            <a:pPr>
              <a:defRPr/>
            </a:pPr>
            <a:fld id="{C8D0F269-3A6D-F844-92E8-E20FFA8ACC46}" type="slidenum">
              <a:rPr lang="en-US" smtClean="0"/>
              <a:pPr>
                <a:defRPr/>
              </a:pPr>
              <a:t>48</a:t>
            </a:fld>
            <a:endParaRPr lang="en-US" dirty="0"/>
          </a:p>
        </p:txBody>
      </p:sp>
      <p:pic>
        <p:nvPicPr>
          <p:cNvPr id="62468" name="Picture 6"/>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045558" y="4467320"/>
            <a:ext cx="1526764" cy="1535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Picture 2"/>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525884" y="3086530"/>
            <a:ext cx="7853362"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0" name="Picture 2"/>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58119" y="4229180"/>
            <a:ext cx="1714500" cy="145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ligo-group010416_bv01.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678455" y="2465143"/>
            <a:ext cx="1717260" cy="1144839"/>
          </a:xfrm>
          <a:prstGeom prst="rect">
            <a:avLst/>
          </a:prstGeom>
        </p:spPr>
      </p:pic>
      <p:pic>
        <p:nvPicPr>
          <p:cNvPr id="8" name="Picture 7" descr="composite_LLO_staff_4k.jp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072107" y="1137119"/>
            <a:ext cx="1871858" cy="1247905"/>
          </a:xfrm>
          <a:prstGeom prst="rect">
            <a:avLst/>
          </a:prstGeom>
        </p:spPr>
      </p:pic>
      <p:pic>
        <p:nvPicPr>
          <p:cNvPr id="14" name="Picture 13" descr="lho_group_021016.jp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553010" y="1128202"/>
            <a:ext cx="1900808" cy="1267205"/>
          </a:xfrm>
          <a:prstGeom prst="rect">
            <a:avLst/>
          </a:prstGeom>
        </p:spPr>
      </p:pic>
      <p:sp>
        <p:nvSpPr>
          <p:cNvPr id="9" name="TextBox 8"/>
          <p:cNvSpPr txBox="1"/>
          <p:nvPr/>
        </p:nvSpPr>
        <p:spPr>
          <a:xfrm>
            <a:off x="3021376" y="1120521"/>
            <a:ext cx="1973204" cy="246221"/>
          </a:xfrm>
          <a:prstGeom prst="rect">
            <a:avLst/>
          </a:prstGeom>
          <a:noFill/>
        </p:spPr>
        <p:txBody>
          <a:bodyPr wrap="none" rtlCol="0">
            <a:spAutoFit/>
          </a:bodyPr>
          <a:lstStyle/>
          <a:p>
            <a:r>
              <a:rPr lang="en-US" sz="1000" dirty="0" smtClean="0">
                <a:solidFill>
                  <a:schemeClr val="bg1"/>
                </a:solidFill>
              </a:rPr>
              <a:t>LIGO Livingston Observatory</a:t>
            </a:r>
            <a:endParaRPr lang="en-US" sz="1000" dirty="0">
              <a:solidFill>
                <a:schemeClr val="bg1"/>
              </a:solidFill>
            </a:endParaRPr>
          </a:p>
        </p:txBody>
      </p:sp>
      <p:sp>
        <p:nvSpPr>
          <p:cNvPr id="16" name="TextBox 15"/>
          <p:cNvSpPr txBox="1"/>
          <p:nvPr/>
        </p:nvSpPr>
        <p:spPr>
          <a:xfrm>
            <a:off x="5622408" y="1181618"/>
            <a:ext cx="1816473" cy="246221"/>
          </a:xfrm>
          <a:prstGeom prst="rect">
            <a:avLst/>
          </a:prstGeom>
          <a:noFill/>
        </p:spPr>
        <p:txBody>
          <a:bodyPr wrap="none" rtlCol="0">
            <a:spAutoFit/>
          </a:bodyPr>
          <a:lstStyle/>
          <a:p>
            <a:r>
              <a:rPr lang="en-US" sz="1000" dirty="0" smtClean="0"/>
              <a:t>LIGO Hanford Observatory</a:t>
            </a:r>
            <a:endParaRPr lang="en-US" sz="1000" dirty="0"/>
          </a:p>
        </p:txBody>
      </p:sp>
      <p:sp>
        <p:nvSpPr>
          <p:cNvPr id="17" name="TextBox 16"/>
          <p:cNvSpPr txBox="1"/>
          <p:nvPr/>
        </p:nvSpPr>
        <p:spPr>
          <a:xfrm>
            <a:off x="2841751" y="2393441"/>
            <a:ext cx="997000" cy="246221"/>
          </a:xfrm>
          <a:prstGeom prst="rect">
            <a:avLst/>
          </a:prstGeom>
          <a:noFill/>
        </p:spPr>
        <p:txBody>
          <a:bodyPr wrap="none" rtlCol="0">
            <a:spAutoFit/>
          </a:bodyPr>
          <a:lstStyle/>
          <a:p>
            <a:r>
              <a:rPr lang="en-US" sz="1000" dirty="0" smtClean="0">
                <a:solidFill>
                  <a:schemeClr val="bg1"/>
                </a:solidFill>
              </a:rPr>
              <a:t>LIGO Caltech </a:t>
            </a:r>
            <a:endParaRPr lang="en-US" sz="1000" dirty="0">
              <a:solidFill>
                <a:schemeClr val="bg1"/>
              </a:solidFill>
            </a:endParaRPr>
          </a:p>
        </p:txBody>
      </p:sp>
      <p:sp>
        <p:nvSpPr>
          <p:cNvPr id="18" name="TextBox 17"/>
          <p:cNvSpPr txBox="1"/>
          <p:nvPr/>
        </p:nvSpPr>
        <p:spPr>
          <a:xfrm>
            <a:off x="6098524" y="3375857"/>
            <a:ext cx="754546" cy="246221"/>
          </a:xfrm>
          <a:prstGeom prst="rect">
            <a:avLst/>
          </a:prstGeom>
          <a:noFill/>
        </p:spPr>
        <p:txBody>
          <a:bodyPr wrap="none" rtlCol="0">
            <a:spAutoFit/>
          </a:bodyPr>
          <a:lstStyle/>
          <a:p>
            <a:r>
              <a:rPr lang="en-US" sz="1000" dirty="0" smtClean="0">
                <a:solidFill>
                  <a:srgbClr val="114FFB"/>
                </a:solidFill>
              </a:rPr>
              <a:t>LIGO MIT</a:t>
            </a:r>
            <a:endParaRPr lang="en-US" sz="1000" dirty="0">
              <a:solidFill>
                <a:srgbClr val="114FFB"/>
              </a:solidFill>
            </a:endParaRPr>
          </a:p>
        </p:txBody>
      </p:sp>
      <p:grpSp>
        <p:nvGrpSpPr>
          <p:cNvPr id="19" name="Group 18"/>
          <p:cNvGrpSpPr/>
          <p:nvPr/>
        </p:nvGrpSpPr>
        <p:grpSpPr>
          <a:xfrm>
            <a:off x="3200802" y="4216922"/>
            <a:ext cx="3391399" cy="1593630"/>
            <a:chOff x="3971115" y="4174975"/>
            <a:chExt cx="3391399" cy="1593630"/>
          </a:xfrm>
        </p:grpSpPr>
        <p:grpSp>
          <p:nvGrpSpPr>
            <p:cNvPr id="15" name="Group 14"/>
            <p:cNvGrpSpPr/>
            <p:nvPr/>
          </p:nvGrpSpPr>
          <p:grpSpPr>
            <a:xfrm>
              <a:off x="3971115" y="4174975"/>
              <a:ext cx="3391399" cy="1593630"/>
              <a:chOff x="3273876" y="4008972"/>
              <a:chExt cx="3391399" cy="1593630"/>
            </a:xfrm>
          </p:grpSpPr>
          <p:pic>
            <p:nvPicPr>
              <p:cNvPr id="6" name="Picture 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273876" y="4047184"/>
                <a:ext cx="3179060" cy="1515383"/>
              </a:xfrm>
              <a:prstGeom prst="rect">
                <a:avLst/>
              </a:prstGeom>
            </p:spPr>
          </p:pic>
          <p:sp>
            <p:nvSpPr>
              <p:cNvPr id="13" name="Rectangle 12"/>
              <p:cNvSpPr/>
              <p:nvPr/>
            </p:nvSpPr>
            <p:spPr bwMode="auto">
              <a:xfrm>
                <a:off x="6316655" y="4008972"/>
                <a:ext cx="348620" cy="1593630"/>
              </a:xfrm>
              <a:prstGeom prst="rect">
                <a:avLst/>
              </a:prstGeom>
              <a:solidFill>
                <a:schemeClr val="bg1"/>
              </a:solidFill>
              <a:ln w="12700" cap="flat" cmpd="sng" algn="ctr">
                <a:no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grpSp>
        <p:sp>
          <p:nvSpPr>
            <p:cNvPr id="21" name="TextBox 20"/>
            <p:cNvSpPr txBox="1"/>
            <p:nvPr/>
          </p:nvSpPr>
          <p:spPr>
            <a:xfrm>
              <a:off x="4081512" y="4272272"/>
              <a:ext cx="492443" cy="276999"/>
            </a:xfrm>
            <a:prstGeom prst="rect">
              <a:avLst/>
            </a:prstGeom>
            <a:noFill/>
          </p:spPr>
          <p:txBody>
            <a:bodyPr wrap="none" rtlCol="0">
              <a:spAutoFit/>
            </a:bodyPr>
            <a:lstStyle/>
            <a:p>
              <a:r>
                <a:rPr lang="en-US" sz="1200" dirty="0" smtClean="0">
                  <a:solidFill>
                    <a:srgbClr val="FFFF00"/>
                  </a:solidFill>
                </a:rPr>
                <a:t>LSC</a:t>
              </a:r>
              <a:endParaRPr lang="en-US" sz="1200" dirty="0">
                <a:solidFill>
                  <a:srgbClr val="FFFF00"/>
                </a:solidFill>
              </a:endParaRPr>
            </a:p>
          </p:txBody>
        </p:sp>
      </p:grpSp>
      <p:pic>
        <p:nvPicPr>
          <p:cNvPr id="4" name="Picture 3"/>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295799" y="2418912"/>
            <a:ext cx="1491807" cy="1392765"/>
          </a:xfrm>
          <a:prstGeom prst="rect">
            <a:avLst/>
          </a:prstGeom>
        </p:spPr>
      </p:pic>
      <p:sp>
        <p:nvSpPr>
          <p:cNvPr id="22" name="TextBox 21"/>
          <p:cNvSpPr txBox="1"/>
          <p:nvPr/>
        </p:nvSpPr>
        <p:spPr>
          <a:xfrm>
            <a:off x="3287167" y="2988839"/>
            <a:ext cx="997000" cy="246221"/>
          </a:xfrm>
          <a:prstGeom prst="rect">
            <a:avLst/>
          </a:prstGeom>
          <a:noFill/>
        </p:spPr>
        <p:txBody>
          <a:bodyPr wrap="none" rtlCol="0">
            <a:spAutoFit/>
          </a:bodyPr>
          <a:lstStyle/>
          <a:p>
            <a:r>
              <a:rPr lang="en-US" sz="1000" dirty="0" smtClean="0">
                <a:solidFill>
                  <a:schemeClr val="bg1"/>
                </a:solidFill>
              </a:rPr>
              <a:t>LIGO Caltech</a:t>
            </a:r>
            <a:endParaRPr lang="en-US" sz="1000" dirty="0">
              <a:solidFill>
                <a:schemeClr val="bg1"/>
              </a:solidFill>
            </a:endParaRPr>
          </a:p>
        </p:txBody>
      </p:sp>
      <p:pic>
        <p:nvPicPr>
          <p:cNvPr id="23" name="Picture 2"/>
          <p:cNvPicPr>
            <a:picLocks noChangeAspect="1"/>
          </p:cNvPicPr>
          <p:nvPr/>
        </p:nvPicPr>
        <p:blipFill>
          <a:blip r:embed="rId12">
            <a:extLst>
              <a:ext uri="{28A0092B-C50C-407E-A947-70E740481C1C}">
                <a14:useLocalDpi xmlns:a14="http://schemas.microsoft.com/office/drawing/2010/main"/>
              </a:ext>
            </a:extLst>
          </a:blip>
          <a:srcRect/>
          <a:stretch>
            <a:fillRect/>
          </a:stretch>
        </p:blipFill>
        <p:spPr bwMode="auto">
          <a:xfrm>
            <a:off x="7932637" y="1397673"/>
            <a:ext cx="877887"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p:cNvPicPr/>
          <p:nvPr/>
        </p:nvPicPr>
        <p:blipFill>
          <a:blip r:embed="rId13" cstate="screen">
            <a:extLst>
              <a:ext uri="{28A0092B-C50C-407E-A947-70E740481C1C}">
                <a14:useLocalDpi xmlns:a14="http://schemas.microsoft.com/office/drawing/2010/main"/>
              </a:ext>
            </a:extLst>
          </a:blip>
          <a:stretch>
            <a:fillRect/>
          </a:stretch>
        </p:blipFill>
        <p:spPr>
          <a:xfrm>
            <a:off x="7934781" y="2482116"/>
            <a:ext cx="948469" cy="951761"/>
          </a:xfrm>
          <a:prstGeom prst="rect">
            <a:avLst/>
          </a:prstGeom>
          <a:ln>
            <a:noFill/>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Gravitational Waves</a:t>
            </a:r>
            <a:endParaRPr lang="en-US" dirty="0"/>
          </a:p>
        </p:txBody>
      </p:sp>
      <p:sp>
        <p:nvSpPr>
          <p:cNvPr id="4" name="Slide Number Placeholder 3"/>
          <p:cNvSpPr>
            <a:spLocks noGrp="1"/>
          </p:cNvSpPr>
          <p:nvPr>
            <p:ph type="sldNum" sz="quarter" idx="11"/>
          </p:nvPr>
        </p:nvSpPr>
        <p:spPr/>
        <p:txBody>
          <a:bodyPr/>
          <a:lstStyle/>
          <a:p>
            <a:pPr>
              <a:defRPr/>
            </a:pPr>
            <a:fld id="{B3CE687C-79DA-224C-A1BB-1906734BC382}" type="slidenum">
              <a:rPr lang="en-US" smtClean="0"/>
              <a:pPr>
                <a:defRPr/>
              </a:pPr>
              <a:t>5</a:t>
            </a:fld>
            <a:endParaRPr lang="en-US"/>
          </a:p>
        </p:txBody>
      </p:sp>
      <p:pic>
        <p:nvPicPr>
          <p:cNvPr id="15" name="Picture 6" descr="gw"/>
          <p:cNvPicPr>
            <a:picLocks noChangeAspect="1" noChangeArrowheads="1" noCrop="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37662" y="2958626"/>
            <a:ext cx="2740728" cy="2740727"/>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9"/>
          <p:cNvSpPr txBox="1">
            <a:spLocks noChangeArrowheads="1"/>
          </p:cNvSpPr>
          <p:nvPr/>
        </p:nvSpPr>
        <p:spPr bwMode="auto">
          <a:xfrm>
            <a:off x="1273510" y="3283868"/>
            <a:ext cx="502863" cy="46166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b="0" i="1" dirty="0" smtClean="0">
                <a:solidFill>
                  <a:schemeClr val="tx2"/>
                </a:solidFill>
              </a:rPr>
              <a:t>h</a:t>
            </a:r>
            <a:r>
              <a:rPr lang="en-US" sz="2400" b="0" baseline="-25000" dirty="0" smtClean="0">
                <a:solidFill>
                  <a:schemeClr val="tx2"/>
                </a:solidFill>
              </a:rPr>
              <a:t>+</a:t>
            </a:r>
            <a:endParaRPr lang="en-US" sz="2400" b="0" dirty="0">
              <a:solidFill>
                <a:schemeClr val="tx2"/>
              </a:solidFill>
            </a:endParaRPr>
          </a:p>
        </p:txBody>
      </p:sp>
      <p:grpSp>
        <p:nvGrpSpPr>
          <p:cNvPr id="6" name="Group 5"/>
          <p:cNvGrpSpPr/>
          <p:nvPr/>
        </p:nvGrpSpPr>
        <p:grpSpPr>
          <a:xfrm>
            <a:off x="799616" y="1494721"/>
            <a:ext cx="3930598" cy="547430"/>
            <a:chOff x="4854975" y="4297363"/>
            <a:chExt cx="3930598" cy="547430"/>
          </a:xfrm>
        </p:grpSpPr>
        <p:sp>
          <p:nvSpPr>
            <p:cNvPr id="17" name="Rectangle 10"/>
            <p:cNvSpPr>
              <a:spLocks noChangeArrowheads="1"/>
            </p:cNvSpPr>
            <p:nvPr/>
          </p:nvSpPr>
          <p:spPr bwMode="auto">
            <a:xfrm>
              <a:off x="4873625" y="4297363"/>
              <a:ext cx="3903207" cy="523220"/>
            </a:xfrm>
            <a:prstGeom prst="rect">
              <a:avLst/>
            </a:prstGeom>
            <a:noFill/>
            <a:ln w="57150" cmpd="sng">
              <a:noFill/>
              <a:miter lim="800000"/>
              <a:headEnd type="none" w="sm" len="sm"/>
              <a:tailEnd type="none" w="sm" len="sm"/>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Lst>
          </p:spPr>
          <p:txBody>
            <a:bodyPr wrap="none">
              <a:spAutoFit/>
            </a:bodyPr>
            <a:lstStyle/>
            <a:p>
              <a:r>
                <a:rPr lang="en-US" sz="2000" dirty="0" smtClean="0">
                  <a:solidFill>
                    <a:srgbClr val="FF0000"/>
                  </a:solidFill>
                  <a:latin typeface="Helvetica" charset="0"/>
                </a:rPr>
                <a:t>Physically, </a:t>
              </a:r>
              <a:r>
                <a:rPr lang="en-US" sz="2000" i="1" dirty="0" smtClean="0">
                  <a:solidFill>
                    <a:srgbClr val="FF0000"/>
                  </a:solidFill>
                  <a:latin typeface="Helvetica" charset="0"/>
                </a:rPr>
                <a:t>h </a:t>
              </a:r>
              <a:r>
                <a:rPr lang="en-US" sz="2000" dirty="0">
                  <a:solidFill>
                    <a:srgbClr val="FF0000"/>
                  </a:solidFill>
                  <a:latin typeface="Helvetica" charset="0"/>
                </a:rPr>
                <a:t>is a </a:t>
              </a:r>
              <a:r>
                <a:rPr lang="en-US" sz="2000" i="1" dirty="0">
                  <a:solidFill>
                    <a:srgbClr val="FF0000"/>
                  </a:solidFill>
                  <a:latin typeface="Helvetica" charset="0"/>
                </a:rPr>
                <a:t>strain</a:t>
              </a:r>
              <a:r>
                <a:rPr lang="en-US" sz="2000" dirty="0">
                  <a:solidFill>
                    <a:srgbClr val="FF0000"/>
                  </a:solidFill>
                  <a:latin typeface="Helvetica" charset="0"/>
                </a:rPr>
                <a:t>: </a:t>
              </a:r>
              <a:r>
                <a:rPr lang="en-US" sz="2800" dirty="0">
                  <a:solidFill>
                    <a:srgbClr val="FF0000"/>
                  </a:solidFill>
                  <a:latin typeface="Symbol" charset="0"/>
                </a:rPr>
                <a:t>D</a:t>
              </a:r>
              <a:r>
                <a:rPr lang="en-US" sz="2800" dirty="0">
                  <a:solidFill>
                    <a:srgbClr val="FF0000"/>
                  </a:solidFill>
                  <a:latin typeface="Helvetica" charset="0"/>
                </a:rPr>
                <a:t>L/L</a:t>
              </a:r>
            </a:p>
          </p:txBody>
        </p:sp>
        <p:sp>
          <p:nvSpPr>
            <p:cNvPr id="18" name="Rectangle 17"/>
            <p:cNvSpPr/>
            <p:nvPr/>
          </p:nvSpPr>
          <p:spPr bwMode="auto">
            <a:xfrm>
              <a:off x="4854975" y="4321031"/>
              <a:ext cx="3930598" cy="523762"/>
            </a:xfrm>
            <a:prstGeom prst="rect">
              <a:avLst/>
            </a:prstGeom>
            <a:noFill/>
            <a:ln w="57150" cap="flat" cmpd="sng" algn="ctr">
              <a:solidFill>
                <a:srgbClr val="000000"/>
              </a:solidFill>
              <a:prstDash val="solid"/>
              <a:round/>
              <a:headEnd type="none" w="sm" len="sm"/>
              <a:tailEnd type="none" w="sm" len="sm"/>
            </a:ln>
            <a:effectLst>
              <a:outerShdw blurRad="50800" dist="38100" dir="2700000" algn="tl" rotWithShape="0">
                <a:srgbClr val="000000">
                  <a:alpha val="43000"/>
                </a:srgbClr>
              </a:outerShdw>
            </a:effectLst>
            <a:extLst/>
          </p:spPr>
          <p:txBody>
            <a:bodyPr/>
            <a:lstStyle/>
            <a:p>
              <a:pPr>
                <a:defRPr/>
              </a:pPr>
              <a:endParaRPr lang="en-US"/>
            </a:p>
          </p:txBody>
        </p:sp>
      </p:grpSp>
      <p:pic>
        <p:nvPicPr>
          <p:cNvPr id="20" name="Picture 7" descr="GWx"/>
          <p:cNvPicPr>
            <a:picLocks noChangeAspect="1" noChangeArrowheads="1" noCrop="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46703" y="2893158"/>
            <a:ext cx="2734327" cy="2734327"/>
          </a:xfrm>
          <a:prstGeom prst="rect">
            <a:avLst/>
          </a:prstGeom>
          <a:noFill/>
          <a:extLst>
            <a:ext uri="{909E8E84-426E-40dd-AFC4-6F175D3DCCD1}">
              <a14:hiddenFill xmlns:a14="http://schemas.microsoft.com/office/drawing/2010/main">
                <a:solidFill>
                  <a:srgbClr val="FFFFFF"/>
                </a:solidFill>
              </a14:hiddenFill>
            </a:ext>
          </a:extLst>
        </p:spPr>
      </p:pic>
      <p:sp>
        <p:nvSpPr>
          <p:cNvPr id="21" name="Text Box 9"/>
          <p:cNvSpPr txBox="1">
            <a:spLocks noChangeArrowheads="1"/>
          </p:cNvSpPr>
          <p:nvPr/>
        </p:nvSpPr>
        <p:spPr bwMode="auto">
          <a:xfrm>
            <a:off x="4818883" y="3304345"/>
            <a:ext cx="485631" cy="46166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b="0" i="1" dirty="0" err="1" smtClean="0">
                <a:solidFill>
                  <a:schemeClr val="tx2"/>
                </a:solidFill>
              </a:rPr>
              <a:t>h</a:t>
            </a:r>
            <a:r>
              <a:rPr lang="en-US" sz="2400" b="0" baseline="-25000" dirty="0" err="1">
                <a:solidFill>
                  <a:schemeClr val="tx2"/>
                </a:solidFill>
              </a:rPr>
              <a:t>x</a:t>
            </a:r>
            <a:endParaRPr lang="en-US" sz="2400" b="0" dirty="0">
              <a:solidFill>
                <a:schemeClr val="tx2"/>
              </a:solidFill>
            </a:endParaRPr>
          </a:p>
        </p:txBody>
      </p:sp>
      <p:grpSp>
        <p:nvGrpSpPr>
          <p:cNvPr id="24" name="Group 23"/>
          <p:cNvGrpSpPr/>
          <p:nvPr/>
        </p:nvGrpSpPr>
        <p:grpSpPr>
          <a:xfrm>
            <a:off x="6275240" y="1545181"/>
            <a:ext cx="2581993" cy="1088376"/>
            <a:chOff x="1071023" y="2132756"/>
            <a:chExt cx="2581993" cy="1088376"/>
          </a:xfrm>
        </p:grpSpPr>
        <p:graphicFrame>
          <p:nvGraphicFramePr>
            <p:cNvPr id="25" name="Object 24"/>
            <p:cNvGraphicFramePr>
              <a:graphicFrameLocks noChangeAspect="1"/>
            </p:cNvGraphicFramePr>
            <p:nvPr>
              <p:extLst>
                <p:ext uri="{D42A27DB-BD31-4B8C-83A1-F6EECF244321}">
                  <p14:modId xmlns:p14="http://schemas.microsoft.com/office/powerpoint/2010/main" val="1408887582"/>
                </p:ext>
              </p:extLst>
            </p:nvPr>
          </p:nvGraphicFramePr>
          <p:xfrm>
            <a:off x="1274777" y="2132756"/>
            <a:ext cx="2262188" cy="1062037"/>
          </p:xfrm>
          <a:graphic>
            <a:graphicData uri="http://schemas.openxmlformats.org/presentationml/2006/ole">
              <mc:AlternateContent xmlns:mc="http://schemas.openxmlformats.org/markup-compatibility/2006">
                <mc:Choice xmlns:v="urn:schemas-microsoft-com:vml" Requires="v">
                  <p:oleObj spid="_x0000_s215189" name="Equation" r:id="rId5" imgW="838200" imgH="393700" progId="Equation.3">
                    <p:embed/>
                  </p:oleObj>
                </mc:Choice>
                <mc:Fallback>
                  <p:oleObj name="Equation" r:id="rId5" imgW="838200" imgH="393700" progId="Equation.3">
                    <p:embed/>
                    <p:pic>
                      <p:nvPicPr>
                        <p:cNvPr id="0" name=""/>
                        <p:cNvPicPr/>
                        <p:nvPr/>
                      </p:nvPicPr>
                      <p:blipFill>
                        <a:blip r:embed="rId6"/>
                        <a:stretch>
                          <a:fillRect/>
                        </a:stretch>
                      </p:blipFill>
                      <p:spPr>
                        <a:xfrm>
                          <a:off x="1274777" y="2132756"/>
                          <a:ext cx="2262188" cy="1062037"/>
                        </a:xfrm>
                        <a:prstGeom prst="rect">
                          <a:avLst/>
                        </a:prstGeom>
                      </p:spPr>
                    </p:pic>
                  </p:oleObj>
                </mc:Fallback>
              </mc:AlternateContent>
            </a:graphicData>
          </a:graphic>
        </p:graphicFrame>
        <p:sp>
          <p:nvSpPr>
            <p:cNvPr id="26" name="Rectangle 25"/>
            <p:cNvSpPr/>
            <p:nvPr/>
          </p:nvSpPr>
          <p:spPr bwMode="auto">
            <a:xfrm>
              <a:off x="1071023" y="2160853"/>
              <a:ext cx="2581993" cy="1060279"/>
            </a:xfrm>
            <a:prstGeom prst="rect">
              <a:avLst/>
            </a:prstGeom>
            <a:noFill/>
            <a:ln w="57150" cap="flat" cmpd="sng" algn="ctr">
              <a:solidFill>
                <a:srgbClr val="000000"/>
              </a:solidFill>
              <a:prstDash val="solid"/>
              <a:round/>
              <a:headEnd type="none" w="sm" len="sm"/>
              <a:tailEnd type="none" w="sm" len="sm"/>
            </a:ln>
            <a:effectLst>
              <a:outerShdw blurRad="50800" dist="38100" dir="2700000" algn="tl" rotWithShape="0">
                <a:srgbClr val="000000">
                  <a:alpha val="43000"/>
                </a:srgbClr>
              </a:outerShdw>
            </a:effectLst>
            <a:extLst/>
          </p:spPr>
          <p:txBody>
            <a:bodyPr/>
            <a:lstStyle/>
            <a:p>
              <a:pPr>
                <a:defRPr/>
              </a:pPr>
              <a:endParaRPr lang="en-US"/>
            </a:p>
          </p:txBody>
        </p:sp>
      </p:grpSp>
      <p:sp>
        <p:nvSpPr>
          <p:cNvPr id="3" name="TextBox 2"/>
          <p:cNvSpPr txBox="1"/>
          <p:nvPr/>
        </p:nvSpPr>
        <p:spPr>
          <a:xfrm>
            <a:off x="135423" y="2222267"/>
            <a:ext cx="5711820" cy="307777"/>
          </a:xfrm>
          <a:prstGeom prst="rect">
            <a:avLst/>
          </a:prstGeom>
          <a:noFill/>
        </p:spPr>
        <p:txBody>
          <a:bodyPr wrap="none" rtlCol="0">
            <a:spAutoFit/>
          </a:bodyPr>
          <a:lstStyle/>
          <a:p>
            <a:r>
              <a:rPr lang="en-US" dirty="0"/>
              <a:t>t</a:t>
            </a:r>
            <a:r>
              <a:rPr lang="en-US" dirty="0" smtClean="0"/>
              <a:t>ransverse to the propagation direction of the gravitational wave </a:t>
            </a:r>
            <a:endParaRPr lang="en-US" dirty="0"/>
          </a:p>
        </p:txBody>
      </p:sp>
      <p:grpSp>
        <p:nvGrpSpPr>
          <p:cNvPr id="9" name="Group 8"/>
          <p:cNvGrpSpPr/>
          <p:nvPr/>
        </p:nvGrpSpPr>
        <p:grpSpPr>
          <a:xfrm>
            <a:off x="516454" y="3156809"/>
            <a:ext cx="7482274" cy="2540244"/>
            <a:chOff x="516454" y="3156809"/>
            <a:chExt cx="7482274" cy="2540244"/>
          </a:xfrm>
        </p:grpSpPr>
        <p:grpSp>
          <p:nvGrpSpPr>
            <p:cNvPr id="27" name="Group 26"/>
            <p:cNvGrpSpPr/>
            <p:nvPr/>
          </p:nvGrpSpPr>
          <p:grpSpPr>
            <a:xfrm>
              <a:off x="5130296" y="3156809"/>
              <a:ext cx="2868432" cy="2540244"/>
              <a:chOff x="4805223" y="1911726"/>
              <a:chExt cx="2868432" cy="2540244"/>
            </a:xfrm>
          </p:grpSpPr>
          <p:sp>
            <p:nvSpPr>
              <p:cNvPr id="28" name="Oval 7"/>
              <p:cNvSpPr>
                <a:spLocks noChangeArrowheads="1"/>
              </p:cNvSpPr>
              <p:nvPr/>
            </p:nvSpPr>
            <p:spPr bwMode="auto">
              <a:xfrm>
                <a:off x="4805223" y="2858585"/>
                <a:ext cx="1021274" cy="1017248"/>
              </a:xfrm>
              <a:prstGeom prst="ellipse">
                <a:avLst/>
              </a:prstGeom>
              <a:solidFill>
                <a:srgbClr val="6699FF"/>
              </a:solidFill>
              <a:ln w="9525">
                <a:solidFill>
                  <a:schemeClr val="tx1"/>
                </a:solidFill>
                <a:round/>
                <a:headEnd/>
                <a:tailEnd/>
              </a:ln>
              <a:effectLst>
                <a:outerShdw blurRad="63500" dist="38099" dir="2700000" algn="ctr" rotWithShape="0">
                  <a:schemeClr val="bg2">
                    <a:lumMod val="75000"/>
                    <a:alpha val="89000"/>
                  </a:schemeClr>
                </a:outerShdw>
              </a:effectLst>
              <a:extLst/>
            </p:spPr>
            <p:txBody>
              <a:bodyPr wrap="none" anchor="ctr"/>
              <a:lstStyle/>
              <a:p>
                <a:pPr>
                  <a:defRPr/>
                </a:pPr>
                <a:endParaRPr lang="en-US"/>
              </a:p>
            </p:txBody>
          </p:sp>
          <p:sp>
            <p:nvSpPr>
              <p:cNvPr id="29" name="AutoShape 8"/>
              <p:cNvSpPr>
                <a:spLocks noChangeArrowheads="1"/>
              </p:cNvSpPr>
              <p:nvPr/>
            </p:nvSpPr>
            <p:spPr bwMode="auto">
              <a:xfrm>
                <a:off x="5392252" y="2277300"/>
                <a:ext cx="565177" cy="681951"/>
              </a:xfrm>
              <a:prstGeom prst="curvedRightArrow">
                <a:avLst>
                  <a:gd name="adj1" fmla="val 33117"/>
                  <a:gd name="adj2" fmla="val 66234"/>
                  <a:gd name="adj3" fmla="val 33333"/>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 name="Line 15"/>
              <p:cNvSpPr>
                <a:spLocks noChangeShapeType="1"/>
              </p:cNvSpPr>
              <p:nvPr/>
            </p:nvSpPr>
            <p:spPr bwMode="auto">
              <a:xfrm flipV="1">
                <a:off x="6180015" y="1911726"/>
                <a:ext cx="1400" cy="2540244"/>
              </a:xfrm>
              <a:prstGeom prst="line">
                <a:avLst/>
              </a:prstGeom>
              <a:noFill/>
              <a:ln w="76200" cmpd="sng">
                <a:solidFill>
                  <a:schemeClr val="tx2"/>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n w="76200" cmpd="sng">
                    <a:solidFill>
                      <a:schemeClr val="tx1"/>
                    </a:solidFill>
                  </a:ln>
                </a:endParaRPr>
              </a:p>
            </p:txBody>
          </p:sp>
          <p:sp>
            <p:nvSpPr>
              <p:cNvPr id="31" name="TextBox 30"/>
              <p:cNvSpPr txBox="1"/>
              <p:nvPr/>
            </p:nvSpPr>
            <p:spPr>
              <a:xfrm>
                <a:off x="6782305" y="2003387"/>
                <a:ext cx="891350" cy="523220"/>
              </a:xfrm>
              <a:prstGeom prst="rect">
                <a:avLst/>
              </a:prstGeom>
              <a:noFill/>
            </p:spPr>
            <p:txBody>
              <a:bodyPr wrap="none" rtlCol="0">
                <a:spAutoFit/>
              </a:bodyPr>
              <a:lstStyle/>
              <a:p>
                <a:r>
                  <a:rPr lang="en-US" sz="2800" i="1" dirty="0" err="1">
                    <a:solidFill>
                      <a:schemeClr val="tx2"/>
                    </a:solidFill>
                    <a:latin typeface="Symbol" charset="2"/>
                    <a:cs typeface="Symbol" charset="2"/>
                  </a:rPr>
                  <a:t>w</a:t>
                </a:r>
                <a:r>
                  <a:rPr lang="en-US" sz="2800" i="1" baseline="-25000" dirty="0" err="1" smtClean="0">
                    <a:solidFill>
                      <a:schemeClr val="tx2"/>
                    </a:solidFill>
                  </a:rPr>
                  <a:t>orb</a:t>
                </a:r>
                <a:endParaRPr lang="en-US" sz="2800" i="1" dirty="0">
                  <a:solidFill>
                    <a:schemeClr val="tx2"/>
                  </a:solidFill>
                </a:endParaRPr>
              </a:p>
            </p:txBody>
          </p:sp>
          <p:sp>
            <p:nvSpPr>
              <p:cNvPr id="32" name="Oval 7"/>
              <p:cNvSpPr>
                <a:spLocks noChangeArrowheads="1"/>
              </p:cNvSpPr>
              <p:nvPr/>
            </p:nvSpPr>
            <p:spPr bwMode="auto">
              <a:xfrm>
                <a:off x="6489533" y="2880046"/>
                <a:ext cx="1021274" cy="1017248"/>
              </a:xfrm>
              <a:prstGeom prst="ellipse">
                <a:avLst/>
              </a:prstGeom>
              <a:solidFill>
                <a:srgbClr val="6699FF"/>
              </a:solidFill>
              <a:ln w="9525">
                <a:solidFill>
                  <a:schemeClr val="tx1"/>
                </a:solidFill>
                <a:round/>
                <a:headEnd/>
                <a:tailEnd/>
              </a:ln>
              <a:effectLst>
                <a:outerShdw blurRad="63500" dist="38099" dir="2700000" algn="ctr" rotWithShape="0">
                  <a:schemeClr val="bg2">
                    <a:lumMod val="75000"/>
                    <a:alpha val="89000"/>
                  </a:schemeClr>
                </a:outerShdw>
              </a:effectLst>
              <a:extLst/>
            </p:spPr>
            <p:txBody>
              <a:bodyPr wrap="none" anchor="ctr"/>
              <a:lstStyle/>
              <a:p>
                <a:pPr>
                  <a:defRPr/>
                </a:pPr>
                <a:endParaRPr lang="en-US"/>
              </a:p>
            </p:txBody>
          </p:sp>
          <p:sp>
            <p:nvSpPr>
              <p:cNvPr id="33" name="AutoShape 8"/>
              <p:cNvSpPr>
                <a:spLocks noChangeArrowheads="1"/>
              </p:cNvSpPr>
              <p:nvPr/>
            </p:nvSpPr>
            <p:spPr bwMode="auto">
              <a:xfrm rot="10800000">
                <a:off x="6304060" y="2207101"/>
                <a:ext cx="565177" cy="681951"/>
              </a:xfrm>
              <a:prstGeom prst="curvedRightArrow">
                <a:avLst>
                  <a:gd name="adj1" fmla="val 33117"/>
                  <a:gd name="adj2" fmla="val 66234"/>
                  <a:gd name="adj3" fmla="val 33333"/>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cxnSp>
            <p:nvCxnSpPr>
              <p:cNvPr id="34" name="Straight Connector 33"/>
              <p:cNvCxnSpPr/>
              <p:nvPr/>
            </p:nvCxnSpPr>
            <p:spPr bwMode="auto">
              <a:xfrm>
                <a:off x="6219295" y="3391355"/>
                <a:ext cx="811781" cy="0"/>
              </a:xfrm>
              <a:prstGeom prst="line">
                <a:avLst/>
              </a:prstGeom>
              <a:solidFill>
                <a:schemeClr val="accent1"/>
              </a:solidFill>
              <a:ln w="28575" cap="flat" cmpd="sng" algn="ctr">
                <a:solidFill>
                  <a:srgbClr val="000000"/>
                </a:solidFill>
                <a:prstDash val="sysDash"/>
                <a:round/>
                <a:headEnd type="arrow" w="sm" len="sm"/>
                <a:tailEnd type="arrow"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5" name="TextBox 34"/>
              <p:cNvSpPr txBox="1"/>
              <p:nvPr/>
            </p:nvSpPr>
            <p:spPr>
              <a:xfrm>
                <a:off x="6397881" y="3386626"/>
                <a:ext cx="483099" cy="461665"/>
              </a:xfrm>
              <a:prstGeom prst="rect">
                <a:avLst/>
              </a:prstGeom>
              <a:noFill/>
            </p:spPr>
            <p:txBody>
              <a:bodyPr wrap="none" rtlCol="0">
                <a:spAutoFit/>
              </a:bodyPr>
              <a:lstStyle/>
              <a:p>
                <a:r>
                  <a:rPr lang="en-US" sz="2400" i="1" dirty="0" smtClean="0">
                    <a:solidFill>
                      <a:schemeClr val="tx2"/>
                    </a:solidFill>
                    <a:latin typeface="Arial"/>
                    <a:cs typeface="Arial"/>
                  </a:rPr>
                  <a:t>R</a:t>
                </a:r>
                <a:endParaRPr lang="en-US" sz="2400" i="1" dirty="0">
                  <a:solidFill>
                    <a:schemeClr val="tx2"/>
                  </a:solidFill>
                </a:endParaRPr>
              </a:p>
            </p:txBody>
          </p:sp>
          <p:sp>
            <p:nvSpPr>
              <p:cNvPr id="36" name="TextBox 35"/>
              <p:cNvSpPr txBox="1"/>
              <p:nvPr/>
            </p:nvSpPr>
            <p:spPr>
              <a:xfrm>
                <a:off x="5227862" y="3159299"/>
                <a:ext cx="517213" cy="461665"/>
              </a:xfrm>
              <a:prstGeom prst="rect">
                <a:avLst/>
              </a:prstGeom>
              <a:noFill/>
            </p:spPr>
            <p:txBody>
              <a:bodyPr wrap="none" rtlCol="0">
                <a:spAutoFit/>
              </a:bodyPr>
              <a:lstStyle/>
              <a:p>
                <a:r>
                  <a:rPr lang="en-US" sz="2400" i="1" dirty="0" smtClean="0">
                    <a:solidFill>
                      <a:schemeClr val="tx2"/>
                    </a:solidFill>
                    <a:latin typeface="Arial"/>
                    <a:cs typeface="Arial"/>
                  </a:rPr>
                  <a:t>M</a:t>
                </a:r>
                <a:endParaRPr lang="en-US" sz="2400" i="1" dirty="0">
                  <a:solidFill>
                    <a:schemeClr val="tx2"/>
                  </a:solidFill>
                </a:endParaRPr>
              </a:p>
            </p:txBody>
          </p:sp>
        </p:grpSp>
        <p:graphicFrame>
          <p:nvGraphicFramePr>
            <p:cNvPr id="38" name="Object 38"/>
            <p:cNvGraphicFramePr>
              <a:graphicFrameLocks noChangeAspect="1"/>
            </p:cNvGraphicFramePr>
            <p:nvPr>
              <p:extLst>
                <p:ext uri="{D42A27DB-BD31-4B8C-83A1-F6EECF244321}">
                  <p14:modId xmlns:p14="http://schemas.microsoft.com/office/powerpoint/2010/main" val="629768672"/>
                </p:ext>
              </p:extLst>
            </p:nvPr>
          </p:nvGraphicFramePr>
          <p:xfrm>
            <a:off x="516454" y="3759507"/>
            <a:ext cx="3770312" cy="1331912"/>
          </p:xfrm>
          <a:graphic>
            <a:graphicData uri="http://schemas.openxmlformats.org/presentationml/2006/ole">
              <mc:AlternateContent xmlns:mc="http://schemas.openxmlformats.org/markup-compatibility/2006">
                <mc:Choice xmlns:v="urn:schemas-microsoft-com:vml" Requires="v">
                  <p:oleObj spid="_x0000_s215190" name="Equation" r:id="rId7" imgW="1600200" imgH="444500" progId="Equation.3">
                    <p:embed/>
                  </p:oleObj>
                </mc:Choice>
                <mc:Fallback>
                  <p:oleObj name="Equation" r:id="rId7" imgW="1600200" imgH="444500" progId="Equation.3">
                    <p:embed/>
                    <p:pic>
                      <p:nvPicPr>
                        <p:cNvPr id="0" name=""/>
                        <p:cNvPicPr>
                          <a:picLocks noChangeAspect="1" noChangeArrowheads="1"/>
                        </p:cNvPicPr>
                        <p:nvPr/>
                      </p:nvPicPr>
                      <p:blipFill>
                        <a:blip r:embed="rId8"/>
                        <a:srcRect/>
                        <a:stretch>
                          <a:fillRect/>
                        </a:stretch>
                      </p:blipFill>
                      <p:spPr bwMode="auto">
                        <a:xfrm>
                          <a:off x="516454" y="3759507"/>
                          <a:ext cx="3770312" cy="1331912"/>
                        </a:xfrm>
                        <a:prstGeom prst="rect">
                          <a:avLst/>
                        </a:prstGeom>
                        <a:solidFill>
                          <a:schemeClr val="bg1"/>
                        </a:solidFill>
                        <a:ln w="38100" cmpd="sng">
                          <a:solidFill>
                            <a:schemeClr val="tx1"/>
                          </a:solidFill>
                        </a:ln>
                        <a:effectLst/>
                      </p:spPr>
                    </p:pic>
                  </p:oleObj>
                </mc:Fallback>
              </mc:AlternateContent>
            </a:graphicData>
          </a:graphic>
        </p:graphicFrame>
        <p:sp>
          <p:nvSpPr>
            <p:cNvPr id="5" name="TextBox 4"/>
            <p:cNvSpPr txBox="1"/>
            <p:nvPr/>
          </p:nvSpPr>
          <p:spPr>
            <a:xfrm>
              <a:off x="550928" y="3184446"/>
              <a:ext cx="3685624" cy="369332"/>
            </a:xfrm>
            <a:prstGeom prst="rect">
              <a:avLst/>
            </a:prstGeom>
            <a:noFill/>
            <a:ln>
              <a:noFill/>
            </a:ln>
          </p:spPr>
          <p:txBody>
            <a:bodyPr wrap="none" rtlCol="0">
              <a:spAutoFit/>
            </a:bodyPr>
            <a:lstStyle/>
            <a:p>
              <a:r>
                <a:rPr lang="en-US" sz="1800" dirty="0" smtClean="0">
                  <a:solidFill>
                    <a:schemeClr val="tx2"/>
                  </a:solidFill>
                </a:rPr>
                <a:t>10M</a:t>
              </a:r>
              <a:r>
                <a:rPr lang="en-US" sz="1800" baseline="-25000" dirty="0" smtClean="0">
                  <a:solidFill>
                    <a:schemeClr val="tx2"/>
                  </a:solidFill>
                  <a:latin typeface="Wingdings"/>
                  <a:ea typeface="Wingdings"/>
                  <a:cs typeface="Wingdings"/>
                  <a:sym typeface="Wingdings"/>
                </a:rPr>
                <a:t></a:t>
              </a:r>
              <a:r>
                <a:rPr lang="en-US" sz="1800" dirty="0" smtClean="0">
                  <a:solidFill>
                    <a:schemeClr val="tx2"/>
                  </a:solidFill>
                </a:rPr>
                <a:t> Binary Black Hole System </a:t>
              </a:r>
              <a:endParaRPr lang="en-US" sz="1800" dirty="0">
                <a:solidFill>
                  <a:schemeClr val="tx2"/>
                </a:solidFill>
              </a:endParaRP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xit" presetSubtype="0" fill="hold" grpId="1" nodeType="withEffect">
                                  <p:stCondLst>
                                    <p:cond delay="0"/>
                                  </p:stCondLst>
                                  <p:childTnLst>
                                    <p:set>
                                      <p:cBhvr>
                                        <p:cTn id="8" dur="1" fill="hold">
                                          <p:stCondLst>
                                            <p:cond delay="0"/>
                                          </p:stCondLst>
                                        </p:cTn>
                                        <p:tgtEl>
                                          <p:spTgt spid="16"/>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20"/>
                                        </p:tgtEl>
                                        <p:attrNameLst>
                                          <p:attrName>style.visibility</p:attrName>
                                        </p:attrNameLst>
                                      </p:cBhvr>
                                      <p:to>
                                        <p:strVal val="hidden"/>
                                      </p:to>
                                    </p:set>
                                  </p:childTnLst>
                                </p:cTn>
                              </p:par>
                              <p:par>
                                <p:cTn id="11" presetID="1" presetClass="exit" presetSubtype="0" fill="hold" grpId="1" nodeType="withEffect">
                                  <p:stCondLst>
                                    <p:cond delay="0"/>
                                  </p:stCondLst>
                                  <p:childTnLst>
                                    <p:set>
                                      <p:cBhvr>
                                        <p:cTn id="12" dur="1" fill="hold">
                                          <p:stCondLst>
                                            <p:cond delay="0"/>
                                          </p:stCondLst>
                                        </p:cTn>
                                        <p:tgtEl>
                                          <p:spTgt spid="21"/>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1" animBg="1"/>
      <p:bldP spid="21"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lide Number Placeholder 4"/>
          <p:cNvSpPr>
            <a:spLocks noGrp="1"/>
          </p:cNvSpPr>
          <p:nvPr>
            <p:ph type="sldNum" sz="quarter" idx="11"/>
          </p:nvPr>
        </p:nvSpPr>
        <p:spPr/>
        <p:txBody>
          <a:bodyPr/>
          <a:lstStyle/>
          <a:p>
            <a:fld id="{26F26F31-B227-144E-BE48-03C436A04E00}" type="slidenum">
              <a:rPr lang="en-US"/>
              <a:pPr/>
              <a:t>6</a:t>
            </a:fld>
            <a:endParaRPr lang="en-US"/>
          </a:p>
        </p:txBody>
      </p:sp>
      <p:sp>
        <p:nvSpPr>
          <p:cNvPr id="219140" name="Rectangle 4"/>
          <p:cNvSpPr>
            <a:spLocks noChangeArrowheads="1"/>
          </p:cNvSpPr>
          <p:nvPr/>
        </p:nvSpPr>
        <p:spPr bwMode="auto">
          <a:xfrm>
            <a:off x="0" y="0"/>
            <a:ext cx="9144000" cy="6858000"/>
          </a:xfrm>
          <a:prstGeom prst="rect">
            <a:avLst/>
          </a:prstGeom>
          <a:solidFill>
            <a:schemeClr val="tx2"/>
          </a:solidFill>
          <a:ln w="12700">
            <a:solidFill>
              <a:schemeClr val="tx2"/>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sz="3200" b="0"/>
          </a:p>
        </p:txBody>
      </p:sp>
      <p:sp>
        <p:nvSpPr>
          <p:cNvPr id="219138" name="Rectangle 2"/>
          <p:cNvSpPr>
            <a:spLocks noGrp="1" noChangeArrowheads="1"/>
          </p:cNvSpPr>
          <p:nvPr>
            <p:ph type="title"/>
          </p:nvPr>
        </p:nvSpPr>
        <p:spPr>
          <a:noFill/>
          <a:extLst>
            <a:ext uri="{909E8E84-426E-40dd-AFC4-6F175D3DCCD1}">
              <a14:hiddenFill xmlns:a14="http://schemas.microsoft.com/office/drawing/2010/main">
                <a:solidFill>
                  <a:schemeClr val="bg1"/>
                </a:solidFill>
              </a14:hiddenFill>
            </a:ext>
          </a:extLst>
        </p:spPr>
        <p:txBody>
          <a:bodyPr/>
          <a:lstStyle/>
          <a:p>
            <a:r>
              <a:rPr lang="en-US" sz="3200" dirty="0">
                <a:solidFill>
                  <a:schemeClr val="bg1"/>
                </a:solidFill>
              </a:rPr>
              <a:t>The A</a:t>
            </a:r>
            <a:r>
              <a:rPr lang="en-US" sz="3200" dirty="0" smtClean="0">
                <a:solidFill>
                  <a:schemeClr val="bg1"/>
                </a:solidFill>
              </a:rPr>
              <a:t>strophysical </a:t>
            </a:r>
            <a:r>
              <a:rPr lang="en-US" sz="3200" dirty="0">
                <a:solidFill>
                  <a:schemeClr val="bg1"/>
                </a:solidFill>
              </a:rPr>
              <a:t/>
            </a:r>
            <a:br>
              <a:rPr lang="en-US" sz="3200" dirty="0">
                <a:solidFill>
                  <a:schemeClr val="bg1"/>
                </a:solidFill>
              </a:rPr>
            </a:br>
            <a:r>
              <a:rPr lang="en-US" sz="3200" dirty="0" smtClean="0">
                <a:solidFill>
                  <a:schemeClr val="bg1"/>
                </a:solidFill>
              </a:rPr>
              <a:t>Gravitational-Wave </a:t>
            </a:r>
            <a:r>
              <a:rPr lang="en-US" sz="3200" dirty="0">
                <a:solidFill>
                  <a:schemeClr val="bg1"/>
                </a:solidFill>
              </a:rPr>
              <a:t>S</a:t>
            </a:r>
            <a:r>
              <a:rPr lang="en-US" sz="3200" dirty="0" smtClean="0">
                <a:solidFill>
                  <a:schemeClr val="bg1"/>
                </a:solidFill>
              </a:rPr>
              <a:t>ource </a:t>
            </a:r>
            <a:r>
              <a:rPr lang="en-US" sz="3200" dirty="0">
                <a:solidFill>
                  <a:schemeClr val="bg1"/>
                </a:solidFill>
              </a:rPr>
              <a:t>C</a:t>
            </a:r>
            <a:r>
              <a:rPr lang="en-US" sz="3200" dirty="0" smtClean="0">
                <a:solidFill>
                  <a:schemeClr val="bg1"/>
                </a:solidFill>
              </a:rPr>
              <a:t>atalog</a:t>
            </a:r>
            <a:endParaRPr lang="en-US" sz="3200" dirty="0">
              <a:solidFill>
                <a:schemeClr val="bg1"/>
              </a:solidFill>
            </a:endParaRPr>
          </a:p>
        </p:txBody>
      </p:sp>
      <p:grpSp>
        <p:nvGrpSpPr>
          <p:cNvPr id="219153" name="Group 17"/>
          <p:cNvGrpSpPr>
            <a:grpSpLocks/>
          </p:cNvGrpSpPr>
          <p:nvPr/>
        </p:nvGrpSpPr>
        <p:grpSpPr bwMode="auto">
          <a:xfrm>
            <a:off x="5062229" y="3935413"/>
            <a:ext cx="2151063" cy="2601912"/>
            <a:chOff x="3662" y="886"/>
            <a:chExt cx="1355" cy="1639"/>
          </a:xfrm>
        </p:grpSpPr>
        <p:pic>
          <p:nvPicPr>
            <p:cNvPr id="219148" name="Picture 1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62" y="886"/>
              <a:ext cx="1316" cy="1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19152" name="Rectangle 16"/>
            <p:cNvSpPr>
              <a:spLocks noChangeArrowheads="1"/>
            </p:cNvSpPr>
            <p:nvPr/>
          </p:nvSpPr>
          <p:spPr bwMode="auto">
            <a:xfrm>
              <a:off x="3751" y="2370"/>
              <a:ext cx="1266" cy="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US" sz="1000" b="0" dirty="0" smtClean="0">
                  <a:solidFill>
                    <a:schemeClr val="bg1"/>
                  </a:solidFill>
                </a:rPr>
                <a:t>Credit: Casey </a:t>
              </a:r>
              <a:r>
                <a:rPr lang="en-US" sz="1000" b="0" dirty="0">
                  <a:solidFill>
                    <a:schemeClr val="bg1"/>
                  </a:solidFill>
                </a:rPr>
                <a:t>Reed, Penn State </a:t>
              </a:r>
            </a:p>
          </p:txBody>
        </p:sp>
      </p:grpSp>
      <p:sp>
        <p:nvSpPr>
          <p:cNvPr id="219155" name="Text Box 19"/>
          <p:cNvSpPr txBox="1">
            <a:spLocks noChangeArrowheads="1"/>
          </p:cNvSpPr>
          <p:nvPr/>
        </p:nvSpPr>
        <p:spPr bwMode="auto">
          <a:xfrm>
            <a:off x="2771776" y="1587500"/>
            <a:ext cx="1971246" cy="2082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sz="1600" i="1" dirty="0">
                <a:solidFill>
                  <a:schemeClr val="bg1"/>
                </a:solidFill>
              </a:rPr>
              <a:t>Coalescing Binary Systems</a:t>
            </a:r>
          </a:p>
          <a:p>
            <a:pPr>
              <a:lnSpc>
                <a:spcPct val="70000"/>
              </a:lnSpc>
              <a:spcBef>
                <a:spcPct val="50000"/>
              </a:spcBef>
              <a:buFontTx/>
              <a:buChar char="•"/>
            </a:pPr>
            <a:r>
              <a:rPr lang="en-US" b="0" dirty="0" smtClean="0">
                <a:solidFill>
                  <a:schemeClr val="bg1"/>
                </a:solidFill>
              </a:rPr>
              <a:t> Black hole – black hole</a:t>
            </a:r>
          </a:p>
          <a:p>
            <a:pPr>
              <a:lnSpc>
                <a:spcPct val="70000"/>
              </a:lnSpc>
              <a:spcBef>
                <a:spcPct val="50000"/>
              </a:spcBef>
              <a:buFontTx/>
              <a:buChar char="•"/>
            </a:pPr>
            <a:r>
              <a:rPr lang="en-US" b="0" dirty="0" smtClean="0">
                <a:solidFill>
                  <a:schemeClr val="bg1"/>
                </a:solidFill>
              </a:rPr>
              <a:t>Black hole – neutron star</a:t>
            </a:r>
          </a:p>
          <a:p>
            <a:pPr>
              <a:lnSpc>
                <a:spcPct val="70000"/>
              </a:lnSpc>
              <a:spcBef>
                <a:spcPct val="50000"/>
              </a:spcBef>
              <a:buFontTx/>
              <a:buChar char="•"/>
            </a:pPr>
            <a:r>
              <a:rPr lang="en-US" b="0" dirty="0">
                <a:solidFill>
                  <a:schemeClr val="bg1"/>
                </a:solidFill>
              </a:rPr>
              <a:t> N</a:t>
            </a:r>
            <a:r>
              <a:rPr lang="en-US" b="0" dirty="0" smtClean="0">
                <a:solidFill>
                  <a:schemeClr val="bg1"/>
                </a:solidFill>
              </a:rPr>
              <a:t>eutron star – neutron star </a:t>
            </a:r>
          </a:p>
          <a:p>
            <a:pPr>
              <a:lnSpc>
                <a:spcPct val="70000"/>
              </a:lnSpc>
              <a:spcBef>
                <a:spcPct val="50000"/>
              </a:spcBef>
              <a:buFontTx/>
              <a:buChar char="•"/>
            </a:pPr>
            <a:r>
              <a:rPr lang="en-US" b="0" dirty="0" smtClean="0">
                <a:solidFill>
                  <a:schemeClr val="bg1"/>
                </a:solidFill>
              </a:rPr>
              <a:t> modeled </a:t>
            </a:r>
            <a:r>
              <a:rPr lang="en-US" b="0" dirty="0">
                <a:solidFill>
                  <a:schemeClr val="bg1"/>
                </a:solidFill>
              </a:rPr>
              <a:t>waveform</a:t>
            </a:r>
          </a:p>
        </p:txBody>
      </p:sp>
      <p:grpSp>
        <p:nvGrpSpPr>
          <p:cNvPr id="219151" name="Group 15"/>
          <p:cNvGrpSpPr>
            <a:grpSpLocks/>
          </p:cNvGrpSpPr>
          <p:nvPr/>
        </p:nvGrpSpPr>
        <p:grpSpPr bwMode="auto">
          <a:xfrm>
            <a:off x="4973638" y="1495425"/>
            <a:ext cx="2451100" cy="2381250"/>
            <a:chOff x="3557" y="2371"/>
            <a:chExt cx="1544" cy="1500"/>
          </a:xfrm>
        </p:grpSpPr>
        <p:pic>
          <p:nvPicPr>
            <p:cNvPr id="219141"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57" y="2371"/>
              <a:ext cx="1500" cy="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19142" name="Rectangle 6"/>
            <p:cNvSpPr>
              <a:spLocks noChangeArrowheads="1"/>
            </p:cNvSpPr>
            <p:nvPr/>
          </p:nvSpPr>
          <p:spPr bwMode="auto">
            <a:xfrm>
              <a:off x="3708" y="3652"/>
              <a:ext cx="1393"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r>
                <a:rPr lang="en-US" sz="1000" b="0">
                  <a:solidFill>
                    <a:schemeClr val="bg1"/>
                  </a:solidFill>
                </a:rPr>
                <a:t>Credit: Chandra X-ray Observatory </a:t>
              </a:r>
            </a:p>
          </p:txBody>
        </p:sp>
      </p:grpSp>
      <p:sp>
        <p:nvSpPr>
          <p:cNvPr id="219156" name="Text Box 20"/>
          <p:cNvSpPr txBox="1">
            <a:spLocks noChangeArrowheads="1"/>
          </p:cNvSpPr>
          <p:nvPr/>
        </p:nvSpPr>
        <p:spPr bwMode="auto">
          <a:xfrm>
            <a:off x="7115175" y="1616075"/>
            <a:ext cx="1901825" cy="2056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ja-JP" sz="1600" i="1" dirty="0" smtClean="0">
                <a:solidFill>
                  <a:schemeClr val="bg1"/>
                </a:solidFill>
                <a:latin typeface="Arial"/>
              </a:rPr>
              <a:t>Transient</a:t>
            </a:r>
            <a:r>
              <a:rPr lang="ja-JP" altLang="en-US" sz="1600" i="1" dirty="0" smtClean="0">
                <a:solidFill>
                  <a:schemeClr val="bg1"/>
                </a:solidFill>
                <a:latin typeface="Arial"/>
              </a:rPr>
              <a:t>‘</a:t>
            </a:r>
            <a:r>
              <a:rPr lang="en-US" sz="1600" i="1" dirty="0" smtClean="0">
                <a:solidFill>
                  <a:schemeClr val="bg1"/>
                </a:solidFill>
              </a:rPr>
              <a:t>Burst</a:t>
            </a:r>
            <a:r>
              <a:rPr lang="ja-JP" altLang="en-US" sz="1600" i="1" dirty="0" smtClean="0">
                <a:solidFill>
                  <a:schemeClr val="bg1"/>
                </a:solidFill>
                <a:latin typeface="Arial"/>
              </a:rPr>
              <a:t>’</a:t>
            </a:r>
            <a:r>
              <a:rPr lang="en-US" altLang="ja-JP" sz="1600" i="1" dirty="0" smtClean="0">
                <a:solidFill>
                  <a:schemeClr val="bg1"/>
                </a:solidFill>
                <a:latin typeface="Arial"/>
              </a:rPr>
              <a:t>Sources</a:t>
            </a:r>
            <a:endParaRPr lang="en-US" sz="1600" i="1" dirty="0">
              <a:solidFill>
                <a:schemeClr val="bg1"/>
              </a:solidFill>
            </a:endParaRPr>
          </a:p>
          <a:p>
            <a:pPr>
              <a:lnSpc>
                <a:spcPct val="80000"/>
              </a:lnSpc>
              <a:spcBef>
                <a:spcPct val="50000"/>
              </a:spcBef>
              <a:buFontTx/>
              <a:buChar char="•"/>
            </a:pPr>
            <a:r>
              <a:rPr lang="en-US" b="0" dirty="0">
                <a:solidFill>
                  <a:schemeClr val="bg1"/>
                </a:solidFill>
              </a:rPr>
              <a:t> asymmetric core collapse supernovae</a:t>
            </a:r>
          </a:p>
          <a:p>
            <a:pPr>
              <a:lnSpc>
                <a:spcPct val="80000"/>
              </a:lnSpc>
              <a:spcBef>
                <a:spcPct val="50000"/>
              </a:spcBef>
              <a:buFontTx/>
              <a:buChar char="•"/>
            </a:pPr>
            <a:r>
              <a:rPr lang="en-US" b="0" dirty="0">
                <a:solidFill>
                  <a:schemeClr val="bg1"/>
                </a:solidFill>
              </a:rPr>
              <a:t> cosmic strings</a:t>
            </a:r>
          </a:p>
          <a:p>
            <a:pPr>
              <a:lnSpc>
                <a:spcPct val="80000"/>
              </a:lnSpc>
              <a:spcBef>
                <a:spcPct val="50000"/>
              </a:spcBef>
              <a:buFontTx/>
              <a:buChar char="•"/>
            </a:pPr>
            <a:r>
              <a:rPr lang="en-US" b="0" dirty="0">
                <a:solidFill>
                  <a:schemeClr val="bg1"/>
                </a:solidFill>
              </a:rPr>
              <a:t> ??</a:t>
            </a:r>
            <a:r>
              <a:rPr lang="en-US" b="0" dirty="0" smtClean="0">
                <a:solidFill>
                  <a:schemeClr val="bg1"/>
                </a:solidFill>
              </a:rPr>
              <a:t>?</a:t>
            </a:r>
          </a:p>
          <a:p>
            <a:pPr>
              <a:lnSpc>
                <a:spcPct val="80000"/>
              </a:lnSpc>
              <a:spcBef>
                <a:spcPct val="50000"/>
              </a:spcBef>
              <a:buFontTx/>
              <a:buChar char="•"/>
            </a:pPr>
            <a:r>
              <a:rPr lang="en-US" b="0" dirty="0" err="1" smtClean="0">
                <a:solidFill>
                  <a:schemeClr val="bg1"/>
                </a:solidFill>
              </a:rPr>
              <a:t>Unmodeled</a:t>
            </a:r>
            <a:r>
              <a:rPr lang="en-US" b="0" dirty="0" smtClean="0">
                <a:solidFill>
                  <a:schemeClr val="bg1"/>
                </a:solidFill>
              </a:rPr>
              <a:t> waveform</a:t>
            </a:r>
            <a:endParaRPr lang="en-US" b="0" dirty="0">
              <a:solidFill>
                <a:schemeClr val="bg1"/>
              </a:solidFill>
            </a:endParaRPr>
          </a:p>
        </p:txBody>
      </p:sp>
      <p:sp>
        <p:nvSpPr>
          <p:cNvPr id="219146" name="Rectangle 10"/>
          <p:cNvSpPr>
            <a:spLocks noChangeArrowheads="1"/>
          </p:cNvSpPr>
          <p:nvPr/>
        </p:nvSpPr>
        <p:spPr bwMode="auto">
          <a:xfrm>
            <a:off x="755094" y="5930633"/>
            <a:ext cx="1774206"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US" sz="1000" b="0" dirty="0" smtClean="0">
                <a:solidFill>
                  <a:schemeClr val="bg1"/>
                </a:solidFill>
              </a:rPr>
              <a:t>Credit: Planck Collaboration</a:t>
            </a:r>
            <a:endParaRPr lang="en-US" sz="1000" b="0" dirty="0">
              <a:solidFill>
                <a:schemeClr val="bg1"/>
              </a:solidFill>
            </a:endParaRPr>
          </a:p>
        </p:txBody>
      </p:sp>
      <p:sp>
        <p:nvSpPr>
          <p:cNvPr id="219157" name="Text Box 21"/>
          <p:cNvSpPr txBox="1">
            <a:spLocks noChangeArrowheads="1"/>
          </p:cNvSpPr>
          <p:nvPr/>
        </p:nvSpPr>
        <p:spPr bwMode="auto">
          <a:xfrm>
            <a:off x="2987690" y="4357690"/>
            <a:ext cx="2141229" cy="2133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nSpc>
                <a:spcPct val="90000"/>
              </a:lnSpc>
              <a:spcBef>
                <a:spcPct val="50000"/>
              </a:spcBef>
            </a:pPr>
            <a:r>
              <a:rPr lang="en-US" sz="1600" i="1" dirty="0">
                <a:solidFill>
                  <a:schemeClr val="bg1"/>
                </a:solidFill>
              </a:rPr>
              <a:t>Cosmic GW </a:t>
            </a:r>
            <a:r>
              <a:rPr lang="en-US" sz="1600" i="1" dirty="0" smtClean="0">
                <a:solidFill>
                  <a:schemeClr val="bg1"/>
                </a:solidFill>
              </a:rPr>
              <a:t>Background</a:t>
            </a:r>
            <a:endParaRPr lang="en-US" sz="1600" i="1" dirty="0">
              <a:solidFill>
                <a:schemeClr val="bg1"/>
              </a:solidFill>
            </a:endParaRPr>
          </a:p>
          <a:p>
            <a:pPr>
              <a:lnSpc>
                <a:spcPct val="90000"/>
              </a:lnSpc>
              <a:spcBef>
                <a:spcPct val="50000"/>
              </a:spcBef>
              <a:buFontTx/>
              <a:buChar char="•"/>
            </a:pPr>
            <a:r>
              <a:rPr lang="en-US" b="0" dirty="0">
                <a:solidFill>
                  <a:schemeClr val="bg1"/>
                </a:solidFill>
              </a:rPr>
              <a:t> residue of the Big Bang</a:t>
            </a:r>
          </a:p>
          <a:p>
            <a:pPr>
              <a:lnSpc>
                <a:spcPct val="90000"/>
              </a:lnSpc>
              <a:spcBef>
                <a:spcPct val="50000"/>
              </a:spcBef>
              <a:buFontTx/>
              <a:buChar char="•"/>
            </a:pPr>
            <a:r>
              <a:rPr lang="en-US" b="0" dirty="0">
                <a:solidFill>
                  <a:schemeClr val="bg1"/>
                </a:solidFill>
              </a:rPr>
              <a:t>probes back to </a:t>
            </a:r>
            <a:r>
              <a:rPr lang="en-US" b="0" dirty="0" smtClean="0">
                <a:solidFill>
                  <a:schemeClr val="bg1"/>
                </a:solidFill>
              </a:rPr>
              <a:t>&lt; 10</a:t>
            </a:r>
            <a:r>
              <a:rPr lang="en-US" b="0" baseline="30000" dirty="0" smtClean="0">
                <a:solidFill>
                  <a:schemeClr val="bg1"/>
                </a:solidFill>
              </a:rPr>
              <a:t>-15</a:t>
            </a:r>
            <a:r>
              <a:rPr lang="en-US" b="0" dirty="0" smtClean="0">
                <a:solidFill>
                  <a:schemeClr val="bg1"/>
                </a:solidFill>
              </a:rPr>
              <a:t> </a:t>
            </a:r>
            <a:r>
              <a:rPr lang="en-US" b="0" dirty="0">
                <a:solidFill>
                  <a:schemeClr val="bg1"/>
                </a:solidFill>
              </a:rPr>
              <a:t>s</a:t>
            </a:r>
          </a:p>
          <a:p>
            <a:pPr>
              <a:lnSpc>
                <a:spcPct val="90000"/>
              </a:lnSpc>
              <a:spcBef>
                <a:spcPct val="50000"/>
              </a:spcBef>
              <a:buFontTx/>
              <a:buChar char="•"/>
            </a:pPr>
            <a:r>
              <a:rPr lang="en-US" b="0" dirty="0">
                <a:solidFill>
                  <a:schemeClr val="bg1"/>
                </a:solidFill>
              </a:rPr>
              <a:t> stochastic, incoherent </a:t>
            </a:r>
            <a:r>
              <a:rPr lang="en-US" b="0" dirty="0" smtClean="0">
                <a:solidFill>
                  <a:schemeClr val="bg1"/>
                </a:solidFill>
              </a:rPr>
              <a:t>background</a:t>
            </a:r>
          </a:p>
          <a:p>
            <a:pPr>
              <a:lnSpc>
                <a:spcPct val="90000"/>
              </a:lnSpc>
              <a:spcBef>
                <a:spcPct val="50000"/>
              </a:spcBef>
              <a:buFontTx/>
              <a:buChar char="•"/>
            </a:pPr>
            <a:r>
              <a:rPr lang="en-US" b="0" dirty="0">
                <a:solidFill>
                  <a:schemeClr val="bg1"/>
                </a:solidFill>
              </a:rPr>
              <a:t> </a:t>
            </a:r>
            <a:r>
              <a:rPr lang="en-US" b="0" dirty="0" smtClean="0">
                <a:solidFill>
                  <a:schemeClr val="bg1"/>
                </a:solidFill>
              </a:rPr>
              <a:t>Difficult (impossible?) for LIGO-Virgo to detect</a:t>
            </a:r>
            <a:endParaRPr lang="en-US" b="0" dirty="0">
              <a:solidFill>
                <a:schemeClr val="bg1"/>
              </a:solidFill>
            </a:endParaRPr>
          </a:p>
        </p:txBody>
      </p:sp>
      <p:sp>
        <p:nvSpPr>
          <p:cNvPr id="219158" name="Text Box 22"/>
          <p:cNvSpPr txBox="1">
            <a:spLocks noChangeArrowheads="1"/>
          </p:cNvSpPr>
          <p:nvPr/>
        </p:nvSpPr>
        <p:spPr bwMode="auto">
          <a:xfrm>
            <a:off x="7094538" y="4440238"/>
            <a:ext cx="1912937" cy="1263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600" i="1" dirty="0">
                <a:solidFill>
                  <a:schemeClr val="bg1"/>
                </a:solidFill>
              </a:rPr>
              <a:t>Continuous Sources</a:t>
            </a:r>
          </a:p>
          <a:p>
            <a:pPr>
              <a:lnSpc>
                <a:spcPct val="70000"/>
              </a:lnSpc>
              <a:spcBef>
                <a:spcPct val="50000"/>
              </a:spcBef>
              <a:buFontTx/>
              <a:buChar char="•"/>
            </a:pPr>
            <a:r>
              <a:rPr lang="en-US" b="0" dirty="0">
                <a:solidFill>
                  <a:schemeClr val="bg1"/>
                </a:solidFill>
              </a:rPr>
              <a:t> Spinning neutron stars</a:t>
            </a:r>
          </a:p>
          <a:p>
            <a:pPr>
              <a:lnSpc>
                <a:spcPct val="70000"/>
              </a:lnSpc>
              <a:spcBef>
                <a:spcPct val="50000"/>
              </a:spcBef>
              <a:buFontTx/>
              <a:buChar char="•"/>
            </a:pPr>
            <a:r>
              <a:rPr lang="en-US" b="0" dirty="0">
                <a:solidFill>
                  <a:schemeClr val="bg1"/>
                </a:solidFill>
              </a:rPr>
              <a:t> monotone waveform</a:t>
            </a:r>
          </a:p>
        </p:txBody>
      </p:sp>
      <p:pic>
        <p:nvPicPr>
          <p:cNvPr id="2" name="Picture 1"/>
          <p:cNvPicPr>
            <a:picLocks noChangeAspect="1"/>
          </p:cNvPicPr>
          <p:nvPr/>
        </p:nvPicPr>
        <p:blipFill>
          <a:blip r:embed="rId5"/>
          <a:stretch>
            <a:fillRect/>
          </a:stretch>
        </p:blipFill>
        <p:spPr>
          <a:xfrm>
            <a:off x="449045" y="1264407"/>
            <a:ext cx="2263666" cy="2307122"/>
          </a:xfrm>
          <a:prstGeom prst="rect">
            <a:avLst/>
          </a:prstGeom>
        </p:spPr>
      </p:pic>
      <p:sp>
        <p:nvSpPr>
          <p:cNvPr id="3" name="Rectangle 2"/>
          <p:cNvSpPr/>
          <p:nvPr/>
        </p:nvSpPr>
        <p:spPr>
          <a:xfrm>
            <a:off x="553121" y="3654016"/>
            <a:ext cx="2178088" cy="246221"/>
          </a:xfrm>
          <a:prstGeom prst="rect">
            <a:avLst/>
          </a:prstGeom>
          <a:noFill/>
          <a:ln>
            <a:no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000" b="0" dirty="0" smtClean="0">
                <a:solidFill>
                  <a:schemeClr val="bg1"/>
                </a:solidFill>
              </a:rPr>
              <a:t>Credit: Bohn</a:t>
            </a:r>
            <a:r>
              <a:rPr lang="en-US" sz="1000" b="0" dirty="0">
                <a:solidFill>
                  <a:schemeClr val="bg1"/>
                </a:solidFill>
              </a:rPr>
              <a:t>, Hébert, </a:t>
            </a:r>
            <a:r>
              <a:rPr lang="en-US" sz="1000" b="0" dirty="0" err="1">
                <a:solidFill>
                  <a:schemeClr val="bg1"/>
                </a:solidFill>
              </a:rPr>
              <a:t>Throwe</a:t>
            </a:r>
            <a:r>
              <a:rPr lang="en-US" sz="1000" b="0" dirty="0">
                <a:solidFill>
                  <a:schemeClr val="bg1"/>
                </a:solidFill>
              </a:rPr>
              <a:t>, SXS</a:t>
            </a:r>
          </a:p>
        </p:txBody>
      </p:sp>
      <p:pic>
        <p:nvPicPr>
          <p:cNvPr id="4" name="Picture 3"/>
          <p:cNvPicPr>
            <a:picLocks noChangeAspect="1"/>
          </p:cNvPicPr>
          <p:nvPr/>
        </p:nvPicPr>
        <p:blipFill>
          <a:blip r:embed="rId6"/>
          <a:stretch>
            <a:fillRect/>
          </a:stretch>
        </p:blipFill>
        <p:spPr>
          <a:xfrm>
            <a:off x="319422" y="4539839"/>
            <a:ext cx="2664261" cy="1348866"/>
          </a:xfrm>
          <a:prstGeom prst="rect">
            <a:avLst/>
          </a:prstGeom>
        </p:spPr>
      </p:pic>
      <p:sp>
        <p:nvSpPr>
          <p:cNvPr id="5" name="Rectangle 4"/>
          <p:cNvSpPr/>
          <p:nvPr/>
        </p:nvSpPr>
        <p:spPr bwMode="auto">
          <a:xfrm>
            <a:off x="2775769" y="2121233"/>
            <a:ext cx="1793776" cy="458292"/>
          </a:xfrm>
          <a:prstGeom prst="rect">
            <a:avLst/>
          </a:prstGeom>
          <a:noFill/>
          <a:ln w="57150" cap="flat" cmpd="sng" algn="ctr">
            <a:solidFill>
              <a:srgbClr val="FF0000"/>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spTree>
    <p:extLst>
      <p:ext uri="{BB962C8B-B14F-4D97-AF65-F5344CB8AC3E}">
        <p14:creationId xmlns:p14="http://schemas.microsoft.com/office/powerpoint/2010/main" val="19856468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1746" name="Content Placehold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lIns="91440" tIns="45720" rIns="91440" bIns="45720" numCol="1" anchor="t" anchorCtr="0" compatLnSpc="1">
            <a:prstTxWarp prst="textNoShape">
              <a:avLst/>
            </a:prstTxWarp>
          </a:bodyPr>
          <a:lstStyle/>
          <a:p>
            <a:pPr marL="0" indent="0" algn="ctr">
              <a:buNone/>
            </a:pPr>
            <a:endParaRPr lang="en-US" sz="3600" i="1" dirty="0" smtClean="0">
              <a:solidFill>
                <a:srgbClr val="000000"/>
              </a:solidFill>
              <a:latin typeface="Helvetica" charset="0"/>
              <a:ea typeface="ＭＳ Ｐゴシック" charset="0"/>
            </a:endParaRPr>
          </a:p>
          <a:p>
            <a:pPr marL="0" indent="0" algn="ctr">
              <a:buNone/>
            </a:pPr>
            <a:r>
              <a:rPr lang="en-US" sz="3600" i="1" dirty="0" smtClean="0">
                <a:solidFill>
                  <a:srgbClr val="000000"/>
                </a:solidFill>
                <a:effectLst>
                  <a:outerShdw blurRad="50800" dist="38100" dir="2700000" algn="tl" rotWithShape="0">
                    <a:srgbClr val="000000">
                      <a:alpha val="43000"/>
                    </a:srgbClr>
                  </a:outerShdw>
                </a:effectLst>
                <a:latin typeface="Helvetica" charset="0"/>
                <a:ea typeface="ＭＳ Ｐゴシック" charset="0"/>
              </a:rPr>
              <a:t>Gravitational Wave Detectors:</a:t>
            </a:r>
          </a:p>
          <a:p>
            <a:pPr marL="0" indent="0" algn="ctr">
              <a:buNone/>
            </a:pPr>
            <a:r>
              <a:rPr lang="en-US" sz="3600" i="1" dirty="0" smtClean="0">
                <a:solidFill>
                  <a:srgbClr val="000000"/>
                </a:solidFill>
                <a:effectLst>
                  <a:outerShdw blurRad="50800" dist="38100" dir="2700000" algn="tl" rotWithShape="0">
                    <a:srgbClr val="000000">
                      <a:alpha val="43000"/>
                    </a:srgbClr>
                  </a:outerShdw>
                </a:effectLst>
                <a:latin typeface="Helvetica" charset="0"/>
                <a:ea typeface="ＭＳ Ｐゴシック" charset="0"/>
              </a:rPr>
              <a:t>LIGO and Virgo</a:t>
            </a:r>
            <a:endParaRPr lang="en-US" sz="3600" i="1" dirty="0">
              <a:solidFill>
                <a:srgbClr val="000000"/>
              </a:solidFill>
              <a:effectLst>
                <a:outerShdw blurRad="50800" dist="38100" dir="2700000" algn="tl" rotWithShape="0">
                  <a:srgbClr val="000000">
                    <a:alpha val="43000"/>
                  </a:srgbClr>
                </a:outerShdw>
              </a:effectLst>
              <a:latin typeface="Helvetica" charset="0"/>
              <a:ea typeface="ＭＳ Ｐゴシック" charset="0"/>
            </a:endParaRPr>
          </a:p>
        </p:txBody>
      </p:sp>
      <p:sp>
        <p:nvSpPr>
          <p:cNvPr id="4" name="Slide Number Placeholder 3"/>
          <p:cNvSpPr>
            <a:spLocks noGrp="1"/>
          </p:cNvSpPr>
          <p:nvPr>
            <p:ph type="sldNum" sz="quarter" idx="11"/>
          </p:nvPr>
        </p:nvSpPr>
        <p:spPr/>
        <p:txBody>
          <a:bodyPr/>
          <a:lstStyle/>
          <a:p>
            <a:pPr>
              <a:defRPr/>
            </a:pPr>
            <a:fld id="{1FB9B027-EB77-9849-9E2C-8D7A6A6D8778}" type="slidenum">
              <a:rPr lang="en-US" smtClean="0"/>
              <a:pPr>
                <a:defRPr/>
              </a:pPr>
              <a:t>7</a:t>
            </a:fld>
            <a:endParaRPr lang="en-US"/>
          </a:p>
        </p:txBody>
      </p:sp>
    </p:spTree>
    <p:extLst>
      <p:ext uri="{BB962C8B-B14F-4D97-AF65-F5344CB8AC3E}">
        <p14:creationId xmlns:p14="http://schemas.microsoft.com/office/powerpoint/2010/main" val="14137701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Precision Gravitational-wave Interferometry</a:t>
            </a:r>
            <a:endParaRPr lang="en-US" dirty="0"/>
          </a:p>
        </p:txBody>
      </p:sp>
      <p:sp>
        <p:nvSpPr>
          <p:cNvPr id="3" name="Text Placeholder 2"/>
          <p:cNvSpPr>
            <a:spLocks noGrp="1"/>
          </p:cNvSpPr>
          <p:nvPr>
            <p:ph type="body" sz="half" idx="1"/>
          </p:nvPr>
        </p:nvSpPr>
        <p:spPr>
          <a:xfrm>
            <a:off x="246828" y="1453807"/>
            <a:ext cx="4352378" cy="2480733"/>
          </a:xfrm>
        </p:spPr>
        <p:txBody>
          <a:bodyPr/>
          <a:lstStyle/>
          <a:p>
            <a:r>
              <a:rPr lang="en-US" sz="1800" dirty="0" smtClean="0">
                <a:solidFill>
                  <a:srgbClr val="000000"/>
                </a:solidFill>
              </a:rPr>
              <a:t>LIGO uses enhanced Michelson interferometry</a:t>
            </a:r>
          </a:p>
          <a:p>
            <a:pPr lvl="1"/>
            <a:r>
              <a:rPr lang="en-US" sz="1400" dirty="0" smtClean="0">
                <a:solidFill>
                  <a:srgbClr val="000000"/>
                </a:solidFill>
              </a:rPr>
              <a:t>With suspended (‘freely falling’) mirrors</a:t>
            </a:r>
          </a:p>
          <a:p>
            <a:r>
              <a:rPr lang="en-US" sz="1800" dirty="0">
                <a:solidFill>
                  <a:srgbClr val="000000"/>
                </a:solidFill>
              </a:rPr>
              <a:t>P</a:t>
            </a:r>
            <a:r>
              <a:rPr lang="en-US" sz="1800" dirty="0" smtClean="0">
                <a:solidFill>
                  <a:srgbClr val="000000"/>
                </a:solidFill>
              </a:rPr>
              <a:t>assing GWs stretch and compress the distance between the end test mass and the beam splitter</a:t>
            </a:r>
          </a:p>
          <a:p>
            <a:r>
              <a:rPr lang="en-US" sz="1800" dirty="0" smtClean="0">
                <a:solidFill>
                  <a:srgbClr val="000000"/>
                </a:solidFill>
              </a:rPr>
              <a:t>The interferometer acts as a transducer, turning GWs into photocurrent </a:t>
            </a:r>
          </a:p>
          <a:p>
            <a:pPr lvl="1"/>
            <a:r>
              <a:rPr lang="en-US" sz="1400" dirty="0" smtClean="0">
                <a:solidFill>
                  <a:srgbClr val="000000"/>
                </a:solidFill>
              </a:rPr>
              <a:t>A </a:t>
            </a:r>
            <a:r>
              <a:rPr lang="en-US" sz="1400" smtClean="0">
                <a:solidFill>
                  <a:srgbClr val="000000"/>
                </a:solidFill>
              </a:rPr>
              <a:t>coherent detector!</a:t>
            </a:r>
            <a:endParaRPr lang="en-US" sz="1400" dirty="0" smtClean="0">
              <a:solidFill>
                <a:srgbClr val="000000"/>
              </a:solidFill>
            </a:endParaRPr>
          </a:p>
          <a:p>
            <a:pPr marL="0" indent="0">
              <a:buNone/>
            </a:pPr>
            <a:endParaRPr lang="en-US" sz="1800" dirty="0"/>
          </a:p>
        </p:txBody>
      </p:sp>
      <p:pic>
        <p:nvPicPr>
          <p:cNvPr id="7" name="Content Placeholder 6" descr="reitze_fig_1.jpg"/>
          <p:cNvPicPr>
            <a:picLocks noGrp="1" noChangeAspect="1"/>
          </p:cNvPicPr>
          <p:nvPr>
            <p:ph sz="quarter" idx="2"/>
          </p:nvPr>
        </p:nvPicPr>
        <p:blipFill>
          <a:blip r:embed="rId3">
            <a:extLst>
              <a:ext uri="{28A0092B-C50C-407E-A947-70E740481C1C}">
                <a14:useLocalDpi xmlns:a14="http://schemas.microsoft.com/office/drawing/2010/main" val="0"/>
              </a:ext>
            </a:extLst>
          </a:blip>
          <a:srcRect t="-36083" b="-36083"/>
          <a:stretch>
            <a:fillRect/>
          </a:stretch>
        </p:blipFill>
        <p:spPr>
          <a:xfrm>
            <a:off x="1171320" y="3969936"/>
            <a:ext cx="7194908" cy="3637924"/>
          </a:xfrm>
        </p:spPr>
      </p:pic>
      <p:sp>
        <p:nvSpPr>
          <p:cNvPr id="6" name="Slide Number Placeholder 5"/>
          <p:cNvSpPr>
            <a:spLocks noGrp="1"/>
          </p:cNvSpPr>
          <p:nvPr>
            <p:ph type="sldNum" sz="quarter" idx="11"/>
          </p:nvPr>
        </p:nvSpPr>
        <p:spPr/>
        <p:txBody>
          <a:bodyPr/>
          <a:lstStyle/>
          <a:p>
            <a:fld id="{B1EDB5A2-82F0-5F4D-BF81-60CE59EF31AC}" type="slidenum">
              <a:rPr lang="en-US" smtClean="0"/>
              <a:pPr/>
              <a:t>8</a:t>
            </a:fld>
            <a:endParaRPr lang="en-US"/>
          </a:p>
        </p:txBody>
      </p:sp>
      <p:pic>
        <p:nvPicPr>
          <p:cNvPr id="13"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9610" y="1407101"/>
            <a:ext cx="4636720" cy="3364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9" name="TextBox 18"/>
          <p:cNvSpPr txBox="1"/>
          <p:nvPr/>
        </p:nvSpPr>
        <p:spPr>
          <a:xfrm>
            <a:off x="4968861" y="1173686"/>
            <a:ext cx="1531451" cy="307777"/>
          </a:xfrm>
          <a:prstGeom prst="rect">
            <a:avLst/>
          </a:prstGeom>
          <a:noFill/>
        </p:spPr>
        <p:txBody>
          <a:bodyPr wrap="none" rtlCol="0">
            <a:spAutoFit/>
          </a:bodyPr>
          <a:lstStyle/>
          <a:p>
            <a:r>
              <a:rPr lang="en-US" dirty="0" smtClean="0">
                <a:solidFill>
                  <a:schemeClr val="tx2"/>
                </a:solidFill>
              </a:rPr>
              <a:t>Advanced LIGO</a:t>
            </a:r>
            <a:endParaRPr lang="en-US" dirty="0">
              <a:solidFill>
                <a:schemeClr val="tx2"/>
              </a:solidFill>
            </a:endParaRPr>
          </a:p>
        </p:txBody>
      </p:sp>
    </p:spTree>
    <p:extLst>
      <p:ext uri="{BB962C8B-B14F-4D97-AF65-F5344CB8AC3E}">
        <p14:creationId xmlns:p14="http://schemas.microsoft.com/office/powerpoint/2010/main" val="153742797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4" name="Slide Number Placeholder 3"/>
          <p:cNvSpPr>
            <a:spLocks noGrp="1"/>
          </p:cNvSpPr>
          <p:nvPr>
            <p:ph type="sldNum" sz="quarter" idx="11"/>
          </p:nvPr>
        </p:nvSpPr>
        <p:spPr/>
        <p:txBody>
          <a:bodyPr/>
          <a:lstStyle/>
          <a:p>
            <a:pPr>
              <a:defRPr/>
            </a:pPr>
            <a:fld id="{BC8AB775-E9E0-7B41-9EB4-8105820CF29E}" type="slidenum">
              <a:rPr lang="en-US" smtClean="0"/>
              <a:pPr>
                <a:defRPr/>
              </a:pPr>
              <a:t>9</a:t>
            </a:fld>
            <a:endParaRPr lang="en-US"/>
          </a:p>
        </p:txBody>
      </p:sp>
      <p:pic>
        <p:nvPicPr>
          <p:cNvPr id="24579"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7000"/>
            <a:ext cx="9144000" cy="659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bwMode="auto">
          <a:xfrm>
            <a:off x="6211265" y="462793"/>
            <a:ext cx="1885428" cy="288769"/>
          </a:xfrm>
          <a:prstGeom prst="rect">
            <a:avLst/>
          </a:prstGeom>
          <a:noFill/>
          <a:ln w="57150" cap="flat" cmpd="sng" algn="ctr">
            <a:solidFill>
              <a:srgbClr val="FF0000"/>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sp>
        <p:nvSpPr>
          <p:cNvPr id="6" name="Rectangle 5"/>
          <p:cNvSpPr/>
          <p:nvPr/>
        </p:nvSpPr>
        <p:spPr bwMode="auto">
          <a:xfrm>
            <a:off x="6136016" y="5913775"/>
            <a:ext cx="2204386" cy="602326"/>
          </a:xfrm>
          <a:prstGeom prst="rect">
            <a:avLst/>
          </a:prstGeom>
          <a:noFill/>
          <a:ln w="57150" cap="flat" cmpd="sng" algn="ctr">
            <a:solidFill>
              <a:srgbClr val="FF0000"/>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sp>
        <p:nvSpPr>
          <p:cNvPr id="7" name="Rectangle 6"/>
          <p:cNvSpPr/>
          <p:nvPr/>
        </p:nvSpPr>
        <p:spPr bwMode="auto">
          <a:xfrm>
            <a:off x="475012" y="5961423"/>
            <a:ext cx="2204386" cy="602326"/>
          </a:xfrm>
          <a:prstGeom prst="rect">
            <a:avLst/>
          </a:prstGeom>
          <a:noFill/>
          <a:ln w="57150" cap="flat" cmpd="sng" algn="ctr">
            <a:solidFill>
              <a:srgbClr val="FF0000"/>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spTree>
    <p:extLst>
      <p:ext uri="{BB962C8B-B14F-4D97-AF65-F5344CB8AC3E}">
        <p14:creationId xmlns:p14="http://schemas.microsoft.com/office/powerpoint/2010/main" val="308672919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
      <a:dk1>
        <a:srgbClr val="114FFB"/>
      </a:dk1>
      <a:lt1>
        <a:srgbClr val="FFFFFF"/>
      </a:lt1>
      <a:dk2>
        <a:srgbClr val="000000"/>
      </a:dk2>
      <a:lt2>
        <a:srgbClr val="CECECE"/>
      </a:lt2>
      <a:accent1>
        <a:srgbClr val="D49FFF"/>
      </a:accent1>
      <a:accent2>
        <a:srgbClr val="618FFD"/>
      </a:accent2>
      <a:accent3>
        <a:srgbClr val="FFFFFF"/>
      </a:accent3>
      <a:accent4>
        <a:srgbClr val="0D42D6"/>
      </a:accent4>
      <a:accent5>
        <a:srgbClr val="E6CDFF"/>
      </a:accent5>
      <a:accent6>
        <a:srgbClr val="5781E5"/>
      </a:accent6>
      <a:hlink>
        <a:srgbClr val="009688"/>
      </a:hlink>
      <a:folHlink>
        <a:srgbClr val="DADADA"/>
      </a:folHlink>
    </a:clrScheme>
    <a:fontScheme name="Default Design">
      <a:majorFont>
        <a:latin typeface="Helvetica"/>
        <a:ea typeface="ＭＳ Ｐゴシック"/>
        <a:cs typeface=""/>
      </a:majorFont>
      <a:minorFont>
        <a:latin typeface="Helvetic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83233</TotalTime>
  <Words>2874</Words>
  <Application>Microsoft Macintosh PowerPoint</Application>
  <PresentationFormat>On-screen Show (4:3)</PresentationFormat>
  <Paragraphs>538</Paragraphs>
  <Slides>48</Slides>
  <Notes>16</Notes>
  <HiddenSlides>0</HiddenSlides>
  <MMClips>4</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48</vt:i4>
      </vt:variant>
    </vt:vector>
  </HeadingPairs>
  <TitlesOfParts>
    <vt:vector size="51" baseType="lpstr">
      <vt:lpstr>Default Design</vt:lpstr>
      <vt:lpstr>Photo Editor Photo</vt:lpstr>
      <vt:lpstr>Equation</vt:lpstr>
      <vt:lpstr>PowerPoint Presentation</vt:lpstr>
      <vt:lpstr>GW150914: The First Binary Black Hole Merger</vt:lpstr>
      <vt:lpstr>Outline</vt:lpstr>
      <vt:lpstr>General Relativity and Gravitational Waves</vt:lpstr>
      <vt:lpstr>Gravitational Waves</vt:lpstr>
      <vt:lpstr>The Astrophysical  Gravitational-Wave Source Catalog</vt:lpstr>
      <vt:lpstr>PowerPoint Presentation</vt:lpstr>
      <vt:lpstr>Precision Gravitational-wave Interferometry</vt:lpstr>
      <vt:lpstr>PowerPoint Presentation</vt:lpstr>
      <vt:lpstr>LIGO</vt:lpstr>
      <vt:lpstr>Advanced LIGO Interferometer</vt:lpstr>
      <vt:lpstr>Precision Interferometry = Understanding Measurement Noises </vt:lpstr>
      <vt:lpstr>Advanced LIGO Front-end Stabilized  200W Laser</vt:lpstr>
      <vt:lpstr>Advanced LIGO Suspensions</vt:lpstr>
      <vt:lpstr>Advanced LIGO ‘Test Mass’ Mirrors</vt:lpstr>
      <vt:lpstr>Advanced LIGO = Servo Control</vt:lpstr>
      <vt:lpstr>PowerPoint Presentation</vt:lpstr>
      <vt:lpstr>LIGO Livingston Performance</vt:lpstr>
      <vt:lpstr>LIGO Hanford Performance</vt:lpstr>
      <vt:lpstr>PowerPoint Presentation</vt:lpstr>
      <vt:lpstr>ADVANCED VIRGO</vt:lpstr>
      <vt:lpstr>Advanced Virgo Progress</vt:lpstr>
      <vt:lpstr>Advanced Virgo Performance</vt:lpstr>
      <vt:lpstr>The KAGRA Project</vt:lpstr>
      <vt:lpstr>PowerPoint Presentation</vt:lpstr>
      <vt:lpstr>Assessing Statistical Significance: Modeled Search</vt:lpstr>
      <vt:lpstr>Assessing Statistical Significance: Modeled Search</vt:lpstr>
      <vt:lpstr>Assessing Statistical Significance: Unmodeled Search</vt:lpstr>
      <vt:lpstr>Extracting Astrophysical Parameters from GW Waveforms I</vt:lpstr>
      <vt:lpstr>Extracting Astrophysical  Parameters from Waveforms II</vt:lpstr>
      <vt:lpstr>Astrophysical Parameters of the  Detected BBH Mergers</vt:lpstr>
      <vt:lpstr>Gravitational Waves in  Pop Culture</vt:lpstr>
      <vt:lpstr>PowerPoint Presentation</vt:lpstr>
      <vt:lpstr>Black Holes Detected By LIGO</vt:lpstr>
      <vt:lpstr>Estimating Binary Black Hole Merger Rates</vt:lpstr>
      <vt:lpstr>Tests of General Relativity in the Strong Field Regime I</vt:lpstr>
      <vt:lpstr>What the LIGO Detections Tell Us About Black Holes, Binary Formation</vt:lpstr>
      <vt:lpstr>PowerPoint Presentation</vt:lpstr>
      <vt:lpstr>Multi-messenger Astronomy with Gravitational Waves</vt:lpstr>
      <vt:lpstr>Enabling multi-messenger astronomy with gravitational waves</vt:lpstr>
      <vt:lpstr>GW150914 EM Follow Up</vt:lpstr>
      <vt:lpstr>Event Sky Location</vt:lpstr>
      <vt:lpstr>Event Sky Location</vt:lpstr>
      <vt:lpstr>‘A+’ Advanced LIGO  Mid-scale Upgrade</vt:lpstr>
      <vt:lpstr>Further on: Voyager,  Einstein Telescope, Cosmic Explorer</vt:lpstr>
      <vt:lpstr>PowerPoint Presentation</vt:lpstr>
      <vt:lpstr>PowerPoint Presentation</vt:lpstr>
      <vt:lpstr>Acknowledgments</vt:lpstr>
    </vt:vector>
  </TitlesOfParts>
  <Company>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sanders</dc:creator>
  <cp:lastModifiedBy>David Reitze</cp:lastModifiedBy>
  <cp:revision>1223</cp:revision>
  <cp:lastPrinted>2014-11-02T00:19:55Z</cp:lastPrinted>
  <dcterms:created xsi:type="dcterms:W3CDTF">2001-01-17T17:06:57Z</dcterms:created>
  <dcterms:modified xsi:type="dcterms:W3CDTF">2017-08-30T21:35:29Z</dcterms:modified>
</cp:coreProperties>
</file>