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63" r:id="rId2"/>
    <p:sldId id="265" r:id="rId3"/>
    <p:sldId id="264" r:id="rId4"/>
    <p:sldId id="268" r:id="rId5"/>
    <p:sldId id="266" r:id="rId6"/>
    <p:sldId id="267" r:id="rId7"/>
    <p:sldId id="269" r:id="rId8"/>
    <p:sldId id="271" r:id="rId9"/>
    <p:sldId id="270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5pPr>
    <a:lvl6pPr marL="2286000" algn="l" defTabSz="457200" rtl="0" eaLnBrk="1" latinLnBrk="0" hangingPunct="1"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6pPr>
    <a:lvl7pPr marL="2743200" algn="l" defTabSz="457200" rtl="0" eaLnBrk="1" latinLnBrk="0" hangingPunct="1"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7pPr>
    <a:lvl8pPr marL="3200400" algn="l" defTabSz="457200" rtl="0" eaLnBrk="1" latinLnBrk="0" hangingPunct="1"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8pPr>
    <a:lvl9pPr marL="3657600" algn="l" defTabSz="457200" rtl="0" eaLnBrk="1" latinLnBrk="0" hangingPunct="1">
      <a:defRPr kumimoji="1" sz="2400" kern="1200">
        <a:solidFill>
          <a:srgbClr val="114FFB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000FF"/>
    <a:srgbClr val="FF7400"/>
    <a:srgbClr val="FFFFFF"/>
    <a:srgbClr val="FFFF00"/>
    <a:srgbClr val="FFC614"/>
    <a:srgbClr val="64CB77"/>
    <a:srgbClr val="F2FF87"/>
    <a:srgbClr val="EDF9B5"/>
    <a:srgbClr val="000000"/>
    <a:srgbClr val="FF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51" autoAdjust="0"/>
    <p:restoredTop sz="91706" autoAdjust="0"/>
  </p:normalViewPr>
  <p:slideViewPr>
    <p:cSldViewPr>
      <p:cViewPr>
        <p:scale>
          <a:sx n="127" d="100"/>
          <a:sy n="127" d="100"/>
        </p:scale>
        <p:origin x="2256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389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33B377A7-942D-424B-BBA5-8600D121D4A2}" type="datetimeFigureOut">
              <a:rPr lang="ja-JP" altLang="en-US"/>
              <a:pPr>
                <a:defRPr/>
              </a:pPr>
              <a:t>2017/8/2</a:t>
            </a:fld>
            <a:endParaRPr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  <a:endParaRPr lang="ja-JP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B248EF5E-124D-DC44-918B-09EE20AB62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0959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8EF5E-124D-DC44-918B-09EE20AB621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292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8EF5E-124D-DC44-918B-09EE20AB621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24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8EF5E-124D-DC44-918B-09EE20AB621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704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26691-E28D-C244-815B-1821467185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14477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09EA-BB2A-B949-967F-5810BAD88B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0090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0"/>
            <a:ext cx="2038350" cy="6400800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962650" cy="6400800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25CC1-DF70-9B45-92DB-008A3B3B9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2975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Click to edit Master title style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D854-2B37-F34D-B850-E2BACB9FDF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483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03F57-A3D3-6E46-ACF7-B365B82451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38180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7176-C36B-D044-94B6-89AF886D7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49330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C270-5A19-6D48-9582-648B8527D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23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28062-3936-4345-AEFE-BA1613D061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0041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1398-FAA9-BE49-A39C-C14F8AC138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38467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0B54-B6CC-654C-8560-AC7903B8E6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75201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>
              <a:sym typeface="Helvetic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B6093-201F-B543-A104-C6A4C27823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66760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2133600" y="6467475"/>
            <a:ext cx="5486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1275" bIns="0" anchor="ctr"/>
          <a:lstStyle/>
          <a:p>
            <a:pPr marL="41275" algn="ctr"/>
            <a:r>
              <a:rPr kumimoji="0" lang="en-US" altLang="ja-JP" sz="1400" dirty="0">
                <a:solidFill>
                  <a:srgbClr val="000000"/>
                </a:solidFill>
                <a:latin typeface="Helvetica" charset="0"/>
                <a:cs typeface="Helvetica" charset="0"/>
                <a:sym typeface="Helvetica" charset="0"/>
              </a:rPr>
              <a:t>Hiro </a:t>
            </a:r>
            <a:r>
              <a:rPr kumimoji="0" lang="en-US" altLang="ja-JP" sz="1400" dirty="0" smtClean="0">
                <a:solidFill>
                  <a:srgbClr val="000000"/>
                </a:solidFill>
                <a:latin typeface="Helvetica" charset="0"/>
                <a:cs typeface="Helvetica" charset="0"/>
                <a:sym typeface="Helvetica" charset="0"/>
              </a:rPr>
              <a:t>Yamamoto      Discussion on August 1</a:t>
            </a:r>
            <a:r>
              <a:rPr kumimoji="0" lang="en-US" altLang="ja-JP" sz="1400" baseline="30000" dirty="0" smtClean="0">
                <a:solidFill>
                  <a:srgbClr val="000000"/>
                </a:solidFill>
                <a:latin typeface="Helvetica" charset="0"/>
                <a:cs typeface="Helvetica" charset="0"/>
                <a:sym typeface="Helvetica" charset="0"/>
              </a:rPr>
              <a:t>st</a:t>
            </a:r>
            <a:r>
              <a:rPr kumimoji="0" lang="en-US" altLang="ja-JP" sz="1400" dirty="0" smtClean="0">
                <a:solidFill>
                  <a:srgbClr val="000000"/>
                </a:solidFill>
                <a:latin typeface="Helvetica" charset="0"/>
                <a:cs typeface="Helvetica" charset="0"/>
                <a:sym typeface="Helvetica" charset="0"/>
              </a:rPr>
              <a:t>, 2017</a:t>
            </a:r>
            <a:endParaRPr kumimoji="0" lang="en-US" altLang="ja-JP" sz="1400" dirty="0">
              <a:solidFill>
                <a:srgbClr val="000000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2" name="Text Box 2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28038" y="6318250"/>
            <a:ext cx="312737" cy="31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latin typeface="Helvetica" charset="0"/>
                <a:cs typeface="Helvetica" charset="0"/>
                <a:sym typeface="Helvetica" charset="0"/>
              </a:defRPr>
            </a:lvl1pPr>
          </a:lstStyle>
          <a:p>
            <a:pPr>
              <a:defRPr/>
            </a:pPr>
            <a:fld id="{3C0A972E-EC38-EC42-92F3-EA3CE693F7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2075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>
                <a:sym typeface="Helvetica" charset="0"/>
              </a:rPr>
              <a:t>Click to edit Master text styles</a:t>
            </a:r>
          </a:p>
          <a:p>
            <a:pPr lvl="1"/>
            <a:r>
              <a:rPr lang="en-US" altLang="ja-JP">
                <a:sym typeface="Helvetica" charset="0"/>
              </a:rPr>
              <a:t>Second level</a:t>
            </a:r>
          </a:p>
          <a:p>
            <a:pPr lvl="2"/>
            <a:r>
              <a:rPr lang="en-US" altLang="ja-JP">
                <a:sym typeface="Helvetica" charset="0"/>
              </a:rPr>
              <a:t>Third level</a:t>
            </a:r>
          </a:p>
          <a:p>
            <a:pPr lvl="3"/>
            <a:r>
              <a:rPr lang="en-US" altLang="ja-JP">
                <a:sym typeface="Helvetica" charset="0"/>
              </a:rPr>
              <a:t>Fourth level</a:t>
            </a:r>
          </a:p>
          <a:p>
            <a:pPr lvl="4"/>
            <a:r>
              <a:rPr lang="en-US" altLang="ja-JP">
                <a:sym typeface="Helvetica" charset="0"/>
              </a:rPr>
              <a:t>Fifth levell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7239000" cy="1371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2075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>
                <a:sym typeface="Helvetica" charset="0"/>
              </a:rPr>
              <a:t>Click to edit Master title style</a:t>
            </a:r>
          </a:p>
        </p:txBody>
      </p:sp>
      <p:sp>
        <p:nvSpPr>
          <p:cNvPr id="1030" name="Rectangle 5"/>
          <p:cNvSpPr>
            <a:spLocks/>
          </p:cNvSpPr>
          <p:nvPr/>
        </p:nvSpPr>
        <p:spPr bwMode="auto">
          <a:xfrm>
            <a:off x="0" y="1543050"/>
            <a:ext cx="9132888" cy="38100"/>
          </a:xfrm>
          <a:prstGeom prst="rect">
            <a:avLst/>
          </a:prstGeom>
          <a:solidFill>
            <a:srgbClr val="DC0081"/>
          </a:solidFill>
          <a:ln w="12700">
            <a:solidFill>
              <a:srgbClr val="D49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kumimoji="0" lang="ja-JP" altLang="en-US"/>
          </a:p>
        </p:txBody>
      </p:sp>
      <p:sp>
        <p:nvSpPr>
          <p:cNvPr id="1032" name="Rectangle 7"/>
          <p:cNvSpPr>
            <a:spLocks/>
          </p:cNvSpPr>
          <p:nvPr/>
        </p:nvSpPr>
        <p:spPr bwMode="auto">
          <a:xfrm>
            <a:off x="304800" y="6394450"/>
            <a:ext cx="14605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1275" bIns="0" anchor="ctr"/>
          <a:lstStyle/>
          <a:p>
            <a:pPr marL="41275"/>
            <a:r>
              <a:rPr kumimoji="0" lang="en-US" altLang="ja-JP" sz="1400" dirty="0" smtClean="0">
                <a:solidFill>
                  <a:srgbClr val="000000"/>
                </a:solidFill>
                <a:latin typeface="Helvetica" charset="0"/>
                <a:cs typeface="Helvetica" charset="0"/>
                <a:sym typeface="Helvetica" charset="0"/>
              </a:rPr>
              <a:t>LIGO-G1701446</a:t>
            </a:r>
            <a:endParaRPr kumimoji="0" lang="en-US" altLang="ja-JP" sz="1400" dirty="0">
              <a:solidFill>
                <a:srgbClr val="000000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2600" cy="139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41275" indent="-41275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marL="41275" indent="-41275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2pPr>
      <a:lvl3pPr marL="41275" indent="-41275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3pPr>
      <a:lvl4pPr marL="41275" indent="-41275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4pPr>
      <a:lvl5pPr marL="41275" indent="-41275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5pPr>
      <a:lvl6pPr marL="498475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6pPr>
      <a:lvl7pPr marL="955675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7pPr>
      <a:lvl8pPr marL="1412875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8pPr>
      <a:lvl9pPr marL="1870075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Helvetica" charset="0"/>
          <a:ea typeface="ヒラギノ角ゴ ProN W3" charset="-128"/>
          <a:cs typeface="ヒラギノ角ゴ ProN W3" charset="-128"/>
          <a:sym typeface="Helvetica" charset="0"/>
        </a:defRPr>
      </a:lvl9pPr>
    </p:titleStyle>
    <p:bodyStyle>
      <a:lvl1pPr marL="384175" indent="-342900" algn="l" rtl="0" eaLnBrk="0" fontAlgn="base" hangingPunct="0">
        <a:spcBef>
          <a:spcPts val="600"/>
        </a:spcBef>
        <a:spcAft>
          <a:spcPct val="0"/>
        </a:spcAft>
        <a:buClr>
          <a:srgbClr val="114FFB"/>
        </a:buClr>
        <a:buSzPct val="75000"/>
        <a:buFont typeface="Monotype Sorts" charset="0"/>
        <a:buChar char="l"/>
        <a:defRPr sz="24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1pPr>
      <a:lvl2pPr marL="733425" indent="-285750" algn="l" rtl="0" eaLnBrk="0" fontAlgn="base" hangingPunct="0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2pPr>
      <a:lvl3pPr marL="1133475" indent="-228600" algn="l" rtl="0" eaLnBrk="0" fontAlgn="base" hangingPunct="0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3pPr>
      <a:lvl4pPr marL="1590675" indent="-228600" algn="l" rtl="0" eaLnBrk="0" fontAlgn="base" hangingPunct="0">
        <a:spcBef>
          <a:spcPts val="400"/>
        </a:spcBef>
        <a:spcAft>
          <a:spcPct val="0"/>
        </a:spcAft>
        <a:buClr>
          <a:srgbClr val="114FFB"/>
        </a:buClr>
        <a:buSzPct val="64000"/>
        <a:buFont typeface="Monotype Sorts" charset="0"/>
        <a:buChar char="l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4pPr>
      <a:lvl5pPr marL="2047875" indent="-228600" algn="l" rtl="0" eaLnBrk="0" fontAlgn="base" hangingPunct="0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5pPr>
      <a:lvl6pPr marL="2505075" indent="-228600" algn="l" rtl="0" fontAlgn="base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6pPr>
      <a:lvl7pPr marL="2962275" indent="-228600" algn="l" rtl="0" fontAlgn="base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7pPr>
      <a:lvl8pPr marL="3419475" indent="-228600" algn="l" rtl="0" fontAlgn="base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8pPr>
      <a:lvl9pPr marL="3876675" indent="-228600" algn="l" rtl="0" fontAlgn="base">
        <a:spcBef>
          <a:spcPts val="400"/>
        </a:spcBef>
        <a:spcAft>
          <a:spcPct val="0"/>
        </a:spcAft>
        <a:buClr>
          <a:srgbClr val="114FFB"/>
        </a:buClr>
        <a:buSzPct val="100000"/>
        <a:buFont typeface="Helvetica" charset="0"/>
        <a:buChar char="»"/>
        <a:defRPr sz="1600"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12.emf"/><Relationship Id="rId6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3500"/>
            <a:ext cx="8229600" cy="1371600"/>
          </a:xfrm>
        </p:spPr>
        <p:txBody>
          <a:bodyPr/>
          <a:lstStyle/>
          <a:p>
            <a:r>
              <a:rPr lang="en-US" sz="3000" dirty="0" smtClean="0"/>
              <a:t>Comparison of ITMs to replace H1 ITMX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H. Yamamoto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(known) Large angle scattering losses</a:t>
            </a:r>
          </a:p>
          <a:p>
            <a:r>
              <a:rPr lang="en-US" dirty="0" err="1" smtClean="0"/>
              <a:t>RoC</a:t>
            </a:r>
            <a:r>
              <a:rPr lang="en-US" dirty="0" smtClean="0"/>
              <a:t> and thermal effects</a:t>
            </a:r>
            <a:endParaRPr lang="en-US" dirty="0"/>
          </a:p>
          <a:p>
            <a:r>
              <a:rPr lang="en-US" dirty="0" smtClean="0"/>
              <a:t>IFO performance</a:t>
            </a:r>
          </a:p>
          <a:p>
            <a:r>
              <a:rPr lang="en-US" dirty="0" smtClean="0"/>
              <a:t>Is ITM06 good? Not bad, but may not be the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3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ITM06 </a:t>
            </a:r>
            <a:r>
              <a:rPr lang="en-US" dirty="0" err="1" smtClean="0"/>
              <a:t>RoC</a:t>
            </a:r>
            <a:r>
              <a:rPr lang="en-US" dirty="0" smtClean="0"/>
              <a:t> (1934.3m)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03263"/>
              </p:ext>
            </p:extLst>
          </p:nvPr>
        </p:nvGraphicFramePr>
        <p:xfrm>
          <a:off x="914400" y="1981200"/>
          <a:ext cx="70866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71650"/>
                <a:gridCol w="1771650"/>
                <a:gridCol w="1771650"/>
                <a:gridCol w="177165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RoC</a:t>
                      </a:r>
                      <a:r>
                        <a:rPr lang="en-US" b="0" dirty="0" smtClean="0"/>
                        <a:t>(ITMX)</a:t>
                      </a:r>
                    </a:p>
                    <a:p>
                      <a:pPr algn="ctr"/>
                      <a:r>
                        <a:rPr lang="en-US" b="0" dirty="0" smtClean="0"/>
                        <a:t>ITM06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1934.3</a:t>
                      </a:r>
                      <a:endParaRPr lang="en-US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1934.3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1939.2</a:t>
                      </a:r>
                    </a:p>
                  </a:txBody>
                  <a:tcPr anchor="b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RoC</a:t>
                      </a:r>
                      <a:r>
                        <a:rPr lang="en-US" b="0" dirty="0" smtClean="0"/>
                        <a:t>(ITMY)</a:t>
                      </a:r>
                    </a:p>
                    <a:p>
                      <a:pPr algn="ctr"/>
                      <a:r>
                        <a:rPr lang="en-US" b="0" dirty="0" smtClean="0"/>
                        <a:t>ITM11</a:t>
                      </a:r>
                      <a:endParaRPr lang="en-US" b="0" dirty="0"/>
                    </a:p>
                  </a:txBody>
                  <a:tcPr anchor="ctr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1939.2</a:t>
                      </a:r>
                      <a:endParaRPr lang="en-US" b="0" dirty="0"/>
                    </a:p>
                  </a:txBody>
                  <a:tcPr anchor="b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1934.3</a:t>
                      </a:r>
                    </a:p>
                  </a:txBody>
                  <a:tcPr anchor="b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1939.2</a:t>
                      </a:r>
                    </a:p>
                  </a:txBody>
                  <a:tcPr anchor="b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PRG</a:t>
                      </a:r>
                      <a:endParaRPr lang="en-US" b="0" dirty="0"/>
                    </a:p>
                  </a:txBody>
                  <a:tcPr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36.2</a:t>
                      </a:r>
                      <a:endParaRPr lang="en-US" b="0" dirty="0"/>
                    </a:p>
                  </a:txBody>
                  <a:tcPr anchor="b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36.0</a:t>
                      </a:r>
                      <a:endParaRPr lang="en-US" b="0" dirty="0"/>
                    </a:p>
                  </a:txBody>
                  <a:tcPr anchor="b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36.7</a:t>
                      </a:r>
                      <a:endParaRPr lang="en-US" b="0" dirty="0"/>
                    </a:p>
                  </a:txBody>
                  <a:tcPr anchor="b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CD</a:t>
                      </a:r>
                    </a:p>
                    <a:p>
                      <a:pPr algn="ctr"/>
                      <a:r>
                        <a:rPr lang="en-US" b="0" dirty="0" smtClean="0"/>
                        <a:t>(ppm)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110</a:t>
                      </a:r>
                      <a:endParaRPr lang="en-US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137</a:t>
                      </a:r>
                      <a:endParaRPr lang="en-US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120</a:t>
                      </a:r>
                      <a:endParaRPr lang="en-US" b="0" dirty="0"/>
                    </a:p>
                  </a:txBody>
                  <a:tcPr anchor="b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HOM in x arm</a:t>
                      </a:r>
                    </a:p>
                    <a:p>
                      <a:pPr algn="ctr"/>
                      <a:r>
                        <a:rPr lang="en-US" b="0" dirty="0" smtClean="0"/>
                        <a:t>(ppm)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99</a:t>
                      </a:r>
                      <a:endParaRPr lang="en-US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99</a:t>
                      </a:r>
                      <a:endParaRPr lang="en-US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90</a:t>
                      </a:r>
                      <a:endParaRPr lang="en-US" b="0" dirty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82394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ITM SPTWE : ITM06 vs 05</a:t>
            </a:r>
            <a:br>
              <a:rPr lang="en-US" dirty="0" smtClean="0"/>
            </a:br>
            <a:r>
              <a:rPr lang="en-US" dirty="0" smtClean="0"/>
              <a:t>substrate </a:t>
            </a:r>
            <a:r>
              <a:rPr lang="en-US" dirty="0" err="1" smtClean="0"/>
              <a:t>nonuniformity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2133601"/>
            <a:ext cx="5826312" cy="4502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600200"/>
            <a:ext cx="4644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Optical path length in ITM</a:t>
            </a:r>
          </a:p>
          <a:p>
            <a:pPr algn="ctr"/>
            <a:r>
              <a:rPr lang="en-US" dirty="0" smtClean="0"/>
              <a:t>power term in A=160mm subtracted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325272"/>
              </p:ext>
            </p:extLst>
          </p:nvPr>
        </p:nvGraphicFramePr>
        <p:xfrm>
          <a:off x="5548345" y="2286000"/>
          <a:ext cx="3321837" cy="339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279"/>
                <a:gridCol w="1107279"/>
                <a:gridCol w="1107279"/>
              </a:tblGrid>
              <a:tr h="6791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ITMX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ITM06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ITM05</a:t>
                      </a:r>
                      <a:endParaRPr lang="en-US" dirty="0"/>
                    </a:p>
                  </a:txBody>
                  <a:tcPr anchor="ctr"/>
                </a:tc>
              </a:tr>
              <a:tr h="6791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maps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 anchor="b"/>
                </a:tc>
              </a:tr>
              <a:tr h="679101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- ITMX map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 anchor="b"/>
                </a:tc>
              </a:tr>
              <a:tr h="6791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ITMX map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 anchor="b"/>
                </a:tc>
              </a:tr>
              <a:tr h="6791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maps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12757" y="1673261"/>
            <a:ext cx="282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CD : </a:t>
            </a:r>
            <a:r>
              <a:rPr lang="en-US" dirty="0" err="1" smtClean="0"/>
              <a:t>RoC</a:t>
            </a:r>
            <a:r>
              <a:rPr lang="en-US" dirty="0" smtClean="0"/>
              <a:t> = 1939.7m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069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ITM Transmittance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771865"/>
              </p:ext>
            </p:extLst>
          </p:nvPr>
        </p:nvGraphicFramePr>
        <p:xfrm>
          <a:off x="304800" y="1752600"/>
          <a:ext cx="8229599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947057"/>
                <a:gridCol w="947057"/>
                <a:gridCol w="947057"/>
                <a:gridCol w="947057"/>
                <a:gridCol w="947057"/>
                <a:gridCol w="947057"/>
                <a:gridCol w="947057"/>
              </a:tblGrid>
              <a:tr h="4953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ITM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 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1.39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1.48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1.502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1.503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1.383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1.382</a:t>
                      </a:r>
                      <a:endParaRPr lang="en-US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dT</a:t>
                      </a:r>
                      <a:r>
                        <a:rPr lang="en-US" dirty="0" smtClean="0"/>
                        <a:t>/T(11)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-2.7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0" y="5029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293765"/>
            <a:ext cx="4991100" cy="2197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920" y="3351665"/>
            <a:ext cx="3627120" cy="777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920" y="4081305"/>
            <a:ext cx="3368040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4920" y="5118100"/>
            <a:ext cx="2560320" cy="533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4920" y="5715000"/>
            <a:ext cx="3688080" cy="533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8493" y="5681407"/>
            <a:ext cx="4570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L : total loss in the arm, including T(ETM)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L=(</a:t>
            </a:r>
            <a:r>
              <a:rPr lang="en-US" sz="1600" dirty="0" err="1" smtClean="0">
                <a:solidFill>
                  <a:schemeClr val="tx2"/>
                </a:solidFill>
              </a:rPr>
              <a:t>Lx+Ly</a:t>
            </a:r>
            <a:r>
              <a:rPr lang="en-US" sz="1600" dirty="0" smtClean="0">
                <a:solidFill>
                  <a:schemeClr val="tx2"/>
                </a:solidFill>
              </a:rPr>
              <a:t>)/2,T=(</a:t>
            </a:r>
            <a:r>
              <a:rPr lang="en-US" sz="1600" dirty="0" err="1" smtClean="0">
                <a:solidFill>
                  <a:schemeClr val="tx2"/>
                </a:solidFill>
              </a:rPr>
              <a:t>Tx+Ty</a:t>
            </a:r>
            <a:r>
              <a:rPr lang="en-US" sz="1600" dirty="0" smtClean="0">
                <a:solidFill>
                  <a:schemeClr val="tx2"/>
                </a:solidFill>
              </a:rPr>
              <a:t>)/2,dL=Lx-</a:t>
            </a:r>
            <a:r>
              <a:rPr lang="en-US" sz="1600" dirty="0" err="1" smtClean="0">
                <a:solidFill>
                  <a:schemeClr val="tx2"/>
                </a:solidFill>
              </a:rPr>
              <a:t>Ly,dT</a:t>
            </a:r>
            <a:r>
              <a:rPr lang="en-US" sz="1600" dirty="0" smtClean="0">
                <a:solidFill>
                  <a:schemeClr val="tx2"/>
                </a:solidFill>
              </a:rPr>
              <a:t>=</a:t>
            </a:r>
            <a:r>
              <a:rPr lang="en-US" sz="1600" dirty="0" err="1" smtClean="0">
                <a:solidFill>
                  <a:schemeClr val="tx2"/>
                </a:solidFill>
              </a:rPr>
              <a:t>Tx</a:t>
            </a:r>
            <a:r>
              <a:rPr lang="en-US" sz="1600" dirty="0" smtClean="0">
                <a:solidFill>
                  <a:schemeClr val="tx2"/>
                </a:solidFill>
              </a:rPr>
              <a:t>-Ty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864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990600"/>
          </a:xfrm>
        </p:spPr>
        <p:txBody>
          <a:bodyPr/>
          <a:lstStyle/>
          <a:p>
            <a:r>
              <a:rPr lang="en-US" smtClean="0"/>
              <a:t>(known) Large </a:t>
            </a:r>
            <a:r>
              <a:rPr lang="en-US" dirty="0" smtClean="0"/>
              <a:t>angle scattering loss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78807" y="6164263"/>
            <a:ext cx="312737" cy="317500"/>
          </a:xfrm>
        </p:spPr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42900"/>
              </p:ext>
            </p:extLst>
          </p:nvPr>
        </p:nvGraphicFramePr>
        <p:xfrm>
          <a:off x="304800" y="1752600"/>
          <a:ext cx="8458210" cy="4256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1371600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</a:tblGrid>
              <a:tr h="53181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 anchor="ctr"/>
                </a:tc>
              </a:tr>
              <a:tr h="7448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L1X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</a:t>
                      </a:r>
                    </a:p>
                    <a:p>
                      <a:pPr algn="ctr"/>
                      <a:r>
                        <a:rPr lang="en-US" dirty="0" smtClean="0"/>
                        <a:t>L1Y</a:t>
                      </a:r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msk1</a:t>
                      </a:r>
                    </a:p>
                    <a:p>
                      <a:pPr algn="ctr"/>
                      <a:r>
                        <a:rPr lang="en-US" dirty="0" smtClean="0"/>
                        <a:t>H1X</a:t>
                      </a:r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msk1</a:t>
                      </a:r>
                    </a:p>
                    <a:p>
                      <a:pPr algn="ctr"/>
                      <a:r>
                        <a:rPr lang="en-US" baseline="0" dirty="0" smtClean="0"/>
                        <a:t>H1Y</a:t>
                      </a:r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msk1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msk2</a:t>
                      </a:r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msk2</a:t>
                      </a:r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485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coated</a:t>
                      </a:r>
                      <a:endParaRPr lang="en-US" dirty="0"/>
                    </a:p>
                  </a:txBody>
                  <a:tcPr vert="vert27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TIS</a:t>
                      </a:r>
                    </a:p>
                    <a:p>
                      <a:pPr algn="ctr"/>
                      <a:r>
                        <a:rPr lang="en-US" dirty="0" err="1" smtClean="0"/>
                        <a:t>λ</a:t>
                      </a:r>
                      <a:r>
                        <a:rPr lang="en-US" baseline="-25000" dirty="0" err="1" smtClean="0"/>
                        <a:t>s</a:t>
                      </a:r>
                      <a:r>
                        <a:rPr lang="en-US" dirty="0" smtClean="0"/>
                        <a:t>&lt;0.06mm</a:t>
                      </a:r>
                      <a:endParaRPr 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5.6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6.9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5.6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6.5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7.7</a:t>
                      </a:r>
                      <a:endParaRPr lang="en-US" sz="16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4855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PSD</a:t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λ</a:t>
                      </a:r>
                      <a:r>
                        <a:rPr lang="en-US" baseline="-25000" dirty="0" err="1" smtClean="0"/>
                        <a:t>s</a:t>
                      </a:r>
                      <a:r>
                        <a:rPr lang="en-US" dirty="0" smtClean="0"/>
                        <a:t>&lt;2mm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2.8</a:t>
                      </a:r>
                    </a:p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0.49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3.2</a:t>
                      </a:r>
                    </a:p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0.24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4.2</a:t>
                      </a:r>
                    </a:p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0.34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2.4</a:t>
                      </a:r>
                    </a:p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0.87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3.6</a:t>
                      </a:r>
                    </a:p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0.30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4485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uncoated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(4π</a:t>
                      </a:r>
                      <a:r>
                        <a:rPr lang="en-US" dirty="0" err="1" smtClean="0"/>
                        <a:t>σ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λ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30000" dirty="0" smtClean="0"/>
                        <a:t>2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dirty="0" err="1" smtClean="0"/>
                        <a:t>λ</a:t>
                      </a:r>
                      <a:r>
                        <a:rPr lang="en-US" baseline="-25000" dirty="0" err="1" smtClean="0"/>
                        <a:t>s</a:t>
                      </a:r>
                      <a:r>
                        <a:rPr lang="en-US" baseline="0" dirty="0" smtClean="0"/>
                        <a:t>&lt;1mm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0.94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1.3</a:t>
                      </a:r>
                    </a:p>
                  </a:txBody>
                  <a:tcPr anchor="ctr"/>
                </a:tc>
              </a:tr>
              <a:tr h="744855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(4π</a:t>
                      </a:r>
                      <a:r>
                        <a:rPr lang="en-US" dirty="0" err="1" smtClean="0"/>
                        <a:t>σ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λ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30000" dirty="0" smtClean="0"/>
                        <a:t>2</a:t>
                      </a:r>
                      <a:endParaRPr lang="en-US" baseline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λ</a:t>
                      </a:r>
                      <a:r>
                        <a:rPr lang="en-US" baseline="-25000" dirty="0" err="1" smtClean="0"/>
                        <a:t>s</a:t>
                      </a:r>
                      <a:r>
                        <a:rPr lang="en-US" baseline="0" dirty="0" smtClean="0"/>
                        <a:t>&lt;0.08mm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46647" y="6008688"/>
            <a:ext cx="5936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>
                <a:solidFill>
                  <a:srgbClr val="FF0000"/>
                </a:solidFill>
              </a:rPr>
              <a:t>(*) Reds </a:t>
            </a:r>
            <a:r>
              <a:rPr lang="en-US" sz="1800" dirty="0" smtClean="0">
                <a:solidFill>
                  <a:srgbClr val="FF0000"/>
                </a:solidFill>
              </a:rPr>
              <a:t>are loss estimated by maps using self-reference maps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145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PSDs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379" y="1491673"/>
            <a:ext cx="6944659" cy="536632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5943600" y="3581400"/>
            <a:ext cx="762000" cy="0"/>
          </a:xfrm>
          <a:prstGeom prst="straightConnector1">
            <a:avLst/>
          </a:prstGeom>
          <a:solidFill>
            <a:srgbClr val="D49FFF"/>
          </a:solidFill>
          <a:ln w="12700" cap="flat" cmpd="sng" algn="ctr">
            <a:solidFill>
              <a:srgbClr val="114FFB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919746" y="3010926"/>
            <a:ext cx="1372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λ</a:t>
            </a:r>
            <a:r>
              <a:rPr lang="en-US" baseline="-25000" smtClean="0"/>
              <a:t>s</a:t>
            </a:r>
            <a:r>
              <a:rPr lang="en-US" dirty="0" smtClean="0"/>
              <a:t> &lt; 2mm</a:t>
            </a:r>
            <a:endParaRPr lang="en-US" dirty="0"/>
          </a:p>
        </p:txBody>
      </p:sp>
      <p:cxnSp>
        <p:nvCxnSpPr>
          <p:cNvPr id="10" name="Straight Connector 9"/>
          <p:cNvCxnSpPr>
            <a:stCxn id="8" idx="1"/>
          </p:cNvCxnSpPr>
          <p:nvPr/>
        </p:nvCxnSpPr>
        <p:spPr bwMode="auto">
          <a:xfrm>
            <a:off x="5919746" y="3241759"/>
            <a:ext cx="0" cy="2397041"/>
          </a:xfrm>
          <a:prstGeom prst="line">
            <a:avLst/>
          </a:prstGeom>
          <a:solidFill>
            <a:srgbClr val="D49FFF"/>
          </a:solidFill>
          <a:ln w="63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626353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PSDs with self-reference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0"/>
            <a:ext cx="6787777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022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278807" y="6164263"/>
            <a:ext cx="312737" cy="31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Helvetica" charset="0"/>
                <a:ea typeface="ヒラギノ明朝 ProN W3" charset="0"/>
                <a:cs typeface="Helvetica" charset="0"/>
                <a:sym typeface="Helvetica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5pPr>
            <a:lvl6pPr marL="2286000" algn="l" defTabSz="457200" rtl="0" eaLnBrk="1" latinLnBrk="0" hangingPunct="1"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6pPr>
            <a:lvl7pPr marL="2743200" algn="l" defTabSz="457200" rtl="0" eaLnBrk="1" latinLnBrk="0" hangingPunct="1"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7pPr>
            <a:lvl8pPr marL="3200400" algn="l" defTabSz="457200" rtl="0" eaLnBrk="1" latinLnBrk="0" hangingPunct="1"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8pPr>
            <a:lvl9pPr marL="3657600" algn="l" defTabSz="457200" rtl="0" eaLnBrk="1" latinLnBrk="0" hangingPunct="1">
              <a:defRPr kumimoji="1" sz="2400" kern="1200">
                <a:solidFill>
                  <a:srgbClr val="114FFB"/>
                </a:solidFill>
                <a:latin typeface="Times New Roman" charset="0"/>
                <a:ea typeface="ヒラギノ明朝 ProN W3" charset="0"/>
                <a:cs typeface="ヒラギノ明朝 ProN W3" charset="0"/>
                <a:sym typeface="Times New Roman" charset="0"/>
              </a:defRPr>
            </a:lvl9pPr>
          </a:lstStyle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52069"/>
              </p:ext>
            </p:extLst>
          </p:nvPr>
        </p:nvGraphicFramePr>
        <p:xfrm>
          <a:off x="152397" y="1908175"/>
          <a:ext cx="8763003" cy="432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3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5318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 anchor="ctr"/>
                </a:tc>
              </a:tr>
              <a:tr h="74485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L1X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m</a:t>
                      </a:r>
                    </a:p>
                    <a:p>
                      <a:pPr algn="ctr"/>
                      <a:r>
                        <a:rPr lang="en-US" dirty="0" smtClean="0"/>
                        <a:t>L1Y</a:t>
                      </a:r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msk1</a:t>
                      </a:r>
                    </a:p>
                    <a:p>
                      <a:pPr algn="ctr"/>
                      <a:r>
                        <a:rPr lang="en-US" dirty="0" smtClean="0"/>
                        <a:t>H1X</a:t>
                      </a:r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msk1</a:t>
                      </a:r>
                    </a:p>
                    <a:p>
                      <a:pPr algn="ctr"/>
                      <a:r>
                        <a:rPr lang="en-US" baseline="0" dirty="0" smtClean="0"/>
                        <a:t>H1Y</a:t>
                      </a:r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msk1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msk2</a:t>
                      </a:r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msk2</a:t>
                      </a:r>
                      <a:endParaRPr lang="en-US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5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absorption (ppm)</a:t>
                      </a:r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</a:t>
                      </a:r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</a:p>
                    <a:p>
                      <a:pPr algn="ctr"/>
                      <a:r>
                        <a:rPr lang="en-US" dirty="0" smtClean="0"/>
                        <a:t>0.3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48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RoC0</a:t>
                      </a:r>
                      <a:endParaRPr lang="en-U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1937.9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1940.7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1939.3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1939.2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1934.34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1940.3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1939.32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1939.2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1939.7</a:t>
                      </a:r>
                      <a:endParaRPr lang="en-US" sz="1400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48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</a:t>
                      </a:r>
                      <a:r>
                        <a:rPr lang="en-US" baseline="0" dirty="0" smtClean="0"/>
                        <a:t> gauss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-1.1m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-1.3m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-1.2m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-1.1m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-0.9m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-1.3m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-1.2m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-2.2m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-2.1m</a:t>
                      </a:r>
                      <a:endParaRPr lang="en-US" sz="1600" dirty="0"/>
                    </a:p>
                  </a:txBody>
                  <a:tcPr anchor="ctr"/>
                </a:tc>
              </a:tr>
              <a:tr h="74485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</a:t>
                      </a:r>
                      <a:r>
                        <a:rPr lang="en-US" baseline="0" dirty="0" smtClean="0"/>
                        <a:t> thermal</a:t>
                      </a:r>
                    </a:p>
                    <a:p>
                      <a:pPr algn="ctr"/>
                      <a:r>
                        <a:rPr lang="en-US" baseline="0" dirty="0" smtClean="0"/>
                        <a:t>250kw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3.3m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1.8m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3.4m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5.1m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3.5m</a:t>
                      </a:r>
                    </a:p>
                    <a:p>
                      <a:pPr algn="r"/>
                      <a:r>
                        <a:rPr lang="en-US" sz="1600" dirty="0" smtClean="0"/>
                        <a:t>5.7m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3.1m</a:t>
                      </a:r>
                    </a:p>
                    <a:p>
                      <a:pPr algn="r"/>
                      <a:r>
                        <a:rPr lang="en-US" sz="1600" dirty="0" smtClean="0"/>
                        <a:t>5.3m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3.2m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5.4m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2.2m</a:t>
                      </a:r>
                    </a:p>
                    <a:p>
                      <a:pPr algn="r"/>
                      <a:r>
                        <a:rPr lang="en-US" sz="1600" dirty="0" smtClean="0"/>
                        <a:t>4.5m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2.4m</a:t>
                      </a:r>
                    </a:p>
                    <a:p>
                      <a:pPr algn="r"/>
                      <a:r>
                        <a:rPr lang="en-US" sz="1600" dirty="0" smtClean="0"/>
                        <a:t>4.6m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0379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section : ITM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63255"/>
            <a:ext cx="6868459" cy="530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1855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section : ITM &amp; ETM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763568"/>
            <a:ext cx="6083300" cy="470073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49113"/>
              </p:ext>
            </p:extLst>
          </p:nvPr>
        </p:nvGraphicFramePr>
        <p:xfrm>
          <a:off x="152400" y="1863725"/>
          <a:ext cx="3657599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/>
                <a:gridCol w="665018"/>
                <a:gridCol w="665018"/>
                <a:gridCol w="665018"/>
                <a:gridCol w="665018"/>
              </a:tblGrid>
              <a:tr h="78105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ITM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ITM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ETM08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ETM12</a:t>
                      </a:r>
                      <a:endParaRPr lang="en-US" sz="1600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abs</a:t>
                      </a:r>
                    </a:p>
                    <a:p>
                      <a:r>
                        <a:rPr lang="en-US" sz="1600" dirty="0" smtClean="0"/>
                        <a:t>(ppm)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RoC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gauss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-1.1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-1.1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-3.4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-3.5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Thermal</a:t>
                      </a:r>
                    </a:p>
                    <a:p>
                      <a:r>
                        <a:rPr lang="en-US" sz="1600" dirty="0" smtClean="0"/>
                        <a:t>250kw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+0.3m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+2.4m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447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IFO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71D854-2B37-F34D-B850-E2BACB9FDF0A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76400"/>
            <a:ext cx="6413500" cy="4406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5740050"/>
            <a:ext cx="4203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Mode is defined by 1934m-2245m arm</a:t>
            </a:r>
          </a:p>
          <a:p>
            <a:r>
              <a:rPr lang="en-US" sz="2000" dirty="0" smtClean="0"/>
              <a:t>HOM </a:t>
            </a:r>
            <a:r>
              <a:rPr lang="en-US" sz="2000" dirty="0"/>
              <a:t>:</a:t>
            </a:r>
            <a:r>
              <a:rPr lang="en-US" sz="2000" dirty="0" smtClean="0"/>
              <a:t> other than LG(0,0),LG(1,0) 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05342"/>
              </p:ext>
            </p:extLst>
          </p:nvPr>
        </p:nvGraphicFramePr>
        <p:xfrm>
          <a:off x="6705600" y="2094962"/>
          <a:ext cx="2362200" cy="349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48"/>
                <a:gridCol w="814552"/>
              </a:tblGrid>
              <a:tr h="6449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</a:t>
                      </a:r>
                    </a:p>
                    <a:p>
                      <a:r>
                        <a:rPr lang="en-US" dirty="0" smtClean="0"/>
                        <a:t>ppm</a:t>
                      </a:r>
                      <a:endParaRPr lang="en-US" dirty="0"/>
                    </a:p>
                  </a:txBody>
                  <a:tcPr/>
                </a:tc>
              </a:tr>
              <a:tr h="644904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imperfections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 anchor="b"/>
                </a:tc>
              </a:tr>
              <a:tr h="849385">
                <a:tc>
                  <a:txBody>
                    <a:bodyPr/>
                    <a:lstStyle/>
                    <a:p>
                      <a:r>
                        <a:rPr lang="en-US" dirty="0" smtClean="0"/>
                        <a:t>no trans</a:t>
                      </a:r>
                      <a:r>
                        <a:rPr lang="en-US" baseline="0" dirty="0" smtClean="0"/>
                        <a:t> maps in BS,CP,ITM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b"/>
                </a:tc>
              </a:tr>
              <a:tr h="644904">
                <a:tc>
                  <a:txBody>
                    <a:bodyPr/>
                    <a:lstStyle/>
                    <a:p>
                      <a:r>
                        <a:rPr lang="en-US" dirty="0" smtClean="0"/>
                        <a:t>&amp; no ETM</a:t>
                      </a:r>
                      <a:r>
                        <a:rPr lang="en-US" baseline="0" dirty="0" smtClean="0"/>
                        <a:t> 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b"/>
                </a:tc>
              </a:tr>
              <a:tr h="644904">
                <a:tc>
                  <a:txBody>
                    <a:bodyPr/>
                    <a:lstStyle/>
                    <a:p>
                      <a:r>
                        <a:rPr lang="en-US" smtClean="0"/>
                        <a:t>&amp; no </a:t>
                      </a:r>
                      <a:r>
                        <a:rPr lang="en-US" dirty="0" smtClean="0"/>
                        <a:t>ITM 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81549" y="1676400"/>
            <a:ext cx="280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Cold H1 with ITM03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13400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6629400" cy="609600"/>
          </a:xfrm>
        </p:spPr>
        <p:txBody>
          <a:bodyPr/>
          <a:lstStyle/>
          <a:p>
            <a:r>
              <a:rPr lang="en-US" dirty="0" smtClean="0"/>
              <a:t>IFO performance vs ITM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0755" y="-1698595"/>
            <a:ext cx="78149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ITMX    </a:t>
            </a:r>
            <a:r>
              <a:rPr lang="en-US" sz="1800" smtClean="0"/>
              <a:t>03               06              </a:t>
            </a:r>
            <a:r>
              <a:rPr lang="en-US" sz="1800" smtClean="0">
                <a:solidFill>
                  <a:srgbClr val="00B050"/>
                </a:solidFill>
              </a:rPr>
              <a:t>06</a:t>
            </a:r>
            <a:r>
              <a:rPr lang="en-US" sz="1800" smtClean="0"/>
              <a:t>                07               01               10               05</a:t>
            </a: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85" y="533400"/>
            <a:ext cx="8481304" cy="65537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3294369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tx2"/>
                </a:solidFill>
              </a:rPr>
              <a:t>7          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056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&amp; Bullets">
  <a:themeElements>
    <a:clrScheme name="">
      <a:dk1>
        <a:srgbClr val="114FFB"/>
      </a:dk1>
      <a:lt1>
        <a:srgbClr val="FFFFFF"/>
      </a:lt1>
      <a:dk2>
        <a:srgbClr val="000000"/>
      </a:dk2>
      <a:lt2>
        <a:srgbClr val="808080"/>
      </a:lt2>
      <a:accent1>
        <a:srgbClr val="D49FFF"/>
      </a:accent1>
      <a:accent2>
        <a:srgbClr val="333399"/>
      </a:accent2>
      <a:accent3>
        <a:srgbClr val="FFFFFF"/>
      </a:accent3>
      <a:accent4>
        <a:srgbClr val="0D42D6"/>
      </a:accent4>
      <a:accent5>
        <a:srgbClr val="E6CD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Helvetica"/>
        <a:ea typeface="ヒラギノ角ゴ ProN W3"/>
        <a:cs typeface="ヒラギノ角ゴ ProN W3"/>
      </a:majorFont>
      <a:minorFont>
        <a:latin typeface="Helvetic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49FFF"/>
        </a:solidFill>
        <a:ln w="12700" cap="flat" cmpd="sng" algn="ctr">
          <a:solidFill>
            <a:srgbClr val="114FF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114FFB"/>
            </a:solidFill>
            <a:effectLst/>
            <a:latin typeface="Times New Roman" charset="0"/>
            <a:ea typeface="ヒラギノ明朝 ProN W3" charset="-128"/>
            <a:cs typeface="ヒラギノ明朝 ProN W3" charset="-128"/>
            <a:sym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49FFF"/>
        </a:solidFill>
        <a:ln w="12700" cap="flat" cmpd="sng" algn="ctr">
          <a:solidFill>
            <a:srgbClr val="114FF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114FFB"/>
            </a:solidFill>
            <a:effectLst/>
            <a:latin typeface="Times New Roman" charset="0"/>
            <a:ea typeface="ヒラギノ明朝 ProN W3" charset="-128"/>
            <a:cs typeface="ヒラギノ明朝 ProN W3" charset="-128"/>
            <a:sym typeface="Times New Roman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31116</TotalTime>
  <Pages>0</Pages>
  <Words>461</Words>
  <Characters>0</Characters>
  <Application>Microsoft Macintosh PowerPoint</Application>
  <PresentationFormat>On-screen Show (4:3)</PresentationFormat>
  <Lines>0</Lines>
  <Paragraphs>275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Helvetica</vt:lpstr>
      <vt:lpstr>Monotype Sorts</vt:lpstr>
      <vt:lpstr>ＭＳ Ｐゴシック</vt:lpstr>
      <vt:lpstr>Times New Roman</vt:lpstr>
      <vt:lpstr>ヒラギノ明朝 ProN W3</vt:lpstr>
      <vt:lpstr>ヒラギノ角ゴ ProN W3</vt:lpstr>
      <vt:lpstr>Title &amp; Bullets</vt:lpstr>
      <vt:lpstr>Comparison of ITMs to replace H1 ITMX H. Yamamoto</vt:lpstr>
      <vt:lpstr>(known) Large angle scattering loss</vt:lpstr>
      <vt:lpstr>Comparison of PSDs</vt:lpstr>
      <vt:lpstr>PSDs with self-reference</vt:lpstr>
      <vt:lpstr>RoC</vt:lpstr>
      <vt:lpstr>Cross section : ITM</vt:lpstr>
      <vt:lpstr>Cross section : ITM &amp; ETM</vt:lpstr>
      <vt:lpstr>IFO performance</vt:lpstr>
      <vt:lpstr>IFO performance vs ITM</vt:lpstr>
      <vt:lpstr>ITM06 RoC (1934.3m)</vt:lpstr>
      <vt:lpstr>ITM SPTWE : ITM06 vs 05 substrate nonuniformity</vt:lpstr>
      <vt:lpstr>ITM Transmittance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Gary H. Sanders</dc:creator>
  <cp:keywords/>
  <dc:description/>
  <cp:lastModifiedBy>Hiroaki Yamamoto</cp:lastModifiedBy>
  <cp:revision>824</cp:revision>
  <cp:lastPrinted>2017-07-31T01:09:43Z</cp:lastPrinted>
  <dcterms:created xsi:type="dcterms:W3CDTF">2010-10-20T22:04:27Z</dcterms:created>
  <dcterms:modified xsi:type="dcterms:W3CDTF">2017-08-02T19:44:27Z</dcterms:modified>
</cp:coreProperties>
</file>