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90" r:id="rId4"/>
    <p:sldId id="277" r:id="rId5"/>
    <p:sldId id="278" r:id="rId6"/>
    <p:sldId id="279" r:id="rId7"/>
    <p:sldId id="280" r:id="rId8"/>
    <p:sldId id="281" r:id="rId9"/>
    <p:sldId id="283" r:id="rId10"/>
    <p:sldId id="274" r:id="rId11"/>
    <p:sldId id="276" r:id="rId12"/>
    <p:sldId id="284" r:id="rId13"/>
    <p:sldId id="285" r:id="rId14"/>
    <p:sldId id="286" r:id="rId15"/>
    <p:sldId id="287" r:id="rId16"/>
    <p:sldId id="288" r:id="rId17"/>
    <p:sldId id="291" r:id="rId18"/>
    <p:sldId id="270" r:id="rId19"/>
    <p:sldId id="292" r:id="rId20"/>
    <p:sldId id="257" r:id="rId21"/>
    <p:sldId id="258" r:id="rId22"/>
    <p:sldId id="260" r:id="rId23"/>
    <p:sldId id="262" r:id="rId24"/>
    <p:sldId id="259" r:id="rId25"/>
    <p:sldId id="261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1" r:id="rId34"/>
    <p:sldId id="272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3692" autoAdjust="0"/>
  </p:normalViewPr>
  <p:slideViewPr>
    <p:cSldViewPr>
      <p:cViewPr varScale="1">
        <p:scale>
          <a:sx n="66" d="100"/>
          <a:sy n="66" d="100"/>
        </p:scale>
        <p:origin x="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A3704-8621-4DEF-A8EA-236475961E19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927F1-78E2-48D2-BDE8-9F3F932B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6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128B-39F3-4336-B14D-4844E8D61A6B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93A2-5727-47C1-9184-4341312BD209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2324-0CF4-4A52-BB53-2D9353518225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516-632A-4BC0-B270-8A63D1993D90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4684-FAA6-4B59-BE94-9679D0662C3F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E69-6A6B-4655-A3FB-9B4B789057AF}" type="datetime1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58B-608F-473F-8808-FFD6B42F37D0}" type="datetime1">
              <a:rPr lang="en-US" smtClean="0"/>
              <a:t>7/6/17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3C5-C711-4D55-8A1F-8078B16DEC7B}" type="datetime1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E12F-A353-4257-9C42-E6379CEB7D87}" type="datetime1">
              <a:rPr lang="en-US" smtClean="0"/>
              <a:t>7/6/17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BAFB-FDA4-431A-AB99-5202D5C431C4}" type="datetime1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7E2A-D192-450E-9841-A5A437EAC127}" type="datetime1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9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9915-D2F9-4E51-8BCB-316574F64882}" type="datetime1">
              <a:rPr lang="en-US" smtClean="0"/>
              <a:t>7/6/17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00BD-656F-4251-A869-CCC1CF7D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Models for Governance of Scientific</a:t>
            </a:r>
            <a:r>
              <a:rPr lang="en-US" baseline="0" dirty="0" smtClean="0"/>
              <a:t> Megaprojects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Gary H Sanders, Caltech</a:t>
            </a:r>
          </a:p>
          <a:p>
            <a:r>
              <a:rPr lang="en-US" dirty="0" smtClean="0"/>
              <a:t>DAWN III Workshop</a:t>
            </a:r>
          </a:p>
          <a:p>
            <a:r>
              <a:rPr lang="en-US" dirty="0" smtClean="0"/>
              <a:t>Syracuse</a:t>
            </a:r>
            <a:r>
              <a:rPr lang="en-US" smtClean="0"/>
              <a:t>, July 2017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54B4-3D55-4E68-A7B6-0C143B6B7BE7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4BD-81FB-4BCD-93AE-5B3E61AF46B1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85725"/>
            <a:ext cx="8872537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B47D-9CB3-4B89-9B0E-85FD45B18545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5250"/>
            <a:ext cx="89344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1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423-34CA-48FA-B57C-613F5BC7AED0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4300"/>
            <a:ext cx="889158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7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4902-9F2B-4278-8718-62BA59F781F5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893921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46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050E-544D-4709-8CBC-243C666EE685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9538"/>
            <a:ext cx="89058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82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84A-0E65-4546-A06E-D751B086891E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5250"/>
            <a:ext cx="89344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58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D82-EAB6-4D2E-B3CF-D7E97C86DBC7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09538"/>
            <a:ext cx="89249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6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few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A24B-A206-40F3-9F4F-70999F41E32B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4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 Up and Top Down Analyses of Governance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Charge - “By </a:t>
            </a:r>
            <a:r>
              <a:rPr lang="en-US" dirty="0"/>
              <a:t>applying knowledge of the </a:t>
            </a:r>
            <a:r>
              <a:rPr lang="en-US" u="sng" dirty="0"/>
              <a:t>diverse</a:t>
            </a:r>
            <a:r>
              <a:rPr lang="en-US" dirty="0"/>
              <a:t> structures of the global GW community, propose </a:t>
            </a:r>
            <a:r>
              <a:rPr lang="en-US" sz="5200" u="sng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sustainable</a:t>
            </a:r>
            <a:r>
              <a:rPr lang="en-US" dirty="0"/>
              <a:t> </a:t>
            </a:r>
            <a:r>
              <a:rPr lang="en-US" u="sng" dirty="0"/>
              <a:t>governance</a:t>
            </a:r>
            <a:r>
              <a:rPr lang="en-US" dirty="0"/>
              <a:t> model for the </a:t>
            </a:r>
            <a:r>
              <a:rPr lang="en-US" u="sng" dirty="0"/>
              <a:t>management of detector construction</a:t>
            </a:r>
            <a:r>
              <a:rPr lang="en-US" dirty="0"/>
              <a:t> and </a:t>
            </a:r>
            <a:r>
              <a:rPr lang="en-US" u="sng" dirty="0"/>
              <a:t>joint working</a:t>
            </a:r>
            <a:r>
              <a:rPr lang="en-US" dirty="0"/>
              <a:t>, to support </a:t>
            </a:r>
            <a:r>
              <a:rPr lang="en-US" u="sng" dirty="0"/>
              <a:t>planning</a:t>
            </a:r>
            <a:r>
              <a:rPr lang="en-US" dirty="0"/>
              <a:t> of 3rd generation </a:t>
            </a:r>
            <a:r>
              <a:rPr lang="en-US" u="sng" dirty="0" smtClean="0"/>
              <a:t>observatorie</a:t>
            </a:r>
            <a:r>
              <a:rPr lang="en-US" sz="5600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Key </a:t>
            </a:r>
            <a:r>
              <a:rPr lang="en-US" b="1" u="sng" dirty="0" smtClean="0">
                <a:solidFill>
                  <a:srgbClr val="0066FF"/>
                </a:solidFill>
              </a:rPr>
              <a:t>visions</a:t>
            </a:r>
            <a:r>
              <a:rPr lang="en-US" dirty="0" smtClean="0">
                <a:solidFill>
                  <a:srgbClr val="0066FF"/>
                </a:solidFill>
              </a:rPr>
              <a:t> are hinted at in this charge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dirty="0" smtClean="0"/>
              <a:t>Subcommittee is considering studying many existing or past governance examples of diverse science megaprojects and subjecting them to SWOT analysis.</a:t>
            </a:r>
          </a:p>
          <a:p>
            <a:pPr lvl="1"/>
            <a:r>
              <a:rPr lang="en-US" dirty="0" smtClean="0"/>
              <a:t>SWOT results would then be compared to what subcommittee feels the right solutions are for the global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community</a:t>
            </a:r>
          </a:p>
          <a:p>
            <a:r>
              <a:rPr lang="en-US" dirty="0" smtClean="0"/>
              <a:t>This is a good process</a:t>
            </a:r>
          </a:p>
          <a:p>
            <a:r>
              <a:rPr lang="en-US" dirty="0" smtClean="0"/>
              <a:t>It is bottom up – analyze examples and compare with subcommittee’s vision and heuristic sense of appropriate features</a:t>
            </a:r>
          </a:p>
          <a:p>
            <a:r>
              <a:rPr lang="en-US" dirty="0" smtClean="0"/>
              <a:t>In these slides, I attempt to display a top down view of the same problem</a:t>
            </a:r>
          </a:p>
          <a:p>
            <a:pPr lvl="1"/>
            <a:r>
              <a:rPr lang="en-US" dirty="0" smtClean="0"/>
              <a:t>Not as an alternate approach</a:t>
            </a:r>
          </a:p>
          <a:p>
            <a:pPr lvl="1"/>
            <a:r>
              <a:rPr lang="en-US" dirty="0" smtClean="0"/>
              <a:t>As a way to understand the landscape in a general sense</a:t>
            </a:r>
          </a:p>
          <a:p>
            <a:pPr lvl="1"/>
            <a:r>
              <a:rPr lang="en-US" dirty="0" smtClean="0"/>
              <a:t>To help locate the analyzed examples in this landscape</a:t>
            </a:r>
          </a:p>
          <a:p>
            <a:pPr lvl="1"/>
            <a:r>
              <a:rPr lang="en-US" dirty="0" smtClean="0"/>
              <a:t>To point out that the models have to match your </a:t>
            </a:r>
            <a:r>
              <a:rPr lang="en-US" b="1" u="sng" dirty="0" smtClean="0"/>
              <a:t>vision</a:t>
            </a:r>
            <a:r>
              <a:rPr lang="en-US" dirty="0" smtClean="0"/>
              <a:t> going forward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3A11-84F6-406F-97E8-FED3C6FE45C9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3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Top Down Landscape of Governance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models I will describe are the basis vectors of a space of governance models</a:t>
            </a:r>
          </a:p>
          <a:p>
            <a:pPr lvl="1"/>
            <a:r>
              <a:rPr lang="en-US" dirty="0" smtClean="0"/>
              <a:t>…approximately…the models are idealized</a:t>
            </a:r>
          </a:p>
          <a:p>
            <a:r>
              <a:rPr lang="en-US" dirty="0" smtClean="0"/>
              <a:t>However, they map onto the space that contains the possible scientific, cultural, technical and competitive/cooperative visions that you have</a:t>
            </a:r>
          </a:p>
          <a:p>
            <a:pPr lvl="1"/>
            <a:r>
              <a:rPr lang="en-US" dirty="0" smtClean="0"/>
              <a:t>Who are you and what is the 3</a:t>
            </a:r>
            <a:r>
              <a:rPr lang="en-US" baseline="30000" dirty="0" smtClean="0"/>
              <a:t>rd</a:t>
            </a:r>
            <a:r>
              <a:rPr lang="en-US" dirty="0" smtClean="0"/>
              <a:t> generation…?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60CB-95B0-4602-9623-0ADE730E541B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bit of history</a:t>
            </a:r>
          </a:p>
          <a:p>
            <a:r>
              <a:rPr lang="en-US" dirty="0" smtClean="0"/>
              <a:t>A few questions</a:t>
            </a:r>
          </a:p>
          <a:p>
            <a:r>
              <a:rPr lang="en-US" dirty="0" smtClean="0"/>
              <a:t>The charge to the subcommittee on 3</a:t>
            </a:r>
            <a:r>
              <a:rPr lang="en-US" baseline="30000" dirty="0" smtClean="0"/>
              <a:t>rd</a:t>
            </a:r>
            <a:r>
              <a:rPr lang="en-US" dirty="0" smtClean="0"/>
              <a:t> generation governance</a:t>
            </a:r>
          </a:p>
          <a:p>
            <a:pPr lvl="1"/>
            <a:r>
              <a:rPr lang="en-US" dirty="0" smtClean="0"/>
              <a:t>Bottom up</a:t>
            </a:r>
          </a:p>
          <a:p>
            <a:pPr lvl="1"/>
            <a:r>
              <a:rPr lang="en-US" dirty="0" smtClean="0"/>
              <a:t>Top down</a:t>
            </a:r>
          </a:p>
          <a:p>
            <a:r>
              <a:rPr lang="en-US" dirty="0" smtClean="0"/>
              <a:t>Phases, drivers, starting points, deliverables, science modes</a:t>
            </a:r>
          </a:p>
          <a:p>
            <a:r>
              <a:rPr lang="en-US" dirty="0" smtClean="0"/>
              <a:t>Governance options</a:t>
            </a:r>
          </a:p>
          <a:p>
            <a:r>
              <a:rPr lang="en-US" dirty="0" smtClean="0"/>
              <a:t>Collaboration parameters</a:t>
            </a:r>
          </a:p>
          <a:p>
            <a:r>
              <a:rPr lang="en-US" dirty="0" smtClean="0"/>
              <a:t>What is your vision?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E504-7236-4497-8ADB-6DB33495C927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9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megaproject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Conceptual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Construction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Operations</a:t>
            </a:r>
          </a:p>
          <a:p>
            <a:r>
              <a:rPr lang="en-US" dirty="0" smtClean="0"/>
              <a:t>Decommissioning and Restoration</a:t>
            </a:r>
          </a:p>
          <a:p>
            <a:endParaRPr lang="en-US" dirty="0" smtClean="0"/>
          </a:p>
          <a:p>
            <a:r>
              <a:rPr lang="en-US" dirty="0" smtClean="0"/>
              <a:t>Begin discussion by considering governance for </a:t>
            </a:r>
            <a:r>
              <a:rPr lang="en-US" dirty="0" smtClean="0">
                <a:solidFill>
                  <a:srgbClr val="0066FF"/>
                </a:solidFill>
              </a:rPr>
              <a:t>Construction and Operations </a:t>
            </a:r>
            <a:r>
              <a:rPr lang="en-US" dirty="0" smtClean="0"/>
              <a:t>phases</a:t>
            </a:r>
          </a:p>
          <a:p>
            <a:r>
              <a:rPr lang="en-US" dirty="0" smtClean="0"/>
              <a:t>Earlier phases can be governed by same models or by transitional arrangements to be discussed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D079-DA29-4665-B1B9-1B8F6EAC28A3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Points – </a:t>
            </a:r>
            <a:r>
              <a:rPr lang="en-US" u="sng" dirty="0" smtClean="0"/>
              <a:t>Originator</a:t>
            </a:r>
            <a:r>
              <a:rPr lang="en-US" dirty="0" smtClean="0"/>
              <a:t> structure drives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Existing intergovernmental organization as host and originator</a:t>
            </a:r>
          </a:p>
          <a:p>
            <a:pPr lvl="1"/>
            <a:r>
              <a:rPr lang="en-US" dirty="0" smtClean="0"/>
              <a:t>Community organized by originator</a:t>
            </a:r>
          </a:p>
          <a:p>
            <a:r>
              <a:rPr lang="en-US" dirty="0" smtClean="0"/>
              <a:t>Existing major national laboratory as host and originator</a:t>
            </a:r>
          </a:p>
          <a:p>
            <a:pPr lvl="1"/>
            <a:r>
              <a:rPr lang="en-US" dirty="0" smtClean="0"/>
              <a:t>Community or collaborations organized by originator</a:t>
            </a:r>
          </a:p>
          <a:p>
            <a:r>
              <a:rPr lang="en-US" dirty="0" smtClean="0"/>
              <a:t>International</a:t>
            </a:r>
            <a:r>
              <a:rPr lang="en-US" baseline="0" dirty="0" smtClean="0"/>
              <a:t> funding agencies as originators via funding agency peer consultation</a:t>
            </a:r>
          </a:p>
          <a:p>
            <a:pPr lvl="1"/>
            <a:r>
              <a:rPr lang="en-US" baseline="0" dirty="0" smtClean="0"/>
              <a:t>Each funding agency organizes its supported community</a:t>
            </a:r>
          </a:p>
          <a:p>
            <a:pPr lvl="1"/>
            <a:r>
              <a:rPr lang="en-US" baseline="0" dirty="0" smtClean="0"/>
              <a:t>Funding agencies guide their communities into collaboration</a:t>
            </a:r>
          </a:p>
          <a:p>
            <a:r>
              <a:rPr lang="en-US" baseline="0" dirty="0" smtClean="0"/>
              <a:t>Peer to peer university and laboratory originators via collaboration</a:t>
            </a:r>
          </a:p>
          <a:p>
            <a:pPr lvl="1"/>
            <a:r>
              <a:rPr lang="en-US" baseline="0" dirty="0" smtClean="0"/>
              <a:t>Collaboration forms and then approaches respective funding agencies or existing intergovernmental or national laboratories</a:t>
            </a:r>
          </a:p>
          <a:p>
            <a:pPr lvl="0"/>
            <a:r>
              <a:rPr lang="en-US" baseline="0" dirty="0" smtClean="0"/>
              <a:t>Multiple national laboratories or institutes originate</a:t>
            </a:r>
          </a:p>
          <a:p>
            <a:pPr lvl="1"/>
            <a:r>
              <a:rPr lang="en-US" baseline="0" dirty="0" smtClean="0"/>
              <a:t>Coordination of parallel related efforts, </a:t>
            </a:r>
          </a:p>
          <a:p>
            <a:pPr lvl="1"/>
            <a:r>
              <a:rPr lang="en-US" baseline="0" dirty="0" smtClean="0"/>
              <a:t>collaboration on unified effort</a:t>
            </a:r>
          </a:p>
          <a:p>
            <a:pPr lvl="1"/>
            <a:r>
              <a:rPr lang="en-US" baseline="0" dirty="0" smtClean="0"/>
              <a:t>or joint project with unified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7CF-7B54-4D81-B929-8FD3F332FC9D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5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Deliverables</a:t>
            </a:r>
            <a:r>
              <a:rPr lang="en-US" dirty="0" smtClean="0"/>
              <a:t> drive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Single major instrument at single site</a:t>
            </a:r>
          </a:p>
          <a:p>
            <a:pPr lvl="1"/>
            <a:r>
              <a:rPr lang="en-US" dirty="0" smtClean="0"/>
              <a:t>Determined site ?</a:t>
            </a:r>
          </a:p>
          <a:p>
            <a:pPr lvl="1"/>
            <a:r>
              <a:rPr lang="en-US" dirty="0" smtClean="0"/>
              <a:t>Site to be determined ?</a:t>
            </a:r>
          </a:p>
          <a:p>
            <a:pPr lvl="0"/>
            <a:r>
              <a:rPr lang="en-US" dirty="0" smtClean="0"/>
              <a:t>Single or multiple instruments at multiple sites</a:t>
            </a: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 sites ?</a:t>
            </a:r>
            <a:endParaRPr lang="en-US" sz="2800" dirty="0" smtClean="0">
              <a:effectLst/>
            </a:endParaRP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 to be determined ?</a:t>
            </a: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Homogeneity or diversity</a:t>
            </a:r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instrumentation ?</a:t>
            </a:r>
          </a:p>
          <a:p>
            <a:pPr lvl="0" rtl="0" eaLnBrk="1" latinLnBrk="0" hangingPunct="1"/>
            <a:r>
              <a:rPr lang="en-US" dirty="0" smtClean="0">
                <a:effectLst/>
              </a:rPr>
              <a:t>Instrumentation to be delivered in succeeding phases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Is this a </a:t>
            </a:r>
            <a:r>
              <a:rPr lang="en-US" u="sng" dirty="0" smtClean="0">
                <a:solidFill>
                  <a:srgbClr val="0066FF"/>
                </a:solidFill>
              </a:rPr>
              <a:t>one time vision </a:t>
            </a:r>
            <a:r>
              <a:rPr lang="en-US" dirty="0" smtClean="0">
                <a:solidFill>
                  <a:srgbClr val="0066FF"/>
                </a:solidFill>
              </a:rPr>
              <a:t>of governance or is it the first step in a </a:t>
            </a:r>
            <a:r>
              <a:rPr lang="en-US" u="sng" dirty="0" smtClean="0">
                <a:solidFill>
                  <a:srgbClr val="0066FF"/>
                </a:solidFill>
              </a:rPr>
              <a:t>long path through the future</a:t>
            </a:r>
          </a:p>
          <a:p>
            <a:pPr lvl="2"/>
            <a:r>
              <a:rPr lang="en-US" dirty="0" smtClean="0"/>
              <a:t>LIGO 1, LIGO 2 – just two steps</a:t>
            </a:r>
          </a:p>
          <a:p>
            <a:pPr lvl="2"/>
            <a:r>
              <a:rPr lang="en-US" dirty="0" smtClean="0">
                <a:effectLst/>
              </a:rPr>
              <a:t>CERN formed in the same yearning for a long peaceful future that started the European Union</a:t>
            </a:r>
          </a:p>
          <a:p>
            <a:pPr lvl="2"/>
            <a:r>
              <a:rPr lang="en-US" dirty="0" smtClean="0">
                <a:solidFill>
                  <a:srgbClr val="0066FF"/>
                </a:solidFill>
              </a:rPr>
              <a:t>Should we be talking about a single central global GW entity that endures?</a:t>
            </a:r>
            <a:endParaRPr lang="en-US" dirty="0" smtClean="0">
              <a:solidFill>
                <a:srgbClr val="0066FF"/>
              </a:solidFill>
              <a:effectLst/>
            </a:endParaRPr>
          </a:p>
          <a:p>
            <a:pPr lvl="3"/>
            <a:endParaRPr lang="en-US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F80A-176E-4E97-8277-E9C7DD0DF2D0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Modes of Delivered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elivers raw data products or delivers highly processed data products (promptly and publicly)</a:t>
            </a:r>
          </a:p>
          <a:p>
            <a:r>
              <a:rPr lang="en-US" dirty="0"/>
              <a:t>A</a:t>
            </a:r>
            <a:r>
              <a:rPr lang="en-US" dirty="0" smtClean="0"/>
              <a:t>cts as service facility or is also a science participant</a:t>
            </a:r>
          </a:p>
          <a:p>
            <a:r>
              <a:rPr lang="en-US" dirty="0"/>
              <a:t>T</a:t>
            </a:r>
            <a:r>
              <a:rPr lang="en-US" dirty="0" smtClean="0"/>
              <a:t>akes responsibility for delivered instrumentation or hosts instrumentation contributors who retain responsibility for delivered instrumentation</a:t>
            </a:r>
          </a:p>
          <a:p>
            <a:r>
              <a:rPr lang="en-US" dirty="0" smtClean="0"/>
              <a:t>Reviews proposed science or just hosts member utilization of their portions of science opportunity</a:t>
            </a:r>
          </a:p>
          <a:p>
            <a:r>
              <a:rPr lang="en-US" dirty="0" smtClean="0"/>
              <a:t>LIGO and Virgo have long ago transitioned from one science mode (builders do the science) to another (builders and non-builders do the science)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2A2-B42D-4C4E-8CB0-1DE8A38BF985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Points – Driving/Retarding</a:t>
            </a:r>
            <a:r>
              <a:rPr lang="en-US" baseline="0" dirty="0" smtClean="0"/>
              <a:t>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Supply chain or in-house technology</a:t>
            </a:r>
          </a:p>
          <a:p>
            <a:r>
              <a:rPr lang="en-US" dirty="0" smtClean="0"/>
              <a:t>Specific site allegiance or advocacy</a:t>
            </a:r>
          </a:p>
          <a:p>
            <a:r>
              <a:rPr lang="en-US" dirty="0" smtClean="0"/>
              <a:t>Specific design allegiance or advocacy</a:t>
            </a:r>
          </a:p>
          <a:p>
            <a:r>
              <a:rPr lang="en-US" dirty="0" smtClean="0"/>
              <a:t>Desire for industrial return</a:t>
            </a:r>
          </a:p>
          <a:p>
            <a:r>
              <a:rPr lang="en-US" dirty="0" smtClean="0"/>
              <a:t>Desire for lead role or preference for flat collaboration</a:t>
            </a:r>
          </a:p>
          <a:p>
            <a:r>
              <a:rPr lang="en-US" dirty="0" smtClean="0"/>
              <a:t>Nationalism, </a:t>
            </a:r>
            <a:r>
              <a:rPr lang="en-US" dirty="0" err="1" smtClean="0"/>
              <a:t>exceptionalism</a:t>
            </a:r>
            <a:endParaRPr lang="en-US" dirty="0" smtClean="0"/>
          </a:p>
          <a:p>
            <a:r>
              <a:rPr lang="en-US" dirty="0" smtClean="0"/>
              <a:t>Globalism or regionalism</a:t>
            </a:r>
          </a:p>
          <a:p>
            <a:endParaRPr lang="en-US" dirty="0"/>
          </a:p>
          <a:p>
            <a:r>
              <a:rPr lang="en-US" dirty="0" smtClean="0"/>
              <a:t>Some of these lead to delayed or inefficient science</a:t>
            </a:r>
          </a:p>
          <a:p>
            <a:r>
              <a:rPr lang="en-US" dirty="0" smtClean="0"/>
              <a:t>Leadership is needed to resolve these issues and move the field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1178-3DEC-49AA-9FBB-E37411A963D7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3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for Global Project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Intergovernmental (</a:t>
            </a:r>
            <a:r>
              <a:rPr lang="en-US" u="sng" dirty="0" smtClean="0"/>
              <a:t>treaty</a:t>
            </a:r>
            <a:r>
              <a:rPr lang="en-US" dirty="0" smtClean="0"/>
              <a:t>) organization (</a:t>
            </a:r>
            <a:r>
              <a:rPr lang="en-US" dirty="0" smtClean="0">
                <a:solidFill>
                  <a:srgbClr val="0066FF"/>
                </a:solidFill>
              </a:rPr>
              <a:t>strongest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International </a:t>
            </a:r>
            <a:r>
              <a:rPr lang="en-US" u="sng" dirty="0" smtClean="0"/>
              <a:t>partnership</a:t>
            </a:r>
            <a:r>
              <a:rPr lang="en-US" dirty="0" smtClean="0"/>
              <a:t> of existing executive organizations via </a:t>
            </a:r>
            <a:r>
              <a:rPr lang="en-US" u="sng" dirty="0" smtClean="0"/>
              <a:t>legal</a:t>
            </a:r>
            <a:r>
              <a:rPr lang="en-US" dirty="0" smtClean="0"/>
              <a:t> member corporation</a:t>
            </a:r>
          </a:p>
          <a:p>
            <a:r>
              <a:rPr lang="en-US" dirty="0"/>
              <a:t>I</a:t>
            </a:r>
            <a:r>
              <a:rPr lang="en-US" dirty="0" smtClean="0"/>
              <a:t>nternational </a:t>
            </a:r>
            <a:r>
              <a:rPr lang="en-US" u="sng" dirty="0" smtClean="0"/>
              <a:t>collaboration</a:t>
            </a:r>
            <a:r>
              <a:rPr lang="en-US" dirty="0" smtClean="0"/>
              <a:t> of existing executives via single </a:t>
            </a:r>
            <a:r>
              <a:rPr lang="en-US" u="sng" dirty="0" smtClean="0"/>
              <a:t>nonbinding</a:t>
            </a:r>
            <a:r>
              <a:rPr lang="en-US" dirty="0" smtClean="0"/>
              <a:t> member association</a:t>
            </a:r>
          </a:p>
          <a:p>
            <a:r>
              <a:rPr lang="en-US" dirty="0" smtClean="0"/>
              <a:t>International </a:t>
            </a:r>
            <a:r>
              <a:rPr lang="en-US" u="sng" dirty="0" smtClean="0"/>
              <a:t>collaboration</a:t>
            </a:r>
            <a:r>
              <a:rPr lang="en-US" dirty="0" smtClean="0"/>
              <a:t> with </a:t>
            </a:r>
            <a:r>
              <a:rPr lang="en-US" u="sng" dirty="0" smtClean="0"/>
              <a:t>multiple</a:t>
            </a:r>
            <a:r>
              <a:rPr lang="en-US" dirty="0" smtClean="0"/>
              <a:t> </a:t>
            </a:r>
            <a:r>
              <a:rPr lang="en-US" u="sng" dirty="0" smtClean="0"/>
              <a:t>nonbinding</a:t>
            </a:r>
            <a:r>
              <a:rPr lang="en-US" dirty="0" smtClean="0"/>
              <a:t> agreements with multiple existing executive organizations</a:t>
            </a:r>
          </a:p>
          <a:p>
            <a:r>
              <a:rPr lang="en-US" dirty="0" smtClean="0"/>
              <a:t>International </a:t>
            </a:r>
            <a:r>
              <a:rPr lang="en-US" u="sng" dirty="0" smtClean="0"/>
              <a:t>coordination</a:t>
            </a:r>
            <a:r>
              <a:rPr lang="en-US" dirty="0" smtClean="0"/>
              <a:t> of </a:t>
            </a:r>
            <a:r>
              <a:rPr lang="en-US" u="sng" dirty="0" smtClean="0"/>
              <a:t>separate</a:t>
            </a:r>
            <a:r>
              <a:rPr lang="en-US" dirty="0" smtClean="0"/>
              <a:t>, but related, existing executive organizations</a:t>
            </a:r>
          </a:p>
          <a:p>
            <a:r>
              <a:rPr lang="en-US" u="sng" dirty="0" smtClean="0"/>
              <a:t>Non-coordinated separate</a:t>
            </a:r>
            <a:r>
              <a:rPr lang="en-US" dirty="0" smtClean="0"/>
              <a:t>, but related, existing executive organizations (</a:t>
            </a:r>
            <a:r>
              <a:rPr lang="en-US" dirty="0" smtClean="0">
                <a:solidFill>
                  <a:srgbClr val="0066FF"/>
                </a:solidFill>
              </a:rPr>
              <a:t>least strong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544-3F81-4856-A30C-C52D7DB506EB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Intergovernmental (treaty) organization (IGO)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Governed by treaty</a:t>
            </a:r>
          </a:p>
          <a:p>
            <a:r>
              <a:rPr lang="en-US" dirty="0" smtClean="0"/>
              <a:t>Very powerful and stable over long periods of time</a:t>
            </a:r>
          </a:p>
          <a:p>
            <a:r>
              <a:rPr lang="en-US" dirty="0" smtClean="0"/>
              <a:t>Virtually assures that the scientific field will do well</a:t>
            </a:r>
          </a:p>
          <a:p>
            <a:r>
              <a:rPr lang="en-US" dirty="0" smtClean="0"/>
              <a:t>Stable funding stream by treaty though subject to sovereign funding availability</a:t>
            </a:r>
          </a:p>
          <a:p>
            <a:r>
              <a:rPr lang="en-US" dirty="0" smtClean="0"/>
              <a:t>Hierarchically matched – countries to countries</a:t>
            </a:r>
          </a:p>
          <a:p>
            <a:r>
              <a:rPr lang="en-US" dirty="0" smtClean="0"/>
              <a:t>Diplomatic immunities and privileges in host country and for staff of organization</a:t>
            </a:r>
          </a:p>
          <a:p>
            <a:r>
              <a:rPr lang="en-US" dirty="0" smtClean="0"/>
              <a:t>Bureaucratic and political</a:t>
            </a: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top down control over staffing, procurement, financial policies</a:t>
            </a: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 for tariffs, taxes, duties, and legal liabilities</a:t>
            </a:r>
            <a:endParaRPr lang="en-US" dirty="0" smtClean="0"/>
          </a:p>
          <a:p>
            <a:r>
              <a:rPr lang="en-US" dirty="0" smtClean="0"/>
              <a:t>Procurements are political – “</a:t>
            </a:r>
            <a:r>
              <a:rPr lang="en-US" dirty="0" err="1" smtClean="0"/>
              <a:t>juste</a:t>
            </a:r>
            <a:r>
              <a:rPr lang="en-US" dirty="0" smtClean="0"/>
              <a:t> retour” of “noble work”</a:t>
            </a:r>
          </a:p>
          <a:p>
            <a:r>
              <a:rPr lang="en-US" dirty="0" smtClean="0"/>
              <a:t>Protective of privilege and status</a:t>
            </a:r>
          </a:p>
          <a:p>
            <a:r>
              <a:rPr lang="en-US" dirty="0" smtClean="0"/>
              <a:t>Examples – CERN, ESO, ITER, goal for SKA</a:t>
            </a:r>
          </a:p>
          <a:p>
            <a:r>
              <a:rPr lang="en-US" dirty="0" smtClean="0"/>
              <a:t>United States will not join such organizations as member</a:t>
            </a:r>
          </a:p>
          <a:p>
            <a:pPr lvl="1"/>
            <a:r>
              <a:rPr lang="en-US" dirty="0" smtClean="0"/>
              <a:t>Will participate in other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FCA-85A2-4D76-A504-5B4A6B1B6695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1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International partnership of existing executive organizations via legal member corporation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True binding legal partnership if signed by financial authorities of members (funding agencies,…)</a:t>
            </a:r>
          </a:p>
          <a:p>
            <a:pPr lvl="1"/>
            <a:r>
              <a:rPr lang="en-US" sz="2000" dirty="0" smtClean="0"/>
              <a:t>Except for limitation subject to sovereign funding availability</a:t>
            </a:r>
          </a:p>
          <a:p>
            <a:r>
              <a:rPr lang="en-US" sz="2000" dirty="0" smtClean="0"/>
              <a:t>Stable over long periods of time due to binding nature of agreements</a:t>
            </a:r>
          </a:p>
          <a:p>
            <a:r>
              <a:rPr lang="en-US" sz="2000" dirty="0" smtClean="0"/>
              <a:t>Several international corporate structures exist that can achieve this model with full international recognition (GmbH, Delaware LLC,…)</a:t>
            </a:r>
          </a:p>
          <a:p>
            <a:r>
              <a:rPr lang="en-US" sz="2000" dirty="0" smtClean="0"/>
              <a:t>Full control within corporation over staffing, procurement, financial policies as in a commercial corporation</a:t>
            </a:r>
          </a:p>
          <a:p>
            <a:r>
              <a:rPr lang="en-US" sz="2000" dirty="0" smtClean="0"/>
              <a:t>Full responsibility for tariffs, taxes, duties, and legal liabilities</a:t>
            </a:r>
          </a:p>
          <a:p>
            <a:r>
              <a:rPr lang="en-US" sz="2000" dirty="0" smtClean="0"/>
              <a:t>Members (funding agencies) can assign their performing organizations (national labs, institutes,…) to act for them in partnership</a:t>
            </a:r>
          </a:p>
          <a:p>
            <a:r>
              <a:rPr lang="en-US" sz="2000" dirty="0" smtClean="0"/>
              <a:t>Can even mix national governments and private Nongovernmental Organizations (NGO’s) though this raises hierarchical issues</a:t>
            </a:r>
          </a:p>
          <a:p>
            <a:r>
              <a:rPr lang="en-US" sz="2000" dirty="0" smtClean="0"/>
              <a:t>Examples</a:t>
            </a:r>
            <a:r>
              <a:rPr lang="en-US" sz="2000" baseline="0" dirty="0" smtClean="0"/>
              <a:t> – TMT, current SKA preconstruction phase project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B1F1-BE1F-4A37-BFC2-A0FDBA7CDB4D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8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Single i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nternational collaboration of existing executives via single nonbinding member association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Nonbinding agreement shifts performance burden towards “best effort by scientific collaborators”</a:t>
            </a:r>
          </a:p>
          <a:p>
            <a:r>
              <a:rPr lang="en-US" dirty="0" smtClean="0"/>
              <a:t>Financial contribution agreements are also best effort</a:t>
            </a:r>
          </a:p>
          <a:p>
            <a:r>
              <a:rPr lang="en-US" dirty="0" smtClean="0"/>
              <a:t>Less stable over long periods of time</a:t>
            </a:r>
          </a:p>
          <a:p>
            <a:r>
              <a:rPr lang="en-US" dirty="0" smtClean="0"/>
              <a:t>Preserves independence and “sovereignty” of collaborating executive organizations</a:t>
            </a:r>
          </a:p>
          <a:p>
            <a:r>
              <a:rPr lang="en-US" dirty="0" smtClean="0"/>
              <a:t>Requires existing executives to be fully responsible for legal actions such as hiring, contracting, tariffs, duties, intellectual property and liability</a:t>
            </a:r>
          </a:p>
          <a:p>
            <a:r>
              <a:rPr lang="en-US" dirty="0" smtClean="0"/>
              <a:t>Collaborating executives can assign their performing organizations (national labs, institutes,…) to act for them in partnership</a:t>
            </a:r>
          </a:p>
          <a:p>
            <a:r>
              <a:rPr lang="en-US" dirty="0" smtClean="0"/>
              <a:t>Can even mix national governments and private Nongovernmental Organizations (NGO’s) though this raises hierarchical issues</a:t>
            </a:r>
          </a:p>
          <a:p>
            <a:r>
              <a:rPr lang="en-US" dirty="0" smtClean="0"/>
              <a:t>Examples</a:t>
            </a:r>
            <a:r>
              <a:rPr lang="en-US" baseline="0" dirty="0" smtClean="0"/>
              <a:t> – ALMA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8842-9D00-4973-922B-2B5322F1993F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International collaboration with multiple nonbinding agreements with multiple existing executive organizations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068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Nonbinding agreements shift performance burden towards “best effort by scientific collaborators”</a:t>
            </a:r>
          </a:p>
          <a:p>
            <a:r>
              <a:rPr lang="en-US" dirty="0" smtClean="0"/>
              <a:t>Financial contribution and in-kind contribution agreements are also best effort</a:t>
            </a:r>
          </a:p>
          <a:p>
            <a:r>
              <a:rPr lang="en-US" dirty="0" smtClean="0"/>
              <a:t>Less stable over long periods of time</a:t>
            </a:r>
          </a:p>
          <a:p>
            <a:r>
              <a:rPr lang="en-US" dirty="0" smtClean="0"/>
              <a:t>Preserves independence and “sovereignty” of collaborating executive organizations</a:t>
            </a:r>
          </a:p>
          <a:p>
            <a:r>
              <a:rPr lang="en-US" dirty="0" smtClean="0"/>
              <a:t>Requires existing executives to be fully responsible for legal actions such as hiring, contracting, tariffs, duties, intellectual property and liability</a:t>
            </a:r>
          </a:p>
          <a:p>
            <a:r>
              <a:rPr lang="en-US" dirty="0" smtClean="0"/>
              <a:t>Collaborating executives can assign their performing organizations (national labs, institutes,…) to act for them in partnership</a:t>
            </a:r>
          </a:p>
          <a:p>
            <a:r>
              <a:rPr lang="en-US" dirty="0" smtClean="0"/>
              <a:t>Can even mix national governments and private Nongovernmental Organizations (NGO’s) though this raises hierarchical issues</a:t>
            </a:r>
          </a:p>
          <a:p>
            <a:r>
              <a:rPr lang="en-US" dirty="0" smtClean="0"/>
              <a:t>Examples</a:t>
            </a:r>
            <a:r>
              <a:rPr lang="en-US" baseline="0" dirty="0" smtClean="0"/>
              <a:t> – Typical</a:t>
            </a:r>
            <a:r>
              <a:rPr lang="en-US" dirty="0" smtClean="0"/>
              <a:t> CERN or </a:t>
            </a:r>
            <a:r>
              <a:rPr lang="en-US" dirty="0" err="1" smtClean="0"/>
              <a:t>Fermilab</a:t>
            </a:r>
            <a:r>
              <a:rPr lang="en-US" dirty="0" smtClean="0"/>
              <a:t> high-energy physics </a:t>
            </a:r>
            <a:r>
              <a:rPr lang="en-US" u="sng" dirty="0" smtClean="0"/>
              <a:t>collaborations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464-D264-4FF4-99C5-E4699D42382C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F227-DFC2-4EFD-ABF8-F7D3EFBAC205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8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International coordination of separate, but related, existing executive organizations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Similar to previous case though typical when different instrumentation or facilities are delivered and operated in a related and coordinated effort</a:t>
            </a:r>
          </a:p>
          <a:p>
            <a:r>
              <a:rPr lang="en-US" dirty="0" smtClean="0"/>
              <a:t>Example: LIGO, Virgo, LSC, VSC, GWIC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930-A1EE-4E04-A65C-EC2C41D9643A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7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Non-coordinated separate, but related, existing executive organizations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Examples: Underground laboratories such as Gran </a:t>
            </a:r>
            <a:r>
              <a:rPr lang="en-US" dirty="0" err="1" smtClean="0"/>
              <a:t>Sasso</a:t>
            </a:r>
            <a:r>
              <a:rPr lang="en-US" dirty="0" smtClean="0"/>
              <a:t>, </a:t>
            </a:r>
            <a:r>
              <a:rPr lang="en-US" dirty="0" err="1" smtClean="0"/>
              <a:t>Kamioka</a:t>
            </a:r>
            <a:r>
              <a:rPr lang="en-US" dirty="0" smtClean="0"/>
              <a:t>, SNO, US Sanford Lab</a:t>
            </a:r>
          </a:p>
          <a:p>
            <a:r>
              <a:rPr lang="en-US" dirty="0" smtClean="0"/>
              <a:t>(Advanced LIGO and Advanced Virgo) with KAGRA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306D-5272-4FAC-8740-55ED18D9F633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47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Collaboration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All contributions in cash to governing entity?</a:t>
            </a:r>
          </a:p>
          <a:p>
            <a:r>
              <a:rPr lang="en-US" dirty="0" smtClean="0"/>
              <a:t>Cash used for procurements in manner to provide “</a:t>
            </a:r>
            <a:r>
              <a:rPr lang="en-US" dirty="0" err="1" smtClean="0"/>
              <a:t>juste</a:t>
            </a:r>
            <a:r>
              <a:rPr lang="en-US" dirty="0" smtClean="0"/>
              <a:t> retour”</a:t>
            </a:r>
          </a:p>
          <a:p>
            <a:r>
              <a:rPr lang="en-US" dirty="0" smtClean="0"/>
              <a:t>Contributions divided between in-kind and common expense cash funds?</a:t>
            </a:r>
          </a:p>
          <a:p>
            <a:r>
              <a:rPr lang="en-US" dirty="0" smtClean="0"/>
              <a:t>Uniform</a:t>
            </a:r>
            <a:r>
              <a:rPr lang="en-US" baseline="0" dirty="0" smtClean="0"/>
              <a:t> policies across partnership?</a:t>
            </a:r>
          </a:p>
          <a:p>
            <a:r>
              <a:rPr lang="en-US" baseline="0" dirty="0" smtClean="0"/>
              <a:t>Contribution policies for conceptual, developmental, construction, operations, decommissioning and restoration phases?</a:t>
            </a:r>
          </a:p>
          <a:p>
            <a:r>
              <a:rPr lang="en-US" baseline="0" dirty="0" smtClean="0"/>
              <a:t>Scientific credit or equity tied to contributions?</a:t>
            </a:r>
          </a:p>
          <a:p>
            <a:r>
              <a:rPr lang="en-US" baseline="0" dirty="0" smtClean="0"/>
              <a:t>Voting percentage tied to contributions?</a:t>
            </a:r>
          </a:p>
          <a:p>
            <a:r>
              <a:rPr lang="en-US" baseline="0" dirty="0" smtClean="0"/>
              <a:t>Time value of contributions?</a:t>
            </a:r>
          </a:p>
          <a:p>
            <a:r>
              <a:rPr lang="en-US" baseline="0" dirty="0" smtClean="0"/>
              <a:t>Value basis for contributions rather than actual cost experience?</a:t>
            </a:r>
          </a:p>
          <a:p>
            <a:r>
              <a:rPr lang="en-US" baseline="0" dirty="0" smtClean="0"/>
              <a:t>Authority of central management?</a:t>
            </a:r>
          </a:p>
          <a:p>
            <a:r>
              <a:rPr lang="en-US" baseline="0" dirty="0" smtClean="0"/>
              <a:t>Governance, oversight vs. management authority?</a:t>
            </a:r>
          </a:p>
          <a:p>
            <a:r>
              <a:rPr lang="en-US" baseline="0" dirty="0" smtClean="0"/>
              <a:t>Management of poor performance by partners</a:t>
            </a:r>
          </a:p>
          <a:p>
            <a:r>
              <a:rPr lang="en-US" baseline="0" dirty="0" smtClean="0"/>
              <a:t>Consequential damages when one partner prevents performance by another</a:t>
            </a:r>
          </a:p>
          <a:p>
            <a:r>
              <a:rPr lang="en-US" baseline="0" dirty="0" smtClean="0"/>
              <a:t>Policy for addressing cost growth</a:t>
            </a:r>
          </a:p>
          <a:p>
            <a:r>
              <a:rPr lang="en-US" baseline="0" dirty="0" smtClean="0"/>
              <a:t>Policies on partner default</a:t>
            </a:r>
          </a:p>
          <a:p>
            <a:r>
              <a:rPr lang="en-US" dirty="0" smtClean="0"/>
              <a:t>Default and authorship and termination of access to data</a:t>
            </a:r>
            <a:endParaRPr lang="en-US" baseline="0" dirty="0" smtClean="0"/>
          </a:p>
          <a:p>
            <a:r>
              <a:rPr lang="en-US" baseline="0" dirty="0" smtClean="0"/>
              <a:t>Withdrawal policies</a:t>
            </a:r>
          </a:p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795E-DB88-4B16-A678-2A18C7C7E1B8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1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your vision for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or for a longer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Single world GW laboratory with multiple sites</a:t>
            </a:r>
          </a:p>
          <a:p>
            <a:pPr lvl="1"/>
            <a:r>
              <a:rPr lang="en-US" dirty="0" smtClean="0"/>
              <a:t>Vision extends beyond 3</a:t>
            </a:r>
            <a:r>
              <a:rPr lang="en-US" baseline="30000" dirty="0" smtClean="0"/>
              <a:t>rd</a:t>
            </a:r>
            <a:r>
              <a:rPr lang="en-US" dirty="0" smtClean="0"/>
              <a:t> generation</a:t>
            </a:r>
          </a:p>
          <a:p>
            <a:r>
              <a:rPr lang="en-US" dirty="0" smtClean="0"/>
              <a:t>Vision of 3</a:t>
            </a:r>
            <a:r>
              <a:rPr lang="en-US" baseline="30000" dirty="0" smtClean="0"/>
              <a:t>rd</a:t>
            </a:r>
            <a:r>
              <a:rPr lang="en-US" dirty="0" smtClean="0"/>
              <a:t> generation only</a:t>
            </a:r>
          </a:p>
          <a:p>
            <a:r>
              <a:rPr lang="en-US" dirty="0" smtClean="0"/>
              <a:t>Coordination or unified management of technology development</a:t>
            </a:r>
          </a:p>
          <a:p>
            <a:r>
              <a:rPr lang="en-US" dirty="0" smtClean="0"/>
              <a:t>Only one 3</a:t>
            </a:r>
            <a:r>
              <a:rPr lang="en-US" baseline="30000" dirty="0" smtClean="0"/>
              <a:t>rd</a:t>
            </a:r>
            <a:r>
              <a:rPr lang="en-US" dirty="0" smtClean="0"/>
              <a:t> generation IFO design deployed at multiple sites</a:t>
            </a:r>
          </a:p>
          <a:p>
            <a:pPr lvl="1"/>
            <a:r>
              <a:rPr lang="en-US" dirty="0" smtClean="0"/>
              <a:t>One construction project</a:t>
            </a:r>
          </a:p>
          <a:p>
            <a:r>
              <a:rPr lang="en-US" dirty="0" smtClean="0"/>
              <a:t>Diverse designs deployed at different sites but coordinated in operation and production of science</a:t>
            </a:r>
          </a:p>
          <a:p>
            <a:pPr lvl="1"/>
            <a:r>
              <a:rPr lang="en-US" dirty="0" smtClean="0"/>
              <a:t>Construction managed separately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Is the starting point of opening the field of gravitational wave astrophysics established by the current generation or is the 3</a:t>
            </a:r>
            <a:r>
              <a:rPr lang="en-US" baseline="30000" dirty="0" smtClean="0"/>
              <a:t>rd</a:t>
            </a:r>
            <a:r>
              <a:rPr lang="en-US" dirty="0" smtClean="0"/>
              <a:t> generation when that threshold will be realized or …</a:t>
            </a:r>
          </a:p>
          <a:p>
            <a:r>
              <a:rPr lang="en-US" dirty="0" smtClean="0"/>
              <a:t>These overwhelmingly influence the proposed governance model</a:t>
            </a:r>
          </a:p>
          <a:p>
            <a:r>
              <a:rPr lang="en-US" dirty="0" smtClean="0"/>
              <a:t>Who are you and what do you want to be?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3821-50F4-4CEA-82DA-0090175C1C1E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6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Phases: One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Conceptual</a:t>
            </a:r>
          </a:p>
          <a:p>
            <a:r>
              <a:rPr lang="en-US" dirty="0"/>
              <a:t>Development</a:t>
            </a:r>
          </a:p>
          <a:p>
            <a:r>
              <a:rPr lang="en-US" dirty="0">
                <a:solidFill>
                  <a:srgbClr val="0066FF"/>
                </a:solidFill>
              </a:rPr>
              <a:t>Construction</a:t>
            </a:r>
          </a:p>
          <a:p>
            <a:r>
              <a:rPr lang="en-US" dirty="0">
                <a:solidFill>
                  <a:srgbClr val="0066FF"/>
                </a:solidFill>
              </a:rPr>
              <a:t>Operations</a:t>
            </a:r>
          </a:p>
          <a:p>
            <a:r>
              <a:rPr lang="en-US" dirty="0"/>
              <a:t>Decommissioning and Restoration</a:t>
            </a:r>
          </a:p>
          <a:p>
            <a:endParaRPr lang="en-US" dirty="0" smtClean="0"/>
          </a:p>
          <a:p>
            <a:r>
              <a:rPr lang="en-US" dirty="0" smtClean="0"/>
              <a:t>SKA has had the first two phases and is preparing the third phase</a:t>
            </a:r>
          </a:p>
          <a:p>
            <a:pPr lvl="1"/>
            <a:r>
              <a:rPr lang="en-US" dirty="0" err="1" smtClean="0"/>
              <a:t>PrepSKA</a:t>
            </a:r>
            <a:r>
              <a:rPr lang="en-US" dirty="0" smtClean="0"/>
              <a:t> – conceptual design and technology development</a:t>
            </a:r>
          </a:p>
          <a:p>
            <a:pPr lvl="2"/>
            <a:r>
              <a:rPr lang="en-US" dirty="0" smtClean="0"/>
              <a:t>Precursor arrays of antennas built and operated for astronomy as working full science prototypes in different countries with different designs</a:t>
            </a:r>
          </a:p>
          <a:p>
            <a:pPr lvl="2"/>
            <a:r>
              <a:rPr lang="en-US" dirty="0" smtClean="0"/>
              <a:t>Governed as loose association and guided by top down funding agency consultations</a:t>
            </a:r>
          </a:p>
          <a:p>
            <a:pPr lvl="1"/>
            <a:r>
              <a:rPr lang="en-US" dirty="0" smtClean="0"/>
              <a:t>Preconstruction phase – preparing for construction readiness, a legal member international corporation was set up and is coordinating design efforts funded by cash contributions from partners and disbursed as funded work packages to member executing organizations</a:t>
            </a:r>
          </a:p>
          <a:p>
            <a:pPr lvl="2"/>
            <a:r>
              <a:rPr lang="en-US" dirty="0" smtClean="0"/>
              <a:t>IGO is being designed for construction phase</a:t>
            </a:r>
          </a:p>
          <a:p>
            <a:pPr lvl="1"/>
            <a:r>
              <a:rPr lang="en-US" dirty="0" smtClean="0"/>
              <a:t>Construction and Operations phases will be executed by IGO as if it were CERN or ESO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6800-1032-435B-87F5-4D5EF6AC7ECB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8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Vision of future </a:t>
            </a:r>
          </a:p>
          <a:p>
            <a:r>
              <a:rPr lang="en-US" dirty="0" smtClean="0"/>
              <a:t>One step or a path</a:t>
            </a:r>
          </a:p>
          <a:p>
            <a:r>
              <a:rPr lang="en-US" dirty="0" smtClean="0"/>
              <a:t>Starting point</a:t>
            </a:r>
          </a:p>
          <a:p>
            <a:r>
              <a:rPr lang="en-US" dirty="0" smtClean="0"/>
              <a:t>Nature of originators</a:t>
            </a:r>
          </a:p>
          <a:p>
            <a:r>
              <a:rPr lang="en-US" dirty="0" smtClean="0"/>
              <a:t>Appropriate models</a:t>
            </a:r>
          </a:p>
          <a:p>
            <a:r>
              <a:rPr lang="en-US" dirty="0" smtClean="0"/>
              <a:t>Collaboration parameters</a:t>
            </a:r>
          </a:p>
          <a:p>
            <a:r>
              <a:rPr lang="en-US" dirty="0" smtClean="0"/>
              <a:t>Phase progression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ecide the leading options in your vision? </a:t>
            </a:r>
            <a:r>
              <a:rPr lang="en-US" smtClean="0"/>
              <a:t>Then the </a:t>
            </a:r>
            <a:r>
              <a:rPr lang="en-US" dirty="0" smtClean="0"/>
              <a:t>governance follows.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87D-5FAE-4748-83FF-0A7FE85D6462}" type="datetime1">
              <a:rPr lang="en-US" smtClean="0"/>
              <a:t>7/6/17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4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B16-B732-4B5A-BCB3-BF917DE51EBE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6838"/>
            <a:ext cx="8939213" cy="66627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6306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9C33-D18B-45AA-8FA6-18671EF96910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5250"/>
            <a:ext cx="89344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0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4352-ACB6-43AE-B9FB-3DCBAC475F53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5250"/>
            <a:ext cx="89154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2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B64E-9C76-4FE3-AFED-D167D77EDB32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0013"/>
            <a:ext cx="8901113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6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CCC4-121E-4ED0-B8E5-C4F2347B623C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4775"/>
            <a:ext cx="89344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5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9A7-E01F-4138-90BA-25CF78843CA5}" type="datetime1">
              <a:rPr lang="en-US" smtClean="0"/>
              <a:t>7/6/17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5250"/>
            <a:ext cx="89344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1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1807</Words>
  <Application>Microsoft Macintosh PowerPoint</Application>
  <PresentationFormat>On-screen Show (4:3)</PresentationFormat>
  <Paragraphs>268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Models for Governance of Scientific Megaprojects</vt:lpstr>
      <vt:lpstr>This talk</vt:lpstr>
      <vt:lpstr>A bit of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questions</vt:lpstr>
      <vt:lpstr>Bottom Up and Top Down Analyses of Governance Models</vt:lpstr>
      <vt:lpstr>The Top Down Landscape of Governance Models</vt:lpstr>
      <vt:lpstr>Phases of a megaproject</vt:lpstr>
      <vt:lpstr>Starting Points – Originator structure drives governance</vt:lpstr>
      <vt:lpstr>Deliverables drive governance</vt:lpstr>
      <vt:lpstr>Science Modes of Delivered Facility</vt:lpstr>
      <vt:lpstr>Starting Points – Driving/Retarding Conditions</vt:lpstr>
      <vt:lpstr>Options for Global Project Governance</vt:lpstr>
      <vt:lpstr>Intergovernmental (treaty) organization (IGO)</vt:lpstr>
      <vt:lpstr>International partnership of existing executive organizations via legal member corporation</vt:lpstr>
      <vt:lpstr>Single international collaboration of existing executives via single nonbinding member association</vt:lpstr>
      <vt:lpstr>International collaboration with multiple nonbinding agreements with multiple existing executive organizations</vt:lpstr>
      <vt:lpstr>International coordination of separate, but related, existing executive organizations</vt:lpstr>
      <vt:lpstr>Non-coordinated separate, but related, existing executive organizations</vt:lpstr>
      <vt:lpstr>Collaboration Parameters</vt:lpstr>
      <vt:lpstr>What is your vision for 3rd Generation GW or for a longer future</vt:lpstr>
      <vt:lpstr>Phases: One Example</vt:lpstr>
      <vt:lpstr>Things To Consider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Science Megaproject Governance</dc:title>
  <dc:creator>Gary H Sanders</dc:creator>
  <cp:lastModifiedBy>Cadonati, Laura</cp:lastModifiedBy>
  <cp:revision>89</cp:revision>
  <dcterms:created xsi:type="dcterms:W3CDTF">2017-04-24T23:16:08Z</dcterms:created>
  <dcterms:modified xsi:type="dcterms:W3CDTF">2017-07-07T01:51:57Z</dcterms:modified>
</cp:coreProperties>
</file>