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9" r:id="rId1"/>
  </p:sldMasterIdLst>
  <p:notesMasterIdLst>
    <p:notesMasterId r:id="rId9"/>
  </p:notesMasterIdLst>
  <p:sldIdLst>
    <p:sldId id="271" r:id="rId2"/>
    <p:sldId id="499" r:id="rId3"/>
    <p:sldId id="497" r:id="rId4"/>
    <p:sldId id="407" r:id="rId5"/>
    <p:sldId id="494" r:id="rId6"/>
    <p:sldId id="495" r:id="rId7"/>
    <p:sldId id="500" r:id="rId8"/>
  </p:sldIdLst>
  <p:sldSz cx="9144000" cy="6858000" type="screen4x3"/>
  <p:notesSz cx="7102475" cy="89916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56" d="100"/>
          <a:sy n="56" d="100"/>
        </p:scale>
        <p:origin x="369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9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4313" y="0"/>
            <a:ext cx="3078162" cy="449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03338" y="674688"/>
            <a:ext cx="4495800" cy="3371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7738" y="4270375"/>
            <a:ext cx="5207000" cy="404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2338"/>
            <a:ext cx="30781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4313" y="8542338"/>
            <a:ext cx="3078162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0D5798C-BFF0-6B41-B576-71BA2EEFE2A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2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798C-BFF0-6B41-B576-71BA2EEFE2A9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424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798C-BFF0-6B41-B576-71BA2EEFE2A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32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D5798C-BFF0-6B41-B576-71BA2EEFE2A9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72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A17F8-CD4A-364B-9A4B-D7BC2173F1C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09716" y="6400800"/>
            <a:ext cx="2315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G-1701270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12982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ED897-5187-FF46-8E33-9ECBCFA5FC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575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28600"/>
            <a:ext cx="20383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9626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37ABC-A3D9-1E44-9169-1D0E1BC583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5443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150" y="0"/>
            <a:ext cx="7239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6-July-17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9E123-5C0D-3C48-A84C-217F8121E6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124200" y="6477000"/>
            <a:ext cx="2895600" cy="457200"/>
          </a:xfrm>
        </p:spPr>
        <p:txBody>
          <a:bodyPr/>
          <a:lstStyle/>
          <a:p>
            <a:r>
              <a:rPr lang="en-US" smtClean="0"/>
              <a:t>DAWN III G3 Workshop - Syracuse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293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3678" y="5943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90627-2641-D545-B7DC-1C11A57819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52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E8D3-6D19-3B47-A117-6E3B91CA7D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11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C2040-5100-4F4A-8B69-DDAE14683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22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DA366-E323-FC49-BB4D-BC891A371E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555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3394C2-312B-0F42-9FF4-C414201DA6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462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8B2372-5FD9-DB4B-9A84-977C70279D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060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7937D-2B8E-1845-A00E-47803F02A9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747D2-02E1-6E43-B0E4-81A4CCA8DE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0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65944" y="6369118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 smtClean="0"/>
              <a:t>6-July-17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b="1" i="1">
                <a:latin typeface="+mn-lt"/>
              </a:defRPr>
            </a:lvl1pPr>
          </a:lstStyle>
          <a:p>
            <a:r>
              <a:rPr lang="en-US" smtClean="0"/>
              <a:t>DAWN III G3 Workshop - Syracuse</a:t>
            </a:r>
            <a:endParaRPr lang="en-US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52217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524EDEDE-44F3-A444-A231-F3C7ACD4F78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9731" y="1247295"/>
            <a:ext cx="8534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709058" y="0"/>
            <a:ext cx="6031894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57200" y="6658387"/>
            <a:ext cx="6649256" cy="23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 anchor="ctr">
            <a:spAutoFit/>
          </a:bodyPr>
          <a:lstStyle/>
          <a:p>
            <a:r>
              <a:rPr lang="en-US" sz="900" dirty="0">
                <a:solidFill>
                  <a:schemeClr val="tx2"/>
                </a:solidFill>
                <a:latin typeface="Arial"/>
                <a:cs typeface="Arial"/>
              </a:rPr>
              <a:t>			 				</a:t>
            </a: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430713" y="6484938"/>
            <a:ext cx="282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479925" y="3189288"/>
            <a:ext cx="354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479925" y="3108325"/>
            <a:ext cx="523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11112" y="1066800"/>
            <a:ext cx="9132888" cy="38100"/>
          </a:xfrm>
          <a:prstGeom prst="rect">
            <a:avLst/>
          </a:prstGeom>
          <a:solidFill>
            <a:srgbClr val="DC008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86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1" name="Photo Editor Photo" r:id="rId15" imgW="4409524" imgH="3219899" progId="MSPhotoEd.3">
                  <p:embed/>
                </p:oleObj>
              </mc:Choice>
              <mc:Fallback>
                <p:oleObj name="Photo Editor Photo" r:id="rId15" imgW="4409524" imgH="3219899" progId="MSPhotoEd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5" r:id="rId12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Helvetica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5000"/>
        <a:buFont typeface="Monotype Sorts" charset="0"/>
        <a:buChar char="l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>
          <a:solidFill>
            <a:schemeClr val="tx2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1600">
          <a:solidFill>
            <a:schemeClr val="tx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Monotype Sorts" charset="0"/>
        <a:buChar char="l"/>
        <a:defRPr sz="1600">
          <a:solidFill>
            <a:schemeClr val="tx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png"/><Relationship Id="rId11" Type="http://schemas.openxmlformats.org/officeDocument/2006/relationships/oleObject" Target="../embeddings/oleObject3.bin"/><Relationship Id="rId5" Type="http://schemas.openxmlformats.org/officeDocument/2006/relationships/image" Target="../media/image11.png"/><Relationship Id="rId10" Type="http://schemas.openxmlformats.org/officeDocument/2006/relationships/image" Target="../media/image1.png"/><Relationship Id="rId4" Type="http://schemas.openxmlformats.org/officeDocument/2006/relationships/image" Target="../media/image10.png"/><Relationship Id="rId9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3502" y="1790611"/>
            <a:ext cx="7330379" cy="1001062"/>
          </a:xfrm>
        </p:spPr>
        <p:txBody>
          <a:bodyPr/>
          <a:lstStyle/>
          <a:p>
            <a:pPr algn="r"/>
            <a:r>
              <a:rPr lang="en-US" sz="4000" b="1" dirty="0" smtClean="0"/>
              <a:t>DAWN III Workshop: </a:t>
            </a:r>
            <a:br>
              <a:rPr lang="en-US" sz="4000" b="1" dirty="0" smtClean="0"/>
            </a:br>
            <a:r>
              <a:rPr lang="en-US" sz="3200" b="1" dirty="0" smtClean="0">
                <a:solidFill>
                  <a:srgbClr val="00B050"/>
                </a:solidFill>
              </a:rPr>
              <a:t>What’s Next for Gravitational Wave Astronomy? </a:t>
            </a:r>
            <a:endParaRPr lang="en-US" sz="3200" b="1" dirty="0">
              <a:solidFill>
                <a:srgbClr val="00B05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52941" y="3702027"/>
            <a:ext cx="2536219" cy="17526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Barry C Barish</a:t>
            </a:r>
          </a:p>
          <a:p>
            <a:pPr algn="l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LIGO Laboratory </a:t>
            </a:r>
          </a:p>
          <a:p>
            <a:pPr algn="l"/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</a:rPr>
              <a:t>6-July-2017</a:t>
            </a:r>
            <a:endParaRPr lang="en-US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27148" y="5613452"/>
            <a:ext cx="27414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+mn-lt"/>
              </a:rPr>
              <a:t>Strategic Issues</a:t>
            </a:r>
            <a:endParaRPr lang="en-US" sz="2800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924" y="2647525"/>
            <a:ext cx="3865904" cy="279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65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0692" y="247827"/>
            <a:ext cx="7204206" cy="690785"/>
          </a:xfrm>
        </p:spPr>
        <p:txBody>
          <a:bodyPr/>
          <a:lstStyle/>
          <a:p>
            <a:r>
              <a:rPr lang="en-US" dirty="0" smtClean="0"/>
              <a:t>Context of G3:  Where will we </a:t>
            </a:r>
            <a:r>
              <a:rPr lang="en-US" dirty="0"/>
              <a:t>b</a:t>
            </a:r>
            <a:r>
              <a:rPr lang="en-US" dirty="0" smtClean="0"/>
              <a:t>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169" y="1236070"/>
            <a:ext cx="7934530" cy="5043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LCGTnewpicture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6400"/>
            <a:ext cx="9144000" cy="6858000"/>
          </a:xfrm>
          <a:prstGeom prst="rect">
            <a:avLst/>
          </a:prstGeom>
        </p:spPr>
      </p:pic>
      <p:pic>
        <p:nvPicPr>
          <p:cNvPr id="8" name="Picture 2" descr="C:\Users\Seiji Kawamura\Pictures\研究画像\研究\LCGT-CryoStat00-v2_120927-3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733" y="1465829"/>
            <a:ext cx="3078053" cy="2104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776" y="4753154"/>
            <a:ext cx="2805224" cy="210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テキスト ボックス 10"/>
          <p:cNvSpPr txBox="1"/>
          <p:nvPr/>
        </p:nvSpPr>
        <p:spPr>
          <a:xfrm>
            <a:off x="4459856" y="761478"/>
            <a:ext cx="46065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800" b="1" dirty="0" smtClean="0">
                <a:solidFill>
                  <a:srgbClr val="FFFF00"/>
                </a:solidFill>
                <a:latin typeface="+mj-lt"/>
              </a:rPr>
              <a:t>KAGRA</a:t>
            </a:r>
          </a:p>
          <a:p>
            <a:pPr algn="ctr"/>
            <a:r>
              <a:rPr lang="en-US" altLang="ja-JP" sz="3600" b="1" i="1" dirty="0" smtClean="0">
                <a:solidFill>
                  <a:schemeClr val="bg1"/>
                </a:solidFill>
                <a:latin typeface="+mj-lt"/>
              </a:rPr>
              <a:t>Kamioka Mine</a:t>
            </a:r>
            <a:endParaRPr lang="en-US" altLang="ja-JP" sz="3600" b="1" i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6001555" y="4048752"/>
            <a:ext cx="31424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+mj-lt"/>
              </a:rPr>
              <a:t>Underground</a:t>
            </a: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-1" y="854058"/>
            <a:ext cx="38818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3200" b="1" dirty="0" smtClean="0">
                <a:solidFill>
                  <a:prstClr val="white"/>
                </a:solidFill>
                <a:latin typeface="+mj-lt"/>
              </a:rPr>
              <a:t>Cryogenic Mirror</a:t>
            </a:r>
            <a:endParaRPr lang="en-US" altLang="ja-JP" sz="3200" b="1" dirty="0">
              <a:solidFill>
                <a:prstClr val="white"/>
              </a:solidFill>
              <a:latin typeface="+mj-lt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" y="5805576"/>
            <a:ext cx="74916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200" b="1" dirty="0" smtClean="0">
                <a:solidFill>
                  <a:schemeClr val="bg1"/>
                </a:solidFill>
                <a:latin typeface="+mj-lt"/>
              </a:rPr>
              <a:t>Technologies crucial for next-generation detectors;</a:t>
            </a:r>
          </a:p>
          <a:p>
            <a:r>
              <a:rPr lang="en-US" altLang="ja-JP" sz="2200" b="1" dirty="0" smtClean="0">
                <a:solidFill>
                  <a:schemeClr val="bg1"/>
                </a:solidFill>
                <a:latin typeface="+mj-lt"/>
              </a:rPr>
              <a:t>KAGRA can be regarded as a 2.5-generation detector.</a:t>
            </a:r>
            <a:endParaRPr kumimoji="1" lang="ja-JP" altLang="en-US" sz="2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780114" y="44038"/>
            <a:ext cx="7204206" cy="6907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kern="0" dirty="0" smtClean="0"/>
              <a:t>Context of G3:  Where will we be?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91222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6-July-17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DAWN III G3 Workshop - Syracuse</a:t>
            </a: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E4197-CD86-40FD-A80E-CF29F7E51E15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pic>
        <p:nvPicPr>
          <p:cNvPr id="225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119399" y="153824"/>
            <a:ext cx="7204206" cy="888764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kern="0" smtClean="0"/>
              <a:t>Context of G3:  Where will we be?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73525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srgbClr val="618FFD"/>
              </a:solidFill>
            </a:endParaRPr>
          </a:p>
        </p:txBody>
      </p:sp>
      <p:sp>
        <p:nvSpPr>
          <p:cNvPr id="65538" name="Text Placeholder 2"/>
          <p:cNvSpPr>
            <a:spLocks noGrp="1"/>
          </p:cNvSpPr>
          <p:nvPr>
            <p:ph type="body" sz="half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18FFD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65539" name="Content Placeholder 3"/>
          <p:cNvSpPr>
            <a:spLocks noGrp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618FFD"/>
              </a:solidFill>
              <a:latin typeface="Helvetica" charset="0"/>
              <a:ea typeface="ＭＳ Ｐゴシック" charset="0"/>
            </a:endParaRPr>
          </a:p>
        </p:txBody>
      </p:sp>
      <p:sp>
        <p:nvSpPr>
          <p:cNvPr id="6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2075" tIns="46038" rIns="92075" bIns="46038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0EF822D4-0105-D048-9D49-0C934D6A346D}" type="slidenum">
              <a:rPr lang="en-US" smtClean="0">
                <a:solidFill>
                  <a:srgbClr val="618FFD"/>
                </a:solidFill>
              </a:rPr>
              <a:pPr>
                <a:defRPr/>
              </a:pPr>
              <a:t>5</a:t>
            </a:fld>
            <a:endParaRPr lang="en-US">
              <a:solidFill>
                <a:srgbClr val="618FFD"/>
              </a:solidFill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618FFD"/>
              </a:solidFill>
              <a:cs typeface="+mn-cs"/>
            </a:endParaRPr>
          </a:p>
        </p:txBody>
      </p:sp>
      <p:pic>
        <p:nvPicPr>
          <p:cNvPr id="65543" name="Picture 6" descr="WorldMapXpar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" y="1293813"/>
            <a:ext cx="8648700" cy="520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2588" y="1876425"/>
            <a:ext cx="871537" cy="6445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" name="Picture 1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7550" y="2641600"/>
            <a:ext cx="882650" cy="5588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22475" y="2790825"/>
            <a:ext cx="941388" cy="78581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888" y="1990725"/>
            <a:ext cx="984250" cy="6699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3" name="Slide Number Placeholder 4"/>
          <p:cNvSpPr txBox="1">
            <a:spLocks/>
          </p:cNvSpPr>
          <p:nvPr/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2075" tIns="46038" rIns="92075" bIns="46038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b="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1400" b="1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>
              <a:defRPr/>
            </a:pPr>
            <a:fld id="{C03EA127-2F12-4944-9EC8-641F115FF3AB}" type="slidenum">
              <a:rPr lang="en-US" smtClean="0">
                <a:solidFill>
                  <a:srgbClr val="618FFD"/>
                </a:solidFill>
              </a:rPr>
              <a:pPr>
                <a:defRPr/>
              </a:pPr>
              <a:t>5</a:t>
            </a:fld>
            <a:endParaRPr lang="en-US">
              <a:solidFill>
                <a:srgbClr val="618FFD"/>
              </a:solidFill>
            </a:endParaRPr>
          </a:p>
        </p:txBody>
      </p:sp>
      <p:pic>
        <p:nvPicPr>
          <p:cNvPr id="65549" name="図 10" descr="LCGTPosterSimpleE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/>
          <a:stretch>
            <a:fillRect/>
          </a:stretch>
        </p:blipFill>
        <p:spPr bwMode="auto">
          <a:xfrm>
            <a:off x="7446963" y="2552700"/>
            <a:ext cx="1222375" cy="8255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5550" name="Object 14"/>
          <p:cNvGraphicFramePr>
            <a:graphicFrameLocks noChangeAspect="1"/>
          </p:cNvGraphicFramePr>
          <p:nvPr/>
        </p:nvGraphicFramePr>
        <p:xfrm>
          <a:off x="0" y="0"/>
          <a:ext cx="1366838" cy="998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6" name="Photo Editor Photo" r:id="rId9" imgW="4409524" imgH="3219899" progId="MSPhotoEd.3">
                  <p:embed/>
                </p:oleObj>
              </mc:Choice>
              <mc:Fallback>
                <p:oleObj name="Photo Editor Photo" r:id="rId9" imgW="4409524" imgH="321989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366838" cy="998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2"/>
          <p:cNvPicPr>
            <a:picLocks noChangeAspect="1" noChangeArrowheads="1"/>
          </p:cNvPicPr>
          <p:nvPr/>
        </p:nvPicPr>
        <p:blipFill>
          <a:blip r:embed="rId6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6925" y="3241675"/>
            <a:ext cx="904875" cy="754063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636713" y="138113"/>
            <a:ext cx="6954837" cy="10779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0" i="1" dirty="0">
                <a:solidFill>
                  <a:srgbClr val="618FFD"/>
                </a:solidFill>
                <a:latin typeface="Arial"/>
                <a:cs typeface="Arial"/>
              </a:rPr>
              <a:t>The advanced GW detector network:</a:t>
            </a:r>
          </a:p>
          <a:p>
            <a:pPr algn="ctr">
              <a:defRPr/>
            </a:pPr>
            <a:r>
              <a:rPr lang="en-US" sz="3200" b="0" i="1" dirty="0">
                <a:solidFill>
                  <a:srgbClr val="618FFD"/>
                </a:solidFill>
                <a:latin typeface="+mn-lt"/>
              </a:rPr>
              <a:t>2015-2025</a:t>
            </a:r>
          </a:p>
        </p:txBody>
      </p:sp>
      <p:sp>
        <p:nvSpPr>
          <p:cNvPr id="65553" name="TextBox 19"/>
          <p:cNvSpPr txBox="1">
            <a:spLocks noChangeArrowheads="1"/>
          </p:cNvSpPr>
          <p:nvPr/>
        </p:nvSpPr>
        <p:spPr bwMode="auto">
          <a:xfrm>
            <a:off x="4103688" y="1217613"/>
            <a:ext cx="13414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18FFD"/>
                </a:solidFill>
              </a:rPr>
              <a:t>GEO600 (HF)</a:t>
            </a:r>
          </a:p>
          <a:p>
            <a:r>
              <a:rPr lang="en-US">
                <a:solidFill>
                  <a:srgbClr val="618FFD"/>
                </a:solidFill>
              </a:rPr>
              <a:t>2011 </a:t>
            </a:r>
          </a:p>
        </p:txBody>
      </p:sp>
      <p:sp>
        <p:nvSpPr>
          <p:cNvPr id="65554" name="TextBox 20"/>
          <p:cNvSpPr txBox="1">
            <a:spLocks noChangeArrowheads="1"/>
          </p:cNvSpPr>
          <p:nvPr/>
        </p:nvSpPr>
        <p:spPr bwMode="auto">
          <a:xfrm>
            <a:off x="657225" y="1189038"/>
            <a:ext cx="15319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18FFD"/>
                </a:solidFill>
              </a:rPr>
              <a:t>Advanced LIGO </a:t>
            </a:r>
          </a:p>
          <a:p>
            <a:r>
              <a:rPr lang="en-US">
                <a:solidFill>
                  <a:srgbClr val="618FFD"/>
                </a:solidFill>
              </a:rPr>
              <a:t>Hanford </a:t>
            </a:r>
          </a:p>
          <a:p>
            <a:r>
              <a:rPr lang="en-US">
                <a:solidFill>
                  <a:srgbClr val="618FFD"/>
                </a:solidFill>
              </a:rPr>
              <a:t>2015 </a:t>
            </a:r>
          </a:p>
        </p:txBody>
      </p:sp>
      <p:sp>
        <p:nvSpPr>
          <p:cNvPr id="65555" name="TextBox 21"/>
          <p:cNvSpPr txBox="1">
            <a:spLocks noChangeArrowheads="1"/>
          </p:cNvSpPr>
          <p:nvPr/>
        </p:nvSpPr>
        <p:spPr bwMode="auto">
          <a:xfrm>
            <a:off x="874713" y="3716338"/>
            <a:ext cx="1531937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18FFD"/>
                </a:solidFill>
              </a:rPr>
              <a:t>Advanced LIGO </a:t>
            </a:r>
          </a:p>
          <a:p>
            <a:r>
              <a:rPr lang="en-US">
                <a:solidFill>
                  <a:srgbClr val="618FFD"/>
                </a:solidFill>
              </a:rPr>
              <a:t>Livingston </a:t>
            </a:r>
          </a:p>
          <a:p>
            <a:r>
              <a:rPr lang="en-US">
                <a:solidFill>
                  <a:srgbClr val="618FFD"/>
                </a:solidFill>
              </a:rPr>
              <a:t>2015 </a:t>
            </a:r>
          </a:p>
        </p:txBody>
      </p:sp>
      <p:sp>
        <p:nvSpPr>
          <p:cNvPr id="65556" name="TextBox 22"/>
          <p:cNvSpPr txBox="1">
            <a:spLocks noChangeArrowheads="1"/>
          </p:cNvSpPr>
          <p:nvPr/>
        </p:nvSpPr>
        <p:spPr bwMode="auto">
          <a:xfrm>
            <a:off x="3836988" y="3838575"/>
            <a:ext cx="1041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618FFD"/>
                </a:solidFill>
              </a:rPr>
              <a:t>Advanced </a:t>
            </a:r>
          </a:p>
          <a:p>
            <a:r>
              <a:rPr lang="en-US" dirty="0">
                <a:solidFill>
                  <a:srgbClr val="618FFD"/>
                </a:solidFill>
              </a:rPr>
              <a:t>Virgo</a:t>
            </a:r>
          </a:p>
          <a:p>
            <a:r>
              <a:rPr lang="en-US" dirty="0" smtClean="0">
                <a:solidFill>
                  <a:srgbClr val="618FFD"/>
                </a:solidFill>
              </a:rPr>
              <a:t>2016</a:t>
            </a:r>
            <a:endParaRPr lang="en-US" dirty="0">
              <a:solidFill>
                <a:srgbClr val="618FFD"/>
              </a:solidFill>
            </a:endParaRPr>
          </a:p>
        </p:txBody>
      </p:sp>
      <p:sp>
        <p:nvSpPr>
          <p:cNvPr id="65557" name="TextBox 23"/>
          <p:cNvSpPr txBox="1">
            <a:spLocks noChangeArrowheads="1"/>
          </p:cNvSpPr>
          <p:nvPr/>
        </p:nvSpPr>
        <p:spPr bwMode="auto">
          <a:xfrm>
            <a:off x="5813425" y="4141788"/>
            <a:ext cx="11080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618FFD"/>
                </a:solidFill>
              </a:rPr>
              <a:t>LIGO-India</a:t>
            </a:r>
          </a:p>
          <a:p>
            <a:r>
              <a:rPr lang="en-US" smtClean="0">
                <a:solidFill>
                  <a:srgbClr val="618FFD"/>
                </a:solidFill>
              </a:rPr>
              <a:t>2022</a:t>
            </a:r>
            <a:endParaRPr lang="en-US">
              <a:solidFill>
                <a:srgbClr val="618FFD"/>
              </a:solidFill>
            </a:endParaRPr>
          </a:p>
        </p:txBody>
      </p:sp>
      <p:sp>
        <p:nvSpPr>
          <p:cNvPr id="65558" name="TextBox 24"/>
          <p:cNvSpPr txBox="1">
            <a:spLocks noChangeArrowheads="1"/>
          </p:cNvSpPr>
          <p:nvPr/>
        </p:nvSpPr>
        <p:spPr bwMode="auto">
          <a:xfrm>
            <a:off x="8245475" y="3417888"/>
            <a:ext cx="8366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>
                <a:solidFill>
                  <a:srgbClr val="618FFD"/>
                </a:solidFill>
              </a:rPr>
              <a:t>KAGRA</a:t>
            </a:r>
          </a:p>
          <a:p>
            <a:r>
              <a:rPr lang="en-US">
                <a:solidFill>
                  <a:srgbClr val="618FFD"/>
                </a:solidFill>
              </a:rPr>
              <a:t>2017</a:t>
            </a:r>
          </a:p>
        </p:txBody>
      </p:sp>
      <p:graphicFrame>
        <p:nvGraphicFramePr>
          <p:cNvPr id="65559" name="Object 639"/>
          <p:cNvGraphicFramePr>
            <a:graphicFrameLocks noChangeAspect="1"/>
          </p:cNvGraphicFramePr>
          <p:nvPr/>
        </p:nvGraphicFramePr>
        <p:xfrm>
          <a:off x="0" y="0"/>
          <a:ext cx="1430338" cy="1049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97" name="Image" r:id="rId11" imgW="1766325" imgH="1296152" progId="Photoshop.Image.5">
                  <p:embed/>
                </p:oleObj>
              </mc:Choice>
              <mc:Fallback>
                <p:oleObj name="Image" r:id="rId11" imgW="1766325" imgH="1296152" progId="Photoshop.Image.5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30338" cy="1049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Straight Arrow Connector 14"/>
          <p:cNvCxnSpPr>
            <a:endCxn id="10" idx="2"/>
          </p:cNvCxnSpPr>
          <p:nvPr/>
        </p:nvCxnSpPr>
        <p:spPr bwMode="auto">
          <a:xfrm flipV="1">
            <a:off x="4373563" y="3200400"/>
            <a:ext cx="595312" cy="6223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6-July-17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79E123-5C0D-3C48-A84C-217F8121E6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DAWN III G3 Workshop - Syracuse</a:t>
            </a:r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 bwMode="auto">
          <a:xfrm>
            <a:off x="1640692" y="247827"/>
            <a:ext cx="7204206" cy="8777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kern="0" smtClean="0"/>
              <a:t>Context of G3:  Where will we be?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92850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60327"/>
            <a:ext cx="7886700" cy="896508"/>
          </a:xfrm>
        </p:spPr>
        <p:txBody>
          <a:bodyPr>
            <a:normAutofit fontScale="90000"/>
          </a:bodyPr>
          <a:lstStyle/>
          <a:p>
            <a:r>
              <a:rPr lang="en-GB" b="1" i="0" dirty="0" smtClean="0"/>
              <a:t>Localization of the Source</a:t>
            </a:r>
            <a:br>
              <a:rPr lang="en-GB" b="1" i="0" dirty="0" smtClean="0"/>
            </a:br>
            <a:r>
              <a:rPr lang="en-GB" sz="3100" b="1" dirty="0" smtClean="0">
                <a:solidFill>
                  <a:srgbClr val="FF0000"/>
                </a:solidFill>
              </a:rPr>
              <a:t>future: more precise</a:t>
            </a:r>
            <a:endParaRPr lang="en-GB" sz="31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93040" y="5262880"/>
            <a:ext cx="8757920" cy="136144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Adding Virgo will break the annulus</a:t>
            </a:r>
          </a:p>
          <a:p>
            <a:r>
              <a:rPr lang="en-GB" dirty="0" smtClean="0"/>
              <a:t>As sensitivity progresses, so does the localization. </a:t>
            </a:r>
            <a:r>
              <a:rPr lang="en-GB" dirty="0" smtClean="0">
                <a:solidFill>
                  <a:srgbClr val="C00000"/>
                </a:solidFill>
              </a:rPr>
              <a:t>In the design LIGO-Virgo network, GW150914 could have been localized to less than 20 deg</a:t>
            </a:r>
            <a:r>
              <a:rPr lang="en-GB" baseline="30000" dirty="0" smtClean="0">
                <a:solidFill>
                  <a:srgbClr val="C00000"/>
                </a:solidFill>
              </a:rPr>
              <a:t>2</a:t>
            </a:r>
          </a:p>
          <a:p>
            <a:r>
              <a:rPr lang="en-GB" dirty="0" smtClean="0"/>
              <a:t>LIGO India will lead to a further impressive improvement</a:t>
            </a:r>
          </a:p>
          <a:p>
            <a:endParaRPr lang="en-GB" dirty="0" smtClean="0"/>
          </a:p>
          <a:p>
            <a:pPr lvl="1"/>
            <a:endParaRPr lang="en-GB" b="1" dirty="0" smtClean="0"/>
          </a:p>
          <a:p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92" y="977679"/>
            <a:ext cx="7721600" cy="426435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5357" y="1070886"/>
            <a:ext cx="1037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2016-17</a:t>
            </a:r>
            <a:endParaRPr lang="en-GB" sz="1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801895" y="1129140"/>
            <a:ext cx="9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2017-18</a:t>
            </a:r>
            <a:endParaRPr lang="en-GB" sz="1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56984" y="3248440"/>
            <a:ext cx="9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2019+</a:t>
            </a:r>
            <a:endParaRPr lang="en-GB" sz="1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7755286" y="3329995"/>
            <a:ext cx="966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2022+</a:t>
            </a:r>
            <a:endParaRPr lang="en-GB" sz="18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6-July-17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1640692" y="60327"/>
            <a:ext cx="7204206" cy="87828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i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Helvetica" charset="0"/>
                <a:ea typeface="ＭＳ Ｐゴシック" charset="0"/>
              </a:defRPr>
            </a:lvl9pPr>
          </a:lstStyle>
          <a:p>
            <a:r>
              <a:rPr lang="en-US" kern="0" smtClean="0"/>
              <a:t>Context of G3:  Where will we be?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82960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G3:  Some Big 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731" y="1247294"/>
            <a:ext cx="8534400" cy="522970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Science Motivations and Goals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</a:rPr>
              <a:t>GWIC Committee (must be done in the context of projected G2)</a:t>
            </a:r>
          </a:p>
          <a:p>
            <a:pPr lvl="1">
              <a:buFont typeface="Wingdings" panose="05000000000000000000" pitchFamily="2" charset="2"/>
              <a:buChar char="§"/>
            </a:pPr>
            <a:endParaRPr lang="en-US" b="1" dirty="0"/>
          </a:p>
          <a:p>
            <a:pPr marL="0" indent="0">
              <a:buNone/>
            </a:pPr>
            <a:r>
              <a:rPr lang="en-US" b="1" dirty="0" smtClean="0"/>
              <a:t>Science Goals </a:t>
            </a:r>
            <a:r>
              <a:rPr lang="en-US" b="1" dirty="0" smtClean="0">
                <a:sym typeface="Wingdings" panose="05000000000000000000" pitchFamily="2" charset="2"/>
              </a:rPr>
              <a:t> Technical Performance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Frequency vs Sensitivity Goals?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Network Performance Goals (e.g. Pointing Accuracy)?</a:t>
            </a:r>
            <a:endParaRPr lang="en-US" b="1" dirty="0">
              <a:solidFill>
                <a:schemeClr val="tx1"/>
              </a:solidFill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§"/>
            </a:pPr>
            <a:endParaRPr lang="en-US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 b="1" dirty="0" smtClean="0">
                <a:sym typeface="Wingdings" panose="05000000000000000000" pitchFamily="2" charset="2"/>
              </a:rPr>
              <a:t>Strategic Issues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How many G3 Detectors are required?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G3 Detectors:  Identical or Different?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b="1" dirty="0" smtClean="0">
                <a:solidFill>
                  <a:schemeClr val="tx1"/>
                </a:solidFill>
                <a:sym typeface="Wingdings" panose="05000000000000000000" pitchFamily="2" charset="2"/>
              </a:rPr>
              <a:t>How Internationally Organized/Funded/Implemented?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Present GW Model:  “Collaboration of Collaborations?” 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Globally Organized, like ILC, SKA?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Global w/ Strong Host, like CERN LHC, DUNE?  </a:t>
            </a:r>
          </a:p>
          <a:p>
            <a:pPr lvl="2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‘Limited’ Partnerships, like ALMA, LSST, TMT?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89731" y="6400800"/>
            <a:ext cx="1905000" cy="457200"/>
          </a:xfrm>
        </p:spPr>
        <p:txBody>
          <a:bodyPr/>
          <a:lstStyle/>
          <a:p>
            <a:r>
              <a:rPr lang="en-US" dirty="0" smtClean="0"/>
              <a:t>6-July-17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DAWN III G3 Workshop - Syracuse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90627-2641-D545-B7DC-1C11A578194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Down Arrow 6"/>
          <p:cNvSpPr/>
          <p:nvPr/>
        </p:nvSpPr>
        <p:spPr bwMode="auto">
          <a:xfrm>
            <a:off x="2437929" y="1991169"/>
            <a:ext cx="484632" cy="42729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8" name="Down Arrow 7"/>
          <p:cNvSpPr/>
          <p:nvPr/>
        </p:nvSpPr>
        <p:spPr bwMode="auto">
          <a:xfrm>
            <a:off x="2420737" y="3408346"/>
            <a:ext cx="484632" cy="427290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9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F0900043-v1-1">
  <a:themeElements>
    <a:clrScheme name="">
      <a:dk1>
        <a:srgbClr val="114FFB"/>
      </a:dk1>
      <a:lt1>
        <a:srgbClr val="FFFFFF"/>
      </a:lt1>
      <a:dk2>
        <a:srgbClr val="000000"/>
      </a:dk2>
      <a:lt2>
        <a:srgbClr val="CECECE"/>
      </a:lt2>
      <a:accent1>
        <a:srgbClr val="D49FFF"/>
      </a:accent1>
      <a:accent2>
        <a:srgbClr val="618FFD"/>
      </a:accent2>
      <a:accent3>
        <a:srgbClr val="FFFFFF"/>
      </a:accent3>
      <a:accent4>
        <a:srgbClr val="0D42D6"/>
      </a:accent4>
      <a:accent5>
        <a:srgbClr val="E6CDFF"/>
      </a:accent5>
      <a:accent6>
        <a:srgbClr val="5781E5"/>
      </a:accent6>
      <a:hlink>
        <a:srgbClr val="009688"/>
      </a:hlink>
      <a:folHlink>
        <a:srgbClr val="DADADA"/>
      </a:folHlink>
    </a:clrScheme>
    <a:fontScheme name="Default Design">
      <a:majorFont>
        <a:latin typeface="Helvetica"/>
        <a:ea typeface="ＭＳ Ｐゴシック"/>
        <a:cs typeface=""/>
      </a:majorFont>
      <a:minorFont>
        <a:latin typeface="Helvetic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F0900043-v1-1.potx</Template>
  <TotalTime>26745</TotalTime>
  <Words>302</Words>
  <Application>Microsoft Office PowerPoint</Application>
  <PresentationFormat>On-screen Show (4:3)</PresentationFormat>
  <Paragraphs>78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Helvetica</vt:lpstr>
      <vt:lpstr>Monotype Sorts</vt:lpstr>
      <vt:lpstr>Times New Roman</vt:lpstr>
      <vt:lpstr>Wingdings</vt:lpstr>
      <vt:lpstr>F0900043-v1-1</vt:lpstr>
      <vt:lpstr>Photo Editor Photo</vt:lpstr>
      <vt:lpstr>Image</vt:lpstr>
      <vt:lpstr>DAWN III Workshop:  What’s Next for Gravitational Wave Astronomy? </vt:lpstr>
      <vt:lpstr>Context of G3:  Where will we be?</vt:lpstr>
      <vt:lpstr>PowerPoint Presentation</vt:lpstr>
      <vt:lpstr>PowerPoint Presentation</vt:lpstr>
      <vt:lpstr>PowerPoint Presentation</vt:lpstr>
      <vt:lpstr>Localization of the Source future: more precise</vt:lpstr>
      <vt:lpstr>G3:  Some Big Issues</vt:lpstr>
    </vt:vector>
  </TitlesOfParts>
  <Manager/>
  <Company>California Institute of Technology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David Reitze</dc:creator>
  <cp:keywords/>
  <dc:description/>
  <cp:lastModifiedBy>bcbarish@verizon.net</cp:lastModifiedBy>
  <cp:revision>337</cp:revision>
  <cp:lastPrinted>1999-10-01T21:59:04Z</cp:lastPrinted>
  <dcterms:created xsi:type="dcterms:W3CDTF">2002-09-05T00:08:29Z</dcterms:created>
  <dcterms:modified xsi:type="dcterms:W3CDTF">2017-07-06T11:40:25Z</dcterms:modified>
  <cp:category/>
</cp:coreProperties>
</file>