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g" ContentType="video/unknown"/>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35"/>
  </p:notesMasterIdLst>
  <p:handoutMasterIdLst>
    <p:handoutMasterId r:id="rId36"/>
  </p:handoutMasterIdLst>
  <p:sldIdLst>
    <p:sldId id="411" r:id="rId2"/>
    <p:sldId id="526" r:id="rId3"/>
    <p:sldId id="498" r:id="rId4"/>
    <p:sldId id="525" r:id="rId5"/>
    <p:sldId id="488" r:id="rId6"/>
    <p:sldId id="413" r:id="rId7"/>
    <p:sldId id="485" r:id="rId8"/>
    <p:sldId id="462" r:id="rId9"/>
    <p:sldId id="514" r:id="rId10"/>
    <p:sldId id="516" r:id="rId11"/>
    <p:sldId id="517" r:id="rId12"/>
    <p:sldId id="515" r:id="rId13"/>
    <p:sldId id="412" r:id="rId14"/>
    <p:sldId id="454" r:id="rId15"/>
    <p:sldId id="459" r:id="rId16"/>
    <p:sldId id="511" r:id="rId17"/>
    <p:sldId id="464" r:id="rId18"/>
    <p:sldId id="518" r:id="rId19"/>
    <p:sldId id="481" r:id="rId20"/>
    <p:sldId id="512" r:id="rId21"/>
    <p:sldId id="519" r:id="rId22"/>
    <p:sldId id="520" r:id="rId23"/>
    <p:sldId id="528" r:id="rId24"/>
    <p:sldId id="503" r:id="rId25"/>
    <p:sldId id="468" r:id="rId26"/>
    <p:sldId id="508" r:id="rId27"/>
    <p:sldId id="521" r:id="rId28"/>
    <p:sldId id="422" r:id="rId29"/>
    <p:sldId id="501" r:id="rId30"/>
    <p:sldId id="522" r:id="rId31"/>
    <p:sldId id="523" r:id="rId32"/>
    <p:sldId id="442" r:id="rId33"/>
    <p:sldId id="527" r:id="rId34"/>
  </p:sldIdLst>
  <p:sldSz cx="9144000" cy="6858000" type="screen4x3"/>
  <p:notesSz cx="9144000" cy="6858000"/>
  <p:defaultTextStyle>
    <a:defPPr>
      <a:defRPr lang="en-US"/>
    </a:defPPr>
    <a:lvl1pPr algn="ctr" rtl="0" fontAlgn="base">
      <a:spcBef>
        <a:spcPct val="0"/>
      </a:spcBef>
      <a:spcAft>
        <a:spcPct val="0"/>
      </a:spcAft>
      <a:defRPr sz="2400" kern="1200">
        <a:solidFill>
          <a:schemeClr val="tx2"/>
        </a:solidFill>
        <a:latin typeface="Arial Narrow" charset="0"/>
        <a:ea typeface="+mn-ea"/>
        <a:cs typeface="+mn-cs"/>
      </a:defRPr>
    </a:lvl1pPr>
    <a:lvl2pPr marL="457200" algn="ctr" rtl="0" fontAlgn="base">
      <a:spcBef>
        <a:spcPct val="0"/>
      </a:spcBef>
      <a:spcAft>
        <a:spcPct val="0"/>
      </a:spcAft>
      <a:defRPr sz="2400" kern="1200">
        <a:solidFill>
          <a:schemeClr val="tx2"/>
        </a:solidFill>
        <a:latin typeface="Arial Narrow" charset="0"/>
        <a:ea typeface="+mn-ea"/>
        <a:cs typeface="+mn-cs"/>
      </a:defRPr>
    </a:lvl2pPr>
    <a:lvl3pPr marL="914400" algn="ctr" rtl="0" fontAlgn="base">
      <a:spcBef>
        <a:spcPct val="0"/>
      </a:spcBef>
      <a:spcAft>
        <a:spcPct val="0"/>
      </a:spcAft>
      <a:defRPr sz="2400" kern="1200">
        <a:solidFill>
          <a:schemeClr val="tx2"/>
        </a:solidFill>
        <a:latin typeface="Arial Narrow" charset="0"/>
        <a:ea typeface="+mn-ea"/>
        <a:cs typeface="+mn-cs"/>
      </a:defRPr>
    </a:lvl3pPr>
    <a:lvl4pPr marL="1371600" algn="ctr" rtl="0" fontAlgn="base">
      <a:spcBef>
        <a:spcPct val="0"/>
      </a:spcBef>
      <a:spcAft>
        <a:spcPct val="0"/>
      </a:spcAft>
      <a:defRPr sz="2400" kern="1200">
        <a:solidFill>
          <a:schemeClr val="tx2"/>
        </a:solidFill>
        <a:latin typeface="Arial Narrow" charset="0"/>
        <a:ea typeface="+mn-ea"/>
        <a:cs typeface="+mn-cs"/>
      </a:defRPr>
    </a:lvl4pPr>
    <a:lvl5pPr marL="1828800" algn="ctr" rtl="0" fontAlgn="base">
      <a:spcBef>
        <a:spcPct val="0"/>
      </a:spcBef>
      <a:spcAft>
        <a:spcPct val="0"/>
      </a:spcAft>
      <a:defRPr sz="2400" kern="1200">
        <a:solidFill>
          <a:schemeClr val="tx2"/>
        </a:solidFill>
        <a:latin typeface="Arial Narrow" charset="0"/>
        <a:ea typeface="+mn-ea"/>
        <a:cs typeface="+mn-cs"/>
      </a:defRPr>
    </a:lvl5pPr>
    <a:lvl6pPr marL="2286000" algn="l" defTabSz="457200" rtl="0" eaLnBrk="1" latinLnBrk="0" hangingPunct="1">
      <a:defRPr sz="2400" kern="1200">
        <a:solidFill>
          <a:schemeClr val="tx2"/>
        </a:solidFill>
        <a:latin typeface="Arial Narrow" charset="0"/>
        <a:ea typeface="+mn-ea"/>
        <a:cs typeface="+mn-cs"/>
      </a:defRPr>
    </a:lvl6pPr>
    <a:lvl7pPr marL="2743200" algn="l" defTabSz="457200" rtl="0" eaLnBrk="1" latinLnBrk="0" hangingPunct="1">
      <a:defRPr sz="2400" kern="1200">
        <a:solidFill>
          <a:schemeClr val="tx2"/>
        </a:solidFill>
        <a:latin typeface="Arial Narrow" charset="0"/>
        <a:ea typeface="+mn-ea"/>
        <a:cs typeface="+mn-cs"/>
      </a:defRPr>
    </a:lvl7pPr>
    <a:lvl8pPr marL="3200400" algn="l" defTabSz="457200" rtl="0" eaLnBrk="1" latinLnBrk="0" hangingPunct="1">
      <a:defRPr sz="2400" kern="1200">
        <a:solidFill>
          <a:schemeClr val="tx2"/>
        </a:solidFill>
        <a:latin typeface="Arial Narrow" charset="0"/>
        <a:ea typeface="+mn-ea"/>
        <a:cs typeface="+mn-cs"/>
      </a:defRPr>
    </a:lvl8pPr>
    <a:lvl9pPr marL="3657600" algn="l" defTabSz="457200" rtl="0" eaLnBrk="1" latinLnBrk="0" hangingPunct="1">
      <a:defRPr sz="2400" kern="1200">
        <a:solidFill>
          <a:schemeClr val="tx2"/>
        </a:solidFill>
        <a:latin typeface="Arial Narrow"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27C"/>
    <a:srgbClr val="AAEBFC"/>
    <a:srgbClr val="A8A07C"/>
    <a:srgbClr val="FD0F1A"/>
    <a:srgbClr val="E4E4F0"/>
    <a:srgbClr val="9C9CC8"/>
    <a:srgbClr val="FFFF00"/>
    <a:srgbClr val="000099"/>
    <a:srgbClr val="008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179" autoAdjust="0"/>
  </p:normalViewPr>
  <p:slideViewPr>
    <p:cSldViewPr snapToGrid="0">
      <p:cViewPr varScale="1">
        <p:scale>
          <a:sx n="111" d="100"/>
          <a:sy n="111" d="100"/>
        </p:scale>
        <p:origin x="-336" y="-112"/>
      </p:cViewPr>
      <p:guideLst>
        <p:guide orient="horz" pos="736"/>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7EE0DA75-1753-7347-A44F-097F544CB808}" type="datetimeFigureOut">
              <a:rPr lang="en-US" smtClean="0"/>
              <a:pPr/>
              <a:t>7/3/17</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46D31AD5-086B-344C-A594-380AD72518D9}" type="slidenum">
              <a:rPr lang="en-US" smtClean="0"/>
              <a:pPr/>
              <a:t>‹#›</a:t>
            </a:fld>
            <a:endParaRPr lang="en-US"/>
          </a:p>
        </p:txBody>
      </p:sp>
    </p:spTree>
    <p:extLst>
      <p:ext uri="{BB962C8B-B14F-4D97-AF65-F5344CB8AC3E}">
        <p14:creationId xmlns:p14="http://schemas.microsoft.com/office/powerpoint/2010/main" val="12157681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964517" cy="342900"/>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lvl1pPr algn="l" defTabSz="903288" eaLnBrk="0" hangingPunct="0">
              <a:defRPr sz="1200">
                <a:solidFill>
                  <a:schemeClr val="tx1"/>
                </a:solidFill>
                <a:latin typeface="Times" charset="0"/>
              </a:defRPr>
            </a:lvl1pPr>
          </a:lstStyle>
          <a:p>
            <a:endParaRPr lang="en-US"/>
          </a:p>
        </p:txBody>
      </p:sp>
      <p:sp>
        <p:nvSpPr>
          <p:cNvPr id="4099" name="Rectangle 3"/>
          <p:cNvSpPr>
            <a:spLocks noGrp="1" noChangeArrowheads="1"/>
          </p:cNvSpPr>
          <p:nvPr>
            <p:ph type="dt" idx="1"/>
          </p:nvPr>
        </p:nvSpPr>
        <p:spPr bwMode="auto">
          <a:xfrm>
            <a:off x="5179485" y="0"/>
            <a:ext cx="3964516" cy="342900"/>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lvl1pPr algn="r" defTabSz="903288" eaLnBrk="0" hangingPunct="0">
              <a:defRPr sz="1200">
                <a:solidFill>
                  <a:schemeClr val="tx1"/>
                </a:solidFill>
                <a:latin typeface="Times" charset="0"/>
              </a:defRPr>
            </a:lvl1pPr>
          </a:lstStyle>
          <a:p>
            <a:endParaRPr lang="en-US"/>
          </a:p>
        </p:txBody>
      </p:sp>
      <p:sp>
        <p:nvSpPr>
          <p:cNvPr id="4100" name="Rectangle 4"/>
          <p:cNvSpPr>
            <a:spLocks noGrp="1" noRot="1" noChangeAspect="1" noChangeArrowheads="1" noTextEdit="1"/>
          </p:cNvSpPr>
          <p:nvPr>
            <p:ph type="sldImg" idx="2"/>
          </p:nvPr>
        </p:nvSpPr>
        <p:spPr bwMode="auto">
          <a:xfrm>
            <a:off x="2857500" y="512763"/>
            <a:ext cx="3432175" cy="257492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1221318" y="3257550"/>
            <a:ext cx="6701367" cy="3087291"/>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6515100"/>
            <a:ext cx="3964517" cy="342900"/>
          </a:xfrm>
          <a:prstGeom prst="rect">
            <a:avLst/>
          </a:prstGeom>
          <a:noFill/>
          <a:ln w="12700">
            <a:noFill/>
            <a:miter lim="800000"/>
            <a:headEnd type="none" w="sm" len="sm"/>
            <a:tailEnd type="none" w="sm" len="sm"/>
          </a:ln>
          <a:effectLst/>
        </p:spPr>
        <p:txBody>
          <a:bodyPr vert="horz" wrap="square" lIns="90396" tIns="45199" rIns="90396" bIns="45199" numCol="1" anchor="b" anchorCtr="0" compatLnSpc="1">
            <a:prstTxWarp prst="textNoShape">
              <a:avLst/>
            </a:prstTxWarp>
          </a:bodyPr>
          <a:lstStyle>
            <a:lvl1pPr algn="l" defTabSz="903288" eaLnBrk="0" hangingPunct="0">
              <a:defRPr sz="1200">
                <a:solidFill>
                  <a:schemeClr val="tx1"/>
                </a:solidFill>
                <a:latin typeface="Times" charset="0"/>
              </a:defRPr>
            </a:lvl1pPr>
          </a:lstStyle>
          <a:p>
            <a:endParaRPr lang="en-US"/>
          </a:p>
        </p:txBody>
      </p:sp>
      <p:sp>
        <p:nvSpPr>
          <p:cNvPr id="4103" name="Rectangle 7"/>
          <p:cNvSpPr>
            <a:spLocks noGrp="1" noChangeArrowheads="1"/>
          </p:cNvSpPr>
          <p:nvPr>
            <p:ph type="sldNum" sz="quarter" idx="5"/>
          </p:nvPr>
        </p:nvSpPr>
        <p:spPr bwMode="auto">
          <a:xfrm>
            <a:off x="5179485" y="6515100"/>
            <a:ext cx="3964516" cy="342900"/>
          </a:xfrm>
          <a:prstGeom prst="rect">
            <a:avLst/>
          </a:prstGeom>
          <a:noFill/>
          <a:ln w="12700">
            <a:noFill/>
            <a:miter lim="800000"/>
            <a:headEnd type="none" w="sm" len="sm"/>
            <a:tailEnd type="none" w="sm" len="sm"/>
          </a:ln>
          <a:effectLst/>
        </p:spPr>
        <p:txBody>
          <a:bodyPr vert="horz" wrap="square" lIns="90396" tIns="45199" rIns="90396" bIns="45199" numCol="1" anchor="b" anchorCtr="0" compatLnSpc="1">
            <a:prstTxWarp prst="textNoShape">
              <a:avLst/>
            </a:prstTxWarp>
          </a:bodyPr>
          <a:lstStyle>
            <a:lvl1pPr algn="r" defTabSz="903288" eaLnBrk="0" hangingPunct="0">
              <a:defRPr sz="1200">
                <a:solidFill>
                  <a:schemeClr val="tx1"/>
                </a:solidFill>
                <a:latin typeface="Times" charset="0"/>
              </a:defRPr>
            </a:lvl1pPr>
          </a:lstStyle>
          <a:p>
            <a:fld id="{A31D8FC1-5AC2-074E-8C2D-FCEFCC2F3405}" type="slidenum">
              <a:rPr lang="en-US"/>
              <a:pPr/>
              <a:t>‹#›</a:t>
            </a:fld>
            <a:endParaRPr lang="en-US"/>
          </a:p>
        </p:txBody>
      </p:sp>
    </p:spTree>
    <p:extLst>
      <p:ext uri="{BB962C8B-B14F-4D97-AF65-F5344CB8AC3E}">
        <p14:creationId xmlns:p14="http://schemas.microsoft.com/office/powerpoint/2010/main" val="29589909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observed signals matched beautifully the predicted waveform for the motion of a pair of black holes and vibration of the resulting single black hole. From the frequency of the signals, we can tell the masses of each initial black hole and the mass of the final black LIGO has made the first-ever detection of two black holes merging into one, proving that binary black holes are more common in the universe than most scientists earlier thought. </a:t>
            </a:r>
          </a:p>
          <a:p>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7</a:t>
            </a:fld>
            <a:endParaRPr lang="en-US"/>
          </a:p>
        </p:txBody>
      </p:sp>
    </p:spTree>
    <p:extLst>
      <p:ext uri="{BB962C8B-B14F-4D97-AF65-F5344CB8AC3E}">
        <p14:creationId xmlns:p14="http://schemas.microsoft.com/office/powerpoint/2010/main" val="3252093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LIGO detectors saw the last 55 cycles of the black hole dance before merger, lasting about a second. </a:t>
            </a:r>
          </a:p>
          <a:p>
            <a:r>
              <a:rPr lang="en-US" baseline="0" dirty="0" smtClean="0"/>
              <a:t>Although the signal seems smaller than the noise in the detector, it can be easily pulled out with analysis methods: the “signal to noise ratio” in the detectors was 11 and 8. </a:t>
            </a:r>
          </a:p>
          <a:p>
            <a:r>
              <a:rPr lang="en-US" baseline="0" dirty="0" smtClean="0"/>
              <a:t>Highlight peaks. </a:t>
            </a:r>
            <a:endParaRPr lang="en-US" dirty="0"/>
          </a:p>
        </p:txBody>
      </p:sp>
      <p:sp>
        <p:nvSpPr>
          <p:cNvPr id="4" name="Slide Number Placeholder 3"/>
          <p:cNvSpPr>
            <a:spLocks noGrp="1"/>
          </p:cNvSpPr>
          <p:nvPr>
            <p:ph type="sldNum" sz="quarter" idx="10"/>
          </p:nvPr>
        </p:nvSpPr>
        <p:spPr/>
        <p:txBody>
          <a:bodyPr/>
          <a:lstStyle/>
          <a:p>
            <a:fld id="{A55873BE-2DF6-1545-A41B-73BD9967FF27}" type="slidenum">
              <a:rPr lang="en-US" smtClean="0"/>
              <a:t>15</a:t>
            </a:fld>
            <a:endParaRPr lang="en-US"/>
          </a:p>
        </p:txBody>
      </p:sp>
    </p:spTree>
    <p:extLst>
      <p:ext uri="{BB962C8B-B14F-4D97-AF65-F5344CB8AC3E}">
        <p14:creationId xmlns:p14="http://schemas.microsoft.com/office/powerpoint/2010/main" val="133213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Having three or more detectors will help us narrow down the location of the gravitational signals even more: You need at least two ears to know where a sound comes in a plane, but having more ears you can localize the source much better.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have more detectors in the near future: The Virgo detector will joining the gravitational wave network later this year – and we expect more detectors to join in Japan and perhaps India.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have opened the era of gravitational wave astronomy, and expect to learn much astrophysics from the many detections to come.  This is the end of a long quest, but more than that it’s the beginning of a new era. To quote one of our young scientists: we’ll never stop listening to gravitational waves now!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have the honor to let now </a:t>
            </a:r>
            <a:r>
              <a:rPr lang="en-US" sz="1200" kern="1200" dirty="0" err="1" smtClean="0">
                <a:solidFill>
                  <a:schemeClr val="tx1"/>
                </a:solidFill>
                <a:effectLst/>
                <a:latin typeface="+mn-lt"/>
                <a:ea typeface="+mn-ea"/>
                <a:cs typeface="+mn-cs"/>
              </a:rPr>
              <a:t>Rai</a:t>
            </a:r>
            <a:r>
              <a:rPr lang="en-US" sz="1200" kern="1200" dirty="0" smtClean="0">
                <a:solidFill>
                  <a:schemeClr val="tx1"/>
                </a:solidFill>
                <a:effectLst/>
                <a:latin typeface="+mn-lt"/>
                <a:ea typeface="+mn-ea"/>
                <a:cs typeface="+mn-cs"/>
              </a:rPr>
              <a:t> Weiss, one of the founders of LIGO, tell you more about the history and technology involved in these amazing instruments.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B24BDD-11A9-6241-914F-B533020EA6CA}" type="slidenum">
              <a:rPr lang="en-US" smtClean="0"/>
              <a:t>28</a:t>
            </a:fld>
            <a:endParaRPr lang="en-US"/>
          </a:p>
        </p:txBody>
      </p:sp>
    </p:spTree>
    <p:extLst>
      <p:ext uri="{BB962C8B-B14F-4D97-AF65-F5344CB8AC3E}">
        <p14:creationId xmlns:p14="http://schemas.microsoft.com/office/powerpoint/2010/main" val="228844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C946C5BF-21F2-F84D-B2EA-429FCD5F4AD1}" type="slidenum">
              <a:rPr lang="en-US" smtClean="0"/>
              <a:pPr>
                <a:defRPr/>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9607" y="153481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60361" y="3324299"/>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r>
              <a:rPr lang="en-US" smtClean="0"/>
              <a:t>Who, what, where</a:t>
            </a:r>
            <a:endParaRPr lang="en-US"/>
          </a:p>
        </p:txBody>
      </p:sp>
      <p:sp>
        <p:nvSpPr>
          <p:cNvPr id="6" name="Slide Number Placeholder 5"/>
          <p:cNvSpPr>
            <a:spLocks noGrp="1"/>
          </p:cNvSpPr>
          <p:nvPr>
            <p:ph type="sldNum" sz="quarter" idx="12"/>
          </p:nvPr>
        </p:nvSpPr>
        <p:spPr/>
        <p:txBody>
          <a:bodyPr/>
          <a:lstStyle>
            <a:lvl1pPr>
              <a:defRPr smtClean="0"/>
            </a:lvl1pPr>
          </a:lstStyle>
          <a:p>
            <a:fld id="{D8AB89C2-EA9E-AD43-9860-EBCDA31E7CB7}" type="slidenum">
              <a:rPr lang="en-US"/>
              <a:pPr/>
              <a:t>‹#›</a:t>
            </a:fld>
            <a:endParaRPr lang="en-US"/>
          </a:p>
        </p:txBody>
      </p:sp>
    </p:spTree>
  </p:cSld>
  <p:clrMapOvr>
    <a:masterClrMapping/>
  </p:clrMapOvr>
  <p:transition xmlns:p14="http://schemas.microsoft.com/office/powerpoint/2010/main" advClick="0"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r>
              <a:rPr lang="en-US" smtClean="0"/>
              <a:t>Who, what, where</a:t>
            </a:r>
            <a:endParaRPr lang="en-US"/>
          </a:p>
        </p:txBody>
      </p:sp>
      <p:sp>
        <p:nvSpPr>
          <p:cNvPr id="6" name="Slide Number Placeholder 5"/>
          <p:cNvSpPr>
            <a:spLocks noGrp="1"/>
          </p:cNvSpPr>
          <p:nvPr>
            <p:ph type="sldNum" sz="quarter" idx="12"/>
          </p:nvPr>
        </p:nvSpPr>
        <p:spPr/>
        <p:txBody>
          <a:bodyPr/>
          <a:lstStyle>
            <a:lvl1pPr>
              <a:defRPr smtClean="0"/>
            </a:lvl1pPr>
          </a:lstStyle>
          <a:p>
            <a:fld id="{C582E414-0DDA-9F4D-A88C-45BC487B2254}" type="slidenum">
              <a:rPr lang="en-US"/>
              <a:pPr/>
              <a:t>‹#›</a:t>
            </a:fld>
            <a:endParaRPr lang="en-US"/>
          </a:p>
        </p:txBody>
      </p:sp>
    </p:spTree>
  </p:cSld>
  <p:clrMapOvr>
    <a:masterClrMapping/>
  </p:clrMapOvr>
  <p:transition xmlns:p14="http://schemas.microsoft.com/office/powerpoint/2010/main" advClick="0" advTm="100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vl1pPr>
          </a:lstStyle>
          <a:p>
            <a:r>
              <a:rPr lang="en-US" smtClean="0"/>
              <a:t>Who, what, where</a:t>
            </a:r>
            <a:endParaRPr lang="en-US"/>
          </a:p>
        </p:txBody>
      </p:sp>
      <p:sp>
        <p:nvSpPr>
          <p:cNvPr id="5" name="Slide Number Placeholder 4"/>
          <p:cNvSpPr>
            <a:spLocks noGrp="1"/>
          </p:cNvSpPr>
          <p:nvPr>
            <p:ph type="sldNum" sz="quarter" idx="12"/>
          </p:nvPr>
        </p:nvSpPr>
        <p:spPr/>
        <p:txBody>
          <a:bodyPr/>
          <a:lstStyle>
            <a:lvl1pPr>
              <a:defRPr smtClean="0"/>
            </a:lvl1pPr>
          </a:lstStyle>
          <a:p>
            <a:fld id="{6EE448B2-5CBA-A240-8111-FC0A86F230F9}" type="slidenum">
              <a:rPr lang="en-US"/>
              <a:pPr/>
              <a:t>‹#›</a:t>
            </a:fld>
            <a:endParaRPr lang="en-US"/>
          </a:p>
        </p:txBody>
      </p:sp>
    </p:spTree>
  </p:cSld>
  <p:clrMapOvr>
    <a:masterClrMapping/>
  </p:clrMapOvr>
  <p:transition xmlns:p14="http://schemas.microsoft.com/office/powerpoint/2010/main" advClick="0" advTm="100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smtClean="0"/>
              <a:t>Who, what, where</a:t>
            </a:r>
            <a:endParaRPr lang="en-US"/>
          </a:p>
        </p:txBody>
      </p:sp>
      <p:sp>
        <p:nvSpPr>
          <p:cNvPr id="4" name="Slide Number Placeholder 3"/>
          <p:cNvSpPr>
            <a:spLocks noGrp="1"/>
          </p:cNvSpPr>
          <p:nvPr>
            <p:ph type="sldNum" sz="quarter" idx="12"/>
          </p:nvPr>
        </p:nvSpPr>
        <p:spPr/>
        <p:txBody>
          <a:bodyPr/>
          <a:lstStyle>
            <a:lvl1pPr>
              <a:defRPr smtClean="0"/>
            </a:lvl1pPr>
          </a:lstStyle>
          <a:p>
            <a:fld id="{69D1071E-6BCB-274F-92EE-8F9B4373957D}" type="slidenum">
              <a:rPr lang="en-US"/>
              <a:pPr/>
              <a:t>‹#›</a:t>
            </a:fld>
            <a:endParaRPr lang="en-US"/>
          </a:p>
        </p:txBody>
      </p:sp>
    </p:spTree>
  </p:cSld>
  <p:clrMapOvr>
    <a:masterClrMapping/>
  </p:clrMapOvr>
  <p:transition xmlns:p14="http://schemas.microsoft.com/office/powerpoint/2010/main" advClick="0" advTm="1000"/>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381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81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smtClean="0"/>
              <a:t>Who, what, where</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5EC28637-15A0-F84E-8C55-4DA78C239A9C}" type="slidenum">
              <a:rPr lang="en-US"/>
              <a:pPr/>
              <a:t>‹#›</a:t>
            </a:fld>
            <a:endParaRPr lang="en-US"/>
          </a:p>
        </p:txBody>
      </p:sp>
    </p:spTree>
  </p:cSld>
  <p:clrMapOvr>
    <a:masterClrMapping/>
  </p:clrMapOvr>
  <p:transition xmlns:p14="http://schemas.microsoft.com/office/powerpoint/2010/main" advClick="0" advTm="1000"/>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BCB16685-8A7E-074E-A2D7-E7C8AA2DD047}" type="datetimeFigureOut">
              <a:rPr lang="en-US"/>
              <a:pPr/>
              <a:t>7/3/17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B5C6328-26F9-894A-8E76-EE8F878FCA54}" type="slidenum">
              <a:rPr lang="en-US"/>
              <a:pPr/>
              <a:t>‹#›</a:t>
            </a:fld>
            <a:endParaRPr lang="en-US"/>
          </a:p>
        </p:txBody>
      </p:sp>
    </p:spTree>
    <p:extLst>
      <p:ext uri="{BB962C8B-B14F-4D97-AF65-F5344CB8AC3E}">
        <p14:creationId xmlns:p14="http://schemas.microsoft.com/office/powerpoint/2010/main" val="113801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s">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858000" cy="1143000"/>
          </a:xfrm>
        </p:spPr>
        <p:txBody>
          <a:bodyPr/>
          <a:lstStyle/>
          <a:p>
            <a:r>
              <a:rPr lang="en-US" smtClean="0"/>
              <a:t>Click to edit Master title style</a:t>
            </a:r>
            <a:endParaRPr lang="en-US"/>
          </a:p>
        </p:txBody>
      </p:sp>
      <p:sp>
        <p:nvSpPr>
          <p:cNvPr id="5" name="Content Placeholder 2"/>
          <p:cNvSpPr>
            <a:spLocks noGrp="1"/>
          </p:cNvSpPr>
          <p:nvPr>
            <p:ph idx="1"/>
          </p:nvPr>
        </p:nvSpPr>
        <p:spPr>
          <a:xfrm>
            <a:off x="685800" y="1981200"/>
            <a:ext cx="77724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80821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7" name="Rectangle 5"/>
          <p:cNvSpPr>
            <a:spLocks noGrp="1" noChangeArrowheads="1"/>
          </p:cNvSpPr>
          <p:nvPr>
            <p:ph type="body" idx="1"/>
          </p:nvPr>
        </p:nvSpPr>
        <p:spPr bwMode="auto">
          <a:xfrm>
            <a:off x="191056" y="1213705"/>
            <a:ext cx="8799818" cy="489977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5" name="Rectangle 3"/>
          <p:cNvSpPr>
            <a:spLocks noGrp="1" noChangeArrowheads="1"/>
          </p:cNvSpPr>
          <p:nvPr>
            <p:ph type="ftr" sz="quarter" idx="3"/>
          </p:nvPr>
        </p:nvSpPr>
        <p:spPr bwMode="auto">
          <a:xfrm>
            <a:off x="3090484" y="6400800"/>
            <a:ext cx="28956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eaLnBrk="0" hangingPunct="0">
              <a:defRPr sz="1000" b="1" i="1">
                <a:solidFill>
                  <a:srgbClr val="CC0066"/>
                </a:solidFill>
                <a:latin typeface="+mj-lt"/>
              </a:defRPr>
            </a:lvl1pPr>
          </a:lstStyle>
          <a:p>
            <a:r>
              <a:rPr lang="en-US" smtClean="0"/>
              <a:t>Who, what, where</a:t>
            </a:r>
            <a:endParaRPr lang="en-US"/>
          </a:p>
        </p:txBody>
      </p:sp>
      <p:sp>
        <p:nvSpPr>
          <p:cNvPr id="3076" name="Rectangle 4"/>
          <p:cNvSpPr>
            <a:spLocks noGrp="1" noChangeArrowheads="1"/>
          </p:cNvSpPr>
          <p:nvPr>
            <p:ph type="sldNum" sz="quarter" idx="4"/>
          </p:nvPr>
        </p:nvSpPr>
        <p:spPr bwMode="auto">
          <a:xfrm>
            <a:off x="8518852" y="6394432"/>
            <a:ext cx="625147" cy="463568"/>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00">
                <a:solidFill>
                  <a:schemeClr val="tx1"/>
                </a:solidFill>
                <a:latin typeface="+mj-lt"/>
              </a:defRPr>
            </a:lvl1pPr>
          </a:lstStyle>
          <a:p>
            <a:fld id="{88FB29C9-8E36-604C-B268-64835724A941}" type="slidenum">
              <a:rPr lang="en-US"/>
              <a:pPr/>
              <a:t>‹#›</a:t>
            </a:fld>
            <a:endParaRPr lang="en-US"/>
          </a:p>
        </p:txBody>
      </p:sp>
      <p:sp>
        <p:nvSpPr>
          <p:cNvPr id="3078" name="Rectangle 6"/>
          <p:cNvSpPr>
            <a:spLocks noGrp="1" noChangeArrowheads="1"/>
          </p:cNvSpPr>
          <p:nvPr>
            <p:ph type="title"/>
          </p:nvPr>
        </p:nvSpPr>
        <p:spPr bwMode="auto">
          <a:xfrm>
            <a:off x="1483494" y="186114"/>
            <a:ext cx="6361044" cy="769117"/>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083" name="Rectangle 11"/>
          <p:cNvSpPr>
            <a:spLocks noChangeArrowheads="1"/>
          </p:cNvSpPr>
          <p:nvPr/>
        </p:nvSpPr>
        <p:spPr bwMode="auto">
          <a:xfrm>
            <a:off x="0" y="1048578"/>
            <a:ext cx="9132888" cy="38100"/>
          </a:xfrm>
          <a:prstGeom prst="rect">
            <a:avLst/>
          </a:prstGeom>
          <a:solidFill>
            <a:srgbClr val="DC0081"/>
          </a:solidFill>
          <a:ln w="9525">
            <a:solidFill>
              <a:schemeClr val="accent1"/>
            </a:solidFill>
            <a:miter lim="800000"/>
            <a:headEnd/>
            <a:tailEnd/>
          </a:ln>
          <a:effectLst/>
        </p:spPr>
        <p:txBody>
          <a:bodyPr wrap="none" anchor="ctr">
            <a:prstTxWarp prst="textNoShape">
              <a:avLst/>
            </a:prstTxWarp>
          </a:bodyPr>
          <a:lstStyle/>
          <a:p>
            <a:endParaRPr lang="en-US"/>
          </a:p>
        </p:txBody>
      </p:sp>
      <p:pic>
        <p:nvPicPr>
          <p:cNvPr id="5" name="Picture 4" descr="Screen Shot 2016-06-14 at 6.32.21 AM.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989839" y="0"/>
            <a:ext cx="1154161" cy="925211"/>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 id="2147483661" r:id="rId5"/>
    <p:sldLayoutId id="2147483662" r:id="rId6"/>
    <p:sldLayoutId id="2147483663" r:id="rId7"/>
  </p:sldLayoutIdLst>
  <p:transition xmlns:p14="http://schemas.microsoft.com/office/powerpoint/2010/main" advClick="0" advTm="1000"/>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b="1">
          <a:solidFill>
            <a:srgbClr val="CC0066"/>
          </a:solidFill>
          <a:effectLst>
            <a:outerShdw blurRad="38100" dist="38100" dir="2700000" algn="tl">
              <a:srgbClr val="DDDDDD"/>
            </a:outerShdw>
          </a:effectLst>
          <a:latin typeface="+mj-lt"/>
          <a:ea typeface="+mj-ea"/>
          <a:cs typeface="+mj-cs"/>
        </a:defRPr>
      </a:lvl1pPr>
      <a:lvl2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2pPr>
      <a:lvl3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3pPr>
      <a:lvl4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4pPr>
      <a:lvl5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5pPr>
      <a:lvl6pPr marL="4572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6pPr>
      <a:lvl7pPr marL="9144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7pPr>
      <a:lvl8pPr marL="13716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8pPr>
      <a:lvl9pPr marL="18288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9pPr>
    </p:titleStyle>
    <p:bodyStyle>
      <a:lvl1pPr marL="342900" indent="-342900" algn="l" rtl="0" eaLnBrk="0" fontAlgn="base" hangingPunct="0">
        <a:spcBef>
          <a:spcPct val="20000"/>
        </a:spcBef>
        <a:spcAft>
          <a:spcPct val="0"/>
        </a:spcAft>
        <a:buClr>
          <a:schemeClr val="tx1"/>
        </a:buClr>
        <a:buFont typeface="Helvetica"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Font typeface="Helvetica" charset="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1.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10.png"/><Relationship Id="rId1" Type="http://schemas.microsoft.com/office/2007/relationships/media" Target="../media/media1.mpg"/><Relationship Id="rId2" Type="http://schemas.openxmlformats.org/officeDocument/2006/relationships/video" Target="../media/media1.mpg"/></Relationships>
</file>

<file path=ppt/slides/_rels/slide15.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hyperlink" Target="http://journals.aps.org/prx/abstract/10.1103/PhysRevX.6.041015" TargetMode="External"/><Relationship Id="rId4" Type="http://schemas.openxmlformats.org/officeDocument/2006/relationships/hyperlink" Target="http://journals.aps.org/prl/abstract/10.1103/PhysRevLett.116.221101" TargetMode="External"/><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7.x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hyperlink" Target="http://journals.aps.org/prx/abstract/10.1103/PhysRevX.6.041015" TargetMode="External"/><Relationship Id="rId5" Type="http://schemas.openxmlformats.org/officeDocument/2006/relationships/hyperlink" Target="http://journals.aps.org/prl/abstract/10.1103/PhysRevLett.116.221101" TargetMode="External"/><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9.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1.emf"/><Relationship Id="rId5" Type="http://schemas.openxmlformats.org/officeDocument/2006/relationships/image" Target="../media/image122.emf"/><Relationship Id="rId6" Type="http://schemas.openxmlformats.org/officeDocument/2006/relationships/hyperlink" Target="http://journals.aps.org/prl/abstract/10.1103/PhysRevLett.116.241102" TargetMode="External"/><Relationship Id="rId1" Type="http://schemas.openxmlformats.org/officeDocument/2006/relationships/slideLayout" Target="../slideLayouts/slideLayout3.xml"/><Relationship Id="rId2" Type="http://schemas.openxmlformats.org/officeDocument/2006/relationships/image" Target="../media/image119.emf"/></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63" Type="http://schemas.openxmlformats.org/officeDocument/2006/relationships/image" Target="../media/image64.png"/><Relationship Id="rId64" Type="http://schemas.openxmlformats.org/officeDocument/2006/relationships/image" Target="../media/image65.png"/><Relationship Id="rId65" Type="http://schemas.openxmlformats.org/officeDocument/2006/relationships/image" Target="../media/image66.png"/><Relationship Id="rId66" Type="http://schemas.openxmlformats.org/officeDocument/2006/relationships/image" Target="../media/image67.png"/><Relationship Id="rId67" Type="http://schemas.openxmlformats.org/officeDocument/2006/relationships/image" Target="../media/image68.png"/><Relationship Id="rId68" Type="http://schemas.openxmlformats.org/officeDocument/2006/relationships/image" Target="../media/image69.png"/><Relationship Id="rId69" Type="http://schemas.openxmlformats.org/officeDocument/2006/relationships/image" Target="../media/image70.png"/><Relationship Id="rId50" Type="http://schemas.openxmlformats.org/officeDocument/2006/relationships/image" Target="../media/image51.png"/><Relationship Id="rId51" Type="http://schemas.openxmlformats.org/officeDocument/2006/relationships/image" Target="../media/image52.png"/><Relationship Id="rId52" Type="http://schemas.openxmlformats.org/officeDocument/2006/relationships/image" Target="../media/image53.png"/><Relationship Id="rId53" Type="http://schemas.openxmlformats.org/officeDocument/2006/relationships/image" Target="../media/image54.png"/><Relationship Id="rId54" Type="http://schemas.openxmlformats.org/officeDocument/2006/relationships/image" Target="../media/image55.png"/><Relationship Id="rId55" Type="http://schemas.openxmlformats.org/officeDocument/2006/relationships/image" Target="../media/image56.png"/><Relationship Id="rId56" Type="http://schemas.openxmlformats.org/officeDocument/2006/relationships/image" Target="../media/image57.png"/><Relationship Id="rId57" Type="http://schemas.openxmlformats.org/officeDocument/2006/relationships/image" Target="../media/image58.png"/><Relationship Id="rId58" Type="http://schemas.openxmlformats.org/officeDocument/2006/relationships/image" Target="../media/image59.png"/><Relationship Id="rId59" Type="http://schemas.openxmlformats.org/officeDocument/2006/relationships/image" Target="../media/image60.png"/><Relationship Id="rId40" Type="http://schemas.openxmlformats.org/officeDocument/2006/relationships/image" Target="../media/image41.png"/><Relationship Id="rId41" Type="http://schemas.openxmlformats.org/officeDocument/2006/relationships/image" Target="../media/image42.png"/><Relationship Id="rId42" Type="http://schemas.openxmlformats.org/officeDocument/2006/relationships/image" Target="../media/image43.png"/><Relationship Id="rId43" Type="http://schemas.openxmlformats.org/officeDocument/2006/relationships/image" Target="../media/image44.png"/><Relationship Id="rId44" Type="http://schemas.openxmlformats.org/officeDocument/2006/relationships/image" Target="../media/image45.png"/><Relationship Id="rId45" Type="http://schemas.openxmlformats.org/officeDocument/2006/relationships/image" Target="../media/image46.png"/><Relationship Id="rId46" Type="http://schemas.openxmlformats.org/officeDocument/2006/relationships/image" Target="../media/image47.png"/><Relationship Id="rId47" Type="http://schemas.openxmlformats.org/officeDocument/2006/relationships/image" Target="../media/image48.png"/><Relationship Id="rId48" Type="http://schemas.openxmlformats.org/officeDocument/2006/relationships/image" Target="../media/image49.png"/><Relationship Id="rId49"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30" Type="http://schemas.openxmlformats.org/officeDocument/2006/relationships/image" Target="../media/image31.png"/><Relationship Id="rId31" Type="http://schemas.openxmlformats.org/officeDocument/2006/relationships/image" Target="../media/image32.png"/><Relationship Id="rId32" Type="http://schemas.openxmlformats.org/officeDocument/2006/relationships/image" Target="../media/image33.png"/><Relationship Id="rId33" Type="http://schemas.openxmlformats.org/officeDocument/2006/relationships/image" Target="../media/image34.png"/><Relationship Id="rId34" Type="http://schemas.openxmlformats.org/officeDocument/2006/relationships/image" Target="../media/image35.png"/><Relationship Id="rId35" Type="http://schemas.openxmlformats.org/officeDocument/2006/relationships/image" Target="../media/image36.png"/><Relationship Id="rId36" Type="http://schemas.openxmlformats.org/officeDocument/2006/relationships/image" Target="../media/image37.png"/><Relationship Id="rId37" Type="http://schemas.openxmlformats.org/officeDocument/2006/relationships/image" Target="../media/image38.png"/><Relationship Id="rId38" Type="http://schemas.openxmlformats.org/officeDocument/2006/relationships/image" Target="../media/image39.png"/><Relationship Id="rId39" Type="http://schemas.openxmlformats.org/officeDocument/2006/relationships/image" Target="../media/image40.png"/><Relationship Id="rId80" Type="http://schemas.openxmlformats.org/officeDocument/2006/relationships/image" Target="../media/image81.png"/><Relationship Id="rId70" Type="http://schemas.openxmlformats.org/officeDocument/2006/relationships/image" Target="../media/image71.png"/><Relationship Id="rId71" Type="http://schemas.openxmlformats.org/officeDocument/2006/relationships/image" Target="../media/image72.png"/><Relationship Id="rId72" Type="http://schemas.openxmlformats.org/officeDocument/2006/relationships/image" Target="../media/image73.png"/><Relationship Id="rId20" Type="http://schemas.openxmlformats.org/officeDocument/2006/relationships/image" Target="../media/image21.png"/><Relationship Id="rId21" Type="http://schemas.openxmlformats.org/officeDocument/2006/relationships/image" Target="../media/image22.png"/><Relationship Id="rId22" Type="http://schemas.openxmlformats.org/officeDocument/2006/relationships/image" Target="../media/image23.png"/><Relationship Id="rId23" Type="http://schemas.openxmlformats.org/officeDocument/2006/relationships/image" Target="../media/image24.png"/><Relationship Id="rId24" Type="http://schemas.openxmlformats.org/officeDocument/2006/relationships/image" Target="../media/image25.png"/><Relationship Id="rId25" Type="http://schemas.openxmlformats.org/officeDocument/2006/relationships/image" Target="../media/image26.png"/><Relationship Id="rId26" Type="http://schemas.openxmlformats.org/officeDocument/2006/relationships/image" Target="../media/image27.png"/><Relationship Id="rId27" Type="http://schemas.openxmlformats.org/officeDocument/2006/relationships/image" Target="../media/image28.png"/><Relationship Id="rId28" Type="http://schemas.openxmlformats.org/officeDocument/2006/relationships/image" Target="../media/image29.jpeg"/><Relationship Id="rId29" Type="http://schemas.openxmlformats.org/officeDocument/2006/relationships/image" Target="../media/image30.png"/><Relationship Id="rId73" Type="http://schemas.openxmlformats.org/officeDocument/2006/relationships/image" Target="../media/image74.png"/><Relationship Id="rId74" Type="http://schemas.openxmlformats.org/officeDocument/2006/relationships/image" Target="../media/image75.png"/><Relationship Id="rId75" Type="http://schemas.openxmlformats.org/officeDocument/2006/relationships/image" Target="../media/image76.png"/><Relationship Id="rId76" Type="http://schemas.openxmlformats.org/officeDocument/2006/relationships/image" Target="../media/image77.png"/><Relationship Id="rId77" Type="http://schemas.openxmlformats.org/officeDocument/2006/relationships/image" Target="../media/image78.png"/><Relationship Id="rId78" Type="http://schemas.openxmlformats.org/officeDocument/2006/relationships/image" Target="../media/image79.png"/><Relationship Id="rId79" Type="http://schemas.openxmlformats.org/officeDocument/2006/relationships/image" Target="../media/image80.png"/><Relationship Id="rId60" Type="http://schemas.openxmlformats.org/officeDocument/2006/relationships/image" Target="../media/image61.png"/><Relationship Id="rId61" Type="http://schemas.openxmlformats.org/officeDocument/2006/relationships/image" Target="../media/image62.jpeg"/><Relationship Id="rId62" Type="http://schemas.openxmlformats.org/officeDocument/2006/relationships/image" Target="../media/image63.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21.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5.png"/><Relationship Id="rId1" Type="http://schemas.openxmlformats.org/officeDocument/2006/relationships/slideLayout" Target="../slideLayouts/slideLayout3.xml"/><Relationship Id="rId2" Type="http://schemas.openxmlformats.org/officeDocument/2006/relationships/image" Target="../media/image126.png"/></Relationships>
</file>

<file path=ppt/slides/_rels/slide22.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8.png"/><Relationship Id="rId1" Type="http://schemas.openxmlformats.org/officeDocument/2006/relationships/slideLayout" Target="../slideLayouts/slideLayout3.xml"/><Relationship Id="rId2" Type="http://schemas.openxmlformats.org/officeDocument/2006/relationships/image" Target="../media/image1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9.png"/></Relationships>
</file>

<file path=ppt/slides/_rels/slide24.xml.rels><?xml version="1.0" encoding="UTF-8" standalone="yes"?>
<Relationships xmlns="http://schemas.openxmlformats.org/package/2006/relationships"><Relationship Id="rId3" Type="http://schemas.openxmlformats.org/officeDocument/2006/relationships/hyperlink" Target="http://journals.aps.org/prl/abstract/10.1103/PhysRevLett.116.221101" TargetMode="External"/><Relationship Id="rId4" Type="http://schemas.openxmlformats.org/officeDocument/2006/relationships/image" Target="../media/image131.emf"/><Relationship Id="rId5" Type="http://schemas.openxmlformats.org/officeDocument/2006/relationships/image" Target="../media/image132.emf"/><Relationship Id="rId6" Type="http://schemas.openxmlformats.org/officeDocument/2006/relationships/image" Target="../media/image133.emf"/><Relationship Id="rId7" Type="http://schemas.openxmlformats.org/officeDocument/2006/relationships/image" Target="../media/image134.emf"/><Relationship Id="rId8" Type="http://schemas.openxmlformats.org/officeDocument/2006/relationships/image" Target="../media/image135.png"/><Relationship Id="rId9"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25.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hyperlink" Target="http://journals.aps.org/prx/abstract/10.1103/PhysRevX.6.041015" TargetMode="External"/><Relationship Id="rId5" Type="http://schemas.openxmlformats.org/officeDocument/2006/relationships/hyperlink" Target="http://journals.aps.org/prl/abstract/10.1103/PhysRevLett.116.221101" TargetMode="External"/><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26.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hyperlink" Target="http://journals.aps.org/prl/abstract/10.1103/PhysRevLett.116.221101" TargetMode="External"/><Relationship Id="rId1" Type="http://schemas.openxmlformats.org/officeDocument/2006/relationships/slideLayout" Target="../slideLayouts/slideLayout3.xml"/><Relationship Id="rId2" Type="http://schemas.openxmlformats.org/officeDocument/2006/relationships/image" Target="../media/image1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40.jpg"/></Relationships>
</file>

<file path=ppt/slides/_rels/slide29.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3.xml"/><Relationship Id="rId2" Type="http://schemas.openxmlformats.org/officeDocument/2006/relationships/image" Target="../media/image1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4.png"/><Relationship Id="rId1" Type="http://schemas.microsoft.com/office/2007/relationships/media" Target="../media/media2.mp4"/><Relationship Id="rId2" Type="http://schemas.openxmlformats.org/officeDocument/2006/relationships/video" Target="../media/media2.mp4"/></Relationships>
</file>

<file path=ppt/slides/_rels/slide31.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8.jp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1" Type="http://schemas.openxmlformats.org/officeDocument/2006/relationships/image" Target="../media/image92.jpeg"/><Relationship Id="rId12" Type="http://schemas.openxmlformats.org/officeDocument/2006/relationships/image" Target="../media/image93.png"/><Relationship Id="rId13"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image" Target="../media/image83.jpeg"/><Relationship Id="rId3" Type="http://schemas.openxmlformats.org/officeDocument/2006/relationships/image" Target="../media/image84.png"/><Relationship Id="rId4" Type="http://schemas.openxmlformats.org/officeDocument/2006/relationships/image" Target="../media/image85.jpe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jpe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e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jpe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5.png"/><Relationship Id="rId11" Type="http://schemas.openxmlformats.org/officeDocument/2006/relationships/image" Target="../media/image92.jpeg"/><Relationship Id="rId1" Type="http://schemas.openxmlformats.org/officeDocument/2006/relationships/slideLayout" Target="../slideLayouts/slideLayout3.xml"/><Relationship Id="rId2" Type="http://schemas.openxmlformats.org/officeDocument/2006/relationships/image" Target="../media/image8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9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ctrTitle"/>
          </p:nvPr>
        </p:nvSpPr>
        <p:spPr>
          <a:xfrm>
            <a:off x="533049" y="-57040"/>
            <a:ext cx="8528651" cy="1143000"/>
          </a:xfrm>
        </p:spPr>
        <p:txBody>
          <a:bodyPr/>
          <a:lstStyle/>
          <a:p>
            <a:r>
              <a:rPr lang="en-US" sz="3600" dirty="0" smtClean="0"/>
              <a:t>How </a:t>
            </a:r>
            <a:r>
              <a:rPr lang="en-US" sz="3600" dirty="0"/>
              <a:t>to hear black holes and </a:t>
            </a:r>
            <a:r>
              <a:rPr lang="en-US" sz="3600" dirty="0" smtClean="0"/>
              <a:t/>
            </a:r>
            <a:br>
              <a:rPr lang="en-US" sz="3600" dirty="0" smtClean="0"/>
            </a:br>
            <a:r>
              <a:rPr lang="en-US" sz="3600" dirty="0" smtClean="0"/>
              <a:t>other </a:t>
            </a:r>
            <a:r>
              <a:rPr lang="en-US" sz="3600" dirty="0"/>
              <a:t>cosmic </a:t>
            </a:r>
            <a:r>
              <a:rPr lang="en-US" sz="3600" dirty="0" smtClean="0"/>
              <a:t>sounds</a:t>
            </a:r>
            <a:endParaRPr lang="en-US" sz="3600" dirty="0"/>
          </a:p>
        </p:txBody>
      </p:sp>
      <p:sp>
        <p:nvSpPr>
          <p:cNvPr id="273411" name="Rectangle 3"/>
          <p:cNvSpPr>
            <a:spLocks noGrp="1" noChangeArrowheads="1"/>
          </p:cNvSpPr>
          <p:nvPr>
            <p:ph type="subTitle" idx="1"/>
          </p:nvPr>
        </p:nvSpPr>
        <p:spPr>
          <a:xfrm>
            <a:off x="1075528" y="1181384"/>
            <a:ext cx="6731777" cy="2844670"/>
          </a:xfrm>
        </p:spPr>
        <p:txBody>
          <a:bodyPr>
            <a:normAutofit/>
          </a:bodyPr>
          <a:lstStyle/>
          <a:p>
            <a:r>
              <a:rPr lang="en-US" sz="2000" dirty="0"/>
              <a:t>Gabriela </a:t>
            </a:r>
            <a:r>
              <a:rPr lang="en-US" sz="2000" dirty="0" err="1" smtClean="0"/>
              <a:t>Gonz</a:t>
            </a:r>
            <a:r>
              <a:rPr lang="en-US" sz="2000" dirty="0" err="1" smtClean="0">
                <a:ea typeface="Arial" charset="0"/>
                <a:cs typeface="Arial" charset="0"/>
              </a:rPr>
              <a:t>ález</a:t>
            </a:r>
            <a:endParaRPr lang="en-US" sz="2000" dirty="0" smtClean="0">
              <a:ea typeface="Arial" charset="0"/>
              <a:cs typeface="Arial" charset="0"/>
            </a:endParaRPr>
          </a:p>
          <a:p>
            <a:r>
              <a:rPr lang="en-US" sz="2000" dirty="0" smtClean="0">
                <a:ea typeface="Arial" charset="0"/>
                <a:cs typeface="Arial" charset="0"/>
              </a:rPr>
              <a:t>Louisiana State University</a:t>
            </a:r>
          </a:p>
          <a:p>
            <a:endParaRPr lang="en-US" sz="2000" dirty="0" smtClean="0">
              <a:ea typeface="Arial" charset="0"/>
              <a:cs typeface="Arial" charset="0"/>
            </a:endParaRPr>
          </a:p>
          <a:p>
            <a:r>
              <a:rPr lang="en-US" sz="2000" dirty="0" smtClean="0">
                <a:ea typeface="Arial" charset="0"/>
                <a:cs typeface="Arial" charset="0"/>
              </a:rPr>
              <a:t>For the LIGO Scientific Collaboration and </a:t>
            </a:r>
            <a:br>
              <a:rPr lang="en-US" sz="2000" dirty="0" smtClean="0">
                <a:ea typeface="Arial" charset="0"/>
                <a:cs typeface="Arial" charset="0"/>
              </a:rPr>
            </a:br>
            <a:r>
              <a:rPr lang="en-US" sz="2000" dirty="0" smtClean="0">
                <a:ea typeface="Arial" charset="0"/>
                <a:cs typeface="Arial" charset="0"/>
              </a:rPr>
              <a:t>the Virgo Collaboration</a:t>
            </a:r>
          </a:p>
          <a:p>
            <a:r>
              <a:rPr lang="en-US" sz="2000" dirty="0" smtClean="0">
                <a:ea typeface="Arial" charset="0"/>
                <a:cs typeface="Arial" charset="0"/>
              </a:rPr>
              <a:t/>
            </a:r>
            <a:br>
              <a:rPr lang="en-US" sz="2000" dirty="0" smtClean="0">
                <a:ea typeface="Arial" charset="0"/>
                <a:cs typeface="Arial" charset="0"/>
              </a:rPr>
            </a:br>
            <a:endParaRPr lang="en-US" sz="2000" dirty="0" smtClean="0">
              <a:ea typeface="Arial" charset="0"/>
              <a:cs typeface="Arial" charset="0"/>
            </a:endParaRPr>
          </a:p>
        </p:txBody>
      </p:sp>
      <p:sp>
        <p:nvSpPr>
          <p:cNvPr id="11" name="TextBox 10"/>
          <p:cNvSpPr txBox="1"/>
          <p:nvPr/>
        </p:nvSpPr>
        <p:spPr>
          <a:xfrm>
            <a:off x="338920" y="5879772"/>
            <a:ext cx="2664762" cy="646331"/>
          </a:xfrm>
          <a:prstGeom prst="rect">
            <a:avLst/>
          </a:prstGeom>
          <a:noFill/>
        </p:spPr>
        <p:txBody>
          <a:bodyPr wrap="none" rtlCol="0">
            <a:spAutoFit/>
          </a:bodyPr>
          <a:lstStyle/>
          <a:p>
            <a:r>
              <a:rPr lang="en-US" sz="1800" dirty="0" smtClean="0">
                <a:solidFill>
                  <a:schemeClr val="bg1"/>
                </a:solidFill>
              </a:rPr>
              <a:t>LIGO Livingston Observatory,</a:t>
            </a:r>
            <a:br>
              <a:rPr lang="en-US" sz="1800" dirty="0" smtClean="0">
                <a:solidFill>
                  <a:schemeClr val="bg1"/>
                </a:solidFill>
              </a:rPr>
            </a:br>
            <a:r>
              <a:rPr lang="en-US" sz="1800" dirty="0" smtClean="0">
                <a:solidFill>
                  <a:schemeClr val="bg1"/>
                </a:solidFill>
              </a:rPr>
              <a:t>Louisiana, USA</a:t>
            </a:r>
            <a:endParaRPr lang="en-US" sz="1800" dirty="0">
              <a:solidFill>
                <a:schemeClr val="bg1"/>
              </a:solidFill>
            </a:endParaRPr>
          </a:p>
        </p:txBody>
      </p:sp>
      <p:pic>
        <p:nvPicPr>
          <p:cNvPr id="3" name="Picture 2" descr="Screen Shot 2017-07-03 at 6.31.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949" y="3370768"/>
            <a:ext cx="6772818" cy="3263094"/>
          </a:xfrm>
          <a:prstGeom prst="rect">
            <a:avLst/>
          </a:prstGeom>
        </p:spPr>
      </p:pic>
    </p:spTree>
  </p:cSld>
  <p:clrMapOvr>
    <a:masterClrMapping/>
  </p:clrMapOvr>
  <p:transition xmlns:p14="http://schemas.microsoft.com/office/powerpoint/2010/main" advClick="0" advTm="1000">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7-07-03 at 5.41.3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4150" b="-177"/>
          <a:stretch/>
        </p:blipFill>
        <p:spPr>
          <a:xfrm>
            <a:off x="143674" y="768731"/>
            <a:ext cx="8799818" cy="1687866"/>
          </a:xfrm>
        </p:spPr>
      </p:pic>
      <p:sp>
        <p:nvSpPr>
          <p:cNvPr id="4" name="Slide Number Placeholder 3"/>
          <p:cNvSpPr>
            <a:spLocks noGrp="1"/>
          </p:cNvSpPr>
          <p:nvPr>
            <p:ph type="sldNum" sz="quarter" idx="12"/>
          </p:nvPr>
        </p:nvSpPr>
        <p:spPr/>
        <p:txBody>
          <a:bodyPr/>
          <a:lstStyle/>
          <a:p>
            <a:fld id="{C582E414-0DDA-9F4D-A88C-45BC487B2254}" type="slidenum">
              <a:rPr lang="en-US" smtClean="0"/>
              <a:pPr/>
              <a:t>10</a:t>
            </a:fld>
            <a:endParaRPr lang="en-US"/>
          </a:p>
        </p:txBody>
      </p:sp>
      <p:pic>
        <p:nvPicPr>
          <p:cNvPr id="6" name="Picture 5" descr="Screen Shot 2017-07-03 at 5.40.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3800"/>
            <a:ext cx="9144000" cy="1908928"/>
          </a:xfrm>
          <a:prstGeom prst="rect">
            <a:avLst/>
          </a:prstGeom>
        </p:spPr>
      </p:pic>
      <p:pic>
        <p:nvPicPr>
          <p:cNvPr id="7" name="Picture 6" descr="Screen Shot 2017-07-03 at 5.39.1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02609"/>
            <a:ext cx="9144000" cy="1915451"/>
          </a:xfrm>
          <a:prstGeom prst="rect">
            <a:avLst/>
          </a:prstGeom>
        </p:spPr>
      </p:pic>
    </p:spTree>
    <p:extLst>
      <p:ext uri="{BB962C8B-B14F-4D97-AF65-F5344CB8AC3E}">
        <p14:creationId xmlns:p14="http://schemas.microsoft.com/office/powerpoint/2010/main" val="3660013362"/>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7-07-03 at 5.55.42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081" b="2905"/>
          <a:stretch/>
        </p:blipFill>
        <p:spPr>
          <a:xfrm>
            <a:off x="651651" y="150404"/>
            <a:ext cx="8322514" cy="1343435"/>
          </a:xfrm>
        </p:spPr>
      </p:pic>
      <p:sp>
        <p:nvSpPr>
          <p:cNvPr id="4" name="Slide Number Placeholder 3"/>
          <p:cNvSpPr>
            <a:spLocks noGrp="1"/>
          </p:cNvSpPr>
          <p:nvPr>
            <p:ph type="sldNum" sz="quarter" idx="12"/>
          </p:nvPr>
        </p:nvSpPr>
        <p:spPr/>
        <p:txBody>
          <a:bodyPr/>
          <a:lstStyle/>
          <a:p>
            <a:fld id="{C582E414-0DDA-9F4D-A88C-45BC487B2254}" type="slidenum">
              <a:rPr lang="en-US" smtClean="0"/>
              <a:pPr/>
              <a:t>11</a:t>
            </a:fld>
            <a:endParaRPr lang="en-US"/>
          </a:p>
        </p:txBody>
      </p:sp>
      <p:pic>
        <p:nvPicPr>
          <p:cNvPr id="6" name="Picture 5" descr="Screen Shot 2017-07-03 at 5.55.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20" y="844111"/>
            <a:ext cx="8673080" cy="1629197"/>
          </a:xfrm>
          <a:prstGeom prst="rect">
            <a:avLst/>
          </a:prstGeom>
        </p:spPr>
      </p:pic>
      <p:pic>
        <p:nvPicPr>
          <p:cNvPr id="7" name="Picture 6" descr="Screen Shot 2017-07-03 at 5.55.2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98" y="1705088"/>
            <a:ext cx="8609312" cy="1564321"/>
          </a:xfrm>
          <a:prstGeom prst="rect">
            <a:avLst/>
          </a:prstGeom>
        </p:spPr>
      </p:pic>
      <p:pic>
        <p:nvPicPr>
          <p:cNvPr id="8" name="Picture 7" descr="Screen Shot 2017-07-03 at 5.54.3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77" y="2515175"/>
            <a:ext cx="6584663" cy="2370863"/>
          </a:xfrm>
          <a:prstGeom prst="rect">
            <a:avLst/>
          </a:prstGeom>
        </p:spPr>
      </p:pic>
      <p:pic>
        <p:nvPicPr>
          <p:cNvPr id="9" name="Picture 8" descr="Screen Shot 2017-07-03 at 5.59.1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557" y="3963046"/>
            <a:ext cx="8396061" cy="2404052"/>
          </a:xfrm>
          <a:prstGeom prst="rect">
            <a:avLst/>
          </a:prstGeom>
        </p:spPr>
      </p:pic>
    </p:spTree>
    <p:extLst>
      <p:ext uri="{BB962C8B-B14F-4D97-AF65-F5344CB8AC3E}">
        <p14:creationId xmlns:p14="http://schemas.microsoft.com/office/powerpoint/2010/main" val="2877905654"/>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3" y="1051560"/>
            <a:ext cx="8392499" cy="5806440"/>
          </a:xfrm>
          <a:prstGeom prst="rect">
            <a:avLst/>
          </a:prstGeom>
        </p:spPr>
      </p:pic>
      <p:sp>
        <p:nvSpPr>
          <p:cNvPr id="2" name="Title 1"/>
          <p:cNvSpPr>
            <a:spLocks noGrp="1"/>
          </p:cNvSpPr>
          <p:nvPr>
            <p:ph type="title"/>
          </p:nvPr>
        </p:nvSpPr>
        <p:spPr/>
        <p:txBody>
          <a:bodyPr/>
          <a:lstStyle/>
          <a:p>
            <a:r>
              <a:rPr lang="en-US" dirty="0" smtClean="0"/>
              <a:t>Filling in the black hole catalog</a:t>
            </a:r>
            <a:endParaRPr lang="en-US" dirty="0"/>
          </a:p>
        </p:txBody>
      </p:sp>
      <p:sp>
        <p:nvSpPr>
          <p:cNvPr id="3" name="TextBox 2"/>
          <p:cNvSpPr txBox="1"/>
          <p:nvPr/>
        </p:nvSpPr>
        <p:spPr>
          <a:xfrm>
            <a:off x="3439679" y="6376794"/>
            <a:ext cx="1606429" cy="338554"/>
          </a:xfrm>
          <a:prstGeom prst="rect">
            <a:avLst/>
          </a:prstGeom>
          <a:noFill/>
        </p:spPr>
        <p:txBody>
          <a:bodyPr wrap="none" rtlCol="0">
            <a:spAutoFit/>
          </a:bodyPr>
          <a:lstStyle/>
          <a:p>
            <a:r>
              <a:rPr lang="en-US" sz="1600" dirty="0"/>
              <a:t>Image credit: LIGO </a:t>
            </a:r>
          </a:p>
        </p:txBody>
      </p:sp>
      <p:sp>
        <p:nvSpPr>
          <p:cNvPr id="9" name="TextBox 8"/>
          <p:cNvSpPr txBox="1"/>
          <p:nvPr/>
        </p:nvSpPr>
        <p:spPr>
          <a:xfrm>
            <a:off x="2085757" y="6488668"/>
            <a:ext cx="4262105" cy="338554"/>
          </a:xfrm>
          <a:prstGeom prst="rect">
            <a:avLst/>
          </a:prstGeom>
          <a:noFill/>
        </p:spPr>
        <p:txBody>
          <a:bodyPr wrap="none" rtlCol="0">
            <a:spAutoFit/>
          </a:bodyPr>
          <a:lstStyle/>
          <a:p>
            <a:r>
              <a:rPr lang="en-US" sz="1600" dirty="0" smtClean="0">
                <a:solidFill>
                  <a:schemeClr val="bg1"/>
                </a:solidFill>
              </a:rPr>
              <a:t>Credit: LSC</a:t>
            </a:r>
            <a:r>
              <a:rPr lang="en-US" sz="1600" dirty="0">
                <a:solidFill>
                  <a:schemeClr val="bg1"/>
                </a:solidFill>
              </a:rPr>
              <a:t>/Sonoma State University/</a:t>
            </a:r>
            <a:r>
              <a:rPr lang="en-US" sz="1600" dirty="0" err="1">
                <a:solidFill>
                  <a:schemeClr val="bg1"/>
                </a:solidFill>
              </a:rPr>
              <a:t>Aurore</a:t>
            </a:r>
            <a:r>
              <a:rPr lang="en-US" sz="1600" dirty="0">
                <a:solidFill>
                  <a:schemeClr val="bg1"/>
                </a:solidFill>
              </a:rPr>
              <a:t> </a:t>
            </a:r>
            <a:r>
              <a:rPr lang="en-US" sz="1600" dirty="0" err="1">
                <a:solidFill>
                  <a:schemeClr val="bg1"/>
                </a:solidFill>
              </a:rPr>
              <a:t>Simonnet</a:t>
            </a:r>
            <a:r>
              <a:rPr lang="en-US" sz="1600" dirty="0">
                <a:solidFill>
                  <a:schemeClr val="bg1"/>
                </a:solidFill>
              </a:rPr>
              <a:t> </a:t>
            </a:r>
          </a:p>
        </p:txBody>
      </p:sp>
      <p:sp>
        <p:nvSpPr>
          <p:cNvPr id="6" name="Slide Number Placeholder 5"/>
          <p:cNvSpPr>
            <a:spLocks noGrp="1"/>
          </p:cNvSpPr>
          <p:nvPr>
            <p:ph type="sldNum" sz="quarter" idx="12"/>
          </p:nvPr>
        </p:nvSpPr>
        <p:spPr/>
        <p:txBody>
          <a:bodyPr/>
          <a:lstStyle/>
          <a:p>
            <a:fld id="{6EE448B2-5CBA-A240-8111-FC0A86F230F9}" type="slidenum">
              <a:rPr lang="en-US" smtClean="0"/>
              <a:pPr/>
              <a:t>12</a:t>
            </a:fld>
            <a:endParaRPr lang="en-US"/>
          </a:p>
        </p:txBody>
      </p:sp>
    </p:spTree>
    <p:extLst>
      <p:ext uri="{BB962C8B-B14F-4D97-AF65-F5344CB8AC3E}">
        <p14:creationId xmlns:p14="http://schemas.microsoft.com/office/powerpoint/2010/main" val="1412172065"/>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2E414-0DDA-9F4D-A88C-45BC487B2254}" type="slidenum">
              <a:rPr lang="en-US" smtClean="0"/>
              <a:pPr/>
              <a:t>13</a:t>
            </a:fld>
            <a:endParaRPr lang="en-US"/>
          </a:p>
        </p:txBody>
      </p:sp>
      <p:pic>
        <p:nvPicPr>
          <p:cNvPr id="7" name="Content Placeholder 6"/>
          <p:cNvPicPr>
            <a:picLocks noGrp="1" noChangeAspect="1"/>
          </p:cNvPicPr>
          <p:nvPr>
            <p:ph idx="1"/>
          </p:nvPr>
        </p:nvPicPr>
        <p:blipFill rotWithShape="1">
          <a:blip r:embed="rId2"/>
          <a:srcRect l="1206" r="476"/>
          <a:stretch/>
        </p:blipFill>
        <p:spPr>
          <a:xfrm>
            <a:off x="727437" y="498325"/>
            <a:ext cx="7857876" cy="6359675"/>
          </a:xfrm>
        </p:spPr>
      </p:pic>
      <p:sp>
        <p:nvSpPr>
          <p:cNvPr id="5" name="TextBox 4"/>
          <p:cNvSpPr txBox="1"/>
          <p:nvPr/>
        </p:nvSpPr>
        <p:spPr>
          <a:xfrm>
            <a:off x="2971024" y="83560"/>
            <a:ext cx="2902808" cy="461665"/>
          </a:xfrm>
          <a:prstGeom prst="rect">
            <a:avLst/>
          </a:prstGeom>
          <a:noFill/>
        </p:spPr>
        <p:txBody>
          <a:bodyPr wrap="none" rtlCol="0">
            <a:spAutoFit/>
          </a:bodyPr>
          <a:lstStyle/>
          <a:p>
            <a:r>
              <a:rPr lang="en-US" dirty="0"/>
              <a:t>PRL 116, 061102 (2016)</a:t>
            </a:r>
          </a:p>
        </p:txBody>
      </p:sp>
    </p:spTree>
    <p:extLst>
      <p:ext uri="{BB962C8B-B14F-4D97-AF65-F5344CB8AC3E}">
        <p14:creationId xmlns:p14="http://schemas.microsoft.com/office/powerpoint/2010/main" val="4229269740"/>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tchedFilter_shownSlow.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7544" y="643586"/>
            <a:ext cx="8487150" cy="6203835"/>
          </a:xfrm>
          <a:prstGeom prst="rect">
            <a:avLst/>
          </a:prstGeom>
        </p:spPr>
      </p:pic>
      <p:sp>
        <p:nvSpPr>
          <p:cNvPr id="4" name="Title 3"/>
          <p:cNvSpPr>
            <a:spLocks noGrp="1"/>
          </p:cNvSpPr>
          <p:nvPr>
            <p:ph type="title"/>
          </p:nvPr>
        </p:nvSpPr>
        <p:spPr>
          <a:xfrm>
            <a:off x="685070" y="112273"/>
            <a:ext cx="7540666" cy="769117"/>
          </a:xfrm>
        </p:spPr>
        <p:txBody>
          <a:bodyPr/>
          <a:lstStyle/>
          <a:p>
            <a:r>
              <a:rPr lang="en-US" dirty="0" smtClean="0"/>
              <a:t>Searching for a specific waveform:</a:t>
            </a:r>
            <a:br>
              <a:rPr lang="en-US" dirty="0" smtClean="0"/>
            </a:br>
            <a:r>
              <a:rPr lang="en-US" dirty="0" smtClean="0"/>
              <a:t>matched filtering</a:t>
            </a:r>
            <a:endParaRPr lang="en-US" dirty="0"/>
          </a:p>
        </p:txBody>
      </p:sp>
    </p:spTree>
    <p:extLst>
      <p:ext uri="{BB962C8B-B14F-4D97-AF65-F5344CB8AC3E}">
        <p14:creationId xmlns:p14="http://schemas.microsoft.com/office/powerpoint/2010/main" val="303515583"/>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GW151226</a:t>
            </a:r>
            <a:endParaRPr lang="en-US" dirty="0"/>
          </a:p>
        </p:txBody>
      </p:sp>
      <p:pic>
        <p:nvPicPr>
          <p:cNvPr id="5" name="Content Placeholder 4" descr="Screen Shot 2016-06-12 at 5.50.13 PM.pn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3991" r="5964" b="41048"/>
          <a:stretch/>
        </p:blipFill>
        <p:spPr>
          <a:xfrm>
            <a:off x="0" y="2949575"/>
            <a:ext cx="8580438" cy="363538"/>
          </a:xfrm>
        </p:spPr>
      </p:pic>
      <p:pic>
        <p:nvPicPr>
          <p:cNvPr id="6" name="Picture 5" descr="Screen Shot 2016-06-12 at 5.50.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9766"/>
            <a:ext cx="9144000" cy="2097248"/>
          </a:xfrm>
          <a:prstGeom prst="rect">
            <a:avLst/>
          </a:prstGeom>
        </p:spPr>
      </p:pic>
      <p:sp>
        <p:nvSpPr>
          <p:cNvPr id="12" name="TextBox 11"/>
          <p:cNvSpPr txBox="1"/>
          <p:nvPr/>
        </p:nvSpPr>
        <p:spPr>
          <a:xfrm>
            <a:off x="1106456" y="1071778"/>
            <a:ext cx="6905256" cy="461665"/>
          </a:xfrm>
          <a:prstGeom prst="rect">
            <a:avLst/>
          </a:prstGeom>
          <a:noFill/>
        </p:spPr>
        <p:txBody>
          <a:bodyPr wrap="none" rtlCol="0">
            <a:spAutoFit/>
          </a:bodyPr>
          <a:lstStyle/>
          <a:p>
            <a:r>
              <a:rPr lang="en-US" dirty="0" smtClean="0">
                <a:solidFill>
                  <a:srgbClr val="000000"/>
                </a:solidFill>
              </a:rPr>
              <a:t>Filtered detector output and filtered best matching waveform</a:t>
            </a:r>
            <a:endParaRPr lang="en-US" dirty="0">
              <a:solidFill>
                <a:srgbClr val="000000"/>
              </a:solidFill>
            </a:endParaRPr>
          </a:p>
        </p:txBody>
      </p:sp>
      <p:cxnSp>
        <p:nvCxnSpPr>
          <p:cNvPr id="11" name="Straight Arrow Connector 10"/>
          <p:cNvCxnSpPr/>
          <p:nvPr/>
        </p:nvCxnSpPr>
        <p:spPr>
          <a:xfrm>
            <a:off x="2945837" y="4183818"/>
            <a:ext cx="1368715" cy="6937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963476" y="4201459"/>
            <a:ext cx="5323719" cy="9039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95868" y="3766206"/>
            <a:ext cx="8223225" cy="461665"/>
          </a:xfrm>
          <a:prstGeom prst="rect">
            <a:avLst/>
          </a:prstGeom>
          <a:noFill/>
        </p:spPr>
        <p:txBody>
          <a:bodyPr wrap="none" rtlCol="0">
            <a:spAutoFit/>
          </a:bodyPr>
          <a:lstStyle/>
          <a:p>
            <a:r>
              <a:rPr lang="en-US" dirty="0" smtClean="0">
                <a:solidFill>
                  <a:srgbClr val="000000"/>
                </a:solidFill>
              </a:rPr>
              <a:t>Signal-to-noise (SNR) when best template matches at coalescence time </a:t>
            </a:r>
            <a:endParaRPr lang="en-US" dirty="0">
              <a:solidFill>
                <a:srgbClr val="000000"/>
              </a:solidFill>
            </a:endParaRPr>
          </a:p>
        </p:txBody>
      </p:sp>
      <p:sp>
        <p:nvSpPr>
          <p:cNvPr id="10" name="TextBox 9"/>
          <p:cNvSpPr txBox="1"/>
          <p:nvPr/>
        </p:nvSpPr>
        <p:spPr>
          <a:xfrm>
            <a:off x="2465819" y="6253542"/>
            <a:ext cx="4189218" cy="461665"/>
          </a:xfrm>
          <a:prstGeom prst="rect">
            <a:avLst/>
          </a:prstGeom>
          <a:noFill/>
        </p:spPr>
        <p:txBody>
          <a:bodyPr wrap="none" rtlCol="0">
            <a:spAutoFit/>
          </a:bodyPr>
          <a:lstStyle/>
          <a:p>
            <a:r>
              <a:rPr lang="hu-HU" dirty="0"/>
              <a:t>Phys. Rev. Lett. </a:t>
            </a:r>
            <a:r>
              <a:rPr lang="hu-HU" b="1" dirty="0"/>
              <a:t>116</a:t>
            </a:r>
            <a:r>
              <a:rPr lang="hu-HU" dirty="0"/>
              <a:t>, 241103 (2016)</a:t>
            </a:r>
            <a:endParaRPr lang="en-US" dirty="0"/>
          </a:p>
        </p:txBody>
      </p:sp>
      <p:grpSp>
        <p:nvGrpSpPr>
          <p:cNvPr id="4" name="Group 3"/>
          <p:cNvGrpSpPr/>
          <p:nvPr/>
        </p:nvGrpSpPr>
        <p:grpSpPr>
          <a:xfrm>
            <a:off x="549156" y="4177668"/>
            <a:ext cx="8242760" cy="2172597"/>
            <a:chOff x="549156" y="4246320"/>
            <a:chExt cx="8242760" cy="2172597"/>
          </a:xfrm>
        </p:grpSpPr>
        <p:pic>
          <p:nvPicPr>
            <p:cNvPr id="8" name="Picture 7" descr="Screen Shot 2016-06-12 at 5.5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846" y="4246320"/>
              <a:ext cx="8222070" cy="1610264"/>
            </a:xfrm>
            <a:prstGeom prst="rect">
              <a:avLst/>
            </a:prstGeom>
          </p:spPr>
        </p:pic>
        <p:pic>
          <p:nvPicPr>
            <p:cNvPr id="3" name="Picture 2" descr="Screen Shot 2017-07-04 at 6.19.5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156" y="5750807"/>
              <a:ext cx="8203000" cy="668110"/>
            </a:xfrm>
            <a:prstGeom prst="rect">
              <a:avLst/>
            </a:prstGeom>
          </p:spPr>
        </p:pic>
      </p:grpSp>
    </p:spTree>
    <p:extLst>
      <p:ext uri="{BB962C8B-B14F-4D97-AF65-F5344CB8AC3E}">
        <p14:creationId xmlns:p14="http://schemas.microsoft.com/office/powerpoint/2010/main" val="2312152561"/>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70" y="186114"/>
            <a:ext cx="7343268" cy="769117"/>
          </a:xfrm>
        </p:spPr>
        <p:txBody>
          <a:bodyPr/>
          <a:lstStyle/>
          <a:p>
            <a:r>
              <a:rPr lang="en-US" dirty="0" smtClean="0"/>
              <a:t>Searching and finding waveforms</a:t>
            </a:r>
            <a:endParaRPr lang="en-US" dirty="0"/>
          </a:p>
        </p:txBody>
      </p:sp>
      <p:pic>
        <p:nvPicPr>
          <p:cNvPr id="5" name="Content Placeholder 4" descr="Screen Shot 2017-04-05 at 9.27.36 PM.png"/>
          <p:cNvPicPr>
            <a:picLocks noGrp="1" noChangeAspect="1"/>
          </p:cNvPicPr>
          <p:nvPr>
            <p:ph idx="1"/>
          </p:nvPr>
        </p:nvPicPr>
        <p:blipFill>
          <a:blip r:embed="rId2">
            <a:extLst>
              <a:ext uri="{28A0092B-C50C-407E-A947-70E740481C1C}">
                <a14:useLocalDpi xmlns:a14="http://schemas.microsoft.com/office/drawing/2010/main" val="0"/>
              </a:ext>
            </a:extLst>
          </a:blip>
          <a:srcRect l="-20213" r="-20213"/>
          <a:stretch>
            <a:fillRect/>
          </a:stretch>
        </p:blipFill>
        <p:spPr/>
      </p:pic>
      <p:sp>
        <p:nvSpPr>
          <p:cNvPr id="4" name="Slide Number Placeholder 3"/>
          <p:cNvSpPr>
            <a:spLocks noGrp="1"/>
          </p:cNvSpPr>
          <p:nvPr>
            <p:ph type="sldNum" sz="quarter" idx="12"/>
          </p:nvPr>
        </p:nvSpPr>
        <p:spPr/>
        <p:txBody>
          <a:bodyPr/>
          <a:lstStyle/>
          <a:p>
            <a:fld id="{C582E414-0DDA-9F4D-A88C-45BC487B2254}" type="slidenum">
              <a:rPr lang="en-US" smtClean="0"/>
              <a:pPr/>
              <a:t>16</a:t>
            </a:fld>
            <a:endParaRPr lang="en-US"/>
          </a:p>
        </p:txBody>
      </p:sp>
      <p:sp>
        <p:nvSpPr>
          <p:cNvPr id="6" name="TextBox 5"/>
          <p:cNvSpPr txBox="1"/>
          <p:nvPr/>
        </p:nvSpPr>
        <p:spPr>
          <a:xfrm>
            <a:off x="3442006" y="6077784"/>
            <a:ext cx="3174141" cy="400110"/>
          </a:xfrm>
          <a:prstGeom prst="rect">
            <a:avLst/>
          </a:prstGeom>
          <a:noFill/>
        </p:spPr>
        <p:txBody>
          <a:bodyPr wrap="none" rtlCol="0">
            <a:spAutoFit/>
          </a:bodyPr>
          <a:lstStyle/>
          <a:p>
            <a:r>
              <a:rPr lang="en-US" sz="2000" dirty="0">
                <a:hlinkClick r:id="rId3"/>
              </a:rPr>
              <a:t>Phys. Rev. X 6, 041015 (2016) </a:t>
            </a:r>
            <a:r>
              <a:rPr lang="hu-HU" sz="2000" dirty="0" smtClean="0">
                <a:hlinkClick r:id="rId4"/>
              </a:rPr>
              <a:t>) </a:t>
            </a:r>
            <a:endParaRPr lang="en-US" sz="2000" dirty="0"/>
          </a:p>
        </p:txBody>
      </p:sp>
    </p:spTree>
    <p:extLst>
      <p:ext uri="{BB962C8B-B14F-4D97-AF65-F5344CB8AC3E}">
        <p14:creationId xmlns:p14="http://schemas.microsoft.com/office/powerpoint/2010/main" val="2314971711"/>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6-30 at 8.39.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215" y="2478292"/>
            <a:ext cx="3359760" cy="3291393"/>
          </a:xfrm>
          <a:prstGeom prst="rect">
            <a:avLst/>
          </a:prstGeom>
        </p:spPr>
      </p:pic>
      <p:sp>
        <p:nvSpPr>
          <p:cNvPr id="5" name="CasellaDiTesto 4"/>
          <p:cNvSpPr txBox="1"/>
          <p:nvPr/>
        </p:nvSpPr>
        <p:spPr>
          <a:xfrm>
            <a:off x="2826933" y="225356"/>
            <a:ext cx="184666" cy="369332"/>
          </a:xfrm>
          <a:prstGeom prst="rect">
            <a:avLst/>
          </a:prstGeom>
          <a:noFill/>
        </p:spPr>
        <p:txBody>
          <a:bodyPr wrap="none" rtlCol="0">
            <a:spAutoFit/>
          </a:bodyPr>
          <a:lstStyle/>
          <a:p>
            <a:endParaRPr lang="en-US" dirty="0"/>
          </a:p>
        </p:txBody>
      </p:sp>
      <p:sp>
        <p:nvSpPr>
          <p:cNvPr id="6" name="CasellaDiTesto 4"/>
          <p:cNvSpPr txBox="1">
            <a:spLocks noChangeArrowheads="1"/>
          </p:cNvSpPr>
          <p:nvPr/>
        </p:nvSpPr>
        <p:spPr bwMode="auto">
          <a:xfrm>
            <a:off x="1738199" y="9912"/>
            <a:ext cx="63531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3200" dirty="0">
                <a:solidFill>
                  <a:schemeClr val="bg1"/>
                </a:solidFill>
                <a:latin typeface="+mn-lt"/>
              </a:rPr>
              <a:t>Significance of the three signals</a:t>
            </a:r>
          </a:p>
        </p:txBody>
      </p:sp>
      <p:sp>
        <p:nvSpPr>
          <p:cNvPr id="2" name="Title 1"/>
          <p:cNvSpPr>
            <a:spLocks noGrp="1"/>
          </p:cNvSpPr>
          <p:nvPr>
            <p:ph type="title"/>
          </p:nvPr>
        </p:nvSpPr>
        <p:spPr/>
        <p:txBody>
          <a:bodyPr/>
          <a:lstStyle/>
          <a:p>
            <a:r>
              <a:rPr lang="en-US" dirty="0" smtClean="0"/>
              <a:t>O1 BBH search</a:t>
            </a:r>
            <a:endParaRPr lang="en-US" dirty="0"/>
          </a:p>
        </p:txBody>
      </p:sp>
      <p:sp>
        <p:nvSpPr>
          <p:cNvPr id="3" name="Content Placeholder 2"/>
          <p:cNvSpPr>
            <a:spLocks noGrp="1"/>
          </p:cNvSpPr>
          <p:nvPr>
            <p:ph idx="1"/>
          </p:nvPr>
        </p:nvSpPr>
        <p:spPr>
          <a:xfrm>
            <a:off x="191056" y="1108954"/>
            <a:ext cx="8607609" cy="1431290"/>
          </a:xfrm>
        </p:spPr>
        <p:txBody>
          <a:bodyPr/>
          <a:lstStyle/>
          <a:p>
            <a:pPr marL="0" indent="0">
              <a:buNone/>
            </a:pPr>
            <a:r>
              <a:rPr lang="en-US" dirty="0" smtClean="0"/>
              <a:t>Search for binary black holes systems with black holes larger than 2 </a:t>
            </a:r>
            <a:r>
              <a:rPr lang="en-US" dirty="0"/>
              <a:t>M</a:t>
            </a:r>
            <a:r>
              <a:rPr lang="en-US" baseline="-25000" dirty="0" smtClean="0">
                <a:latin typeface="Wingdings"/>
                <a:ea typeface="Wingdings"/>
                <a:cs typeface="Wingdings"/>
                <a:sym typeface="Wingdings"/>
              </a:rPr>
              <a:t></a:t>
            </a:r>
            <a:r>
              <a:rPr lang="en-US" dirty="0" smtClean="0">
                <a:ea typeface="Wingdings"/>
                <a:cs typeface="Wingdings"/>
                <a:sym typeface="Wingdings"/>
              </a:rPr>
              <a:t> and </a:t>
            </a:r>
            <a:r>
              <a:rPr lang="en-US" dirty="0" smtClean="0"/>
              <a:t>total mass less </a:t>
            </a:r>
            <a:r>
              <a:rPr lang="en-US" dirty="0" smtClean="0"/>
              <a:t>than 100 </a:t>
            </a:r>
            <a:r>
              <a:rPr lang="en-US" dirty="0" smtClean="0"/>
              <a:t>M</a:t>
            </a:r>
            <a:r>
              <a:rPr lang="en-US" baseline="-25000" dirty="0" smtClean="0">
                <a:latin typeface="Wingdings"/>
                <a:ea typeface="Wingdings"/>
                <a:cs typeface="Wingdings"/>
                <a:sym typeface="Wingdings"/>
              </a:rPr>
              <a:t></a:t>
            </a:r>
            <a:r>
              <a:rPr lang="en-US" dirty="0" smtClean="0">
                <a:ea typeface="Wingdings"/>
                <a:cs typeface="Wingdings"/>
                <a:sym typeface="Wingdings"/>
              </a:rPr>
              <a:t>, in O1 </a:t>
            </a:r>
            <a:r>
              <a:rPr lang="en-US" dirty="0">
                <a:ea typeface="Wingdings"/>
                <a:cs typeface="Wingdings"/>
                <a:sym typeface="Wingdings"/>
              </a:rPr>
              <a:t>(</a:t>
            </a:r>
            <a:r>
              <a:rPr lang="en-US" dirty="0" smtClean="0">
                <a:ea typeface="Wingdings"/>
                <a:cs typeface="Wingdings"/>
                <a:sym typeface="Wingdings"/>
              </a:rPr>
              <a:t>Sep 12, 2015-Jan 19, 2016, ~48 days of coincident data)</a:t>
            </a:r>
            <a:endParaRPr lang="en-US" baseline="-25000" dirty="0"/>
          </a:p>
        </p:txBody>
      </p:sp>
      <p:grpSp>
        <p:nvGrpSpPr>
          <p:cNvPr id="7" name="Group 6"/>
          <p:cNvGrpSpPr/>
          <p:nvPr/>
        </p:nvGrpSpPr>
        <p:grpSpPr>
          <a:xfrm>
            <a:off x="72427" y="2257023"/>
            <a:ext cx="5380193" cy="4119691"/>
            <a:chOff x="1991309" y="2411957"/>
            <a:chExt cx="5380193" cy="4119691"/>
          </a:xfrm>
        </p:grpSpPr>
        <p:pic>
          <p:nvPicPr>
            <p:cNvPr id="4" name="Picture 3" descr="pycbc-hist-O1-sigmas-dec5000-C02-1_3_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309" y="2411957"/>
              <a:ext cx="5380193" cy="4119691"/>
            </a:xfrm>
            <a:prstGeom prst="rect">
              <a:avLst/>
            </a:prstGeom>
          </p:spPr>
        </p:pic>
        <p:sp>
          <p:nvSpPr>
            <p:cNvPr id="10" name="TextBox 9"/>
            <p:cNvSpPr txBox="1"/>
            <p:nvPr/>
          </p:nvSpPr>
          <p:spPr>
            <a:xfrm>
              <a:off x="3693965" y="4334125"/>
              <a:ext cx="966931" cy="276999"/>
            </a:xfrm>
            <a:prstGeom prst="rect">
              <a:avLst/>
            </a:prstGeom>
            <a:noFill/>
          </p:spPr>
          <p:txBody>
            <a:bodyPr wrap="none" rtlCol="0">
              <a:spAutoFit/>
            </a:bodyPr>
            <a:lstStyle/>
            <a:p>
              <a:r>
                <a:rPr lang="en-US" sz="1200" dirty="0" smtClean="0">
                  <a:solidFill>
                    <a:srgbClr val="000000"/>
                  </a:solidFill>
                  <a:latin typeface="+mj-lt"/>
                </a:rPr>
                <a:t>GW151226</a:t>
              </a:r>
              <a:endParaRPr lang="en-US" sz="1200" dirty="0">
                <a:solidFill>
                  <a:srgbClr val="000000"/>
                </a:solidFill>
                <a:latin typeface="+mj-lt"/>
              </a:endParaRPr>
            </a:p>
          </p:txBody>
        </p:sp>
        <p:sp>
          <p:nvSpPr>
            <p:cNvPr id="11" name="TextBox 10"/>
            <p:cNvSpPr txBox="1"/>
            <p:nvPr/>
          </p:nvSpPr>
          <p:spPr>
            <a:xfrm>
              <a:off x="2968057" y="3674694"/>
              <a:ext cx="969060" cy="276999"/>
            </a:xfrm>
            <a:prstGeom prst="rect">
              <a:avLst/>
            </a:prstGeom>
            <a:noFill/>
          </p:spPr>
          <p:txBody>
            <a:bodyPr wrap="none" rtlCol="0">
              <a:spAutoFit/>
            </a:bodyPr>
            <a:lstStyle/>
            <a:p>
              <a:r>
                <a:rPr lang="en-US" sz="1200" dirty="0" smtClean="0">
                  <a:solidFill>
                    <a:srgbClr val="000000"/>
                  </a:solidFill>
                  <a:latin typeface="+mj-lt"/>
                </a:rPr>
                <a:t>LVT151012</a:t>
              </a:r>
              <a:endParaRPr lang="en-US" sz="1200" dirty="0">
                <a:solidFill>
                  <a:srgbClr val="000000"/>
                </a:solidFill>
                <a:latin typeface="+mj-lt"/>
              </a:endParaRPr>
            </a:p>
          </p:txBody>
        </p:sp>
        <p:cxnSp>
          <p:nvCxnSpPr>
            <p:cNvPr id="13" name="Straight Arrow Connector 12"/>
            <p:cNvCxnSpPr/>
            <p:nvPr/>
          </p:nvCxnSpPr>
          <p:spPr bwMode="auto">
            <a:xfrm flipV="1">
              <a:off x="4032721" y="4006774"/>
              <a:ext cx="0" cy="353539"/>
            </a:xfrm>
            <a:prstGeom prst="straightConnector1">
              <a:avLst/>
            </a:prstGeom>
            <a:solidFill>
              <a:schemeClr val="accent1"/>
            </a:solidFill>
            <a:ln w="28575" cap="flat" cmpd="sng" algn="ctr">
              <a:solidFill>
                <a:schemeClr val="tx2"/>
              </a:solidFill>
              <a:prstDash val="solid"/>
              <a:round/>
              <a:headEnd type="none" w="med" len="med"/>
              <a:tailEnd type="triangle"/>
            </a:ln>
            <a:effectLst/>
          </p:spPr>
        </p:cxnSp>
      </p:grpSp>
      <p:sp>
        <p:nvSpPr>
          <p:cNvPr id="14" name="TextBox 13"/>
          <p:cNvSpPr txBox="1"/>
          <p:nvPr/>
        </p:nvSpPr>
        <p:spPr>
          <a:xfrm>
            <a:off x="3404652" y="6314374"/>
            <a:ext cx="3174141" cy="400110"/>
          </a:xfrm>
          <a:prstGeom prst="rect">
            <a:avLst/>
          </a:prstGeom>
          <a:noFill/>
        </p:spPr>
        <p:txBody>
          <a:bodyPr wrap="none" rtlCol="0">
            <a:spAutoFit/>
          </a:bodyPr>
          <a:lstStyle/>
          <a:p>
            <a:r>
              <a:rPr lang="en-US" sz="2000" dirty="0">
                <a:hlinkClick r:id="rId4"/>
              </a:rPr>
              <a:t>Phys. Rev. X 6, 041015 (2016) </a:t>
            </a:r>
            <a:r>
              <a:rPr lang="hu-HU" sz="2000" dirty="0" smtClean="0">
                <a:hlinkClick r:id="rId5"/>
              </a:rPr>
              <a:t>) </a:t>
            </a:r>
            <a:endParaRPr lang="en-US" sz="2000" dirty="0"/>
          </a:p>
        </p:txBody>
      </p:sp>
    </p:spTree>
    <p:extLst>
      <p:ext uri="{BB962C8B-B14F-4D97-AF65-F5344CB8AC3E}">
        <p14:creationId xmlns:p14="http://schemas.microsoft.com/office/powerpoint/2010/main" val="2735030779"/>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parameters: masses</a:t>
            </a:r>
            <a:endParaRPr lang="en-US" dirty="0"/>
          </a:p>
        </p:txBody>
      </p:sp>
      <p:pic>
        <p:nvPicPr>
          <p:cNvPr id="5" name="Content Placeholder 4" descr="Screen Shot 2017-07-03 at 6.04.09 AM.png"/>
          <p:cNvPicPr>
            <a:picLocks noGrp="1" noChangeAspect="1"/>
          </p:cNvPicPr>
          <p:nvPr>
            <p:ph idx="1"/>
          </p:nvPr>
        </p:nvPicPr>
        <p:blipFill>
          <a:blip r:embed="rId2">
            <a:extLst>
              <a:ext uri="{28A0092B-C50C-407E-A947-70E740481C1C}">
                <a14:useLocalDpi xmlns:a14="http://schemas.microsoft.com/office/drawing/2010/main" val="0"/>
              </a:ext>
            </a:extLst>
          </a:blip>
          <a:srcRect l="-27056" r="-27056"/>
          <a:stretch>
            <a:fillRect/>
          </a:stretch>
        </p:blipFill>
        <p:spPr>
          <a:xfrm>
            <a:off x="191056" y="1364109"/>
            <a:ext cx="8799818" cy="4899775"/>
          </a:xfrm>
        </p:spPr>
      </p:pic>
      <p:sp>
        <p:nvSpPr>
          <p:cNvPr id="4" name="Slide Number Placeholder 3"/>
          <p:cNvSpPr>
            <a:spLocks noGrp="1"/>
          </p:cNvSpPr>
          <p:nvPr>
            <p:ph type="sldNum" sz="quarter" idx="12"/>
          </p:nvPr>
        </p:nvSpPr>
        <p:spPr/>
        <p:txBody>
          <a:bodyPr/>
          <a:lstStyle/>
          <a:p>
            <a:fld id="{C582E414-0DDA-9F4D-A88C-45BC487B2254}" type="slidenum">
              <a:rPr lang="en-US" smtClean="0"/>
              <a:pPr/>
              <a:t>18</a:t>
            </a:fld>
            <a:endParaRPr lang="en-US"/>
          </a:p>
        </p:txBody>
      </p:sp>
      <p:sp>
        <p:nvSpPr>
          <p:cNvPr id="6" name="TextBox 5"/>
          <p:cNvSpPr txBox="1"/>
          <p:nvPr/>
        </p:nvSpPr>
        <p:spPr>
          <a:xfrm>
            <a:off x="3369882" y="6258730"/>
            <a:ext cx="2940704" cy="400110"/>
          </a:xfrm>
          <a:prstGeom prst="rect">
            <a:avLst/>
          </a:prstGeom>
          <a:noFill/>
        </p:spPr>
        <p:txBody>
          <a:bodyPr wrap="none" rtlCol="0">
            <a:spAutoFit/>
          </a:bodyPr>
          <a:lstStyle/>
          <a:p>
            <a:r>
              <a:rPr lang="hu-HU" sz="2000" b="1" dirty="0"/>
              <a:t>Phys. Rev. Lett. 118, </a:t>
            </a:r>
            <a:r>
              <a:rPr lang="hu-HU" sz="2000" b="1" dirty="0" smtClean="0"/>
              <a:t>221101</a:t>
            </a:r>
            <a:endParaRPr lang="hu-HU" sz="2000" b="1" dirty="0"/>
          </a:p>
        </p:txBody>
      </p:sp>
    </p:spTree>
    <p:extLst>
      <p:ext uri="{BB962C8B-B14F-4D97-AF65-F5344CB8AC3E}">
        <p14:creationId xmlns:p14="http://schemas.microsoft.com/office/powerpoint/2010/main" val="1209582685"/>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1_vs_m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43" y="787006"/>
            <a:ext cx="3276600" cy="3149600"/>
          </a:xfrm>
          <a:prstGeom prst="rect">
            <a:avLst/>
          </a:prstGeom>
        </p:spPr>
      </p:pic>
      <p:pic>
        <p:nvPicPr>
          <p:cNvPr id="3" name="Picture 2" descr="spin_vs_m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200" y="1062711"/>
            <a:ext cx="3302000" cy="3111500"/>
          </a:xfrm>
          <a:prstGeom prst="rect">
            <a:avLst/>
          </a:prstGeom>
        </p:spPr>
      </p:pic>
      <p:pic>
        <p:nvPicPr>
          <p:cNvPr id="4" name="Picture 3" descr="distance_vs_inclina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82" y="3793193"/>
            <a:ext cx="3113262" cy="3064807"/>
          </a:xfrm>
          <a:prstGeom prst="rect">
            <a:avLst/>
          </a:prstGeom>
        </p:spPr>
      </p:pic>
      <p:pic>
        <p:nvPicPr>
          <p:cNvPr id="6" name="Picture 5" descr="singer_contour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4809" y="3808004"/>
            <a:ext cx="3200400" cy="3200400"/>
          </a:xfrm>
          <a:prstGeom prst="rect">
            <a:avLst/>
          </a:prstGeom>
        </p:spPr>
      </p:pic>
      <p:sp>
        <p:nvSpPr>
          <p:cNvPr id="5" name="Title 4"/>
          <p:cNvSpPr>
            <a:spLocks noGrp="1"/>
          </p:cNvSpPr>
          <p:nvPr>
            <p:ph type="title"/>
          </p:nvPr>
        </p:nvSpPr>
        <p:spPr/>
        <p:txBody>
          <a:bodyPr/>
          <a:lstStyle/>
          <a:p>
            <a:r>
              <a:rPr lang="en-US" dirty="0" smtClean="0"/>
              <a:t>Finding parameters: GW150914</a:t>
            </a:r>
            <a:endParaRPr lang="en-US" dirty="0"/>
          </a:p>
        </p:txBody>
      </p:sp>
      <p:sp>
        <p:nvSpPr>
          <p:cNvPr id="7" name="TextBox 6"/>
          <p:cNvSpPr txBox="1"/>
          <p:nvPr/>
        </p:nvSpPr>
        <p:spPr>
          <a:xfrm>
            <a:off x="3112152" y="3826944"/>
            <a:ext cx="3517910" cy="400110"/>
          </a:xfrm>
          <a:prstGeom prst="rect">
            <a:avLst/>
          </a:prstGeom>
          <a:noFill/>
        </p:spPr>
        <p:txBody>
          <a:bodyPr wrap="none" rtlCol="0">
            <a:spAutoFit/>
          </a:bodyPr>
          <a:lstStyle/>
          <a:p>
            <a:r>
              <a:rPr lang="hu-HU" sz="2000" dirty="0">
                <a:hlinkClick r:id="rId6"/>
              </a:rPr>
              <a:t>Phys. Rev. Lett. 116, 241102 (2016) </a:t>
            </a:r>
            <a:endParaRPr lang="en-US" sz="2000" dirty="0"/>
          </a:p>
        </p:txBody>
      </p:sp>
    </p:spTree>
    <p:extLst>
      <p:ext uri="{BB962C8B-B14F-4D97-AF65-F5344CB8AC3E}">
        <p14:creationId xmlns:p14="http://schemas.microsoft.com/office/powerpoint/2010/main" val="29858363"/>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p:nvPr/>
        </p:nvPicPr>
        <p:blipFill>
          <a:blip r:embed="rId2"/>
          <a:stretch>
            <a:fillRect/>
          </a:stretch>
        </p:blipFill>
        <p:spPr>
          <a:xfrm>
            <a:off x="7624970" y="76421"/>
            <a:ext cx="1519443" cy="613328"/>
          </a:xfrm>
          <a:prstGeom prst="rect">
            <a:avLst/>
          </a:prstGeom>
          <a:ln>
            <a:noFill/>
          </a:ln>
        </p:spPr>
      </p:pic>
      <p:sp>
        <p:nvSpPr>
          <p:cNvPr id="40" name="TextShape 1"/>
          <p:cNvSpPr txBox="1"/>
          <p:nvPr/>
        </p:nvSpPr>
        <p:spPr>
          <a:xfrm>
            <a:off x="614278" y="215406"/>
            <a:ext cx="7603744" cy="593732"/>
          </a:xfrm>
          <a:prstGeom prst="rect">
            <a:avLst/>
          </a:prstGeom>
        </p:spPr>
        <p:txBody>
          <a:bodyPr lIns="81639" tIns="40820" rIns="81639" bIns="40820"/>
          <a:lstStyle/>
          <a:p>
            <a:pPr algn="ctr">
              <a:lnSpc>
                <a:spcPct val="93000"/>
              </a:lnSpc>
            </a:pPr>
            <a:r>
              <a:rPr lang="en-US" sz="2000" b="1" dirty="0" smtClean="0">
                <a:solidFill>
                  <a:srgbClr val="0000FF"/>
                </a:solidFill>
                <a:latin typeface="Times New Roman"/>
              </a:rPr>
              <a:t>“We” = LIGO </a:t>
            </a:r>
            <a:r>
              <a:rPr lang="en-US" sz="2000" b="1" dirty="0">
                <a:solidFill>
                  <a:srgbClr val="0000FF"/>
                </a:solidFill>
                <a:latin typeface="Times New Roman"/>
              </a:rPr>
              <a:t>Scientific </a:t>
            </a:r>
            <a:r>
              <a:rPr lang="en-US" sz="2000" b="1" dirty="0" smtClean="0">
                <a:solidFill>
                  <a:srgbClr val="0000FF"/>
                </a:solidFill>
                <a:latin typeface="Times New Roman"/>
              </a:rPr>
              <a:t>Collaboration</a:t>
            </a:r>
          </a:p>
          <a:p>
            <a:pPr algn="ctr">
              <a:lnSpc>
                <a:spcPct val="93000"/>
              </a:lnSpc>
            </a:pPr>
            <a:r>
              <a:rPr lang="en-US" sz="2000" b="1" dirty="0" smtClean="0">
                <a:solidFill>
                  <a:srgbClr val="0000FF"/>
                </a:solidFill>
                <a:latin typeface="Times New Roman"/>
              </a:rPr>
              <a:t>(and Virgo Collaboration)</a:t>
            </a:r>
            <a:endParaRPr sz="2000" dirty="0"/>
          </a:p>
        </p:txBody>
      </p:sp>
      <p:pic>
        <p:nvPicPr>
          <p:cNvPr id="41" name="Picture 40"/>
          <p:cNvPicPr/>
          <p:nvPr/>
        </p:nvPicPr>
        <p:blipFill>
          <a:blip r:embed="rId3"/>
          <a:stretch>
            <a:fillRect/>
          </a:stretch>
        </p:blipFill>
        <p:spPr>
          <a:xfrm>
            <a:off x="0" y="26453"/>
            <a:ext cx="1604346" cy="554216"/>
          </a:xfrm>
          <a:prstGeom prst="rect">
            <a:avLst/>
          </a:prstGeom>
          <a:ln>
            <a:noFill/>
          </a:ln>
        </p:spPr>
      </p:pic>
      <p:pic>
        <p:nvPicPr>
          <p:cNvPr id="42" name="Picture 41"/>
          <p:cNvPicPr/>
          <p:nvPr/>
        </p:nvPicPr>
        <p:blipFill>
          <a:blip r:embed="rId4"/>
          <a:stretch>
            <a:fillRect/>
          </a:stretch>
        </p:blipFill>
        <p:spPr>
          <a:xfrm>
            <a:off x="32655" y="5391273"/>
            <a:ext cx="1529566" cy="677338"/>
          </a:xfrm>
          <a:prstGeom prst="rect">
            <a:avLst/>
          </a:prstGeom>
          <a:ln>
            <a:noFill/>
          </a:ln>
        </p:spPr>
      </p:pic>
      <p:pic>
        <p:nvPicPr>
          <p:cNvPr id="43" name="Picture 42"/>
          <p:cNvPicPr/>
          <p:nvPr/>
        </p:nvPicPr>
        <p:blipFill>
          <a:blip r:embed="rId5"/>
          <a:stretch>
            <a:fillRect/>
          </a:stretch>
        </p:blipFill>
        <p:spPr>
          <a:xfrm>
            <a:off x="4428687" y="2807982"/>
            <a:ext cx="912384" cy="678645"/>
          </a:xfrm>
          <a:prstGeom prst="rect">
            <a:avLst/>
          </a:prstGeom>
          <a:ln>
            <a:noFill/>
          </a:ln>
        </p:spPr>
      </p:pic>
      <p:pic>
        <p:nvPicPr>
          <p:cNvPr id="44" name="Picture 43"/>
          <p:cNvPicPr/>
          <p:nvPr/>
        </p:nvPicPr>
        <p:blipFill>
          <a:blip r:embed="rId6"/>
          <a:stretch>
            <a:fillRect/>
          </a:stretch>
        </p:blipFill>
        <p:spPr>
          <a:xfrm>
            <a:off x="5311028" y="912480"/>
            <a:ext cx="2382191" cy="705098"/>
          </a:xfrm>
          <a:prstGeom prst="rect">
            <a:avLst/>
          </a:prstGeom>
          <a:ln>
            <a:noFill/>
          </a:ln>
        </p:spPr>
      </p:pic>
      <p:pic>
        <p:nvPicPr>
          <p:cNvPr id="45" name="Picture 44"/>
          <p:cNvPicPr/>
          <p:nvPr/>
        </p:nvPicPr>
        <p:blipFill>
          <a:blip r:embed="rId7"/>
          <a:stretch>
            <a:fillRect/>
          </a:stretch>
        </p:blipFill>
        <p:spPr>
          <a:xfrm>
            <a:off x="7032606" y="1475513"/>
            <a:ext cx="1781337" cy="912480"/>
          </a:xfrm>
          <a:prstGeom prst="rect">
            <a:avLst/>
          </a:prstGeom>
          <a:ln>
            <a:noFill/>
          </a:ln>
        </p:spPr>
      </p:pic>
      <p:pic>
        <p:nvPicPr>
          <p:cNvPr id="46" name="Picture 45"/>
          <p:cNvPicPr/>
          <p:nvPr/>
        </p:nvPicPr>
        <p:blipFill>
          <a:blip r:embed="rId8"/>
          <a:stretch>
            <a:fillRect/>
          </a:stretch>
        </p:blipFill>
        <p:spPr>
          <a:xfrm>
            <a:off x="3068928" y="3152203"/>
            <a:ext cx="663552" cy="580669"/>
          </a:xfrm>
          <a:prstGeom prst="rect">
            <a:avLst/>
          </a:prstGeom>
          <a:ln>
            <a:noFill/>
          </a:ln>
        </p:spPr>
      </p:pic>
      <p:pic>
        <p:nvPicPr>
          <p:cNvPr id="47" name="Picture 46"/>
          <p:cNvPicPr/>
          <p:nvPr/>
        </p:nvPicPr>
        <p:blipFill>
          <a:blip r:embed="rId9"/>
          <a:stretch>
            <a:fillRect/>
          </a:stretch>
        </p:blipFill>
        <p:spPr>
          <a:xfrm>
            <a:off x="1922733" y="1161338"/>
            <a:ext cx="1866240" cy="263881"/>
          </a:xfrm>
          <a:prstGeom prst="rect">
            <a:avLst/>
          </a:prstGeom>
          <a:ln>
            <a:noFill/>
          </a:ln>
        </p:spPr>
      </p:pic>
      <p:pic>
        <p:nvPicPr>
          <p:cNvPr id="48" name="Picture 47"/>
          <p:cNvPicPr/>
          <p:nvPr/>
        </p:nvPicPr>
        <p:blipFill>
          <a:blip r:embed="rId10"/>
          <a:stretch>
            <a:fillRect/>
          </a:stretch>
        </p:blipFill>
        <p:spPr>
          <a:xfrm>
            <a:off x="746496" y="1852066"/>
            <a:ext cx="912384" cy="746574"/>
          </a:xfrm>
          <a:prstGeom prst="rect">
            <a:avLst/>
          </a:prstGeom>
          <a:ln>
            <a:noFill/>
          </a:ln>
        </p:spPr>
      </p:pic>
      <p:pic>
        <p:nvPicPr>
          <p:cNvPr id="49" name="Picture 48"/>
          <p:cNvPicPr/>
          <p:nvPr/>
        </p:nvPicPr>
        <p:blipFill>
          <a:blip r:embed="rId11"/>
          <a:stretch>
            <a:fillRect/>
          </a:stretch>
        </p:blipFill>
        <p:spPr>
          <a:xfrm>
            <a:off x="7165839" y="6070571"/>
            <a:ext cx="1741824" cy="303071"/>
          </a:xfrm>
          <a:prstGeom prst="rect">
            <a:avLst/>
          </a:prstGeom>
          <a:ln>
            <a:noFill/>
          </a:ln>
        </p:spPr>
      </p:pic>
      <p:pic>
        <p:nvPicPr>
          <p:cNvPr id="50" name="Picture 49"/>
          <p:cNvPicPr/>
          <p:nvPr/>
        </p:nvPicPr>
        <p:blipFill>
          <a:blip r:embed="rId12"/>
          <a:stretch>
            <a:fillRect/>
          </a:stretch>
        </p:blipFill>
        <p:spPr>
          <a:xfrm>
            <a:off x="1783296" y="5939936"/>
            <a:ext cx="1451520" cy="414764"/>
          </a:xfrm>
          <a:prstGeom prst="rect">
            <a:avLst/>
          </a:prstGeom>
          <a:ln>
            <a:noFill/>
          </a:ln>
        </p:spPr>
      </p:pic>
      <p:pic>
        <p:nvPicPr>
          <p:cNvPr id="51" name="Picture 50"/>
          <p:cNvPicPr/>
          <p:nvPr/>
        </p:nvPicPr>
        <p:blipFill>
          <a:blip r:embed="rId13"/>
          <a:stretch>
            <a:fillRect/>
          </a:stretch>
        </p:blipFill>
        <p:spPr>
          <a:xfrm>
            <a:off x="4769280" y="3733199"/>
            <a:ext cx="1278774" cy="636515"/>
          </a:xfrm>
          <a:prstGeom prst="rect">
            <a:avLst/>
          </a:prstGeom>
          <a:ln>
            <a:noFill/>
          </a:ln>
        </p:spPr>
      </p:pic>
      <p:pic>
        <p:nvPicPr>
          <p:cNvPr id="52" name="Picture 51"/>
          <p:cNvPicPr/>
          <p:nvPr/>
        </p:nvPicPr>
        <p:blipFill>
          <a:blip r:embed="rId14"/>
          <a:stretch>
            <a:fillRect/>
          </a:stretch>
        </p:blipFill>
        <p:spPr>
          <a:xfrm>
            <a:off x="5305803" y="6221453"/>
            <a:ext cx="1127908" cy="556175"/>
          </a:xfrm>
          <a:prstGeom prst="rect">
            <a:avLst/>
          </a:prstGeom>
          <a:ln>
            <a:noFill/>
          </a:ln>
        </p:spPr>
      </p:pic>
      <p:pic>
        <p:nvPicPr>
          <p:cNvPr id="53" name="Picture 52"/>
          <p:cNvPicPr/>
          <p:nvPr/>
        </p:nvPicPr>
        <p:blipFill>
          <a:blip r:embed="rId15"/>
          <a:stretch>
            <a:fillRect/>
          </a:stretch>
        </p:blipFill>
        <p:spPr>
          <a:xfrm>
            <a:off x="176991" y="6387359"/>
            <a:ext cx="1552424" cy="427827"/>
          </a:xfrm>
          <a:prstGeom prst="rect">
            <a:avLst/>
          </a:prstGeom>
          <a:ln>
            <a:noFill/>
          </a:ln>
        </p:spPr>
      </p:pic>
      <p:pic>
        <p:nvPicPr>
          <p:cNvPr id="54" name="Picture 53"/>
          <p:cNvPicPr/>
          <p:nvPr/>
        </p:nvPicPr>
        <p:blipFill>
          <a:blip r:embed="rId16"/>
          <a:stretch>
            <a:fillRect/>
          </a:stretch>
        </p:blipFill>
        <p:spPr>
          <a:xfrm>
            <a:off x="8211456" y="4087217"/>
            <a:ext cx="894097" cy="753106"/>
          </a:xfrm>
          <a:prstGeom prst="rect">
            <a:avLst/>
          </a:prstGeom>
          <a:ln>
            <a:noFill/>
          </a:ln>
        </p:spPr>
      </p:pic>
      <p:pic>
        <p:nvPicPr>
          <p:cNvPr id="55" name="Picture 54"/>
          <p:cNvPicPr/>
          <p:nvPr/>
        </p:nvPicPr>
        <p:blipFill>
          <a:blip r:embed="rId17"/>
          <a:stretch>
            <a:fillRect/>
          </a:stretch>
        </p:blipFill>
        <p:spPr>
          <a:xfrm>
            <a:off x="2073600" y="6387358"/>
            <a:ext cx="1907712" cy="414764"/>
          </a:xfrm>
          <a:prstGeom prst="rect">
            <a:avLst/>
          </a:prstGeom>
          <a:ln>
            <a:noFill/>
          </a:ln>
        </p:spPr>
      </p:pic>
      <p:pic>
        <p:nvPicPr>
          <p:cNvPr id="56" name="Picture 55"/>
          <p:cNvPicPr/>
          <p:nvPr/>
        </p:nvPicPr>
        <p:blipFill>
          <a:blip r:embed="rId18"/>
          <a:stretch>
            <a:fillRect/>
          </a:stretch>
        </p:blipFill>
        <p:spPr>
          <a:xfrm>
            <a:off x="6519921" y="6271747"/>
            <a:ext cx="2518363" cy="489552"/>
          </a:xfrm>
          <a:prstGeom prst="rect">
            <a:avLst/>
          </a:prstGeom>
          <a:ln>
            <a:noFill/>
          </a:ln>
        </p:spPr>
      </p:pic>
      <p:pic>
        <p:nvPicPr>
          <p:cNvPr id="57" name="Picture 56"/>
          <p:cNvPicPr/>
          <p:nvPr/>
        </p:nvPicPr>
        <p:blipFill>
          <a:blip r:embed="rId19"/>
          <a:stretch>
            <a:fillRect/>
          </a:stretch>
        </p:blipFill>
        <p:spPr>
          <a:xfrm>
            <a:off x="3296534" y="5969982"/>
            <a:ext cx="1400905" cy="414764"/>
          </a:xfrm>
          <a:prstGeom prst="rect">
            <a:avLst/>
          </a:prstGeom>
          <a:ln>
            <a:noFill/>
          </a:ln>
        </p:spPr>
      </p:pic>
      <p:pic>
        <p:nvPicPr>
          <p:cNvPr id="58" name="Picture 57"/>
          <p:cNvPicPr/>
          <p:nvPr/>
        </p:nvPicPr>
        <p:blipFill>
          <a:blip r:embed="rId20"/>
          <a:stretch>
            <a:fillRect/>
          </a:stretch>
        </p:blipFill>
        <p:spPr>
          <a:xfrm>
            <a:off x="2289777" y="2115621"/>
            <a:ext cx="712535" cy="787724"/>
          </a:xfrm>
          <a:prstGeom prst="rect">
            <a:avLst/>
          </a:prstGeom>
          <a:ln>
            <a:noFill/>
          </a:ln>
        </p:spPr>
      </p:pic>
      <p:pic>
        <p:nvPicPr>
          <p:cNvPr id="59" name="Picture 58"/>
          <p:cNvPicPr/>
          <p:nvPr/>
        </p:nvPicPr>
        <p:blipFill>
          <a:blip r:embed="rId21"/>
          <a:stretch>
            <a:fillRect/>
          </a:stretch>
        </p:blipFill>
        <p:spPr>
          <a:xfrm>
            <a:off x="1741824" y="2149912"/>
            <a:ext cx="465009" cy="587527"/>
          </a:xfrm>
          <a:prstGeom prst="rect">
            <a:avLst/>
          </a:prstGeom>
          <a:ln>
            <a:noFill/>
          </a:ln>
        </p:spPr>
      </p:pic>
      <p:pic>
        <p:nvPicPr>
          <p:cNvPr id="60" name="Picture 59"/>
          <p:cNvPicPr/>
          <p:nvPr/>
        </p:nvPicPr>
        <p:blipFill>
          <a:blip r:embed="rId22"/>
          <a:stretch>
            <a:fillRect/>
          </a:stretch>
        </p:blipFill>
        <p:spPr>
          <a:xfrm>
            <a:off x="3232204" y="2073818"/>
            <a:ext cx="663552" cy="438931"/>
          </a:xfrm>
          <a:prstGeom prst="rect">
            <a:avLst/>
          </a:prstGeom>
          <a:ln>
            <a:noFill/>
          </a:ln>
        </p:spPr>
      </p:pic>
      <p:pic>
        <p:nvPicPr>
          <p:cNvPr id="61" name="Picture 60"/>
          <p:cNvPicPr/>
          <p:nvPr/>
        </p:nvPicPr>
        <p:blipFill>
          <a:blip r:embed="rId23"/>
          <a:stretch>
            <a:fillRect/>
          </a:stretch>
        </p:blipFill>
        <p:spPr>
          <a:xfrm>
            <a:off x="4144588" y="1945469"/>
            <a:ext cx="580608" cy="663622"/>
          </a:xfrm>
          <a:prstGeom prst="rect">
            <a:avLst/>
          </a:prstGeom>
          <a:ln>
            <a:noFill/>
          </a:ln>
        </p:spPr>
      </p:pic>
      <p:pic>
        <p:nvPicPr>
          <p:cNvPr id="62" name="Picture 61"/>
          <p:cNvPicPr/>
          <p:nvPr/>
        </p:nvPicPr>
        <p:blipFill>
          <a:blip r:embed="rId24"/>
          <a:stretch>
            <a:fillRect/>
          </a:stretch>
        </p:blipFill>
        <p:spPr>
          <a:xfrm>
            <a:off x="8313993" y="2796552"/>
            <a:ext cx="829440" cy="746574"/>
          </a:xfrm>
          <a:prstGeom prst="rect">
            <a:avLst/>
          </a:prstGeom>
          <a:ln>
            <a:noFill/>
          </a:ln>
        </p:spPr>
      </p:pic>
      <p:pic>
        <p:nvPicPr>
          <p:cNvPr id="63" name="Picture 62"/>
          <p:cNvPicPr/>
          <p:nvPr/>
        </p:nvPicPr>
        <p:blipFill>
          <a:blip r:embed="rId25"/>
          <a:stretch>
            <a:fillRect/>
          </a:stretch>
        </p:blipFill>
        <p:spPr>
          <a:xfrm>
            <a:off x="2985984" y="1510458"/>
            <a:ext cx="995328" cy="435012"/>
          </a:xfrm>
          <a:prstGeom prst="rect">
            <a:avLst/>
          </a:prstGeom>
          <a:ln>
            <a:noFill/>
          </a:ln>
        </p:spPr>
      </p:pic>
      <p:pic>
        <p:nvPicPr>
          <p:cNvPr id="64" name="Picture 63"/>
          <p:cNvPicPr/>
          <p:nvPr/>
        </p:nvPicPr>
        <p:blipFill>
          <a:blip r:embed="rId26"/>
          <a:stretch>
            <a:fillRect/>
          </a:stretch>
        </p:blipFill>
        <p:spPr>
          <a:xfrm>
            <a:off x="6933008" y="5570242"/>
            <a:ext cx="2210425" cy="464078"/>
          </a:xfrm>
          <a:prstGeom prst="rect">
            <a:avLst/>
          </a:prstGeom>
          <a:ln>
            <a:noFill/>
          </a:ln>
        </p:spPr>
      </p:pic>
      <p:pic>
        <p:nvPicPr>
          <p:cNvPr id="65" name="Picture 64"/>
          <p:cNvPicPr/>
          <p:nvPr/>
        </p:nvPicPr>
        <p:blipFill>
          <a:blip r:embed="rId27"/>
          <a:stretch>
            <a:fillRect/>
          </a:stretch>
        </p:blipFill>
        <p:spPr>
          <a:xfrm>
            <a:off x="2206833" y="3466378"/>
            <a:ext cx="674002" cy="497716"/>
          </a:xfrm>
          <a:prstGeom prst="rect">
            <a:avLst/>
          </a:prstGeom>
          <a:ln>
            <a:noFill/>
          </a:ln>
        </p:spPr>
      </p:pic>
      <p:pic>
        <p:nvPicPr>
          <p:cNvPr id="66" name="Picture 65"/>
          <p:cNvPicPr/>
          <p:nvPr/>
        </p:nvPicPr>
        <p:blipFill>
          <a:blip r:embed="rId28"/>
          <a:stretch>
            <a:fillRect/>
          </a:stretch>
        </p:blipFill>
        <p:spPr>
          <a:xfrm>
            <a:off x="4064256" y="1539197"/>
            <a:ext cx="1866240" cy="406272"/>
          </a:xfrm>
          <a:prstGeom prst="rect">
            <a:avLst/>
          </a:prstGeom>
          <a:ln>
            <a:noFill/>
          </a:ln>
        </p:spPr>
      </p:pic>
      <p:pic>
        <p:nvPicPr>
          <p:cNvPr id="67" name="Picture 66"/>
          <p:cNvPicPr/>
          <p:nvPr/>
        </p:nvPicPr>
        <p:blipFill>
          <a:blip r:embed="rId29"/>
          <a:stretch>
            <a:fillRect/>
          </a:stretch>
        </p:blipFill>
        <p:spPr>
          <a:xfrm>
            <a:off x="2488320" y="4728304"/>
            <a:ext cx="700452" cy="806993"/>
          </a:xfrm>
          <a:prstGeom prst="rect">
            <a:avLst/>
          </a:prstGeom>
          <a:ln>
            <a:noFill/>
          </a:ln>
        </p:spPr>
      </p:pic>
      <p:pic>
        <p:nvPicPr>
          <p:cNvPr id="68" name="Picture 67"/>
          <p:cNvPicPr/>
          <p:nvPr/>
        </p:nvPicPr>
        <p:blipFill>
          <a:blip r:embed="rId30"/>
          <a:stretch>
            <a:fillRect/>
          </a:stretch>
        </p:blipFill>
        <p:spPr>
          <a:xfrm>
            <a:off x="2073600" y="2936003"/>
            <a:ext cx="829440" cy="414764"/>
          </a:xfrm>
          <a:prstGeom prst="rect">
            <a:avLst/>
          </a:prstGeom>
          <a:ln>
            <a:noFill/>
          </a:ln>
        </p:spPr>
      </p:pic>
      <p:pic>
        <p:nvPicPr>
          <p:cNvPr id="69" name="Picture 68"/>
          <p:cNvPicPr/>
          <p:nvPr/>
        </p:nvPicPr>
        <p:blipFill>
          <a:blip r:embed="rId31"/>
          <a:stretch>
            <a:fillRect/>
          </a:stretch>
        </p:blipFill>
        <p:spPr>
          <a:xfrm>
            <a:off x="1741824" y="4727651"/>
            <a:ext cx="675308" cy="663622"/>
          </a:xfrm>
          <a:prstGeom prst="rect">
            <a:avLst/>
          </a:prstGeom>
          <a:ln>
            <a:noFill/>
          </a:ln>
        </p:spPr>
      </p:pic>
      <p:pic>
        <p:nvPicPr>
          <p:cNvPr id="70" name="Picture 69"/>
          <p:cNvPicPr/>
          <p:nvPr/>
        </p:nvPicPr>
        <p:blipFill>
          <a:blip r:embed="rId32"/>
          <a:stretch>
            <a:fillRect/>
          </a:stretch>
        </p:blipFill>
        <p:spPr>
          <a:xfrm>
            <a:off x="82944" y="4820075"/>
            <a:ext cx="663552" cy="654804"/>
          </a:xfrm>
          <a:prstGeom prst="rect">
            <a:avLst/>
          </a:prstGeom>
          <a:ln>
            <a:noFill/>
          </a:ln>
        </p:spPr>
      </p:pic>
      <p:pic>
        <p:nvPicPr>
          <p:cNvPr id="71" name="Picture 70"/>
          <p:cNvPicPr/>
          <p:nvPr/>
        </p:nvPicPr>
        <p:blipFill>
          <a:blip r:embed="rId33"/>
          <a:stretch>
            <a:fillRect/>
          </a:stretch>
        </p:blipFill>
        <p:spPr>
          <a:xfrm>
            <a:off x="90128" y="4044434"/>
            <a:ext cx="739312" cy="751800"/>
          </a:xfrm>
          <a:prstGeom prst="rect">
            <a:avLst/>
          </a:prstGeom>
          <a:ln>
            <a:noFill/>
          </a:ln>
        </p:spPr>
      </p:pic>
      <p:pic>
        <p:nvPicPr>
          <p:cNvPr id="72" name="Picture 71"/>
          <p:cNvPicPr/>
          <p:nvPr/>
        </p:nvPicPr>
        <p:blipFill>
          <a:blip r:embed="rId34"/>
          <a:stretch>
            <a:fillRect/>
          </a:stretch>
        </p:blipFill>
        <p:spPr>
          <a:xfrm>
            <a:off x="5806080" y="2041159"/>
            <a:ext cx="1437805" cy="414764"/>
          </a:xfrm>
          <a:prstGeom prst="rect">
            <a:avLst/>
          </a:prstGeom>
          <a:ln>
            <a:noFill/>
          </a:ln>
        </p:spPr>
      </p:pic>
      <p:pic>
        <p:nvPicPr>
          <p:cNvPr id="73" name="Picture 72"/>
          <p:cNvPicPr/>
          <p:nvPr/>
        </p:nvPicPr>
        <p:blipFill>
          <a:blip r:embed="rId35"/>
          <a:stretch>
            <a:fillRect/>
          </a:stretch>
        </p:blipFill>
        <p:spPr>
          <a:xfrm>
            <a:off x="5856369" y="2621828"/>
            <a:ext cx="758905" cy="742655"/>
          </a:xfrm>
          <a:prstGeom prst="rect">
            <a:avLst/>
          </a:prstGeom>
          <a:ln>
            <a:noFill/>
          </a:ln>
        </p:spPr>
      </p:pic>
      <p:pic>
        <p:nvPicPr>
          <p:cNvPr id="74" name="Picture 73"/>
          <p:cNvPicPr/>
          <p:nvPr/>
        </p:nvPicPr>
        <p:blipFill>
          <a:blip r:embed="rId36"/>
          <a:stretch>
            <a:fillRect/>
          </a:stretch>
        </p:blipFill>
        <p:spPr>
          <a:xfrm>
            <a:off x="2405376" y="5581672"/>
            <a:ext cx="1568099" cy="307970"/>
          </a:xfrm>
          <a:prstGeom prst="rect">
            <a:avLst/>
          </a:prstGeom>
          <a:ln>
            <a:noFill/>
          </a:ln>
        </p:spPr>
      </p:pic>
      <p:pic>
        <p:nvPicPr>
          <p:cNvPr id="75" name="Picture 74"/>
          <p:cNvPicPr/>
          <p:nvPr/>
        </p:nvPicPr>
        <p:blipFill>
          <a:blip r:embed="rId37"/>
          <a:stretch>
            <a:fillRect/>
          </a:stretch>
        </p:blipFill>
        <p:spPr>
          <a:xfrm>
            <a:off x="1034514" y="1105165"/>
            <a:ext cx="674655" cy="608429"/>
          </a:xfrm>
          <a:prstGeom prst="rect">
            <a:avLst/>
          </a:prstGeom>
          <a:ln>
            <a:noFill/>
          </a:ln>
        </p:spPr>
      </p:pic>
      <p:pic>
        <p:nvPicPr>
          <p:cNvPr id="76" name="Picture 75"/>
          <p:cNvPicPr/>
          <p:nvPr/>
        </p:nvPicPr>
        <p:blipFill>
          <a:blip r:embed="rId38"/>
          <a:stretch>
            <a:fillRect/>
          </a:stretch>
        </p:blipFill>
        <p:spPr>
          <a:xfrm>
            <a:off x="2985984" y="2571534"/>
            <a:ext cx="748782" cy="479754"/>
          </a:xfrm>
          <a:prstGeom prst="rect">
            <a:avLst/>
          </a:prstGeom>
          <a:ln>
            <a:noFill/>
          </a:ln>
        </p:spPr>
      </p:pic>
      <p:pic>
        <p:nvPicPr>
          <p:cNvPr id="77" name="Picture 76"/>
          <p:cNvPicPr/>
          <p:nvPr/>
        </p:nvPicPr>
        <p:blipFill>
          <a:blip r:embed="rId39"/>
          <a:stretch>
            <a:fillRect/>
          </a:stretch>
        </p:blipFill>
        <p:spPr>
          <a:xfrm>
            <a:off x="3018639" y="3848483"/>
            <a:ext cx="829440" cy="663622"/>
          </a:xfrm>
          <a:prstGeom prst="rect">
            <a:avLst/>
          </a:prstGeom>
          <a:ln>
            <a:noFill/>
          </a:ln>
        </p:spPr>
      </p:pic>
      <p:pic>
        <p:nvPicPr>
          <p:cNvPr id="78" name="Picture 77"/>
          <p:cNvPicPr/>
          <p:nvPr/>
        </p:nvPicPr>
        <p:blipFill>
          <a:blip r:embed="rId40"/>
          <a:stretch>
            <a:fillRect/>
          </a:stretch>
        </p:blipFill>
        <p:spPr>
          <a:xfrm>
            <a:off x="7553782" y="4105506"/>
            <a:ext cx="557096" cy="537233"/>
          </a:xfrm>
          <a:prstGeom prst="rect">
            <a:avLst/>
          </a:prstGeom>
          <a:ln>
            <a:noFill/>
          </a:ln>
        </p:spPr>
      </p:pic>
      <p:pic>
        <p:nvPicPr>
          <p:cNvPr id="79" name="Picture 78"/>
          <p:cNvPicPr/>
          <p:nvPr/>
        </p:nvPicPr>
        <p:blipFill>
          <a:blip r:embed="rId41"/>
          <a:stretch>
            <a:fillRect/>
          </a:stretch>
        </p:blipFill>
        <p:spPr>
          <a:xfrm>
            <a:off x="5020398" y="4512105"/>
            <a:ext cx="1730721" cy="326912"/>
          </a:xfrm>
          <a:prstGeom prst="rect">
            <a:avLst/>
          </a:prstGeom>
          <a:ln>
            <a:noFill/>
          </a:ln>
        </p:spPr>
      </p:pic>
      <p:pic>
        <p:nvPicPr>
          <p:cNvPr id="80" name="Picture 79"/>
          <p:cNvPicPr/>
          <p:nvPr/>
        </p:nvPicPr>
        <p:blipFill>
          <a:blip r:embed="rId42"/>
          <a:stretch>
            <a:fillRect/>
          </a:stretch>
        </p:blipFill>
        <p:spPr>
          <a:xfrm>
            <a:off x="4911330" y="4839017"/>
            <a:ext cx="1492992" cy="497716"/>
          </a:xfrm>
          <a:prstGeom prst="rect">
            <a:avLst/>
          </a:prstGeom>
          <a:ln>
            <a:noFill/>
          </a:ln>
        </p:spPr>
      </p:pic>
      <p:pic>
        <p:nvPicPr>
          <p:cNvPr id="81" name="Picture 80"/>
          <p:cNvPicPr/>
          <p:nvPr/>
        </p:nvPicPr>
        <p:blipFill>
          <a:blip r:embed="rId43"/>
          <a:stretch>
            <a:fillRect/>
          </a:stretch>
        </p:blipFill>
        <p:spPr>
          <a:xfrm>
            <a:off x="3882040" y="1071200"/>
            <a:ext cx="1584100" cy="500656"/>
          </a:xfrm>
          <a:prstGeom prst="rect">
            <a:avLst/>
          </a:prstGeom>
          <a:ln>
            <a:noFill/>
          </a:ln>
        </p:spPr>
      </p:pic>
      <p:pic>
        <p:nvPicPr>
          <p:cNvPr id="82" name="Picture 81"/>
          <p:cNvPicPr/>
          <p:nvPr/>
        </p:nvPicPr>
        <p:blipFill>
          <a:blip r:embed="rId44"/>
          <a:stretch>
            <a:fillRect/>
          </a:stretch>
        </p:blipFill>
        <p:spPr>
          <a:xfrm>
            <a:off x="5074605" y="2755075"/>
            <a:ext cx="559382" cy="405946"/>
          </a:xfrm>
          <a:prstGeom prst="rect">
            <a:avLst/>
          </a:prstGeom>
          <a:ln>
            <a:noFill/>
          </a:ln>
        </p:spPr>
      </p:pic>
      <p:pic>
        <p:nvPicPr>
          <p:cNvPr id="83" name="Picture 82"/>
          <p:cNvPicPr/>
          <p:nvPr/>
        </p:nvPicPr>
        <p:blipFill>
          <a:blip r:embed="rId45"/>
          <a:stretch>
            <a:fillRect/>
          </a:stretch>
        </p:blipFill>
        <p:spPr>
          <a:xfrm>
            <a:off x="29716" y="1703470"/>
            <a:ext cx="799724" cy="663622"/>
          </a:xfrm>
          <a:prstGeom prst="rect">
            <a:avLst/>
          </a:prstGeom>
          <a:ln>
            <a:noFill/>
          </a:ln>
        </p:spPr>
      </p:pic>
      <p:pic>
        <p:nvPicPr>
          <p:cNvPr id="84" name="Picture 83"/>
          <p:cNvPicPr/>
          <p:nvPr/>
        </p:nvPicPr>
        <p:blipFill>
          <a:blip r:embed="rId46"/>
          <a:stretch>
            <a:fillRect/>
          </a:stretch>
        </p:blipFill>
        <p:spPr>
          <a:xfrm>
            <a:off x="82944" y="1039848"/>
            <a:ext cx="995328" cy="663622"/>
          </a:xfrm>
          <a:prstGeom prst="rect">
            <a:avLst/>
          </a:prstGeom>
          <a:ln>
            <a:noFill/>
          </a:ln>
        </p:spPr>
      </p:pic>
      <p:pic>
        <p:nvPicPr>
          <p:cNvPr id="85" name="Picture 84"/>
          <p:cNvPicPr/>
          <p:nvPr/>
        </p:nvPicPr>
        <p:blipFill>
          <a:blip r:embed="rId47"/>
          <a:stretch>
            <a:fillRect/>
          </a:stretch>
        </p:blipFill>
        <p:spPr>
          <a:xfrm>
            <a:off x="6866392" y="3955277"/>
            <a:ext cx="622080" cy="622145"/>
          </a:xfrm>
          <a:prstGeom prst="rect">
            <a:avLst/>
          </a:prstGeom>
          <a:ln>
            <a:noFill/>
          </a:ln>
        </p:spPr>
      </p:pic>
      <p:pic>
        <p:nvPicPr>
          <p:cNvPr id="86" name="Picture 85"/>
          <p:cNvPicPr/>
          <p:nvPr/>
        </p:nvPicPr>
        <p:blipFill>
          <a:blip r:embed="rId48"/>
          <a:stretch>
            <a:fillRect/>
          </a:stretch>
        </p:blipFill>
        <p:spPr>
          <a:xfrm>
            <a:off x="59106" y="3250178"/>
            <a:ext cx="521502" cy="648599"/>
          </a:xfrm>
          <a:prstGeom prst="rect">
            <a:avLst/>
          </a:prstGeom>
          <a:ln>
            <a:noFill/>
          </a:ln>
        </p:spPr>
      </p:pic>
      <p:pic>
        <p:nvPicPr>
          <p:cNvPr id="87" name="Picture 86"/>
          <p:cNvPicPr/>
          <p:nvPr/>
        </p:nvPicPr>
        <p:blipFill>
          <a:blip r:embed="rId49"/>
          <a:stretch>
            <a:fillRect/>
          </a:stretch>
        </p:blipFill>
        <p:spPr>
          <a:xfrm>
            <a:off x="6875862" y="4622491"/>
            <a:ext cx="555137" cy="575117"/>
          </a:xfrm>
          <a:prstGeom prst="rect">
            <a:avLst/>
          </a:prstGeom>
          <a:ln>
            <a:noFill/>
          </a:ln>
        </p:spPr>
      </p:pic>
      <p:pic>
        <p:nvPicPr>
          <p:cNvPr id="88" name="Picture 87"/>
          <p:cNvPicPr/>
          <p:nvPr/>
        </p:nvPicPr>
        <p:blipFill>
          <a:blip r:embed="rId50"/>
          <a:stretch>
            <a:fillRect/>
          </a:stretch>
        </p:blipFill>
        <p:spPr>
          <a:xfrm>
            <a:off x="4846020" y="1945470"/>
            <a:ext cx="912384" cy="709017"/>
          </a:xfrm>
          <a:prstGeom prst="rect">
            <a:avLst/>
          </a:prstGeom>
          <a:ln>
            <a:noFill/>
          </a:ln>
        </p:spPr>
      </p:pic>
      <p:pic>
        <p:nvPicPr>
          <p:cNvPr id="89" name="Picture 88"/>
          <p:cNvPicPr/>
          <p:nvPr/>
        </p:nvPicPr>
        <p:blipFill>
          <a:blip r:embed="rId51"/>
          <a:stretch>
            <a:fillRect/>
          </a:stretch>
        </p:blipFill>
        <p:spPr>
          <a:xfrm>
            <a:off x="5988295" y="1576102"/>
            <a:ext cx="1280734" cy="373287"/>
          </a:xfrm>
          <a:prstGeom prst="rect">
            <a:avLst/>
          </a:prstGeom>
          <a:ln>
            <a:noFill/>
          </a:ln>
        </p:spPr>
      </p:pic>
      <p:pic>
        <p:nvPicPr>
          <p:cNvPr id="90" name="Picture 89"/>
          <p:cNvPicPr/>
          <p:nvPr/>
        </p:nvPicPr>
        <p:blipFill>
          <a:blip r:embed="rId52"/>
          <a:stretch>
            <a:fillRect/>
          </a:stretch>
        </p:blipFill>
        <p:spPr>
          <a:xfrm>
            <a:off x="937529" y="4316153"/>
            <a:ext cx="1912610" cy="465058"/>
          </a:xfrm>
          <a:prstGeom prst="rect">
            <a:avLst/>
          </a:prstGeom>
          <a:ln>
            <a:noFill/>
          </a:ln>
        </p:spPr>
      </p:pic>
      <p:pic>
        <p:nvPicPr>
          <p:cNvPr id="91" name="Picture 90"/>
          <p:cNvPicPr/>
          <p:nvPr/>
        </p:nvPicPr>
        <p:blipFill>
          <a:blip r:embed="rId53"/>
          <a:stretch>
            <a:fillRect/>
          </a:stretch>
        </p:blipFill>
        <p:spPr>
          <a:xfrm>
            <a:off x="97965" y="2601253"/>
            <a:ext cx="1477971" cy="666561"/>
          </a:xfrm>
          <a:prstGeom prst="rect">
            <a:avLst/>
          </a:prstGeom>
          <a:ln>
            <a:noFill/>
          </a:ln>
        </p:spPr>
      </p:pic>
      <p:pic>
        <p:nvPicPr>
          <p:cNvPr id="92" name="Picture 91"/>
          <p:cNvPicPr/>
          <p:nvPr/>
        </p:nvPicPr>
        <p:blipFill>
          <a:blip r:embed="rId54"/>
          <a:stretch>
            <a:fillRect/>
          </a:stretch>
        </p:blipFill>
        <p:spPr>
          <a:xfrm>
            <a:off x="4744462" y="5540196"/>
            <a:ext cx="1775459" cy="580669"/>
          </a:xfrm>
          <a:prstGeom prst="rect">
            <a:avLst/>
          </a:prstGeom>
          <a:ln>
            <a:noFill/>
          </a:ln>
        </p:spPr>
      </p:pic>
      <p:pic>
        <p:nvPicPr>
          <p:cNvPr id="93" name="Picture 92"/>
          <p:cNvPicPr/>
          <p:nvPr/>
        </p:nvPicPr>
        <p:blipFill>
          <a:blip r:embed="rId55"/>
          <a:stretch>
            <a:fillRect/>
          </a:stretch>
        </p:blipFill>
        <p:spPr>
          <a:xfrm>
            <a:off x="3300126" y="4678010"/>
            <a:ext cx="776539" cy="793276"/>
          </a:xfrm>
          <a:prstGeom prst="rect">
            <a:avLst/>
          </a:prstGeom>
          <a:ln>
            <a:noFill/>
          </a:ln>
        </p:spPr>
      </p:pic>
      <p:pic>
        <p:nvPicPr>
          <p:cNvPr id="94" name="Picture 93"/>
          <p:cNvPicPr/>
          <p:nvPr/>
        </p:nvPicPr>
        <p:blipFill>
          <a:blip r:embed="rId56"/>
          <a:stretch>
            <a:fillRect/>
          </a:stretch>
        </p:blipFill>
        <p:spPr>
          <a:xfrm>
            <a:off x="3898368" y="3503936"/>
            <a:ext cx="912384" cy="709017"/>
          </a:xfrm>
          <a:prstGeom prst="rect">
            <a:avLst/>
          </a:prstGeom>
          <a:ln>
            <a:noFill/>
          </a:ln>
        </p:spPr>
      </p:pic>
      <p:pic>
        <p:nvPicPr>
          <p:cNvPr id="95" name="Picture 94"/>
          <p:cNvPicPr/>
          <p:nvPr/>
        </p:nvPicPr>
        <p:blipFill>
          <a:blip r:embed="rId57"/>
          <a:stretch>
            <a:fillRect/>
          </a:stretch>
        </p:blipFill>
        <p:spPr>
          <a:xfrm>
            <a:off x="1774479" y="3898777"/>
            <a:ext cx="1254610" cy="633576"/>
          </a:xfrm>
          <a:prstGeom prst="rect">
            <a:avLst/>
          </a:prstGeom>
          <a:ln>
            <a:noFill/>
          </a:ln>
        </p:spPr>
      </p:pic>
      <p:pic>
        <p:nvPicPr>
          <p:cNvPr id="96" name="Picture 95"/>
          <p:cNvPicPr/>
          <p:nvPr/>
        </p:nvPicPr>
        <p:blipFill>
          <a:blip r:embed="rId58"/>
          <a:stretch>
            <a:fillRect/>
          </a:stretch>
        </p:blipFill>
        <p:spPr>
          <a:xfrm>
            <a:off x="3865713" y="2672122"/>
            <a:ext cx="605426" cy="706404"/>
          </a:xfrm>
          <a:prstGeom prst="rect">
            <a:avLst/>
          </a:prstGeom>
          <a:ln>
            <a:noFill/>
          </a:ln>
        </p:spPr>
      </p:pic>
      <p:pic>
        <p:nvPicPr>
          <p:cNvPr id="97" name="Picture 96"/>
          <p:cNvPicPr/>
          <p:nvPr/>
        </p:nvPicPr>
        <p:blipFill>
          <a:blip r:embed="rId59"/>
          <a:stretch>
            <a:fillRect/>
          </a:stretch>
        </p:blipFill>
        <p:spPr>
          <a:xfrm>
            <a:off x="7403895" y="1010456"/>
            <a:ext cx="1604346" cy="797848"/>
          </a:xfrm>
          <a:prstGeom prst="rect">
            <a:avLst/>
          </a:prstGeom>
          <a:ln>
            <a:noFill/>
          </a:ln>
        </p:spPr>
      </p:pic>
      <p:pic>
        <p:nvPicPr>
          <p:cNvPr id="98" name="Picture 97"/>
          <p:cNvPicPr/>
          <p:nvPr/>
        </p:nvPicPr>
        <p:blipFill>
          <a:blip r:embed="rId60"/>
          <a:stretch>
            <a:fillRect/>
          </a:stretch>
        </p:blipFill>
        <p:spPr>
          <a:xfrm>
            <a:off x="8313993" y="2110069"/>
            <a:ext cx="746496" cy="731551"/>
          </a:xfrm>
          <a:prstGeom prst="rect">
            <a:avLst/>
          </a:prstGeom>
          <a:ln>
            <a:noFill/>
          </a:ln>
        </p:spPr>
      </p:pic>
      <p:pic>
        <p:nvPicPr>
          <p:cNvPr id="99" name="Picture 98"/>
          <p:cNvPicPr/>
          <p:nvPr/>
        </p:nvPicPr>
        <p:blipFill>
          <a:blip r:embed="rId61"/>
          <a:stretch>
            <a:fillRect/>
          </a:stretch>
        </p:blipFill>
        <p:spPr>
          <a:xfrm>
            <a:off x="1492992" y="5398458"/>
            <a:ext cx="576363" cy="491185"/>
          </a:xfrm>
          <a:prstGeom prst="rect">
            <a:avLst/>
          </a:prstGeom>
          <a:ln>
            <a:noFill/>
          </a:ln>
        </p:spPr>
      </p:pic>
      <p:pic>
        <p:nvPicPr>
          <p:cNvPr id="100" name="Picture 99"/>
          <p:cNvPicPr/>
          <p:nvPr/>
        </p:nvPicPr>
        <p:blipFill>
          <a:blip r:embed="rId62"/>
          <a:stretch>
            <a:fillRect/>
          </a:stretch>
        </p:blipFill>
        <p:spPr>
          <a:xfrm>
            <a:off x="794172" y="4792968"/>
            <a:ext cx="987491" cy="551276"/>
          </a:xfrm>
          <a:prstGeom prst="rect">
            <a:avLst/>
          </a:prstGeom>
          <a:ln>
            <a:noFill/>
          </a:ln>
        </p:spPr>
      </p:pic>
      <p:pic>
        <p:nvPicPr>
          <p:cNvPr id="101" name="Picture 100"/>
          <p:cNvPicPr/>
          <p:nvPr/>
        </p:nvPicPr>
        <p:blipFill>
          <a:blip r:embed="rId63"/>
          <a:stretch>
            <a:fillRect/>
          </a:stretch>
        </p:blipFill>
        <p:spPr>
          <a:xfrm>
            <a:off x="6019971" y="3397142"/>
            <a:ext cx="1294122" cy="537886"/>
          </a:xfrm>
          <a:prstGeom prst="rect">
            <a:avLst/>
          </a:prstGeom>
          <a:ln>
            <a:noFill/>
          </a:ln>
        </p:spPr>
      </p:pic>
      <p:pic>
        <p:nvPicPr>
          <p:cNvPr id="102" name="Picture 101"/>
          <p:cNvPicPr/>
          <p:nvPr/>
        </p:nvPicPr>
        <p:blipFill>
          <a:blip r:embed="rId64"/>
          <a:stretch>
            <a:fillRect/>
          </a:stretch>
        </p:blipFill>
        <p:spPr>
          <a:xfrm>
            <a:off x="7399650" y="2174406"/>
            <a:ext cx="815725" cy="503921"/>
          </a:xfrm>
          <a:prstGeom prst="rect">
            <a:avLst/>
          </a:prstGeom>
          <a:ln>
            <a:noFill/>
          </a:ln>
        </p:spPr>
      </p:pic>
      <p:pic>
        <p:nvPicPr>
          <p:cNvPr id="103" name="Picture 102"/>
          <p:cNvPicPr/>
          <p:nvPr/>
        </p:nvPicPr>
        <p:blipFill>
          <a:blip r:embed="rId65"/>
          <a:stretch>
            <a:fillRect/>
          </a:stretch>
        </p:blipFill>
        <p:spPr>
          <a:xfrm>
            <a:off x="626978" y="3110727"/>
            <a:ext cx="1280734" cy="456240"/>
          </a:xfrm>
          <a:prstGeom prst="rect">
            <a:avLst/>
          </a:prstGeom>
          <a:ln>
            <a:noFill/>
          </a:ln>
        </p:spPr>
      </p:pic>
      <p:pic>
        <p:nvPicPr>
          <p:cNvPr id="104" name="Picture 103"/>
          <p:cNvPicPr/>
          <p:nvPr/>
        </p:nvPicPr>
        <p:blipFill>
          <a:blip r:embed="rId66"/>
          <a:stretch>
            <a:fillRect/>
          </a:stretch>
        </p:blipFill>
        <p:spPr>
          <a:xfrm>
            <a:off x="6650541" y="2538875"/>
            <a:ext cx="746496" cy="735144"/>
          </a:xfrm>
          <a:prstGeom prst="rect">
            <a:avLst/>
          </a:prstGeom>
          <a:ln>
            <a:noFill/>
          </a:ln>
        </p:spPr>
      </p:pic>
      <p:pic>
        <p:nvPicPr>
          <p:cNvPr id="105" name="Picture 104"/>
          <p:cNvPicPr/>
          <p:nvPr/>
        </p:nvPicPr>
        <p:blipFill>
          <a:blip r:embed="rId67"/>
          <a:stretch>
            <a:fillRect/>
          </a:stretch>
        </p:blipFill>
        <p:spPr>
          <a:xfrm>
            <a:off x="7414671" y="2645669"/>
            <a:ext cx="912384" cy="574464"/>
          </a:xfrm>
          <a:prstGeom prst="rect">
            <a:avLst/>
          </a:prstGeom>
          <a:ln>
            <a:noFill/>
          </a:ln>
        </p:spPr>
      </p:pic>
      <p:pic>
        <p:nvPicPr>
          <p:cNvPr id="106" name="Picture 105"/>
          <p:cNvPicPr/>
          <p:nvPr/>
        </p:nvPicPr>
        <p:blipFill>
          <a:blip r:embed="rId68"/>
          <a:stretch>
            <a:fillRect/>
          </a:stretch>
        </p:blipFill>
        <p:spPr>
          <a:xfrm>
            <a:off x="748455" y="3721115"/>
            <a:ext cx="1340166" cy="325932"/>
          </a:xfrm>
          <a:prstGeom prst="rect">
            <a:avLst/>
          </a:prstGeom>
          <a:ln>
            <a:noFill/>
          </a:ln>
        </p:spPr>
      </p:pic>
      <p:pic>
        <p:nvPicPr>
          <p:cNvPr id="107" name="Picture 106"/>
          <p:cNvPicPr/>
          <p:nvPr/>
        </p:nvPicPr>
        <p:blipFill>
          <a:blip r:embed="rId69"/>
          <a:stretch>
            <a:fillRect/>
          </a:stretch>
        </p:blipFill>
        <p:spPr>
          <a:xfrm>
            <a:off x="497664" y="6005254"/>
            <a:ext cx="847074" cy="382105"/>
          </a:xfrm>
          <a:prstGeom prst="rect">
            <a:avLst/>
          </a:prstGeom>
          <a:ln>
            <a:noFill/>
          </a:ln>
        </p:spPr>
      </p:pic>
      <p:pic>
        <p:nvPicPr>
          <p:cNvPr id="108" name="Picture 107"/>
          <p:cNvPicPr/>
          <p:nvPr/>
        </p:nvPicPr>
        <p:blipFill>
          <a:blip r:embed="rId70"/>
          <a:stretch>
            <a:fillRect/>
          </a:stretch>
        </p:blipFill>
        <p:spPr>
          <a:xfrm>
            <a:off x="8312034" y="4896822"/>
            <a:ext cx="685104" cy="661989"/>
          </a:xfrm>
          <a:prstGeom prst="rect">
            <a:avLst/>
          </a:prstGeom>
          <a:ln>
            <a:noFill/>
          </a:ln>
        </p:spPr>
      </p:pic>
      <p:pic>
        <p:nvPicPr>
          <p:cNvPr id="109" name="Picture 108"/>
          <p:cNvPicPr/>
          <p:nvPr/>
        </p:nvPicPr>
        <p:blipFill>
          <a:blip r:embed="rId71"/>
          <a:stretch>
            <a:fillRect/>
          </a:stretch>
        </p:blipFill>
        <p:spPr>
          <a:xfrm>
            <a:off x="7474103" y="4775006"/>
            <a:ext cx="737353" cy="737430"/>
          </a:xfrm>
          <a:prstGeom prst="rect">
            <a:avLst/>
          </a:prstGeom>
          <a:ln>
            <a:noFill/>
          </a:ln>
        </p:spPr>
      </p:pic>
      <p:pic>
        <p:nvPicPr>
          <p:cNvPr id="110" name="Picture 109"/>
          <p:cNvPicPr/>
          <p:nvPr/>
        </p:nvPicPr>
        <p:blipFill>
          <a:blip r:embed="rId72"/>
          <a:stretch>
            <a:fillRect/>
          </a:stretch>
        </p:blipFill>
        <p:spPr>
          <a:xfrm>
            <a:off x="4230144" y="5276315"/>
            <a:ext cx="1645165" cy="267147"/>
          </a:xfrm>
          <a:prstGeom prst="rect">
            <a:avLst/>
          </a:prstGeom>
          <a:ln>
            <a:noFill/>
          </a:ln>
        </p:spPr>
      </p:pic>
      <p:pic>
        <p:nvPicPr>
          <p:cNvPr id="111" name="Picture 110"/>
          <p:cNvPicPr/>
          <p:nvPr/>
        </p:nvPicPr>
        <p:blipFill>
          <a:blip r:embed="rId73"/>
          <a:stretch>
            <a:fillRect/>
          </a:stretch>
        </p:blipFill>
        <p:spPr>
          <a:xfrm>
            <a:off x="6335746" y="5013740"/>
            <a:ext cx="664205" cy="659703"/>
          </a:xfrm>
          <a:prstGeom prst="rect">
            <a:avLst/>
          </a:prstGeom>
          <a:ln>
            <a:noFill/>
          </a:ln>
        </p:spPr>
      </p:pic>
      <p:pic>
        <p:nvPicPr>
          <p:cNvPr id="112" name="Picture 111"/>
          <p:cNvPicPr/>
          <p:nvPr/>
        </p:nvPicPr>
        <p:blipFill>
          <a:blip r:embed="rId74"/>
          <a:stretch>
            <a:fillRect/>
          </a:stretch>
        </p:blipFill>
        <p:spPr>
          <a:xfrm>
            <a:off x="5424015" y="4114650"/>
            <a:ext cx="1363678" cy="364796"/>
          </a:xfrm>
          <a:prstGeom prst="rect">
            <a:avLst/>
          </a:prstGeom>
          <a:ln>
            <a:noFill/>
          </a:ln>
        </p:spPr>
      </p:pic>
      <p:pic>
        <p:nvPicPr>
          <p:cNvPr id="113" name="Picture 112"/>
          <p:cNvPicPr/>
          <p:nvPr/>
        </p:nvPicPr>
        <p:blipFill>
          <a:blip r:embed="rId75"/>
          <a:stretch>
            <a:fillRect/>
          </a:stretch>
        </p:blipFill>
        <p:spPr>
          <a:xfrm>
            <a:off x="7630848" y="3617261"/>
            <a:ext cx="1446622" cy="429460"/>
          </a:xfrm>
          <a:prstGeom prst="rect">
            <a:avLst/>
          </a:prstGeom>
          <a:ln>
            <a:noFill/>
          </a:ln>
        </p:spPr>
      </p:pic>
      <p:pic>
        <p:nvPicPr>
          <p:cNvPr id="114" name="Picture 113"/>
          <p:cNvPicPr/>
          <p:nvPr/>
        </p:nvPicPr>
        <p:blipFill>
          <a:blip r:embed="rId76"/>
          <a:stretch>
            <a:fillRect/>
          </a:stretch>
        </p:blipFill>
        <p:spPr>
          <a:xfrm>
            <a:off x="7133184" y="3294594"/>
            <a:ext cx="1179176" cy="248532"/>
          </a:xfrm>
          <a:prstGeom prst="rect">
            <a:avLst/>
          </a:prstGeom>
          <a:ln>
            <a:noFill/>
          </a:ln>
        </p:spPr>
      </p:pic>
      <p:pic>
        <p:nvPicPr>
          <p:cNvPr id="115" name="Picture 114"/>
          <p:cNvPicPr/>
          <p:nvPr/>
        </p:nvPicPr>
        <p:blipFill>
          <a:blip r:embed="rId77"/>
          <a:stretch>
            <a:fillRect/>
          </a:stretch>
        </p:blipFill>
        <p:spPr>
          <a:xfrm>
            <a:off x="1709169" y="1493149"/>
            <a:ext cx="1114846" cy="541479"/>
          </a:xfrm>
          <a:prstGeom prst="rect">
            <a:avLst/>
          </a:prstGeom>
          <a:ln>
            <a:noFill/>
          </a:ln>
        </p:spPr>
      </p:pic>
      <p:pic>
        <p:nvPicPr>
          <p:cNvPr id="116" name="Picture 115"/>
          <p:cNvPicPr/>
          <p:nvPr/>
        </p:nvPicPr>
        <p:blipFill>
          <a:blip r:embed="rId78"/>
          <a:stretch>
            <a:fillRect/>
          </a:stretch>
        </p:blipFill>
        <p:spPr>
          <a:xfrm>
            <a:off x="4109320" y="4313541"/>
            <a:ext cx="842502" cy="846510"/>
          </a:xfrm>
          <a:prstGeom prst="rect">
            <a:avLst/>
          </a:prstGeom>
          <a:ln>
            <a:noFill/>
          </a:ln>
        </p:spPr>
      </p:pic>
      <p:pic>
        <p:nvPicPr>
          <p:cNvPr id="117" name="Picture 116"/>
          <p:cNvPicPr/>
          <p:nvPr/>
        </p:nvPicPr>
        <p:blipFill>
          <a:blip r:embed="rId79"/>
          <a:stretch>
            <a:fillRect/>
          </a:stretch>
        </p:blipFill>
        <p:spPr>
          <a:xfrm>
            <a:off x="3931023" y="6171159"/>
            <a:ext cx="1385230" cy="722080"/>
          </a:xfrm>
          <a:prstGeom prst="rect">
            <a:avLst/>
          </a:prstGeom>
          <a:ln>
            <a:noFill/>
          </a:ln>
        </p:spPr>
      </p:pic>
      <p:pic>
        <p:nvPicPr>
          <p:cNvPr id="118" name="Picture 117"/>
          <p:cNvPicPr/>
          <p:nvPr/>
        </p:nvPicPr>
        <p:blipFill>
          <a:blip r:embed="rId80"/>
          <a:stretch>
            <a:fillRect/>
          </a:stretch>
        </p:blipFill>
        <p:spPr>
          <a:xfrm>
            <a:off x="5109873" y="3051615"/>
            <a:ext cx="967245" cy="794909"/>
          </a:xfrm>
          <a:prstGeom prst="rect">
            <a:avLst/>
          </a:prstGeom>
          <a:ln>
            <a:noFill/>
          </a:ln>
        </p:spPr>
      </p:pic>
    </p:spTree>
    <p:extLst>
      <p:ext uri="{BB962C8B-B14F-4D97-AF65-F5344CB8AC3E}">
        <p14:creationId xmlns:p14="http://schemas.microsoft.com/office/powerpoint/2010/main" val="4230526166"/>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7-04-05 at 9.30.21 PM.png"/>
          <p:cNvPicPr>
            <a:picLocks noGrp="1" noChangeAspect="1"/>
          </p:cNvPicPr>
          <p:nvPr>
            <p:ph idx="1"/>
          </p:nvPr>
        </p:nvPicPr>
        <p:blipFill>
          <a:blip r:embed="rId2">
            <a:extLst>
              <a:ext uri="{28A0092B-C50C-407E-A947-70E740481C1C}">
                <a14:useLocalDpi xmlns:a14="http://schemas.microsoft.com/office/drawing/2010/main" val="0"/>
              </a:ext>
            </a:extLst>
          </a:blip>
          <a:srcRect t="-12507" b="-12507"/>
          <a:stretch>
            <a:fillRect/>
          </a:stretch>
        </p:blipFill>
        <p:spPr>
          <a:xfrm>
            <a:off x="344182" y="-474161"/>
            <a:ext cx="8799818" cy="4899775"/>
          </a:xfrm>
        </p:spPr>
      </p:pic>
      <p:sp>
        <p:nvSpPr>
          <p:cNvPr id="4" name="Slide Number Placeholder 3"/>
          <p:cNvSpPr>
            <a:spLocks noGrp="1"/>
          </p:cNvSpPr>
          <p:nvPr>
            <p:ph type="sldNum" sz="quarter" idx="12"/>
          </p:nvPr>
        </p:nvSpPr>
        <p:spPr/>
        <p:txBody>
          <a:bodyPr/>
          <a:lstStyle/>
          <a:p>
            <a:fld id="{C582E414-0DDA-9F4D-A88C-45BC487B2254}" type="slidenum">
              <a:rPr lang="en-US" smtClean="0"/>
              <a:pPr/>
              <a:t>20</a:t>
            </a:fld>
            <a:endParaRPr lang="en-US"/>
          </a:p>
        </p:txBody>
      </p:sp>
      <p:pic>
        <p:nvPicPr>
          <p:cNvPr id="6" name="Picture 5" descr="Screen Shot 2017-04-05 at 10.03.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335" y="3792197"/>
            <a:ext cx="4646442" cy="3065803"/>
          </a:xfrm>
          <a:prstGeom prst="rect">
            <a:avLst/>
          </a:prstGeom>
        </p:spPr>
      </p:pic>
      <p:pic>
        <p:nvPicPr>
          <p:cNvPr id="7" name="Picture 6" descr="Screen Shot 2017-07-03 at 6.10.22 AM.png"/>
          <p:cNvPicPr>
            <a:picLocks noChangeAspect="1"/>
          </p:cNvPicPr>
          <p:nvPr/>
        </p:nvPicPr>
        <p:blipFill rotWithShape="1">
          <a:blip r:embed="rId4">
            <a:extLst>
              <a:ext uri="{28A0092B-C50C-407E-A947-70E740481C1C}">
                <a14:useLocalDpi xmlns:a14="http://schemas.microsoft.com/office/drawing/2010/main" val="0"/>
              </a:ext>
            </a:extLst>
          </a:blip>
          <a:srcRect t="10595" r="56356"/>
          <a:stretch/>
        </p:blipFill>
        <p:spPr>
          <a:xfrm>
            <a:off x="6060161" y="4794164"/>
            <a:ext cx="2593566" cy="1051669"/>
          </a:xfrm>
          <a:prstGeom prst="rect">
            <a:avLst/>
          </a:prstGeom>
        </p:spPr>
      </p:pic>
    </p:spTree>
    <p:extLst>
      <p:ext uri="{BB962C8B-B14F-4D97-AF65-F5344CB8AC3E}">
        <p14:creationId xmlns:p14="http://schemas.microsoft.com/office/powerpoint/2010/main" val="2258755787"/>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240" y="0"/>
            <a:ext cx="6361044" cy="769117"/>
          </a:xfrm>
        </p:spPr>
        <p:txBody>
          <a:bodyPr/>
          <a:lstStyle/>
          <a:p>
            <a:r>
              <a:rPr lang="en-US" dirty="0" smtClean="0"/>
              <a:t>Black hole spins</a:t>
            </a:r>
            <a:endParaRPr lang="en-US" dirty="0"/>
          </a:p>
        </p:txBody>
      </p:sp>
      <p:sp>
        <p:nvSpPr>
          <p:cNvPr id="3" name="Slide Number Placeholder 2"/>
          <p:cNvSpPr>
            <a:spLocks noGrp="1"/>
          </p:cNvSpPr>
          <p:nvPr>
            <p:ph type="sldNum" sz="quarter" idx="12"/>
          </p:nvPr>
        </p:nvSpPr>
        <p:spPr/>
        <p:txBody>
          <a:bodyPr/>
          <a:lstStyle/>
          <a:p>
            <a:fld id="{6EE448B2-5CBA-A240-8111-FC0A86F230F9}" type="slidenum">
              <a:rPr lang="en-US" smtClean="0"/>
              <a:pPr/>
              <a:t>21</a:t>
            </a:fld>
            <a:endParaRPr lang="en-US"/>
          </a:p>
        </p:txBody>
      </p:sp>
      <p:pic>
        <p:nvPicPr>
          <p:cNvPr id="4" name="Picture 3" descr="Screen Shot 2017-06-04 at 3.18.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266" y="1794808"/>
            <a:ext cx="4387818" cy="3720300"/>
          </a:xfrm>
          <a:prstGeom prst="rect">
            <a:avLst/>
          </a:prstGeom>
        </p:spPr>
      </p:pic>
      <p:sp>
        <p:nvSpPr>
          <p:cNvPr id="5" name="TextBox 4"/>
          <p:cNvSpPr txBox="1"/>
          <p:nvPr/>
        </p:nvSpPr>
        <p:spPr>
          <a:xfrm>
            <a:off x="5029409" y="5514809"/>
            <a:ext cx="3974015" cy="830997"/>
          </a:xfrm>
          <a:prstGeom prst="rect">
            <a:avLst/>
          </a:prstGeom>
          <a:noFill/>
        </p:spPr>
        <p:txBody>
          <a:bodyPr wrap="none" rtlCol="0">
            <a:spAutoFit/>
          </a:bodyPr>
          <a:lstStyle/>
          <a:p>
            <a:pPr algn="l"/>
            <a:r>
              <a:rPr lang="en-US" dirty="0" smtClean="0"/>
              <a:t>GW170104</a:t>
            </a:r>
          </a:p>
          <a:p>
            <a:pPr algn="l"/>
            <a:r>
              <a:rPr lang="en-US" dirty="0" err="1" smtClean="0"/>
              <a:t>Phys.Rev.Lett</a:t>
            </a:r>
            <a:r>
              <a:rPr lang="en-US" dirty="0" smtClean="0"/>
              <a:t> </a:t>
            </a:r>
            <a:r>
              <a:rPr lang="en-US" dirty="0"/>
              <a:t>118, 221101 (2017)</a:t>
            </a:r>
          </a:p>
        </p:txBody>
      </p:sp>
      <p:pic>
        <p:nvPicPr>
          <p:cNvPr id="6" name="Picture 5" descr="Screen Shot 2017-06-04 at 3.23.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8" y="1806571"/>
            <a:ext cx="3787639" cy="3424143"/>
          </a:xfrm>
          <a:prstGeom prst="rect">
            <a:avLst/>
          </a:prstGeom>
        </p:spPr>
      </p:pic>
      <p:sp>
        <p:nvSpPr>
          <p:cNvPr id="7" name="TextBox 6"/>
          <p:cNvSpPr txBox="1"/>
          <p:nvPr/>
        </p:nvSpPr>
        <p:spPr>
          <a:xfrm>
            <a:off x="935704" y="5548234"/>
            <a:ext cx="3491911" cy="830997"/>
          </a:xfrm>
          <a:prstGeom prst="rect">
            <a:avLst/>
          </a:prstGeom>
          <a:noFill/>
        </p:spPr>
        <p:txBody>
          <a:bodyPr wrap="none" rtlCol="0">
            <a:spAutoFit/>
          </a:bodyPr>
          <a:lstStyle/>
          <a:p>
            <a:pPr algn="l"/>
            <a:r>
              <a:rPr lang="en-US" dirty="0" smtClean="0"/>
              <a:t>GW150914</a:t>
            </a:r>
          </a:p>
          <a:p>
            <a:pPr algn="l"/>
            <a:r>
              <a:rPr lang="hu-HU" dirty="0"/>
              <a:t>Phys. Rev. Lett. 116, 241102 </a:t>
            </a:r>
          </a:p>
        </p:txBody>
      </p:sp>
      <p:pic>
        <p:nvPicPr>
          <p:cNvPr id="9" name="Picture 8" descr="Screen Shot 2017-07-03 at 6.10.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583" y="885855"/>
            <a:ext cx="5556250" cy="1099823"/>
          </a:xfrm>
          <a:prstGeom prst="rect">
            <a:avLst/>
          </a:prstGeom>
        </p:spPr>
      </p:pic>
    </p:spTree>
    <p:extLst>
      <p:ext uri="{BB962C8B-B14F-4D97-AF65-F5344CB8AC3E}">
        <p14:creationId xmlns:p14="http://schemas.microsoft.com/office/powerpoint/2010/main" val="3480741754"/>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240" y="0"/>
            <a:ext cx="6361044" cy="769117"/>
          </a:xfrm>
        </p:spPr>
        <p:txBody>
          <a:bodyPr/>
          <a:lstStyle/>
          <a:p>
            <a:r>
              <a:rPr lang="en-US" dirty="0" smtClean="0"/>
              <a:t>Black hole spins</a:t>
            </a:r>
            <a:endParaRPr lang="en-US" dirty="0"/>
          </a:p>
        </p:txBody>
      </p:sp>
      <p:sp>
        <p:nvSpPr>
          <p:cNvPr id="3" name="Slide Number Placeholder 2"/>
          <p:cNvSpPr>
            <a:spLocks noGrp="1"/>
          </p:cNvSpPr>
          <p:nvPr>
            <p:ph type="sldNum" sz="quarter" idx="12"/>
          </p:nvPr>
        </p:nvSpPr>
        <p:spPr/>
        <p:txBody>
          <a:bodyPr/>
          <a:lstStyle/>
          <a:p>
            <a:fld id="{6EE448B2-5CBA-A240-8111-FC0A86F230F9}" type="slidenum">
              <a:rPr lang="en-US" smtClean="0"/>
              <a:pPr/>
              <a:t>22</a:t>
            </a:fld>
            <a:endParaRPr lang="en-US"/>
          </a:p>
        </p:txBody>
      </p:sp>
      <p:pic>
        <p:nvPicPr>
          <p:cNvPr id="4" name="Picture 3" descr="Screen Shot 2017-06-04 at 3.18.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266" y="1794808"/>
            <a:ext cx="4387818" cy="3720300"/>
          </a:xfrm>
          <a:prstGeom prst="rect">
            <a:avLst/>
          </a:prstGeom>
        </p:spPr>
      </p:pic>
      <p:sp>
        <p:nvSpPr>
          <p:cNvPr id="5" name="TextBox 4"/>
          <p:cNvSpPr txBox="1"/>
          <p:nvPr/>
        </p:nvSpPr>
        <p:spPr>
          <a:xfrm>
            <a:off x="5029409" y="5514809"/>
            <a:ext cx="3974015" cy="830997"/>
          </a:xfrm>
          <a:prstGeom prst="rect">
            <a:avLst/>
          </a:prstGeom>
          <a:noFill/>
        </p:spPr>
        <p:txBody>
          <a:bodyPr wrap="none" rtlCol="0">
            <a:spAutoFit/>
          </a:bodyPr>
          <a:lstStyle/>
          <a:p>
            <a:pPr algn="l"/>
            <a:r>
              <a:rPr lang="en-US" dirty="0" smtClean="0"/>
              <a:t>GW170104</a:t>
            </a:r>
          </a:p>
          <a:p>
            <a:pPr algn="l"/>
            <a:r>
              <a:rPr lang="en-US" dirty="0" err="1" smtClean="0"/>
              <a:t>Phys.Rev.Lett</a:t>
            </a:r>
            <a:r>
              <a:rPr lang="en-US" dirty="0" smtClean="0"/>
              <a:t> </a:t>
            </a:r>
            <a:r>
              <a:rPr lang="en-US" dirty="0"/>
              <a:t>118, 221101 (2017)</a:t>
            </a:r>
          </a:p>
        </p:txBody>
      </p:sp>
      <p:pic>
        <p:nvPicPr>
          <p:cNvPr id="9" name="Picture 8" descr="Screen Shot 2017-07-03 at 6.10.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583" y="885855"/>
            <a:ext cx="5556250" cy="1099823"/>
          </a:xfrm>
          <a:prstGeom prst="rect">
            <a:avLst/>
          </a:prstGeom>
        </p:spPr>
      </p:pic>
      <p:sp>
        <p:nvSpPr>
          <p:cNvPr id="10" name="TextBox 9"/>
          <p:cNvSpPr txBox="1"/>
          <p:nvPr/>
        </p:nvSpPr>
        <p:spPr>
          <a:xfrm>
            <a:off x="5958113" y="5066935"/>
            <a:ext cx="1496248" cy="276999"/>
          </a:xfrm>
          <a:prstGeom prst="rect">
            <a:avLst/>
          </a:prstGeom>
          <a:noFill/>
        </p:spPr>
        <p:txBody>
          <a:bodyPr wrap="none" rtlCol="0">
            <a:spAutoFit/>
          </a:bodyPr>
          <a:lstStyle/>
          <a:p>
            <a:pPr algn="l"/>
            <a:r>
              <a:rPr lang="en-US" sz="1200" dirty="0" err="1">
                <a:solidFill>
                  <a:schemeClr val="bg1"/>
                </a:solidFill>
              </a:rPr>
              <a:t>Aurore</a:t>
            </a:r>
            <a:r>
              <a:rPr lang="en-US" sz="1200" dirty="0">
                <a:solidFill>
                  <a:schemeClr val="bg1"/>
                </a:solidFill>
              </a:rPr>
              <a:t> </a:t>
            </a:r>
            <a:r>
              <a:rPr lang="en-US" sz="1200" dirty="0" err="1">
                <a:solidFill>
                  <a:schemeClr val="bg1"/>
                </a:solidFill>
              </a:rPr>
              <a:t>Simonnet</a:t>
            </a:r>
            <a:r>
              <a:rPr lang="en-US" sz="1200" dirty="0">
                <a:solidFill>
                  <a:schemeClr val="bg1"/>
                </a:solidFill>
              </a:rPr>
              <a:t> </a:t>
            </a:r>
            <a:r>
              <a:rPr lang="en-US" sz="1200" dirty="0" smtClean="0">
                <a:solidFill>
                  <a:schemeClr val="bg1"/>
                </a:solidFill>
              </a:rPr>
              <a:t>, SSU</a:t>
            </a:r>
            <a:endParaRPr lang="en-US" sz="1200" dirty="0">
              <a:solidFill>
                <a:schemeClr val="bg1"/>
              </a:solidFill>
            </a:endParaRPr>
          </a:p>
        </p:txBody>
      </p:sp>
      <p:grpSp>
        <p:nvGrpSpPr>
          <p:cNvPr id="12" name="Group 11"/>
          <p:cNvGrpSpPr/>
          <p:nvPr/>
        </p:nvGrpSpPr>
        <p:grpSpPr>
          <a:xfrm>
            <a:off x="273931" y="2241380"/>
            <a:ext cx="4527894" cy="3622314"/>
            <a:chOff x="273931" y="2241380"/>
            <a:chExt cx="4527894" cy="3622314"/>
          </a:xfrm>
        </p:grpSpPr>
        <p:pic>
          <p:nvPicPr>
            <p:cNvPr id="8" name="Picture 7"/>
            <p:cNvPicPr>
              <a:picLocks noChangeAspect="1"/>
            </p:cNvPicPr>
            <p:nvPr/>
          </p:nvPicPr>
          <p:blipFill>
            <a:blip r:embed="rId4"/>
            <a:stretch>
              <a:fillRect/>
            </a:stretch>
          </p:blipFill>
          <p:spPr>
            <a:xfrm>
              <a:off x="273931" y="2241380"/>
              <a:ext cx="4527894" cy="3622314"/>
            </a:xfrm>
            <a:prstGeom prst="rect">
              <a:avLst/>
            </a:prstGeom>
          </p:spPr>
        </p:pic>
        <p:sp>
          <p:nvSpPr>
            <p:cNvPr id="11" name="TextBox 10"/>
            <p:cNvSpPr txBox="1"/>
            <p:nvPr/>
          </p:nvSpPr>
          <p:spPr>
            <a:xfrm>
              <a:off x="3234238" y="5468377"/>
              <a:ext cx="1496248" cy="276999"/>
            </a:xfrm>
            <a:prstGeom prst="rect">
              <a:avLst/>
            </a:prstGeom>
            <a:noFill/>
          </p:spPr>
          <p:txBody>
            <a:bodyPr wrap="none" rtlCol="0">
              <a:spAutoFit/>
            </a:bodyPr>
            <a:lstStyle/>
            <a:p>
              <a:pPr algn="l"/>
              <a:r>
                <a:rPr lang="en-US" sz="1200" dirty="0" err="1">
                  <a:solidFill>
                    <a:schemeClr val="bg1"/>
                  </a:solidFill>
                </a:rPr>
                <a:t>Aurore</a:t>
              </a:r>
              <a:r>
                <a:rPr lang="en-US" sz="1200" dirty="0">
                  <a:solidFill>
                    <a:schemeClr val="bg1"/>
                  </a:solidFill>
                </a:rPr>
                <a:t> </a:t>
              </a:r>
              <a:r>
                <a:rPr lang="en-US" sz="1200" dirty="0" err="1">
                  <a:solidFill>
                    <a:schemeClr val="bg1"/>
                  </a:solidFill>
                </a:rPr>
                <a:t>Simonnet</a:t>
              </a:r>
              <a:r>
                <a:rPr lang="en-US" sz="1200" dirty="0">
                  <a:solidFill>
                    <a:schemeClr val="bg1"/>
                  </a:solidFill>
                </a:rPr>
                <a:t> </a:t>
              </a:r>
              <a:r>
                <a:rPr lang="en-US" sz="1200" dirty="0" smtClean="0">
                  <a:solidFill>
                    <a:schemeClr val="bg1"/>
                  </a:solidFill>
                </a:rPr>
                <a:t>, SSU</a:t>
              </a:r>
              <a:endParaRPr lang="en-US" sz="1200" dirty="0">
                <a:solidFill>
                  <a:schemeClr val="bg1"/>
                </a:solidFill>
              </a:endParaRPr>
            </a:p>
          </p:txBody>
        </p:sp>
      </p:grpSp>
    </p:spTree>
    <p:extLst>
      <p:ext uri="{BB962C8B-B14F-4D97-AF65-F5344CB8AC3E}">
        <p14:creationId xmlns:p14="http://schemas.microsoft.com/office/powerpoint/2010/main" val="882726880"/>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EE448B2-5CBA-A240-8111-FC0A86F230F9}" type="slidenum">
              <a:rPr lang="en-US" smtClean="0"/>
              <a:pPr/>
              <a:t>23</a:t>
            </a:fld>
            <a:endParaRPr lang="en-US"/>
          </a:p>
        </p:txBody>
      </p:sp>
      <p:pic>
        <p:nvPicPr>
          <p:cNvPr id="4" name="Picture 3" descr="Screen Shot 2017-07-04 at 3.55.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011" y="418385"/>
            <a:ext cx="5945576" cy="5622948"/>
          </a:xfrm>
          <a:prstGeom prst="rect">
            <a:avLst/>
          </a:prstGeom>
        </p:spPr>
      </p:pic>
    </p:spTree>
    <p:extLst>
      <p:ext uri="{BB962C8B-B14F-4D97-AF65-F5344CB8AC3E}">
        <p14:creationId xmlns:p14="http://schemas.microsoft.com/office/powerpoint/2010/main" val="2244310481"/>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7-04-05 at 5.00.52 PM.png"/>
          <p:cNvPicPr>
            <a:picLocks noChangeAspect="1"/>
          </p:cNvPicPr>
          <p:nvPr/>
        </p:nvPicPr>
        <p:blipFill rotWithShape="1">
          <a:blip r:embed="rId2">
            <a:extLst>
              <a:ext uri="{28A0092B-C50C-407E-A947-70E740481C1C}">
                <a14:useLocalDpi xmlns:a14="http://schemas.microsoft.com/office/drawing/2010/main" val="0"/>
              </a:ext>
            </a:extLst>
          </a:blip>
          <a:srcRect l="7689"/>
          <a:stretch/>
        </p:blipFill>
        <p:spPr>
          <a:xfrm>
            <a:off x="0" y="650986"/>
            <a:ext cx="5313462" cy="6207013"/>
          </a:xfrm>
          <a:prstGeom prst="rect">
            <a:avLst/>
          </a:prstGeom>
        </p:spPr>
      </p:pic>
      <p:sp>
        <p:nvSpPr>
          <p:cNvPr id="2" name="Title 1"/>
          <p:cNvSpPr>
            <a:spLocks noGrp="1"/>
          </p:cNvSpPr>
          <p:nvPr>
            <p:ph type="title"/>
          </p:nvPr>
        </p:nvSpPr>
        <p:spPr/>
        <p:txBody>
          <a:bodyPr/>
          <a:lstStyle/>
          <a:p>
            <a:r>
              <a:rPr lang="en-US" dirty="0" smtClean="0"/>
              <a:t>Testing General Relativity</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24</a:t>
            </a:fld>
            <a:endParaRPr lang="en-US"/>
          </a:p>
        </p:txBody>
      </p:sp>
      <p:sp>
        <p:nvSpPr>
          <p:cNvPr id="6" name="TextBox 5"/>
          <p:cNvSpPr txBox="1"/>
          <p:nvPr/>
        </p:nvSpPr>
        <p:spPr>
          <a:xfrm rot="16200000">
            <a:off x="-1211067" y="3309475"/>
            <a:ext cx="2861681" cy="400110"/>
          </a:xfrm>
          <a:prstGeom prst="rect">
            <a:avLst/>
          </a:prstGeom>
          <a:solidFill>
            <a:srgbClr val="FFFFFF"/>
          </a:solidFill>
        </p:spPr>
        <p:txBody>
          <a:bodyPr wrap="none" rtlCol="0">
            <a:spAutoFit/>
          </a:bodyPr>
          <a:lstStyle/>
          <a:p>
            <a:r>
              <a:rPr lang="en-US" sz="2000" dirty="0" smtClean="0"/>
              <a:t>Fractional </a:t>
            </a:r>
            <a:r>
              <a:rPr lang="en-US" sz="2000" dirty="0"/>
              <a:t>d</a:t>
            </a:r>
            <a:r>
              <a:rPr lang="en-US" sz="2000" dirty="0" smtClean="0"/>
              <a:t>eviation from GR</a:t>
            </a:r>
            <a:endParaRPr lang="en-US" sz="2000" dirty="0"/>
          </a:p>
        </p:txBody>
      </p:sp>
      <p:sp>
        <p:nvSpPr>
          <p:cNvPr id="3" name="TextBox 2"/>
          <p:cNvSpPr txBox="1"/>
          <p:nvPr/>
        </p:nvSpPr>
        <p:spPr>
          <a:xfrm>
            <a:off x="1514392" y="6541450"/>
            <a:ext cx="2517937" cy="307777"/>
          </a:xfrm>
          <a:prstGeom prst="rect">
            <a:avLst/>
          </a:prstGeom>
          <a:noFill/>
        </p:spPr>
        <p:txBody>
          <a:bodyPr wrap="none" rtlCol="0">
            <a:spAutoFit/>
          </a:bodyPr>
          <a:lstStyle/>
          <a:p>
            <a:r>
              <a:rPr lang="hu-HU" sz="1400" dirty="0">
                <a:hlinkClick r:id="rId3"/>
              </a:rPr>
              <a:t>Phys. Rev. Lett. 116, 221101 (2016) </a:t>
            </a:r>
            <a:endParaRPr lang="en-US" sz="1400" dirty="0"/>
          </a:p>
        </p:txBody>
      </p:sp>
      <p:grpSp>
        <p:nvGrpSpPr>
          <p:cNvPr id="19" name="Group 18"/>
          <p:cNvGrpSpPr/>
          <p:nvPr/>
        </p:nvGrpSpPr>
        <p:grpSpPr>
          <a:xfrm>
            <a:off x="5766039" y="1002690"/>
            <a:ext cx="2538334" cy="2413801"/>
            <a:chOff x="5766039" y="1102962"/>
            <a:chExt cx="2538334" cy="2413801"/>
          </a:xfrm>
        </p:grpSpPr>
        <p:sp>
          <p:nvSpPr>
            <p:cNvPr id="9" name="TextBox 8"/>
            <p:cNvSpPr txBox="1"/>
            <p:nvPr/>
          </p:nvSpPr>
          <p:spPr>
            <a:xfrm>
              <a:off x="5766039" y="1102962"/>
              <a:ext cx="2457373" cy="830997"/>
            </a:xfrm>
            <a:prstGeom prst="rect">
              <a:avLst/>
            </a:prstGeom>
            <a:noFill/>
          </p:spPr>
          <p:txBody>
            <a:bodyPr wrap="none" rtlCol="0">
              <a:spAutoFit/>
            </a:bodyPr>
            <a:lstStyle/>
            <a:p>
              <a:pPr algn="l"/>
              <a:r>
                <a:rPr lang="en-US" dirty="0" smtClean="0"/>
                <a:t>Binary pulsars tests:</a:t>
              </a:r>
            </a:p>
            <a:p>
              <a:pPr algn="l"/>
              <a:endParaRPr lang="en-US" dirty="0"/>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522" y="1981838"/>
              <a:ext cx="1690417" cy="313310"/>
            </a:xfrm>
            <a:prstGeom prst="rect">
              <a:avLst/>
            </a:prstGeom>
          </p:spPr>
        </p:pic>
        <p:sp>
          <p:nvSpPr>
            <p:cNvPr id="13" name="TextBox 12"/>
            <p:cNvSpPr txBox="1"/>
            <p:nvPr/>
          </p:nvSpPr>
          <p:spPr>
            <a:xfrm>
              <a:off x="5856109" y="2339616"/>
              <a:ext cx="2246979" cy="461665"/>
            </a:xfrm>
            <a:prstGeom prst="rect">
              <a:avLst/>
            </a:prstGeom>
            <a:noFill/>
          </p:spPr>
          <p:txBody>
            <a:bodyPr wrap="none" rtlCol="0">
              <a:spAutoFit/>
            </a:bodyPr>
            <a:lstStyle/>
            <a:p>
              <a:pPr algn="l"/>
              <a:r>
                <a:rPr lang="en-US" dirty="0" smtClean="0"/>
                <a:t>BBH coalescence:</a:t>
              </a:r>
            </a:p>
          </p:txBody>
        </p:sp>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4521" y="1585097"/>
              <a:ext cx="2499852" cy="281233"/>
            </a:xfrm>
            <a:prstGeom prst="rect">
              <a:avLst/>
            </a:prstGeom>
          </p:spPr>
        </p:pic>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450" y="2840961"/>
              <a:ext cx="1717708" cy="262023"/>
            </a:xfrm>
            <a:prstGeom prst="rect">
              <a:avLst/>
            </a:prstGeom>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3402" y="3204421"/>
              <a:ext cx="1175394" cy="312342"/>
            </a:xfrm>
            <a:prstGeom prst="rect">
              <a:avLst/>
            </a:prstGeom>
          </p:spPr>
        </p:pic>
      </p:grpSp>
      <p:grpSp>
        <p:nvGrpSpPr>
          <p:cNvPr id="25" name="Group 24"/>
          <p:cNvGrpSpPr/>
          <p:nvPr/>
        </p:nvGrpSpPr>
        <p:grpSpPr>
          <a:xfrm>
            <a:off x="5062827" y="3528622"/>
            <a:ext cx="4081173" cy="3172707"/>
            <a:chOff x="5062827" y="3528622"/>
            <a:chExt cx="4081173" cy="3172707"/>
          </a:xfrm>
        </p:grpSpPr>
        <p:pic>
          <p:nvPicPr>
            <p:cNvPr id="22" name="Picture 21" descr="Screen Shot 2017-04-05 at 8.29.2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0578" y="3528622"/>
              <a:ext cx="2108200" cy="723900"/>
            </a:xfrm>
            <a:prstGeom prst="rect">
              <a:avLst/>
            </a:prstGeom>
          </p:spPr>
        </p:pic>
        <p:grpSp>
          <p:nvGrpSpPr>
            <p:cNvPr id="24" name="Group 23"/>
            <p:cNvGrpSpPr/>
            <p:nvPr/>
          </p:nvGrpSpPr>
          <p:grpSpPr>
            <a:xfrm>
              <a:off x="5062827" y="4311578"/>
              <a:ext cx="4081173" cy="2389751"/>
              <a:chOff x="5062827" y="4311578"/>
              <a:chExt cx="4081173" cy="2389751"/>
            </a:xfrm>
          </p:grpSpPr>
          <p:pic>
            <p:nvPicPr>
              <p:cNvPr id="21" name="Picture 20" descr="Screen Shot 2017-04-05 at 6.17.27 PM.png"/>
              <p:cNvPicPr>
                <a:picLocks noChangeAspect="1"/>
              </p:cNvPicPr>
              <p:nvPr/>
            </p:nvPicPr>
            <p:blipFill rotWithShape="1">
              <a:blip r:embed="rId9">
                <a:extLst>
                  <a:ext uri="{28A0092B-C50C-407E-A947-70E740481C1C}">
                    <a14:useLocalDpi xmlns:a14="http://schemas.microsoft.com/office/drawing/2010/main" val="0"/>
                  </a:ext>
                </a:extLst>
              </a:blip>
              <a:srcRect l="43534" t="15992" b="43089"/>
              <a:stretch/>
            </p:blipFill>
            <p:spPr>
              <a:xfrm>
                <a:off x="5112954" y="4311578"/>
                <a:ext cx="4031046" cy="2322905"/>
              </a:xfrm>
              <a:prstGeom prst="rect">
                <a:avLst/>
              </a:prstGeom>
            </p:spPr>
          </p:pic>
          <p:sp>
            <p:nvSpPr>
              <p:cNvPr id="23" name="Rounded Rectangle 22"/>
              <p:cNvSpPr/>
              <p:nvPr/>
            </p:nvSpPr>
            <p:spPr bwMode="auto">
              <a:xfrm>
                <a:off x="5062827" y="5748771"/>
                <a:ext cx="451143" cy="952558"/>
              </a:xfrm>
              <a:prstGeom prst="round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Arial Narrow" charset="0"/>
                </a:endParaRPr>
              </a:p>
            </p:txBody>
          </p:sp>
        </p:grpSp>
      </p:grpSp>
    </p:spTree>
    <p:extLst>
      <p:ext uri="{BB962C8B-B14F-4D97-AF65-F5344CB8AC3E}">
        <p14:creationId xmlns:p14="http://schemas.microsoft.com/office/powerpoint/2010/main" val="1333790763"/>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7-04-05 at 5.00.52 PM.png"/>
          <p:cNvPicPr>
            <a:picLocks noChangeAspect="1"/>
          </p:cNvPicPr>
          <p:nvPr/>
        </p:nvPicPr>
        <p:blipFill rotWithShape="1">
          <a:blip r:embed="rId2">
            <a:extLst>
              <a:ext uri="{28A0092B-C50C-407E-A947-70E740481C1C}">
                <a14:useLocalDpi xmlns:a14="http://schemas.microsoft.com/office/drawing/2010/main" val="0"/>
              </a:ext>
            </a:extLst>
          </a:blip>
          <a:srcRect l="7689"/>
          <a:stretch/>
        </p:blipFill>
        <p:spPr>
          <a:xfrm>
            <a:off x="0" y="650986"/>
            <a:ext cx="5313462" cy="6207013"/>
          </a:xfrm>
          <a:prstGeom prst="rect">
            <a:avLst/>
          </a:prstGeom>
        </p:spPr>
      </p:pic>
      <p:sp>
        <p:nvSpPr>
          <p:cNvPr id="2" name="Title 1"/>
          <p:cNvSpPr>
            <a:spLocks noGrp="1"/>
          </p:cNvSpPr>
          <p:nvPr>
            <p:ph type="title"/>
          </p:nvPr>
        </p:nvSpPr>
        <p:spPr/>
        <p:txBody>
          <a:bodyPr/>
          <a:lstStyle/>
          <a:p>
            <a:r>
              <a:rPr lang="en-US" dirty="0" smtClean="0"/>
              <a:t>Testing General Relativity</a:t>
            </a:r>
            <a:endParaRPr lang="en-US" dirty="0"/>
          </a:p>
        </p:txBody>
      </p:sp>
      <p:pic>
        <p:nvPicPr>
          <p:cNvPr id="5" name="Content Placeholder 4" descr="Screen Shot 2016-06-12 at 7.49.42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191" r="-612"/>
          <a:stretch/>
        </p:blipFill>
        <p:spPr>
          <a:xfrm>
            <a:off x="3980918" y="1637821"/>
            <a:ext cx="5046119" cy="3910412"/>
          </a:xfrm>
        </p:spPr>
      </p:pic>
      <p:sp>
        <p:nvSpPr>
          <p:cNvPr id="4" name="Slide Number Placeholder 3"/>
          <p:cNvSpPr>
            <a:spLocks noGrp="1"/>
          </p:cNvSpPr>
          <p:nvPr>
            <p:ph type="sldNum" sz="quarter" idx="12"/>
          </p:nvPr>
        </p:nvSpPr>
        <p:spPr/>
        <p:txBody>
          <a:bodyPr/>
          <a:lstStyle/>
          <a:p>
            <a:fld id="{C582E414-0DDA-9F4D-A88C-45BC487B2254}" type="slidenum">
              <a:rPr lang="en-US" smtClean="0"/>
              <a:pPr/>
              <a:t>25</a:t>
            </a:fld>
            <a:endParaRPr lang="en-US"/>
          </a:p>
        </p:txBody>
      </p:sp>
      <p:sp>
        <p:nvSpPr>
          <p:cNvPr id="6" name="TextBox 5"/>
          <p:cNvSpPr txBox="1"/>
          <p:nvPr/>
        </p:nvSpPr>
        <p:spPr>
          <a:xfrm rot="16200000">
            <a:off x="-1211067" y="3309475"/>
            <a:ext cx="2861681" cy="400110"/>
          </a:xfrm>
          <a:prstGeom prst="rect">
            <a:avLst/>
          </a:prstGeom>
          <a:solidFill>
            <a:srgbClr val="FFFFFF"/>
          </a:solidFill>
        </p:spPr>
        <p:txBody>
          <a:bodyPr wrap="none" rtlCol="0">
            <a:spAutoFit/>
          </a:bodyPr>
          <a:lstStyle/>
          <a:p>
            <a:r>
              <a:rPr lang="en-US" sz="2000" dirty="0" smtClean="0"/>
              <a:t>Fractional </a:t>
            </a:r>
            <a:r>
              <a:rPr lang="en-US" sz="2000" dirty="0"/>
              <a:t>d</a:t>
            </a:r>
            <a:r>
              <a:rPr lang="en-US" sz="2000" dirty="0" smtClean="0"/>
              <a:t>eviation from GR</a:t>
            </a:r>
            <a:endParaRPr lang="en-US" sz="2000" dirty="0"/>
          </a:p>
        </p:txBody>
      </p:sp>
      <p:grpSp>
        <p:nvGrpSpPr>
          <p:cNvPr id="18" name="Group 17"/>
          <p:cNvGrpSpPr/>
          <p:nvPr/>
        </p:nvGrpSpPr>
        <p:grpSpPr>
          <a:xfrm>
            <a:off x="3659271" y="2072231"/>
            <a:ext cx="5095628" cy="3833211"/>
            <a:chOff x="3659271" y="2072231"/>
            <a:chExt cx="5095628" cy="3833211"/>
          </a:xfrm>
        </p:grpSpPr>
        <p:sp>
          <p:nvSpPr>
            <p:cNvPr id="3" name="TextBox 2"/>
            <p:cNvSpPr txBox="1"/>
            <p:nvPr/>
          </p:nvSpPr>
          <p:spPr>
            <a:xfrm>
              <a:off x="5580758" y="5505332"/>
              <a:ext cx="3174141" cy="400110"/>
            </a:xfrm>
            <a:prstGeom prst="rect">
              <a:avLst/>
            </a:prstGeom>
            <a:noFill/>
          </p:spPr>
          <p:txBody>
            <a:bodyPr wrap="none" rtlCol="0">
              <a:spAutoFit/>
            </a:bodyPr>
            <a:lstStyle/>
            <a:p>
              <a:r>
                <a:rPr lang="en-US" sz="2000" dirty="0">
                  <a:hlinkClick r:id="rId4"/>
                </a:rPr>
                <a:t>Phys. Rev. X 6, 041015 (2016) </a:t>
              </a:r>
              <a:r>
                <a:rPr lang="hu-HU" sz="2000" dirty="0" smtClean="0">
                  <a:hlinkClick r:id="rId5"/>
                </a:rPr>
                <a:t>) </a:t>
              </a:r>
              <a:endParaRPr lang="en-US" sz="2000" dirty="0"/>
            </a:p>
          </p:txBody>
        </p:sp>
        <p:cxnSp>
          <p:nvCxnSpPr>
            <p:cNvPr id="12" name="Straight Connector 11"/>
            <p:cNvCxnSpPr/>
            <p:nvPr/>
          </p:nvCxnSpPr>
          <p:spPr bwMode="auto">
            <a:xfrm flipV="1">
              <a:off x="3659271" y="2072231"/>
              <a:ext cx="1136212" cy="1153097"/>
            </a:xfrm>
            <a:prstGeom prst="line">
              <a:avLst/>
            </a:prstGeom>
            <a:solidFill>
              <a:schemeClr val="accent1"/>
            </a:solidFill>
            <a:ln w="38100" cap="flat" cmpd="sng" algn="ctr">
              <a:solidFill>
                <a:schemeClr val="tx2"/>
              </a:solidFill>
              <a:prstDash val="solid"/>
              <a:round/>
              <a:headEnd type="none" w="med" len="med"/>
              <a:tailEnd type="none" w="med" len="med"/>
            </a:ln>
            <a:effectLst/>
          </p:spPr>
        </p:cxnSp>
        <p:cxnSp>
          <p:nvCxnSpPr>
            <p:cNvPr id="14" name="Straight Connector 13"/>
            <p:cNvCxnSpPr/>
            <p:nvPr/>
          </p:nvCxnSpPr>
          <p:spPr bwMode="auto">
            <a:xfrm flipV="1">
              <a:off x="3661290" y="4461982"/>
              <a:ext cx="1217738" cy="453209"/>
            </a:xfrm>
            <a:prstGeom prst="line">
              <a:avLst/>
            </a:prstGeom>
            <a:solidFill>
              <a:schemeClr val="accent1"/>
            </a:solidFill>
            <a:ln w="38100" cap="flat" cmpd="sng" algn="ctr">
              <a:solidFill>
                <a:schemeClr val="tx2"/>
              </a:solidFill>
              <a:prstDash val="solid"/>
              <a:round/>
              <a:headEnd type="none" w="med" len="med"/>
              <a:tailEnd type="none" w="med" len="med"/>
            </a:ln>
            <a:effectLst/>
          </p:spPr>
        </p:cxnSp>
      </p:grpSp>
    </p:spTree>
    <p:extLst>
      <p:ext uri="{BB962C8B-B14F-4D97-AF65-F5344CB8AC3E}">
        <p14:creationId xmlns:p14="http://schemas.microsoft.com/office/powerpoint/2010/main" val="4065041374"/>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Inspiral</a:t>
            </a:r>
            <a:r>
              <a:rPr lang="en-US" dirty="0" smtClean="0"/>
              <a:t> </a:t>
            </a:r>
            <a:r>
              <a:rPr lang="en-US" dirty="0" err="1" smtClean="0"/>
              <a:t>vs</a:t>
            </a:r>
            <a:r>
              <a:rPr lang="en-US" dirty="0" smtClean="0"/>
              <a:t> merger-</a:t>
            </a:r>
            <a:r>
              <a:rPr lang="en-US" dirty="0" err="1" smtClean="0"/>
              <a:t>ringdown</a:t>
            </a:r>
            <a:r>
              <a:rPr lang="en-US" dirty="0" smtClean="0"/>
              <a:t> </a:t>
            </a:r>
            <a:endParaRPr lang="en-US" dirty="0"/>
          </a:p>
        </p:txBody>
      </p:sp>
      <p:sp>
        <p:nvSpPr>
          <p:cNvPr id="3" name="Slide Number Placeholder 2"/>
          <p:cNvSpPr>
            <a:spLocks noGrp="1"/>
          </p:cNvSpPr>
          <p:nvPr>
            <p:ph type="sldNum" sz="quarter" idx="12"/>
          </p:nvPr>
        </p:nvSpPr>
        <p:spPr/>
        <p:txBody>
          <a:bodyPr/>
          <a:lstStyle/>
          <a:p>
            <a:fld id="{6EE448B2-5CBA-A240-8111-FC0A86F230F9}" type="slidenum">
              <a:rPr lang="en-US" smtClean="0"/>
              <a:pPr/>
              <a:t>26</a:t>
            </a:fld>
            <a:endParaRPr lang="en-US"/>
          </a:p>
        </p:txBody>
      </p:sp>
      <p:pic>
        <p:nvPicPr>
          <p:cNvPr id="4" name="Picture 3" descr="Screen Shot 2017-04-05 at 6.19.12 PM.png"/>
          <p:cNvPicPr>
            <a:picLocks noChangeAspect="1"/>
          </p:cNvPicPr>
          <p:nvPr/>
        </p:nvPicPr>
        <p:blipFill rotWithShape="1">
          <a:blip r:embed="rId2">
            <a:extLst>
              <a:ext uri="{28A0092B-C50C-407E-A947-70E740481C1C}">
                <a14:useLocalDpi xmlns:a14="http://schemas.microsoft.com/office/drawing/2010/main" val="0"/>
              </a:ext>
            </a:extLst>
          </a:blip>
          <a:srcRect t="12540" r="52071" b="41018"/>
          <a:stretch/>
        </p:blipFill>
        <p:spPr>
          <a:xfrm>
            <a:off x="150381" y="1470616"/>
            <a:ext cx="4193959" cy="3008079"/>
          </a:xfrm>
          <a:prstGeom prst="rect">
            <a:avLst/>
          </a:prstGeom>
        </p:spPr>
      </p:pic>
      <p:pic>
        <p:nvPicPr>
          <p:cNvPr id="5" name="Picture 4" descr="Screen Shot 2017-04-05 at 9.03.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774" y="1223857"/>
            <a:ext cx="4686300" cy="3708400"/>
          </a:xfrm>
          <a:prstGeom prst="rect">
            <a:avLst/>
          </a:prstGeom>
        </p:spPr>
      </p:pic>
      <p:sp>
        <p:nvSpPr>
          <p:cNvPr id="6" name="TextBox 5"/>
          <p:cNvSpPr txBox="1"/>
          <p:nvPr/>
        </p:nvSpPr>
        <p:spPr>
          <a:xfrm>
            <a:off x="3069185" y="4870295"/>
            <a:ext cx="3184586" cy="369332"/>
          </a:xfrm>
          <a:prstGeom prst="rect">
            <a:avLst/>
          </a:prstGeom>
          <a:noFill/>
        </p:spPr>
        <p:txBody>
          <a:bodyPr wrap="none" rtlCol="0">
            <a:spAutoFit/>
          </a:bodyPr>
          <a:lstStyle/>
          <a:p>
            <a:r>
              <a:rPr lang="hu-HU" sz="1800" dirty="0">
                <a:hlinkClick r:id="rId4"/>
              </a:rPr>
              <a:t>Phys. Rev. Lett. 116, 221101 (2016) </a:t>
            </a:r>
            <a:endParaRPr lang="en-US" sz="1800" dirty="0"/>
          </a:p>
        </p:txBody>
      </p:sp>
      <p:sp>
        <p:nvSpPr>
          <p:cNvPr id="7" name="TextBox 6"/>
          <p:cNvSpPr txBox="1"/>
          <p:nvPr/>
        </p:nvSpPr>
        <p:spPr>
          <a:xfrm>
            <a:off x="2489641" y="5464676"/>
            <a:ext cx="4141428" cy="830997"/>
          </a:xfrm>
          <a:prstGeom prst="rect">
            <a:avLst/>
          </a:prstGeom>
          <a:noFill/>
        </p:spPr>
        <p:txBody>
          <a:bodyPr wrap="none" rtlCol="0">
            <a:spAutoFit/>
          </a:bodyPr>
          <a:lstStyle/>
          <a:p>
            <a:pPr algn="l"/>
            <a:r>
              <a:rPr lang="en-US" dirty="0" smtClean="0"/>
              <a:t>Test done in frequency domain with </a:t>
            </a:r>
          </a:p>
          <a:p>
            <a:pPr algn="l"/>
            <a:r>
              <a:rPr lang="en-US" dirty="0" smtClean="0"/>
              <a:t>approximations of GR waveforms </a:t>
            </a:r>
            <a:endParaRPr lang="en-US" dirty="0"/>
          </a:p>
        </p:txBody>
      </p:sp>
    </p:spTree>
    <p:extLst>
      <p:ext uri="{BB962C8B-B14F-4D97-AF65-F5344CB8AC3E}">
        <p14:creationId xmlns:p14="http://schemas.microsoft.com/office/powerpoint/2010/main" val="1911396804"/>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22614"/>
            <a:ext cx="8204200" cy="769117"/>
          </a:xfrm>
        </p:spPr>
        <p:txBody>
          <a:bodyPr/>
          <a:lstStyle/>
          <a:p>
            <a:r>
              <a:rPr lang="en-US" dirty="0" smtClean="0"/>
              <a:t>What happened since 2016?</a:t>
            </a:r>
            <a:br>
              <a:rPr lang="en-US" dirty="0" smtClean="0"/>
            </a:br>
            <a:r>
              <a:rPr lang="en-US" dirty="0" smtClean="0"/>
              <a:t>What will happen in the next few years?</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27</a:t>
            </a:fld>
            <a:endParaRPr lang="en-US"/>
          </a:p>
        </p:txBody>
      </p:sp>
      <p:pic>
        <p:nvPicPr>
          <p:cNvPr id="7" name="Content Placeholder 6" descr="Screen Shot 2017-05-26 at 6.30.20 PM.png"/>
          <p:cNvPicPr>
            <a:picLocks noGrp="1" noChangeAspect="1"/>
          </p:cNvPicPr>
          <p:nvPr>
            <p:ph idx="1"/>
          </p:nvPr>
        </p:nvPicPr>
        <p:blipFill>
          <a:blip r:embed="rId2">
            <a:extLst>
              <a:ext uri="{28A0092B-C50C-407E-A947-70E740481C1C}">
                <a14:useLocalDpi xmlns:a14="http://schemas.microsoft.com/office/drawing/2010/main" val="0"/>
              </a:ext>
            </a:extLst>
          </a:blip>
          <a:srcRect l="-11022" r="-11022"/>
          <a:stretch>
            <a:fillRect/>
          </a:stretch>
        </p:blipFill>
        <p:spPr/>
      </p:pic>
      <p:cxnSp>
        <p:nvCxnSpPr>
          <p:cNvPr id="9" name="Straight Connector 8"/>
          <p:cNvCxnSpPr/>
          <p:nvPr/>
        </p:nvCxnSpPr>
        <p:spPr bwMode="auto">
          <a:xfrm>
            <a:off x="2603500" y="4032250"/>
            <a:ext cx="12700" cy="8128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2781300" y="4032250"/>
            <a:ext cx="12700" cy="8128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3975100" y="4032250"/>
            <a:ext cx="12700" cy="8128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129674"/>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W Detector Map 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976793" y="6350606"/>
            <a:ext cx="2924999" cy="338554"/>
          </a:xfrm>
          <a:prstGeom prst="rect">
            <a:avLst/>
          </a:prstGeom>
          <a:noFill/>
        </p:spPr>
        <p:txBody>
          <a:bodyPr wrap="none" rtlCol="0">
            <a:spAutoFit/>
          </a:bodyPr>
          <a:lstStyle/>
          <a:p>
            <a:r>
              <a:rPr lang="en-US" sz="1600" dirty="0">
                <a:solidFill>
                  <a:schemeClr val="bg1"/>
                </a:solidFill>
              </a:rPr>
              <a:t>Image Credit: Caltech/MIT/LIGO Lab </a:t>
            </a:r>
          </a:p>
        </p:txBody>
      </p:sp>
      <p:sp>
        <p:nvSpPr>
          <p:cNvPr id="4" name="TextBox 3"/>
          <p:cNvSpPr txBox="1"/>
          <p:nvPr/>
        </p:nvSpPr>
        <p:spPr>
          <a:xfrm>
            <a:off x="1255130" y="3559558"/>
            <a:ext cx="1250137" cy="461665"/>
          </a:xfrm>
          <a:prstGeom prst="rect">
            <a:avLst/>
          </a:prstGeom>
          <a:noFill/>
        </p:spPr>
        <p:txBody>
          <a:bodyPr wrap="none" rtlCol="0">
            <a:spAutoFit/>
          </a:bodyPr>
          <a:lstStyle/>
          <a:p>
            <a:r>
              <a:rPr lang="en-US" sz="2000" b="1" dirty="0" smtClean="0">
                <a:solidFill>
                  <a:srgbClr val="FFA27C"/>
                </a:solidFill>
              </a:rPr>
              <a:t>Approved</a:t>
            </a:r>
            <a:r>
              <a:rPr lang="en-US" b="1" dirty="0" smtClean="0">
                <a:solidFill>
                  <a:srgbClr val="FFA27C"/>
                </a:solidFill>
              </a:rPr>
              <a:t>!</a:t>
            </a:r>
            <a:endParaRPr lang="en-US" b="1" dirty="0">
              <a:solidFill>
                <a:srgbClr val="FFA27C"/>
              </a:solidFill>
            </a:endParaRPr>
          </a:p>
        </p:txBody>
      </p:sp>
      <p:cxnSp>
        <p:nvCxnSpPr>
          <p:cNvPr id="8" name="Straight Connector 7"/>
          <p:cNvCxnSpPr/>
          <p:nvPr/>
        </p:nvCxnSpPr>
        <p:spPr bwMode="auto">
          <a:xfrm flipV="1">
            <a:off x="467852" y="3840527"/>
            <a:ext cx="787278" cy="19841"/>
          </a:xfrm>
          <a:prstGeom prst="line">
            <a:avLst/>
          </a:prstGeom>
          <a:solidFill>
            <a:schemeClr val="accent1"/>
          </a:solidFill>
          <a:ln w="19050"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92013350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11-03 at 2.46.12 PM.png"/>
          <p:cNvPicPr>
            <a:picLocks noChangeAspect="1"/>
          </p:cNvPicPr>
          <p:nvPr/>
        </p:nvPicPr>
        <p:blipFill rotWithShape="1">
          <a:blip r:embed="rId2">
            <a:extLst>
              <a:ext uri="{28A0092B-C50C-407E-A947-70E740481C1C}">
                <a14:useLocalDpi xmlns:a14="http://schemas.microsoft.com/office/drawing/2010/main" val="0"/>
              </a:ext>
            </a:extLst>
          </a:blip>
          <a:srcRect r="3933"/>
          <a:stretch/>
        </p:blipFill>
        <p:spPr>
          <a:xfrm>
            <a:off x="4318407" y="1271817"/>
            <a:ext cx="4825593" cy="3257849"/>
          </a:xfrm>
          <a:prstGeom prst="rect">
            <a:avLst/>
          </a:prstGeom>
        </p:spPr>
      </p:pic>
      <p:sp>
        <p:nvSpPr>
          <p:cNvPr id="3" name="Title 2"/>
          <p:cNvSpPr>
            <a:spLocks noGrp="1"/>
          </p:cNvSpPr>
          <p:nvPr>
            <p:ph type="title"/>
          </p:nvPr>
        </p:nvSpPr>
        <p:spPr>
          <a:xfrm>
            <a:off x="1483494" y="119266"/>
            <a:ext cx="6361044" cy="769117"/>
          </a:xfrm>
        </p:spPr>
        <p:txBody>
          <a:bodyPr/>
          <a:lstStyle/>
          <a:p>
            <a:r>
              <a:rPr lang="en-US" dirty="0" smtClean="0"/>
              <a:t>The future: </a:t>
            </a:r>
            <a:br>
              <a:rPr lang="en-US" dirty="0" smtClean="0"/>
            </a:br>
            <a:r>
              <a:rPr lang="en-US" dirty="0" smtClean="0"/>
              <a:t>3</a:t>
            </a:r>
            <a:r>
              <a:rPr lang="en-US" baseline="30000" dirty="0" smtClean="0"/>
              <a:t>rd</a:t>
            </a:r>
            <a:r>
              <a:rPr lang="en-US" dirty="0" smtClean="0"/>
              <a:t> generation detectors</a:t>
            </a:r>
            <a:endParaRPr lang="en-US" dirty="0"/>
          </a:p>
        </p:txBody>
      </p:sp>
      <p:sp>
        <p:nvSpPr>
          <p:cNvPr id="2" name="Slide Number Placeholder 1"/>
          <p:cNvSpPr>
            <a:spLocks noGrp="1"/>
          </p:cNvSpPr>
          <p:nvPr>
            <p:ph type="sldNum" sz="quarter" idx="12"/>
          </p:nvPr>
        </p:nvSpPr>
        <p:spPr/>
        <p:txBody>
          <a:bodyPr/>
          <a:lstStyle/>
          <a:p>
            <a:fld id="{69D1071E-6BCB-274F-92EE-8F9B4373957D}" type="slidenum">
              <a:rPr lang="en-US" smtClean="0"/>
              <a:pPr/>
              <a:t>29</a:t>
            </a:fld>
            <a:endParaRPr lang="en-US"/>
          </a:p>
        </p:txBody>
      </p:sp>
      <p:pic>
        <p:nvPicPr>
          <p:cNvPr id="4" name="Picture 3" descr="Screen Shot 2016-11-03 at 2.42.27 PM.png"/>
          <p:cNvPicPr>
            <a:picLocks noChangeAspect="1"/>
          </p:cNvPicPr>
          <p:nvPr/>
        </p:nvPicPr>
        <p:blipFill rotWithShape="1">
          <a:blip r:embed="rId3">
            <a:extLst>
              <a:ext uri="{28A0092B-C50C-407E-A947-70E740481C1C}">
                <a14:useLocalDpi xmlns:a14="http://schemas.microsoft.com/office/drawing/2010/main" val="0"/>
              </a:ext>
            </a:extLst>
          </a:blip>
          <a:srcRect l="3505" r="9164"/>
          <a:stretch/>
        </p:blipFill>
        <p:spPr>
          <a:xfrm>
            <a:off x="0" y="1266546"/>
            <a:ext cx="4572000" cy="3909507"/>
          </a:xfrm>
          <a:prstGeom prst="rect">
            <a:avLst/>
          </a:prstGeom>
        </p:spPr>
      </p:pic>
      <p:sp>
        <p:nvSpPr>
          <p:cNvPr id="5" name="TextBox 4"/>
          <p:cNvSpPr txBox="1"/>
          <p:nvPr/>
        </p:nvSpPr>
        <p:spPr>
          <a:xfrm>
            <a:off x="1602692" y="5065890"/>
            <a:ext cx="1833505" cy="400110"/>
          </a:xfrm>
          <a:prstGeom prst="rect">
            <a:avLst/>
          </a:prstGeom>
          <a:noFill/>
        </p:spPr>
        <p:txBody>
          <a:bodyPr wrap="none" rtlCol="0">
            <a:spAutoFit/>
          </a:bodyPr>
          <a:lstStyle/>
          <a:p>
            <a:r>
              <a:rPr lang="en-US" sz="2000" dirty="0"/>
              <a:t>arXiv:</a:t>
            </a:r>
            <a:r>
              <a:rPr lang="en-US" sz="2000" dirty="0" smtClean="0"/>
              <a:t>1607.08697</a:t>
            </a:r>
            <a:endParaRPr lang="en-US" sz="2000" dirty="0"/>
          </a:p>
        </p:txBody>
      </p:sp>
      <p:pic>
        <p:nvPicPr>
          <p:cNvPr id="6" name="Picture 5"/>
          <p:cNvPicPr>
            <a:picLocks noChangeAspect="1"/>
          </p:cNvPicPr>
          <p:nvPr/>
        </p:nvPicPr>
        <p:blipFill>
          <a:blip r:embed="rId4"/>
          <a:stretch>
            <a:fillRect/>
          </a:stretch>
        </p:blipFill>
        <p:spPr>
          <a:xfrm>
            <a:off x="5517444" y="4918426"/>
            <a:ext cx="3344333" cy="1170517"/>
          </a:xfrm>
          <a:prstGeom prst="rect">
            <a:avLst/>
          </a:prstGeom>
        </p:spPr>
      </p:pic>
      <p:sp>
        <p:nvSpPr>
          <p:cNvPr id="7" name="TextBox 6"/>
          <p:cNvSpPr txBox="1"/>
          <p:nvPr/>
        </p:nvSpPr>
        <p:spPr>
          <a:xfrm>
            <a:off x="5850074" y="6110111"/>
            <a:ext cx="2454518" cy="461665"/>
          </a:xfrm>
          <a:prstGeom prst="rect">
            <a:avLst/>
          </a:prstGeom>
          <a:noFill/>
        </p:spPr>
        <p:txBody>
          <a:bodyPr wrap="none" rtlCol="0">
            <a:spAutoFit/>
          </a:bodyPr>
          <a:lstStyle/>
          <a:p>
            <a:r>
              <a:rPr lang="en-US" dirty="0"/>
              <a:t>http://</a:t>
            </a:r>
            <a:r>
              <a:rPr lang="en-US" dirty="0" err="1"/>
              <a:t>www.et-gw.eu</a:t>
            </a:r>
            <a:r>
              <a:rPr lang="en-US" dirty="0"/>
              <a:t>/</a:t>
            </a:r>
          </a:p>
        </p:txBody>
      </p:sp>
      <p:sp>
        <p:nvSpPr>
          <p:cNvPr id="9" name="TextBox 8"/>
          <p:cNvSpPr txBox="1"/>
          <p:nvPr/>
        </p:nvSpPr>
        <p:spPr>
          <a:xfrm>
            <a:off x="6074642" y="1171222"/>
            <a:ext cx="1696698" cy="338554"/>
          </a:xfrm>
          <a:prstGeom prst="rect">
            <a:avLst/>
          </a:prstGeom>
          <a:noFill/>
        </p:spPr>
        <p:txBody>
          <a:bodyPr wrap="none" rtlCol="0">
            <a:spAutoFit/>
          </a:bodyPr>
          <a:lstStyle/>
          <a:p>
            <a:pPr algn="l"/>
            <a:r>
              <a:rPr lang="en-US" sz="1600" b="1" dirty="0" smtClean="0"/>
              <a:t>Einstein Telescope</a:t>
            </a:r>
            <a:endParaRPr lang="en-US" sz="1600" b="1" dirty="0"/>
          </a:p>
        </p:txBody>
      </p:sp>
      <p:sp>
        <p:nvSpPr>
          <p:cNvPr id="10" name="TextBox 9"/>
          <p:cNvSpPr txBox="1"/>
          <p:nvPr/>
        </p:nvSpPr>
        <p:spPr>
          <a:xfrm>
            <a:off x="4758370" y="4473222"/>
            <a:ext cx="4214590" cy="307777"/>
          </a:xfrm>
          <a:prstGeom prst="rect">
            <a:avLst/>
          </a:prstGeom>
          <a:noFill/>
        </p:spPr>
        <p:txBody>
          <a:bodyPr wrap="none" rtlCol="0">
            <a:spAutoFit/>
          </a:bodyPr>
          <a:lstStyle/>
          <a:p>
            <a:r>
              <a:rPr lang="en-US" sz="1400" dirty="0" err="1"/>
              <a:t>S.Hild</a:t>
            </a:r>
            <a:r>
              <a:rPr lang="en-US" sz="1400" dirty="0"/>
              <a:t> et al., Classical and Quantum Gravity, </a:t>
            </a:r>
            <a:r>
              <a:rPr lang="en-US" sz="1400" dirty="0" smtClean="0"/>
              <a:t>28 094013</a:t>
            </a:r>
            <a:r>
              <a:rPr lang="en-US" sz="1400" dirty="0"/>
              <a:t>, 2011 </a:t>
            </a:r>
          </a:p>
        </p:txBody>
      </p:sp>
    </p:spTree>
    <p:extLst>
      <p:ext uri="{BB962C8B-B14F-4D97-AF65-F5344CB8AC3E}">
        <p14:creationId xmlns:p14="http://schemas.microsoft.com/office/powerpoint/2010/main" val="3497787311"/>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858000" cy="914400"/>
          </a:xfrm>
        </p:spPr>
        <p:txBody>
          <a:bodyPr/>
          <a:lstStyle/>
          <a:p>
            <a:r>
              <a:rPr lang="en-US" dirty="0"/>
              <a:t>Initial (2001-2010) </a:t>
            </a:r>
            <a:r>
              <a:rPr lang="en-US" dirty="0" smtClean="0"/>
              <a:t>and </a:t>
            </a:r>
            <a:br>
              <a:rPr lang="en-US" dirty="0" smtClean="0"/>
            </a:br>
            <a:r>
              <a:rPr lang="en-US" dirty="0" smtClean="0"/>
              <a:t>advanced </a:t>
            </a:r>
            <a:r>
              <a:rPr lang="en-US" dirty="0"/>
              <a:t>(2015+</a:t>
            </a:r>
            <a:r>
              <a:rPr lang="en-US" dirty="0" smtClean="0"/>
              <a:t>) LIGO</a:t>
            </a:r>
            <a:endParaRPr lang="en-US" dirty="0"/>
          </a:p>
        </p:txBody>
      </p:sp>
      <p:pic>
        <p:nvPicPr>
          <p:cNvPr id="4" name="Picture 3" descr="aLIGOvsiLIGONoiseBudget_strain.pdf"/>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32833" y="1449494"/>
            <a:ext cx="6729984" cy="5288280"/>
          </a:xfrm>
          <a:prstGeom prst="rect">
            <a:avLst/>
          </a:prstGeom>
          <a:solidFill>
            <a:schemeClr val="accent1">
              <a:lumMod val="20000"/>
              <a:lumOff val="80000"/>
            </a:schemeClr>
          </a:solidFill>
        </p:spPr>
      </p:pic>
      <p:grpSp>
        <p:nvGrpSpPr>
          <p:cNvPr id="5" name="Group 10"/>
          <p:cNvGrpSpPr/>
          <p:nvPr/>
        </p:nvGrpSpPr>
        <p:grpSpPr>
          <a:xfrm>
            <a:off x="6628636" y="2973497"/>
            <a:ext cx="2303699" cy="1371600"/>
            <a:chOff x="2181499" y="2583892"/>
            <a:chExt cx="3581400" cy="1066800"/>
          </a:xfrm>
        </p:grpSpPr>
        <p:sp>
          <p:nvSpPr>
            <p:cNvPr id="6" name="Oval 5"/>
            <p:cNvSpPr/>
            <p:nvPr/>
          </p:nvSpPr>
          <p:spPr>
            <a:xfrm>
              <a:off x="2181499" y="2583892"/>
              <a:ext cx="3581400" cy="1066800"/>
            </a:xfrm>
            <a:prstGeom prst="ellipse">
              <a:avLst/>
            </a:prstGeom>
            <a:solidFill>
              <a:schemeClr val="accent4">
                <a:lumMod val="40000"/>
                <a:lumOff val="60000"/>
              </a:schemeClr>
            </a:solidFill>
            <a:ln w="12700" cmpd="sng">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i="0" dirty="0"/>
            </a:p>
          </p:txBody>
        </p:sp>
        <p:sp>
          <p:nvSpPr>
            <p:cNvPr id="7" name="TextBox 6"/>
            <p:cNvSpPr txBox="1"/>
            <p:nvPr/>
          </p:nvSpPr>
          <p:spPr>
            <a:xfrm>
              <a:off x="2487248" y="2732587"/>
              <a:ext cx="3053127" cy="646331"/>
            </a:xfrm>
            <a:prstGeom prst="rect">
              <a:avLst/>
            </a:prstGeom>
            <a:noFill/>
          </p:spPr>
          <p:txBody>
            <a:bodyPr wrap="square" rtlCol="0">
              <a:spAutoFit/>
            </a:bodyPr>
            <a:lstStyle/>
            <a:p>
              <a:pPr algn="ctr"/>
              <a:r>
                <a:rPr lang="en-US" sz="1600" b="0" i="0" dirty="0" smtClean="0">
                  <a:solidFill>
                    <a:schemeClr val="tx2"/>
                  </a:solidFill>
                  <a:latin typeface="+mn-lt"/>
                </a:rPr>
                <a:t>15-20 </a:t>
              </a:r>
              <a:r>
                <a:rPr lang="en-US" sz="1600" b="0" i="0" dirty="0" err="1" smtClean="0">
                  <a:solidFill>
                    <a:schemeClr val="tx2"/>
                  </a:solidFill>
                  <a:latin typeface="+mn-lt"/>
                </a:rPr>
                <a:t>Mpc</a:t>
              </a:r>
              <a:r>
                <a:rPr lang="en-US" sz="1600" b="0" i="0" dirty="0" smtClean="0">
                  <a:solidFill>
                    <a:schemeClr val="tx2"/>
                  </a:solidFill>
                  <a:latin typeface="+mn-lt"/>
                </a:rPr>
                <a:t> BNS </a:t>
              </a:r>
            </a:p>
            <a:p>
              <a:pPr algn="ctr"/>
              <a:r>
                <a:rPr lang="en-US" sz="1600" b="0" i="0" dirty="0" err="1" smtClean="0">
                  <a:solidFill>
                    <a:schemeClr val="tx2"/>
                  </a:solidFill>
                  <a:latin typeface="+mn-lt"/>
                </a:rPr>
                <a:t>inspiral</a:t>
              </a:r>
              <a:r>
                <a:rPr lang="en-US" sz="1600" b="0" i="0" dirty="0" smtClean="0">
                  <a:solidFill>
                    <a:schemeClr val="tx2"/>
                  </a:solidFill>
                  <a:latin typeface="+mn-lt"/>
                </a:rPr>
                <a:t> range;</a:t>
              </a:r>
            </a:p>
            <a:p>
              <a:pPr algn="ctr"/>
              <a:r>
                <a:rPr lang="en-US" sz="1600" b="0" i="0" dirty="0" smtClean="0">
                  <a:solidFill>
                    <a:schemeClr val="tx2"/>
                  </a:solidFill>
                  <a:latin typeface="+mn-lt"/>
                </a:rPr>
                <a:t>Ended 2010</a:t>
              </a:r>
              <a:r>
                <a:rPr lang="en-US" sz="1400" b="0" i="0" dirty="0" smtClean="0">
                  <a:solidFill>
                    <a:schemeClr val="tx2"/>
                  </a:solidFill>
                  <a:latin typeface="+mn-lt"/>
                </a:rPr>
                <a:t> </a:t>
              </a:r>
              <a:endParaRPr lang="en-US" sz="1400" b="0" i="0" dirty="0">
                <a:solidFill>
                  <a:schemeClr val="tx2"/>
                </a:solidFill>
                <a:latin typeface="+mn-lt"/>
              </a:endParaRPr>
            </a:p>
          </p:txBody>
        </p:sp>
      </p:grpSp>
      <p:grpSp>
        <p:nvGrpSpPr>
          <p:cNvPr id="8" name="Group 10"/>
          <p:cNvGrpSpPr/>
          <p:nvPr/>
        </p:nvGrpSpPr>
        <p:grpSpPr>
          <a:xfrm>
            <a:off x="6535502" y="4800600"/>
            <a:ext cx="2379899" cy="1371600"/>
            <a:chOff x="2181499" y="2583892"/>
            <a:chExt cx="3581400" cy="1066800"/>
          </a:xfrm>
        </p:grpSpPr>
        <p:sp>
          <p:nvSpPr>
            <p:cNvPr id="9" name="Oval 8"/>
            <p:cNvSpPr/>
            <p:nvPr/>
          </p:nvSpPr>
          <p:spPr>
            <a:xfrm>
              <a:off x="2181499" y="2583892"/>
              <a:ext cx="3581400" cy="1066800"/>
            </a:xfrm>
            <a:prstGeom prst="ellipse">
              <a:avLst/>
            </a:prstGeom>
            <a:solidFill>
              <a:schemeClr val="accent4">
                <a:lumMod val="40000"/>
                <a:lumOff val="60000"/>
              </a:schemeClr>
            </a:solidFill>
            <a:ln w="12700" cmpd="sng">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i="0" dirty="0"/>
            </a:p>
          </p:txBody>
        </p:sp>
        <p:sp>
          <p:nvSpPr>
            <p:cNvPr id="10" name="TextBox 9"/>
            <p:cNvSpPr txBox="1"/>
            <p:nvPr/>
          </p:nvSpPr>
          <p:spPr>
            <a:xfrm>
              <a:off x="2487248" y="2732587"/>
              <a:ext cx="3053127" cy="646331"/>
            </a:xfrm>
            <a:prstGeom prst="rect">
              <a:avLst/>
            </a:prstGeom>
            <a:noFill/>
          </p:spPr>
          <p:txBody>
            <a:bodyPr wrap="square" rtlCol="0">
              <a:spAutoFit/>
            </a:bodyPr>
            <a:lstStyle/>
            <a:p>
              <a:pPr algn="ctr"/>
              <a:r>
                <a:rPr lang="en-US" sz="1600" b="0" i="0" dirty="0" smtClean="0">
                  <a:solidFill>
                    <a:schemeClr val="tx2"/>
                  </a:solidFill>
                  <a:latin typeface="+mn-lt"/>
                </a:rPr>
                <a:t>200 </a:t>
              </a:r>
              <a:r>
                <a:rPr lang="en-US" sz="1600" b="0" i="0" dirty="0" err="1" smtClean="0">
                  <a:solidFill>
                    <a:schemeClr val="tx2"/>
                  </a:solidFill>
                  <a:latin typeface="+mn-lt"/>
                </a:rPr>
                <a:t>Mpc</a:t>
              </a:r>
              <a:r>
                <a:rPr lang="en-US" sz="1600" b="0" i="0" dirty="0" smtClean="0">
                  <a:solidFill>
                    <a:schemeClr val="tx2"/>
                  </a:solidFill>
                  <a:latin typeface="+mn-lt"/>
                </a:rPr>
                <a:t> BNS </a:t>
              </a:r>
            </a:p>
            <a:p>
              <a:pPr algn="ctr"/>
              <a:r>
                <a:rPr lang="en-US" sz="1600" b="0" i="0" dirty="0" err="1" smtClean="0">
                  <a:solidFill>
                    <a:schemeClr val="tx2"/>
                  </a:solidFill>
                  <a:latin typeface="+mn-lt"/>
                </a:rPr>
                <a:t>inspiral</a:t>
              </a:r>
              <a:r>
                <a:rPr lang="en-US" sz="1600" b="0" i="0" dirty="0" smtClean="0">
                  <a:solidFill>
                    <a:schemeClr val="tx2"/>
                  </a:solidFill>
                  <a:latin typeface="+mn-lt"/>
                </a:rPr>
                <a:t> range;</a:t>
              </a:r>
            </a:p>
            <a:p>
              <a:pPr algn="ctr"/>
              <a:r>
                <a:rPr lang="en-US" sz="1400" b="0" i="0" dirty="0" smtClean="0">
                  <a:solidFill>
                    <a:schemeClr val="tx2"/>
                  </a:solidFill>
                  <a:latin typeface="+mn-lt"/>
                </a:rPr>
                <a:t>Circa 2019</a:t>
              </a:r>
              <a:endParaRPr lang="en-US" sz="1400" b="0" i="0" dirty="0">
                <a:solidFill>
                  <a:schemeClr val="tx2"/>
                </a:solidFill>
                <a:latin typeface="+mn-lt"/>
              </a:endParaRPr>
            </a:p>
          </p:txBody>
        </p:sp>
      </p:grpSp>
      <p:grpSp>
        <p:nvGrpSpPr>
          <p:cNvPr id="17" name="Group 16"/>
          <p:cNvGrpSpPr/>
          <p:nvPr/>
        </p:nvGrpSpPr>
        <p:grpSpPr>
          <a:xfrm>
            <a:off x="1773130" y="2034882"/>
            <a:ext cx="2120099" cy="1606342"/>
            <a:chOff x="1773130" y="1695735"/>
            <a:chExt cx="2120099" cy="1338618"/>
          </a:xfrm>
        </p:grpSpPr>
        <p:sp>
          <p:nvSpPr>
            <p:cNvPr id="11" name="TextBox 10"/>
            <p:cNvSpPr txBox="1">
              <a:spLocks noChangeArrowheads="1"/>
            </p:cNvSpPr>
            <p:nvPr/>
          </p:nvSpPr>
          <p:spPr bwMode="auto">
            <a:xfrm rot="20987542">
              <a:off x="1773130" y="2264911"/>
              <a:ext cx="2120099" cy="7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660066"/>
                  </a:solidFill>
                  <a:latin typeface="Calibri" charset="0"/>
                </a:rPr>
                <a:t>Better  </a:t>
              </a:r>
            </a:p>
            <a:p>
              <a:pPr algn="ctr" eaLnBrk="1" hangingPunct="1"/>
              <a:r>
                <a:rPr lang="en-US" sz="1800" b="1" dirty="0">
                  <a:solidFill>
                    <a:srgbClr val="660066"/>
                  </a:solidFill>
                  <a:latin typeface="Calibri" charset="0"/>
                </a:rPr>
                <a:t>Seismic </a:t>
              </a:r>
            </a:p>
            <a:p>
              <a:pPr algn="ctr" eaLnBrk="1" hangingPunct="1"/>
              <a:r>
                <a:rPr lang="en-US" sz="1800" b="1" dirty="0">
                  <a:solidFill>
                    <a:srgbClr val="660066"/>
                  </a:solidFill>
                  <a:latin typeface="Calibri" charset="0"/>
                </a:rPr>
                <a:t>Isolation</a:t>
              </a:r>
            </a:p>
          </p:txBody>
        </p:sp>
        <p:sp>
          <p:nvSpPr>
            <p:cNvPr id="12" name="Right Arrow 11"/>
            <p:cNvSpPr/>
            <p:nvPr/>
          </p:nvSpPr>
          <p:spPr bwMode="auto">
            <a:xfrm rot="10137856">
              <a:off x="1980210" y="1695735"/>
              <a:ext cx="1099494" cy="258499"/>
            </a:xfrm>
            <a:prstGeom prst="rightArrow">
              <a:avLst/>
            </a:prstGeom>
            <a:solidFill>
              <a:srgbClr val="660066">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2">
                    <a:lumMod val="25000"/>
                    <a:alpha val="50000"/>
                  </a:schemeClr>
                </a:solidFill>
                <a:ea typeface="ＭＳ Ｐゴシック" pitchFamily="-111" charset="-128"/>
                <a:cs typeface="ＭＳ Ｐゴシック" pitchFamily="-111" charset="-128"/>
              </a:endParaRPr>
            </a:p>
          </p:txBody>
        </p:sp>
      </p:grpSp>
      <p:grpSp>
        <p:nvGrpSpPr>
          <p:cNvPr id="18" name="Group 17"/>
          <p:cNvGrpSpPr/>
          <p:nvPr/>
        </p:nvGrpSpPr>
        <p:grpSpPr>
          <a:xfrm>
            <a:off x="2776059" y="4288065"/>
            <a:ext cx="1295088" cy="1276336"/>
            <a:chOff x="2776058" y="3573384"/>
            <a:chExt cx="1295088" cy="1063613"/>
          </a:xfrm>
        </p:grpSpPr>
        <p:sp>
          <p:nvSpPr>
            <p:cNvPr id="13" name="Right Arrow 12"/>
            <p:cNvSpPr/>
            <p:nvPr/>
          </p:nvSpPr>
          <p:spPr bwMode="auto">
            <a:xfrm rot="5910967">
              <a:off x="3583809" y="4149660"/>
              <a:ext cx="730853" cy="243821"/>
            </a:xfrm>
            <a:prstGeom prst="rightArrow">
              <a:avLst/>
            </a:prstGeom>
            <a:solidFill>
              <a:srgbClr val="FF66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1" charset="-128"/>
                <a:cs typeface="ＭＳ Ｐゴシック" pitchFamily="-111" charset="-128"/>
              </a:endParaRPr>
            </a:p>
          </p:txBody>
        </p:sp>
        <p:sp>
          <p:nvSpPr>
            <p:cNvPr id="14" name="TextBox 11"/>
            <p:cNvSpPr txBox="1">
              <a:spLocks noChangeArrowheads="1"/>
            </p:cNvSpPr>
            <p:nvPr/>
          </p:nvSpPr>
          <p:spPr bwMode="auto">
            <a:xfrm rot="946388">
              <a:off x="2776058" y="3573384"/>
              <a:ext cx="1230064" cy="7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FF6600"/>
                  </a:solidFill>
                  <a:latin typeface="Calibri" charset="0"/>
                </a:rPr>
                <a:t>Reduced </a:t>
              </a:r>
            </a:p>
            <a:p>
              <a:pPr algn="ctr" eaLnBrk="1" hangingPunct="1"/>
              <a:r>
                <a:rPr lang="en-US" sz="1800" b="1" dirty="0" smtClean="0">
                  <a:solidFill>
                    <a:srgbClr val="FF6600"/>
                  </a:solidFill>
                  <a:latin typeface="Calibri" charset="0"/>
                </a:rPr>
                <a:t>Brownian</a:t>
              </a:r>
              <a:endParaRPr lang="en-US" sz="1800" b="1" dirty="0">
                <a:solidFill>
                  <a:srgbClr val="FF6600"/>
                </a:solidFill>
                <a:latin typeface="Calibri" charset="0"/>
              </a:endParaRPr>
            </a:p>
            <a:p>
              <a:pPr algn="ctr" eaLnBrk="1" hangingPunct="1"/>
              <a:r>
                <a:rPr lang="en-US" sz="1800" b="1" dirty="0">
                  <a:solidFill>
                    <a:srgbClr val="FF6600"/>
                  </a:solidFill>
                  <a:latin typeface="Calibri" charset="0"/>
                </a:rPr>
                <a:t>Noise</a:t>
              </a:r>
            </a:p>
          </p:txBody>
        </p:sp>
      </p:grpSp>
      <p:grpSp>
        <p:nvGrpSpPr>
          <p:cNvPr id="19" name="Group 18"/>
          <p:cNvGrpSpPr/>
          <p:nvPr/>
        </p:nvGrpSpPr>
        <p:grpSpPr>
          <a:xfrm>
            <a:off x="5375923" y="4530776"/>
            <a:ext cx="1580772" cy="1139134"/>
            <a:chOff x="5375923" y="3775646"/>
            <a:chExt cx="1580772" cy="949278"/>
          </a:xfrm>
        </p:grpSpPr>
        <p:sp>
          <p:nvSpPr>
            <p:cNvPr id="15" name="Right Arrow 14"/>
            <p:cNvSpPr/>
            <p:nvPr/>
          </p:nvSpPr>
          <p:spPr bwMode="auto">
            <a:xfrm rot="3823616">
              <a:off x="5177320" y="4297877"/>
              <a:ext cx="625650" cy="228444"/>
            </a:xfrm>
            <a:prstGeom prst="rightArrow">
              <a:avLst/>
            </a:prstGeom>
            <a:solidFill>
              <a:srgbClr val="FF0000">
                <a:alpha val="69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1" charset="-128"/>
                <a:cs typeface="ＭＳ Ｐゴシック" pitchFamily="-111" charset="-128"/>
              </a:endParaRPr>
            </a:p>
          </p:txBody>
        </p:sp>
        <p:sp>
          <p:nvSpPr>
            <p:cNvPr id="16" name="TextBox 12"/>
            <p:cNvSpPr txBox="1">
              <a:spLocks noChangeArrowheads="1"/>
            </p:cNvSpPr>
            <p:nvPr/>
          </p:nvSpPr>
          <p:spPr bwMode="auto">
            <a:xfrm rot="20318537">
              <a:off x="5419614" y="3775646"/>
              <a:ext cx="1537081"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smtClean="0">
                  <a:solidFill>
                    <a:srgbClr val="FF0000"/>
                  </a:solidFill>
                  <a:latin typeface="Calibri" charset="0"/>
                </a:rPr>
                <a:t>Reduced Quantum Noise</a:t>
              </a:r>
              <a:endParaRPr lang="en-US" sz="1600" b="1" dirty="0">
                <a:solidFill>
                  <a:srgbClr val="FF0000"/>
                </a:solidFill>
                <a:latin typeface="Calibri" charset="0"/>
              </a:endParaRPr>
            </a:p>
          </p:txBody>
        </p:sp>
      </p:grpSp>
      <p:sp>
        <p:nvSpPr>
          <p:cNvPr id="20" name="Slide Number Placeholder 5"/>
          <p:cNvSpPr txBox="1">
            <a:spLocks/>
          </p:cNvSpPr>
          <p:nvPr/>
        </p:nvSpPr>
        <p:spPr>
          <a:xfrm>
            <a:off x="8077994" y="6512214"/>
            <a:ext cx="978262" cy="365125"/>
          </a:xfrm>
          <a:prstGeom prst="rect">
            <a:avLst/>
          </a:prstGeom>
          <a:noFill/>
        </p:spPr>
        <p:txBody>
          <a:bodyPr/>
          <a:lstStyle>
            <a:defPPr>
              <a:defRPr lang="en-US"/>
            </a:defPPr>
            <a:lvl1pPr marL="0" algn="l" defTabSz="457200" rtl="0" eaLnBrk="1" latinLnBrk="0" hangingPunct="1">
              <a:defRPr sz="2400" kern="1200">
                <a:solidFill>
                  <a:schemeClr val="tx1"/>
                </a:solidFill>
                <a:latin typeface="Helvetica" pitchFamily="34" charset="0"/>
                <a:ea typeface="+mn-ea"/>
                <a:cs typeface="+mn-cs"/>
              </a:defRPr>
            </a:lvl1pPr>
            <a:lvl2pPr marL="742950" indent="-285750" algn="l" defTabSz="457200" rtl="0" eaLnBrk="1" latinLnBrk="0" hangingPunct="1">
              <a:defRPr sz="2400" kern="1200">
                <a:solidFill>
                  <a:schemeClr val="tx1"/>
                </a:solidFill>
                <a:latin typeface="Helvetica" pitchFamily="34" charset="0"/>
                <a:ea typeface="+mn-ea"/>
                <a:cs typeface="+mn-cs"/>
              </a:defRPr>
            </a:lvl2pPr>
            <a:lvl3pPr marL="1143000" indent="-228600" algn="l" defTabSz="457200" rtl="0" eaLnBrk="1" latinLnBrk="0" hangingPunct="1">
              <a:defRPr sz="2400" kern="1200">
                <a:solidFill>
                  <a:schemeClr val="tx1"/>
                </a:solidFill>
                <a:latin typeface="Helvetica" pitchFamily="34" charset="0"/>
                <a:ea typeface="+mn-ea"/>
                <a:cs typeface="+mn-cs"/>
              </a:defRPr>
            </a:lvl3pPr>
            <a:lvl4pPr marL="1600200" indent="-228600" algn="l" defTabSz="457200" rtl="0" eaLnBrk="1" latinLnBrk="0" hangingPunct="1">
              <a:defRPr sz="2400" kern="1200">
                <a:solidFill>
                  <a:schemeClr val="tx1"/>
                </a:solidFill>
                <a:latin typeface="Helvetica" pitchFamily="34" charset="0"/>
                <a:ea typeface="+mn-ea"/>
                <a:cs typeface="+mn-cs"/>
              </a:defRPr>
            </a:lvl4pPr>
            <a:lvl5pPr marL="2057400" indent="-228600" algn="l" defTabSz="457200" rtl="0" eaLnBrk="1" latinLnBrk="0" hangingPunct="1">
              <a:defRPr sz="2400" kern="1200">
                <a:solidFill>
                  <a:schemeClr val="tx1"/>
                </a:solidFill>
                <a:latin typeface="Helvetica" pitchFamily="34" charset="0"/>
                <a:ea typeface="+mn-ea"/>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Helvetica" pitchFamily="34" charset="0"/>
                <a:ea typeface="+mn-ea"/>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Helvetica" pitchFamily="34" charset="0"/>
                <a:ea typeface="+mn-ea"/>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Helvetica" pitchFamily="34" charset="0"/>
                <a:ea typeface="+mn-ea"/>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Helvetica" pitchFamily="34" charset="0"/>
                <a:ea typeface="+mn-ea"/>
                <a:cs typeface="+mn-cs"/>
              </a:defRPr>
            </a:lvl9pPr>
          </a:lstStyle>
          <a:p>
            <a:pPr algn="r"/>
            <a:fld id="{2723AD44-E810-412D-90CA-D118DF9080E4}" type="slidenum">
              <a:rPr lang="en-US" altLang="en-US" sz="1200" smtClean="0">
                <a:solidFill>
                  <a:schemeClr val="bg1"/>
                </a:solidFill>
              </a:rPr>
              <a:pPr algn="r"/>
              <a:t>3</a:t>
            </a:fld>
            <a:endParaRPr lang="en-US" altLang="en-US" sz="1200" dirty="0">
              <a:solidFill>
                <a:schemeClr val="bg1"/>
              </a:solidFill>
            </a:endParaRPr>
          </a:p>
        </p:txBody>
      </p:sp>
    </p:spTree>
    <p:extLst>
      <p:ext uri="{BB962C8B-B14F-4D97-AF65-F5344CB8AC3E}">
        <p14:creationId xmlns:p14="http://schemas.microsoft.com/office/powerpoint/2010/main" val="2160630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Gravity’s symphony:</a:t>
            </a:r>
            <a:br>
              <a:rPr lang="en-US" dirty="0" smtClean="0"/>
            </a:br>
            <a:r>
              <a:rPr lang="en-US" dirty="0" smtClean="0"/>
              <a:t> first two notes</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30</a:t>
            </a:fld>
            <a:endParaRPr lang="en-US"/>
          </a:p>
        </p:txBody>
      </p:sp>
      <p:pic>
        <p:nvPicPr>
          <p:cNvPr id="6" name="ligo20160615v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538" y="1214438"/>
            <a:ext cx="8709025" cy="4899025"/>
          </a:xfrm>
        </p:spPr>
      </p:pic>
      <p:sp>
        <p:nvSpPr>
          <p:cNvPr id="3" name="Rectangle 2"/>
          <p:cNvSpPr/>
          <p:nvPr/>
        </p:nvSpPr>
        <p:spPr>
          <a:xfrm>
            <a:off x="6925218" y="6270358"/>
            <a:ext cx="1365378" cy="400110"/>
          </a:xfrm>
          <a:prstGeom prst="rect">
            <a:avLst/>
          </a:prstGeom>
        </p:spPr>
        <p:txBody>
          <a:bodyPr wrap="none">
            <a:spAutoFit/>
          </a:bodyPr>
          <a:lstStyle/>
          <a:p>
            <a:r>
              <a:rPr lang="en-US" sz="2000" dirty="0" smtClean="0"/>
              <a:t>Credit: LIGO</a:t>
            </a:r>
            <a:endParaRPr lang="en-US" sz="2000" dirty="0"/>
          </a:p>
        </p:txBody>
      </p:sp>
    </p:spTree>
    <p:extLst>
      <p:ext uri="{BB962C8B-B14F-4D97-AF65-F5344CB8AC3E}">
        <p14:creationId xmlns:p14="http://schemas.microsoft.com/office/powerpoint/2010/main" val="1436129981"/>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lstStyle/>
          <a:p>
            <a:r>
              <a:rPr lang="en-US" dirty="0" smtClean="0"/>
              <a:t>Sources of gravitational waves: not just black holes!</a:t>
            </a:r>
            <a:endParaRPr lang="en-US" dirty="0"/>
          </a:p>
        </p:txBody>
      </p:sp>
      <p:sp>
        <p:nvSpPr>
          <p:cNvPr id="6" name="Slide Number Placeholder 5"/>
          <p:cNvSpPr>
            <a:spLocks noGrp="1"/>
          </p:cNvSpPr>
          <p:nvPr>
            <p:ph type="sldNum" sz="quarter" idx="12"/>
          </p:nvPr>
        </p:nvSpPr>
        <p:spPr/>
        <p:txBody>
          <a:bodyPr/>
          <a:lstStyle/>
          <a:p>
            <a:pPr>
              <a:defRPr/>
            </a:pPr>
            <a:fld id="{C077BA50-DE58-F945-A93D-D21062C6CDC2}" type="slidenum">
              <a:rPr lang="en-US" smtClean="0"/>
              <a:pPr>
                <a:defRPr/>
              </a:pPr>
              <a:t>31</a:t>
            </a:fld>
            <a:endParaRPr lang="en-US"/>
          </a:p>
        </p:txBody>
      </p:sp>
      <p:pic>
        <p:nvPicPr>
          <p:cNvPr id="9" name="Picture 19" descr="lsclogo"/>
          <p:cNvPicPr>
            <a:picLocks noChangeAspect="1" noChangeArrowheads="1"/>
          </p:cNvPicPr>
          <p:nvPr/>
        </p:nvPicPr>
        <p:blipFill>
          <a:blip r:embed="rId3"/>
          <a:srcRect/>
          <a:stretch>
            <a:fillRect/>
          </a:stretch>
        </p:blipFill>
        <p:spPr bwMode="auto">
          <a:xfrm>
            <a:off x="7788275" y="0"/>
            <a:ext cx="1350963" cy="574675"/>
          </a:xfrm>
          <a:prstGeom prst="rect">
            <a:avLst/>
          </a:prstGeom>
          <a:noFill/>
        </p:spPr>
      </p:pic>
      <p:grpSp>
        <p:nvGrpSpPr>
          <p:cNvPr id="10" name="Group 9"/>
          <p:cNvGrpSpPr/>
          <p:nvPr/>
        </p:nvGrpSpPr>
        <p:grpSpPr>
          <a:xfrm>
            <a:off x="457200" y="1404030"/>
            <a:ext cx="8333920" cy="4666570"/>
            <a:chOff x="457200" y="1404030"/>
            <a:chExt cx="8333920" cy="4666570"/>
          </a:xfrm>
        </p:grpSpPr>
        <p:pic>
          <p:nvPicPr>
            <p:cNvPr id="7" name="Picture 6" descr="Screen Shot 2017-05-26 at 6.11.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04030"/>
              <a:ext cx="8333920" cy="4666570"/>
            </a:xfrm>
            <a:prstGeom prst="rect">
              <a:avLst/>
            </a:prstGeom>
          </p:spPr>
        </p:pic>
        <p:sp>
          <p:nvSpPr>
            <p:cNvPr id="8" name="TextBox 7"/>
            <p:cNvSpPr txBox="1"/>
            <p:nvPr/>
          </p:nvSpPr>
          <p:spPr>
            <a:xfrm>
              <a:off x="7024443" y="3860800"/>
              <a:ext cx="1731388" cy="400110"/>
            </a:xfrm>
            <a:prstGeom prst="rect">
              <a:avLst/>
            </a:prstGeom>
            <a:noFill/>
          </p:spPr>
          <p:txBody>
            <a:bodyPr wrap="none" rtlCol="0">
              <a:spAutoFit/>
            </a:bodyPr>
            <a:lstStyle/>
            <a:p>
              <a:r>
                <a:rPr lang="en-US" sz="2000" i="1" dirty="0" smtClean="0">
                  <a:solidFill>
                    <a:srgbClr val="EEEF44"/>
                  </a:solidFill>
                </a:rPr>
                <a:t>Astrophysical or </a:t>
              </a:r>
              <a:endParaRPr lang="en-US" sz="2000" i="1" dirty="0">
                <a:solidFill>
                  <a:srgbClr val="EEEF44"/>
                </a:solidFill>
              </a:endParaRPr>
            </a:p>
          </p:txBody>
        </p:sp>
      </p:grpSp>
    </p:spTree>
    <p:extLst>
      <p:ext uri="{BB962C8B-B14F-4D97-AF65-F5344CB8AC3E}">
        <p14:creationId xmlns:p14="http://schemas.microsoft.com/office/powerpoint/2010/main" val="3151262615"/>
      </p:ext>
    </p:extLst>
  </p:cSld>
  <p:clrMapOvr>
    <a:masterClrMapping/>
  </p:clrMapOvr>
  <p:timing>
    <p:tnLst>
      <p:par>
        <p:cTn xmlns:p14="http://schemas.microsoft.com/office/powerpoint/2010/main" id="1" dur="indefinite" restart="never" nodeType="tmRoot">
          <p:childTnLst>
            <p:par>
              <p:cTn id="2"/>
            </p:par>
            <p:par>
              <p:cTn id="3"/>
            </p:par>
            <p:par>
              <p:cTn id="4"/>
            </p:par>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W Observatories_0000_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741863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89352"/>
            <a:ext cx="7880823" cy="769117"/>
          </a:xfrm>
        </p:spPr>
        <p:txBody>
          <a:bodyPr/>
          <a:lstStyle/>
          <a:p>
            <a:r>
              <a:rPr lang="en-US" dirty="0" smtClean="0"/>
              <a:t>Gravitational-wave astronomy: </a:t>
            </a:r>
            <a:br>
              <a:rPr lang="en-US" dirty="0" smtClean="0"/>
            </a:br>
            <a:r>
              <a:rPr lang="en-US" dirty="0" smtClean="0"/>
              <a:t>this is just the beginning!</a:t>
            </a:r>
            <a:endParaRPr lang="en-US" dirty="0"/>
          </a:p>
        </p:txBody>
      </p:sp>
      <p:sp>
        <p:nvSpPr>
          <p:cNvPr id="2" name="Slide Number Placeholder 1"/>
          <p:cNvSpPr>
            <a:spLocks noGrp="1"/>
          </p:cNvSpPr>
          <p:nvPr>
            <p:ph type="sldNum" sz="quarter" idx="12"/>
          </p:nvPr>
        </p:nvSpPr>
        <p:spPr/>
        <p:txBody>
          <a:bodyPr/>
          <a:lstStyle/>
          <a:p>
            <a:fld id="{69D1071E-6BCB-274F-92EE-8F9B4373957D}" type="slidenum">
              <a:rPr lang="en-US" smtClean="0"/>
              <a:pPr/>
              <a:t>33</a:t>
            </a:fld>
            <a:endParaRPr lang="en-US"/>
          </a:p>
        </p:txBody>
      </p:sp>
      <p:pic>
        <p:nvPicPr>
          <p:cNvPr id="6" name="Picture 5" descr="GravityWaves_StillImage_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927" y="1187177"/>
            <a:ext cx="5835273" cy="3285881"/>
          </a:xfrm>
          <a:prstGeom prst="rect">
            <a:avLst/>
          </a:prstGeom>
        </p:spPr>
      </p:pic>
      <p:sp>
        <p:nvSpPr>
          <p:cNvPr id="4" name="TextBox 3"/>
          <p:cNvSpPr txBox="1"/>
          <p:nvPr/>
        </p:nvSpPr>
        <p:spPr>
          <a:xfrm>
            <a:off x="2270927" y="3907420"/>
            <a:ext cx="1760368" cy="461665"/>
          </a:xfrm>
          <a:prstGeom prst="rect">
            <a:avLst/>
          </a:prstGeom>
          <a:noFill/>
        </p:spPr>
        <p:txBody>
          <a:bodyPr wrap="none" rtlCol="0">
            <a:spAutoFit/>
          </a:bodyPr>
          <a:lstStyle/>
          <a:p>
            <a:pPr algn="l"/>
            <a:r>
              <a:rPr lang="en-US" b="1" dirty="0" err="1" smtClean="0">
                <a:solidFill>
                  <a:srgbClr val="CC0066"/>
                </a:solidFill>
              </a:rPr>
              <a:t>www.ligo.org</a:t>
            </a:r>
            <a:endParaRPr lang="en-US" b="1" dirty="0">
              <a:solidFill>
                <a:srgbClr val="CC0066"/>
              </a:solidFill>
            </a:endParaRPr>
          </a:p>
        </p:txBody>
      </p:sp>
      <p:sp>
        <p:nvSpPr>
          <p:cNvPr id="5" name="TextBox 4"/>
          <p:cNvSpPr txBox="1"/>
          <p:nvPr/>
        </p:nvSpPr>
        <p:spPr>
          <a:xfrm>
            <a:off x="3009461" y="1449601"/>
            <a:ext cx="4735071" cy="2498839"/>
          </a:xfrm>
          <a:prstGeom prst="rect">
            <a:avLst/>
          </a:prstGeom>
          <a:noFill/>
        </p:spPr>
        <p:txBody>
          <a:bodyPr wrap="none" rtlCol="0">
            <a:prstTxWarp prst="textArchUpPour">
              <a:avLst/>
            </a:prstTxWarp>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Happy Birthday</a:t>
            </a:r>
            <a:endParaRPr lang="en-US" dirty="0"/>
          </a:p>
        </p:txBody>
      </p:sp>
      <p:pic>
        <p:nvPicPr>
          <p:cNvPr id="8" name="Picture 7" descr="Screen Shot 2017-07-03 at 6.31.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414" y="4581691"/>
            <a:ext cx="4259447" cy="2052170"/>
          </a:xfrm>
          <a:prstGeom prst="rect">
            <a:avLst/>
          </a:prstGeom>
        </p:spPr>
      </p:pic>
    </p:spTree>
    <p:extLst>
      <p:ext uri="{BB962C8B-B14F-4D97-AF65-F5344CB8AC3E}">
        <p14:creationId xmlns:p14="http://schemas.microsoft.com/office/powerpoint/2010/main" val="3509756021"/>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2008+:</a:t>
            </a:r>
            <a:br>
              <a:rPr lang="en-US" dirty="0" smtClean="0"/>
            </a:br>
            <a:r>
              <a:rPr lang="en-US" dirty="0" smtClean="0"/>
              <a:t>Advanced LIGO detectors</a:t>
            </a:r>
            <a:endParaRPr lang="en-US" dirty="0"/>
          </a:p>
        </p:txBody>
      </p:sp>
      <p:pic>
        <p:nvPicPr>
          <p:cNvPr id="3" name="Content Placeholder 4" descr="Everything.JPG"/>
          <p:cNvPicPr>
            <a:picLocks noChangeAspect="1"/>
          </p:cNvPicPr>
          <p:nvPr/>
        </p:nvPicPr>
        <p:blipFill>
          <a:blip r:embed="rId2"/>
          <a:srcRect/>
          <a:stretch>
            <a:fillRect/>
          </a:stretch>
        </p:blipFill>
        <p:spPr bwMode="auto">
          <a:xfrm>
            <a:off x="6558814" y="1139288"/>
            <a:ext cx="1959412" cy="1469211"/>
          </a:xfrm>
          <a:prstGeom prst="rect">
            <a:avLst/>
          </a:prstGeom>
          <a:noFill/>
          <a:ln w="9525">
            <a:noFill/>
            <a:miter lim="800000"/>
            <a:headEnd/>
            <a:tailEnd/>
          </a:ln>
        </p:spPr>
      </p:pic>
      <p:pic>
        <p:nvPicPr>
          <p:cNvPr id="4" name="Picture 211" descr="d040402_assembly_etm_suspension_&amp;_structure_-_silica"/>
          <p:cNvPicPr>
            <a:picLocks noChangeAspect="1" noChangeArrowheads="1"/>
          </p:cNvPicPr>
          <p:nvPr/>
        </p:nvPicPr>
        <p:blipFill>
          <a:blip r:embed="rId3">
            <a:extLst>
              <a:ext uri="{28A0092B-C50C-407E-A947-70E740481C1C}">
                <a14:useLocalDpi xmlns:a14="http://schemas.microsoft.com/office/drawing/2010/main" val="0"/>
              </a:ext>
            </a:extLst>
          </a:blip>
          <a:srcRect l="37701" t="5714" r="37701" b="8002"/>
          <a:stretch>
            <a:fillRect/>
          </a:stretch>
        </p:blipFill>
        <p:spPr bwMode="auto">
          <a:xfrm>
            <a:off x="202673" y="2816810"/>
            <a:ext cx="1053411"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p:cNvPicPr>
            <a:picLocks noChangeAspect="1"/>
          </p:cNvPicPr>
          <p:nvPr/>
        </p:nvPicPr>
        <p:blipFill rotWithShape="1">
          <a:blip r:embed="rId4">
            <a:extLst>
              <a:ext uri="{28A0092B-C50C-407E-A947-70E740481C1C}">
                <a14:useLocalDpi xmlns:a14="http://schemas.microsoft.com/office/drawing/2010/main" val="0"/>
              </a:ext>
            </a:extLst>
          </a:blip>
          <a:srcRect t="58173"/>
          <a:stretch/>
        </p:blipFill>
        <p:spPr bwMode="auto">
          <a:xfrm>
            <a:off x="1679255" y="5267549"/>
            <a:ext cx="1639705" cy="124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a:srcRect l="8095" t="7280" r="17218" b="22940"/>
          <a:stretch>
            <a:fillRect/>
          </a:stretch>
        </p:blipFill>
        <p:spPr bwMode="auto">
          <a:xfrm>
            <a:off x="434700" y="1177890"/>
            <a:ext cx="2465668" cy="1770031"/>
          </a:xfrm>
          <a:prstGeom prst="rect">
            <a:avLst/>
          </a:prstGeom>
          <a:noFill/>
          <a:ln w="9525">
            <a:noFill/>
            <a:miter lim="800000"/>
            <a:headEnd/>
            <a:tailEnd/>
          </a:ln>
          <a:effectLst/>
        </p:spPr>
      </p:pic>
      <p:pic>
        <p:nvPicPr>
          <p:cNvPr id="10" name="Picture 9" descr="Screen Shot 2013-07-31 at 6.48.06 AM.png"/>
          <p:cNvPicPr>
            <a:picLocks noChangeAspect="1"/>
          </p:cNvPicPr>
          <p:nvPr/>
        </p:nvPicPr>
        <p:blipFill>
          <a:blip r:embed="rId6"/>
          <a:stretch>
            <a:fillRect/>
          </a:stretch>
        </p:blipFill>
        <p:spPr>
          <a:xfrm>
            <a:off x="3565304" y="4642256"/>
            <a:ext cx="2499673" cy="1752805"/>
          </a:xfrm>
          <a:prstGeom prst="rect">
            <a:avLst/>
          </a:prstGeom>
        </p:spPr>
      </p:pic>
      <p:pic>
        <p:nvPicPr>
          <p:cNvPr id="11" name="Picture 50" descr="BSC_chamber_HEPI_ISI_quad_small"/>
          <p:cNvPicPr>
            <a:picLocks noChangeAspect="1" noChangeArrowheads="1"/>
          </p:cNvPicPr>
          <p:nvPr/>
        </p:nvPicPr>
        <p:blipFill>
          <a:blip r:embed="rId7"/>
          <a:srcRect/>
          <a:stretch>
            <a:fillRect/>
          </a:stretch>
        </p:blipFill>
        <p:spPr bwMode="auto">
          <a:xfrm>
            <a:off x="1549048" y="3169540"/>
            <a:ext cx="1922579" cy="1921902"/>
          </a:xfrm>
          <a:prstGeom prst="rect">
            <a:avLst/>
          </a:prstGeom>
          <a:noFill/>
          <a:ln w="9525">
            <a:noFill/>
            <a:miter lim="800000"/>
            <a:headEnd/>
            <a:tailEnd/>
          </a:ln>
        </p:spPr>
      </p:pic>
      <p:pic>
        <p:nvPicPr>
          <p:cNvPr id="12" name="Picture 16" descr="MichelsonIfo2_EinsteinMess"/>
          <p:cNvPicPr>
            <a:picLocks noChangeAspect="1" noChangeArrowheads="1"/>
          </p:cNvPicPr>
          <p:nvPr/>
        </p:nvPicPr>
        <p:blipFill>
          <a:blip r:embed="rId8"/>
          <a:srcRect l="24312" t="9137" r="20152" b="11209"/>
          <a:stretch>
            <a:fillRect/>
          </a:stretch>
        </p:blipFill>
        <p:spPr bwMode="auto">
          <a:xfrm flipH="1" flipV="1">
            <a:off x="3281937" y="1756891"/>
            <a:ext cx="2792412" cy="2301875"/>
          </a:xfrm>
          <a:prstGeom prst="rect">
            <a:avLst/>
          </a:prstGeom>
          <a:noFill/>
        </p:spPr>
      </p:pic>
      <p:pic>
        <p:nvPicPr>
          <p:cNvPr id="8" name="Picture 5"/>
          <p:cNvPicPr>
            <a:picLocks noChangeAspect="1" noChangeArrowheads="1"/>
          </p:cNvPicPr>
          <p:nvPr/>
        </p:nvPicPr>
        <p:blipFill>
          <a:blip r:embed="rId9"/>
          <a:srcRect l="9752" t="4988" r="11758" b="14726"/>
          <a:stretch>
            <a:fillRect/>
          </a:stretch>
        </p:blipFill>
        <p:spPr bwMode="auto">
          <a:xfrm>
            <a:off x="5370072" y="3118227"/>
            <a:ext cx="2686706" cy="1820319"/>
          </a:xfrm>
          <a:prstGeom prst="rect">
            <a:avLst/>
          </a:prstGeom>
          <a:noFill/>
          <a:ln w="9525">
            <a:noFill/>
            <a:miter lim="800000"/>
            <a:headEnd/>
            <a:tailEnd/>
          </a:ln>
          <a:effectLst/>
        </p:spPr>
      </p:pic>
      <p:pic>
        <p:nvPicPr>
          <p:cNvPr id="15" name="Picture 6"/>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6737839" y="4761132"/>
            <a:ext cx="1858600" cy="186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random"/>
          <p:cNvPicPr>
            <a:picLocks noChangeAspect="1" noChangeArrowheads="1"/>
          </p:cNvPicPr>
          <p:nvPr/>
        </p:nvPicPr>
        <p:blipFill>
          <a:blip r:embed="rId11"/>
          <a:srcRect/>
          <a:stretch>
            <a:fillRect/>
          </a:stretch>
        </p:blipFill>
        <p:spPr bwMode="auto">
          <a:xfrm>
            <a:off x="3329044" y="1105276"/>
            <a:ext cx="1543755" cy="752684"/>
          </a:xfrm>
          <a:prstGeom prst="rect">
            <a:avLst/>
          </a:prstGeom>
          <a:noFill/>
          <a:ln w="9525">
            <a:noFill/>
            <a:miter lim="800000"/>
            <a:headEnd/>
            <a:tailEnd/>
          </a:ln>
        </p:spPr>
      </p:pic>
      <p:pic>
        <p:nvPicPr>
          <p:cNvPr id="5" name="Picture 4" descr="Screen Shot 2016-11-17 at 4.49.51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73215" y="2472624"/>
            <a:ext cx="1935806" cy="442375"/>
          </a:xfrm>
          <a:prstGeom prst="rect">
            <a:avLst/>
          </a:prstGeom>
        </p:spPr>
      </p:pic>
      <p:pic>
        <p:nvPicPr>
          <p:cNvPr id="16" name="Picture 15"/>
          <p:cNvPicPr>
            <a:picLocks noChangeAspect="1"/>
          </p:cNvPicPr>
          <p:nvPr/>
        </p:nvPicPr>
        <p:blipFill>
          <a:blip r:embed="rId13"/>
          <a:stretch>
            <a:fillRect/>
          </a:stretch>
        </p:blipFill>
        <p:spPr>
          <a:xfrm>
            <a:off x="105830" y="5520321"/>
            <a:ext cx="1648024" cy="441435"/>
          </a:xfrm>
          <a:prstGeom prst="rect">
            <a:avLst/>
          </a:prstGeom>
        </p:spPr>
      </p:pic>
      <p:sp>
        <p:nvSpPr>
          <p:cNvPr id="9" name="Slide Number Placeholder 8"/>
          <p:cNvSpPr>
            <a:spLocks noGrp="1"/>
          </p:cNvSpPr>
          <p:nvPr>
            <p:ph type="sldNum" sz="quarter" idx="12"/>
          </p:nvPr>
        </p:nvSpPr>
        <p:spPr/>
        <p:txBody>
          <a:bodyPr/>
          <a:lstStyle/>
          <a:p>
            <a:fld id="{6EE448B2-5CBA-A240-8111-FC0A86F230F9}" type="slidenum">
              <a:rPr lang="en-US" smtClean="0"/>
              <a:pPr/>
              <a:t>4</a:t>
            </a:fld>
            <a:endParaRPr lang="en-US"/>
          </a:p>
        </p:txBody>
      </p:sp>
    </p:spTree>
    <p:extLst>
      <p:ext uri="{BB962C8B-B14F-4D97-AF65-F5344CB8AC3E}">
        <p14:creationId xmlns:p14="http://schemas.microsoft.com/office/powerpoint/2010/main" val="3259362354"/>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a:t>Advanced LIGO detectors</a:t>
            </a:r>
          </a:p>
        </p:txBody>
      </p:sp>
      <p:pic>
        <p:nvPicPr>
          <p:cNvPr id="3" name="Content Placeholder 4" descr="Everything.JPG"/>
          <p:cNvPicPr>
            <a:picLocks noChangeAspect="1"/>
          </p:cNvPicPr>
          <p:nvPr/>
        </p:nvPicPr>
        <p:blipFill>
          <a:blip r:embed="rId2"/>
          <a:srcRect/>
          <a:stretch>
            <a:fillRect/>
          </a:stretch>
        </p:blipFill>
        <p:spPr bwMode="auto">
          <a:xfrm>
            <a:off x="6547055" y="915881"/>
            <a:ext cx="1959412" cy="1469211"/>
          </a:xfrm>
          <a:prstGeom prst="rect">
            <a:avLst/>
          </a:prstGeom>
          <a:noFill/>
          <a:ln w="9525">
            <a:noFill/>
            <a:miter lim="800000"/>
            <a:headEnd/>
            <a:tailEnd/>
          </a:ln>
        </p:spPr>
      </p:pic>
      <p:pic>
        <p:nvPicPr>
          <p:cNvPr id="4" name="Picture 211" descr="d040402_assembly_etm_suspension_&amp;_structure_-_silica"/>
          <p:cNvPicPr>
            <a:picLocks noChangeAspect="1" noChangeArrowheads="1"/>
          </p:cNvPicPr>
          <p:nvPr/>
        </p:nvPicPr>
        <p:blipFill>
          <a:blip r:embed="rId3">
            <a:extLst>
              <a:ext uri="{28A0092B-C50C-407E-A947-70E740481C1C}">
                <a14:useLocalDpi xmlns:a14="http://schemas.microsoft.com/office/drawing/2010/main" val="0"/>
              </a:ext>
            </a:extLst>
          </a:blip>
          <a:srcRect l="37701" t="5714" r="37701" b="8002"/>
          <a:stretch>
            <a:fillRect/>
          </a:stretch>
        </p:blipFill>
        <p:spPr bwMode="auto">
          <a:xfrm>
            <a:off x="202673" y="2816810"/>
            <a:ext cx="1053411"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p:cNvPicPr>
            <a:picLocks noChangeAspect="1"/>
          </p:cNvPicPr>
          <p:nvPr/>
        </p:nvPicPr>
        <p:blipFill rotWithShape="1">
          <a:blip r:embed="rId4">
            <a:extLst>
              <a:ext uri="{28A0092B-C50C-407E-A947-70E740481C1C}">
                <a14:useLocalDpi xmlns:a14="http://schemas.microsoft.com/office/drawing/2010/main" val="0"/>
              </a:ext>
            </a:extLst>
          </a:blip>
          <a:srcRect t="58173"/>
          <a:stretch/>
        </p:blipFill>
        <p:spPr bwMode="auto">
          <a:xfrm>
            <a:off x="1234222" y="5314583"/>
            <a:ext cx="1513599" cy="115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a:srcRect l="8095" t="7280" r="17218" b="22940"/>
          <a:stretch>
            <a:fillRect/>
          </a:stretch>
        </p:blipFill>
        <p:spPr bwMode="auto">
          <a:xfrm>
            <a:off x="176005" y="789868"/>
            <a:ext cx="2465668" cy="1770031"/>
          </a:xfrm>
          <a:prstGeom prst="rect">
            <a:avLst/>
          </a:prstGeom>
          <a:noFill/>
          <a:ln w="9525">
            <a:noFill/>
            <a:miter lim="800000"/>
            <a:headEnd/>
            <a:tailEnd/>
          </a:ln>
          <a:effectLst/>
        </p:spPr>
      </p:pic>
      <p:pic>
        <p:nvPicPr>
          <p:cNvPr id="10" name="Picture 9" descr="Screen Shot 2013-07-31 at 6.48.06 AM.png"/>
          <p:cNvPicPr>
            <a:picLocks noChangeAspect="1"/>
          </p:cNvPicPr>
          <p:nvPr/>
        </p:nvPicPr>
        <p:blipFill>
          <a:blip r:embed="rId6"/>
          <a:stretch>
            <a:fillRect/>
          </a:stretch>
        </p:blipFill>
        <p:spPr>
          <a:xfrm>
            <a:off x="3565304" y="4642256"/>
            <a:ext cx="2499673" cy="1752805"/>
          </a:xfrm>
          <a:prstGeom prst="rect">
            <a:avLst/>
          </a:prstGeom>
        </p:spPr>
      </p:pic>
      <p:pic>
        <p:nvPicPr>
          <p:cNvPr id="11" name="Picture 50" descr="BSC_chamber_HEPI_ISI_quad_small"/>
          <p:cNvPicPr>
            <a:picLocks noChangeAspect="1" noChangeArrowheads="1"/>
          </p:cNvPicPr>
          <p:nvPr/>
        </p:nvPicPr>
        <p:blipFill>
          <a:blip r:embed="rId7"/>
          <a:srcRect/>
          <a:stretch>
            <a:fillRect/>
          </a:stretch>
        </p:blipFill>
        <p:spPr bwMode="auto">
          <a:xfrm>
            <a:off x="1549048" y="3169540"/>
            <a:ext cx="1922579" cy="1921902"/>
          </a:xfrm>
          <a:prstGeom prst="rect">
            <a:avLst/>
          </a:prstGeom>
          <a:noFill/>
          <a:ln w="9525">
            <a:noFill/>
            <a:miter lim="800000"/>
            <a:headEnd/>
            <a:tailEnd/>
          </a:ln>
        </p:spPr>
      </p:pic>
      <p:pic>
        <p:nvPicPr>
          <p:cNvPr id="8" name="Picture 5"/>
          <p:cNvPicPr>
            <a:picLocks noChangeAspect="1" noChangeArrowheads="1"/>
          </p:cNvPicPr>
          <p:nvPr/>
        </p:nvPicPr>
        <p:blipFill>
          <a:blip r:embed="rId8"/>
          <a:srcRect l="9752" t="4988" r="11758" b="14726"/>
          <a:stretch>
            <a:fillRect/>
          </a:stretch>
        </p:blipFill>
        <p:spPr bwMode="auto">
          <a:xfrm>
            <a:off x="5640525" y="2518555"/>
            <a:ext cx="2686706" cy="1820319"/>
          </a:xfrm>
          <a:prstGeom prst="rect">
            <a:avLst/>
          </a:prstGeom>
          <a:noFill/>
          <a:ln w="9525">
            <a:noFill/>
            <a:miter lim="800000"/>
            <a:headEnd/>
            <a:tailEnd/>
          </a:ln>
          <a:effectLst/>
        </p:spPr>
      </p:pic>
      <p:pic>
        <p:nvPicPr>
          <p:cNvPr id="15" name="Picture 6"/>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934165" y="4794967"/>
            <a:ext cx="1474132" cy="148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Screen Shot 2016-09-26 at 9.49.17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3362" y="865157"/>
            <a:ext cx="4741334" cy="2434411"/>
          </a:xfrm>
          <a:prstGeom prst="rect">
            <a:avLst/>
          </a:prstGeom>
        </p:spPr>
      </p:pic>
      <p:pic>
        <p:nvPicPr>
          <p:cNvPr id="12" name="Picture 5" descr="random"/>
          <p:cNvPicPr>
            <a:picLocks noChangeAspect="1" noChangeArrowheads="1"/>
          </p:cNvPicPr>
          <p:nvPr/>
        </p:nvPicPr>
        <p:blipFill>
          <a:blip r:embed="rId11"/>
          <a:srcRect/>
          <a:stretch>
            <a:fillRect/>
          </a:stretch>
        </p:blipFill>
        <p:spPr bwMode="auto">
          <a:xfrm>
            <a:off x="5801576" y="2903017"/>
            <a:ext cx="1787525" cy="871538"/>
          </a:xfrm>
          <a:prstGeom prst="rect">
            <a:avLst/>
          </a:prstGeom>
          <a:noFill/>
          <a:ln w="9525">
            <a:noFill/>
            <a:miter lim="800000"/>
            <a:headEnd/>
            <a:tailEnd/>
          </a:ln>
        </p:spPr>
      </p:pic>
    </p:spTree>
    <p:extLst>
      <p:ext uri="{BB962C8B-B14F-4D97-AF65-F5344CB8AC3E}">
        <p14:creationId xmlns:p14="http://schemas.microsoft.com/office/powerpoint/2010/main" val="798732010"/>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detectors</a:t>
            </a:r>
            <a:br>
              <a:rPr lang="en-US" dirty="0" smtClean="0"/>
            </a:br>
            <a:r>
              <a:rPr lang="en-US" dirty="0" smtClean="0"/>
              <a:t>September 2015</a:t>
            </a:r>
            <a:endParaRPr lang="en-US" dirty="0"/>
          </a:p>
        </p:txBody>
      </p:sp>
      <p:pic>
        <p:nvPicPr>
          <p:cNvPr id="5" name="Content Placeholder 4"/>
          <p:cNvPicPr>
            <a:picLocks noGrp="1" noChangeAspect="1"/>
          </p:cNvPicPr>
          <p:nvPr>
            <p:ph idx="1"/>
          </p:nvPr>
        </p:nvPicPr>
        <p:blipFill>
          <a:blip r:embed="rId2"/>
          <a:srcRect l="-10124" r="-10124"/>
          <a:stretch>
            <a:fillRect/>
          </a:stretch>
        </p:blipFill>
        <p:spPr>
          <a:xfrm>
            <a:off x="-217398" y="1213705"/>
            <a:ext cx="9375362" cy="5220240"/>
          </a:xfrm>
        </p:spPr>
      </p:pic>
      <p:sp>
        <p:nvSpPr>
          <p:cNvPr id="4" name="Slide Number Placeholder 3"/>
          <p:cNvSpPr>
            <a:spLocks noGrp="1"/>
          </p:cNvSpPr>
          <p:nvPr>
            <p:ph type="sldNum" sz="quarter" idx="12"/>
          </p:nvPr>
        </p:nvSpPr>
        <p:spPr/>
        <p:txBody>
          <a:bodyPr/>
          <a:lstStyle/>
          <a:p>
            <a:fld id="{C582E414-0DDA-9F4D-A88C-45BC487B2254}" type="slidenum">
              <a:rPr lang="en-US" smtClean="0"/>
              <a:pPr/>
              <a:t>6</a:t>
            </a:fld>
            <a:endParaRPr lang="en-US"/>
          </a:p>
        </p:txBody>
      </p:sp>
      <p:sp>
        <p:nvSpPr>
          <p:cNvPr id="6" name="TextBox 5"/>
          <p:cNvSpPr txBox="1"/>
          <p:nvPr/>
        </p:nvSpPr>
        <p:spPr>
          <a:xfrm>
            <a:off x="5159903" y="5912378"/>
            <a:ext cx="2902808" cy="461665"/>
          </a:xfrm>
          <a:prstGeom prst="rect">
            <a:avLst/>
          </a:prstGeom>
          <a:noFill/>
        </p:spPr>
        <p:txBody>
          <a:bodyPr wrap="none" rtlCol="0">
            <a:spAutoFit/>
          </a:bodyPr>
          <a:lstStyle/>
          <a:p>
            <a:r>
              <a:rPr lang="en-US" dirty="0"/>
              <a:t>PRL 116, 061102 (2016)</a:t>
            </a:r>
          </a:p>
        </p:txBody>
      </p:sp>
    </p:spTree>
    <p:extLst>
      <p:ext uri="{BB962C8B-B14F-4D97-AF65-F5344CB8AC3E}">
        <p14:creationId xmlns:p14="http://schemas.microsoft.com/office/powerpoint/2010/main" val="1871584540"/>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7005" y="6258948"/>
            <a:ext cx="2924999" cy="338554"/>
          </a:xfrm>
          <a:prstGeom prst="rect">
            <a:avLst/>
          </a:prstGeom>
          <a:noFill/>
        </p:spPr>
        <p:txBody>
          <a:bodyPr wrap="none" rtlCol="0">
            <a:spAutoFit/>
          </a:bodyPr>
          <a:lstStyle/>
          <a:p>
            <a:r>
              <a:rPr lang="en-US" sz="1600" dirty="0">
                <a:solidFill>
                  <a:srgbClr val="FFFFFF"/>
                </a:solidFill>
              </a:rPr>
              <a:t>Image Credit: Caltech/MIT/LIGO Lab </a:t>
            </a:r>
          </a:p>
        </p:txBody>
      </p:sp>
      <p:pic>
        <p:nvPicPr>
          <p:cNvPr id="5" name="Picture 4"/>
          <p:cNvPicPr>
            <a:picLocks noChangeAspect="1"/>
          </p:cNvPicPr>
          <p:nvPr/>
        </p:nvPicPr>
        <p:blipFill>
          <a:blip r:embed="rId3"/>
          <a:stretch>
            <a:fillRect/>
          </a:stretch>
        </p:blipFill>
        <p:spPr>
          <a:xfrm>
            <a:off x="237066" y="1467556"/>
            <a:ext cx="8708261" cy="4516968"/>
          </a:xfrm>
          <a:prstGeom prst="rect">
            <a:avLst/>
          </a:prstGeom>
        </p:spPr>
      </p:pic>
      <p:sp>
        <p:nvSpPr>
          <p:cNvPr id="9" name="Title 8"/>
          <p:cNvSpPr>
            <a:spLocks noGrp="1"/>
          </p:cNvSpPr>
          <p:nvPr>
            <p:ph type="title"/>
          </p:nvPr>
        </p:nvSpPr>
        <p:spPr/>
        <p:txBody>
          <a:bodyPr/>
          <a:lstStyle/>
          <a:p>
            <a:r>
              <a:rPr lang="en-US" dirty="0"/>
              <a:t>On Sept 14 2015</a:t>
            </a:r>
            <a:r>
              <a:rPr lang="en-US" dirty="0" smtClean="0"/>
              <a:t>…</a:t>
            </a:r>
            <a:endParaRPr lang="en-US" dirty="0"/>
          </a:p>
        </p:txBody>
      </p:sp>
    </p:spTree>
    <p:extLst>
      <p:ext uri="{BB962C8B-B14F-4D97-AF65-F5344CB8AC3E}">
        <p14:creationId xmlns:p14="http://schemas.microsoft.com/office/powerpoint/2010/main" val="283618181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LIGOTimeline_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43" y="1190247"/>
            <a:ext cx="7882137" cy="4981073"/>
          </a:xfrm>
          <a:prstGeom prst="rect">
            <a:avLst/>
          </a:prstGeom>
        </p:spPr>
      </p:pic>
      <p:sp>
        <p:nvSpPr>
          <p:cNvPr id="2" name="TextBox 1"/>
          <p:cNvSpPr txBox="1"/>
          <p:nvPr/>
        </p:nvSpPr>
        <p:spPr>
          <a:xfrm>
            <a:off x="3282560" y="6402982"/>
            <a:ext cx="1606429" cy="338554"/>
          </a:xfrm>
          <a:prstGeom prst="rect">
            <a:avLst/>
          </a:prstGeom>
          <a:noFill/>
        </p:spPr>
        <p:txBody>
          <a:bodyPr wrap="none" rtlCol="0">
            <a:spAutoFit/>
          </a:bodyPr>
          <a:lstStyle/>
          <a:p>
            <a:r>
              <a:rPr lang="en-US" sz="1600" dirty="0"/>
              <a:t>Image credit: LIGO </a:t>
            </a:r>
          </a:p>
        </p:txBody>
      </p:sp>
    </p:spTree>
    <p:extLst>
      <p:ext uri="{BB962C8B-B14F-4D97-AF65-F5344CB8AC3E}">
        <p14:creationId xmlns:p14="http://schemas.microsoft.com/office/powerpoint/2010/main" val="22828183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22614"/>
            <a:ext cx="8204200" cy="769117"/>
          </a:xfrm>
        </p:spPr>
        <p:txBody>
          <a:bodyPr/>
          <a:lstStyle/>
          <a:p>
            <a:r>
              <a:rPr lang="en-US" dirty="0" smtClean="0"/>
              <a:t>What happened since 2016</a:t>
            </a:r>
            <a:r>
              <a:rPr lang="en-US" dirty="0" smtClean="0"/>
              <a:t>?</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9</a:t>
            </a:fld>
            <a:endParaRPr lang="en-US"/>
          </a:p>
        </p:txBody>
      </p:sp>
      <p:pic>
        <p:nvPicPr>
          <p:cNvPr id="7" name="Content Placeholder 6" descr="Screen Shot 2017-05-26 at 6.30.20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1022" t="44354" r="40797"/>
          <a:stretch/>
        </p:blipFill>
        <p:spPr>
          <a:xfrm>
            <a:off x="-705446" y="1295018"/>
            <a:ext cx="9244200" cy="4977719"/>
          </a:xfrm>
        </p:spPr>
      </p:pic>
    </p:spTree>
    <p:extLst>
      <p:ext uri="{BB962C8B-B14F-4D97-AF65-F5344CB8AC3E}">
        <p14:creationId xmlns:p14="http://schemas.microsoft.com/office/powerpoint/2010/main" val="1639630246"/>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theme/theme1.xml><?xml version="1.0" encoding="utf-8"?>
<a:theme xmlns:a="http://schemas.openxmlformats.org/drawingml/2006/main" name="S1report-0212">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S1report-0212">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Arial Narro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Arial Narrow" charset="0"/>
          </a:defRPr>
        </a:defPPr>
      </a:lstStyle>
    </a:lnDef>
  </a:objectDefaults>
  <a:extraClrSchemeLst>
    <a:extraClrScheme>
      <a:clrScheme name="S1report-0212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1report-021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1report-0212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1report-0212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1report-0212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1report-0212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1report-0212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S1report-0212</Template>
  <TotalTime>37494</TotalTime>
  <Words>813</Words>
  <Application>Microsoft Macintosh PowerPoint</Application>
  <PresentationFormat>On-screen Show (4:3)</PresentationFormat>
  <Paragraphs>124</Paragraphs>
  <Slides>33</Slides>
  <Notes>4</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S1report-0212</vt:lpstr>
      <vt:lpstr>How to hear black holes and  other cosmic sounds</vt:lpstr>
      <vt:lpstr>PowerPoint Presentation</vt:lpstr>
      <vt:lpstr>Initial (2001-2010) and  advanced (2015+) LIGO</vt:lpstr>
      <vt:lpstr>2008+: Advanced LIGO detectors</vt:lpstr>
      <vt:lpstr>Advanced LIGO detectors</vt:lpstr>
      <vt:lpstr>Advanced LIGO detectors September 2015</vt:lpstr>
      <vt:lpstr>On Sept 14 2015…</vt:lpstr>
      <vt:lpstr>PowerPoint Presentation</vt:lpstr>
      <vt:lpstr>What happened since 2016?</vt:lpstr>
      <vt:lpstr>PowerPoint Presentation</vt:lpstr>
      <vt:lpstr>PowerPoint Presentation</vt:lpstr>
      <vt:lpstr>Filling in the black hole catalog</vt:lpstr>
      <vt:lpstr>PowerPoint Presentation</vt:lpstr>
      <vt:lpstr>Searching for a specific waveform: matched filtering</vt:lpstr>
      <vt:lpstr>GW151226</vt:lpstr>
      <vt:lpstr>Searching and finding waveforms</vt:lpstr>
      <vt:lpstr>O1 BBH search</vt:lpstr>
      <vt:lpstr>Finding parameters: masses</vt:lpstr>
      <vt:lpstr>Finding parameters: GW150914</vt:lpstr>
      <vt:lpstr>PowerPoint Presentation</vt:lpstr>
      <vt:lpstr>Black hole spins</vt:lpstr>
      <vt:lpstr>Black hole spins</vt:lpstr>
      <vt:lpstr>PowerPoint Presentation</vt:lpstr>
      <vt:lpstr>Testing General Relativity</vt:lpstr>
      <vt:lpstr>Testing General Relativity</vt:lpstr>
      <vt:lpstr>Inspiral vs merger-ringdown </vt:lpstr>
      <vt:lpstr>What happened since 2016? What will happen in the next few years?</vt:lpstr>
      <vt:lpstr>PowerPoint Presentation</vt:lpstr>
      <vt:lpstr>The future:  3rd generation detectors</vt:lpstr>
      <vt:lpstr>Gravity’s symphony:  first two notes</vt:lpstr>
      <vt:lpstr>Sources of gravitational waves: not just black holes!</vt:lpstr>
      <vt:lpstr>PowerPoint Presentation</vt:lpstr>
      <vt:lpstr>Gravitational-wave astronomy:  this is just the beginning!</vt:lpstr>
    </vt:vector>
  </TitlesOfParts>
  <Company>U.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Inspiral Group Report: S1 Preliminary Report</dc:title>
  <dc:creator>patrick</dc:creator>
  <cp:lastModifiedBy>Gabriela Gonzalez</cp:lastModifiedBy>
  <cp:revision>392</cp:revision>
  <cp:lastPrinted>2017-07-03T11:34:26Z</cp:lastPrinted>
  <dcterms:created xsi:type="dcterms:W3CDTF">2013-03-02T23:10:36Z</dcterms:created>
  <dcterms:modified xsi:type="dcterms:W3CDTF">2017-07-04T11:22:02Z</dcterms:modified>
</cp:coreProperties>
</file>