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5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autoCompressPictures="0">
  <p:sldMasterIdLst>
    <p:sldMasterId id="2147483648" r:id="rId1"/>
  </p:sldMasterIdLst>
  <p:notesMasterIdLst>
    <p:notesMasterId r:id="rId61"/>
  </p:notesMasterIdLst>
  <p:sldIdLst>
    <p:sldId id="256" r:id="rId2"/>
    <p:sldId id="279" r:id="rId3"/>
    <p:sldId id="283" r:id="rId4"/>
    <p:sldId id="263" r:id="rId5"/>
    <p:sldId id="312" r:id="rId6"/>
    <p:sldId id="313" r:id="rId7"/>
    <p:sldId id="265" r:id="rId8"/>
    <p:sldId id="314" r:id="rId9"/>
    <p:sldId id="315" r:id="rId10"/>
    <p:sldId id="316" r:id="rId11"/>
    <p:sldId id="317" r:id="rId12"/>
    <p:sldId id="318" r:id="rId13"/>
    <p:sldId id="266" r:id="rId14"/>
    <p:sldId id="319" r:id="rId15"/>
    <p:sldId id="321" r:id="rId16"/>
    <p:sldId id="320" r:id="rId17"/>
    <p:sldId id="306" r:id="rId18"/>
    <p:sldId id="268" r:id="rId19"/>
    <p:sldId id="322" r:id="rId20"/>
    <p:sldId id="267" r:id="rId21"/>
    <p:sldId id="269" r:id="rId22"/>
    <p:sldId id="291" r:id="rId23"/>
    <p:sldId id="328" r:id="rId24"/>
    <p:sldId id="309" r:id="rId25"/>
    <p:sldId id="273" r:id="rId26"/>
    <p:sldId id="323" r:id="rId27"/>
    <p:sldId id="324" r:id="rId28"/>
    <p:sldId id="287" r:id="rId29"/>
    <p:sldId id="311" r:id="rId30"/>
    <p:sldId id="325" r:id="rId31"/>
    <p:sldId id="326" r:id="rId32"/>
    <p:sldId id="327" r:id="rId33"/>
    <p:sldId id="289" r:id="rId34"/>
    <p:sldId id="330" r:id="rId35"/>
    <p:sldId id="331" r:id="rId36"/>
    <p:sldId id="329" r:id="rId37"/>
    <p:sldId id="275" r:id="rId38"/>
    <p:sldId id="332" r:id="rId39"/>
    <p:sldId id="333" r:id="rId40"/>
    <p:sldId id="334" r:id="rId41"/>
    <p:sldId id="335" r:id="rId42"/>
    <p:sldId id="310" r:id="rId43"/>
    <p:sldId id="282" r:id="rId44"/>
    <p:sldId id="336" r:id="rId45"/>
    <p:sldId id="308" r:id="rId46"/>
    <p:sldId id="274" r:id="rId47"/>
    <p:sldId id="293" r:id="rId48"/>
    <p:sldId id="301" r:id="rId49"/>
    <p:sldId id="300" r:id="rId50"/>
    <p:sldId id="337" r:id="rId51"/>
    <p:sldId id="299" r:id="rId52"/>
    <p:sldId id="284" r:id="rId53"/>
    <p:sldId id="277" r:id="rId54"/>
    <p:sldId id="286" r:id="rId55"/>
    <p:sldId id="290" r:id="rId56"/>
    <p:sldId id="285" r:id="rId57"/>
    <p:sldId id="302" r:id="rId58"/>
    <p:sldId id="305" r:id="rId59"/>
    <p:sldId id="307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2" y="13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gla-my.sharepoint.com/personal/z_tornasi_1_research_gla_ac_uk/Documents/UWS%20aSi/Heated%20deposition%20study/Heated_deposition_annealing%20effec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gla-my.sharepoint.com/personal/z_tornasi_1_research_gla_ac_uk/Documents/UWS%20aSi/Heated%20deposition%20study/Heated_deposition_annealing%20effect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gla-my.sharepoint.com/personal/z_tornasi_1_research_gla_ac_uk/Documents/UWS%20aSi/Heated%20deposition%20study/Heated_deposition_annealing%20effect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https://gla-my.sharepoint.com/personal/z_tornasi_1_research_gla_ac_uk/Documents/UWS%20aSi/Heated%20deposition%20study/Heated_deposition_annealing%20effect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https://gla-my.sharepoint.com/personal/z_tornasi_1_research_gla_ac_uk/Documents/UWS%20aSi/Heated%20deposition%20study/Heated_deposition_annealing%20effect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https://gla-my.sharepoint.com/personal/z_tornasi_1_research_gla_ac_uk/Documents/UWS%20aSi/Heated%20deposition%20study/Heated_deposition_annealing%20effect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gla-my.sharepoint.com/personal/z_tornasi_1_research_gla_ac_uk/Documents/UWS%20aSi/Heated%20deposition%20study/Heated_deposition_annealing%20effect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56878816452959"/>
          <c:y val="4.4384379209164576E-2"/>
          <c:w val="0.79552876258942551"/>
          <c:h val="0.83080457684999165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Datapre!$P$47</c:f>
              <c:strCache>
                <c:ptCount val="1"/>
                <c:pt idx="0">
                  <c:v>I16C3110(R)|0   deg|JGS1|579nm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5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(Datapre!$F$47,Datapre!$F$47,Datapre!$F$47,Datapre!$F$47)</c:f>
              <c:numCache>
                <c:formatCode>0.00E+00</c:formatCode>
                <c:ptCount val="4"/>
                <c:pt idx="0">
                  <c:v>1.3106178525483844E-2</c:v>
                </c:pt>
                <c:pt idx="1">
                  <c:v>1.3106178525483844E-2</c:v>
                </c:pt>
                <c:pt idx="2">
                  <c:v>1.3106178525483844E-2</c:v>
                </c:pt>
                <c:pt idx="3">
                  <c:v>1.3106178525483844E-2</c:v>
                </c:pt>
              </c:numCache>
            </c:numRef>
          </c:xVal>
          <c:yVal>
            <c:numRef>
              <c:f>Datapre!$G$47:$J$47</c:f>
              <c:numCache>
                <c:formatCode>0</c:formatCode>
                <c:ptCount val="4"/>
                <c:pt idx="0">
                  <c:v>5181.9548391223689</c:v>
                </c:pt>
                <c:pt idx="1">
                  <c:v>31690.972661021948</c:v>
                </c:pt>
                <c:pt idx="2">
                  <c:v>19154.277932775341</c:v>
                </c:pt>
                <c:pt idx="3">
                  <c:v>19249.050086355783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67-437C-BC17-20A5AF87DE2A}"/>
            </c:ext>
          </c:extLst>
        </c:ser>
        <c:ser>
          <c:idx val="3"/>
          <c:order val="1"/>
          <c:tx>
            <c:strRef>
              <c:f>Datapre!$P$50</c:f>
              <c:strCache>
                <c:ptCount val="1"/>
                <c:pt idx="0">
                  <c:v>I16H0908   |0   deg|7979|636nm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5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(Datapre!$F$50,Datapre!$F$50,Datapre!$F$50,Datapre!$F$50)</c:f>
              <c:numCache>
                <c:formatCode>0.00E+00</c:formatCode>
                <c:ptCount val="4"/>
                <c:pt idx="0">
                  <c:v>1.7021218249962721E-3</c:v>
                </c:pt>
                <c:pt idx="1">
                  <c:v>1.7021218249962721E-3</c:v>
                </c:pt>
                <c:pt idx="2">
                  <c:v>1.7021218249962721E-3</c:v>
                </c:pt>
                <c:pt idx="3">
                  <c:v>1.7021218249962721E-3</c:v>
                </c:pt>
              </c:numCache>
            </c:numRef>
          </c:xVal>
          <c:yVal>
            <c:numRef>
              <c:f>Datapre!$G$50:$J$50</c:f>
              <c:numCache>
                <c:formatCode>0</c:formatCode>
                <c:ptCount val="4"/>
                <c:pt idx="0">
                  <c:v>7036.0976160885775</c:v>
                </c:pt>
                <c:pt idx="1">
                  <c:v>6693.6084423351458</c:v>
                </c:pt>
                <c:pt idx="2">
                  <c:v>4546.8204053109712</c:v>
                </c:pt>
                <c:pt idx="3">
                  <c:v>4795.4746462264156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767-437C-BC17-20A5AF87D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55008"/>
        <c:axId val="43761664"/>
      </c:scatterChart>
      <c:valAx>
        <c:axId val="43755008"/>
        <c:scaling>
          <c:logBase val="10"/>
          <c:orientation val="minMax"/>
          <c:max val="2.0000000000000004E-2"/>
          <c:min val="1.0000000000000004E-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400">
                    <a:latin typeface="Calibri" panose="020F0502020204030204" pitchFamily="34" charset="0"/>
                  </a:defRPr>
                </a:pPr>
                <a:r>
                  <a:rPr lang="en-GB" sz="2400" baseline="0">
                    <a:latin typeface="Calibri" panose="020F0502020204030204" pitchFamily="34" charset="0"/>
                  </a:rPr>
                  <a:t>Spins/nm</a:t>
                </a:r>
                <a:r>
                  <a:rPr lang="en-GB" sz="2400" baseline="30000">
                    <a:latin typeface="Calibri" panose="020F0502020204030204" pitchFamily="34" charset="0"/>
                  </a:rPr>
                  <a:t>3</a:t>
                </a:r>
              </a:p>
            </c:rich>
          </c:tx>
          <c:layout>
            <c:manualLayout>
              <c:xMode val="edge"/>
              <c:yMode val="edge"/>
              <c:x val="0.43164568821764016"/>
              <c:y val="0.92559725352719491"/>
            </c:manualLayout>
          </c:layout>
          <c:overlay val="0"/>
        </c:title>
        <c:numFmt formatCode="0.E+0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Calibri" panose="020F0502020204030204" pitchFamily="34" charset="0"/>
              </a:defRPr>
            </a:pPr>
            <a:endParaRPr lang="en-US"/>
          </a:p>
        </c:txPr>
        <c:crossAx val="43761664"/>
        <c:crosses val="autoZero"/>
        <c:crossBetween val="midCat"/>
      </c:valAx>
      <c:valAx>
        <c:axId val="43761664"/>
        <c:scaling>
          <c:logBase val="10"/>
          <c:orientation val="minMax"/>
          <c:max val="100000"/>
          <c:min val="100"/>
        </c:scaling>
        <c:delete val="0"/>
        <c:axPos val="l"/>
        <c:minorGridlines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2400">
                    <a:latin typeface="Calibri" panose="020F0502020204030204" pitchFamily="34" charset="0"/>
                  </a:defRPr>
                </a:pPr>
                <a:r>
                  <a:rPr lang="en-GB" sz="2400">
                    <a:latin typeface="Calibri" panose="020F0502020204030204" pitchFamily="34" charset="0"/>
                  </a:rPr>
                  <a:t>Absorption [ppm/110 nm]</a:t>
                </a:r>
              </a:p>
            </c:rich>
          </c:tx>
          <c:layout>
            <c:manualLayout>
              <c:xMode val="edge"/>
              <c:yMode val="edge"/>
              <c:x val="0"/>
              <c:y val="0.17406959605625372"/>
            </c:manualLayout>
          </c:layout>
          <c:overlay val="0"/>
        </c:title>
        <c:numFmt formatCode="0.E+00" sourceLinked="0"/>
        <c:majorTickMark val="out"/>
        <c:minorTickMark val="out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Calibri" panose="020F0502020204030204" pitchFamily="34" charset="0"/>
              </a:defRPr>
            </a:pPr>
            <a:endParaRPr lang="en-US"/>
          </a:p>
        </c:txPr>
        <c:crossAx val="43755008"/>
        <c:crossesAt val="1.0000000000000004E-5"/>
        <c:crossBetween val="midCat"/>
      </c:valAx>
    </c:plotArea>
    <c:legend>
      <c:legendPos val="r"/>
      <c:layout>
        <c:manualLayout>
          <c:xMode val="edge"/>
          <c:yMode val="edge"/>
          <c:x val="0.15503608706656147"/>
          <c:y val="6.0244806146003874E-2"/>
          <c:w val="0.31083229232988663"/>
          <c:h val="0.2743560798012227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>
              <a:latin typeface="Consolas" panose="020B0609020204030204" pitchFamily="49" charset="0"/>
              <a:cs typeface="Consolas" panose="020B06090202040302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56878816452959"/>
          <c:y val="4.4384379209164576E-2"/>
          <c:w val="0.79552876258942551"/>
          <c:h val="0.83080457684999165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Datapre!$P$47</c:f>
              <c:strCache>
                <c:ptCount val="1"/>
                <c:pt idx="0">
                  <c:v>I16C3110(R)|0   deg|JGS1|579nm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5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(Datapre!$F$47,Datapre!$F$47,Datapre!$F$47,Datapre!$F$47)</c:f>
              <c:numCache>
                <c:formatCode>0.00E+00</c:formatCode>
                <c:ptCount val="4"/>
                <c:pt idx="0">
                  <c:v>1.3106178525483844E-2</c:v>
                </c:pt>
                <c:pt idx="1">
                  <c:v>1.3106178525483844E-2</c:v>
                </c:pt>
                <c:pt idx="2">
                  <c:v>1.3106178525483844E-2</c:v>
                </c:pt>
                <c:pt idx="3">
                  <c:v>1.3106178525483844E-2</c:v>
                </c:pt>
              </c:numCache>
            </c:numRef>
          </c:xVal>
          <c:yVal>
            <c:numRef>
              <c:f>Datapre!$G$47:$J$47</c:f>
              <c:numCache>
                <c:formatCode>0</c:formatCode>
                <c:ptCount val="4"/>
                <c:pt idx="0">
                  <c:v>5181.9548391223689</c:v>
                </c:pt>
                <c:pt idx="1">
                  <c:v>31690.972661021948</c:v>
                </c:pt>
                <c:pt idx="2">
                  <c:v>19154.277932775341</c:v>
                </c:pt>
                <c:pt idx="3">
                  <c:v>19249.050086355783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67-437C-BC17-20A5AF87DE2A}"/>
            </c:ext>
          </c:extLst>
        </c:ser>
        <c:ser>
          <c:idx val="1"/>
          <c:order val="1"/>
          <c:tx>
            <c:strRef>
              <c:f>Datapre!$P$48</c:f>
              <c:strCache>
                <c:ptCount val="1"/>
                <c:pt idx="0">
                  <c:v>I16E1708(L)|200 deg|JGS1|242nm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(Datapre!$F$48,Datapre!$F$48,Datapre!$F$48,Datapre!$F$48)</c:f>
              <c:numCache>
                <c:formatCode>0.00E+00</c:formatCode>
                <c:ptCount val="4"/>
                <c:pt idx="0">
                  <c:v>6.1485465525869579E-4</c:v>
                </c:pt>
                <c:pt idx="1">
                  <c:v>6.1485465525869579E-4</c:v>
                </c:pt>
                <c:pt idx="2">
                  <c:v>6.1485465525869579E-4</c:v>
                </c:pt>
                <c:pt idx="3">
                  <c:v>6.1485465525869579E-4</c:v>
                </c:pt>
              </c:numCache>
            </c:numRef>
          </c:xVal>
          <c:yVal>
            <c:numRef>
              <c:f>Datapre!$G$48:$J$48</c:f>
              <c:numCache>
                <c:formatCode>0</c:formatCode>
                <c:ptCount val="4"/>
                <c:pt idx="0">
                  <c:v>2450.284090909091</c:v>
                </c:pt>
                <c:pt idx="1">
                  <c:v>2314.8148148148148</c:v>
                </c:pt>
                <c:pt idx="2">
                  <c:v>1861.0634648370497</c:v>
                </c:pt>
                <c:pt idx="3">
                  <c:v>2727.2727272727275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767-437C-BC17-20A5AF87DE2A}"/>
            </c:ext>
          </c:extLst>
        </c:ser>
        <c:ser>
          <c:idx val="3"/>
          <c:order val="2"/>
          <c:tx>
            <c:strRef>
              <c:f>Datapre!$P$50</c:f>
              <c:strCache>
                <c:ptCount val="1"/>
                <c:pt idx="0">
                  <c:v>I16H0908   |0   deg|7979|636nm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5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(Datapre!$F$50,Datapre!$F$50,Datapre!$F$50,Datapre!$F$50)</c:f>
              <c:numCache>
                <c:formatCode>0.00E+00</c:formatCode>
                <c:ptCount val="4"/>
                <c:pt idx="0">
                  <c:v>1.7021218249962721E-3</c:v>
                </c:pt>
                <c:pt idx="1">
                  <c:v>1.7021218249962721E-3</c:v>
                </c:pt>
                <c:pt idx="2">
                  <c:v>1.7021218249962721E-3</c:v>
                </c:pt>
                <c:pt idx="3">
                  <c:v>1.7021218249962721E-3</c:v>
                </c:pt>
              </c:numCache>
            </c:numRef>
          </c:xVal>
          <c:yVal>
            <c:numRef>
              <c:f>Datapre!$G$50:$J$50</c:f>
              <c:numCache>
                <c:formatCode>0</c:formatCode>
                <c:ptCount val="4"/>
                <c:pt idx="0">
                  <c:v>7036.0976160885775</c:v>
                </c:pt>
                <c:pt idx="1">
                  <c:v>6693.6084423351458</c:v>
                </c:pt>
                <c:pt idx="2">
                  <c:v>4546.8204053109712</c:v>
                </c:pt>
                <c:pt idx="3">
                  <c:v>4795.4746462264156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767-437C-BC17-20A5AF87DE2A}"/>
            </c:ext>
          </c:extLst>
        </c:ser>
        <c:ser>
          <c:idx val="4"/>
          <c:order val="3"/>
          <c:tx>
            <c:strRef>
              <c:f>Datapre!$P$51</c:f>
              <c:strCache>
                <c:ptCount val="1"/>
                <c:pt idx="0">
                  <c:v>I16H1107(R)|200 deg|7979|523nm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15"/>
            <c:spPr>
              <a:noFill/>
              <a:ln w="25400">
                <a:solidFill>
                  <a:schemeClr val="tx1"/>
                </a:solidFill>
              </a:ln>
            </c:spPr>
          </c:marker>
          <c:xVal>
            <c:numRef>
              <c:f>(Datapre!$F$51,Datapre!$F$51,Datapre!$F$51,Datapre!$F$51)</c:f>
              <c:numCache>
                <c:formatCode>0.00E+00</c:formatCode>
                <c:ptCount val="4"/>
                <c:pt idx="0">
                  <c:v>2.0783148217465904E-3</c:v>
                </c:pt>
                <c:pt idx="1">
                  <c:v>2.0783148217465904E-3</c:v>
                </c:pt>
                <c:pt idx="2">
                  <c:v>2.0783148217465904E-3</c:v>
                </c:pt>
                <c:pt idx="3">
                  <c:v>2.0783148217465904E-3</c:v>
                </c:pt>
              </c:numCache>
            </c:numRef>
          </c:xVal>
          <c:yVal>
            <c:numRef>
              <c:f>Datapre!$G$51:$J$51</c:f>
              <c:numCache>
                <c:formatCode>0</c:formatCode>
                <c:ptCount val="4"/>
                <c:pt idx="0">
                  <c:v>2227.418277315764</c:v>
                </c:pt>
                <c:pt idx="1">
                  <c:v>2548.2860864023055</c:v>
                </c:pt>
                <c:pt idx="2">
                  <c:v>2027.4716004948828</c:v>
                </c:pt>
                <c:pt idx="3">
                  <c:v>1955.1684990439771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767-437C-BC17-20A5AF87D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55008"/>
        <c:axId val="43761664"/>
      </c:scatterChart>
      <c:valAx>
        <c:axId val="43755008"/>
        <c:scaling>
          <c:logBase val="10"/>
          <c:orientation val="minMax"/>
          <c:max val="2.0000000000000004E-2"/>
          <c:min val="1.0000000000000004E-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400">
                    <a:latin typeface="Calibri" panose="020F0502020204030204" pitchFamily="34" charset="0"/>
                  </a:defRPr>
                </a:pPr>
                <a:r>
                  <a:rPr lang="en-GB" sz="2400" baseline="0">
                    <a:latin typeface="Calibri" panose="020F0502020204030204" pitchFamily="34" charset="0"/>
                  </a:rPr>
                  <a:t>Spins/nm</a:t>
                </a:r>
                <a:r>
                  <a:rPr lang="en-GB" sz="2400" baseline="30000">
                    <a:latin typeface="Calibri" panose="020F0502020204030204" pitchFamily="34" charset="0"/>
                  </a:rPr>
                  <a:t>3</a:t>
                </a:r>
              </a:p>
            </c:rich>
          </c:tx>
          <c:layout>
            <c:manualLayout>
              <c:xMode val="edge"/>
              <c:yMode val="edge"/>
              <c:x val="0.43164568821764016"/>
              <c:y val="0.92559725352719491"/>
            </c:manualLayout>
          </c:layout>
          <c:overlay val="0"/>
        </c:title>
        <c:numFmt formatCode="0.E+0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Calibri" panose="020F0502020204030204" pitchFamily="34" charset="0"/>
              </a:defRPr>
            </a:pPr>
            <a:endParaRPr lang="en-US"/>
          </a:p>
        </c:txPr>
        <c:crossAx val="43761664"/>
        <c:crossesAt val="100"/>
        <c:crossBetween val="midCat"/>
      </c:valAx>
      <c:valAx>
        <c:axId val="43761664"/>
        <c:scaling>
          <c:logBase val="10"/>
          <c:orientation val="minMax"/>
          <c:max val="100000"/>
          <c:min val="100"/>
        </c:scaling>
        <c:delete val="0"/>
        <c:axPos val="l"/>
        <c:minorGridlines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2400">
                    <a:latin typeface="Calibri" panose="020F0502020204030204" pitchFamily="34" charset="0"/>
                  </a:defRPr>
                </a:pPr>
                <a:r>
                  <a:rPr lang="en-GB" sz="2400">
                    <a:latin typeface="Calibri" panose="020F0502020204030204" pitchFamily="34" charset="0"/>
                  </a:rPr>
                  <a:t>Absorption [ppm/110 nm]</a:t>
                </a:r>
              </a:p>
            </c:rich>
          </c:tx>
          <c:layout>
            <c:manualLayout>
              <c:xMode val="edge"/>
              <c:yMode val="edge"/>
              <c:x val="0"/>
              <c:y val="0.17406959605625372"/>
            </c:manualLayout>
          </c:layout>
          <c:overlay val="0"/>
        </c:title>
        <c:numFmt formatCode="0.E+00" sourceLinked="0"/>
        <c:majorTickMark val="out"/>
        <c:minorTickMark val="out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Calibri" panose="020F0502020204030204" pitchFamily="34" charset="0"/>
              </a:defRPr>
            </a:pPr>
            <a:endParaRPr lang="en-US"/>
          </a:p>
        </c:txPr>
        <c:crossAx val="43755008"/>
        <c:crossesAt val="1.0000000000000004E-5"/>
        <c:crossBetween val="midCat"/>
      </c:valAx>
    </c:plotArea>
    <c:legend>
      <c:legendPos val="r"/>
      <c:layout>
        <c:manualLayout>
          <c:xMode val="edge"/>
          <c:yMode val="edge"/>
          <c:x val="0.15503608706656147"/>
          <c:y val="6.0244806146003874E-2"/>
          <c:w val="0.31083229232988663"/>
          <c:h val="0.2743560798012227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>
              <a:latin typeface="Consolas" panose="020B0609020204030204" pitchFamily="49" charset="0"/>
              <a:cs typeface="Consolas" panose="020B06090202040302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56878816452959"/>
          <c:y val="4.4384379209164576E-2"/>
          <c:w val="0.79552876258942551"/>
          <c:h val="0.83080457684999165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Datapre!$P$47</c:f>
              <c:strCache>
                <c:ptCount val="1"/>
                <c:pt idx="0">
                  <c:v>I16C3110(R)|0   deg|JGS1|579nm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5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(Datapre!$F$47,Datapre!$F$47,Datapre!$F$47,Datapre!$F$47)</c:f>
              <c:numCache>
                <c:formatCode>0.00E+00</c:formatCode>
                <c:ptCount val="4"/>
                <c:pt idx="0">
                  <c:v>1.3106178525483844E-2</c:v>
                </c:pt>
                <c:pt idx="1">
                  <c:v>1.3106178525483844E-2</c:v>
                </c:pt>
                <c:pt idx="2">
                  <c:v>1.3106178525483844E-2</c:v>
                </c:pt>
                <c:pt idx="3">
                  <c:v>1.3106178525483844E-2</c:v>
                </c:pt>
              </c:numCache>
            </c:numRef>
          </c:xVal>
          <c:yVal>
            <c:numRef>
              <c:f>Datapre!$G$47:$J$47</c:f>
              <c:numCache>
                <c:formatCode>0</c:formatCode>
                <c:ptCount val="4"/>
                <c:pt idx="0">
                  <c:v>5181.9548391223689</c:v>
                </c:pt>
                <c:pt idx="1">
                  <c:v>31690.972661021948</c:v>
                </c:pt>
                <c:pt idx="2">
                  <c:v>19154.277932775341</c:v>
                </c:pt>
                <c:pt idx="3">
                  <c:v>19249.050086355783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67-437C-BC17-20A5AF87DE2A}"/>
            </c:ext>
          </c:extLst>
        </c:ser>
        <c:ser>
          <c:idx val="1"/>
          <c:order val="1"/>
          <c:tx>
            <c:strRef>
              <c:f>Datapre!$P$48</c:f>
              <c:strCache>
                <c:ptCount val="1"/>
                <c:pt idx="0">
                  <c:v>I16E1708(L)|200 deg|JGS1|242nm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(Datapre!$F$48,Datapre!$F$48,Datapre!$F$48,Datapre!$F$48)</c:f>
              <c:numCache>
                <c:formatCode>0.00E+00</c:formatCode>
                <c:ptCount val="4"/>
                <c:pt idx="0">
                  <c:v>6.1485465525869579E-4</c:v>
                </c:pt>
                <c:pt idx="1">
                  <c:v>6.1485465525869579E-4</c:v>
                </c:pt>
                <c:pt idx="2">
                  <c:v>6.1485465525869579E-4</c:v>
                </c:pt>
                <c:pt idx="3">
                  <c:v>6.1485465525869579E-4</c:v>
                </c:pt>
              </c:numCache>
            </c:numRef>
          </c:xVal>
          <c:yVal>
            <c:numRef>
              <c:f>Datapre!$G$48:$J$48</c:f>
              <c:numCache>
                <c:formatCode>0</c:formatCode>
                <c:ptCount val="4"/>
                <c:pt idx="0">
                  <c:v>2450.284090909091</c:v>
                </c:pt>
                <c:pt idx="1">
                  <c:v>2314.8148148148148</c:v>
                </c:pt>
                <c:pt idx="2">
                  <c:v>1861.0634648370497</c:v>
                </c:pt>
                <c:pt idx="3">
                  <c:v>2727.2727272727275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767-437C-BC17-20A5AF87DE2A}"/>
            </c:ext>
          </c:extLst>
        </c:ser>
        <c:ser>
          <c:idx val="2"/>
          <c:order val="2"/>
          <c:tx>
            <c:strRef>
              <c:f>Datapre!$P$49</c:f>
              <c:strCache>
                <c:ptCount val="1"/>
                <c:pt idx="0">
                  <c:v>I16F2008(L)|400 deg|JGS1|459nm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5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(Datapre!$F$49,Datapre!$F$49,Datapre!$F$49,Datapre!$F$49)</c:f>
              <c:numCache>
                <c:formatCode>0.00E+00</c:formatCode>
                <c:ptCount val="4"/>
                <c:pt idx="0">
                  <c:v>1.654902473106298E-3</c:v>
                </c:pt>
                <c:pt idx="1">
                  <c:v>1.654902473106298E-3</c:v>
                </c:pt>
                <c:pt idx="2">
                  <c:v>1.654902473106298E-3</c:v>
                </c:pt>
                <c:pt idx="3">
                  <c:v>1.654902473106298E-3</c:v>
                </c:pt>
              </c:numCache>
            </c:numRef>
          </c:xVal>
          <c:yVal>
            <c:numRef>
              <c:f>Datapre!$G$49:$J$49</c:f>
              <c:numCache>
                <c:formatCode>0</c:formatCode>
                <c:ptCount val="4"/>
                <c:pt idx="0">
                  <c:v>636.24269766903808</c:v>
                </c:pt>
                <c:pt idx="1">
                  <c:v>824.7743541861189</c:v>
                </c:pt>
                <c:pt idx="2">
                  <c:v>816.11022787493368</c:v>
                </c:pt>
                <c:pt idx="3">
                  <c:v>567.24830605024886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767-437C-BC17-20A5AF87DE2A}"/>
            </c:ext>
          </c:extLst>
        </c:ser>
        <c:ser>
          <c:idx val="3"/>
          <c:order val="3"/>
          <c:tx>
            <c:strRef>
              <c:f>Datapre!$P$50</c:f>
              <c:strCache>
                <c:ptCount val="1"/>
                <c:pt idx="0">
                  <c:v>I16H0908   |0   deg|7979|636nm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5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(Datapre!$F$50,Datapre!$F$50,Datapre!$F$50,Datapre!$F$50)</c:f>
              <c:numCache>
                <c:formatCode>0.00E+00</c:formatCode>
                <c:ptCount val="4"/>
                <c:pt idx="0">
                  <c:v>1.7021218249962721E-3</c:v>
                </c:pt>
                <c:pt idx="1">
                  <c:v>1.7021218249962721E-3</c:v>
                </c:pt>
                <c:pt idx="2">
                  <c:v>1.7021218249962721E-3</c:v>
                </c:pt>
                <c:pt idx="3">
                  <c:v>1.7021218249962721E-3</c:v>
                </c:pt>
              </c:numCache>
            </c:numRef>
          </c:xVal>
          <c:yVal>
            <c:numRef>
              <c:f>Datapre!$G$50:$J$50</c:f>
              <c:numCache>
                <c:formatCode>0</c:formatCode>
                <c:ptCount val="4"/>
                <c:pt idx="0">
                  <c:v>7036.0976160885775</c:v>
                </c:pt>
                <c:pt idx="1">
                  <c:v>6693.6084423351458</c:v>
                </c:pt>
                <c:pt idx="2">
                  <c:v>4546.8204053109712</c:v>
                </c:pt>
                <c:pt idx="3">
                  <c:v>4795.4746462264156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767-437C-BC17-20A5AF87DE2A}"/>
            </c:ext>
          </c:extLst>
        </c:ser>
        <c:ser>
          <c:idx val="4"/>
          <c:order val="4"/>
          <c:tx>
            <c:strRef>
              <c:f>Datapre!$P$51</c:f>
              <c:strCache>
                <c:ptCount val="1"/>
                <c:pt idx="0">
                  <c:v>I16H1107(R)|200 deg|7979|523nm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15"/>
            <c:spPr>
              <a:noFill/>
              <a:ln w="25400">
                <a:solidFill>
                  <a:schemeClr val="tx1"/>
                </a:solidFill>
              </a:ln>
            </c:spPr>
          </c:marker>
          <c:xVal>
            <c:numRef>
              <c:f>(Datapre!$F$51,Datapre!$F$51,Datapre!$F$51,Datapre!$F$51)</c:f>
              <c:numCache>
                <c:formatCode>0.00E+00</c:formatCode>
                <c:ptCount val="4"/>
                <c:pt idx="0">
                  <c:v>2.0783148217465904E-3</c:v>
                </c:pt>
                <c:pt idx="1">
                  <c:v>2.0783148217465904E-3</c:v>
                </c:pt>
                <c:pt idx="2">
                  <c:v>2.0783148217465904E-3</c:v>
                </c:pt>
                <c:pt idx="3">
                  <c:v>2.0783148217465904E-3</c:v>
                </c:pt>
              </c:numCache>
            </c:numRef>
          </c:xVal>
          <c:yVal>
            <c:numRef>
              <c:f>Datapre!$G$51:$J$51</c:f>
              <c:numCache>
                <c:formatCode>0</c:formatCode>
                <c:ptCount val="4"/>
                <c:pt idx="0">
                  <c:v>2227.418277315764</c:v>
                </c:pt>
                <c:pt idx="1">
                  <c:v>2548.2860864023055</c:v>
                </c:pt>
                <c:pt idx="2">
                  <c:v>2027.4716004948828</c:v>
                </c:pt>
                <c:pt idx="3">
                  <c:v>1955.1684990439771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767-437C-BC17-20A5AF87DE2A}"/>
            </c:ext>
          </c:extLst>
        </c:ser>
        <c:ser>
          <c:idx val="5"/>
          <c:order val="5"/>
          <c:tx>
            <c:strRef>
              <c:f>Datapre!$P$52</c:f>
              <c:strCache>
                <c:ptCount val="1"/>
                <c:pt idx="0">
                  <c:v>I16H0408   |400 deg|7979|548nm</c:v>
                </c:pt>
              </c:strCache>
            </c:strRef>
          </c:tx>
          <c:spPr>
            <a:ln w="28575">
              <a:noFill/>
            </a:ln>
          </c:spPr>
          <c:marker>
            <c:symbol val="dash"/>
            <c:size val="15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(Datapre!$F$52,Datapre!$F$52,Datapre!$F$52,Datapre!$F$52)</c:f>
              <c:numCache>
                <c:formatCode>0.00E+00</c:formatCode>
                <c:ptCount val="4"/>
                <c:pt idx="0">
                  <c:v>2.616716086572805E-4</c:v>
                </c:pt>
                <c:pt idx="1">
                  <c:v>2.616716086572805E-4</c:v>
                </c:pt>
                <c:pt idx="2">
                  <c:v>2.616716086572805E-4</c:v>
                </c:pt>
                <c:pt idx="3">
                  <c:v>2.616716086572805E-4</c:v>
                </c:pt>
              </c:numCache>
            </c:numRef>
          </c:xVal>
          <c:yVal>
            <c:numRef>
              <c:f>Datapre!$G$52:$J$52</c:f>
              <c:numCache>
                <c:formatCode>0</c:formatCode>
                <c:ptCount val="4"/>
                <c:pt idx="0">
                  <c:v>345.24241884754611</c:v>
                </c:pt>
                <c:pt idx="1">
                  <c:v>327.77671532846716</c:v>
                </c:pt>
                <c:pt idx="2">
                  <c:v>309.51712521055583</c:v>
                </c:pt>
                <c:pt idx="3">
                  <c:v>347.96569079554138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767-437C-BC17-20A5AF87DE2A}"/>
            </c:ext>
          </c:extLst>
        </c:ser>
        <c:ser>
          <c:idx val="12"/>
          <c:order val="6"/>
          <c:tx>
            <c:strRef>
              <c:f>Datapost!$P$53</c:f>
              <c:strCache>
                <c:ptCount val="1"/>
                <c:pt idx="0">
                  <c:v>I16H0408   |400 deg|7979|548nm</c:v>
                </c:pt>
              </c:strCache>
            </c:strRef>
          </c:tx>
          <c:spPr>
            <a:ln w="28575">
              <a:noFill/>
            </a:ln>
          </c:spPr>
          <c:marker>
            <c:symbol val="dash"/>
            <c:size val="15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(Datapost!$F$53,Datapost!$F$53,Datapost!$F$53,Datapost!$F$53)</c:f>
              <c:numCache>
                <c:formatCode>0.00E+00</c:formatCode>
                <c:ptCount val="4"/>
                <c:pt idx="0">
                  <c:v>2.6536371601313633E-4</c:v>
                </c:pt>
                <c:pt idx="1">
                  <c:v>2.6536371601313633E-4</c:v>
                </c:pt>
                <c:pt idx="2">
                  <c:v>2.6536371601313633E-4</c:v>
                </c:pt>
                <c:pt idx="3">
                  <c:v>2.6536371601313633E-4</c:v>
                </c:pt>
              </c:numCache>
            </c:numRef>
          </c:xVal>
          <c:yVal>
            <c:numRef>
              <c:f>Datapost!$G$53:$J$53</c:f>
              <c:numCache>
                <c:formatCode>0</c:formatCode>
                <c:ptCount val="4"/>
                <c:pt idx="0">
                  <c:v>283.7770144554172</c:v>
                </c:pt>
                <c:pt idx="1">
                  <c:v>258.92554744525552</c:v>
                </c:pt>
                <c:pt idx="2">
                  <c:v>256.92588433464346</c:v>
                </c:pt>
                <c:pt idx="3">
                  <c:v>285.83806887767605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A767-437C-BC17-20A5AF87D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55008"/>
        <c:axId val="43761664"/>
      </c:scatterChart>
      <c:valAx>
        <c:axId val="43755008"/>
        <c:scaling>
          <c:logBase val="10"/>
          <c:orientation val="minMax"/>
          <c:max val="2.0000000000000004E-2"/>
          <c:min val="1.0000000000000004E-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400">
                    <a:latin typeface="Calibri" panose="020F0502020204030204" pitchFamily="34" charset="0"/>
                  </a:defRPr>
                </a:pPr>
                <a:r>
                  <a:rPr lang="en-GB" sz="2400" baseline="0">
                    <a:latin typeface="Calibri" panose="020F0502020204030204" pitchFamily="34" charset="0"/>
                  </a:rPr>
                  <a:t>Spins/nm</a:t>
                </a:r>
                <a:r>
                  <a:rPr lang="en-GB" sz="2400" baseline="30000">
                    <a:latin typeface="Calibri" panose="020F0502020204030204" pitchFamily="34" charset="0"/>
                  </a:rPr>
                  <a:t>3</a:t>
                </a:r>
              </a:p>
            </c:rich>
          </c:tx>
          <c:layout>
            <c:manualLayout>
              <c:xMode val="edge"/>
              <c:yMode val="edge"/>
              <c:x val="0.43164568821764016"/>
              <c:y val="0.92559725352719491"/>
            </c:manualLayout>
          </c:layout>
          <c:overlay val="0"/>
        </c:title>
        <c:numFmt formatCode="0.E+0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Calibri" panose="020F0502020204030204" pitchFamily="34" charset="0"/>
              </a:defRPr>
            </a:pPr>
            <a:endParaRPr lang="en-US"/>
          </a:p>
        </c:txPr>
        <c:crossAx val="43761664"/>
        <c:crossesAt val="100"/>
        <c:crossBetween val="midCat"/>
      </c:valAx>
      <c:valAx>
        <c:axId val="43761664"/>
        <c:scaling>
          <c:logBase val="10"/>
          <c:orientation val="minMax"/>
          <c:max val="100000"/>
          <c:min val="100"/>
        </c:scaling>
        <c:delete val="0"/>
        <c:axPos val="l"/>
        <c:minorGridlines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2400">
                    <a:latin typeface="Calibri" panose="020F0502020204030204" pitchFamily="34" charset="0"/>
                  </a:defRPr>
                </a:pPr>
                <a:r>
                  <a:rPr lang="en-GB" sz="2400">
                    <a:latin typeface="Calibri" panose="020F0502020204030204" pitchFamily="34" charset="0"/>
                  </a:rPr>
                  <a:t>Absorption [ppm/110 nm]</a:t>
                </a:r>
              </a:p>
            </c:rich>
          </c:tx>
          <c:layout>
            <c:manualLayout>
              <c:xMode val="edge"/>
              <c:yMode val="edge"/>
              <c:x val="0"/>
              <c:y val="0.17406959605625372"/>
            </c:manualLayout>
          </c:layout>
          <c:overlay val="0"/>
        </c:title>
        <c:numFmt formatCode="0.E+00" sourceLinked="0"/>
        <c:majorTickMark val="out"/>
        <c:minorTickMark val="out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Calibri" panose="020F0502020204030204" pitchFamily="34" charset="0"/>
              </a:defRPr>
            </a:pPr>
            <a:endParaRPr lang="en-US"/>
          </a:p>
        </c:txPr>
        <c:crossAx val="43755008"/>
        <c:crossesAt val="1.0000000000000004E-5"/>
        <c:crossBetween val="midCat"/>
      </c:valAx>
    </c:plotArea>
    <c:legend>
      <c:legendPos val="r"/>
      <c:legendEntry>
        <c:idx val="6"/>
        <c:delete val="1"/>
      </c:legendEntry>
      <c:layout>
        <c:manualLayout>
          <c:xMode val="edge"/>
          <c:yMode val="edge"/>
          <c:x val="0.15503608706656147"/>
          <c:y val="6.0244806146003874E-2"/>
          <c:w val="0.31083229232988663"/>
          <c:h val="0.2743560798012227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>
              <a:latin typeface="Consolas" panose="020B0609020204030204" pitchFamily="49" charset="0"/>
              <a:cs typeface="Consolas" panose="020B06090202040302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56878816452959"/>
          <c:y val="4.4384379209164576E-2"/>
          <c:w val="0.79552876258942551"/>
          <c:h val="0.83080457684999165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Datapre!$P$47</c:f>
              <c:strCache>
                <c:ptCount val="1"/>
                <c:pt idx="0">
                  <c:v>I16C3110(R)|0   deg|JGS1|579nm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5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(Datapre!$F$47,Datapre!$F$47,Datapre!$F$47,Datapre!$F$47)</c:f>
              <c:numCache>
                <c:formatCode>0.00E+00</c:formatCode>
                <c:ptCount val="4"/>
                <c:pt idx="0">
                  <c:v>1.3106178525483844E-2</c:v>
                </c:pt>
                <c:pt idx="1">
                  <c:v>1.3106178525483844E-2</c:v>
                </c:pt>
                <c:pt idx="2">
                  <c:v>1.3106178525483844E-2</c:v>
                </c:pt>
                <c:pt idx="3">
                  <c:v>1.3106178525483844E-2</c:v>
                </c:pt>
              </c:numCache>
            </c:numRef>
          </c:xVal>
          <c:yVal>
            <c:numRef>
              <c:f>Datapre!$G$47:$J$47</c:f>
              <c:numCache>
                <c:formatCode>0</c:formatCode>
                <c:ptCount val="4"/>
                <c:pt idx="0">
                  <c:v>5181.9548391223689</c:v>
                </c:pt>
                <c:pt idx="1">
                  <c:v>31690.972661021948</c:v>
                </c:pt>
                <c:pt idx="2">
                  <c:v>19154.277932775341</c:v>
                </c:pt>
                <c:pt idx="3">
                  <c:v>19249.050086355783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67-437C-BC17-20A5AF87DE2A}"/>
            </c:ext>
          </c:extLst>
        </c:ser>
        <c:ser>
          <c:idx val="1"/>
          <c:order val="1"/>
          <c:tx>
            <c:strRef>
              <c:f>Datapre!$P$48</c:f>
              <c:strCache>
                <c:ptCount val="1"/>
                <c:pt idx="0">
                  <c:v>I16E1708(L)|200 deg|JGS1|242nm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(Datapre!$F$48,Datapre!$F$48,Datapre!$F$48,Datapre!$F$48)</c:f>
              <c:numCache>
                <c:formatCode>0.00E+00</c:formatCode>
                <c:ptCount val="4"/>
                <c:pt idx="0">
                  <c:v>6.1485465525869579E-4</c:v>
                </c:pt>
                <c:pt idx="1">
                  <c:v>6.1485465525869579E-4</c:v>
                </c:pt>
                <c:pt idx="2">
                  <c:v>6.1485465525869579E-4</c:v>
                </c:pt>
                <c:pt idx="3">
                  <c:v>6.1485465525869579E-4</c:v>
                </c:pt>
              </c:numCache>
            </c:numRef>
          </c:xVal>
          <c:yVal>
            <c:numRef>
              <c:f>Datapre!$G$48:$J$48</c:f>
              <c:numCache>
                <c:formatCode>0</c:formatCode>
                <c:ptCount val="4"/>
                <c:pt idx="0">
                  <c:v>2450.284090909091</c:v>
                </c:pt>
                <c:pt idx="1">
                  <c:v>2314.8148148148148</c:v>
                </c:pt>
                <c:pt idx="2">
                  <c:v>1861.0634648370497</c:v>
                </c:pt>
                <c:pt idx="3">
                  <c:v>2727.2727272727275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767-437C-BC17-20A5AF87DE2A}"/>
            </c:ext>
          </c:extLst>
        </c:ser>
        <c:ser>
          <c:idx val="2"/>
          <c:order val="2"/>
          <c:tx>
            <c:strRef>
              <c:f>Datapre!$P$49</c:f>
              <c:strCache>
                <c:ptCount val="1"/>
                <c:pt idx="0">
                  <c:v>I16F2008(L)|400 deg|JGS1|459nm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5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(Datapre!$F$49,Datapre!$F$49,Datapre!$F$49,Datapre!$F$49)</c:f>
              <c:numCache>
                <c:formatCode>0.00E+00</c:formatCode>
                <c:ptCount val="4"/>
                <c:pt idx="0">
                  <c:v>1.654902473106298E-3</c:v>
                </c:pt>
                <c:pt idx="1">
                  <c:v>1.654902473106298E-3</c:v>
                </c:pt>
                <c:pt idx="2">
                  <c:v>1.654902473106298E-3</c:v>
                </c:pt>
                <c:pt idx="3">
                  <c:v>1.654902473106298E-3</c:v>
                </c:pt>
              </c:numCache>
            </c:numRef>
          </c:xVal>
          <c:yVal>
            <c:numRef>
              <c:f>Datapre!$G$49:$J$49</c:f>
              <c:numCache>
                <c:formatCode>0</c:formatCode>
                <c:ptCount val="4"/>
                <c:pt idx="0">
                  <c:v>636.24269766903808</c:v>
                </c:pt>
                <c:pt idx="1">
                  <c:v>824.7743541861189</c:v>
                </c:pt>
                <c:pt idx="2">
                  <c:v>816.11022787493368</c:v>
                </c:pt>
                <c:pt idx="3">
                  <c:v>567.24830605024886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767-437C-BC17-20A5AF87DE2A}"/>
            </c:ext>
          </c:extLst>
        </c:ser>
        <c:ser>
          <c:idx val="3"/>
          <c:order val="3"/>
          <c:tx>
            <c:strRef>
              <c:f>Datapre!$P$50</c:f>
              <c:strCache>
                <c:ptCount val="1"/>
                <c:pt idx="0">
                  <c:v>I16H0908   |0   deg|7979|636nm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5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(Datapre!$F$50,Datapre!$F$50,Datapre!$F$50,Datapre!$F$50)</c:f>
              <c:numCache>
                <c:formatCode>0.00E+00</c:formatCode>
                <c:ptCount val="4"/>
                <c:pt idx="0">
                  <c:v>1.7021218249962721E-3</c:v>
                </c:pt>
                <c:pt idx="1">
                  <c:v>1.7021218249962721E-3</c:v>
                </c:pt>
                <c:pt idx="2">
                  <c:v>1.7021218249962721E-3</c:v>
                </c:pt>
                <c:pt idx="3">
                  <c:v>1.7021218249962721E-3</c:v>
                </c:pt>
              </c:numCache>
            </c:numRef>
          </c:xVal>
          <c:yVal>
            <c:numRef>
              <c:f>Datapre!$G$50:$J$50</c:f>
              <c:numCache>
                <c:formatCode>0</c:formatCode>
                <c:ptCount val="4"/>
                <c:pt idx="0">
                  <c:v>7036.0976160885775</c:v>
                </c:pt>
                <c:pt idx="1">
                  <c:v>6693.6084423351458</c:v>
                </c:pt>
                <c:pt idx="2">
                  <c:v>4546.8204053109712</c:v>
                </c:pt>
                <c:pt idx="3">
                  <c:v>4795.4746462264156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767-437C-BC17-20A5AF87DE2A}"/>
            </c:ext>
          </c:extLst>
        </c:ser>
        <c:ser>
          <c:idx val="4"/>
          <c:order val="4"/>
          <c:tx>
            <c:strRef>
              <c:f>Datapre!$P$51</c:f>
              <c:strCache>
                <c:ptCount val="1"/>
                <c:pt idx="0">
                  <c:v>I16H1107(R)|200 deg|7979|523nm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15"/>
            <c:spPr>
              <a:noFill/>
              <a:ln w="25400">
                <a:solidFill>
                  <a:schemeClr val="tx1"/>
                </a:solidFill>
              </a:ln>
            </c:spPr>
          </c:marker>
          <c:xVal>
            <c:numRef>
              <c:f>(Datapre!$F$51,Datapre!$F$51,Datapre!$F$51,Datapre!$F$51)</c:f>
              <c:numCache>
                <c:formatCode>0.00E+00</c:formatCode>
                <c:ptCount val="4"/>
                <c:pt idx="0">
                  <c:v>2.0783148217465904E-3</c:v>
                </c:pt>
                <c:pt idx="1">
                  <c:v>2.0783148217465904E-3</c:v>
                </c:pt>
                <c:pt idx="2">
                  <c:v>2.0783148217465904E-3</c:v>
                </c:pt>
                <c:pt idx="3">
                  <c:v>2.0783148217465904E-3</c:v>
                </c:pt>
              </c:numCache>
            </c:numRef>
          </c:xVal>
          <c:yVal>
            <c:numRef>
              <c:f>Datapre!$G$51:$J$51</c:f>
              <c:numCache>
                <c:formatCode>0</c:formatCode>
                <c:ptCount val="4"/>
                <c:pt idx="0">
                  <c:v>2227.418277315764</c:v>
                </c:pt>
                <c:pt idx="1">
                  <c:v>2548.2860864023055</c:v>
                </c:pt>
                <c:pt idx="2">
                  <c:v>2027.4716004948828</c:v>
                </c:pt>
                <c:pt idx="3">
                  <c:v>1955.1684990439771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767-437C-BC17-20A5AF87DE2A}"/>
            </c:ext>
          </c:extLst>
        </c:ser>
        <c:ser>
          <c:idx val="5"/>
          <c:order val="5"/>
          <c:tx>
            <c:strRef>
              <c:f>Datapre!$P$52</c:f>
              <c:strCache>
                <c:ptCount val="1"/>
                <c:pt idx="0">
                  <c:v>I16H0408   |400 deg|7979|548nm</c:v>
                </c:pt>
              </c:strCache>
            </c:strRef>
          </c:tx>
          <c:spPr>
            <a:ln w="28575">
              <a:noFill/>
            </a:ln>
          </c:spPr>
          <c:marker>
            <c:symbol val="dash"/>
            <c:size val="15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(Datapre!$F$52,Datapre!$F$52,Datapre!$F$52,Datapre!$F$52)</c:f>
              <c:numCache>
                <c:formatCode>0.00E+00</c:formatCode>
                <c:ptCount val="4"/>
                <c:pt idx="0">
                  <c:v>2.616716086572805E-4</c:v>
                </c:pt>
                <c:pt idx="1">
                  <c:v>2.616716086572805E-4</c:v>
                </c:pt>
                <c:pt idx="2">
                  <c:v>2.616716086572805E-4</c:v>
                </c:pt>
                <c:pt idx="3">
                  <c:v>2.616716086572805E-4</c:v>
                </c:pt>
              </c:numCache>
            </c:numRef>
          </c:xVal>
          <c:yVal>
            <c:numRef>
              <c:f>Datapre!$G$52:$J$52</c:f>
              <c:numCache>
                <c:formatCode>0</c:formatCode>
                <c:ptCount val="4"/>
                <c:pt idx="0">
                  <c:v>345.24241884754611</c:v>
                </c:pt>
                <c:pt idx="1">
                  <c:v>327.77671532846716</c:v>
                </c:pt>
                <c:pt idx="2">
                  <c:v>309.51712521055583</c:v>
                </c:pt>
                <c:pt idx="3">
                  <c:v>347.96569079554138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767-437C-BC17-20A5AF87D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55008"/>
        <c:axId val="43761664"/>
      </c:scatterChart>
      <c:valAx>
        <c:axId val="43755008"/>
        <c:scaling>
          <c:logBase val="10"/>
          <c:orientation val="minMax"/>
          <c:max val="2.0000000000000004E-2"/>
          <c:min val="1.0000000000000004E-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400">
                    <a:latin typeface="Calibri" panose="020F0502020204030204" pitchFamily="34" charset="0"/>
                  </a:defRPr>
                </a:pPr>
                <a:r>
                  <a:rPr lang="en-GB" sz="2400" baseline="0">
                    <a:latin typeface="Calibri" panose="020F0502020204030204" pitchFamily="34" charset="0"/>
                  </a:rPr>
                  <a:t>Spins/nm</a:t>
                </a:r>
                <a:r>
                  <a:rPr lang="en-GB" sz="2400" baseline="30000">
                    <a:latin typeface="Calibri" panose="020F0502020204030204" pitchFamily="34" charset="0"/>
                  </a:rPr>
                  <a:t>3</a:t>
                </a:r>
              </a:p>
            </c:rich>
          </c:tx>
          <c:layout>
            <c:manualLayout>
              <c:xMode val="edge"/>
              <c:yMode val="edge"/>
              <c:x val="0.43164568821764016"/>
              <c:y val="0.92559725352719491"/>
            </c:manualLayout>
          </c:layout>
          <c:overlay val="0"/>
        </c:title>
        <c:numFmt formatCode="0.E+0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Calibri" panose="020F0502020204030204" pitchFamily="34" charset="0"/>
              </a:defRPr>
            </a:pPr>
            <a:endParaRPr lang="en-US"/>
          </a:p>
        </c:txPr>
        <c:crossAx val="43761664"/>
        <c:crossesAt val="100"/>
        <c:crossBetween val="midCat"/>
      </c:valAx>
      <c:valAx>
        <c:axId val="43761664"/>
        <c:scaling>
          <c:logBase val="10"/>
          <c:orientation val="minMax"/>
          <c:max val="100000"/>
          <c:min val="100"/>
        </c:scaling>
        <c:delete val="0"/>
        <c:axPos val="l"/>
        <c:minorGridlines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2400">
                    <a:latin typeface="Calibri" panose="020F0502020204030204" pitchFamily="34" charset="0"/>
                  </a:defRPr>
                </a:pPr>
                <a:r>
                  <a:rPr lang="en-GB" sz="2400">
                    <a:latin typeface="Calibri" panose="020F0502020204030204" pitchFamily="34" charset="0"/>
                  </a:rPr>
                  <a:t>Absorption [ppm/110 nm]</a:t>
                </a:r>
              </a:p>
            </c:rich>
          </c:tx>
          <c:layout>
            <c:manualLayout>
              <c:xMode val="edge"/>
              <c:yMode val="edge"/>
              <c:x val="0"/>
              <c:y val="0.17406959605625372"/>
            </c:manualLayout>
          </c:layout>
          <c:overlay val="0"/>
        </c:title>
        <c:numFmt formatCode="0.E+00" sourceLinked="0"/>
        <c:majorTickMark val="out"/>
        <c:minorTickMark val="out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Calibri" panose="020F0502020204030204" pitchFamily="34" charset="0"/>
              </a:defRPr>
            </a:pPr>
            <a:endParaRPr lang="en-US"/>
          </a:p>
        </c:txPr>
        <c:crossAx val="43755008"/>
        <c:crossesAt val="1.0000000000000004E-5"/>
        <c:crossBetween val="midCat"/>
      </c:valAx>
    </c:plotArea>
    <c:legend>
      <c:legendPos val="r"/>
      <c:layout>
        <c:manualLayout>
          <c:xMode val="edge"/>
          <c:yMode val="edge"/>
          <c:x val="0.15503608706656147"/>
          <c:y val="6.0244806146003874E-2"/>
          <c:w val="0.31083229232988663"/>
          <c:h val="0.2743560798012227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>
              <a:latin typeface="Consolas" panose="020B0609020204030204" pitchFamily="49" charset="0"/>
              <a:cs typeface="Consolas" panose="020B06090202040302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56878816452959"/>
          <c:y val="4.4384379209164576E-2"/>
          <c:w val="0.79552876258942551"/>
          <c:h val="0.83080457684999165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Datapre!$P$47</c:f>
              <c:strCache>
                <c:ptCount val="1"/>
                <c:pt idx="0">
                  <c:v>I16C3110(R)|0   deg|JGS1|579nm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5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(Datapre!$F$47,Datapre!$F$47,Datapre!$F$47,Datapre!$F$47)</c:f>
              <c:numCache>
                <c:formatCode>0.00E+00</c:formatCode>
                <c:ptCount val="4"/>
                <c:pt idx="0">
                  <c:v>1.3106178525483844E-2</c:v>
                </c:pt>
                <c:pt idx="1">
                  <c:v>1.3106178525483844E-2</c:v>
                </c:pt>
                <c:pt idx="2">
                  <c:v>1.3106178525483844E-2</c:v>
                </c:pt>
                <c:pt idx="3">
                  <c:v>1.3106178525483844E-2</c:v>
                </c:pt>
              </c:numCache>
            </c:numRef>
          </c:xVal>
          <c:yVal>
            <c:numRef>
              <c:f>Datapre!$G$47:$J$47</c:f>
              <c:numCache>
                <c:formatCode>0</c:formatCode>
                <c:ptCount val="4"/>
                <c:pt idx="0">
                  <c:v>5181.9548391223689</c:v>
                </c:pt>
                <c:pt idx="1">
                  <c:v>31690.972661021948</c:v>
                </c:pt>
                <c:pt idx="2">
                  <c:v>19154.277932775341</c:v>
                </c:pt>
                <c:pt idx="3">
                  <c:v>19249.050086355783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67-437C-BC17-20A5AF87DE2A}"/>
            </c:ext>
          </c:extLst>
        </c:ser>
        <c:ser>
          <c:idx val="1"/>
          <c:order val="1"/>
          <c:tx>
            <c:strRef>
              <c:f>Datapre!$P$48</c:f>
              <c:strCache>
                <c:ptCount val="1"/>
                <c:pt idx="0">
                  <c:v>I16E1708(L)|200 deg|JGS1|242nm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(Datapre!$F$48,Datapre!$F$48,Datapre!$F$48,Datapre!$F$48)</c:f>
              <c:numCache>
                <c:formatCode>0.00E+00</c:formatCode>
                <c:ptCount val="4"/>
                <c:pt idx="0">
                  <c:v>6.1485465525869579E-4</c:v>
                </c:pt>
                <c:pt idx="1">
                  <c:v>6.1485465525869579E-4</c:v>
                </c:pt>
                <c:pt idx="2">
                  <c:v>6.1485465525869579E-4</c:v>
                </c:pt>
                <c:pt idx="3">
                  <c:v>6.1485465525869579E-4</c:v>
                </c:pt>
              </c:numCache>
            </c:numRef>
          </c:xVal>
          <c:yVal>
            <c:numRef>
              <c:f>Datapre!$G$48:$J$48</c:f>
              <c:numCache>
                <c:formatCode>0</c:formatCode>
                <c:ptCount val="4"/>
                <c:pt idx="0">
                  <c:v>2450.284090909091</c:v>
                </c:pt>
                <c:pt idx="1">
                  <c:v>2314.8148148148148</c:v>
                </c:pt>
                <c:pt idx="2">
                  <c:v>1861.0634648370497</c:v>
                </c:pt>
                <c:pt idx="3">
                  <c:v>2727.2727272727275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767-437C-BC17-20A5AF87DE2A}"/>
            </c:ext>
          </c:extLst>
        </c:ser>
        <c:ser>
          <c:idx val="2"/>
          <c:order val="2"/>
          <c:tx>
            <c:strRef>
              <c:f>Datapre!$P$49</c:f>
              <c:strCache>
                <c:ptCount val="1"/>
                <c:pt idx="0">
                  <c:v>I16F2008(L)|400 deg|JGS1|459nm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5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(Datapre!$F$49,Datapre!$F$49,Datapre!$F$49,Datapre!$F$49)</c:f>
              <c:numCache>
                <c:formatCode>0.00E+00</c:formatCode>
                <c:ptCount val="4"/>
                <c:pt idx="0">
                  <c:v>1.654902473106298E-3</c:v>
                </c:pt>
                <c:pt idx="1">
                  <c:v>1.654902473106298E-3</c:v>
                </c:pt>
                <c:pt idx="2">
                  <c:v>1.654902473106298E-3</c:v>
                </c:pt>
                <c:pt idx="3">
                  <c:v>1.654902473106298E-3</c:v>
                </c:pt>
              </c:numCache>
            </c:numRef>
          </c:xVal>
          <c:yVal>
            <c:numRef>
              <c:f>Datapre!$G$49:$J$49</c:f>
              <c:numCache>
                <c:formatCode>0</c:formatCode>
                <c:ptCount val="4"/>
                <c:pt idx="0">
                  <c:v>636.24269766903808</c:v>
                </c:pt>
                <c:pt idx="1">
                  <c:v>824.7743541861189</c:v>
                </c:pt>
                <c:pt idx="2">
                  <c:v>816.11022787493368</c:v>
                </c:pt>
                <c:pt idx="3">
                  <c:v>567.24830605024886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767-437C-BC17-20A5AF87DE2A}"/>
            </c:ext>
          </c:extLst>
        </c:ser>
        <c:ser>
          <c:idx val="3"/>
          <c:order val="3"/>
          <c:tx>
            <c:strRef>
              <c:f>Datapre!$P$50</c:f>
              <c:strCache>
                <c:ptCount val="1"/>
                <c:pt idx="0">
                  <c:v>I16H0908   |0   deg|7979|636nm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5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(Datapre!$F$50,Datapre!$F$50,Datapre!$F$50,Datapre!$F$50)</c:f>
              <c:numCache>
                <c:formatCode>0.00E+00</c:formatCode>
                <c:ptCount val="4"/>
                <c:pt idx="0">
                  <c:v>1.7021218249962721E-3</c:v>
                </c:pt>
                <c:pt idx="1">
                  <c:v>1.7021218249962721E-3</c:v>
                </c:pt>
                <c:pt idx="2">
                  <c:v>1.7021218249962721E-3</c:v>
                </c:pt>
                <c:pt idx="3">
                  <c:v>1.7021218249962721E-3</c:v>
                </c:pt>
              </c:numCache>
            </c:numRef>
          </c:xVal>
          <c:yVal>
            <c:numRef>
              <c:f>Datapre!$G$50:$J$50</c:f>
              <c:numCache>
                <c:formatCode>0</c:formatCode>
                <c:ptCount val="4"/>
                <c:pt idx="0">
                  <c:v>7036.0976160885775</c:v>
                </c:pt>
                <c:pt idx="1">
                  <c:v>6693.6084423351458</c:v>
                </c:pt>
                <c:pt idx="2">
                  <c:v>4546.8204053109712</c:v>
                </c:pt>
                <c:pt idx="3">
                  <c:v>4795.4746462264156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767-437C-BC17-20A5AF87DE2A}"/>
            </c:ext>
          </c:extLst>
        </c:ser>
        <c:ser>
          <c:idx val="4"/>
          <c:order val="4"/>
          <c:tx>
            <c:strRef>
              <c:f>Datapre!$P$51</c:f>
              <c:strCache>
                <c:ptCount val="1"/>
                <c:pt idx="0">
                  <c:v>I16H1107(R)|200 deg|7979|523nm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15"/>
            <c:spPr>
              <a:noFill/>
              <a:ln w="25400">
                <a:solidFill>
                  <a:schemeClr val="tx1"/>
                </a:solidFill>
              </a:ln>
            </c:spPr>
          </c:marker>
          <c:xVal>
            <c:numRef>
              <c:f>(Datapre!$F$51,Datapre!$F$51,Datapre!$F$51,Datapre!$F$51)</c:f>
              <c:numCache>
                <c:formatCode>0.00E+00</c:formatCode>
                <c:ptCount val="4"/>
                <c:pt idx="0">
                  <c:v>2.0783148217465904E-3</c:v>
                </c:pt>
                <c:pt idx="1">
                  <c:v>2.0783148217465904E-3</c:v>
                </c:pt>
                <c:pt idx="2">
                  <c:v>2.0783148217465904E-3</c:v>
                </c:pt>
                <c:pt idx="3">
                  <c:v>2.0783148217465904E-3</c:v>
                </c:pt>
              </c:numCache>
            </c:numRef>
          </c:xVal>
          <c:yVal>
            <c:numRef>
              <c:f>Datapre!$G$51:$J$51</c:f>
              <c:numCache>
                <c:formatCode>0</c:formatCode>
                <c:ptCount val="4"/>
                <c:pt idx="0">
                  <c:v>2227.418277315764</c:v>
                </c:pt>
                <c:pt idx="1">
                  <c:v>2548.2860864023055</c:v>
                </c:pt>
                <c:pt idx="2">
                  <c:v>2027.4716004948828</c:v>
                </c:pt>
                <c:pt idx="3">
                  <c:v>1955.1684990439771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767-437C-BC17-20A5AF87DE2A}"/>
            </c:ext>
          </c:extLst>
        </c:ser>
        <c:ser>
          <c:idx val="5"/>
          <c:order val="5"/>
          <c:tx>
            <c:strRef>
              <c:f>Datapre!$P$52</c:f>
              <c:strCache>
                <c:ptCount val="1"/>
                <c:pt idx="0">
                  <c:v>I16H0408   |400 deg|7979|548nm</c:v>
                </c:pt>
              </c:strCache>
            </c:strRef>
          </c:tx>
          <c:spPr>
            <a:ln w="28575">
              <a:noFill/>
            </a:ln>
          </c:spPr>
          <c:marker>
            <c:symbol val="dash"/>
            <c:size val="15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(Datapre!$F$52,Datapre!$F$52,Datapre!$F$52,Datapre!$F$52)</c:f>
              <c:numCache>
                <c:formatCode>0.00E+00</c:formatCode>
                <c:ptCount val="4"/>
                <c:pt idx="0">
                  <c:v>2.616716086572805E-4</c:v>
                </c:pt>
                <c:pt idx="1">
                  <c:v>2.616716086572805E-4</c:v>
                </c:pt>
                <c:pt idx="2">
                  <c:v>2.616716086572805E-4</c:v>
                </c:pt>
                <c:pt idx="3">
                  <c:v>2.616716086572805E-4</c:v>
                </c:pt>
              </c:numCache>
            </c:numRef>
          </c:xVal>
          <c:yVal>
            <c:numRef>
              <c:f>Datapre!$G$52:$J$52</c:f>
              <c:numCache>
                <c:formatCode>0</c:formatCode>
                <c:ptCount val="4"/>
                <c:pt idx="0">
                  <c:v>345.24241884754611</c:v>
                </c:pt>
                <c:pt idx="1">
                  <c:v>327.77671532846716</c:v>
                </c:pt>
                <c:pt idx="2">
                  <c:v>309.51712521055583</c:v>
                </c:pt>
                <c:pt idx="3">
                  <c:v>347.96569079554138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767-437C-BC17-20A5AF87D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55008"/>
        <c:axId val="43761664"/>
      </c:scatterChart>
      <c:valAx>
        <c:axId val="43755008"/>
        <c:scaling>
          <c:logBase val="10"/>
          <c:orientation val="minMax"/>
          <c:max val="2.0000000000000004E-2"/>
          <c:min val="1.0000000000000004E-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400">
                    <a:latin typeface="Calibri" panose="020F0502020204030204" pitchFamily="34" charset="0"/>
                  </a:defRPr>
                </a:pPr>
                <a:r>
                  <a:rPr lang="en-GB" sz="2400" baseline="0">
                    <a:latin typeface="Calibri" panose="020F0502020204030204" pitchFamily="34" charset="0"/>
                  </a:rPr>
                  <a:t>Spins/nm</a:t>
                </a:r>
                <a:r>
                  <a:rPr lang="en-GB" sz="2400" baseline="30000">
                    <a:latin typeface="Calibri" panose="020F0502020204030204" pitchFamily="34" charset="0"/>
                  </a:rPr>
                  <a:t>3</a:t>
                </a:r>
              </a:p>
            </c:rich>
          </c:tx>
          <c:layout>
            <c:manualLayout>
              <c:xMode val="edge"/>
              <c:yMode val="edge"/>
              <c:x val="0.43164568821764016"/>
              <c:y val="0.92559725352719491"/>
            </c:manualLayout>
          </c:layout>
          <c:overlay val="0"/>
        </c:title>
        <c:numFmt formatCode="0.E+0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Calibri" panose="020F0502020204030204" pitchFamily="34" charset="0"/>
              </a:defRPr>
            </a:pPr>
            <a:endParaRPr lang="en-US"/>
          </a:p>
        </c:txPr>
        <c:crossAx val="43761664"/>
        <c:crossesAt val="100"/>
        <c:crossBetween val="midCat"/>
      </c:valAx>
      <c:valAx>
        <c:axId val="43761664"/>
        <c:scaling>
          <c:logBase val="10"/>
          <c:orientation val="minMax"/>
          <c:max val="100000"/>
          <c:min val="100"/>
        </c:scaling>
        <c:delete val="0"/>
        <c:axPos val="l"/>
        <c:minorGridlines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2400">
                    <a:latin typeface="Calibri" panose="020F0502020204030204" pitchFamily="34" charset="0"/>
                  </a:defRPr>
                </a:pPr>
                <a:r>
                  <a:rPr lang="en-GB" sz="2400">
                    <a:latin typeface="Calibri" panose="020F0502020204030204" pitchFamily="34" charset="0"/>
                  </a:rPr>
                  <a:t>Absorption [ppm/110 nm]</a:t>
                </a:r>
              </a:p>
            </c:rich>
          </c:tx>
          <c:layout>
            <c:manualLayout>
              <c:xMode val="edge"/>
              <c:yMode val="edge"/>
              <c:x val="0"/>
              <c:y val="0.17406959605625372"/>
            </c:manualLayout>
          </c:layout>
          <c:overlay val="0"/>
        </c:title>
        <c:numFmt formatCode="0.E+00" sourceLinked="0"/>
        <c:majorTickMark val="out"/>
        <c:minorTickMark val="out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Calibri" panose="020F0502020204030204" pitchFamily="34" charset="0"/>
              </a:defRPr>
            </a:pPr>
            <a:endParaRPr lang="en-US"/>
          </a:p>
        </c:txPr>
        <c:crossAx val="43755008"/>
        <c:crossesAt val="1.0000000000000004E-5"/>
        <c:crossBetween val="midCat"/>
      </c:valAx>
    </c:plotArea>
    <c:legend>
      <c:legendPos val="r"/>
      <c:layout>
        <c:manualLayout>
          <c:xMode val="edge"/>
          <c:yMode val="edge"/>
          <c:x val="0.15503608706656147"/>
          <c:y val="6.0244806146003874E-2"/>
          <c:w val="0.31083229232988663"/>
          <c:h val="0.2743560798012227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>
              <a:latin typeface="Consolas" panose="020B0609020204030204" pitchFamily="49" charset="0"/>
              <a:cs typeface="Consolas" panose="020B06090202040302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56878816452959"/>
          <c:y val="4.4384379209164576E-2"/>
          <c:w val="0.79552876258942551"/>
          <c:h val="0.83080457684999165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Datapre!$P$47</c:f>
              <c:strCache>
                <c:ptCount val="1"/>
                <c:pt idx="0">
                  <c:v>I16C3110(R)|0   deg|JGS1|579nm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5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(Datapre!$F$47,Datapre!$F$47,Datapre!$F$47,Datapre!$F$47)</c:f>
              <c:numCache>
                <c:formatCode>0.00E+00</c:formatCode>
                <c:ptCount val="4"/>
                <c:pt idx="0">
                  <c:v>1.3106178525483844E-2</c:v>
                </c:pt>
                <c:pt idx="1">
                  <c:v>1.3106178525483844E-2</c:v>
                </c:pt>
                <c:pt idx="2">
                  <c:v>1.3106178525483844E-2</c:v>
                </c:pt>
                <c:pt idx="3">
                  <c:v>1.3106178525483844E-2</c:v>
                </c:pt>
              </c:numCache>
            </c:numRef>
          </c:xVal>
          <c:yVal>
            <c:numRef>
              <c:f>Datapre!$G$47:$J$47</c:f>
              <c:numCache>
                <c:formatCode>0</c:formatCode>
                <c:ptCount val="4"/>
                <c:pt idx="0">
                  <c:v>5181.9548391223689</c:v>
                </c:pt>
                <c:pt idx="1">
                  <c:v>31690.972661021948</c:v>
                </c:pt>
                <c:pt idx="2">
                  <c:v>19154.277932775341</c:v>
                </c:pt>
                <c:pt idx="3">
                  <c:v>19249.050086355783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67-437C-BC17-20A5AF87DE2A}"/>
            </c:ext>
          </c:extLst>
        </c:ser>
        <c:ser>
          <c:idx val="1"/>
          <c:order val="1"/>
          <c:tx>
            <c:strRef>
              <c:f>Datapre!$P$48</c:f>
              <c:strCache>
                <c:ptCount val="1"/>
                <c:pt idx="0">
                  <c:v>I16E1708(L)|200 deg|JGS1|242nm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(Datapre!$F$48,Datapre!$F$48,Datapre!$F$48,Datapre!$F$48)</c:f>
              <c:numCache>
                <c:formatCode>0.00E+00</c:formatCode>
                <c:ptCount val="4"/>
                <c:pt idx="0">
                  <c:v>6.1485465525869579E-4</c:v>
                </c:pt>
                <c:pt idx="1">
                  <c:v>6.1485465525869579E-4</c:v>
                </c:pt>
                <c:pt idx="2">
                  <c:v>6.1485465525869579E-4</c:v>
                </c:pt>
                <c:pt idx="3">
                  <c:v>6.1485465525869579E-4</c:v>
                </c:pt>
              </c:numCache>
            </c:numRef>
          </c:xVal>
          <c:yVal>
            <c:numRef>
              <c:f>Datapre!$G$48:$J$48</c:f>
              <c:numCache>
                <c:formatCode>0</c:formatCode>
                <c:ptCount val="4"/>
                <c:pt idx="0">
                  <c:v>2450.284090909091</c:v>
                </c:pt>
                <c:pt idx="1">
                  <c:v>2314.8148148148148</c:v>
                </c:pt>
                <c:pt idx="2">
                  <c:v>1861.0634648370497</c:v>
                </c:pt>
                <c:pt idx="3">
                  <c:v>2727.2727272727275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767-437C-BC17-20A5AF87DE2A}"/>
            </c:ext>
          </c:extLst>
        </c:ser>
        <c:ser>
          <c:idx val="2"/>
          <c:order val="2"/>
          <c:tx>
            <c:strRef>
              <c:f>Datapre!$P$49</c:f>
              <c:strCache>
                <c:ptCount val="1"/>
                <c:pt idx="0">
                  <c:v>I16F2008(L)|400 deg|JGS1|459nm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5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(Datapre!$F$49,Datapre!$F$49,Datapre!$F$49,Datapre!$F$49)</c:f>
              <c:numCache>
                <c:formatCode>0.00E+00</c:formatCode>
                <c:ptCount val="4"/>
                <c:pt idx="0">
                  <c:v>1.654902473106298E-3</c:v>
                </c:pt>
                <c:pt idx="1">
                  <c:v>1.654902473106298E-3</c:v>
                </c:pt>
                <c:pt idx="2">
                  <c:v>1.654902473106298E-3</c:v>
                </c:pt>
                <c:pt idx="3">
                  <c:v>1.654902473106298E-3</c:v>
                </c:pt>
              </c:numCache>
            </c:numRef>
          </c:xVal>
          <c:yVal>
            <c:numRef>
              <c:f>Datapre!$G$49:$J$49</c:f>
              <c:numCache>
                <c:formatCode>0</c:formatCode>
                <c:ptCount val="4"/>
                <c:pt idx="0">
                  <c:v>636.24269766903808</c:v>
                </c:pt>
                <c:pt idx="1">
                  <c:v>824.7743541861189</c:v>
                </c:pt>
                <c:pt idx="2">
                  <c:v>816.11022787493368</c:v>
                </c:pt>
                <c:pt idx="3">
                  <c:v>567.24830605024886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767-437C-BC17-20A5AF87DE2A}"/>
            </c:ext>
          </c:extLst>
        </c:ser>
        <c:ser>
          <c:idx val="3"/>
          <c:order val="3"/>
          <c:tx>
            <c:strRef>
              <c:f>Datapre!$P$50</c:f>
              <c:strCache>
                <c:ptCount val="1"/>
                <c:pt idx="0">
                  <c:v>I16H0908   |0   deg|7979|636nm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5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(Datapre!$F$50,Datapre!$F$50,Datapre!$F$50,Datapre!$F$50)</c:f>
              <c:numCache>
                <c:formatCode>0.00E+00</c:formatCode>
                <c:ptCount val="4"/>
                <c:pt idx="0">
                  <c:v>1.7021218249962721E-3</c:v>
                </c:pt>
                <c:pt idx="1">
                  <c:v>1.7021218249962721E-3</c:v>
                </c:pt>
                <c:pt idx="2">
                  <c:v>1.7021218249962721E-3</c:v>
                </c:pt>
                <c:pt idx="3">
                  <c:v>1.7021218249962721E-3</c:v>
                </c:pt>
              </c:numCache>
            </c:numRef>
          </c:xVal>
          <c:yVal>
            <c:numRef>
              <c:f>Datapre!$G$50:$J$50</c:f>
              <c:numCache>
                <c:formatCode>0</c:formatCode>
                <c:ptCount val="4"/>
                <c:pt idx="0">
                  <c:v>7036.0976160885775</c:v>
                </c:pt>
                <c:pt idx="1">
                  <c:v>6693.6084423351458</c:v>
                </c:pt>
                <c:pt idx="2">
                  <c:v>4546.8204053109712</c:v>
                </c:pt>
                <c:pt idx="3">
                  <c:v>4795.4746462264156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767-437C-BC17-20A5AF87DE2A}"/>
            </c:ext>
          </c:extLst>
        </c:ser>
        <c:ser>
          <c:idx val="4"/>
          <c:order val="4"/>
          <c:tx>
            <c:strRef>
              <c:f>Datapre!$P$51</c:f>
              <c:strCache>
                <c:ptCount val="1"/>
                <c:pt idx="0">
                  <c:v>I16H1107(R)|200 deg|7979|523nm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15"/>
            <c:spPr>
              <a:noFill/>
              <a:ln w="25400">
                <a:solidFill>
                  <a:schemeClr val="tx1"/>
                </a:solidFill>
              </a:ln>
            </c:spPr>
          </c:marker>
          <c:xVal>
            <c:numRef>
              <c:f>(Datapre!$F$51,Datapre!$F$51,Datapre!$F$51,Datapre!$F$51)</c:f>
              <c:numCache>
                <c:formatCode>0.00E+00</c:formatCode>
                <c:ptCount val="4"/>
                <c:pt idx="0">
                  <c:v>2.0783148217465904E-3</c:v>
                </c:pt>
                <c:pt idx="1">
                  <c:v>2.0783148217465904E-3</c:v>
                </c:pt>
                <c:pt idx="2">
                  <c:v>2.0783148217465904E-3</c:v>
                </c:pt>
                <c:pt idx="3">
                  <c:v>2.0783148217465904E-3</c:v>
                </c:pt>
              </c:numCache>
            </c:numRef>
          </c:xVal>
          <c:yVal>
            <c:numRef>
              <c:f>Datapre!$G$51:$J$51</c:f>
              <c:numCache>
                <c:formatCode>0</c:formatCode>
                <c:ptCount val="4"/>
                <c:pt idx="0">
                  <c:v>2227.418277315764</c:v>
                </c:pt>
                <c:pt idx="1">
                  <c:v>2548.2860864023055</c:v>
                </c:pt>
                <c:pt idx="2">
                  <c:v>2027.4716004948828</c:v>
                </c:pt>
                <c:pt idx="3">
                  <c:v>1955.1684990439771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767-437C-BC17-20A5AF87DE2A}"/>
            </c:ext>
          </c:extLst>
        </c:ser>
        <c:ser>
          <c:idx val="5"/>
          <c:order val="5"/>
          <c:tx>
            <c:strRef>
              <c:f>Datapre!$P$52</c:f>
              <c:strCache>
                <c:ptCount val="1"/>
                <c:pt idx="0">
                  <c:v>I16H0408   |400 deg|7979|548nm</c:v>
                </c:pt>
              </c:strCache>
            </c:strRef>
          </c:tx>
          <c:spPr>
            <a:ln w="28575">
              <a:noFill/>
            </a:ln>
          </c:spPr>
          <c:marker>
            <c:symbol val="dash"/>
            <c:size val="15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(Datapre!$F$52,Datapre!$F$52,Datapre!$F$52,Datapre!$F$52)</c:f>
              <c:numCache>
                <c:formatCode>0.00E+00</c:formatCode>
                <c:ptCount val="4"/>
                <c:pt idx="0">
                  <c:v>2.616716086572805E-4</c:v>
                </c:pt>
                <c:pt idx="1">
                  <c:v>2.616716086572805E-4</c:v>
                </c:pt>
                <c:pt idx="2">
                  <c:v>2.616716086572805E-4</c:v>
                </c:pt>
                <c:pt idx="3">
                  <c:v>2.616716086572805E-4</c:v>
                </c:pt>
              </c:numCache>
            </c:numRef>
          </c:xVal>
          <c:yVal>
            <c:numRef>
              <c:f>Datapre!$G$52:$J$52</c:f>
              <c:numCache>
                <c:formatCode>0</c:formatCode>
                <c:ptCount val="4"/>
                <c:pt idx="0">
                  <c:v>345.24241884754611</c:v>
                </c:pt>
                <c:pt idx="1">
                  <c:v>327.77671532846716</c:v>
                </c:pt>
                <c:pt idx="2">
                  <c:v>309.51712521055583</c:v>
                </c:pt>
                <c:pt idx="3">
                  <c:v>347.96569079554138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767-437C-BC17-20A5AF87DE2A}"/>
            </c:ext>
          </c:extLst>
        </c:ser>
        <c:ser>
          <c:idx val="6"/>
          <c:order val="6"/>
          <c:tx>
            <c:strRef>
              <c:f>Datapost!$P$47</c:f>
              <c:strCache>
                <c:ptCount val="1"/>
                <c:pt idx="0">
                  <c:v>I16C3110(R)|0   deg|JGS1|579nm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5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(Datapost!$F$47,Datapost!$F$47,Datapost!$F$47,Datapost!$F$47)</c:f>
              <c:numCache>
                <c:formatCode>0.00E+00</c:formatCode>
                <c:ptCount val="4"/>
                <c:pt idx="0">
                  <c:v>3.9637511635378134E-4</c:v>
                </c:pt>
                <c:pt idx="1">
                  <c:v>3.9637511635378134E-4</c:v>
                </c:pt>
                <c:pt idx="2">
                  <c:v>3.9637511635378134E-4</c:v>
                </c:pt>
                <c:pt idx="3">
                  <c:v>3.9637511635378134E-4</c:v>
                </c:pt>
              </c:numCache>
            </c:numRef>
          </c:xVal>
          <c:yVal>
            <c:numRef>
              <c:f>Datapost!$G$47:$J$47</c:f>
              <c:numCache>
                <c:formatCode>0</c:formatCode>
                <c:ptCount val="4"/>
                <c:pt idx="0">
                  <c:v>898.10017271157176</c:v>
                </c:pt>
                <c:pt idx="1">
                  <c:v>6849.226943005182</c:v>
                </c:pt>
                <c:pt idx="2">
                  <c:v>680.51813471502589</c:v>
                </c:pt>
                <c:pt idx="3">
                  <c:v>1043.3642038268531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767-437C-BC17-20A5AF87DE2A}"/>
            </c:ext>
          </c:extLst>
        </c:ser>
        <c:ser>
          <c:idx val="7"/>
          <c:order val="7"/>
          <c:tx>
            <c:strRef>
              <c:f>Datapost!$P$48</c:f>
              <c:strCache>
                <c:ptCount val="1"/>
                <c:pt idx="0">
                  <c:v>I16E1708(L)|200 deg|JGS1|242nm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Datapost!$F$48</c:f>
              <c:numCache>
                <c:formatCode>0.00E+00</c:formatCode>
                <c:ptCount val="1"/>
                <c:pt idx="0">
                  <c:v>1.0839716722069661E-4</c:v>
                </c:pt>
              </c:numCache>
            </c:numRef>
          </c:xVal>
          <c:yVal>
            <c:numRef>
              <c:f>Datapost!$G$48:$J$48</c:f>
              <c:numCache>
                <c:formatCode>0</c:formatCode>
                <c:ptCount val="4"/>
                <c:pt idx="0">
                  <c:v>455.83978078658936</c:v>
                </c:pt>
                <c:pt idx="1">
                  <c:v>390.43951915852739</c:v>
                </c:pt>
                <c:pt idx="2">
                  <c:v>371.22994652406419</c:v>
                </c:pt>
                <c:pt idx="3">
                  <c:v>481.42506142506147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767-437C-BC17-20A5AF87DE2A}"/>
            </c:ext>
          </c:extLst>
        </c:ser>
        <c:ser>
          <c:idx val="8"/>
          <c:order val="8"/>
          <c:tx>
            <c:strRef>
              <c:f>Datapost!$P$49</c:f>
              <c:strCache>
                <c:ptCount val="1"/>
                <c:pt idx="0">
                  <c:v>I16F2008(L)|400 deg|JGS1|459nm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5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(Datapost!$F$49,Datapost!$F$49,Datapost!$F$49,Datapost!$F$49)</c:f>
              <c:numCache>
                <c:formatCode>0.00E+00</c:formatCode>
                <c:ptCount val="4"/>
                <c:pt idx="0">
                  <c:v>5.2765568336502584E-4</c:v>
                </c:pt>
                <c:pt idx="1">
                  <c:v>5.2765568336502584E-4</c:v>
                </c:pt>
                <c:pt idx="2">
                  <c:v>5.2765568336502584E-4</c:v>
                </c:pt>
                <c:pt idx="3">
                  <c:v>5.2765568336502584E-4</c:v>
                </c:pt>
              </c:numCache>
            </c:numRef>
          </c:xVal>
          <c:yVal>
            <c:numRef>
              <c:f>Datapost!$G$49:$J$49</c:f>
              <c:numCache>
                <c:formatCode>0</c:formatCode>
                <c:ptCount val="4"/>
                <c:pt idx="0">
                  <c:v>496.42914076199588</c:v>
                </c:pt>
                <c:pt idx="1">
                  <c:v>441.29773502692484</c:v>
                </c:pt>
                <c:pt idx="2">
                  <c:v>448.90801849194969</c:v>
                </c:pt>
                <c:pt idx="3">
                  <c:v>503.85487528344663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A767-437C-BC17-20A5AF87DE2A}"/>
            </c:ext>
          </c:extLst>
        </c:ser>
        <c:ser>
          <c:idx val="9"/>
          <c:order val="9"/>
          <c:tx>
            <c:strRef>
              <c:f>Datapost!$P$49</c:f>
              <c:strCache>
                <c:ptCount val="1"/>
                <c:pt idx="0">
                  <c:v>I16F2008(L)|400 deg|JGS1|459nm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5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(Datapost!$F$50,Datapost!$F$50,Datapost!$F$50,Datapost!$F$50)</c:f>
              <c:numCache>
                <c:formatCode>0.00E+00</c:formatCode>
                <c:ptCount val="4"/>
                <c:pt idx="0">
                  <c:v>7.3246256637260097E-4</c:v>
                </c:pt>
                <c:pt idx="1">
                  <c:v>7.3246256637260097E-4</c:v>
                </c:pt>
                <c:pt idx="2">
                  <c:v>7.3246256637260097E-4</c:v>
                </c:pt>
                <c:pt idx="3">
                  <c:v>7.3246256637260097E-4</c:v>
                </c:pt>
              </c:numCache>
            </c:numRef>
          </c:xVal>
          <c:yVal>
            <c:numRef>
              <c:f>Datapost!$G$50:$J$50</c:f>
              <c:numCache>
                <c:formatCode>0</c:formatCode>
                <c:ptCount val="4"/>
                <c:pt idx="0">
                  <c:v>496.42914076199588</c:v>
                </c:pt>
                <c:pt idx="1">
                  <c:v>441.29773502692484</c:v>
                </c:pt>
                <c:pt idx="2">
                  <c:v>448.90801849194969</c:v>
                </c:pt>
                <c:pt idx="3">
                  <c:v>503.85487528344663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A767-437C-BC17-20A5AF87DE2A}"/>
            </c:ext>
          </c:extLst>
        </c:ser>
        <c:ser>
          <c:idx val="10"/>
          <c:order val="10"/>
          <c:tx>
            <c:strRef>
              <c:f>Datapost!$P$51</c:f>
              <c:strCache>
                <c:ptCount val="1"/>
                <c:pt idx="0">
                  <c:v>I16H0908   |0   deg|7979|636nm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5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(Datapost!$F$51,Datapost!$F$51,Datapost!$F$51,Datapost!$F$51)</c:f>
              <c:numCache>
                <c:formatCode>0.00E+00</c:formatCode>
                <c:ptCount val="4"/>
                <c:pt idx="0">
                  <c:v>1.9529101798802131E-5</c:v>
                </c:pt>
                <c:pt idx="1">
                  <c:v>1.9529101798802131E-5</c:v>
                </c:pt>
                <c:pt idx="2">
                  <c:v>1.9529101798802131E-5</c:v>
                </c:pt>
                <c:pt idx="3">
                  <c:v>1.9529101798802131E-5</c:v>
                </c:pt>
              </c:numCache>
            </c:numRef>
          </c:xVal>
          <c:yVal>
            <c:numRef>
              <c:f>Datapost!$G$51:$J$51</c:f>
              <c:numCache>
                <c:formatCode>0</c:formatCode>
                <c:ptCount val="4"/>
                <c:pt idx="0">
                  <c:v>145.83849791121514</c:v>
                </c:pt>
                <c:pt idx="1">
                  <c:v>131.9784738247138</c:v>
                </c:pt>
                <c:pt idx="2">
                  <c:v>119.4089509858557</c:v>
                </c:pt>
                <c:pt idx="3">
                  <c:v>125.64438531419663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A767-437C-BC17-20A5AF87DE2A}"/>
            </c:ext>
          </c:extLst>
        </c:ser>
        <c:ser>
          <c:idx val="11"/>
          <c:order val="11"/>
          <c:tx>
            <c:strRef>
              <c:f>Datapost!$P$52</c:f>
              <c:strCache>
                <c:ptCount val="1"/>
                <c:pt idx="0">
                  <c:v>I16H1107(R)|200 deg|7979|523nm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15"/>
            <c:spPr>
              <a:noFill/>
              <a:ln w="25400">
                <a:solidFill>
                  <a:schemeClr val="tx1"/>
                </a:solidFill>
              </a:ln>
            </c:spPr>
          </c:marker>
          <c:xVal>
            <c:numRef>
              <c:f>(Datapost!$F$52,Datapost!$F$52,Datapost!$F$52,Datapost!$F$52)</c:f>
              <c:numCache>
                <c:formatCode>0.00E+00</c:formatCode>
                <c:ptCount val="4"/>
                <c:pt idx="0">
                  <c:v>2.5363486307137186E-5</c:v>
                </c:pt>
                <c:pt idx="1">
                  <c:v>2.5363486307137186E-5</c:v>
                </c:pt>
                <c:pt idx="2">
                  <c:v>2.5363486307137186E-5</c:v>
                </c:pt>
                <c:pt idx="3">
                  <c:v>2.5363486307137186E-5</c:v>
                </c:pt>
              </c:numCache>
            </c:numRef>
          </c:xVal>
          <c:yVal>
            <c:numRef>
              <c:f>Datapost!$G$52:$J$52</c:f>
              <c:numCache>
                <c:formatCode>0</c:formatCode>
                <c:ptCount val="4"/>
                <c:pt idx="0">
                  <c:v>211.03801406487995</c:v>
                </c:pt>
                <c:pt idx="1">
                  <c:v>214.71532792515177</c:v>
                </c:pt>
                <c:pt idx="2">
                  <c:v>227.1078844756903</c:v>
                </c:pt>
                <c:pt idx="3">
                  <c:v>216.19706690219451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A767-437C-BC17-20A5AF87DE2A}"/>
            </c:ext>
          </c:extLst>
        </c:ser>
        <c:ser>
          <c:idx val="12"/>
          <c:order val="12"/>
          <c:tx>
            <c:strRef>
              <c:f>Datapost!$P$53</c:f>
              <c:strCache>
                <c:ptCount val="1"/>
                <c:pt idx="0">
                  <c:v>I16H0408   |400 deg|7979|548nm</c:v>
                </c:pt>
              </c:strCache>
            </c:strRef>
          </c:tx>
          <c:spPr>
            <a:ln w="28575">
              <a:noFill/>
            </a:ln>
          </c:spPr>
          <c:marker>
            <c:symbol val="dash"/>
            <c:size val="15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(Datapost!$F$53,Datapost!$F$53,Datapost!$F$53,Datapost!$F$53)</c:f>
              <c:numCache>
                <c:formatCode>0.00E+00</c:formatCode>
                <c:ptCount val="4"/>
                <c:pt idx="0">
                  <c:v>2.6536371601313633E-4</c:v>
                </c:pt>
                <c:pt idx="1">
                  <c:v>2.6536371601313633E-4</c:v>
                </c:pt>
                <c:pt idx="2">
                  <c:v>2.6536371601313633E-4</c:v>
                </c:pt>
                <c:pt idx="3">
                  <c:v>2.6536371601313633E-4</c:v>
                </c:pt>
              </c:numCache>
            </c:numRef>
          </c:xVal>
          <c:yVal>
            <c:numRef>
              <c:f>Datapost!$G$53:$J$53</c:f>
              <c:numCache>
                <c:formatCode>0</c:formatCode>
                <c:ptCount val="4"/>
                <c:pt idx="0">
                  <c:v>283.7770144554172</c:v>
                </c:pt>
                <c:pt idx="1">
                  <c:v>258.92554744525552</c:v>
                </c:pt>
                <c:pt idx="2">
                  <c:v>256.92588433464346</c:v>
                </c:pt>
                <c:pt idx="3">
                  <c:v>285.83806887767605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A767-437C-BC17-20A5AF87D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55008"/>
        <c:axId val="43761664"/>
      </c:scatterChart>
      <c:valAx>
        <c:axId val="43755008"/>
        <c:scaling>
          <c:logBase val="10"/>
          <c:orientation val="minMax"/>
          <c:max val="2.0000000000000004E-2"/>
          <c:min val="1.0000000000000004E-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400">
                    <a:latin typeface="Calibri" panose="020F0502020204030204" pitchFamily="34" charset="0"/>
                  </a:defRPr>
                </a:pPr>
                <a:r>
                  <a:rPr lang="en-GB" sz="2400" baseline="0">
                    <a:latin typeface="Calibri" panose="020F0502020204030204" pitchFamily="34" charset="0"/>
                  </a:rPr>
                  <a:t>Spins/nm</a:t>
                </a:r>
                <a:r>
                  <a:rPr lang="en-GB" sz="2400" baseline="30000">
                    <a:latin typeface="Calibri" panose="020F0502020204030204" pitchFamily="34" charset="0"/>
                  </a:rPr>
                  <a:t>3</a:t>
                </a:r>
              </a:p>
            </c:rich>
          </c:tx>
          <c:layout>
            <c:manualLayout>
              <c:xMode val="edge"/>
              <c:yMode val="edge"/>
              <c:x val="0.43164568821764016"/>
              <c:y val="0.92559725352719491"/>
            </c:manualLayout>
          </c:layout>
          <c:overlay val="0"/>
        </c:title>
        <c:numFmt formatCode="0.E+0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Calibri" panose="020F0502020204030204" pitchFamily="34" charset="0"/>
              </a:defRPr>
            </a:pPr>
            <a:endParaRPr lang="en-US"/>
          </a:p>
        </c:txPr>
        <c:crossAx val="43761664"/>
        <c:crossesAt val="100"/>
        <c:crossBetween val="midCat"/>
      </c:valAx>
      <c:valAx>
        <c:axId val="43761664"/>
        <c:scaling>
          <c:logBase val="10"/>
          <c:orientation val="minMax"/>
          <c:max val="100000"/>
          <c:min val="100"/>
        </c:scaling>
        <c:delete val="0"/>
        <c:axPos val="l"/>
        <c:minorGridlines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2400">
                    <a:latin typeface="Calibri" panose="020F0502020204030204" pitchFamily="34" charset="0"/>
                  </a:defRPr>
                </a:pPr>
                <a:r>
                  <a:rPr lang="en-GB" sz="2400">
                    <a:latin typeface="Calibri" panose="020F0502020204030204" pitchFamily="34" charset="0"/>
                  </a:rPr>
                  <a:t>Absorption [ppm/110 nm]</a:t>
                </a:r>
              </a:p>
            </c:rich>
          </c:tx>
          <c:layout>
            <c:manualLayout>
              <c:xMode val="edge"/>
              <c:yMode val="edge"/>
              <c:x val="0"/>
              <c:y val="0.17406959605625372"/>
            </c:manualLayout>
          </c:layout>
          <c:overlay val="0"/>
        </c:title>
        <c:numFmt formatCode="0.E+00" sourceLinked="0"/>
        <c:majorTickMark val="out"/>
        <c:minorTickMark val="out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Calibri" panose="020F0502020204030204" pitchFamily="34" charset="0"/>
              </a:defRPr>
            </a:pPr>
            <a:endParaRPr lang="en-US"/>
          </a:p>
        </c:txPr>
        <c:crossAx val="43755008"/>
        <c:crossesAt val="1.0000000000000004E-5"/>
        <c:crossBetween val="midCat"/>
      </c:valAx>
    </c:plotArea>
    <c:legend>
      <c:legendPos val="r"/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0.15503608706656147"/>
          <c:y val="6.0244806146003874E-2"/>
          <c:w val="0.31083229232988663"/>
          <c:h val="0.2743560798012227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>
              <a:latin typeface="Consolas" panose="020B0609020204030204" pitchFamily="49" charset="0"/>
              <a:cs typeface="Consolas" panose="020B06090202040302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13661663499736"/>
          <c:y val="2.8297754074173505E-2"/>
          <c:w val="0.85542766672421466"/>
          <c:h val="0.84326701774628332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Datapost!$P$47</c:f>
              <c:strCache>
                <c:ptCount val="1"/>
                <c:pt idx="0">
                  <c:v>I16C3110(R)|0   deg|JGS1|579nm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(Datapost!$B$11,Datapost!$B$11,Datapost!$B$11,Datapost!$B$11)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Datapost!$K$10:$K$13</c:f>
              <c:numCache>
                <c:formatCode>0</c:formatCode>
                <c:ptCount val="4"/>
                <c:pt idx="0">
                  <c:v>898.10017271157176</c:v>
                </c:pt>
                <c:pt idx="1">
                  <c:v>6849.226943005182</c:v>
                </c:pt>
                <c:pt idx="2">
                  <c:v>680.51813471502589</c:v>
                </c:pt>
                <c:pt idx="3">
                  <c:v>1043.3642038268531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741-4E8C-B10B-615C6C70D6F3}"/>
            </c:ext>
          </c:extLst>
        </c:ser>
        <c:ser>
          <c:idx val="1"/>
          <c:order val="1"/>
          <c:tx>
            <c:strRef>
              <c:f>Datapost!$P$48</c:f>
              <c:strCache>
                <c:ptCount val="1"/>
                <c:pt idx="0">
                  <c:v>I16E1708(L)|200 deg|JGS1|242nm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5"/>
            <c:spPr>
              <a:solidFill>
                <a:srgbClr val="00B05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(Datapost!$B$17,Datapost!$B$17,Datapost!$B$17,Datapost!$B$17)</c:f>
              <c:numCache>
                <c:formatCode>General</c:formatCode>
                <c:ptCount val="4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</c:numCache>
            </c:numRef>
          </c:xVal>
          <c:yVal>
            <c:numRef>
              <c:f>Datapost!$K$16:$K$19</c:f>
              <c:numCache>
                <c:formatCode>0</c:formatCode>
                <c:ptCount val="4"/>
                <c:pt idx="0">
                  <c:v>455.83978078658936</c:v>
                </c:pt>
                <c:pt idx="1">
                  <c:v>390.43951915852739</c:v>
                </c:pt>
                <c:pt idx="2">
                  <c:v>371.22994652406419</c:v>
                </c:pt>
                <c:pt idx="3">
                  <c:v>481.42506142506147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741-4E8C-B10B-615C6C70D6F3}"/>
            </c:ext>
          </c:extLst>
        </c:ser>
        <c:ser>
          <c:idx val="2"/>
          <c:order val="2"/>
          <c:tx>
            <c:strRef>
              <c:f>Datapost!$P$49</c:f>
              <c:strCache>
                <c:ptCount val="1"/>
                <c:pt idx="0">
                  <c:v>I16F2008(L)|400 deg|JGS1|459nm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5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(Datapost!$B$23,Datapost!$B$23,Datapost!$B$23,Datapost!$B$23)</c:f>
              <c:numCache>
                <c:formatCode>General</c:formatCode>
                <c:ptCount val="4"/>
                <c:pt idx="0">
                  <c:v>400</c:v>
                </c:pt>
                <c:pt idx="1">
                  <c:v>400</c:v>
                </c:pt>
                <c:pt idx="2">
                  <c:v>400</c:v>
                </c:pt>
                <c:pt idx="3">
                  <c:v>400</c:v>
                </c:pt>
              </c:numCache>
            </c:numRef>
          </c:xVal>
          <c:yVal>
            <c:numRef>
              <c:f>Datapost!$K$22:$K$25</c:f>
              <c:numCache>
                <c:formatCode>0</c:formatCode>
                <c:ptCount val="4"/>
                <c:pt idx="0">
                  <c:v>496.42914076199588</c:v>
                </c:pt>
                <c:pt idx="1">
                  <c:v>441.29773502692484</c:v>
                </c:pt>
                <c:pt idx="2">
                  <c:v>448.90801849194969</c:v>
                </c:pt>
                <c:pt idx="3">
                  <c:v>503.85487528344663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741-4E8C-B10B-615C6C70D6F3}"/>
            </c:ext>
          </c:extLst>
        </c:ser>
        <c:ser>
          <c:idx val="3"/>
          <c:order val="3"/>
          <c:tx>
            <c:strRef>
              <c:f>Datapost!$P$51</c:f>
              <c:strCache>
                <c:ptCount val="1"/>
                <c:pt idx="0">
                  <c:v>I16H0908   |0   deg|7979|636nm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5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(Datapost!$B$29,Datapost!$B$29,Datapost!$B$29,Datapost!$B$29)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Datapost!$K$28:$K$31</c:f>
              <c:numCache>
                <c:formatCode>0</c:formatCode>
                <c:ptCount val="4"/>
                <c:pt idx="0">
                  <c:v>145.83849791121514</c:v>
                </c:pt>
                <c:pt idx="1">
                  <c:v>131.9784738247138</c:v>
                </c:pt>
                <c:pt idx="2">
                  <c:v>119.4089509858557</c:v>
                </c:pt>
                <c:pt idx="3">
                  <c:v>125.64438531419663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741-4E8C-B10B-615C6C70D6F3}"/>
            </c:ext>
          </c:extLst>
        </c:ser>
        <c:ser>
          <c:idx val="4"/>
          <c:order val="4"/>
          <c:tx>
            <c:strRef>
              <c:f>Datapost!$P$52</c:f>
              <c:strCache>
                <c:ptCount val="1"/>
                <c:pt idx="0">
                  <c:v>I16H1107(R)|200 deg|7979|523nm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tar"/>
            <c:size val="15"/>
            <c:spPr>
              <a:noFill/>
              <a:ln w="25400">
                <a:solidFill>
                  <a:schemeClr val="tx1"/>
                </a:solidFill>
              </a:ln>
              <a:effectLst/>
            </c:spPr>
          </c:marker>
          <c:xVal>
            <c:numRef>
              <c:f>(Datapost!$B$35,Datapost!$B$35,Datapost!$B$35,Datapost!$B$35)</c:f>
              <c:numCache>
                <c:formatCode>General</c:formatCode>
                <c:ptCount val="4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</c:numCache>
            </c:numRef>
          </c:xVal>
          <c:yVal>
            <c:numRef>
              <c:f>Datapost!$K$34:$K$37</c:f>
              <c:numCache>
                <c:formatCode>0</c:formatCode>
                <c:ptCount val="4"/>
                <c:pt idx="0">
                  <c:v>211.03801406487995</c:v>
                </c:pt>
                <c:pt idx="1">
                  <c:v>214.71532792515177</c:v>
                </c:pt>
                <c:pt idx="2">
                  <c:v>227.1078844756903</c:v>
                </c:pt>
                <c:pt idx="3">
                  <c:v>216.19706690219451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741-4E8C-B10B-615C6C70D6F3}"/>
            </c:ext>
          </c:extLst>
        </c:ser>
        <c:ser>
          <c:idx val="5"/>
          <c:order val="5"/>
          <c:tx>
            <c:strRef>
              <c:f>Datapost!$P$53</c:f>
              <c:strCache>
                <c:ptCount val="1"/>
                <c:pt idx="0">
                  <c:v>I16H0408   |400 deg|7979|548nm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1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(Datapost!$B$41,Datapost!$B$41,Datapost!$B$41,Datapost!$B$41)</c:f>
              <c:numCache>
                <c:formatCode>General</c:formatCode>
                <c:ptCount val="4"/>
                <c:pt idx="0">
                  <c:v>400</c:v>
                </c:pt>
                <c:pt idx="1">
                  <c:v>400</c:v>
                </c:pt>
                <c:pt idx="2">
                  <c:v>400</c:v>
                </c:pt>
                <c:pt idx="3">
                  <c:v>400</c:v>
                </c:pt>
              </c:numCache>
            </c:numRef>
          </c:xVal>
          <c:yVal>
            <c:numRef>
              <c:f>Datapost!$K$40:$K$43</c:f>
              <c:numCache>
                <c:formatCode>0</c:formatCode>
                <c:ptCount val="4"/>
                <c:pt idx="0">
                  <c:v>283.7770144554172</c:v>
                </c:pt>
                <c:pt idx="1">
                  <c:v>258.92554744525552</c:v>
                </c:pt>
                <c:pt idx="2">
                  <c:v>256.92588433464346</c:v>
                </c:pt>
                <c:pt idx="3">
                  <c:v>285.83806887767605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741-4E8C-B10B-615C6C70D6F3}"/>
            </c:ext>
          </c:extLst>
        </c:ser>
        <c:ser>
          <c:idx val="6"/>
          <c:order val="6"/>
          <c:tx>
            <c:strRef>
              <c:f>Datapre!$B$9</c:f>
              <c:strCache>
                <c:ptCount val="1"/>
                <c:pt idx="0">
                  <c:v>I16C3110(R)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(Datapre!$B$11,Datapre!$B$11,Datapre!$B$11,Datapre!$B$11)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Datapre!$K$10:$K$13</c:f>
              <c:numCache>
                <c:formatCode>0</c:formatCode>
                <c:ptCount val="4"/>
                <c:pt idx="0">
                  <c:v>5181.9548391223689</c:v>
                </c:pt>
                <c:pt idx="1">
                  <c:v>31690.972661021948</c:v>
                </c:pt>
                <c:pt idx="2">
                  <c:v>19154.277932775341</c:v>
                </c:pt>
                <c:pt idx="3">
                  <c:v>19249.050086355783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741-4E8C-B10B-615C6C70D6F3}"/>
            </c:ext>
          </c:extLst>
        </c:ser>
        <c:ser>
          <c:idx val="7"/>
          <c:order val="7"/>
          <c:tx>
            <c:strRef>
              <c:f>Datapre!$B$15</c:f>
              <c:strCache>
                <c:ptCount val="1"/>
                <c:pt idx="0">
                  <c:v>I16E1708(L)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5"/>
            <c:spPr>
              <a:solidFill>
                <a:srgbClr val="00B05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(Datapre!$B$17,Datapre!$B$17,Datapre!$B$17,Datapre!$B$17)</c:f>
              <c:numCache>
                <c:formatCode>General</c:formatCode>
                <c:ptCount val="4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</c:numCache>
            </c:numRef>
          </c:xVal>
          <c:yVal>
            <c:numRef>
              <c:f>Datapre!$K$16:$K$19</c:f>
              <c:numCache>
                <c:formatCode>0</c:formatCode>
                <c:ptCount val="4"/>
                <c:pt idx="0">
                  <c:v>2450.284090909091</c:v>
                </c:pt>
                <c:pt idx="1">
                  <c:v>2314.8148148148148</c:v>
                </c:pt>
                <c:pt idx="2">
                  <c:v>1861.0634648370497</c:v>
                </c:pt>
                <c:pt idx="3">
                  <c:v>2727.2727272727275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741-4E8C-B10B-615C6C70D6F3}"/>
            </c:ext>
          </c:extLst>
        </c:ser>
        <c:ser>
          <c:idx val="8"/>
          <c:order val="8"/>
          <c:tx>
            <c:strRef>
              <c:f>Datapre!$B$21</c:f>
              <c:strCache>
                <c:ptCount val="1"/>
                <c:pt idx="0">
                  <c:v>I16F2008(L)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5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(Datapre!$B$23,Datapre!$B$23,Datapre!$B$23,Datapre!$B$23)</c:f>
              <c:numCache>
                <c:formatCode>General</c:formatCode>
                <c:ptCount val="4"/>
                <c:pt idx="0">
                  <c:v>400</c:v>
                </c:pt>
                <c:pt idx="1">
                  <c:v>400</c:v>
                </c:pt>
                <c:pt idx="2">
                  <c:v>400</c:v>
                </c:pt>
                <c:pt idx="3">
                  <c:v>400</c:v>
                </c:pt>
              </c:numCache>
            </c:numRef>
          </c:xVal>
          <c:yVal>
            <c:numRef>
              <c:f>Datapre!$K$22:$K$25</c:f>
              <c:numCache>
                <c:formatCode>0</c:formatCode>
                <c:ptCount val="4"/>
                <c:pt idx="0">
                  <c:v>636.24269766903808</c:v>
                </c:pt>
                <c:pt idx="1">
                  <c:v>824.7743541861189</c:v>
                </c:pt>
                <c:pt idx="2">
                  <c:v>816.11022787493368</c:v>
                </c:pt>
                <c:pt idx="3">
                  <c:v>567.24830605024886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3741-4E8C-B10B-615C6C70D6F3}"/>
            </c:ext>
          </c:extLst>
        </c:ser>
        <c:ser>
          <c:idx val="9"/>
          <c:order val="9"/>
          <c:tx>
            <c:strRef>
              <c:f>Datapre!$B$33</c:f>
              <c:strCache>
                <c:ptCount val="1"/>
                <c:pt idx="0">
                  <c:v>I16H1107(R)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5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(Datapre!$B$29,Datapre!$B$29,Datapre!$B$29,Datapre!$B$29)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Datapre!$K$28:$K$31</c:f>
              <c:numCache>
                <c:formatCode>0</c:formatCode>
                <c:ptCount val="4"/>
                <c:pt idx="0">
                  <c:v>7036.0976160885775</c:v>
                </c:pt>
                <c:pt idx="1">
                  <c:v>6693.6084423351458</c:v>
                </c:pt>
                <c:pt idx="2">
                  <c:v>4546.8204053109712</c:v>
                </c:pt>
                <c:pt idx="3">
                  <c:v>4795.4746462264156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3741-4E8C-B10B-615C6C70D6F3}"/>
            </c:ext>
          </c:extLst>
        </c:ser>
        <c:ser>
          <c:idx val="10"/>
          <c:order val="10"/>
          <c:tx>
            <c:strRef>
              <c:f>Datapre!$B$33</c:f>
              <c:strCache>
                <c:ptCount val="1"/>
                <c:pt idx="0">
                  <c:v>I16H1107(R)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tar"/>
            <c:size val="15"/>
            <c:spPr>
              <a:noFill/>
              <a:ln w="25400">
                <a:solidFill>
                  <a:schemeClr val="tx1"/>
                </a:solidFill>
              </a:ln>
              <a:effectLst/>
            </c:spPr>
          </c:marker>
          <c:xVal>
            <c:numRef>
              <c:f>(Datapre!$B$35,Datapre!$B$35,Datapre!$B$35,Datapre!$B$35)</c:f>
              <c:numCache>
                <c:formatCode>General</c:formatCode>
                <c:ptCount val="4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</c:numCache>
            </c:numRef>
          </c:xVal>
          <c:yVal>
            <c:numRef>
              <c:f>Datapre!$K$34:$K$37</c:f>
              <c:numCache>
                <c:formatCode>0</c:formatCode>
                <c:ptCount val="4"/>
                <c:pt idx="0">
                  <c:v>2227.418277315764</c:v>
                </c:pt>
                <c:pt idx="1">
                  <c:v>2548.2860864023055</c:v>
                </c:pt>
                <c:pt idx="2">
                  <c:v>2027.4716004948828</c:v>
                </c:pt>
                <c:pt idx="3">
                  <c:v>1955.1684990439771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3741-4E8C-B10B-615C6C70D6F3}"/>
            </c:ext>
          </c:extLst>
        </c:ser>
        <c:ser>
          <c:idx val="11"/>
          <c:order val="11"/>
          <c:tx>
            <c:strRef>
              <c:f>Datapre!$B$39</c:f>
              <c:strCache>
                <c:ptCount val="1"/>
                <c:pt idx="0">
                  <c:v>I16H0408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1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(Datapre!$B$41,Datapre!$B$41,Datapre!$B$41,Datapre!$B$41)</c:f>
              <c:numCache>
                <c:formatCode>General</c:formatCode>
                <c:ptCount val="4"/>
                <c:pt idx="0">
                  <c:v>400</c:v>
                </c:pt>
                <c:pt idx="1">
                  <c:v>400</c:v>
                </c:pt>
                <c:pt idx="2">
                  <c:v>400</c:v>
                </c:pt>
                <c:pt idx="3">
                  <c:v>400</c:v>
                </c:pt>
              </c:numCache>
            </c:numRef>
          </c:xVal>
          <c:yVal>
            <c:numRef>
              <c:f>Datapre!$K$40:$K$43</c:f>
              <c:numCache>
                <c:formatCode>0</c:formatCode>
                <c:ptCount val="4"/>
                <c:pt idx="0">
                  <c:v>345.24241884754611</c:v>
                </c:pt>
                <c:pt idx="1">
                  <c:v>327.77671532846716</c:v>
                </c:pt>
                <c:pt idx="2">
                  <c:v>309.51712521055583</c:v>
                </c:pt>
                <c:pt idx="3">
                  <c:v>347.96569079554138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3741-4E8C-B10B-615C6C70D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3887936"/>
        <c:axId val="513888264"/>
      </c:scatterChart>
      <c:valAx>
        <c:axId val="513887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GB" sz="240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Deposition</a:t>
                </a:r>
                <a:r>
                  <a:rPr lang="en-GB" sz="2400" b="1" baseline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temperature [°C]</a:t>
                </a:r>
                <a:endParaRPr lang="en-GB" sz="2400" b="1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13888264"/>
        <c:crosses val="autoZero"/>
        <c:crossBetween val="midCat"/>
      </c:valAx>
      <c:valAx>
        <c:axId val="513888264"/>
        <c:scaling>
          <c:logBase val="10"/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GB" sz="240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Absorption</a:t>
                </a:r>
                <a:r>
                  <a:rPr lang="en-GB" sz="2400" b="1" baseline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[ppm/110 nm]</a:t>
                </a:r>
                <a:endParaRPr lang="en-GB" sz="2400" b="1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1388793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62688416446152528"/>
          <c:y val="3.7769106342644299E-2"/>
          <c:w val="0.33764162691037797"/>
          <c:h val="0.24339151266424877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676FF6-9FCA-43C2-AFF1-771C4456D6C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C8CE73-C648-4143-A9D3-6711B286E41D}">
      <dgm:prSet phldrT="[Text]" custT="1"/>
      <dgm:spPr/>
      <dgm:t>
        <a:bodyPr/>
        <a:lstStyle/>
        <a:p>
          <a:r>
            <a:rPr lang="en-US" sz="3200" dirty="0">
              <a:latin typeface="Calibri" panose="020F0502020204030204" pitchFamily="34" charset="0"/>
            </a:rPr>
            <a:t>But what about optical properties?</a:t>
          </a:r>
        </a:p>
      </dgm:t>
    </dgm:pt>
    <dgm:pt modelId="{4E004454-5A65-4809-9238-8C3D90140288}" type="parTrans" cxnId="{E6A3892C-3CE0-44CC-B5FB-229AC193F38D}">
      <dgm:prSet/>
      <dgm:spPr/>
      <dgm:t>
        <a:bodyPr/>
        <a:lstStyle/>
        <a:p>
          <a:endParaRPr lang="en-US"/>
        </a:p>
      </dgm:t>
    </dgm:pt>
    <dgm:pt modelId="{00412FC1-9B1C-43D5-BA45-C072AF275A51}" type="sibTrans" cxnId="{E6A3892C-3CE0-44CC-B5FB-229AC193F38D}">
      <dgm:prSet/>
      <dgm:spPr/>
      <dgm:t>
        <a:bodyPr/>
        <a:lstStyle/>
        <a:p>
          <a:endParaRPr lang="en-US"/>
        </a:p>
      </dgm:t>
    </dgm:pt>
    <dgm:pt modelId="{BB85EC48-F9B3-47DE-8370-06873B1D43EB}" type="pres">
      <dgm:prSet presAssocID="{14676FF6-9FCA-43C2-AFF1-771C4456D6CD}" presName="diagram" presStyleCnt="0">
        <dgm:presLayoutVars>
          <dgm:dir/>
          <dgm:resizeHandles val="exact"/>
        </dgm:presLayoutVars>
      </dgm:prSet>
      <dgm:spPr/>
    </dgm:pt>
    <dgm:pt modelId="{F1662CDE-CED6-4F0F-B9D0-A8D5B1BE6719}" type="pres">
      <dgm:prSet presAssocID="{BAC8CE73-C648-4143-A9D3-6711B286E41D}" presName="node" presStyleLbl="node1" presStyleIdx="0" presStyleCnt="1" custScaleX="187890" custScaleY="37159" custLinFactNeighborX="-54275" custLinFactNeighborY="67720">
        <dgm:presLayoutVars>
          <dgm:bulletEnabled val="1"/>
        </dgm:presLayoutVars>
      </dgm:prSet>
      <dgm:spPr/>
    </dgm:pt>
  </dgm:ptLst>
  <dgm:cxnLst>
    <dgm:cxn modelId="{E6A3892C-3CE0-44CC-B5FB-229AC193F38D}" srcId="{14676FF6-9FCA-43C2-AFF1-771C4456D6CD}" destId="{BAC8CE73-C648-4143-A9D3-6711B286E41D}" srcOrd="0" destOrd="0" parTransId="{4E004454-5A65-4809-9238-8C3D90140288}" sibTransId="{00412FC1-9B1C-43D5-BA45-C072AF275A51}"/>
    <dgm:cxn modelId="{398740AB-D3FD-4A5F-92A4-B52A4627154E}" type="presOf" srcId="{14676FF6-9FCA-43C2-AFF1-771C4456D6CD}" destId="{BB85EC48-F9B3-47DE-8370-06873B1D43EB}" srcOrd="0" destOrd="0" presId="urn:microsoft.com/office/officeart/2005/8/layout/default"/>
    <dgm:cxn modelId="{AB3F2BC7-DF42-46B2-9828-86913D8AAC1B}" type="presOf" srcId="{BAC8CE73-C648-4143-A9D3-6711B286E41D}" destId="{F1662CDE-CED6-4F0F-B9D0-A8D5B1BE6719}" srcOrd="0" destOrd="0" presId="urn:microsoft.com/office/officeart/2005/8/layout/default"/>
    <dgm:cxn modelId="{6DAC78A4-93CA-4515-B303-25878BB16E8A}" type="presParOf" srcId="{BB85EC48-F9B3-47DE-8370-06873B1D43EB}" destId="{F1662CDE-CED6-4F0F-B9D0-A8D5B1BE671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7E8772-3B83-4574-9DE6-639C50E5E722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DC1B80-D17C-4A7A-9186-0EBB796EEAB2}">
      <dgm:prSet phldrT="[Text]"/>
      <dgm:spPr>
        <a:solidFill>
          <a:schemeClr val="bg1"/>
        </a:solidFill>
        <a:ln w="76200">
          <a:solidFill>
            <a:srgbClr val="C00000"/>
          </a:solidFill>
        </a:ln>
      </dgm:spPr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Photons scattered </a:t>
          </a:r>
        </a:p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off axis</a:t>
          </a:r>
        </a:p>
      </dgm:t>
    </dgm:pt>
    <dgm:pt modelId="{F5BA00BE-B29E-465F-AD94-B859E0A20791}" type="parTrans" cxnId="{A6FD26DB-DF11-4399-9896-E2C08BB07A02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7DC4B27-159F-4221-8FE5-CB713584CDE8}" type="sibTrans" cxnId="{A6FD26DB-DF11-4399-9896-E2C08BB07A02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843BFD2-3695-4EE3-A965-582D33F65BF4}">
      <dgm:prSet phldrT="[Text]"/>
      <dgm:spPr>
        <a:solidFill>
          <a:schemeClr val="bg1"/>
        </a:solidFill>
        <a:ln w="76200">
          <a:solidFill>
            <a:srgbClr val="C00000"/>
          </a:solidFill>
        </a:ln>
      </dgm:spPr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Add phase noise if they are reflected back in the system by the environment</a:t>
          </a:r>
        </a:p>
      </dgm:t>
    </dgm:pt>
    <dgm:pt modelId="{9F69B913-1030-4C6C-B4C9-CAD5CC40AFE6}" type="parTrans" cxnId="{46A5FEF4-CAEC-4C67-AB79-3F816CFB166A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7B4E45-59C7-4CA4-B96D-48AA6AA665A5}" type="sibTrans" cxnId="{46A5FEF4-CAEC-4C67-AB79-3F816CFB166A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41197C-EDAA-479A-84B9-9437F92B905A}">
      <dgm:prSet phldrT="[Text]"/>
      <dgm:spPr>
        <a:solidFill>
          <a:schemeClr val="bg1"/>
        </a:solidFill>
        <a:ln w="76200">
          <a:solidFill>
            <a:srgbClr val="C00000"/>
          </a:solidFill>
        </a:ln>
      </dgm:spPr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Contribute to cavity round trip loss</a:t>
          </a:r>
        </a:p>
      </dgm:t>
    </dgm:pt>
    <dgm:pt modelId="{149D48FB-75F7-4CCC-A918-6E502B21D88A}" type="parTrans" cxnId="{381A1F48-8304-4678-A4C1-9728392B90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441160-C12B-4B0F-A90E-630923AD3E0B}" type="sibTrans" cxnId="{381A1F48-8304-4678-A4C1-9728392B90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47A41B2-D00B-46F2-A302-102C3209A03B}">
      <dgm:prSet/>
      <dgm:spPr>
        <a:solidFill>
          <a:schemeClr val="bg1"/>
        </a:solidFill>
        <a:ln w="76200">
          <a:solidFill>
            <a:srgbClr val="C00000"/>
          </a:solidFill>
        </a:ln>
      </dgm:spPr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Easily disrupt squeezed states</a:t>
          </a:r>
        </a:p>
      </dgm:t>
    </dgm:pt>
    <dgm:pt modelId="{E2B723B2-0A24-4163-9336-5EDA8375AC83}" type="parTrans" cxnId="{D9D51F91-2D84-407A-909E-0CB93D95CB98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645A11F-B302-49F2-9323-77FB3234E072}" type="sibTrans" cxnId="{D9D51F91-2D84-407A-909E-0CB93D95CB98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25C398-AB5E-440E-8618-D8481104C9D7}" type="pres">
      <dgm:prSet presAssocID="{467E8772-3B83-4574-9DE6-639C50E5E72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9DAC77E-B5FB-49F3-8898-375E2117D668}" type="pres">
      <dgm:prSet presAssocID="{0EDC1B80-D17C-4A7A-9186-0EBB796EEAB2}" presName="root1" presStyleCnt="0"/>
      <dgm:spPr/>
    </dgm:pt>
    <dgm:pt modelId="{3A5667B2-F01A-4398-80A0-67888B6DB018}" type="pres">
      <dgm:prSet presAssocID="{0EDC1B80-D17C-4A7A-9186-0EBB796EEAB2}" presName="LevelOneTextNode" presStyleLbl="node0" presStyleIdx="0" presStyleCnt="1">
        <dgm:presLayoutVars>
          <dgm:chPref val="3"/>
        </dgm:presLayoutVars>
      </dgm:prSet>
      <dgm:spPr/>
    </dgm:pt>
    <dgm:pt modelId="{69DACE69-D86A-4266-8ABA-304EB0AE1EED}" type="pres">
      <dgm:prSet presAssocID="{0EDC1B80-D17C-4A7A-9186-0EBB796EEAB2}" presName="level2hierChild" presStyleCnt="0"/>
      <dgm:spPr/>
    </dgm:pt>
    <dgm:pt modelId="{C8C983FD-544A-4817-A452-037A8AD7E325}" type="pres">
      <dgm:prSet presAssocID="{9F69B913-1030-4C6C-B4C9-CAD5CC40AFE6}" presName="conn2-1" presStyleLbl="parChTrans1D2" presStyleIdx="0" presStyleCnt="3"/>
      <dgm:spPr/>
    </dgm:pt>
    <dgm:pt modelId="{108E49EA-8765-4D06-9FF6-3BBDC0EB53E6}" type="pres">
      <dgm:prSet presAssocID="{9F69B913-1030-4C6C-B4C9-CAD5CC40AFE6}" presName="connTx" presStyleLbl="parChTrans1D2" presStyleIdx="0" presStyleCnt="3"/>
      <dgm:spPr/>
    </dgm:pt>
    <dgm:pt modelId="{410F9AC2-0D6E-484E-9904-6E587709E5DB}" type="pres">
      <dgm:prSet presAssocID="{5843BFD2-3695-4EE3-A965-582D33F65BF4}" presName="root2" presStyleCnt="0"/>
      <dgm:spPr/>
    </dgm:pt>
    <dgm:pt modelId="{7E960416-F54F-4E68-8882-630B3B18BA2F}" type="pres">
      <dgm:prSet presAssocID="{5843BFD2-3695-4EE3-A965-582D33F65BF4}" presName="LevelTwoTextNode" presStyleLbl="node2" presStyleIdx="0" presStyleCnt="3">
        <dgm:presLayoutVars>
          <dgm:chPref val="3"/>
        </dgm:presLayoutVars>
      </dgm:prSet>
      <dgm:spPr/>
    </dgm:pt>
    <dgm:pt modelId="{52529578-E031-467F-A8AB-97466EFADE58}" type="pres">
      <dgm:prSet presAssocID="{5843BFD2-3695-4EE3-A965-582D33F65BF4}" presName="level3hierChild" presStyleCnt="0"/>
      <dgm:spPr/>
    </dgm:pt>
    <dgm:pt modelId="{59810EB3-00E2-447C-823F-65E816747D4D}" type="pres">
      <dgm:prSet presAssocID="{149D48FB-75F7-4CCC-A918-6E502B21D88A}" presName="conn2-1" presStyleLbl="parChTrans1D2" presStyleIdx="1" presStyleCnt="3"/>
      <dgm:spPr/>
    </dgm:pt>
    <dgm:pt modelId="{6230C811-D155-4081-9AFB-A99DC9E19A54}" type="pres">
      <dgm:prSet presAssocID="{149D48FB-75F7-4CCC-A918-6E502B21D88A}" presName="connTx" presStyleLbl="parChTrans1D2" presStyleIdx="1" presStyleCnt="3"/>
      <dgm:spPr/>
    </dgm:pt>
    <dgm:pt modelId="{A6656078-7A88-4CB8-8CD5-8CCB5F368564}" type="pres">
      <dgm:prSet presAssocID="{A241197C-EDAA-479A-84B9-9437F92B905A}" presName="root2" presStyleCnt="0"/>
      <dgm:spPr/>
    </dgm:pt>
    <dgm:pt modelId="{D95DDA46-54BF-4FD4-8040-512517A536FC}" type="pres">
      <dgm:prSet presAssocID="{A241197C-EDAA-479A-84B9-9437F92B905A}" presName="LevelTwoTextNode" presStyleLbl="node2" presStyleIdx="1" presStyleCnt="3">
        <dgm:presLayoutVars>
          <dgm:chPref val="3"/>
        </dgm:presLayoutVars>
      </dgm:prSet>
      <dgm:spPr/>
    </dgm:pt>
    <dgm:pt modelId="{84E0799C-C30E-4081-B85C-3BF8FC79E12D}" type="pres">
      <dgm:prSet presAssocID="{A241197C-EDAA-479A-84B9-9437F92B905A}" presName="level3hierChild" presStyleCnt="0"/>
      <dgm:spPr/>
    </dgm:pt>
    <dgm:pt modelId="{756E4BA4-502A-470B-B61E-2350DC95C614}" type="pres">
      <dgm:prSet presAssocID="{E2B723B2-0A24-4163-9336-5EDA8375AC83}" presName="conn2-1" presStyleLbl="parChTrans1D2" presStyleIdx="2" presStyleCnt="3"/>
      <dgm:spPr/>
    </dgm:pt>
    <dgm:pt modelId="{E1F3F945-8908-49A1-9923-5280FDFE5E71}" type="pres">
      <dgm:prSet presAssocID="{E2B723B2-0A24-4163-9336-5EDA8375AC83}" presName="connTx" presStyleLbl="parChTrans1D2" presStyleIdx="2" presStyleCnt="3"/>
      <dgm:spPr/>
    </dgm:pt>
    <dgm:pt modelId="{802E21D4-022E-4667-9642-398B5BE83E72}" type="pres">
      <dgm:prSet presAssocID="{347A41B2-D00B-46F2-A302-102C3209A03B}" presName="root2" presStyleCnt="0"/>
      <dgm:spPr/>
    </dgm:pt>
    <dgm:pt modelId="{0B0C9637-41C1-41A3-8167-81AD27089F83}" type="pres">
      <dgm:prSet presAssocID="{347A41B2-D00B-46F2-A302-102C3209A03B}" presName="LevelTwoTextNode" presStyleLbl="node2" presStyleIdx="2" presStyleCnt="3">
        <dgm:presLayoutVars>
          <dgm:chPref val="3"/>
        </dgm:presLayoutVars>
      </dgm:prSet>
      <dgm:spPr/>
    </dgm:pt>
    <dgm:pt modelId="{CA42B027-F4B4-4FB8-8380-240039926525}" type="pres">
      <dgm:prSet presAssocID="{347A41B2-D00B-46F2-A302-102C3209A03B}" presName="level3hierChild" presStyleCnt="0"/>
      <dgm:spPr/>
    </dgm:pt>
  </dgm:ptLst>
  <dgm:cxnLst>
    <dgm:cxn modelId="{D77AEB27-F6AF-4997-B023-6353B59C1179}" type="presOf" srcId="{9F69B913-1030-4C6C-B4C9-CAD5CC40AFE6}" destId="{C8C983FD-544A-4817-A452-037A8AD7E325}" srcOrd="0" destOrd="0" presId="urn:microsoft.com/office/officeart/2005/8/layout/hierarchy2"/>
    <dgm:cxn modelId="{47F7F527-98CE-4FA0-87C9-AD0A8C41645A}" type="presOf" srcId="{149D48FB-75F7-4CCC-A918-6E502B21D88A}" destId="{6230C811-D155-4081-9AFB-A99DC9E19A54}" srcOrd="1" destOrd="0" presId="urn:microsoft.com/office/officeart/2005/8/layout/hierarchy2"/>
    <dgm:cxn modelId="{D091872F-6970-46D1-88AE-084E0DE08567}" type="presOf" srcId="{E2B723B2-0A24-4163-9336-5EDA8375AC83}" destId="{E1F3F945-8908-49A1-9923-5280FDFE5E71}" srcOrd="1" destOrd="0" presId="urn:microsoft.com/office/officeart/2005/8/layout/hierarchy2"/>
    <dgm:cxn modelId="{27F2CC33-49AD-473D-8466-B015850064AA}" type="presOf" srcId="{0EDC1B80-D17C-4A7A-9186-0EBB796EEAB2}" destId="{3A5667B2-F01A-4398-80A0-67888B6DB018}" srcOrd="0" destOrd="0" presId="urn:microsoft.com/office/officeart/2005/8/layout/hierarchy2"/>
    <dgm:cxn modelId="{381A1F48-8304-4678-A4C1-9728392B9059}" srcId="{0EDC1B80-D17C-4A7A-9186-0EBB796EEAB2}" destId="{A241197C-EDAA-479A-84B9-9437F92B905A}" srcOrd="1" destOrd="0" parTransId="{149D48FB-75F7-4CCC-A918-6E502B21D88A}" sibTransId="{6D441160-C12B-4B0F-A90E-630923AD3E0B}"/>
    <dgm:cxn modelId="{705BE16E-67FD-491D-8B76-A5278836F4FF}" type="presOf" srcId="{E2B723B2-0A24-4163-9336-5EDA8375AC83}" destId="{756E4BA4-502A-470B-B61E-2350DC95C614}" srcOrd="0" destOrd="0" presId="urn:microsoft.com/office/officeart/2005/8/layout/hierarchy2"/>
    <dgm:cxn modelId="{478F0A89-FF60-479E-B1F7-3A8F4B871705}" type="presOf" srcId="{9F69B913-1030-4C6C-B4C9-CAD5CC40AFE6}" destId="{108E49EA-8765-4D06-9FF6-3BBDC0EB53E6}" srcOrd="1" destOrd="0" presId="urn:microsoft.com/office/officeart/2005/8/layout/hierarchy2"/>
    <dgm:cxn modelId="{D9D51F91-2D84-407A-909E-0CB93D95CB98}" srcId="{0EDC1B80-D17C-4A7A-9186-0EBB796EEAB2}" destId="{347A41B2-D00B-46F2-A302-102C3209A03B}" srcOrd="2" destOrd="0" parTransId="{E2B723B2-0A24-4163-9336-5EDA8375AC83}" sibTransId="{C645A11F-B302-49F2-9323-77FB3234E072}"/>
    <dgm:cxn modelId="{AB159F9C-4355-4D63-BA2B-D305F024B7D8}" type="presOf" srcId="{347A41B2-D00B-46F2-A302-102C3209A03B}" destId="{0B0C9637-41C1-41A3-8167-81AD27089F83}" srcOrd="0" destOrd="0" presId="urn:microsoft.com/office/officeart/2005/8/layout/hierarchy2"/>
    <dgm:cxn modelId="{6F663FA6-B069-4712-8ED7-F965E6992992}" type="presOf" srcId="{A241197C-EDAA-479A-84B9-9437F92B905A}" destId="{D95DDA46-54BF-4FD4-8040-512517A536FC}" srcOrd="0" destOrd="0" presId="urn:microsoft.com/office/officeart/2005/8/layout/hierarchy2"/>
    <dgm:cxn modelId="{4A0966A6-FAA3-4CB0-99E9-2C9F415E07D2}" type="presOf" srcId="{149D48FB-75F7-4CCC-A918-6E502B21D88A}" destId="{59810EB3-00E2-447C-823F-65E816747D4D}" srcOrd="0" destOrd="0" presId="urn:microsoft.com/office/officeart/2005/8/layout/hierarchy2"/>
    <dgm:cxn modelId="{A6FD26DB-DF11-4399-9896-E2C08BB07A02}" srcId="{467E8772-3B83-4574-9DE6-639C50E5E722}" destId="{0EDC1B80-D17C-4A7A-9186-0EBB796EEAB2}" srcOrd="0" destOrd="0" parTransId="{F5BA00BE-B29E-465F-AD94-B859E0A20791}" sibTransId="{27DC4B27-159F-4221-8FE5-CB713584CDE8}"/>
    <dgm:cxn modelId="{34E2A7EA-3FD8-41C0-945D-B17DCBEEF4E6}" type="presOf" srcId="{467E8772-3B83-4574-9DE6-639C50E5E722}" destId="{C825C398-AB5E-440E-8618-D8481104C9D7}" srcOrd="0" destOrd="0" presId="urn:microsoft.com/office/officeart/2005/8/layout/hierarchy2"/>
    <dgm:cxn modelId="{332C74F2-E773-4B6C-935A-721DE8443B3E}" type="presOf" srcId="{5843BFD2-3695-4EE3-A965-582D33F65BF4}" destId="{7E960416-F54F-4E68-8882-630B3B18BA2F}" srcOrd="0" destOrd="0" presId="urn:microsoft.com/office/officeart/2005/8/layout/hierarchy2"/>
    <dgm:cxn modelId="{46A5FEF4-CAEC-4C67-AB79-3F816CFB166A}" srcId="{0EDC1B80-D17C-4A7A-9186-0EBB796EEAB2}" destId="{5843BFD2-3695-4EE3-A965-582D33F65BF4}" srcOrd="0" destOrd="0" parTransId="{9F69B913-1030-4C6C-B4C9-CAD5CC40AFE6}" sibTransId="{C17B4E45-59C7-4CA4-B96D-48AA6AA665A5}"/>
    <dgm:cxn modelId="{BC35BF6A-0F5C-4FAE-924A-5D356002FB46}" type="presParOf" srcId="{C825C398-AB5E-440E-8618-D8481104C9D7}" destId="{09DAC77E-B5FB-49F3-8898-375E2117D668}" srcOrd="0" destOrd="0" presId="urn:microsoft.com/office/officeart/2005/8/layout/hierarchy2"/>
    <dgm:cxn modelId="{F3106564-425C-43A3-A637-89859563F968}" type="presParOf" srcId="{09DAC77E-B5FB-49F3-8898-375E2117D668}" destId="{3A5667B2-F01A-4398-80A0-67888B6DB018}" srcOrd="0" destOrd="0" presId="urn:microsoft.com/office/officeart/2005/8/layout/hierarchy2"/>
    <dgm:cxn modelId="{E8C8DF70-E447-4EE1-828A-92E220512F41}" type="presParOf" srcId="{09DAC77E-B5FB-49F3-8898-375E2117D668}" destId="{69DACE69-D86A-4266-8ABA-304EB0AE1EED}" srcOrd="1" destOrd="0" presId="urn:microsoft.com/office/officeart/2005/8/layout/hierarchy2"/>
    <dgm:cxn modelId="{CAF41D96-866D-4EFB-BB4F-BF0BD47B713B}" type="presParOf" srcId="{69DACE69-D86A-4266-8ABA-304EB0AE1EED}" destId="{C8C983FD-544A-4817-A452-037A8AD7E325}" srcOrd="0" destOrd="0" presId="urn:microsoft.com/office/officeart/2005/8/layout/hierarchy2"/>
    <dgm:cxn modelId="{2896BE8A-3EC3-4DB4-82C5-2B471E33C404}" type="presParOf" srcId="{C8C983FD-544A-4817-A452-037A8AD7E325}" destId="{108E49EA-8765-4D06-9FF6-3BBDC0EB53E6}" srcOrd="0" destOrd="0" presId="urn:microsoft.com/office/officeart/2005/8/layout/hierarchy2"/>
    <dgm:cxn modelId="{91019469-6887-4AF0-9B41-CAB7D4FFBDD6}" type="presParOf" srcId="{69DACE69-D86A-4266-8ABA-304EB0AE1EED}" destId="{410F9AC2-0D6E-484E-9904-6E587709E5DB}" srcOrd="1" destOrd="0" presId="urn:microsoft.com/office/officeart/2005/8/layout/hierarchy2"/>
    <dgm:cxn modelId="{11CB5A15-7512-430B-AF28-0083578CEE8D}" type="presParOf" srcId="{410F9AC2-0D6E-484E-9904-6E587709E5DB}" destId="{7E960416-F54F-4E68-8882-630B3B18BA2F}" srcOrd="0" destOrd="0" presId="urn:microsoft.com/office/officeart/2005/8/layout/hierarchy2"/>
    <dgm:cxn modelId="{ECD69053-DEBC-473E-BFB9-AA89FAF63528}" type="presParOf" srcId="{410F9AC2-0D6E-484E-9904-6E587709E5DB}" destId="{52529578-E031-467F-A8AB-97466EFADE58}" srcOrd="1" destOrd="0" presId="urn:microsoft.com/office/officeart/2005/8/layout/hierarchy2"/>
    <dgm:cxn modelId="{BA059D9E-2EAA-4507-8CB2-4D4AD8EC9583}" type="presParOf" srcId="{69DACE69-D86A-4266-8ABA-304EB0AE1EED}" destId="{59810EB3-00E2-447C-823F-65E816747D4D}" srcOrd="2" destOrd="0" presId="urn:microsoft.com/office/officeart/2005/8/layout/hierarchy2"/>
    <dgm:cxn modelId="{DF3C1F19-2E64-4656-A862-90BCFC5C2C6B}" type="presParOf" srcId="{59810EB3-00E2-447C-823F-65E816747D4D}" destId="{6230C811-D155-4081-9AFB-A99DC9E19A54}" srcOrd="0" destOrd="0" presId="urn:microsoft.com/office/officeart/2005/8/layout/hierarchy2"/>
    <dgm:cxn modelId="{BC9D56FC-3C45-4981-94B0-85259673BCB9}" type="presParOf" srcId="{69DACE69-D86A-4266-8ABA-304EB0AE1EED}" destId="{A6656078-7A88-4CB8-8CD5-8CCB5F368564}" srcOrd="3" destOrd="0" presId="urn:microsoft.com/office/officeart/2005/8/layout/hierarchy2"/>
    <dgm:cxn modelId="{547F4DEC-080F-48C8-AD2F-0384C5F7AEB1}" type="presParOf" srcId="{A6656078-7A88-4CB8-8CD5-8CCB5F368564}" destId="{D95DDA46-54BF-4FD4-8040-512517A536FC}" srcOrd="0" destOrd="0" presId="urn:microsoft.com/office/officeart/2005/8/layout/hierarchy2"/>
    <dgm:cxn modelId="{56430460-1A63-40C6-B68A-14F1F4E84235}" type="presParOf" srcId="{A6656078-7A88-4CB8-8CD5-8CCB5F368564}" destId="{84E0799C-C30E-4081-B85C-3BF8FC79E12D}" srcOrd="1" destOrd="0" presId="urn:microsoft.com/office/officeart/2005/8/layout/hierarchy2"/>
    <dgm:cxn modelId="{2F8E8329-BA20-4F34-B8D4-5629E33EDFE2}" type="presParOf" srcId="{69DACE69-D86A-4266-8ABA-304EB0AE1EED}" destId="{756E4BA4-502A-470B-B61E-2350DC95C614}" srcOrd="4" destOrd="0" presId="urn:microsoft.com/office/officeart/2005/8/layout/hierarchy2"/>
    <dgm:cxn modelId="{E65ADF80-0A81-46B1-9CD4-93CA2848DC77}" type="presParOf" srcId="{756E4BA4-502A-470B-B61E-2350DC95C614}" destId="{E1F3F945-8908-49A1-9923-5280FDFE5E71}" srcOrd="0" destOrd="0" presId="urn:microsoft.com/office/officeart/2005/8/layout/hierarchy2"/>
    <dgm:cxn modelId="{BDFD4F15-E21B-409C-A553-CC7B4853C43E}" type="presParOf" srcId="{69DACE69-D86A-4266-8ABA-304EB0AE1EED}" destId="{802E21D4-022E-4667-9642-398B5BE83E72}" srcOrd="5" destOrd="0" presId="urn:microsoft.com/office/officeart/2005/8/layout/hierarchy2"/>
    <dgm:cxn modelId="{839562C1-4AB6-4308-83EA-AB3BD1E5E2C8}" type="presParOf" srcId="{802E21D4-022E-4667-9642-398B5BE83E72}" destId="{0B0C9637-41C1-41A3-8167-81AD27089F83}" srcOrd="0" destOrd="0" presId="urn:microsoft.com/office/officeart/2005/8/layout/hierarchy2"/>
    <dgm:cxn modelId="{E2D5C912-6216-4E29-BEB5-C811EC1FE695}" type="presParOf" srcId="{802E21D4-022E-4667-9642-398B5BE83E72}" destId="{CA42B027-F4B4-4FB8-8380-240039926525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62CDE-CED6-4F0F-B9D0-A8D5B1BE6719}">
      <dsp:nvSpPr>
        <dsp:cNvPr id="0" name=""/>
        <dsp:cNvSpPr/>
      </dsp:nvSpPr>
      <dsp:spPr>
        <a:xfrm>
          <a:off x="0" y="30526"/>
          <a:ext cx="6273446" cy="7444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alibri" panose="020F0502020204030204" pitchFamily="34" charset="0"/>
            </a:rPr>
            <a:t>But what about optical properties?</a:t>
          </a:r>
        </a:p>
      </dsp:txBody>
      <dsp:txXfrm>
        <a:off x="0" y="30526"/>
        <a:ext cx="6273446" cy="7444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667B2-F01A-4398-80A0-67888B6DB018}">
      <dsp:nvSpPr>
        <dsp:cNvPr id="0" name=""/>
        <dsp:cNvSpPr/>
      </dsp:nvSpPr>
      <dsp:spPr>
        <a:xfrm>
          <a:off x="126999" y="1889125"/>
          <a:ext cx="3280833" cy="1640416"/>
        </a:xfrm>
        <a:prstGeom prst="roundRect">
          <a:avLst>
            <a:gd name="adj" fmla="val 10000"/>
          </a:avLst>
        </a:prstGeom>
        <a:solidFill>
          <a:schemeClr val="bg1"/>
        </a:solidFill>
        <a:ln w="76200"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Calibri" panose="020F0502020204030204" pitchFamily="34" charset="0"/>
              <a:cs typeface="Calibri" panose="020F0502020204030204" pitchFamily="34" charset="0"/>
            </a:rPr>
            <a:t>Photons scattered 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Calibri" panose="020F0502020204030204" pitchFamily="34" charset="0"/>
              <a:cs typeface="Calibri" panose="020F0502020204030204" pitchFamily="34" charset="0"/>
            </a:rPr>
            <a:t>off axis</a:t>
          </a:r>
        </a:p>
      </dsp:txBody>
      <dsp:txXfrm>
        <a:off x="175045" y="1937171"/>
        <a:ext cx="3184741" cy="1544324"/>
      </dsp:txXfrm>
    </dsp:sp>
    <dsp:sp modelId="{C8C983FD-544A-4817-A452-037A8AD7E325}">
      <dsp:nvSpPr>
        <dsp:cNvPr id="0" name=""/>
        <dsp:cNvSpPr/>
      </dsp:nvSpPr>
      <dsp:spPr>
        <a:xfrm rot="18289469">
          <a:off x="2914976" y="1738847"/>
          <a:ext cx="229804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298047" y="272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06548" y="1708642"/>
        <a:ext cx="114902" cy="114902"/>
      </dsp:txXfrm>
    </dsp:sp>
    <dsp:sp modelId="{7E960416-F54F-4E68-8882-630B3B18BA2F}">
      <dsp:nvSpPr>
        <dsp:cNvPr id="0" name=""/>
        <dsp:cNvSpPr/>
      </dsp:nvSpPr>
      <dsp:spPr>
        <a:xfrm>
          <a:off x="4720166" y="2645"/>
          <a:ext cx="3280833" cy="1640416"/>
        </a:xfrm>
        <a:prstGeom prst="roundRect">
          <a:avLst>
            <a:gd name="adj" fmla="val 10000"/>
          </a:avLst>
        </a:prstGeom>
        <a:solidFill>
          <a:schemeClr val="bg1"/>
        </a:solidFill>
        <a:ln w="76200"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Calibri" panose="020F0502020204030204" pitchFamily="34" charset="0"/>
              <a:cs typeface="Calibri" panose="020F0502020204030204" pitchFamily="34" charset="0"/>
            </a:rPr>
            <a:t>Add phase noise if they are reflected back in the system by the environment</a:t>
          </a:r>
        </a:p>
      </dsp:txBody>
      <dsp:txXfrm>
        <a:off x="4768212" y="50691"/>
        <a:ext cx="3184741" cy="1544324"/>
      </dsp:txXfrm>
    </dsp:sp>
    <dsp:sp modelId="{59810EB3-00E2-447C-823F-65E816747D4D}">
      <dsp:nvSpPr>
        <dsp:cNvPr id="0" name=""/>
        <dsp:cNvSpPr/>
      </dsp:nvSpPr>
      <dsp:spPr>
        <a:xfrm>
          <a:off x="3407833" y="2682087"/>
          <a:ext cx="131233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312333" y="272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31191" y="2676525"/>
        <a:ext cx="65616" cy="65616"/>
      </dsp:txXfrm>
    </dsp:sp>
    <dsp:sp modelId="{D95DDA46-54BF-4FD4-8040-512517A536FC}">
      <dsp:nvSpPr>
        <dsp:cNvPr id="0" name=""/>
        <dsp:cNvSpPr/>
      </dsp:nvSpPr>
      <dsp:spPr>
        <a:xfrm>
          <a:off x="4720166" y="1889125"/>
          <a:ext cx="3280833" cy="1640416"/>
        </a:xfrm>
        <a:prstGeom prst="roundRect">
          <a:avLst>
            <a:gd name="adj" fmla="val 10000"/>
          </a:avLst>
        </a:prstGeom>
        <a:solidFill>
          <a:schemeClr val="bg1"/>
        </a:solidFill>
        <a:ln w="76200"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Calibri" panose="020F0502020204030204" pitchFamily="34" charset="0"/>
              <a:cs typeface="Calibri" panose="020F0502020204030204" pitchFamily="34" charset="0"/>
            </a:rPr>
            <a:t>Contribute to cavity round trip loss</a:t>
          </a:r>
        </a:p>
      </dsp:txBody>
      <dsp:txXfrm>
        <a:off x="4768212" y="1937171"/>
        <a:ext cx="3184741" cy="1544324"/>
      </dsp:txXfrm>
    </dsp:sp>
    <dsp:sp modelId="{756E4BA4-502A-470B-B61E-2350DC95C614}">
      <dsp:nvSpPr>
        <dsp:cNvPr id="0" name=""/>
        <dsp:cNvSpPr/>
      </dsp:nvSpPr>
      <dsp:spPr>
        <a:xfrm rot="3310531">
          <a:off x="2914976" y="3625327"/>
          <a:ext cx="229804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298047" y="272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06548" y="3595121"/>
        <a:ext cx="114902" cy="114902"/>
      </dsp:txXfrm>
    </dsp:sp>
    <dsp:sp modelId="{0B0C9637-41C1-41A3-8167-81AD27089F83}">
      <dsp:nvSpPr>
        <dsp:cNvPr id="0" name=""/>
        <dsp:cNvSpPr/>
      </dsp:nvSpPr>
      <dsp:spPr>
        <a:xfrm>
          <a:off x="4720166" y="3775604"/>
          <a:ext cx="3280833" cy="1640416"/>
        </a:xfrm>
        <a:prstGeom prst="roundRect">
          <a:avLst>
            <a:gd name="adj" fmla="val 10000"/>
          </a:avLst>
        </a:prstGeom>
        <a:solidFill>
          <a:schemeClr val="bg1"/>
        </a:solidFill>
        <a:ln w="76200"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Calibri" panose="020F0502020204030204" pitchFamily="34" charset="0"/>
              <a:cs typeface="Calibri" panose="020F0502020204030204" pitchFamily="34" charset="0"/>
            </a:rPr>
            <a:t>Easily disrupt squeezed states</a:t>
          </a:r>
        </a:p>
      </dsp:txBody>
      <dsp:txXfrm>
        <a:off x="4768212" y="3823650"/>
        <a:ext cx="3184741" cy="15443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0.53362</cdr:x>
      <cdr:y>0.708</cdr:y>
    </cdr:from>
    <cdr:to>
      <cdr:x>0.73639</cdr:x>
      <cdr:y>0.79404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AA3CB523-2727-4B33-BDE3-B0384375250B}"/>
            </a:ext>
          </a:extLst>
        </cdr:cNvPr>
        <cdr:cNvSpPr txBox="1"/>
      </cdr:nvSpPr>
      <cdr:spPr>
        <a:xfrm xmlns:a="http://schemas.openxmlformats.org/drawingml/2006/main">
          <a:off x="4767130" y="3902879"/>
          <a:ext cx="1811453" cy="4742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400" b="1" dirty="0">
              <a:solidFill>
                <a:schemeClr val="tx1"/>
              </a:solidFill>
              <a:latin typeface="Calibri" panose="020F0502020204030204" pitchFamily="34" charset="0"/>
            </a:rPr>
            <a:t>400 °C deposition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0.52689</cdr:x>
      <cdr:y>0.1689</cdr:y>
    </cdr:from>
    <cdr:to>
      <cdr:x>0.72966</cdr:x>
      <cdr:y>0.25494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AA3CB523-2727-4B33-BDE3-B0384375250B}"/>
            </a:ext>
          </a:extLst>
        </cdr:cNvPr>
        <cdr:cNvSpPr txBox="1"/>
      </cdr:nvSpPr>
      <cdr:spPr>
        <a:xfrm xmlns:a="http://schemas.openxmlformats.org/drawingml/2006/main">
          <a:off x="4706972" y="931080"/>
          <a:ext cx="1811453" cy="4742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400" b="1" dirty="0">
              <a:solidFill>
                <a:srgbClr val="002060"/>
              </a:solidFill>
              <a:latin typeface="Calibri" panose="020F0502020204030204" pitchFamily="34" charset="0"/>
            </a:rPr>
            <a:t>As deposited</a:t>
          </a:r>
        </a:p>
      </cdr:txBody>
    </cdr:sp>
  </cdr:relSizeAnchor>
  <cdr:relSizeAnchor xmlns:cdr="http://schemas.openxmlformats.org/drawingml/2006/chartDrawing">
    <cdr:from>
      <cdr:x>0.46115</cdr:x>
      <cdr:y>0.14571</cdr:y>
    </cdr:from>
    <cdr:to>
      <cdr:x>0.95651</cdr:x>
      <cdr:y>0.79601</cdr:y>
    </cdr:to>
    <cdr:sp macro="" textlink="">
      <cdr:nvSpPr>
        <cdr:cNvPr id="17" name="Freeform: Shape 16">
          <a:extLst xmlns:a="http://schemas.openxmlformats.org/drawingml/2006/main">
            <a:ext uri="{FF2B5EF4-FFF2-40B4-BE49-F238E27FC236}">
              <a16:creationId xmlns:a16="http://schemas.microsoft.com/office/drawing/2014/main" id="{FFE13FA9-E03E-4E43-9BF3-5F2D61BA3BB8}"/>
            </a:ext>
          </a:extLst>
        </cdr:cNvPr>
        <cdr:cNvSpPr/>
      </cdr:nvSpPr>
      <cdr:spPr>
        <a:xfrm xmlns:a="http://schemas.openxmlformats.org/drawingml/2006/main">
          <a:off x="4119734" y="803252"/>
          <a:ext cx="4425315" cy="3584746"/>
        </a:xfrm>
        <a:custGeom xmlns:a="http://schemas.openxmlformats.org/drawingml/2006/main">
          <a:avLst/>
          <a:gdLst>
            <a:gd name="connsiteX0" fmla="*/ 426675 w 4617200"/>
            <a:gd name="connsiteY0" fmla="*/ 3514251 h 3795836"/>
            <a:gd name="connsiteX1" fmla="*/ 25622 w 4617200"/>
            <a:gd name="connsiteY1" fmla="*/ 3424014 h 3795836"/>
            <a:gd name="connsiteX2" fmla="*/ 135912 w 4617200"/>
            <a:gd name="connsiteY2" fmla="*/ 3303698 h 3795836"/>
            <a:gd name="connsiteX3" fmla="*/ 907938 w 4617200"/>
            <a:gd name="connsiteY3" fmla="*/ 3494198 h 3795836"/>
            <a:gd name="connsiteX4" fmla="*/ 1509517 w 4617200"/>
            <a:gd name="connsiteY4" fmla="*/ 3444066 h 3795836"/>
            <a:gd name="connsiteX5" fmla="*/ 1609780 w 4617200"/>
            <a:gd name="connsiteY5" fmla="*/ 3263593 h 3795836"/>
            <a:gd name="connsiteX6" fmla="*/ 958070 w 4617200"/>
            <a:gd name="connsiteY6" fmla="*/ 2501593 h 3795836"/>
            <a:gd name="connsiteX7" fmla="*/ 847780 w 4617200"/>
            <a:gd name="connsiteY7" fmla="*/ 1930093 h 3795836"/>
            <a:gd name="connsiteX8" fmla="*/ 917964 w 4617200"/>
            <a:gd name="connsiteY8" fmla="*/ 1639330 h 3795836"/>
            <a:gd name="connsiteX9" fmla="*/ 1499491 w 4617200"/>
            <a:gd name="connsiteY9" fmla="*/ 1589198 h 3795836"/>
            <a:gd name="connsiteX10" fmla="*/ 1990780 w 4617200"/>
            <a:gd name="connsiteY10" fmla="*/ 1037751 h 3795836"/>
            <a:gd name="connsiteX11" fmla="*/ 4156464 w 4617200"/>
            <a:gd name="connsiteY11" fmla="*/ 15066 h 3795836"/>
            <a:gd name="connsiteX12" fmla="*/ 4336938 w 4617200"/>
            <a:gd name="connsiteY12" fmla="*/ 1889987 h 3795836"/>
            <a:gd name="connsiteX13" fmla="*/ 958070 w 4617200"/>
            <a:gd name="connsiteY13" fmla="*/ 3704751 h 3795836"/>
            <a:gd name="connsiteX14" fmla="*/ 426675 w 4617200"/>
            <a:gd name="connsiteY14" fmla="*/ 3514251 h 3795836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</a:cxnLst>
          <a:rect l="l" t="t" r="r" b="b"/>
          <a:pathLst>
            <a:path w="4617200" h="3795836">
              <a:moveTo>
                <a:pt x="426675" y="3514251"/>
              </a:moveTo>
              <a:cubicBezTo>
                <a:pt x="271267" y="3467462"/>
                <a:pt x="74082" y="3459106"/>
                <a:pt x="25622" y="3424014"/>
              </a:cubicBezTo>
              <a:cubicBezTo>
                <a:pt x="-22838" y="3388922"/>
                <a:pt x="-11141" y="3292001"/>
                <a:pt x="135912" y="3303698"/>
              </a:cubicBezTo>
              <a:cubicBezTo>
                <a:pt x="282965" y="3315395"/>
                <a:pt x="679004" y="3470803"/>
                <a:pt x="907938" y="3494198"/>
              </a:cubicBezTo>
              <a:cubicBezTo>
                <a:pt x="1136872" y="3517593"/>
                <a:pt x="1392543" y="3482500"/>
                <a:pt x="1509517" y="3444066"/>
              </a:cubicBezTo>
              <a:cubicBezTo>
                <a:pt x="1626491" y="3405632"/>
                <a:pt x="1701688" y="3420672"/>
                <a:pt x="1609780" y="3263593"/>
              </a:cubicBezTo>
              <a:cubicBezTo>
                <a:pt x="1517872" y="3106514"/>
                <a:pt x="1085070" y="2723843"/>
                <a:pt x="958070" y="2501593"/>
              </a:cubicBezTo>
              <a:cubicBezTo>
                <a:pt x="831070" y="2279343"/>
                <a:pt x="854464" y="2073803"/>
                <a:pt x="847780" y="1930093"/>
              </a:cubicBezTo>
              <a:cubicBezTo>
                <a:pt x="841096" y="1786383"/>
                <a:pt x="809346" y="1696146"/>
                <a:pt x="917964" y="1639330"/>
              </a:cubicBezTo>
              <a:cubicBezTo>
                <a:pt x="1026583" y="1582514"/>
                <a:pt x="1320688" y="1689461"/>
                <a:pt x="1499491" y="1589198"/>
              </a:cubicBezTo>
              <a:cubicBezTo>
                <a:pt x="1678294" y="1488935"/>
                <a:pt x="1547951" y="1300106"/>
                <a:pt x="1990780" y="1037751"/>
              </a:cubicBezTo>
              <a:cubicBezTo>
                <a:pt x="2433609" y="775396"/>
                <a:pt x="3765438" y="-126973"/>
                <a:pt x="4156464" y="15066"/>
              </a:cubicBezTo>
              <a:cubicBezTo>
                <a:pt x="4547490" y="157105"/>
                <a:pt x="4870004" y="1275039"/>
                <a:pt x="4336938" y="1889987"/>
              </a:cubicBezTo>
              <a:cubicBezTo>
                <a:pt x="3803872" y="2504934"/>
                <a:pt x="1604767" y="3434040"/>
                <a:pt x="958070" y="3704751"/>
              </a:cubicBezTo>
              <a:cubicBezTo>
                <a:pt x="311373" y="3975462"/>
                <a:pt x="582083" y="3561040"/>
                <a:pt x="426675" y="3514251"/>
              </a:cubicBezTo>
              <a:close/>
            </a:path>
          </a:pathLst>
        </a:custGeom>
        <a:noFill xmlns:a="http://schemas.openxmlformats.org/drawingml/2006/main"/>
        <a:ln xmlns:a="http://schemas.openxmlformats.org/drawingml/2006/main" w="38100">
          <a:solidFill>
            <a:srgbClr val="002060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0.52689</cdr:x>
      <cdr:y>0.1689</cdr:y>
    </cdr:from>
    <cdr:to>
      <cdr:x>0.72966</cdr:x>
      <cdr:y>0.25494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AA3CB523-2727-4B33-BDE3-B0384375250B}"/>
            </a:ext>
          </a:extLst>
        </cdr:cNvPr>
        <cdr:cNvSpPr txBox="1"/>
      </cdr:nvSpPr>
      <cdr:spPr>
        <a:xfrm xmlns:a="http://schemas.openxmlformats.org/drawingml/2006/main">
          <a:off x="4706972" y="931080"/>
          <a:ext cx="1811453" cy="4742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400" b="1" dirty="0">
              <a:solidFill>
                <a:srgbClr val="002060"/>
              </a:solidFill>
              <a:latin typeface="Calibri" panose="020F0502020204030204" pitchFamily="34" charset="0"/>
            </a:rPr>
            <a:t>As deposited</a:t>
          </a:r>
        </a:p>
      </cdr:txBody>
    </cdr:sp>
  </cdr:relSizeAnchor>
  <cdr:relSizeAnchor xmlns:cdr="http://schemas.openxmlformats.org/drawingml/2006/chartDrawing">
    <cdr:from>
      <cdr:x>0.46115</cdr:x>
      <cdr:y>0.14571</cdr:y>
    </cdr:from>
    <cdr:to>
      <cdr:x>0.95651</cdr:x>
      <cdr:y>0.79601</cdr:y>
    </cdr:to>
    <cdr:sp macro="" textlink="">
      <cdr:nvSpPr>
        <cdr:cNvPr id="17" name="Freeform: Shape 16">
          <a:extLst xmlns:a="http://schemas.openxmlformats.org/drawingml/2006/main">
            <a:ext uri="{FF2B5EF4-FFF2-40B4-BE49-F238E27FC236}">
              <a16:creationId xmlns:a16="http://schemas.microsoft.com/office/drawing/2014/main" id="{FFE13FA9-E03E-4E43-9BF3-5F2D61BA3BB8}"/>
            </a:ext>
          </a:extLst>
        </cdr:cNvPr>
        <cdr:cNvSpPr/>
      </cdr:nvSpPr>
      <cdr:spPr>
        <a:xfrm xmlns:a="http://schemas.openxmlformats.org/drawingml/2006/main">
          <a:off x="4119734" y="803252"/>
          <a:ext cx="4425315" cy="3584746"/>
        </a:xfrm>
        <a:custGeom xmlns:a="http://schemas.openxmlformats.org/drawingml/2006/main">
          <a:avLst/>
          <a:gdLst>
            <a:gd name="connsiteX0" fmla="*/ 426675 w 4617200"/>
            <a:gd name="connsiteY0" fmla="*/ 3514251 h 3795836"/>
            <a:gd name="connsiteX1" fmla="*/ 25622 w 4617200"/>
            <a:gd name="connsiteY1" fmla="*/ 3424014 h 3795836"/>
            <a:gd name="connsiteX2" fmla="*/ 135912 w 4617200"/>
            <a:gd name="connsiteY2" fmla="*/ 3303698 h 3795836"/>
            <a:gd name="connsiteX3" fmla="*/ 907938 w 4617200"/>
            <a:gd name="connsiteY3" fmla="*/ 3494198 h 3795836"/>
            <a:gd name="connsiteX4" fmla="*/ 1509517 w 4617200"/>
            <a:gd name="connsiteY4" fmla="*/ 3444066 h 3795836"/>
            <a:gd name="connsiteX5" fmla="*/ 1609780 w 4617200"/>
            <a:gd name="connsiteY5" fmla="*/ 3263593 h 3795836"/>
            <a:gd name="connsiteX6" fmla="*/ 958070 w 4617200"/>
            <a:gd name="connsiteY6" fmla="*/ 2501593 h 3795836"/>
            <a:gd name="connsiteX7" fmla="*/ 847780 w 4617200"/>
            <a:gd name="connsiteY7" fmla="*/ 1930093 h 3795836"/>
            <a:gd name="connsiteX8" fmla="*/ 917964 w 4617200"/>
            <a:gd name="connsiteY8" fmla="*/ 1639330 h 3795836"/>
            <a:gd name="connsiteX9" fmla="*/ 1499491 w 4617200"/>
            <a:gd name="connsiteY9" fmla="*/ 1589198 h 3795836"/>
            <a:gd name="connsiteX10" fmla="*/ 1990780 w 4617200"/>
            <a:gd name="connsiteY10" fmla="*/ 1037751 h 3795836"/>
            <a:gd name="connsiteX11" fmla="*/ 4156464 w 4617200"/>
            <a:gd name="connsiteY11" fmla="*/ 15066 h 3795836"/>
            <a:gd name="connsiteX12" fmla="*/ 4336938 w 4617200"/>
            <a:gd name="connsiteY12" fmla="*/ 1889987 h 3795836"/>
            <a:gd name="connsiteX13" fmla="*/ 958070 w 4617200"/>
            <a:gd name="connsiteY13" fmla="*/ 3704751 h 3795836"/>
            <a:gd name="connsiteX14" fmla="*/ 426675 w 4617200"/>
            <a:gd name="connsiteY14" fmla="*/ 3514251 h 3795836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</a:cxnLst>
          <a:rect l="l" t="t" r="r" b="b"/>
          <a:pathLst>
            <a:path w="4617200" h="3795836">
              <a:moveTo>
                <a:pt x="426675" y="3514251"/>
              </a:moveTo>
              <a:cubicBezTo>
                <a:pt x="271267" y="3467462"/>
                <a:pt x="74082" y="3459106"/>
                <a:pt x="25622" y="3424014"/>
              </a:cubicBezTo>
              <a:cubicBezTo>
                <a:pt x="-22838" y="3388922"/>
                <a:pt x="-11141" y="3292001"/>
                <a:pt x="135912" y="3303698"/>
              </a:cubicBezTo>
              <a:cubicBezTo>
                <a:pt x="282965" y="3315395"/>
                <a:pt x="679004" y="3470803"/>
                <a:pt x="907938" y="3494198"/>
              </a:cubicBezTo>
              <a:cubicBezTo>
                <a:pt x="1136872" y="3517593"/>
                <a:pt x="1392543" y="3482500"/>
                <a:pt x="1509517" y="3444066"/>
              </a:cubicBezTo>
              <a:cubicBezTo>
                <a:pt x="1626491" y="3405632"/>
                <a:pt x="1701688" y="3420672"/>
                <a:pt x="1609780" y="3263593"/>
              </a:cubicBezTo>
              <a:cubicBezTo>
                <a:pt x="1517872" y="3106514"/>
                <a:pt x="1085070" y="2723843"/>
                <a:pt x="958070" y="2501593"/>
              </a:cubicBezTo>
              <a:cubicBezTo>
                <a:pt x="831070" y="2279343"/>
                <a:pt x="854464" y="2073803"/>
                <a:pt x="847780" y="1930093"/>
              </a:cubicBezTo>
              <a:cubicBezTo>
                <a:pt x="841096" y="1786383"/>
                <a:pt x="809346" y="1696146"/>
                <a:pt x="917964" y="1639330"/>
              </a:cubicBezTo>
              <a:cubicBezTo>
                <a:pt x="1026583" y="1582514"/>
                <a:pt x="1320688" y="1689461"/>
                <a:pt x="1499491" y="1589198"/>
              </a:cubicBezTo>
              <a:cubicBezTo>
                <a:pt x="1678294" y="1488935"/>
                <a:pt x="1547951" y="1300106"/>
                <a:pt x="1990780" y="1037751"/>
              </a:cubicBezTo>
              <a:cubicBezTo>
                <a:pt x="2433609" y="775396"/>
                <a:pt x="3765438" y="-126973"/>
                <a:pt x="4156464" y="15066"/>
              </a:cubicBezTo>
              <a:cubicBezTo>
                <a:pt x="4547490" y="157105"/>
                <a:pt x="4870004" y="1275039"/>
                <a:pt x="4336938" y="1889987"/>
              </a:cubicBezTo>
              <a:cubicBezTo>
                <a:pt x="3803872" y="2504934"/>
                <a:pt x="1604767" y="3434040"/>
                <a:pt x="958070" y="3704751"/>
              </a:cubicBezTo>
              <a:cubicBezTo>
                <a:pt x="311373" y="3975462"/>
                <a:pt x="582083" y="3561040"/>
                <a:pt x="426675" y="3514251"/>
              </a:cubicBezTo>
              <a:close/>
            </a:path>
          </a:pathLst>
        </a:custGeom>
        <a:noFill xmlns:a="http://schemas.openxmlformats.org/drawingml/2006/main"/>
        <a:ln xmlns:a="http://schemas.openxmlformats.org/drawingml/2006/main" w="38100">
          <a:solidFill>
            <a:srgbClr val="002060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0.61182</cdr:x>
      <cdr:y>0.71722</cdr:y>
    </cdr:from>
    <cdr:to>
      <cdr:x>0.99865</cdr:x>
      <cdr:y>0.86769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DDE274A1-D207-4097-8064-10EEEBB1403A}"/>
            </a:ext>
          </a:extLst>
        </cdr:cNvPr>
        <cdr:cNvSpPr txBox="1"/>
      </cdr:nvSpPr>
      <cdr:spPr>
        <a:xfrm xmlns:a="http://schemas.openxmlformats.org/drawingml/2006/main">
          <a:off x="5465742" y="3953712"/>
          <a:ext cx="3455759" cy="82947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2400" dirty="0">
              <a:latin typeface="Calibri" panose="020F0502020204030204" pitchFamily="34" charset="0"/>
            </a:rPr>
            <a:t>Two</a:t>
          </a:r>
          <a:r>
            <a:rPr lang="en-GB" sz="2400" baseline="0" dirty="0">
              <a:latin typeface="Calibri" panose="020F0502020204030204" pitchFamily="34" charset="0"/>
            </a:rPr>
            <a:t> measurements to assess EPR's repeatability</a:t>
          </a:r>
          <a:endParaRPr lang="en-GB" sz="2400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0.19293</cdr:x>
      <cdr:y>0.51961</cdr:y>
    </cdr:from>
    <cdr:to>
      <cdr:x>0.50877</cdr:x>
      <cdr:y>0.62204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B771C982-F9B3-460C-AEBA-749F7F9BF289}"/>
            </a:ext>
          </a:extLst>
        </cdr:cNvPr>
        <cdr:cNvSpPr txBox="1"/>
      </cdr:nvSpPr>
      <cdr:spPr>
        <a:xfrm xmlns:a="http://schemas.openxmlformats.org/drawingml/2006/main">
          <a:off x="1723565" y="2864345"/>
          <a:ext cx="2821577" cy="564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2400" b="1" baseline="0" dirty="0">
              <a:solidFill>
                <a:srgbClr val="FF0000"/>
              </a:solidFill>
              <a:latin typeface="Calibri" panose="020F0502020204030204" pitchFamily="34" charset="0"/>
            </a:rPr>
            <a:t>3h annealing, 400°C</a:t>
          </a:r>
          <a:endParaRPr lang="en-GB" sz="2400" b="1" dirty="0">
            <a:solidFill>
              <a:srgbClr val="FF0000"/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0.54666</cdr:x>
      <cdr:y>0.16672</cdr:y>
    </cdr:from>
    <cdr:to>
      <cdr:x>0.74943</cdr:x>
      <cdr:y>0.25276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AA3CB523-2727-4B33-BDE3-B0384375250B}"/>
            </a:ext>
          </a:extLst>
        </cdr:cNvPr>
        <cdr:cNvSpPr txBox="1"/>
      </cdr:nvSpPr>
      <cdr:spPr>
        <a:xfrm xmlns:a="http://schemas.openxmlformats.org/drawingml/2006/main">
          <a:off x="4883647" y="919048"/>
          <a:ext cx="1811453" cy="4742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400" b="1" dirty="0">
              <a:solidFill>
                <a:srgbClr val="002060"/>
              </a:solidFill>
              <a:latin typeface="Calibri" panose="020F0502020204030204" pitchFamily="34" charset="0"/>
            </a:rPr>
            <a:t>As deposited</a:t>
          </a:r>
        </a:p>
      </cdr:txBody>
    </cdr:sp>
  </cdr:relSizeAnchor>
  <cdr:relSizeAnchor xmlns:cdr="http://schemas.openxmlformats.org/drawingml/2006/chartDrawing">
    <cdr:from>
      <cdr:x>0.1552</cdr:x>
      <cdr:y>0.31003</cdr:y>
    </cdr:from>
    <cdr:to>
      <cdr:x>0.61395</cdr:x>
      <cdr:y>0.89258</cdr:y>
    </cdr:to>
    <cdr:sp macro="" textlink="">
      <cdr:nvSpPr>
        <cdr:cNvPr id="15" name="Freeform: Shape 14">
          <a:extLst xmlns:a="http://schemas.openxmlformats.org/drawingml/2006/main">
            <a:ext uri="{FF2B5EF4-FFF2-40B4-BE49-F238E27FC236}">
              <a16:creationId xmlns:a16="http://schemas.microsoft.com/office/drawing/2014/main" id="{8253198C-2EB0-4A49-9F23-A9F845DDF674}"/>
            </a:ext>
          </a:extLst>
        </cdr:cNvPr>
        <cdr:cNvSpPr/>
      </cdr:nvSpPr>
      <cdr:spPr>
        <a:xfrm xmlns:a="http://schemas.openxmlformats.org/drawingml/2006/main">
          <a:off x="1386484" y="1709057"/>
          <a:ext cx="4098259" cy="3211313"/>
        </a:xfrm>
        <a:custGeom xmlns:a="http://schemas.openxmlformats.org/drawingml/2006/main">
          <a:avLst/>
          <a:gdLst>
            <a:gd name="connsiteX0" fmla="*/ 3061522 w 4275989"/>
            <a:gd name="connsiteY0" fmla="*/ 2401939 h 3260416"/>
            <a:gd name="connsiteX1" fmla="*/ 2770759 w 4275989"/>
            <a:gd name="connsiteY1" fmla="*/ 2341781 h 3260416"/>
            <a:gd name="connsiteX2" fmla="*/ 2961259 w 4275989"/>
            <a:gd name="connsiteY2" fmla="*/ 2161307 h 3260416"/>
            <a:gd name="connsiteX3" fmla="*/ 3422469 w 4275989"/>
            <a:gd name="connsiteY3" fmla="*/ 2081097 h 3260416"/>
            <a:gd name="connsiteX4" fmla="*/ 3532759 w 4275989"/>
            <a:gd name="connsiteY4" fmla="*/ 2311702 h 3260416"/>
            <a:gd name="connsiteX5" fmla="*/ 4244627 w 4275989"/>
            <a:gd name="connsiteY5" fmla="*/ 2291649 h 3260416"/>
            <a:gd name="connsiteX6" fmla="*/ 4094232 w 4275989"/>
            <a:gd name="connsiteY6" fmla="*/ 1840465 h 3260416"/>
            <a:gd name="connsiteX7" fmla="*/ 3592917 w 4275989"/>
            <a:gd name="connsiteY7" fmla="*/ 1299044 h 3260416"/>
            <a:gd name="connsiteX8" fmla="*/ 3572864 w 4275989"/>
            <a:gd name="connsiteY8" fmla="*/ 85860 h 3260416"/>
            <a:gd name="connsiteX9" fmla="*/ 3081574 w 4275989"/>
            <a:gd name="connsiteY9" fmla="*/ 286386 h 3260416"/>
            <a:gd name="connsiteX10" fmla="*/ 3061522 w 4275989"/>
            <a:gd name="connsiteY10" fmla="*/ 1780307 h 3260416"/>
            <a:gd name="connsiteX11" fmla="*/ 1036206 w 4275989"/>
            <a:gd name="connsiteY11" fmla="*/ 1880570 h 3260416"/>
            <a:gd name="connsiteX12" fmla="*/ 3496 w 4275989"/>
            <a:gd name="connsiteY12" fmla="*/ 3063676 h 3260416"/>
            <a:gd name="connsiteX13" fmla="*/ 795574 w 4275989"/>
            <a:gd name="connsiteY13" fmla="*/ 3214070 h 3260416"/>
            <a:gd name="connsiteX14" fmla="*/ 3151759 w 4275989"/>
            <a:gd name="connsiteY14" fmla="*/ 2582412 h 3260416"/>
            <a:gd name="connsiteX15" fmla="*/ 3061522 w 4275989"/>
            <a:gd name="connsiteY15" fmla="*/ 2401939 h 3260416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</a:cxnLst>
          <a:rect l="l" t="t" r="r" b="b"/>
          <a:pathLst>
            <a:path w="4275989" h="3260416">
              <a:moveTo>
                <a:pt x="3061522" y="2401939"/>
              </a:moveTo>
              <a:cubicBezTo>
                <a:pt x="2998022" y="2361834"/>
                <a:pt x="2787469" y="2381886"/>
                <a:pt x="2770759" y="2341781"/>
              </a:cubicBezTo>
              <a:cubicBezTo>
                <a:pt x="2754049" y="2301676"/>
                <a:pt x="2852641" y="2204754"/>
                <a:pt x="2961259" y="2161307"/>
              </a:cubicBezTo>
              <a:cubicBezTo>
                <a:pt x="3069877" y="2117860"/>
                <a:pt x="3327219" y="2056031"/>
                <a:pt x="3422469" y="2081097"/>
              </a:cubicBezTo>
              <a:cubicBezTo>
                <a:pt x="3517719" y="2106163"/>
                <a:pt x="3395733" y="2276610"/>
                <a:pt x="3532759" y="2311702"/>
              </a:cubicBezTo>
              <a:cubicBezTo>
                <a:pt x="3669785" y="2346794"/>
                <a:pt x="4151048" y="2370188"/>
                <a:pt x="4244627" y="2291649"/>
              </a:cubicBezTo>
              <a:cubicBezTo>
                <a:pt x="4338206" y="2213110"/>
                <a:pt x="4202850" y="2005899"/>
                <a:pt x="4094232" y="1840465"/>
              </a:cubicBezTo>
              <a:cubicBezTo>
                <a:pt x="3985614" y="1675031"/>
                <a:pt x="3679812" y="1591478"/>
                <a:pt x="3592917" y="1299044"/>
              </a:cubicBezTo>
              <a:cubicBezTo>
                <a:pt x="3506022" y="1006610"/>
                <a:pt x="3658088" y="254636"/>
                <a:pt x="3572864" y="85860"/>
              </a:cubicBezTo>
              <a:cubicBezTo>
                <a:pt x="3487640" y="-82916"/>
                <a:pt x="3166798" y="3978"/>
                <a:pt x="3081574" y="286386"/>
              </a:cubicBezTo>
              <a:cubicBezTo>
                <a:pt x="2996350" y="568794"/>
                <a:pt x="3402417" y="1514610"/>
                <a:pt x="3061522" y="1780307"/>
              </a:cubicBezTo>
              <a:cubicBezTo>
                <a:pt x="2720627" y="2046004"/>
                <a:pt x="1545877" y="1666675"/>
                <a:pt x="1036206" y="1880570"/>
              </a:cubicBezTo>
              <a:cubicBezTo>
                <a:pt x="526535" y="2094465"/>
                <a:pt x="43601" y="2841426"/>
                <a:pt x="3496" y="3063676"/>
              </a:cubicBezTo>
              <a:cubicBezTo>
                <a:pt x="-36609" y="3285926"/>
                <a:pt x="270863" y="3294281"/>
                <a:pt x="795574" y="3214070"/>
              </a:cubicBezTo>
              <a:cubicBezTo>
                <a:pt x="1320285" y="3133859"/>
                <a:pt x="2775772" y="2712754"/>
                <a:pt x="3151759" y="2582412"/>
              </a:cubicBezTo>
              <a:cubicBezTo>
                <a:pt x="3527746" y="2452070"/>
                <a:pt x="3125022" y="2442044"/>
                <a:pt x="3061522" y="2401939"/>
              </a:cubicBezTo>
              <a:close/>
            </a:path>
          </a:pathLst>
        </a:custGeom>
        <a:noFill xmlns:a="http://schemas.openxmlformats.org/drawingml/2006/main"/>
        <a:ln xmlns:a="http://schemas.openxmlformats.org/drawingml/2006/main" w="38100">
          <a:solidFill>
            <a:srgbClr val="FF0000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0.45442</cdr:x>
      <cdr:y>0.15008</cdr:y>
    </cdr:from>
    <cdr:to>
      <cdr:x>0.94978</cdr:x>
      <cdr:y>0.80037</cdr:y>
    </cdr:to>
    <cdr:sp macro="" textlink="">
      <cdr:nvSpPr>
        <cdr:cNvPr id="17" name="Freeform: Shape 16">
          <a:extLst xmlns:a="http://schemas.openxmlformats.org/drawingml/2006/main">
            <a:ext uri="{FF2B5EF4-FFF2-40B4-BE49-F238E27FC236}">
              <a16:creationId xmlns:a16="http://schemas.microsoft.com/office/drawing/2014/main" id="{FFE13FA9-E03E-4E43-9BF3-5F2D61BA3BB8}"/>
            </a:ext>
          </a:extLst>
        </cdr:cNvPr>
        <cdr:cNvSpPr/>
      </cdr:nvSpPr>
      <cdr:spPr>
        <a:xfrm xmlns:a="http://schemas.openxmlformats.org/drawingml/2006/main">
          <a:off x="4059576" y="827315"/>
          <a:ext cx="4425315" cy="3584746"/>
        </a:xfrm>
        <a:custGeom xmlns:a="http://schemas.openxmlformats.org/drawingml/2006/main">
          <a:avLst/>
          <a:gdLst>
            <a:gd name="connsiteX0" fmla="*/ 426675 w 4617200"/>
            <a:gd name="connsiteY0" fmla="*/ 3514251 h 3795836"/>
            <a:gd name="connsiteX1" fmla="*/ 25622 w 4617200"/>
            <a:gd name="connsiteY1" fmla="*/ 3424014 h 3795836"/>
            <a:gd name="connsiteX2" fmla="*/ 135912 w 4617200"/>
            <a:gd name="connsiteY2" fmla="*/ 3303698 h 3795836"/>
            <a:gd name="connsiteX3" fmla="*/ 907938 w 4617200"/>
            <a:gd name="connsiteY3" fmla="*/ 3494198 h 3795836"/>
            <a:gd name="connsiteX4" fmla="*/ 1509517 w 4617200"/>
            <a:gd name="connsiteY4" fmla="*/ 3444066 h 3795836"/>
            <a:gd name="connsiteX5" fmla="*/ 1609780 w 4617200"/>
            <a:gd name="connsiteY5" fmla="*/ 3263593 h 3795836"/>
            <a:gd name="connsiteX6" fmla="*/ 958070 w 4617200"/>
            <a:gd name="connsiteY6" fmla="*/ 2501593 h 3795836"/>
            <a:gd name="connsiteX7" fmla="*/ 847780 w 4617200"/>
            <a:gd name="connsiteY7" fmla="*/ 1930093 h 3795836"/>
            <a:gd name="connsiteX8" fmla="*/ 917964 w 4617200"/>
            <a:gd name="connsiteY8" fmla="*/ 1639330 h 3795836"/>
            <a:gd name="connsiteX9" fmla="*/ 1499491 w 4617200"/>
            <a:gd name="connsiteY9" fmla="*/ 1589198 h 3795836"/>
            <a:gd name="connsiteX10" fmla="*/ 1990780 w 4617200"/>
            <a:gd name="connsiteY10" fmla="*/ 1037751 h 3795836"/>
            <a:gd name="connsiteX11" fmla="*/ 4156464 w 4617200"/>
            <a:gd name="connsiteY11" fmla="*/ 15066 h 3795836"/>
            <a:gd name="connsiteX12" fmla="*/ 4336938 w 4617200"/>
            <a:gd name="connsiteY12" fmla="*/ 1889987 h 3795836"/>
            <a:gd name="connsiteX13" fmla="*/ 958070 w 4617200"/>
            <a:gd name="connsiteY13" fmla="*/ 3704751 h 3795836"/>
            <a:gd name="connsiteX14" fmla="*/ 426675 w 4617200"/>
            <a:gd name="connsiteY14" fmla="*/ 3514251 h 3795836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</a:cxnLst>
          <a:rect l="l" t="t" r="r" b="b"/>
          <a:pathLst>
            <a:path w="4617200" h="3795836">
              <a:moveTo>
                <a:pt x="426675" y="3514251"/>
              </a:moveTo>
              <a:cubicBezTo>
                <a:pt x="271267" y="3467462"/>
                <a:pt x="74082" y="3459106"/>
                <a:pt x="25622" y="3424014"/>
              </a:cubicBezTo>
              <a:cubicBezTo>
                <a:pt x="-22838" y="3388922"/>
                <a:pt x="-11141" y="3292001"/>
                <a:pt x="135912" y="3303698"/>
              </a:cubicBezTo>
              <a:cubicBezTo>
                <a:pt x="282965" y="3315395"/>
                <a:pt x="679004" y="3470803"/>
                <a:pt x="907938" y="3494198"/>
              </a:cubicBezTo>
              <a:cubicBezTo>
                <a:pt x="1136872" y="3517593"/>
                <a:pt x="1392543" y="3482500"/>
                <a:pt x="1509517" y="3444066"/>
              </a:cubicBezTo>
              <a:cubicBezTo>
                <a:pt x="1626491" y="3405632"/>
                <a:pt x="1701688" y="3420672"/>
                <a:pt x="1609780" y="3263593"/>
              </a:cubicBezTo>
              <a:cubicBezTo>
                <a:pt x="1517872" y="3106514"/>
                <a:pt x="1085070" y="2723843"/>
                <a:pt x="958070" y="2501593"/>
              </a:cubicBezTo>
              <a:cubicBezTo>
                <a:pt x="831070" y="2279343"/>
                <a:pt x="854464" y="2073803"/>
                <a:pt x="847780" y="1930093"/>
              </a:cubicBezTo>
              <a:cubicBezTo>
                <a:pt x="841096" y="1786383"/>
                <a:pt x="809346" y="1696146"/>
                <a:pt x="917964" y="1639330"/>
              </a:cubicBezTo>
              <a:cubicBezTo>
                <a:pt x="1026583" y="1582514"/>
                <a:pt x="1320688" y="1689461"/>
                <a:pt x="1499491" y="1589198"/>
              </a:cubicBezTo>
              <a:cubicBezTo>
                <a:pt x="1678294" y="1488935"/>
                <a:pt x="1547951" y="1300106"/>
                <a:pt x="1990780" y="1037751"/>
              </a:cubicBezTo>
              <a:cubicBezTo>
                <a:pt x="2433609" y="775396"/>
                <a:pt x="3765438" y="-126973"/>
                <a:pt x="4156464" y="15066"/>
              </a:cubicBezTo>
              <a:cubicBezTo>
                <a:pt x="4547490" y="157105"/>
                <a:pt x="4870004" y="1275039"/>
                <a:pt x="4336938" y="1889987"/>
              </a:cubicBezTo>
              <a:cubicBezTo>
                <a:pt x="3803872" y="2504934"/>
                <a:pt x="1604767" y="3434040"/>
                <a:pt x="958070" y="3704751"/>
              </a:cubicBezTo>
              <a:cubicBezTo>
                <a:pt x="311373" y="3975462"/>
                <a:pt x="582083" y="3561040"/>
                <a:pt x="426675" y="3514251"/>
              </a:cubicBezTo>
              <a:close/>
            </a:path>
          </a:pathLst>
        </a:custGeom>
        <a:noFill xmlns:a="http://schemas.openxmlformats.org/drawingml/2006/main"/>
        <a:ln xmlns:a="http://schemas.openxmlformats.org/drawingml/2006/main" w="38100">
          <a:solidFill>
            <a:srgbClr val="002060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0.58739</cdr:x>
      <cdr:y>0.71723</cdr:y>
    </cdr:from>
    <cdr:to>
      <cdr:x>0.61509</cdr:x>
      <cdr:y>0.83169</cdr:y>
    </cdr:to>
    <cdr:sp macro="" textlink="">
      <cdr:nvSpPr>
        <cdr:cNvPr id="5" name="Arrow: Left 4">
          <a:extLst xmlns:a="http://schemas.openxmlformats.org/drawingml/2006/main">
            <a:ext uri="{FF2B5EF4-FFF2-40B4-BE49-F238E27FC236}">
              <a16:creationId xmlns:a16="http://schemas.microsoft.com/office/drawing/2014/main" id="{A3AD1141-BF1B-49D6-80D9-ABD4E4C6C443}"/>
            </a:ext>
          </a:extLst>
        </cdr:cNvPr>
        <cdr:cNvSpPr/>
      </cdr:nvSpPr>
      <cdr:spPr>
        <a:xfrm xmlns:a="http://schemas.openxmlformats.org/drawingml/2006/main" rot="3320459">
          <a:off x="5055704" y="4145501"/>
          <a:ext cx="630946" cy="247453"/>
        </a:xfrm>
        <a:prstGeom xmlns:a="http://schemas.openxmlformats.org/drawingml/2006/main" prst="leftArrow">
          <a:avLst>
            <a:gd name="adj1" fmla="val 14436"/>
            <a:gd name="adj2" fmla="val 98485"/>
          </a:avLst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0.11405</cdr:x>
      <cdr:y>0.49458</cdr:y>
    </cdr:from>
    <cdr:to>
      <cdr:x>0.96929</cdr:x>
      <cdr:y>0.78257</cdr:y>
    </cdr:to>
    <cdr:sp macro="" textlink="">
      <cdr:nvSpPr>
        <cdr:cNvPr id="9" name="Freeform: Shape 8">
          <a:extLst xmlns:a="http://schemas.openxmlformats.org/drawingml/2006/main">
            <a:ext uri="{FF2B5EF4-FFF2-40B4-BE49-F238E27FC236}">
              <a16:creationId xmlns:a16="http://schemas.microsoft.com/office/drawing/2014/main" id="{DDCD148D-63CD-4526-B902-7FB4310F5E71}"/>
            </a:ext>
          </a:extLst>
        </cdr:cNvPr>
        <cdr:cNvSpPr/>
      </cdr:nvSpPr>
      <cdr:spPr>
        <a:xfrm xmlns:a="http://schemas.openxmlformats.org/drawingml/2006/main" rot="21313665">
          <a:off x="964630" y="2685204"/>
          <a:ext cx="7233790" cy="1563569"/>
        </a:xfrm>
        <a:custGeom xmlns:a="http://schemas.openxmlformats.org/drawingml/2006/main">
          <a:avLst/>
          <a:gdLst>
            <a:gd name="connsiteX0" fmla="*/ 0 w 8239513"/>
            <a:gd name="connsiteY0" fmla="*/ 0 h 1750703"/>
            <a:gd name="connsiteX1" fmla="*/ 4932866 w 8239513"/>
            <a:gd name="connsiteY1" fmla="*/ 906036 h 1750703"/>
            <a:gd name="connsiteX2" fmla="*/ 6574574 w 8239513"/>
            <a:gd name="connsiteY2" fmla="*/ 1239024 h 1750703"/>
            <a:gd name="connsiteX3" fmla="*/ 7418659 w 8239513"/>
            <a:gd name="connsiteY3" fmla="*/ 1300975 h 1750703"/>
            <a:gd name="connsiteX4" fmla="*/ 7581281 w 8239513"/>
            <a:gd name="connsiteY4" fmla="*/ 1386158 h 1750703"/>
            <a:gd name="connsiteX5" fmla="*/ 7604513 w 8239513"/>
            <a:gd name="connsiteY5" fmla="*/ 1510061 h 1750703"/>
            <a:gd name="connsiteX6" fmla="*/ 7527074 w 8239513"/>
            <a:gd name="connsiteY6" fmla="*/ 1541036 h 1750703"/>
            <a:gd name="connsiteX7" fmla="*/ 7356708 w 8239513"/>
            <a:gd name="connsiteY7" fmla="*/ 1548780 h 1750703"/>
            <a:gd name="connsiteX8" fmla="*/ 7178598 w 8239513"/>
            <a:gd name="connsiteY8" fmla="*/ 1556524 h 1750703"/>
            <a:gd name="connsiteX9" fmla="*/ 7070183 w 8239513"/>
            <a:gd name="connsiteY9" fmla="*/ 1633963 h 1750703"/>
            <a:gd name="connsiteX10" fmla="*/ 7093415 w 8239513"/>
            <a:gd name="connsiteY10" fmla="*/ 1742378 h 1750703"/>
            <a:gd name="connsiteX11" fmla="*/ 7186342 w 8239513"/>
            <a:gd name="connsiteY11" fmla="*/ 1742378 h 1750703"/>
            <a:gd name="connsiteX12" fmla="*/ 7372196 w 8239513"/>
            <a:gd name="connsiteY12" fmla="*/ 1734634 h 1750703"/>
            <a:gd name="connsiteX13" fmla="*/ 7496098 w 8239513"/>
            <a:gd name="connsiteY13" fmla="*/ 1734634 h 1750703"/>
            <a:gd name="connsiteX14" fmla="*/ 7689696 w 8239513"/>
            <a:gd name="connsiteY14" fmla="*/ 1734634 h 1750703"/>
            <a:gd name="connsiteX15" fmla="*/ 7952988 w 8239513"/>
            <a:gd name="connsiteY15" fmla="*/ 1680427 h 1750703"/>
            <a:gd name="connsiteX16" fmla="*/ 8239513 w 8239513"/>
            <a:gd name="connsiteY16" fmla="*/ 1572012 h 175070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</a:cxnLst>
          <a:rect l="l" t="t" r="r" b="b"/>
          <a:pathLst>
            <a:path w="8239513" h="1750703">
              <a:moveTo>
                <a:pt x="0" y="0"/>
              </a:moveTo>
              <a:lnTo>
                <a:pt x="4932866" y="906036"/>
              </a:lnTo>
              <a:cubicBezTo>
                <a:pt x="6028628" y="1112540"/>
                <a:pt x="6160275" y="1173201"/>
                <a:pt x="6574574" y="1239024"/>
              </a:cubicBezTo>
              <a:cubicBezTo>
                <a:pt x="6988873" y="1304847"/>
                <a:pt x="7250875" y="1276453"/>
                <a:pt x="7418659" y="1300975"/>
              </a:cubicBezTo>
              <a:cubicBezTo>
                <a:pt x="7586444" y="1325497"/>
                <a:pt x="7550305" y="1351310"/>
                <a:pt x="7581281" y="1386158"/>
              </a:cubicBezTo>
              <a:cubicBezTo>
                <a:pt x="7612257" y="1421006"/>
                <a:pt x="7613547" y="1484248"/>
                <a:pt x="7604513" y="1510061"/>
              </a:cubicBezTo>
              <a:cubicBezTo>
                <a:pt x="7595479" y="1535874"/>
                <a:pt x="7568375" y="1534583"/>
                <a:pt x="7527074" y="1541036"/>
              </a:cubicBezTo>
              <a:cubicBezTo>
                <a:pt x="7485773" y="1547489"/>
                <a:pt x="7356708" y="1548780"/>
                <a:pt x="7356708" y="1548780"/>
              </a:cubicBezTo>
              <a:lnTo>
                <a:pt x="7178598" y="1556524"/>
              </a:lnTo>
              <a:cubicBezTo>
                <a:pt x="7130844" y="1570721"/>
                <a:pt x="7084380" y="1602987"/>
                <a:pt x="7070183" y="1633963"/>
              </a:cubicBezTo>
              <a:cubicBezTo>
                <a:pt x="7055986" y="1664939"/>
                <a:pt x="7074055" y="1724309"/>
                <a:pt x="7093415" y="1742378"/>
              </a:cubicBezTo>
              <a:cubicBezTo>
                <a:pt x="7112775" y="1760447"/>
                <a:pt x="7139879" y="1743669"/>
                <a:pt x="7186342" y="1742378"/>
              </a:cubicBezTo>
              <a:cubicBezTo>
                <a:pt x="7232805" y="1741087"/>
                <a:pt x="7320570" y="1735925"/>
                <a:pt x="7372196" y="1734634"/>
              </a:cubicBezTo>
              <a:cubicBezTo>
                <a:pt x="7423822" y="1733343"/>
                <a:pt x="7496098" y="1734634"/>
                <a:pt x="7496098" y="1734634"/>
              </a:cubicBezTo>
              <a:cubicBezTo>
                <a:pt x="7549015" y="1734634"/>
                <a:pt x="7613548" y="1743668"/>
                <a:pt x="7689696" y="1734634"/>
              </a:cubicBezTo>
              <a:cubicBezTo>
                <a:pt x="7765844" y="1725600"/>
                <a:pt x="7861352" y="1707531"/>
                <a:pt x="7952988" y="1680427"/>
              </a:cubicBezTo>
              <a:cubicBezTo>
                <a:pt x="8044624" y="1653323"/>
                <a:pt x="8147877" y="1609441"/>
                <a:pt x="8239513" y="1572012"/>
              </a:cubicBezTo>
            </a:path>
          </a:pathLst>
        </a:custGeom>
        <a:noFill xmlns:a="http://schemas.openxmlformats.org/drawingml/2006/main"/>
        <a:ln xmlns:a="http://schemas.openxmlformats.org/drawingml/2006/main" w="38100">
          <a:solidFill>
            <a:schemeClr val="tx1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0.20906</cdr:x>
      <cdr:y>0.39042</cdr:y>
    </cdr:from>
    <cdr:to>
      <cdr:x>0.40873</cdr:x>
      <cdr:y>0.47544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687056B9-044C-473F-9190-54090C1AEBED}"/>
            </a:ext>
          </a:extLst>
        </cdr:cNvPr>
        <cdr:cNvSpPr txBox="1"/>
      </cdr:nvSpPr>
      <cdr:spPr>
        <a:xfrm xmlns:a="http://schemas.openxmlformats.org/drawingml/2006/main">
          <a:off x="1768252" y="2119673"/>
          <a:ext cx="1688849" cy="4616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400" b="1" dirty="0">
              <a:latin typeface="Calibri" panose="020F0502020204030204" pitchFamily="34" charset="0"/>
            </a:rPr>
            <a:t>As deposited</a:t>
          </a:r>
        </a:p>
      </cdr:txBody>
    </cdr:sp>
  </cdr:relSizeAnchor>
  <cdr:relSizeAnchor xmlns:cdr="http://schemas.openxmlformats.org/drawingml/2006/chartDrawing">
    <cdr:from>
      <cdr:x>0.15391</cdr:x>
      <cdr:y>0.66059</cdr:y>
    </cdr:from>
    <cdr:to>
      <cdr:x>0.47815</cdr:x>
      <cdr:y>0.70672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0B103737-0D56-4E35-87FA-237A30724078}"/>
            </a:ext>
          </a:extLst>
        </cdr:cNvPr>
        <cdr:cNvSpPr txBox="1"/>
      </cdr:nvSpPr>
      <cdr:spPr>
        <a:xfrm xmlns:a="http://schemas.openxmlformats.org/drawingml/2006/main">
          <a:off x="1301801" y="3586508"/>
          <a:ext cx="2742528" cy="250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400" b="1" baseline="0" dirty="0">
              <a:solidFill>
                <a:schemeClr val="tx1"/>
              </a:solidFill>
              <a:latin typeface="Calibri" panose="020F0502020204030204" pitchFamily="34" charset="0"/>
            </a:rPr>
            <a:t>3h annealing, 400°C</a:t>
          </a:r>
          <a:endParaRPr lang="en-GB" sz="2400" b="1" dirty="0">
            <a:solidFill>
              <a:schemeClr val="tx1"/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0.28203</cdr:x>
      <cdr:y>0.48917</cdr:y>
    </cdr:from>
    <cdr:to>
      <cdr:x>0.31198</cdr:x>
      <cdr:y>0.5465</cdr:y>
    </cdr:to>
    <cdr:sp macro="" textlink="">
      <cdr:nvSpPr>
        <cdr:cNvPr id="13" name="Arrow: Up 12">
          <a:extLst xmlns:a="http://schemas.openxmlformats.org/drawingml/2006/main">
            <a:ext uri="{FF2B5EF4-FFF2-40B4-BE49-F238E27FC236}">
              <a16:creationId xmlns:a16="http://schemas.microsoft.com/office/drawing/2014/main" id="{CA0BA74E-AB0F-436C-A7A4-59C3D3F67979}"/>
            </a:ext>
          </a:extLst>
        </cdr:cNvPr>
        <cdr:cNvSpPr/>
      </cdr:nvSpPr>
      <cdr:spPr>
        <a:xfrm xmlns:a="http://schemas.openxmlformats.org/drawingml/2006/main">
          <a:off x="2625183" y="2973659"/>
          <a:ext cx="278780" cy="348475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0.28</cdr:x>
      <cdr:y>0.60708</cdr:y>
    </cdr:from>
    <cdr:to>
      <cdr:x>0.30995</cdr:x>
      <cdr:y>0.66441</cdr:y>
    </cdr:to>
    <cdr:sp macro="" textlink="">
      <cdr:nvSpPr>
        <cdr:cNvPr id="14" name="Arrow: Up 13">
          <a:extLst xmlns:a="http://schemas.openxmlformats.org/drawingml/2006/main">
            <a:ext uri="{FF2B5EF4-FFF2-40B4-BE49-F238E27FC236}">
              <a16:creationId xmlns:a16="http://schemas.microsoft.com/office/drawing/2014/main" id="{A9CE4257-9723-4558-A986-861F26C16C10}"/>
            </a:ext>
          </a:extLst>
        </cdr:cNvPr>
        <cdr:cNvSpPr/>
      </cdr:nvSpPr>
      <cdr:spPr>
        <a:xfrm xmlns:a="http://schemas.openxmlformats.org/drawingml/2006/main" flipV="1">
          <a:off x="2606287" y="3690434"/>
          <a:ext cx="278780" cy="348475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2DE43-8724-40A5-9799-A8CF053320E0}" type="datetimeFigureOut">
              <a:rPr lang="en-GB" smtClean="0"/>
              <a:t>11/07/2017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E813A-5C3C-4D8F-BEDF-06A42162D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3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E0FF3-2F54-4246-85A3-32A2455C55AD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82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Jessica</a:t>
            </a:r>
            <a:r>
              <a:rPr lang="en-GB" baseline="0" dirty="0"/>
              <a:t> and Iain </a:t>
            </a:r>
            <a:r>
              <a:rPr lang="en-GB" baseline="0" dirty="0" err="1"/>
              <a:t>multimaterial</a:t>
            </a:r>
            <a:r>
              <a:rPr lang="en-GB" baseline="0" dirty="0"/>
              <a:t> idea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E0FF3-2F54-4246-85A3-32A2455C55AD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904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6405034"/>
            <a:ext cx="3784600" cy="26246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6405034"/>
            <a:ext cx="5499719" cy="26246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Zeno Tornasi - 3</a:t>
            </a:r>
            <a:r>
              <a:rPr lang="en-GB" baseline="30000"/>
              <a:t>rd</a:t>
            </a:r>
            <a:r>
              <a:rPr lang="en-GB"/>
              <a:t> year Research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6405034"/>
            <a:ext cx="907186" cy="26246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r>
              <a:rPr lang="en-US"/>
              <a:t>/15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8804" y="6390218"/>
            <a:ext cx="1074392" cy="262466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6352674" cy="262466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8646" y="6390218"/>
            <a:ext cx="907186" cy="262466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/>
              <a:t>/24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2"/>
          </p:nvPr>
        </p:nvSpPr>
        <p:spPr>
          <a:xfrm>
            <a:off x="7298083" y="6405034"/>
            <a:ext cx="3784600" cy="26246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685801" y="6405034"/>
            <a:ext cx="5499719" cy="26246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Zeno Tornasi - 3</a:t>
            </a:r>
            <a:r>
              <a:rPr lang="en-GB" baseline="30000"/>
              <a:t>rd</a:t>
            </a:r>
            <a:r>
              <a:rPr lang="en-GB"/>
              <a:t> year Research Conference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287121" y="6405034"/>
            <a:ext cx="907186" cy="26246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r>
              <a:rPr lang="en-US"/>
              <a:t>/15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2005200" y="633485"/>
            <a:ext cx="8640424" cy="2766528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GB" sz="4800" dirty="0">
                <a:latin typeface="Calibri" panose="020F0502020204030204" pitchFamily="34" charset="0"/>
              </a:rPr>
              <a:t>Optical properties of</a:t>
            </a:r>
            <a:br>
              <a:rPr lang="en-GB" sz="4800" dirty="0">
                <a:latin typeface="Calibri" panose="020F0502020204030204" pitchFamily="34" charset="0"/>
              </a:rPr>
            </a:br>
            <a:r>
              <a:rPr lang="en-GB" sz="4800" dirty="0" err="1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SIlicon</a:t>
            </a:r>
            <a:br>
              <a:rPr lang="en-GB" sz="4800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</a:br>
            <a:r>
              <a:rPr lang="en-GB" sz="4800" dirty="0">
                <a:latin typeface="Calibri" panose="020F0502020204030204" pitchFamily="34" charset="0"/>
              </a:rPr>
              <a:t>for cryogenic </a:t>
            </a:r>
            <a:r>
              <a:rPr lang="en-GB" sz="4800" dirty="0" err="1">
                <a:latin typeface="Calibri" panose="020F0502020204030204" pitchFamily="34" charset="0"/>
              </a:rPr>
              <a:t>Gw</a:t>
            </a:r>
            <a:r>
              <a:rPr lang="en-GB" sz="4800" dirty="0">
                <a:latin typeface="Calibri" panose="020F0502020204030204" pitchFamily="34" charset="0"/>
              </a:rPr>
              <a:t> detectors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77186" y="3384908"/>
            <a:ext cx="5157914" cy="5503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cap="small" dirty="0">
                <a:solidFill>
                  <a:schemeClr val="tx1"/>
                </a:solidFill>
                <a:latin typeface="Calibri" panose="020F0502020204030204" pitchFamily="34" charset="0"/>
              </a:rPr>
              <a:t>Zeno Tornasi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11/07/2017 - Hilton hotel, Pasadena, ca, U.S.A.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4" y="3925033"/>
            <a:ext cx="2075200" cy="641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4" y="470030"/>
            <a:ext cx="4061285" cy="608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113" y="3812795"/>
            <a:ext cx="904863" cy="754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9" r="705" b="3482"/>
          <a:stretch/>
        </p:blipFill>
        <p:spPr>
          <a:xfrm rot="21420000">
            <a:off x="5129620" y="4597013"/>
            <a:ext cx="6053045" cy="1071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4" y="3133369"/>
            <a:ext cx="1423017" cy="602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4" y="1267678"/>
            <a:ext cx="1718635" cy="751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4" y="2207608"/>
            <a:ext cx="1402538" cy="7368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E13790-2FF2-4070-8300-C524C4A01801}"/>
              </a:ext>
            </a:extLst>
          </p:cNvPr>
          <p:cNvSpPr txBox="1"/>
          <p:nvPr/>
        </p:nvSpPr>
        <p:spPr>
          <a:xfrm>
            <a:off x="10013198" y="6396335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LIGO-G1700998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315C78-F771-40A3-AB2E-9211B7C40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20000">
            <a:off x="7131716" y="5219767"/>
            <a:ext cx="650671" cy="433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FBB83B-F3E9-4A60-A4C9-B963048422EC}"/>
              </a:ext>
            </a:extLst>
          </p:cNvPr>
          <p:cNvSpPr txBox="1"/>
          <p:nvPr/>
        </p:nvSpPr>
        <p:spPr>
          <a:xfrm rot="21420000">
            <a:off x="-47809" y="4731767"/>
            <a:ext cx="51950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 Adhikari</a:t>
            </a:r>
            <a:r>
              <a:rPr lang="en-GB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 Bell</a:t>
            </a:r>
            <a:r>
              <a:rPr lang="en-GB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R. Birney</a:t>
            </a:r>
            <a:r>
              <a:rPr lang="en-GB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M. Fejer</a:t>
            </a:r>
            <a:r>
              <a:rPr lang="en-GB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D. Gibson</a:t>
            </a:r>
            <a:r>
              <a:rPr lang="en-GB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 Gustafson</a:t>
            </a:r>
            <a:r>
              <a:rPr lang="en-GB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Hough</a:t>
            </a:r>
            <a:r>
              <a:rPr lang="en-GB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 Markosyan</a:t>
            </a:r>
            <a:r>
              <a:rPr lang="en-GB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 W. Martin</a:t>
            </a:r>
            <a:r>
              <a:rPr lang="en-GB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Steinlechner</a:t>
            </a:r>
            <a:r>
              <a:rPr lang="en-GB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2,5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Reid</a:t>
            </a:r>
            <a:r>
              <a:rPr lang="en-GB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Rowan</a:t>
            </a:r>
            <a:r>
              <a:rPr lang="en-GB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Sproules</a:t>
            </a:r>
            <a:r>
              <a:rPr lang="en-GB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000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Caltech, </a:t>
            </a:r>
            <a:r>
              <a:rPr lang="en-GB" sz="2000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000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GB" sz="2000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G, </a:t>
            </a:r>
            <a:r>
              <a:rPr lang="en-GB" sz="2000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2000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UWS, </a:t>
            </a:r>
            <a:r>
              <a:rPr lang="en-GB" sz="2000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2000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Stanford, </a:t>
            </a:r>
            <a:r>
              <a:rPr lang="en-GB" sz="2000" cap="small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sz="2000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Hamburg</a:t>
            </a:r>
          </a:p>
        </p:txBody>
      </p:sp>
    </p:spTree>
    <p:extLst>
      <p:ext uri="{BB962C8B-B14F-4D97-AF65-F5344CB8AC3E}">
        <p14:creationId xmlns:p14="http://schemas.microsoft.com/office/powerpoint/2010/main" val="643895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566928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2/18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2"/>
              <p:cNvSpPr txBox="1"/>
              <p:nvPr/>
            </p:nvSpPr>
            <p:spPr>
              <a:xfrm>
                <a:off x="466725" y="99615"/>
                <a:ext cx="5514975" cy="19149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b="0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6000" i="1" dirty="0"/>
              </a:p>
            </p:txBody>
          </p:sp>
        </mc:Choice>
        <mc:Fallback xmlns="">
          <p:sp>
            <p:nvSpPr>
              <p:cNvPr id="9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99615"/>
                <a:ext cx="5514975" cy="19149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3"/>
          <p:cNvSpPr txBox="1"/>
          <p:nvPr/>
        </p:nvSpPr>
        <p:spPr>
          <a:xfrm>
            <a:off x="138660" y="2359925"/>
            <a:ext cx="40647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GB" sz="4000" dirty="0">
                <a:solidFill>
                  <a:srgbClr val="00B050"/>
                </a:solidFill>
                <a:latin typeface="Calibri" panose="020F0502020204030204" pitchFamily="34" charset="0"/>
              </a:rPr>
              <a:t>Temperature</a:t>
            </a:r>
          </a:p>
          <a:p>
            <a:r>
              <a:rPr lang="en-GB" sz="4000" dirty="0">
                <a:solidFill>
                  <a:srgbClr val="FF0000"/>
                </a:solidFill>
                <a:latin typeface="Calibri" panose="020F0502020204030204" pitchFamily="34" charset="0"/>
              </a:rPr>
              <a:t>Mechanical loss</a:t>
            </a:r>
          </a:p>
          <a:p>
            <a:r>
              <a:rPr lang="en-GB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Coating thickness</a:t>
            </a:r>
          </a:p>
          <a:p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</a:rPr>
              <a:t>Young’s modulus</a:t>
            </a:r>
          </a:p>
          <a:p>
            <a:r>
              <a:rPr lang="en-GB" sz="4000" dirty="0">
                <a:solidFill>
                  <a:srgbClr val="7030A0"/>
                </a:solidFill>
                <a:latin typeface="Calibri" panose="020F0502020204030204" pitchFamily="34" charset="0"/>
              </a:rPr>
              <a:t>Beam width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353" y="0"/>
            <a:ext cx="5330378" cy="4310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6139" y="5652613"/>
            <a:ext cx="11159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Coating Brownian noise (similar idea for substrates)</a:t>
            </a:r>
          </a:p>
        </p:txBody>
      </p:sp>
      <p:sp>
        <p:nvSpPr>
          <p:cNvPr id="6" name="Arrow: Down 5"/>
          <p:cNvSpPr/>
          <p:nvPr/>
        </p:nvSpPr>
        <p:spPr>
          <a:xfrm rot="3390350">
            <a:off x="10503519" y="2644842"/>
            <a:ext cx="478810" cy="7615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4051901" y="3986739"/>
            <a:ext cx="5837193" cy="1051339"/>
            <a:chOff x="4051900" y="3986739"/>
            <a:chExt cx="7443109" cy="1051339"/>
          </a:xfrm>
        </p:grpSpPr>
        <p:sp>
          <p:nvSpPr>
            <p:cNvPr id="22" name="TextBox 21"/>
            <p:cNvSpPr txBox="1"/>
            <p:nvPr/>
          </p:nvSpPr>
          <p:spPr>
            <a:xfrm>
              <a:off x="4652217" y="4453303"/>
              <a:ext cx="684279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GB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</a:rPr>
                <a:t>High refractive index materials</a:t>
              </a:r>
            </a:p>
          </p:txBody>
        </p:sp>
        <p:sp>
          <p:nvSpPr>
            <p:cNvPr id="23" name="Arrow: Down 22"/>
            <p:cNvSpPr/>
            <p:nvPr/>
          </p:nvSpPr>
          <p:spPr>
            <a:xfrm rot="17713725">
              <a:off x="4230572" y="3808067"/>
              <a:ext cx="478810" cy="836154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42883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566928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2/18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2"/>
              <p:cNvSpPr txBox="1"/>
              <p:nvPr/>
            </p:nvSpPr>
            <p:spPr>
              <a:xfrm>
                <a:off x="466725" y="99615"/>
                <a:ext cx="5514975" cy="19149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b="0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6000" i="1" dirty="0"/>
              </a:p>
            </p:txBody>
          </p:sp>
        </mc:Choice>
        <mc:Fallback xmlns="">
          <p:sp>
            <p:nvSpPr>
              <p:cNvPr id="9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99615"/>
                <a:ext cx="5514975" cy="19149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3"/>
          <p:cNvSpPr txBox="1"/>
          <p:nvPr/>
        </p:nvSpPr>
        <p:spPr>
          <a:xfrm>
            <a:off x="138660" y="2359925"/>
            <a:ext cx="40647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GB" sz="4000" dirty="0">
                <a:solidFill>
                  <a:srgbClr val="00B050"/>
                </a:solidFill>
                <a:latin typeface="Calibri" panose="020F0502020204030204" pitchFamily="34" charset="0"/>
              </a:rPr>
              <a:t>Temperature</a:t>
            </a:r>
          </a:p>
          <a:p>
            <a:r>
              <a:rPr lang="en-GB" sz="4000" dirty="0">
                <a:solidFill>
                  <a:srgbClr val="FF0000"/>
                </a:solidFill>
                <a:latin typeface="Calibri" panose="020F0502020204030204" pitchFamily="34" charset="0"/>
              </a:rPr>
              <a:t>Mechanical loss</a:t>
            </a:r>
          </a:p>
          <a:p>
            <a:r>
              <a:rPr lang="en-GB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Coating thickness</a:t>
            </a:r>
          </a:p>
          <a:p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</a:rPr>
              <a:t>Young’s modulus</a:t>
            </a:r>
          </a:p>
          <a:p>
            <a:r>
              <a:rPr lang="en-GB" sz="4000" dirty="0">
                <a:solidFill>
                  <a:srgbClr val="7030A0"/>
                </a:solidFill>
                <a:latin typeface="Calibri" panose="020F0502020204030204" pitchFamily="34" charset="0"/>
              </a:rPr>
              <a:t>Beam width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353" y="0"/>
            <a:ext cx="5330378" cy="4310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6139" y="5652613"/>
            <a:ext cx="11159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Coating Brownian noise (similar idea for substrates)</a:t>
            </a:r>
          </a:p>
        </p:txBody>
      </p:sp>
      <p:sp>
        <p:nvSpPr>
          <p:cNvPr id="6" name="Arrow: Down 5"/>
          <p:cNvSpPr/>
          <p:nvPr/>
        </p:nvSpPr>
        <p:spPr>
          <a:xfrm rot="3390350">
            <a:off x="10503519" y="2644842"/>
            <a:ext cx="478810" cy="7615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3942336" y="379987"/>
            <a:ext cx="7689497" cy="5335393"/>
            <a:chOff x="3942336" y="417015"/>
            <a:chExt cx="7689497" cy="5335393"/>
          </a:xfrm>
        </p:grpSpPr>
        <p:grpSp>
          <p:nvGrpSpPr>
            <p:cNvPr id="27" name="Group 26"/>
            <p:cNvGrpSpPr/>
            <p:nvPr/>
          </p:nvGrpSpPr>
          <p:grpSpPr>
            <a:xfrm>
              <a:off x="3942336" y="3286029"/>
              <a:ext cx="7689497" cy="2466379"/>
              <a:chOff x="3942336" y="3286029"/>
              <a:chExt cx="7689497" cy="246637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4655300" y="4182748"/>
                <a:ext cx="6976533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9pPr>
              </a:lstStyle>
              <a:p>
                <a:r>
                  <a:rPr lang="en-GB" sz="32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Property of the material</a:t>
                </a:r>
              </a:p>
              <a:p>
                <a:r>
                  <a:rPr lang="en-GB" sz="32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Can vary by orders of magnitude</a:t>
                </a:r>
              </a:p>
              <a:p>
                <a:r>
                  <a:rPr lang="en-GB" sz="32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Can be engineered to some extent</a:t>
                </a:r>
              </a:p>
            </p:txBody>
          </p:sp>
          <p:sp>
            <p:nvSpPr>
              <p:cNvPr id="29" name="Arrow: Down 28"/>
              <p:cNvSpPr/>
              <p:nvPr/>
            </p:nvSpPr>
            <p:spPr>
              <a:xfrm rot="19299827">
                <a:off x="3942336" y="3286029"/>
                <a:ext cx="478810" cy="837121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8" name="Picture 7" descr="A picture containing thing&#10;&#10;Description generated with high confiden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7899" y="417015"/>
              <a:ext cx="5290072" cy="3090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4478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566928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2/18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2"/>
              <p:cNvSpPr txBox="1"/>
              <p:nvPr/>
            </p:nvSpPr>
            <p:spPr>
              <a:xfrm>
                <a:off x="466725" y="99615"/>
                <a:ext cx="5514975" cy="19149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b="0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6000" i="1" dirty="0"/>
              </a:p>
            </p:txBody>
          </p:sp>
        </mc:Choice>
        <mc:Fallback xmlns="">
          <p:sp>
            <p:nvSpPr>
              <p:cNvPr id="9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99615"/>
                <a:ext cx="5514975" cy="19149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3"/>
          <p:cNvSpPr txBox="1"/>
          <p:nvPr/>
        </p:nvSpPr>
        <p:spPr>
          <a:xfrm>
            <a:off x="138660" y="2359925"/>
            <a:ext cx="40647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GB" sz="4000" dirty="0">
                <a:solidFill>
                  <a:srgbClr val="00B050"/>
                </a:solidFill>
                <a:latin typeface="Calibri" panose="020F0502020204030204" pitchFamily="34" charset="0"/>
              </a:rPr>
              <a:t>Temperature</a:t>
            </a:r>
          </a:p>
          <a:p>
            <a:r>
              <a:rPr lang="en-GB" sz="4000" dirty="0">
                <a:solidFill>
                  <a:srgbClr val="FF0000"/>
                </a:solidFill>
                <a:latin typeface="Calibri" panose="020F0502020204030204" pitchFamily="34" charset="0"/>
              </a:rPr>
              <a:t>Mechanical loss</a:t>
            </a:r>
          </a:p>
          <a:p>
            <a:r>
              <a:rPr lang="en-GB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Coating thickness</a:t>
            </a:r>
          </a:p>
          <a:p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</a:rPr>
              <a:t>Young’s modulus</a:t>
            </a:r>
          </a:p>
          <a:p>
            <a:r>
              <a:rPr lang="en-GB" sz="4000" dirty="0">
                <a:solidFill>
                  <a:srgbClr val="7030A0"/>
                </a:solidFill>
                <a:latin typeface="Calibri" panose="020F0502020204030204" pitchFamily="34" charset="0"/>
              </a:rPr>
              <a:t>Beam width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353" y="0"/>
            <a:ext cx="5330378" cy="4310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6139" y="5652613"/>
            <a:ext cx="11159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Coating Brownian noise (similar idea for substrates)</a:t>
            </a:r>
          </a:p>
        </p:txBody>
      </p:sp>
      <p:sp>
        <p:nvSpPr>
          <p:cNvPr id="6" name="Arrow: Down 5"/>
          <p:cNvSpPr/>
          <p:nvPr/>
        </p:nvSpPr>
        <p:spPr>
          <a:xfrm rot="3390350">
            <a:off x="10503519" y="2644842"/>
            <a:ext cx="478810" cy="7615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/>
          <p:cNvGrpSpPr/>
          <p:nvPr/>
        </p:nvGrpSpPr>
        <p:grpSpPr>
          <a:xfrm>
            <a:off x="3207750" y="2615831"/>
            <a:ext cx="8114489" cy="2914193"/>
            <a:chOff x="3207750" y="2615831"/>
            <a:chExt cx="8114489" cy="2914193"/>
          </a:xfrm>
        </p:grpSpPr>
        <p:sp>
          <p:nvSpPr>
            <p:cNvPr id="31" name="TextBox 30"/>
            <p:cNvSpPr txBox="1"/>
            <p:nvPr/>
          </p:nvSpPr>
          <p:spPr>
            <a:xfrm>
              <a:off x="4345706" y="4452806"/>
              <a:ext cx="6976533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GB" sz="3200" dirty="0">
                  <a:solidFill>
                    <a:srgbClr val="00B050"/>
                  </a:solidFill>
                  <a:latin typeface="Calibri" panose="020F0502020204030204" pitchFamily="34" charset="0"/>
                </a:rPr>
                <a:t>Current detectors operate at room T</a:t>
              </a:r>
            </a:p>
            <a:p>
              <a:r>
                <a:rPr lang="en-GB" sz="3200" dirty="0">
                  <a:solidFill>
                    <a:srgbClr val="00B050"/>
                  </a:solidFill>
                  <a:latin typeface="Calibri" panose="020F0502020204030204" pitchFamily="34" charset="0"/>
                </a:rPr>
                <a:t>Can we just go cryogenic then? Not yet…</a:t>
              </a:r>
            </a:p>
          </p:txBody>
        </p:sp>
        <p:sp>
          <p:nvSpPr>
            <p:cNvPr id="32" name="Arrow: Bent 31"/>
            <p:cNvSpPr/>
            <p:nvPr/>
          </p:nvSpPr>
          <p:spPr>
            <a:xfrm rot="5400000">
              <a:off x="3427033" y="2396548"/>
              <a:ext cx="1695034" cy="2133600"/>
            </a:xfrm>
            <a:prstGeom prst="bentArrow">
              <a:avLst>
                <a:gd name="adj1" fmla="val 16342"/>
                <a:gd name="adj2" fmla="val 22147"/>
                <a:gd name="adj3" fmla="val 25000"/>
                <a:gd name="adj4" fmla="val 43750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674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5294376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5448" y="5652613"/>
            <a:ext cx="10121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Fused silica has a high mechanical loss at low 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2"/>
              <p:cNvSpPr txBox="1"/>
              <p:nvPr/>
            </p:nvSpPr>
            <p:spPr>
              <a:xfrm>
                <a:off x="361950" y="825953"/>
                <a:ext cx="4181476" cy="11523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   </m:t>
                          </m:r>
                          <m:r>
                            <a:rPr lang="en-GB" sz="36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3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3600" i="1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825953"/>
                <a:ext cx="4181476" cy="11523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50446" y="202193"/>
            <a:ext cx="239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</a:rPr>
              <a:t>In general</a:t>
            </a:r>
          </a:p>
        </p:txBody>
      </p:sp>
    </p:spTree>
    <p:extLst>
      <p:ext uri="{BB962C8B-B14F-4D97-AF65-F5344CB8AC3E}">
        <p14:creationId xmlns:p14="http://schemas.microsoft.com/office/powerpoint/2010/main" val="2774444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5294376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5448" y="5652613"/>
            <a:ext cx="10121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Fused silica has a high mechanical loss at low 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446" y="202193"/>
            <a:ext cx="239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</a:rPr>
              <a:t>In general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8FA9D50F-4729-453A-B030-08EB2E3DA2BD}"/>
                  </a:ext>
                </a:extLst>
              </p:cNvPr>
              <p:cNvSpPr txBox="1"/>
              <p:nvPr/>
            </p:nvSpPr>
            <p:spPr>
              <a:xfrm>
                <a:off x="357188" y="983432"/>
                <a:ext cx="4181476" cy="11523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GB" sz="36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3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3600" i="1" dirty="0">
                  <a:latin typeface="+mn-lt"/>
                </a:endParaRPr>
              </a:p>
            </p:txBody>
          </p:sp>
        </mc:Choice>
        <mc:Fallback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8FA9D50F-4729-453A-B030-08EB2E3DA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8" y="983432"/>
                <a:ext cx="4181476" cy="11523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4751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5294376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5448" y="5652613"/>
            <a:ext cx="10121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Fused silica has a high mechanical loss at low 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199639"/>
            <a:ext cx="4629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</a:rPr>
              <a:t>Currently LIGO optics are made of </a:t>
            </a:r>
            <a:r>
              <a:rPr lang="en-GB" sz="3200">
                <a:latin typeface="Calibri" panose="020F0502020204030204" pitchFamily="34" charset="0"/>
              </a:rPr>
              <a:t>fused SiO</a:t>
            </a:r>
            <a:r>
              <a:rPr lang="en-GB" sz="3200" baseline="-25000">
                <a:latin typeface="Calibri" panose="020F0502020204030204" pitchFamily="34" charset="0"/>
              </a:rPr>
              <a:t>2</a:t>
            </a:r>
            <a:endParaRPr lang="en-GB" sz="3200" baseline="-25000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46" y="202193"/>
            <a:ext cx="239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</a:rPr>
              <a:t>In general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8FA9D50F-4729-453A-B030-08EB2E3DA2BD}"/>
                  </a:ext>
                </a:extLst>
              </p:cNvPr>
              <p:cNvSpPr txBox="1"/>
              <p:nvPr/>
            </p:nvSpPr>
            <p:spPr>
              <a:xfrm>
                <a:off x="397935" y="1017151"/>
                <a:ext cx="4181476" cy="11523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GB" sz="36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3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3600" i="1" dirty="0">
                  <a:latin typeface="+mn-lt"/>
                </a:endParaRPr>
              </a:p>
            </p:txBody>
          </p:sp>
        </mc:Choice>
        <mc:Fallback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8FA9D50F-4729-453A-B030-08EB2E3DA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35" y="1017151"/>
                <a:ext cx="4181476" cy="11523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415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5294376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5448" y="5652613"/>
            <a:ext cx="10121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Fused silica has a high mechanical loss at low 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199639"/>
            <a:ext cx="46291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</a:rPr>
              <a:t>Currently LIGO optics are made of fused SiO</a:t>
            </a:r>
            <a:r>
              <a:rPr lang="en-GB" sz="3200" baseline="-25000" dirty="0">
                <a:latin typeface="Calibri" panose="020F0502020204030204" pitchFamily="34" charset="0"/>
              </a:rPr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</a:rPr>
              <a:t>Since the ’50s we know that mechanical loss in SiO</a:t>
            </a:r>
            <a:r>
              <a:rPr lang="en-GB" sz="3200" baseline="-25000" dirty="0">
                <a:latin typeface="Calibri" panose="020F0502020204030204" pitchFamily="34" charset="0"/>
              </a:rPr>
              <a:t>2 </a:t>
            </a:r>
            <a:r>
              <a:rPr lang="en-GB" sz="3200" dirty="0">
                <a:latin typeface="Calibri" panose="020F0502020204030204" pitchFamily="34" charset="0"/>
              </a:rPr>
              <a:t>goes like </a:t>
            </a:r>
            <a:r>
              <a:rPr lang="en-GB" sz="3200" dirty="0">
                <a:latin typeface="Garamond" panose="02020404030301010803" pitchFamily="18" charset="0"/>
              </a:rPr>
              <a:t>→→</a:t>
            </a:r>
            <a:endParaRPr lang="en-GB" sz="3200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46" y="202193"/>
            <a:ext cx="239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</a:rPr>
              <a:t>In general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920060" y="0"/>
            <a:ext cx="7740998" cy="5691739"/>
            <a:chOff x="3920060" y="0"/>
            <a:chExt cx="7740998" cy="56917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9149" y="0"/>
              <a:ext cx="7031909" cy="55051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920060" y="5322407"/>
              <a:ext cx="4753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latin typeface="Calibri" panose="020F0502020204030204" pitchFamily="34" charset="0"/>
                </a:rPr>
                <a:t>Travasso</a:t>
              </a:r>
              <a:r>
                <a:rPr lang="fr-FR" b="1" dirty="0">
                  <a:latin typeface="Calibri" panose="020F0502020204030204" pitchFamily="34" charset="0"/>
                </a:rPr>
                <a:t> F. et al. (2007) </a:t>
              </a:r>
              <a:r>
                <a:rPr lang="fr-FR" b="1" dirty="0" err="1">
                  <a:latin typeface="Calibri" panose="020F0502020204030204" pitchFamily="34" charset="0"/>
                </a:rPr>
                <a:t>Europhys</a:t>
              </a:r>
              <a:r>
                <a:rPr lang="fr-FR" b="1" dirty="0">
                  <a:latin typeface="Calibri" panose="020F0502020204030204" pitchFamily="34" charset="0"/>
                </a:rPr>
                <a:t>. </a:t>
              </a:r>
              <a:r>
                <a:rPr lang="fr-FR" b="1" dirty="0" err="1">
                  <a:latin typeface="Calibri" panose="020F0502020204030204" pitchFamily="34" charset="0"/>
                </a:rPr>
                <a:t>Lett</a:t>
              </a:r>
              <a:r>
                <a:rPr lang="fr-FR" b="1" dirty="0">
                  <a:latin typeface="Calibri" panose="020F0502020204030204" pitchFamily="34" charset="0"/>
                </a:rPr>
                <a:t>. 80 50008</a:t>
              </a:r>
              <a:endParaRPr lang="en-GB" b="1" dirty="0">
                <a:latin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8FA9D50F-4729-453A-B030-08EB2E3DA2BD}"/>
                  </a:ext>
                </a:extLst>
              </p:cNvPr>
              <p:cNvSpPr txBox="1"/>
              <p:nvPr/>
            </p:nvSpPr>
            <p:spPr>
              <a:xfrm>
                <a:off x="397935" y="1017151"/>
                <a:ext cx="4181476" cy="11523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GB" sz="36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3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3600" i="1" dirty="0">
                  <a:latin typeface="+mn-lt"/>
                </a:endParaRPr>
              </a:p>
            </p:txBody>
          </p:sp>
        </mc:Choice>
        <mc:Fallback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8FA9D50F-4729-453A-B030-08EB2E3DA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35" y="1017151"/>
                <a:ext cx="4181476" cy="11523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1234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5294376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0111" y="5652613"/>
            <a:ext cx="3231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THE PROBLEM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D9658-F205-4191-B169-0EB602764B2A}"/>
              </a:ext>
            </a:extLst>
          </p:cNvPr>
          <p:cNvSpPr txBox="1"/>
          <p:nvPr/>
        </p:nvSpPr>
        <p:spPr>
          <a:xfrm>
            <a:off x="3853174" y="409408"/>
            <a:ext cx="44856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Fused silica is used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1A9813-4C19-4D46-8018-E7C8127F9D46}"/>
              </a:ext>
            </a:extLst>
          </p:cNvPr>
          <p:cNvSpPr txBox="1"/>
          <p:nvPr/>
        </p:nvSpPr>
        <p:spPr>
          <a:xfrm>
            <a:off x="1699566" y="2455922"/>
            <a:ext cx="33907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As a substrate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618DC9-9F6E-4846-8806-F9B5E951A107}"/>
              </a:ext>
            </a:extLst>
          </p:cNvPr>
          <p:cNvSpPr txBox="1"/>
          <p:nvPr/>
        </p:nvSpPr>
        <p:spPr>
          <a:xfrm>
            <a:off x="6616232" y="2455922"/>
            <a:ext cx="42850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As a coating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With tantala (also lossy at low T)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62C43C4-A8BA-415C-B6AD-1F647775919D}"/>
              </a:ext>
            </a:extLst>
          </p:cNvPr>
          <p:cNvSpPr/>
          <p:nvPr/>
        </p:nvSpPr>
        <p:spPr>
          <a:xfrm rot="3246680">
            <a:off x="7304110" y="1391077"/>
            <a:ext cx="1458894" cy="852617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D5BCDC17-47F3-4D9C-8A7C-1B5EF813A60E}"/>
              </a:ext>
            </a:extLst>
          </p:cNvPr>
          <p:cNvSpPr/>
          <p:nvPr/>
        </p:nvSpPr>
        <p:spPr>
          <a:xfrm rot="18353320" flipH="1">
            <a:off x="3515883" y="1438580"/>
            <a:ext cx="1458894" cy="852617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AEA747-8968-4A6E-9920-5A999323A020}"/>
              </a:ext>
            </a:extLst>
          </p:cNvPr>
          <p:cNvGrpSpPr/>
          <p:nvPr/>
        </p:nvGrpSpPr>
        <p:grpSpPr>
          <a:xfrm>
            <a:off x="2959277" y="3869795"/>
            <a:ext cx="6273446" cy="744419"/>
            <a:chOff x="0" y="30526"/>
            <a:chExt cx="6273446" cy="74441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94D36E4-456C-4721-85A3-79C6F6911B71}"/>
                </a:ext>
              </a:extLst>
            </p:cNvPr>
            <p:cNvSpPr/>
            <p:nvPr/>
          </p:nvSpPr>
          <p:spPr>
            <a:xfrm>
              <a:off x="0" y="30526"/>
              <a:ext cx="6273446" cy="74441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F555F2-164C-440F-BC5F-BF7D3FB43A14}"/>
                </a:ext>
              </a:extLst>
            </p:cNvPr>
            <p:cNvSpPr txBox="1"/>
            <p:nvPr/>
          </p:nvSpPr>
          <p:spPr>
            <a:xfrm>
              <a:off x="0" y="30526"/>
              <a:ext cx="6273446" cy="7444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cap="small" dirty="0">
                  <a:latin typeface="Calibri" panose="020F0502020204030204" pitchFamily="34" charset="0"/>
                </a:rPr>
                <a:t>What do we use instead?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797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563007" cy="262466"/>
          </a:xfrm>
        </p:spPr>
        <p:txBody>
          <a:bodyPr/>
          <a:lstStyle/>
          <a:p>
            <a:r>
              <a:rPr lang="en-GB" dirty="0"/>
              <a:t>Zeno Tornasi - 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44416" y="5652613"/>
            <a:ext cx="9703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Coatings: Amorphous silicon looks promising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9569" y="246889"/>
            <a:ext cx="6136082" cy="5164144"/>
            <a:chOff x="3958815" y="1309130"/>
            <a:chExt cx="4782164" cy="41316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2424" y="1309130"/>
              <a:ext cx="3058555" cy="4131621"/>
            </a:xfrm>
            <a:prstGeom prst="rect">
              <a:avLst/>
            </a:prstGeom>
          </p:spPr>
        </p:pic>
        <p:sp>
          <p:nvSpPr>
            <p:cNvPr id="6" name="Callout: Left Arrow 5"/>
            <p:cNvSpPr/>
            <p:nvPr/>
          </p:nvSpPr>
          <p:spPr>
            <a:xfrm flipH="1">
              <a:off x="4086578" y="1580445"/>
              <a:ext cx="2009422" cy="857955"/>
            </a:xfrm>
            <a:prstGeom prst="leftArrow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SiO</a:t>
              </a:r>
              <a:r>
                <a:rPr lang="en-GB" sz="4000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</a:t>
              </a:r>
            </a:p>
          </p:txBody>
        </p:sp>
        <p:sp>
          <p:nvSpPr>
            <p:cNvPr id="10" name="Callout: Left Arrow 9"/>
            <p:cNvSpPr/>
            <p:nvPr/>
          </p:nvSpPr>
          <p:spPr>
            <a:xfrm flipH="1">
              <a:off x="3958815" y="3902301"/>
              <a:ext cx="2009422" cy="857955"/>
            </a:xfrm>
            <a:prstGeom prst="leftArrow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aSi</a:t>
              </a:r>
              <a:endParaRPr lang="en-GB" sz="4000" baseline="-25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CA24D81-54A9-424D-8765-992FFA1BB445}"/>
              </a:ext>
            </a:extLst>
          </p:cNvPr>
          <p:cNvSpPr txBox="1"/>
          <p:nvPr/>
        </p:nvSpPr>
        <p:spPr>
          <a:xfrm>
            <a:off x="6575651" y="5226367"/>
            <a:ext cx="469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X. Liu, F.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Hellman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, et al, </a:t>
            </a:r>
            <a:r>
              <a:rPr lang="fr-FR" b="1" i="1" dirty="0">
                <a:latin typeface="Calibri" panose="020F0502020204030204" pitchFamily="34" charset="0"/>
                <a:cs typeface="Calibri" panose="020F0502020204030204" pitchFamily="34" charset="0"/>
              </a:rPr>
              <a:t>PRL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113, 025503 (2014)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10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563007" cy="262466"/>
          </a:xfrm>
        </p:spPr>
        <p:txBody>
          <a:bodyPr/>
          <a:lstStyle/>
          <a:p>
            <a:r>
              <a:rPr lang="en-GB" dirty="0"/>
              <a:t>Zeno Tornasi - 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44416" y="5652613"/>
            <a:ext cx="9703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Coatings: Amorphous silicon looks promising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9569" y="246889"/>
            <a:ext cx="6136082" cy="5164144"/>
            <a:chOff x="3958815" y="1309130"/>
            <a:chExt cx="4782164" cy="41316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2424" y="1309130"/>
              <a:ext cx="3058555" cy="4131621"/>
            </a:xfrm>
            <a:prstGeom prst="rect">
              <a:avLst/>
            </a:prstGeom>
          </p:spPr>
        </p:pic>
        <p:sp>
          <p:nvSpPr>
            <p:cNvPr id="6" name="Callout: Left Arrow 5"/>
            <p:cNvSpPr/>
            <p:nvPr/>
          </p:nvSpPr>
          <p:spPr>
            <a:xfrm flipH="1">
              <a:off x="4086578" y="1580445"/>
              <a:ext cx="2009422" cy="857955"/>
            </a:xfrm>
            <a:prstGeom prst="leftArrow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SiO</a:t>
              </a:r>
              <a:r>
                <a:rPr lang="en-GB" sz="4000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</a:t>
              </a:r>
            </a:p>
          </p:txBody>
        </p:sp>
        <p:sp>
          <p:nvSpPr>
            <p:cNvPr id="10" name="Callout: Left Arrow 9"/>
            <p:cNvSpPr/>
            <p:nvPr/>
          </p:nvSpPr>
          <p:spPr>
            <a:xfrm flipH="1">
              <a:off x="3958815" y="3902301"/>
              <a:ext cx="2009422" cy="857955"/>
            </a:xfrm>
            <a:prstGeom prst="leftArrow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aSi</a:t>
              </a:r>
              <a:endParaRPr lang="en-GB" sz="4000" baseline="-25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64AF2EF-5C1E-4141-8BF8-9F51463B5193}"/>
              </a:ext>
            </a:extLst>
          </p:cNvPr>
          <p:cNvSpPr/>
          <p:nvPr/>
        </p:nvSpPr>
        <p:spPr>
          <a:xfrm>
            <a:off x="7010400" y="1658372"/>
            <a:ext cx="4436767" cy="206210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Bonus</a:t>
            </a:r>
          </a:p>
          <a:p>
            <a:pPr algn="ctr"/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High refractive index</a:t>
            </a:r>
          </a:p>
          <a:p>
            <a:pPr algn="ctr"/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n = 3.47 @ 1550 nm helps reducing thickness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24D81-54A9-424D-8765-992FFA1BB445}"/>
              </a:ext>
            </a:extLst>
          </p:cNvPr>
          <p:cNvSpPr txBox="1"/>
          <p:nvPr/>
        </p:nvSpPr>
        <p:spPr>
          <a:xfrm>
            <a:off x="6575651" y="5226367"/>
            <a:ext cx="469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X. Liu, F.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Hellman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, et al, </a:t>
            </a:r>
            <a:r>
              <a:rPr lang="fr-FR" b="1" i="1" dirty="0">
                <a:latin typeface="Calibri" panose="020F0502020204030204" pitchFamily="34" charset="0"/>
                <a:cs typeface="Calibri" panose="020F0502020204030204" pitchFamily="34" charset="0"/>
              </a:rPr>
              <a:t>PRL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113, 025503 (2014)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956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1D7D7-6CE8-4F38-806D-72CA62A1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11/07/2017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DE0C83-8B20-4669-BE1E-19560C82C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Zeno Tornasi – University of Glasgow, UK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F1C139-680F-43C3-BFDC-9A90E5B0166F}"/>
              </a:ext>
            </a:extLst>
          </p:cNvPr>
          <p:cNvSpPr txBox="1"/>
          <p:nvPr/>
        </p:nvSpPr>
        <p:spPr>
          <a:xfrm>
            <a:off x="395288" y="5486400"/>
            <a:ext cx="1140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</a:rPr>
              <a:t>Topics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66BE25-87C1-4FC1-B231-2793858A6D71}"/>
              </a:ext>
            </a:extLst>
          </p:cNvPr>
          <p:cNvSpPr txBox="1"/>
          <p:nvPr/>
        </p:nvSpPr>
        <p:spPr>
          <a:xfrm>
            <a:off x="395289" y="409575"/>
            <a:ext cx="110698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Calibri" panose="020F0502020204030204" pitchFamily="34" charset="0"/>
              </a:rPr>
              <a:t>				Crystalline silicon</a:t>
            </a:r>
          </a:p>
          <a:p>
            <a:r>
              <a:rPr lang="en-GB" sz="4000" dirty="0">
                <a:latin typeface="Calibri" panose="020F0502020204030204" pitchFamily="34" charset="0"/>
              </a:rPr>
              <a:t>					Optical scattering</a:t>
            </a:r>
          </a:p>
          <a:p>
            <a:endParaRPr lang="en-GB" sz="4000" dirty="0">
              <a:latin typeface="Calibri" panose="020F0502020204030204" pitchFamily="34" charset="0"/>
            </a:endParaRPr>
          </a:p>
          <a:p>
            <a:endParaRPr lang="en-GB" sz="4000" dirty="0">
              <a:latin typeface="Calibri" panose="020F0502020204030204" pitchFamily="34" charset="0"/>
            </a:endParaRPr>
          </a:p>
          <a:p>
            <a:endParaRPr lang="en-GB" sz="4000" dirty="0">
              <a:latin typeface="Calibri" panose="020F0502020204030204" pitchFamily="34" charset="0"/>
            </a:endParaRPr>
          </a:p>
          <a:p>
            <a:endParaRPr lang="en-GB" sz="4000" dirty="0">
              <a:latin typeface="Calibri" panose="020F0502020204030204" pitchFamily="34" charset="0"/>
            </a:endParaRPr>
          </a:p>
          <a:p>
            <a:pPr lvl="8"/>
            <a:r>
              <a:rPr lang="en-GB" sz="4000" b="1" dirty="0">
                <a:latin typeface="Calibri" panose="020F0502020204030204" pitchFamily="34" charset="0"/>
              </a:rPr>
              <a:t>		Amorphous silicon coatings</a:t>
            </a:r>
          </a:p>
          <a:p>
            <a:pPr lvl="8"/>
            <a:r>
              <a:rPr lang="en-GB" sz="4000" dirty="0">
                <a:latin typeface="Calibri" panose="020F0502020204030204" pitchFamily="34" charset="0"/>
              </a:rPr>
              <a:t>			Optical absorption</a:t>
            </a:r>
          </a:p>
          <a:p>
            <a:endParaRPr lang="en-GB" sz="4000" dirty="0"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B9CED-BED1-46DA-9A86-3ACE29AB4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57" t="44722" r="10106" b="31250"/>
          <a:stretch/>
        </p:blipFill>
        <p:spPr>
          <a:xfrm>
            <a:off x="494157" y="2926658"/>
            <a:ext cx="4196907" cy="244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C1EAF-41AC-4AAC-912D-A38F9E197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0" t="4984" r="20681" b="11901"/>
          <a:stretch/>
        </p:blipFill>
        <p:spPr>
          <a:xfrm>
            <a:off x="6730917" y="61243"/>
            <a:ext cx="3824131" cy="383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211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169664" cy="262466"/>
          </a:xfrm>
        </p:spPr>
        <p:txBody>
          <a:bodyPr/>
          <a:lstStyle/>
          <a:p>
            <a:r>
              <a:rPr lang="en-GB" dirty="0"/>
              <a:t>Zeno Tornasi -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3042" y="5652613"/>
            <a:ext cx="9665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Substrates: Crystalline silicon looks great too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23090" y="62187"/>
            <a:ext cx="37900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</a:rPr>
              <a:t>We know since the ‘70s that cSi has very low </a:t>
            </a: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</a:rPr>
              <a:t>mechanical loss</a:t>
            </a:r>
            <a:r>
              <a:rPr lang="en-GB" sz="3200" dirty="0">
                <a:latin typeface="Calibri" panose="020F0502020204030204" pitchFamily="34" charset="0"/>
              </a:rPr>
              <a:t> at </a:t>
            </a:r>
            <a:r>
              <a:rPr lang="en-GB" sz="3200" dirty="0">
                <a:solidFill>
                  <a:srgbClr val="00B050"/>
                </a:solidFill>
                <a:latin typeface="Calibri" panose="020F0502020204030204" pitchFamily="34" charset="0"/>
              </a:rPr>
              <a:t>low temperature. </a:t>
            </a:r>
          </a:p>
          <a:p>
            <a:endParaRPr lang="en-GB" sz="32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endParaRPr lang="en-GB" sz="32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endParaRPr lang="en-GB" sz="32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endParaRPr lang="en-GB" sz="32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endParaRPr lang="en-GB" sz="32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endParaRPr lang="en-GB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2F8E8A-9AA5-4E63-A3A5-B671F5B64793}"/>
              </a:ext>
            </a:extLst>
          </p:cNvPr>
          <p:cNvGrpSpPr/>
          <p:nvPr/>
        </p:nvGrpSpPr>
        <p:grpSpPr>
          <a:xfrm>
            <a:off x="73152" y="62187"/>
            <a:ext cx="7325048" cy="5378493"/>
            <a:chOff x="4407408" y="81036"/>
            <a:chExt cx="7220712" cy="5459562"/>
          </a:xfrm>
        </p:grpSpPr>
        <p:pic>
          <p:nvPicPr>
            <p:cNvPr id="6" name="Picture 5" descr="Wipf_Bible - PDF-XChange Viewer">
              <a:extLst>
                <a:ext uri="{FF2B5EF4-FFF2-40B4-BE49-F238E27FC236}">
                  <a16:creationId xmlns:a16="http://schemas.microsoft.com/office/drawing/2014/main" id="{360E0F57-F637-4537-AF2B-7C8A9AD78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901" t="19080" r="25899" b="13359"/>
            <a:stretch/>
          </p:blipFill>
          <p:spPr>
            <a:xfrm>
              <a:off x="4407408" y="81036"/>
              <a:ext cx="7220712" cy="5459562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8778A7-2F77-4859-A0D2-AD9DB5671CCB}"/>
                </a:ext>
              </a:extLst>
            </p:cNvPr>
            <p:cNvSpPr txBox="1"/>
            <p:nvPr/>
          </p:nvSpPr>
          <p:spPr>
            <a:xfrm>
              <a:off x="4407408" y="81036"/>
              <a:ext cx="4606451" cy="45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latin typeface="Calibri" panose="020F0502020204030204" pitchFamily="34" charset="0"/>
                </a:rPr>
                <a:t>Christopher </a:t>
              </a:r>
              <a:r>
                <a:rPr lang="en-GB" sz="2000" b="1" dirty="0" err="1">
                  <a:latin typeface="Calibri" panose="020F0502020204030204" pitchFamily="34" charset="0"/>
                </a:rPr>
                <a:t>Wipf</a:t>
              </a:r>
              <a:r>
                <a:rPr lang="en-GB" sz="2000" b="1" dirty="0">
                  <a:latin typeface="Calibri" panose="020F0502020204030204" pitchFamily="34" charset="0"/>
                </a:rPr>
                <a:t> / LIGO-G1700602</a:t>
              </a:r>
              <a:endParaRPr lang="en-GB" sz="2000" b="1" dirty="0"/>
            </a:p>
          </p:txBody>
        </p:sp>
      </p:grpSp>
      <p:pic>
        <p:nvPicPr>
          <p:cNvPr id="16" name="Picture 3">
            <a:extLst>
              <a:ext uri="{FF2B5EF4-FFF2-40B4-BE49-F238E27FC236}">
                <a16:creationId xmlns:a16="http://schemas.microsoft.com/office/drawing/2014/main" id="{5B066A05-4072-4894-8709-4F30DC593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04"/>
          <a:stretch/>
        </p:blipFill>
        <p:spPr bwMode="auto">
          <a:xfrm flipV="1">
            <a:off x="7749412" y="2245472"/>
            <a:ext cx="3764782" cy="277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EA3DE51A-0015-4631-93DB-9DB9EBDF6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2" t="30892" b="35751"/>
          <a:stretch/>
        </p:blipFill>
        <p:spPr bwMode="auto">
          <a:xfrm>
            <a:off x="9900713" y="3972347"/>
            <a:ext cx="1421526" cy="85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513185-52B7-4CDA-A4C6-B539B0385070}"/>
              </a:ext>
            </a:extLst>
          </p:cNvPr>
          <p:cNvSpPr txBox="1"/>
          <p:nvPr/>
        </p:nvSpPr>
        <p:spPr>
          <a:xfrm>
            <a:off x="7650480" y="5018243"/>
            <a:ext cx="2767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</a:rPr>
              <a:t>Credits: Ronny </a:t>
            </a:r>
            <a:r>
              <a:rPr lang="en-GB" sz="2000" b="1" dirty="0" err="1">
                <a:latin typeface="Calibri" panose="020F0502020204030204" pitchFamily="34" charset="0"/>
              </a:rPr>
              <a:t>Nawrodt</a:t>
            </a:r>
            <a:endParaRPr lang="en-GB" sz="2000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D277B7-AFDD-4A3D-A999-B7E147E66A26}"/>
              </a:ext>
            </a:extLst>
          </p:cNvPr>
          <p:cNvCxnSpPr>
            <a:cxnSpLocks/>
          </p:cNvCxnSpPr>
          <p:nvPr/>
        </p:nvCxnSpPr>
        <p:spPr>
          <a:xfrm>
            <a:off x="1207008" y="2267712"/>
            <a:ext cx="64434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976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63716" y="5652613"/>
            <a:ext cx="1464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Recap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7D992-43E4-49B5-A2C0-5ECA59A6F506}"/>
              </a:ext>
            </a:extLst>
          </p:cNvPr>
          <p:cNvSpPr txBox="1"/>
          <p:nvPr/>
        </p:nvSpPr>
        <p:spPr>
          <a:xfrm>
            <a:off x="878033" y="137160"/>
            <a:ext cx="10435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</a:rPr>
              <a:t>Both </a:t>
            </a:r>
            <a:r>
              <a:rPr lang="en-GB" sz="3200" dirty="0" err="1">
                <a:latin typeface="Calibri" panose="020F0502020204030204" pitchFamily="34" charset="0"/>
              </a:rPr>
              <a:t>cSi</a:t>
            </a:r>
            <a:r>
              <a:rPr lang="en-GB" sz="3200" dirty="0">
                <a:latin typeface="Calibri" panose="020F0502020204030204" pitchFamily="34" charset="0"/>
              </a:rPr>
              <a:t> and </a:t>
            </a:r>
            <a:r>
              <a:rPr lang="en-GB" sz="3200" dirty="0" err="1">
                <a:latin typeface="Calibri" panose="020F0502020204030204" pitchFamily="34" charset="0"/>
              </a:rPr>
              <a:t>aSi</a:t>
            </a:r>
            <a:r>
              <a:rPr lang="en-GB" sz="3200" dirty="0">
                <a:latin typeface="Calibri" panose="020F0502020204030204" pitchFamily="34" charset="0"/>
              </a:rPr>
              <a:t> have low mechanical loss at low temperature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B95F4D2-02BB-409F-988A-A39B304058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9153336"/>
              </p:ext>
            </p:extLst>
          </p:nvPr>
        </p:nvGraphicFramePr>
        <p:xfrm>
          <a:off x="2953512" y="832104"/>
          <a:ext cx="6284976" cy="77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3CF9E4E-36B9-4F5C-B410-BE51A08C06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821897"/>
              </p:ext>
            </p:extLst>
          </p:nvPr>
        </p:nvGraphicFramePr>
        <p:xfrm>
          <a:off x="579293" y="2300194"/>
          <a:ext cx="1073467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0175">
                  <a:extLst>
                    <a:ext uri="{9D8B030D-6E8A-4147-A177-3AD203B41FA5}">
                      <a16:colId xmlns:a16="http://schemas.microsoft.com/office/drawing/2014/main" val="471411463"/>
                    </a:ext>
                  </a:extLst>
                </a:gridCol>
                <a:gridCol w="3121243">
                  <a:extLst>
                    <a:ext uri="{9D8B030D-6E8A-4147-A177-3AD203B41FA5}">
                      <a16:colId xmlns:a16="http://schemas.microsoft.com/office/drawing/2014/main" val="1877736257"/>
                    </a:ext>
                  </a:extLst>
                </a:gridCol>
                <a:gridCol w="3107185">
                  <a:extLst>
                    <a:ext uri="{9D8B030D-6E8A-4147-A177-3AD203B41FA5}">
                      <a16:colId xmlns:a16="http://schemas.microsoft.com/office/drawing/2014/main" val="2177558494"/>
                    </a:ext>
                  </a:extLst>
                </a:gridCol>
                <a:gridCol w="2326071">
                  <a:extLst>
                    <a:ext uri="{9D8B030D-6E8A-4147-A177-3AD203B41FA5}">
                      <a16:colId xmlns:a16="http://schemas.microsoft.com/office/drawing/2014/main" val="1614645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cSi</a:t>
                      </a: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(bulk)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cSi</a:t>
                      </a: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(surface)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aSi</a:t>
                      </a:r>
                      <a:endParaRPr lang="en-GB" sz="3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121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Absorption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14350" marR="0" lvl="0" indent="-5143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UcPeriod"/>
                        <a:tabLst/>
                        <a:defRPr/>
                      </a:pPr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Bell,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A. </a:t>
                      </a:r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Markosyan</a:t>
                      </a:r>
                      <a:endParaRPr lang="en-GB" sz="3200" b="0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Ongoing (A. Bell)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This work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348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Scattering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This work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Future work?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Future work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803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620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01900" y="5576945"/>
            <a:ext cx="3884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Crystalline silicon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0B279E-D658-44F2-895F-F5871FA03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0" t="4984" r="20681" b="11901"/>
          <a:stretch/>
        </p:blipFill>
        <p:spPr>
          <a:xfrm>
            <a:off x="3922403" y="779700"/>
            <a:ext cx="3824131" cy="383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6689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0D44CD-CBBA-4109-9BAC-7A6B695DB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11/07/2017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40530-B1BF-488B-9796-46703106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A551A-F0D4-4B5A-B314-0186843C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8/18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E349E-0E05-4318-82BC-58979BE15EB9}"/>
              </a:ext>
            </a:extLst>
          </p:cNvPr>
          <p:cNvSpPr txBox="1"/>
          <p:nvPr/>
        </p:nvSpPr>
        <p:spPr>
          <a:xfrm>
            <a:off x="2415922" y="5652613"/>
            <a:ext cx="7360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Crystalline silicon bulk absorption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9E7EFA-038B-49CB-A0A2-7FBD0C552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671" y="14826"/>
            <a:ext cx="3976885" cy="159172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307AC30-8E54-4ACE-B44E-0B62B53AE044}"/>
              </a:ext>
            </a:extLst>
          </p:cNvPr>
          <p:cNvGrpSpPr/>
          <p:nvPr/>
        </p:nvGrpSpPr>
        <p:grpSpPr>
          <a:xfrm>
            <a:off x="148154" y="364186"/>
            <a:ext cx="9423135" cy="4832092"/>
            <a:chOff x="148154" y="92036"/>
            <a:chExt cx="9423135" cy="483209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74820A-03DD-4FCC-8479-81052242F74A}"/>
                </a:ext>
              </a:extLst>
            </p:cNvPr>
            <p:cNvSpPr txBox="1"/>
            <p:nvPr/>
          </p:nvSpPr>
          <p:spPr>
            <a:xfrm>
              <a:off x="148154" y="92036"/>
              <a:ext cx="9423135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en-GB" sz="2800" b="1" dirty="0">
                  <a:latin typeface="Calibri" panose="020F0502020204030204" pitchFamily="34" charset="0"/>
                </a:rPr>
                <a:t>Standard </a:t>
              </a:r>
              <a:r>
                <a:rPr lang="en-GB" sz="2800" b="1" dirty="0" err="1">
                  <a:latin typeface="Calibri" panose="020F0502020204030204" pitchFamily="34" charset="0"/>
                </a:rPr>
                <a:t>Czochralski</a:t>
              </a:r>
              <a:r>
                <a:rPr lang="en-GB" sz="2800" b="1" dirty="0">
                  <a:latin typeface="Calibri" panose="020F0502020204030204" pitchFamily="34" charset="0"/>
                </a:rPr>
                <a:t> grown silicon (</a:t>
              </a:r>
              <a:r>
                <a:rPr lang="en-GB" sz="2800" b="1" dirty="0" err="1">
                  <a:latin typeface="Calibri" panose="020F0502020204030204" pitchFamily="34" charset="0"/>
                </a:rPr>
                <a:t>Cz</a:t>
              </a:r>
              <a:r>
                <a:rPr lang="en-GB" sz="2800" b="1" dirty="0">
                  <a:latin typeface="Calibri" panose="020F0502020204030204" pitchFamily="34" charset="0"/>
                </a:rPr>
                <a:t> Si)</a:t>
              </a:r>
            </a:p>
            <a:p>
              <a:pPr lvl="2"/>
              <a:r>
                <a:rPr lang="en-GB" sz="2800" dirty="0">
                  <a:latin typeface="Calibri" panose="020F0502020204030204" pitchFamily="34" charset="0"/>
                </a:rPr>
                <a:t>Too impure for application in GW detectors</a:t>
              </a:r>
            </a:p>
            <a:p>
              <a:pPr lvl="2"/>
              <a:r>
                <a:rPr lang="en-GB" sz="2800" dirty="0">
                  <a:latin typeface="Calibri" panose="020F0502020204030204" pitchFamily="34" charset="0"/>
                </a:rPr>
                <a:t>because of high optical absorption </a:t>
              </a:r>
            </a:p>
            <a:p>
              <a:pPr lvl="2"/>
              <a:endParaRPr lang="en-GB" sz="1400" dirty="0">
                <a:latin typeface="Calibri" panose="020F0502020204030204" pitchFamily="34" charset="0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en-GB" sz="2800" b="1" dirty="0">
                  <a:latin typeface="Calibri" panose="020F0502020204030204" pitchFamily="34" charset="0"/>
                </a:rPr>
                <a:t>Float-zone silicon (FZ Si)</a:t>
              </a:r>
            </a:p>
            <a:p>
              <a:pPr lvl="1"/>
              <a:r>
                <a:rPr lang="en-GB" sz="2800" dirty="0">
                  <a:latin typeface="Calibri" panose="020F0502020204030204" pitchFamily="34" charset="0"/>
                </a:rPr>
                <a:t>	Very pure and low absorbing: 2 ppm/cm @ 1550 nm </a:t>
              </a:r>
            </a:p>
            <a:p>
              <a:pPr lvl="1"/>
              <a:r>
                <a:rPr lang="en-GB" sz="2800" dirty="0">
                  <a:latin typeface="Calibri" panose="020F0502020204030204" pitchFamily="34" charset="0"/>
                </a:rPr>
                <a:t>	Available in crystals of maximum diameter 20 cm</a:t>
              </a:r>
            </a:p>
            <a:p>
              <a:pPr lvl="1"/>
              <a:endParaRPr lang="en-GB" sz="1400" dirty="0">
                <a:latin typeface="Calibri" panose="020F0502020204030204" pitchFamily="34" charset="0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en-GB" sz="2800" b="1" dirty="0">
                  <a:latin typeface="Calibri" panose="020F0502020204030204" pitchFamily="34" charset="0"/>
                </a:rPr>
                <a:t>Magnetic field-grown </a:t>
              </a:r>
              <a:r>
                <a:rPr lang="en-GB" sz="2800" b="1" dirty="0" err="1">
                  <a:latin typeface="Calibri" panose="020F0502020204030204" pitchFamily="34" charset="0"/>
                </a:rPr>
                <a:t>Czochralski</a:t>
              </a:r>
              <a:r>
                <a:rPr lang="en-GB" sz="2800" b="1" dirty="0">
                  <a:latin typeface="Calibri" panose="020F0502020204030204" pitchFamily="34" charset="0"/>
                </a:rPr>
                <a:t> silicon (</a:t>
              </a:r>
              <a:r>
                <a:rPr lang="en-GB" sz="2800" b="1" dirty="0" err="1">
                  <a:latin typeface="Calibri" panose="020F0502020204030204" pitchFamily="34" charset="0"/>
                </a:rPr>
                <a:t>MCz</a:t>
              </a:r>
              <a:r>
                <a:rPr lang="en-GB" sz="2800" b="1" dirty="0">
                  <a:latin typeface="Calibri" panose="020F0502020204030204" pitchFamily="34" charset="0"/>
                </a:rPr>
                <a:t> Si)</a:t>
              </a:r>
            </a:p>
            <a:p>
              <a:pPr lvl="1"/>
              <a:r>
                <a:rPr lang="en-GB" sz="2800" b="1" dirty="0">
                  <a:latin typeface="Calibri" panose="020F0502020204030204" pitchFamily="34" charset="0"/>
                </a:rPr>
                <a:t>	</a:t>
              </a:r>
              <a:r>
                <a:rPr lang="en-GB" sz="2800" dirty="0">
                  <a:latin typeface="Calibri" panose="020F0502020204030204" pitchFamily="34" charset="0"/>
                </a:rPr>
                <a:t>Available up to 45 cm in diameter</a:t>
              </a:r>
            </a:p>
            <a:p>
              <a:pPr lvl="1"/>
              <a:r>
                <a:rPr lang="en-GB" sz="2800" dirty="0">
                  <a:latin typeface="Calibri" panose="020F0502020204030204" pitchFamily="34" charset="0"/>
                </a:rPr>
                <a:t>	Bulk absorption can be as low as 5 ppm/cm @ 1550 nm, 	albeit inhomogeneous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A21E45-BE5D-4FCE-AE5B-195DCAB4A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23745" y="1958613"/>
              <a:ext cx="449507" cy="51445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93DF76-69F2-4B4C-AD94-A862F8250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0107" y="2582924"/>
              <a:ext cx="290172" cy="28630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837388-E0CF-4E16-BB35-3DEE5E187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4679" y="1071062"/>
              <a:ext cx="290172" cy="28630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2CE9476-5727-4FF3-A586-4FB29D092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4679" y="3450964"/>
              <a:ext cx="449507" cy="51445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D338A1-92D8-48E7-86DC-9E2535DE7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9732" y="4324271"/>
              <a:ext cx="449507" cy="51445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7F430-AA59-4B6C-B8B9-1C26B60538A5}"/>
              </a:ext>
            </a:extLst>
          </p:cNvPr>
          <p:cNvSpPr/>
          <p:nvPr/>
        </p:nvSpPr>
        <p:spPr>
          <a:xfrm>
            <a:off x="7591497" y="1621924"/>
            <a:ext cx="39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</a:rPr>
              <a:t>A. </a:t>
            </a:r>
            <a:r>
              <a:rPr lang="en-GB" b="1" dirty="0" err="1">
                <a:latin typeface="Calibri" panose="020F0502020204030204" pitchFamily="34" charset="0"/>
              </a:rPr>
              <a:t>Markosyan</a:t>
            </a:r>
            <a:r>
              <a:rPr lang="en-GB" b="1" dirty="0">
                <a:latin typeface="Calibri" panose="020F0502020204030204" pitchFamily="34" charset="0"/>
              </a:rPr>
              <a:t>, A. Bell / LIGO-G1700480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FDCF4-FF08-42B9-ABC8-52F7CDF54769}"/>
              </a:ext>
            </a:extLst>
          </p:cNvPr>
          <p:cNvSpPr txBox="1"/>
          <p:nvPr/>
        </p:nvSpPr>
        <p:spPr>
          <a:xfrm>
            <a:off x="8937171" y="3071017"/>
            <a:ext cx="2578285" cy="110799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Surface absorption is a different beast</a:t>
            </a:r>
          </a:p>
          <a:p>
            <a:r>
              <a:rPr lang="en-GB" b="1" dirty="0">
                <a:latin typeface="Calibri" panose="020F0502020204030204" pitchFamily="34" charset="0"/>
              </a:rPr>
              <a:t>A. Bell / LIGO-P1700134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4911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28534" y="5652613"/>
            <a:ext cx="5134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Why scattering matters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74EB033-E84F-46FF-8468-C934E6A5DDC8}"/>
              </a:ext>
            </a:extLst>
          </p:cNvPr>
          <p:cNvGraphicFramePr/>
          <p:nvPr>
            <p:extLst/>
          </p:nvPr>
        </p:nvGraphicFramePr>
        <p:xfrm>
          <a:off x="1164878" y="9434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1100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238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11048" y="5652613"/>
            <a:ext cx="5969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The Glasgow </a:t>
            </a:r>
            <a:r>
              <a:rPr lang="en-GB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scatterometer</a:t>
            </a:r>
            <a:endParaRPr lang="en-GB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A picture containing object, thing, watch&#10;&#10;Description generated with very high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32" y="0"/>
            <a:ext cx="8189736" cy="5792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6B25B-13E6-44D0-9098-3644C91B80BC}"/>
              </a:ext>
            </a:extLst>
          </p:cNvPr>
          <p:cNvSpPr txBox="1"/>
          <p:nvPr/>
        </p:nvSpPr>
        <p:spPr>
          <a:xfrm>
            <a:off x="7709352" y="2253974"/>
            <a:ext cx="1266825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Polariser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34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238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11048" y="5652613"/>
            <a:ext cx="5969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The Glasgow </a:t>
            </a:r>
            <a:r>
              <a:rPr lang="en-GB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scatterometer</a:t>
            </a:r>
            <a:endParaRPr lang="en-GB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A picture containing object, thing, watch&#10;&#10;Description generated with very high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32" y="0"/>
            <a:ext cx="8189736" cy="5792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6B25B-13E6-44D0-9098-3644C91B80BC}"/>
              </a:ext>
            </a:extLst>
          </p:cNvPr>
          <p:cNvSpPr txBox="1"/>
          <p:nvPr/>
        </p:nvSpPr>
        <p:spPr>
          <a:xfrm>
            <a:off x="7709352" y="2253974"/>
            <a:ext cx="1266825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Polariser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indoor, thing, wall, table&#10;&#10;Description generated with high confidence">
            <a:extLst>
              <a:ext uri="{FF2B5EF4-FFF2-40B4-BE49-F238E27FC236}">
                <a16:creationId xmlns:a16="http://schemas.microsoft.com/office/drawing/2014/main" id="{2AFC1CFA-47DD-4592-86CC-44D8D1515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030" y="60906"/>
            <a:ext cx="9717941" cy="546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05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238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11048" y="5652613"/>
            <a:ext cx="5969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The Glasgow </a:t>
            </a:r>
            <a:r>
              <a:rPr lang="en-GB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scatterometer</a:t>
            </a:r>
            <a:endParaRPr lang="en-GB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A picture containing object, thing, watch&#10;&#10;Description generated with very high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32" y="0"/>
            <a:ext cx="8189736" cy="5792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6B25B-13E6-44D0-9098-3644C91B80BC}"/>
              </a:ext>
            </a:extLst>
          </p:cNvPr>
          <p:cNvSpPr txBox="1"/>
          <p:nvPr/>
        </p:nvSpPr>
        <p:spPr>
          <a:xfrm>
            <a:off x="7709352" y="2253974"/>
            <a:ext cx="1266825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Polariser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indoor, thing, wall, table&#10;&#10;Description generated with high confidence">
            <a:extLst>
              <a:ext uri="{FF2B5EF4-FFF2-40B4-BE49-F238E27FC236}">
                <a16:creationId xmlns:a16="http://schemas.microsoft.com/office/drawing/2014/main" id="{2AFC1CFA-47DD-4592-86CC-44D8D1515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030" y="60906"/>
            <a:ext cx="9717941" cy="5466781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64E5D933-93E7-485C-8C28-AC5D5144C9FA}"/>
              </a:ext>
            </a:extLst>
          </p:cNvPr>
          <p:cNvSpPr/>
          <p:nvPr/>
        </p:nvSpPr>
        <p:spPr>
          <a:xfrm>
            <a:off x="3748885" y="3652979"/>
            <a:ext cx="5768622" cy="1797332"/>
          </a:xfrm>
          <a:prstGeom prst="wedgeEllipseCallout">
            <a:avLst>
              <a:gd name="adj1" fmla="val 8942"/>
              <a:gd name="adj2" fmla="val -7261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</a:rPr>
              <a:t>Direct calibration attempted shining the laser itself at the camera</a:t>
            </a:r>
          </a:p>
        </p:txBody>
      </p:sp>
    </p:spTree>
    <p:extLst>
      <p:ext uri="{BB962C8B-B14F-4D97-AF65-F5344CB8AC3E}">
        <p14:creationId xmlns:p14="http://schemas.microsoft.com/office/powerpoint/2010/main" val="3649319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238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46998" y="5652613"/>
            <a:ext cx="7698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“Engineering run 1”: looking at CCl</a:t>
            </a:r>
            <a:r>
              <a:rPr lang="en-GB" sz="4000" b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585C86-9DC5-4F1B-B501-D7839EAAD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68" t="10621" r="23000" b="31045"/>
          <a:stretch/>
        </p:blipFill>
        <p:spPr>
          <a:xfrm>
            <a:off x="3353689" y="253498"/>
            <a:ext cx="5484623" cy="53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61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238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46998" y="5652613"/>
            <a:ext cx="7698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“Engineering run 1”: looking at CCl</a:t>
            </a:r>
            <a:r>
              <a:rPr lang="en-GB" sz="4000" b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EB4AFE-09A9-4F6F-AB49-340AB6540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57" t="47339" r="26523" b="49801"/>
          <a:stretch/>
        </p:blipFill>
        <p:spPr>
          <a:xfrm rot="10800000" flipH="1" flipV="1">
            <a:off x="394687" y="5219973"/>
            <a:ext cx="9823009" cy="376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585C86-9DC5-4F1B-B501-D7839EAAD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68" t="10621" r="23000" b="31045"/>
          <a:stretch/>
        </p:blipFill>
        <p:spPr>
          <a:xfrm>
            <a:off x="622666" y="253498"/>
            <a:ext cx="2615834" cy="253971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E7D7349-2DD9-4E61-8820-F405D5B2AA44}"/>
              </a:ext>
            </a:extLst>
          </p:cNvPr>
          <p:cNvGrpSpPr/>
          <p:nvPr/>
        </p:nvGrpSpPr>
        <p:grpSpPr>
          <a:xfrm>
            <a:off x="342545" y="1744104"/>
            <a:ext cx="9798475" cy="3347892"/>
            <a:chOff x="342545" y="1744104"/>
            <a:chExt cx="9798475" cy="334789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6766E7-4784-4AB2-BE65-153B86A689B5}"/>
                </a:ext>
              </a:extLst>
            </p:cNvPr>
            <p:cNvCxnSpPr/>
            <p:nvPr/>
          </p:nvCxnSpPr>
          <p:spPr>
            <a:xfrm flipH="1">
              <a:off x="342545" y="2002873"/>
              <a:ext cx="566822" cy="308912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F9791B-F58A-4F8D-8686-9B0C24EE78C9}"/>
                </a:ext>
              </a:extLst>
            </p:cNvPr>
            <p:cNvCxnSpPr>
              <a:cxnSpLocks/>
            </p:cNvCxnSpPr>
            <p:nvPr/>
          </p:nvCxnSpPr>
          <p:spPr>
            <a:xfrm>
              <a:off x="2967100" y="1978930"/>
              <a:ext cx="7173920" cy="306840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0017E9D-DF65-468B-B8B9-7DBE7E14D007}"/>
                </a:ext>
              </a:extLst>
            </p:cNvPr>
            <p:cNvSpPr/>
            <p:nvPr/>
          </p:nvSpPr>
          <p:spPr>
            <a:xfrm>
              <a:off x="909367" y="1744104"/>
              <a:ext cx="2127344" cy="280640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2957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1D7D7-6CE8-4F38-806D-72CA62A1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11/07/2017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DE0C83-8B20-4669-BE1E-19560C82C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Zeno Tornasi – University of Glasgow, UK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F1C139-680F-43C3-BFDC-9A90E5B0166F}"/>
              </a:ext>
            </a:extLst>
          </p:cNvPr>
          <p:cNvSpPr txBox="1"/>
          <p:nvPr/>
        </p:nvSpPr>
        <p:spPr>
          <a:xfrm>
            <a:off x="395288" y="5486400"/>
            <a:ext cx="1140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</a:rPr>
              <a:t>Introduction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222C68-CAF1-4D53-8363-A69A5BD0B71F}"/>
              </a:ext>
            </a:extLst>
          </p:cNvPr>
          <p:cNvSpPr txBox="1"/>
          <p:nvPr/>
        </p:nvSpPr>
        <p:spPr>
          <a:xfrm>
            <a:off x="4047940" y="1673482"/>
            <a:ext cx="409612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6000" dirty="0">
                <a:latin typeface="Calibri" panose="020F0502020204030204" pitchFamily="34" charset="0"/>
              </a:rPr>
              <a:t>Why silicon?</a:t>
            </a:r>
          </a:p>
        </p:txBody>
      </p:sp>
    </p:spTree>
    <p:extLst>
      <p:ext uri="{BB962C8B-B14F-4D97-AF65-F5344CB8AC3E}">
        <p14:creationId xmlns:p14="http://schemas.microsoft.com/office/powerpoint/2010/main" val="2919695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8E09C6-825D-47FB-B4C2-D9AB95A95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3" t="7105" r="7772" b="3489"/>
          <a:stretch/>
        </p:blipFill>
        <p:spPr>
          <a:xfrm>
            <a:off x="41509" y="453547"/>
            <a:ext cx="10239469" cy="496647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238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46998" y="5652613"/>
            <a:ext cx="7698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“Engineering run 1”: looking at CCl</a:t>
            </a:r>
            <a:r>
              <a:rPr lang="en-GB" sz="4000" b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EB4AFE-09A9-4F6F-AB49-340AB6540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57" t="47339" r="26523" b="49801"/>
          <a:stretch/>
        </p:blipFill>
        <p:spPr>
          <a:xfrm rot="10800000" flipH="1" flipV="1">
            <a:off x="394687" y="5219973"/>
            <a:ext cx="9823009" cy="376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585C86-9DC5-4F1B-B501-D7839EAA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68" t="10621" r="23000" b="31045"/>
          <a:stretch/>
        </p:blipFill>
        <p:spPr>
          <a:xfrm>
            <a:off x="622666" y="253498"/>
            <a:ext cx="2615834" cy="25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78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BBF02CA-0D43-45AF-A6A9-7E1E9FD66B47}"/>
              </a:ext>
            </a:extLst>
          </p:cNvPr>
          <p:cNvGrpSpPr/>
          <p:nvPr/>
        </p:nvGrpSpPr>
        <p:grpSpPr>
          <a:xfrm>
            <a:off x="-108854" y="453547"/>
            <a:ext cx="10389832" cy="4966475"/>
            <a:chOff x="-150363" y="253498"/>
            <a:chExt cx="10389832" cy="49664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8E09C6-825D-47FB-B4C2-D9AB95A95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43" t="7105" r="7772" b="3489"/>
            <a:stretch/>
          </p:blipFill>
          <p:spPr>
            <a:xfrm>
              <a:off x="0" y="253498"/>
              <a:ext cx="10239469" cy="496647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85F3277-3EE5-46C9-A947-EA83327E2AC0}"/>
                </a:ext>
              </a:extLst>
            </p:cNvPr>
            <p:cNvCxnSpPr/>
            <p:nvPr/>
          </p:nvCxnSpPr>
          <p:spPr>
            <a:xfrm>
              <a:off x="622666" y="4648202"/>
              <a:ext cx="942484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85DA88-D84E-4132-A2CF-3EC16BA6B31C}"/>
                </a:ext>
              </a:extLst>
            </p:cNvPr>
            <p:cNvSpPr txBox="1"/>
            <p:nvPr/>
          </p:nvSpPr>
          <p:spPr>
            <a:xfrm>
              <a:off x="-150363" y="4187787"/>
              <a:ext cx="11336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2.6x10</a:t>
              </a:r>
              <a:r>
                <a:rPr lang="en-GB" sz="24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238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46998" y="5652613"/>
            <a:ext cx="7698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“Engineering run 1”: looking at CCl</a:t>
            </a:r>
            <a:r>
              <a:rPr lang="en-GB" sz="4000" b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EB4AFE-09A9-4F6F-AB49-340AB6540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57" t="47339" r="26523" b="49801"/>
          <a:stretch/>
        </p:blipFill>
        <p:spPr>
          <a:xfrm rot="10800000" flipH="1" flipV="1">
            <a:off x="394687" y="5219973"/>
            <a:ext cx="9823009" cy="376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585C86-9DC5-4F1B-B501-D7839EAA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68" t="10621" r="23000" b="31045"/>
          <a:stretch/>
        </p:blipFill>
        <p:spPr>
          <a:xfrm>
            <a:off x="622666" y="253498"/>
            <a:ext cx="2615834" cy="25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73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BBF02CA-0D43-45AF-A6A9-7E1E9FD66B47}"/>
              </a:ext>
            </a:extLst>
          </p:cNvPr>
          <p:cNvGrpSpPr/>
          <p:nvPr/>
        </p:nvGrpSpPr>
        <p:grpSpPr>
          <a:xfrm>
            <a:off x="-108854" y="453547"/>
            <a:ext cx="10389832" cy="4966475"/>
            <a:chOff x="-150363" y="253498"/>
            <a:chExt cx="10389832" cy="49664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8E09C6-825D-47FB-B4C2-D9AB95A95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43" t="7105" r="7772" b="3489"/>
            <a:stretch/>
          </p:blipFill>
          <p:spPr>
            <a:xfrm>
              <a:off x="0" y="253498"/>
              <a:ext cx="10239469" cy="496647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85F3277-3EE5-46C9-A947-EA83327E2AC0}"/>
                </a:ext>
              </a:extLst>
            </p:cNvPr>
            <p:cNvCxnSpPr/>
            <p:nvPr/>
          </p:nvCxnSpPr>
          <p:spPr>
            <a:xfrm>
              <a:off x="622666" y="4648202"/>
              <a:ext cx="942484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85DA88-D84E-4132-A2CF-3EC16BA6B31C}"/>
                </a:ext>
              </a:extLst>
            </p:cNvPr>
            <p:cNvSpPr txBox="1"/>
            <p:nvPr/>
          </p:nvSpPr>
          <p:spPr>
            <a:xfrm>
              <a:off x="-150363" y="4187787"/>
              <a:ext cx="11336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2.6x10</a:t>
              </a:r>
              <a:r>
                <a:rPr lang="en-GB" sz="24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238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46998" y="5652613"/>
            <a:ext cx="7698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“Engineering run 1”: looking at CCl</a:t>
            </a:r>
            <a:r>
              <a:rPr lang="en-GB" sz="4000" b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EB4AFE-09A9-4F6F-AB49-340AB6540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57" t="47339" r="26523" b="49801"/>
          <a:stretch/>
        </p:blipFill>
        <p:spPr>
          <a:xfrm rot="10800000" flipH="1" flipV="1">
            <a:off x="394687" y="5219973"/>
            <a:ext cx="9823009" cy="3763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A2677F-C95B-4DBB-A278-DF110858C4FB}"/>
              </a:ext>
            </a:extLst>
          </p:cNvPr>
          <p:cNvSpPr txBox="1"/>
          <p:nvPr/>
        </p:nvSpPr>
        <p:spPr>
          <a:xfrm>
            <a:off x="4220747" y="526046"/>
            <a:ext cx="6060231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Very lumpy beam despite centrifuging and filtering through 0.2 </a:t>
            </a:r>
            <a:r>
              <a:rPr lang="el-GR" sz="2400" dirty="0">
                <a:latin typeface="Calibri" panose="020F0502020204030204" pitchFamily="34" charset="0"/>
              </a:rPr>
              <a:t>μ</a:t>
            </a:r>
            <a:r>
              <a:rPr lang="en-GB" sz="2400" dirty="0">
                <a:latin typeface="Calibri" panose="020F0502020204030204" pitchFamily="34" charset="0"/>
              </a:rPr>
              <a:t>m filters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The peaks sit on a baseline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Obtained scattering ratio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3.5x </a:t>
            </a:r>
            <a:r>
              <a:rPr lang="en-GB" sz="2400" dirty="0">
                <a:latin typeface="Calibri" panose="020F0502020204030204" pitchFamily="34" charset="0"/>
              </a:rPr>
              <a:t>larger than the value in literature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585C86-9DC5-4F1B-B501-D7839EAA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68" t="10621" r="23000" b="31045"/>
          <a:stretch/>
        </p:blipFill>
        <p:spPr>
          <a:xfrm>
            <a:off x="622666" y="253498"/>
            <a:ext cx="2615834" cy="25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40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6101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12/18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619" y="4082953"/>
            <a:ext cx="4635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Calibri" panose="020F0502020204030204" pitchFamily="34" charset="0"/>
              </a:rPr>
              <a:t>Heraeus</a:t>
            </a:r>
            <a:r>
              <a:rPr lang="en-GB" sz="3200" dirty="0">
                <a:latin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</a:rPr>
              <a:t>Suprasil</a:t>
            </a:r>
            <a:r>
              <a:rPr lang="en-GB" sz="3200" dirty="0">
                <a:latin typeface="Calibri" panose="020F0502020204030204" pitchFamily="34" charset="0"/>
              </a:rPr>
              <a:t> 3001 </a:t>
            </a:r>
          </a:p>
          <a:p>
            <a:r>
              <a:rPr lang="en-GB" sz="3200" dirty="0">
                <a:latin typeface="Calibri" panose="020F0502020204030204" pitchFamily="34" charset="0"/>
              </a:rPr>
              <a:t>fused silica cylinder</a:t>
            </a:r>
          </a:p>
          <a:p>
            <a:r>
              <a:rPr lang="en-GB" sz="3200" dirty="0">
                <a:latin typeface="Calibri" panose="020F0502020204030204" pitchFamily="34" charset="0"/>
              </a:rPr>
              <a:t>(same silica used in aLIGO)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D9607-0FEC-400A-8D9C-B3BB82B66CF7}"/>
              </a:ext>
            </a:extLst>
          </p:cNvPr>
          <p:cNvSpPr txBox="1"/>
          <p:nvPr/>
        </p:nvSpPr>
        <p:spPr>
          <a:xfrm>
            <a:off x="2246998" y="5652613"/>
            <a:ext cx="6970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“Engineering run 2”: fused silica</a:t>
            </a:r>
            <a:endParaRPr lang="en-GB" sz="4000" b="1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BBCBD7-CF19-4E09-A6CA-830DB05EB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3" y="109484"/>
            <a:ext cx="5067210" cy="40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5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6101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12/18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619" y="4082953"/>
            <a:ext cx="4635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Calibri" panose="020F0502020204030204" pitchFamily="34" charset="0"/>
              </a:rPr>
              <a:t>Heraeus</a:t>
            </a:r>
            <a:r>
              <a:rPr lang="en-GB" sz="3200" dirty="0">
                <a:latin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</a:rPr>
              <a:t>Suprasil</a:t>
            </a:r>
            <a:r>
              <a:rPr lang="en-GB" sz="3200" dirty="0">
                <a:latin typeface="Calibri" panose="020F0502020204030204" pitchFamily="34" charset="0"/>
              </a:rPr>
              <a:t> 3001 </a:t>
            </a:r>
          </a:p>
          <a:p>
            <a:r>
              <a:rPr lang="en-GB" sz="3200" dirty="0">
                <a:latin typeface="Calibri" panose="020F0502020204030204" pitchFamily="34" charset="0"/>
              </a:rPr>
              <a:t>fused silica cylinder</a:t>
            </a:r>
          </a:p>
          <a:p>
            <a:r>
              <a:rPr lang="en-GB" sz="3200" dirty="0">
                <a:latin typeface="Calibri" panose="020F0502020204030204" pitchFamily="34" charset="0"/>
              </a:rPr>
              <a:t>(same silica used in aLIGO)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D9607-0FEC-400A-8D9C-B3BB82B66CF7}"/>
              </a:ext>
            </a:extLst>
          </p:cNvPr>
          <p:cNvSpPr txBox="1"/>
          <p:nvPr/>
        </p:nvSpPr>
        <p:spPr>
          <a:xfrm>
            <a:off x="2246998" y="5652613"/>
            <a:ext cx="6970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“Engineering run 2”: fused silica</a:t>
            </a:r>
            <a:endParaRPr lang="en-GB" sz="4000" b="1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BBCBD7-CF19-4E09-A6CA-830DB05EB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3" y="109484"/>
            <a:ext cx="5067210" cy="4053766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9239EC0-FD89-4F39-AFD2-FC3D4EF4EF87}"/>
              </a:ext>
            </a:extLst>
          </p:cNvPr>
          <p:cNvSpPr/>
          <p:nvPr/>
        </p:nvSpPr>
        <p:spPr>
          <a:xfrm rot="3246680">
            <a:off x="1503630" y="1031583"/>
            <a:ext cx="540321" cy="24223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9BDDD51-CF28-40FF-AF38-70633B22535E}"/>
              </a:ext>
            </a:extLst>
          </p:cNvPr>
          <p:cNvSpPr/>
          <p:nvPr/>
        </p:nvSpPr>
        <p:spPr>
          <a:xfrm rot="14065783">
            <a:off x="2704481" y="2534516"/>
            <a:ext cx="720345" cy="27364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55D1F7-00AC-4799-ADEE-6CCD5EBD5554}"/>
              </a:ext>
            </a:extLst>
          </p:cNvPr>
          <p:cNvSpPr txBox="1"/>
          <p:nvPr/>
        </p:nvSpPr>
        <p:spPr>
          <a:xfrm>
            <a:off x="792017" y="337092"/>
            <a:ext cx="4434291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Bulk silica cylinder viewed face-on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768CA5-C5F4-4EFD-8846-49DB544B231E}"/>
              </a:ext>
            </a:extLst>
          </p:cNvPr>
          <p:cNvSpPr txBox="1"/>
          <p:nvPr/>
        </p:nvSpPr>
        <p:spPr>
          <a:xfrm>
            <a:off x="2109309" y="3080792"/>
            <a:ext cx="280843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Beam in the medium and its reflections</a:t>
            </a:r>
          </a:p>
        </p:txBody>
      </p:sp>
    </p:spTree>
    <p:extLst>
      <p:ext uri="{BB962C8B-B14F-4D97-AF65-F5344CB8AC3E}">
        <p14:creationId xmlns:p14="http://schemas.microsoft.com/office/powerpoint/2010/main" val="2142587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6101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12/18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619" y="4082953"/>
            <a:ext cx="4635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Calibri" panose="020F0502020204030204" pitchFamily="34" charset="0"/>
              </a:rPr>
              <a:t>Heraeus</a:t>
            </a:r>
            <a:r>
              <a:rPr lang="en-GB" sz="3200" dirty="0">
                <a:latin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</a:rPr>
              <a:t>Suprasil</a:t>
            </a:r>
            <a:r>
              <a:rPr lang="en-GB" sz="3200" dirty="0">
                <a:latin typeface="Calibri" panose="020F0502020204030204" pitchFamily="34" charset="0"/>
              </a:rPr>
              <a:t> 3001 </a:t>
            </a:r>
          </a:p>
          <a:p>
            <a:r>
              <a:rPr lang="en-GB" sz="3200" dirty="0">
                <a:latin typeface="Calibri" panose="020F0502020204030204" pitchFamily="34" charset="0"/>
              </a:rPr>
              <a:t>fused silica cylinder</a:t>
            </a:r>
          </a:p>
          <a:p>
            <a:r>
              <a:rPr lang="en-GB" sz="3200" dirty="0">
                <a:latin typeface="Calibri" panose="020F0502020204030204" pitchFamily="34" charset="0"/>
              </a:rPr>
              <a:t>(same silica used in aLIGO)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F018C-2F1F-4650-99A4-F5BB111CB08B}"/>
              </a:ext>
            </a:extLst>
          </p:cNvPr>
          <p:cNvSpPr txBox="1"/>
          <p:nvPr/>
        </p:nvSpPr>
        <p:spPr>
          <a:xfrm>
            <a:off x="5442857" y="72438"/>
            <a:ext cx="617220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</a:rPr>
              <a:t>Difference between direct calibration and CCl4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Scattering ratio obtained is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2.16x </a:t>
            </a:r>
            <a:r>
              <a:rPr lang="en-GB" sz="2400" dirty="0">
                <a:latin typeface="Calibri" panose="020F0502020204030204" pitchFamily="34" charset="0"/>
              </a:rPr>
              <a:t>larger than literature, according to my direct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Or it’s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0.6x</a:t>
            </a:r>
            <a:r>
              <a:rPr lang="en-GB" sz="2400" dirty="0">
                <a:latin typeface="Calibri" panose="020F0502020204030204" pitchFamily="34" charset="0"/>
              </a:rPr>
              <a:t> literature, taking CCl4 as a reference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D9607-0FEC-400A-8D9C-B3BB82B66CF7}"/>
              </a:ext>
            </a:extLst>
          </p:cNvPr>
          <p:cNvSpPr txBox="1"/>
          <p:nvPr/>
        </p:nvSpPr>
        <p:spPr>
          <a:xfrm>
            <a:off x="2246998" y="5652613"/>
            <a:ext cx="6970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“Engineering run 2”: fused silica</a:t>
            </a:r>
            <a:endParaRPr lang="en-GB" sz="4000" b="1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BBCBD7-CF19-4E09-A6CA-830DB05EB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3" y="109484"/>
            <a:ext cx="5067210" cy="4053766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9239EC0-FD89-4F39-AFD2-FC3D4EF4EF87}"/>
              </a:ext>
            </a:extLst>
          </p:cNvPr>
          <p:cNvSpPr/>
          <p:nvPr/>
        </p:nvSpPr>
        <p:spPr>
          <a:xfrm rot="3246680">
            <a:off x="1503630" y="1031583"/>
            <a:ext cx="540321" cy="24223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9BDDD51-CF28-40FF-AF38-70633B22535E}"/>
              </a:ext>
            </a:extLst>
          </p:cNvPr>
          <p:cNvSpPr/>
          <p:nvPr/>
        </p:nvSpPr>
        <p:spPr>
          <a:xfrm rot="14065783">
            <a:off x="2704481" y="2534516"/>
            <a:ext cx="720345" cy="27364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55D1F7-00AC-4799-ADEE-6CCD5EBD5554}"/>
              </a:ext>
            </a:extLst>
          </p:cNvPr>
          <p:cNvSpPr txBox="1"/>
          <p:nvPr/>
        </p:nvSpPr>
        <p:spPr>
          <a:xfrm>
            <a:off x="792017" y="337092"/>
            <a:ext cx="4434291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Bulk silica cylinder viewed face-on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768CA5-C5F4-4EFD-8846-49DB544B231E}"/>
              </a:ext>
            </a:extLst>
          </p:cNvPr>
          <p:cNvSpPr txBox="1"/>
          <p:nvPr/>
        </p:nvSpPr>
        <p:spPr>
          <a:xfrm>
            <a:off x="2109309" y="3080792"/>
            <a:ext cx="280843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Beam in the medium and its reflections</a:t>
            </a:r>
          </a:p>
        </p:txBody>
      </p:sp>
    </p:spTree>
    <p:extLst>
      <p:ext uri="{BB962C8B-B14F-4D97-AF65-F5344CB8AC3E}">
        <p14:creationId xmlns:p14="http://schemas.microsoft.com/office/powerpoint/2010/main" val="3864755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6101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12/18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619" y="4082953"/>
            <a:ext cx="4635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Calibri" panose="020F0502020204030204" pitchFamily="34" charset="0"/>
              </a:rPr>
              <a:t>Heraeus</a:t>
            </a:r>
            <a:r>
              <a:rPr lang="en-GB" sz="3200" dirty="0">
                <a:latin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</a:rPr>
              <a:t>Suprasil</a:t>
            </a:r>
            <a:r>
              <a:rPr lang="en-GB" sz="3200" dirty="0">
                <a:latin typeface="Calibri" panose="020F0502020204030204" pitchFamily="34" charset="0"/>
              </a:rPr>
              <a:t> 3001 </a:t>
            </a:r>
          </a:p>
          <a:p>
            <a:r>
              <a:rPr lang="en-GB" sz="3200" dirty="0">
                <a:latin typeface="Calibri" panose="020F0502020204030204" pitchFamily="34" charset="0"/>
              </a:rPr>
              <a:t>fused silica cylinder</a:t>
            </a:r>
          </a:p>
          <a:p>
            <a:r>
              <a:rPr lang="en-GB" sz="3200" dirty="0">
                <a:latin typeface="Calibri" panose="020F0502020204030204" pitchFamily="34" charset="0"/>
              </a:rPr>
              <a:t>(same silica used in aLIGO)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F018C-2F1F-4650-99A4-F5BB111CB08B}"/>
              </a:ext>
            </a:extLst>
          </p:cNvPr>
          <p:cNvSpPr txBox="1"/>
          <p:nvPr/>
        </p:nvSpPr>
        <p:spPr>
          <a:xfrm>
            <a:off x="5442857" y="72438"/>
            <a:ext cx="617220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</a:rPr>
              <a:t>Difference between direct calibration and CCl4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Scattering ratio obtained is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2.16x </a:t>
            </a:r>
            <a:r>
              <a:rPr lang="en-GB" sz="2400" dirty="0">
                <a:latin typeface="Calibri" panose="020F0502020204030204" pitchFamily="34" charset="0"/>
              </a:rPr>
              <a:t>larger than literature, according to my direct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Or it’s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0.6x</a:t>
            </a:r>
            <a:r>
              <a:rPr lang="en-GB" sz="2400" dirty="0">
                <a:latin typeface="Calibri" panose="020F0502020204030204" pitchFamily="34" charset="0"/>
              </a:rPr>
              <a:t> literature, taking CCl4 as a reference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3CE0B-BD47-4035-B103-099E766C5821}"/>
              </a:ext>
            </a:extLst>
          </p:cNvPr>
          <p:cNvSpPr txBox="1"/>
          <p:nvPr/>
        </p:nvSpPr>
        <p:spPr>
          <a:xfrm>
            <a:off x="5553548" y="2760830"/>
            <a:ext cx="592099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alibri" panose="020F0502020204030204" pitchFamily="34" charset="0"/>
              </a:rPr>
              <a:t>Take away message</a:t>
            </a:r>
          </a:p>
          <a:p>
            <a:pPr algn="ctr"/>
            <a:endParaRPr lang="en-GB" sz="2400" b="1" dirty="0"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Still “commissioning” the </a:t>
            </a:r>
            <a:r>
              <a:rPr lang="en-GB" sz="2400" dirty="0" err="1">
                <a:latin typeface="Calibri" panose="020F0502020204030204" pitchFamily="34" charset="0"/>
              </a:rPr>
              <a:t>scatterometer</a:t>
            </a:r>
            <a:r>
              <a:rPr lang="en-GB" sz="2400" dirty="0">
                <a:latin typeface="Calibri" panose="020F0502020204030204" pitchFamily="34" charset="0"/>
              </a:rPr>
              <a:t>, plenty of things to understand better</a:t>
            </a:r>
          </a:p>
          <a:p>
            <a:pPr algn="ctr"/>
            <a:r>
              <a:rPr lang="en-GB" sz="2400" u="sng" dirty="0">
                <a:latin typeface="Calibri" panose="020F0502020204030204" pitchFamily="34" charset="0"/>
              </a:rPr>
              <a:t>BUT</a:t>
            </a:r>
          </a:p>
          <a:p>
            <a:r>
              <a:rPr lang="en-GB" sz="2400" dirty="0">
                <a:latin typeface="Calibri" panose="020F0502020204030204" pitchFamily="34" charset="0"/>
              </a:rPr>
              <a:t>2.   It’s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NOT</a:t>
            </a:r>
            <a:r>
              <a:rPr lang="en-GB" sz="2400" dirty="0">
                <a:latin typeface="Calibri" panose="020F0502020204030204" pitchFamily="34" charset="0"/>
              </a:rPr>
              <a:t> off by orders of magnitude!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D9607-0FEC-400A-8D9C-B3BB82B66CF7}"/>
              </a:ext>
            </a:extLst>
          </p:cNvPr>
          <p:cNvSpPr txBox="1"/>
          <p:nvPr/>
        </p:nvSpPr>
        <p:spPr>
          <a:xfrm>
            <a:off x="2246998" y="5652613"/>
            <a:ext cx="6970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“Engineering run 2”: fused silica</a:t>
            </a:r>
            <a:endParaRPr lang="en-GB" sz="4000" b="1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BBCBD7-CF19-4E09-A6CA-830DB05EB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3" y="109484"/>
            <a:ext cx="5067210" cy="4053766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9239EC0-FD89-4F39-AFD2-FC3D4EF4EF87}"/>
              </a:ext>
            </a:extLst>
          </p:cNvPr>
          <p:cNvSpPr/>
          <p:nvPr/>
        </p:nvSpPr>
        <p:spPr>
          <a:xfrm rot="3246680">
            <a:off x="1503630" y="1031583"/>
            <a:ext cx="540321" cy="24223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9BDDD51-CF28-40FF-AF38-70633B22535E}"/>
              </a:ext>
            </a:extLst>
          </p:cNvPr>
          <p:cNvSpPr/>
          <p:nvPr/>
        </p:nvSpPr>
        <p:spPr>
          <a:xfrm rot="14065783">
            <a:off x="2704481" y="2534516"/>
            <a:ext cx="720345" cy="27364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55D1F7-00AC-4799-ADEE-6CCD5EBD5554}"/>
              </a:ext>
            </a:extLst>
          </p:cNvPr>
          <p:cNvSpPr txBox="1"/>
          <p:nvPr/>
        </p:nvSpPr>
        <p:spPr>
          <a:xfrm>
            <a:off x="792017" y="337092"/>
            <a:ext cx="4434291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Bulk silica cylinder viewed face-on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768CA5-C5F4-4EFD-8846-49DB544B231E}"/>
              </a:ext>
            </a:extLst>
          </p:cNvPr>
          <p:cNvSpPr txBox="1"/>
          <p:nvPr/>
        </p:nvSpPr>
        <p:spPr>
          <a:xfrm>
            <a:off x="2109309" y="3080792"/>
            <a:ext cx="280843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Beam in the medium and its reflections</a:t>
            </a:r>
          </a:p>
        </p:txBody>
      </p:sp>
    </p:spTree>
    <p:extLst>
      <p:ext uri="{BB962C8B-B14F-4D97-AF65-F5344CB8AC3E}">
        <p14:creationId xmlns:p14="http://schemas.microsoft.com/office/powerpoint/2010/main" val="3598804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6101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13/18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D9607-0FEC-400A-8D9C-B3BB82B66CF7}"/>
              </a:ext>
            </a:extLst>
          </p:cNvPr>
          <p:cNvSpPr txBox="1"/>
          <p:nvPr/>
        </p:nvSpPr>
        <p:spPr>
          <a:xfrm>
            <a:off x="2400277" y="5652613"/>
            <a:ext cx="7391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“O1”: magnetic </a:t>
            </a:r>
            <a:r>
              <a:rPr lang="en-GB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Czochralski</a:t>
            </a:r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silicon</a:t>
            </a:r>
            <a:endParaRPr lang="en-GB" sz="4000" b="1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BE67C7-A7E1-4167-B535-9BE8E59845F6}"/>
              </a:ext>
            </a:extLst>
          </p:cNvPr>
          <p:cNvSpPr txBox="1"/>
          <p:nvPr/>
        </p:nvSpPr>
        <p:spPr>
          <a:xfrm>
            <a:off x="215544" y="4163250"/>
            <a:ext cx="3769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</a:rPr>
              <a:t>Magnetic </a:t>
            </a:r>
            <a:r>
              <a:rPr lang="en-GB" sz="3200" dirty="0" err="1">
                <a:latin typeface="Calibri" panose="020F0502020204030204" pitchFamily="34" charset="0"/>
              </a:rPr>
              <a:t>Czochralski</a:t>
            </a:r>
            <a:r>
              <a:rPr lang="en-GB" sz="3200" dirty="0">
                <a:latin typeface="Calibri" panose="020F0502020204030204" pitchFamily="34" charset="0"/>
              </a:rPr>
              <a:t> silicon slab</a:t>
            </a:r>
            <a:endParaRPr lang="en-GB" sz="4000" dirty="0"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2BCC56-4CD1-4B31-B927-4988B7B24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4" y="142841"/>
            <a:ext cx="5006940" cy="400555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99CF6A6-35E5-4EF2-A46D-CE94F0E34F3E}"/>
              </a:ext>
            </a:extLst>
          </p:cNvPr>
          <p:cNvSpPr/>
          <p:nvPr/>
        </p:nvSpPr>
        <p:spPr>
          <a:xfrm rot="3246680">
            <a:off x="1514919" y="1799228"/>
            <a:ext cx="540321" cy="242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018671-3E3E-443D-87F0-205AC0C35196}"/>
              </a:ext>
            </a:extLst>
          </p:cNvPr>
          <p:cNvSpPr txBox="1"/>
          <p:nvPr/>
        </p:nvSpPr>
        <p:spPr>
          <a:xfrm>
            <a:off x="803306" y="1104737"/>
            <a:ext cx="3880614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Bulk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MCz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slab viewed face-on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ACD2F02-C138-4C87-94E7-DD7AE3B3BC4A}"/>
              </a:ext>
            </a:extLst>
          </p:cNvPr>
          <p:cNvSpPr/>
          <p:nvPr/>
        </p:nvSpPr>
        <p:spPr>
          <a:xfrm rot="13818872">
            <a:off x="2909909" y="2490742"/>
            <a:ext cx="540321" cy="242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B08771-CEF9-4274-BDAA-A32E17C64A24}"/>
              </a:ext>
            </a:extLst>
          </p:cNvPr>
          <p:cNvSpPr txBox="1"/>
          <p:nvPr/>
        </p:nvSpPr>
        <p:spPr>
          <a:xfrm>
            <a:off x="2041576" y="3013500"/>
            <a:ext cx="280843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Beam in the medium and its reflections</a:t>
            </a:r>
          </a:p>
        </p:txBody>
      </p:sp>
    </p:spTree>
    <p:extLst>
      <p:ext uri="{BB962C8B-B14F-4D97-AF65-F5344CB8AC3E}">
        <p14:creationId xmlns:p14="http://schemas.microsoft.com/office/powerpoint/2010/main" val="1396602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6101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13/18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F018C-2F1F-4650-99A4-F5BB111CB08B}"/>
              </a:ext>
            </a:extLst>
          </p:cNvPr>
          <p:cNvSpPr txBox="1"/>
          <p:nvPr/>
        </p:nvSpPr>
        <p:spPr>
          <a:xfrm>
            <a:off x="5444359" y="72438"/>
            <a:ext cx="6035435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Difficult to isolate the main beam from the many strong reflections (high </a:t>
            </a:r>
            <a:r>
              <a:rPr lang="en-GB" sz="2400" dirty="0" err="1">
                <a:latin typeface="Calibri" panose="020F0502020204030204" pitchFamily="34" charset="0"/>
              </a:rPr>
              <a:t>refr</a:t>
            </a:r>
            <a:r>
              <a:rPr lang="en-GB" sz="2400" dirty="0">
                <a:latin typeface="Calibri" panose="020F0502020204030204" pitchFamily="34" charset="0"/>
              </a:rPr>
              <a:t>. index, small polished sample)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Images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10</a:t>
            </a:r>
            <a:r>
              <a:rPr lang="en-GB" sz="2400" dirty="0">
                <a:latin typeface="Calibri" panose="020F0502020204030204" pitchFamily="34" charset="0"/>
              </a:rPr>
              <a:t> times brighter than fused silica under similar conditions.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D9607-0FEC-400A-8D9C-B3BB82B66CF7}"/>
              </a:ext>
            </a:extLst>
          </p:cNvPr>
          <p:cNvSpPr txBox="1"/>
          <p:nvPr/>
        </p:nvSpPr>
        <p:spPr>
          <a:xfrm>
            <a:off x="2400277" y="5652613"/>
            <a:ext cx="7391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“O1”: magnetic </a:t>
            </a:r>
            <a:r>
              <a:rPr lang="en-GB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Czochralski</a:t>
            </a:r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silicon</a:t>
            </a:r>
            <a:endParaRPr lang="en-GB" sz="4000" b="1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BE67C7-A7E1-4167-B535-9BE8E59845F6}"/>
              </a:ext>
            </a:extLst>
          </p:cNvPr>
          <p:cNvSpPr txBox="1"/>
          <p:nvPr/>
        </p:nvSpPr>
        <p:spPr>
          <a:xfrm>
            <a:off x="215544" y="4163250"/>
            <a:ext cx="3769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</a:rPr>
              <a:t>Magnetic </a:t>
            </a:r>
            <a:r>
              <a:rPr lang="en-GB" sz="3200" dirty="0" err="1">
                <a:latin typeface="Calibri" panose="020F0502020204030204" pitchFamily="34" charset="0"/>
              </a:rPr>
              <a:t>Czochralski</a:t>
            </a:r>
            <a:r>
              <a:rPr lang="en-GB" sz="3200" dirty="0">
                <a:latin typeface="Calibri" panose="020F0502020204030204" pitchFamily="34" charset="0"/>
              </a:rPr>
              <a:t> silicon slab</a:t>
            </a:r>
            <a:endParaRPr lang="en-GB" sz="4000" dirty="0"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2BCC56-4CD1-4B31-B927-4988B7B24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4" y="142841"/>
            <a:ext cx="5006940" cy="400555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99CF6A6-35E5-4EF2-A46D-CE94F0E34F3E}"/>
              </a:ext>
            </a:extLst>
          </p:cNvPr>
          <p:cNvSpPr/>
          <p:nvPr/>
        </p:nvSpPr>
        <p:spPr>
          <a:xfrm rot="3246680">
            <a:off x="1514919" y="1799228"/>
            <a:ext cx="540321" cy="242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018671-3E3E-443D-87F0-205AC0C35196}"/>
              </a:ext>
            </a:extLst>
          </p:cNvPr>
          <p:cNvSpPr txBox="1"/>
          <p:nvPr/>
        </p:nvSpPr>
        <p:spPr>
          <a:xfrm>
            <a:off x="803306" y="1104737"/>
            <a:ext cx="3880614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Bulk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MCz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slab viewed face-on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ACD2F02-C138-4C87-94E7-DD7AE3B3BC4A}"/>
              </a:ext>
            </a:extLst>
          </p:cNvPr>
          <p:cNvSpPr/>
          <p:nvPr/>
        </p:nvSpPr>
        <p:spPr>
          <a:xfrm rot="13818872">
            <a:off x="2909909" y="2490742"/>
            <a:ext cx="540321" cy="242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B08771-CEF9-4274-BDAA-A32E17C64A24}"/>
              </a:ext>
            </a:extLst>
          </p:cNvPr>
          <p:cNvSpPr txBox="1"/>
          <p:nvPr/>
        </p:nvSpPr>
        <p:spPr>
          <a:xfrm>
            <a:off x="2041576" y="3013500"/>
            <a:ext cx="280843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Beam in the medium and its reflections</a:t>
            </a:r>
          </a:p>
        </p:txBody>
      </p:sp>
    </p:spTree>
    <p:extLst>
      <p:ext uri="{BB962C8B-B14F-4D97-AF65-F5344CB8AC3E}">
        <p14:creationId xmlns:p14="http://schemas.microsoft.com/office/powerpoint/2010/main" val="3325236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6101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13/18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F018C-2F1F-4650-99A4-F5BB111CB08B}"/>
              </a:ext>
            </a:extLst>
          </p:cNvPr>
          <p:cNvSpPr txBox="1"/>
          <p:nvPr/>
        </p:nvSpPr>
        <p:spPr>
          <a:xfrm>
            <a:off x="5444359" y="72438"/>
            <a:ext cx="6035435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Difficult to isolate the main beam from the many strong reflections (high </a:t>
            </a:r>
            <a:r>
              <a:rPr lang="en-GB" sz="2400" dirty="0" err="1">
                <a:latin typeface="Calibri" panose="020F0502020204030204" pitchFamily="34" charset="0"/>
              </a:rPr>
              <a:t>refr</a:t>
            </a:r>
            <a:r>
              <a:rPr lang="en-GB" sz="2400" dirty="0">
                <a:latin typeface="Calibri" panose="020F0502020204030204" pitchFamily="34" charset="0"/>
              </a:rPr>
              <a:t>. index, small polished sample)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Images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10</a:t>
            </a:r>
            <a:r>
              <a:rPr lang="en-GB" sz="2400" dirty="0">
                <a:latin typeface="Calibri" panose="020F0502020204030204" pitchFamily="34" charset="0"/>
              </a:rPr>
              <a:t> times brighter than fused silica under similar conditions.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3CE0B-BD47-4035-B103-099E766C5821}"/>
              </a:ext>
            </a:extLst>
          </p:cNvPr>
          <p:cNvSpPr txBox="1"/>
          <p:nvPr/>
        </p:nvSpPr>
        <p:spPr>
          <a:xfrm>
            <a:off x="5444359" y="2426594"/>
            <a:ext cx="6030179" cy="1692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Calibri" panose="020F0502020204030204" pitchFamily="34" charset="0"/>
              </a:rPr>
              <a:t>MCz</a:t>
            </a:r>
            <a:r>
              <a:rPr lang="en-GB" sz="2400" dirty="0">
                <a:latin typeface="Calibri" panose="020F0502020204030204" pitchFamily="34" charset="0"/>
              </a:rPr>
              <a:t> Si scatters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</a:rPr>
              <a:t>at 1550 nm, at 16° observation angle:</a:t>
            </a:r>
          </a:p>
          <a:p>
            <a:pPr algn="ctr"/>
            <a:endParaRPr lang="en-GB" sz="800" dirty="0">
              <a:latin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</a:rPr>
              <a:t>0.11 - 0.17  	ppm cm</a:t>
            </a:r>
            <a:r>
              <a:rPr lang="en-GB" sz="2400" baseline="30000" dirty="0">
                <a:latin typeface="Calibri" panose="020F0502020204030204" pitchFamily="34" charset="0"/>
              </a:rPr>
              <a:t>-1</a:t>
            </a:r>
            <a:r>
              <a:rPr lang="en-GB" sz="2400" dirty="0">
                <a:latin typeface="Calibri" panose="020F0502020204030204" pitchFamily="34" charset="0"/>
              </a:rPr>
              <a:t> sr</a:t>
            </a:r>
            <a:r>
              <a:rPr lang="en-GB" sz="2400" baseline="30000" dirty="0">
                <a:latin typeface="Calibri" panose="020F0502020204030204" pitchFamily="34" charset="0"/>
              </a:rPr>
              <a:t>-1</a:t>
            </a:r>
            <a:endParaRPr lang="en-GB" sz="2400" dirty="0">
              <a:latin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</a:rPr>
              <a:t>0.99 - 1.6 		ppm cm</a:t>
            </a:r>
            <a:r>
              <a:rPr lang="en-GB" sz="2400" baseline="30000" dirty="0">
                <a:latin typeface="Calibri" panose="020F0502020204030204" pitchFamily="34" charset="0"/>
              </a:rPr>
              <a:t>-1</a:t>
            </a: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D9607-0FEC-400A-8D9C-B3BB82B66CF7}"/>
              </a:ext>
            </a:extLst>
          </p:cNvPr>
          <p:cNvSpPr txBox="1"/>
          <p:nvPr/>
        </p:nvSpPr>
        <p:spPr>
          <a:xfrm>
            <a:off x="2400277" y="5652613"/>
            <a:ext cx="7391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“O1”: magnetic </a:t>
            </a:r>
            <a:r>
              <a:rPr lang="en-GB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Czochralski</a:t>
            </a:r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silicon</a:t>
            </a:r>
            <a:endParaRPr lang="en-GB" sz="4000" b="1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BE67C7-A7E1-4167-B535-9BE8E59845F6}"/>
              </a:ext>
            </a:extLst>
          </p:cNvPr>
          <p:cNvSpPr txBox="1"/>
          <p:nvPr/>
        </p:nvSpPr>
        <p:spPr>
          <a:xfrm>
            <a:off x="215544" y="4163250"/>
            <a:ext cx="3769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</a:rPr>
              <a:t>Magnetic </a:t>
            </a:r>
            <a:r>
              <a:rPr lang="en-GB" sz="3200" dirty="0" err="1">
                <a:latin typeface="Calibri" panose="020F0502020204030204" pitchFamily="34" charset="0"/>
              </a:rPr>
              <a:t>Czochralski</a:t>
            </a:r>
            <a:r>
              <a:rPr lang="en-GB" sz="3200" dirty="0">
                <a:latin typeface="Calibri" panose="020F0502020204030204" pitchFamily="34" charset="0"/>
              </a:rPr>
              <a:t> silicon slab</a:t>
            </a:r>
            <a:endParaRPr lang="en-GB" sz="4000" dirty="0"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2BCC56-4CD1-4B31-B927-4988B7B24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4" y="142841"/>
            <a:ext cx="5006940" cy="400555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99CF6A6-35E5-4EF2-A46D-CE94F0E34F3E}"/>
              </a:ext>
            </a:extLst>
          </p:cNvPr>
          <p:cNvSpPr/>
          <p:nvPr/>
        </p:nvSpPr>
        <p:spPr>
          <a:xfrm rot="3246680">
            <a:off x="1514919" y="1799228"/>
            <a:ext cx="540321" cy="242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018671-3E3E-443D-87F0-205AC0C35196}"/>
              </a:ext>
            </a:extLst>
          </p:cNvPr>
          <p:cNvSpPr txBox="1"/>
          <p:nvPr/>
        </p:nvSpPr>
        <p:spPr>
          <a:xfrm>
            <a:off x="803306" y="1104737"/>
            <a:ext cx="3880614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Bulk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MCz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slab viewed face-on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ACD2F02-C138-4C87-94E7-DD7AE3B3BC4A}"/>
              </a:ext>
            </a:extLst>
          </p:cNvPr>
          <p:cNvSpPr/>
          <p:nvPr/>
        </p:nvSpPr>
        <p:spPr>
          <a:xfrm rot="13818872">
            <a:off x="2909909" y="2490742"/>
            <a:ext cx="540321" cy="242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B08771-CEF9-4274-BDAA-A32E17C64A24}"/>
              </a:ext>
            </a:extLst>
          </p:cNvPr>
          <p:cNvSpPr txBox="1"/>
          <p:nvPr/>
        </p:nvSpPr>
        <p:spPr>
          <a:xfrm>
            <a:off x="2041576" y="3013500"/>
            <a:ext cx="280843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Beam in the medium and its reflections</a:t>
            </a:r>
          </a:p>
        </p:txBody>
      </p:sp>
    </p:spTree>
    <p:extLst>
      <p:ext uri="{BB962C8B-B14F-4D97-AF65-F5344CB8AC3E}">
        <p14:creationId xmlns:p14="http://schemas.microsoft.com/office/powerpoint/2010/main" val="1720147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247697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1/18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5628" y="5652613"/>
            <a:ext cx="8232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Noise in a gravitational wave detector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1" y="57197"/>
            <a:ext cx="6781800" cy="548467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488357" y="5253562"/>
            <a:ext cx="620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</a:rPr>
              <a:t>The LIGO Collaboration, Class. Quantum Grav. 32 (2015) 074001</a:t>
            </a:r>
            <a:endParaRPr lang="en-GB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902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6101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13/18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F018C-2F1F-4650-99A4-F5BB111CB08B}"/>
              </a:ext>
            </a:extLst>
          </p:cNvPr>
          <p:cNvSpPr txBox="1"/>
          <p:nvPr/>
        </p:nvSpPr>
        <p:spPr>
          <a:xfrm>
            <a:off x="5444359" y="72438"/>
            <a:ext cx="6035435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Difficult to isolate the main beam from the many strong reflections (high </a:t>
            </a:r>
            <a:r>
              <a:rPr lang="en-GB" sz="2400" dirty="0" err="1">
                <a:latin typeface="Calibri" panose="020F0502020204030204" pitchFamily="34" charset="0"/>
              </a:rPr>
              <a:t>refr</a:t>
            </a:r>
            <a:r>
              <a:rPr lang="en-GB" sz="2400" dirty="0">
                <a:latin typeface="Calibri" panose="020F0502020204030204" pitchFamily="34" charset="0"/>
              </a:rPr>
              <a:t>. index, small polished sample)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Images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10</a:t>
            </a:r>
            <a:r>
              <a:rPr lang="en-GB" sz="2400" dirty="0">
                <a:latin typeface="Calibri" panose="020F0502020204030204" pitchFamily="34" charset="0"/>
              </a:rPr>
              <a:t> times brighter than fused silica under similar conditions.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3CE0B-BD47-4035-B103-099E766C5821}"/>
              </a:ext>
            </a:extLst>
          </p:cNvPr>
          <p:cNvSpPr txBox="1"/>
          <p:nvPr/>
        </p:nvSpPr>
        <p:spPr>
          <a:xfrm>
            <a:off x="5444359" y="2426594"/>
            <a:ext cx="6030179" cy="1692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Calibri" panose="020F0502020204030204" pitchFamily="34" charset="0"/>
              </a:rPr>
              <a:t>MCz</a:t>
            </a:r>
            <a:r>
              <a:rPr lang="en-GB" sz="2400" dirty="0">
                <a:latin typeface="Calibri" panose="020F0502020204030204" pitchFamily="34" charset="0"/>
              </a:rPr>
              <a:t> Si scatters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</a:rPr>
              <a:t>at 1550 nm, at 16° observation angle:</a:t>
            </a:r>
          </a:p>
          <a:p>
            <a:pPr algn="ctr"/>
            <a:endParaRPr lang="en-GB" sz="800" dirty="0">
              <a:latin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</a:rPr>
              <a:t>0.11 - 0.17  	ppm cm</a:t>
            </a:r>
            <a:r>
              <a:rPr lang="en-GB" sz="2400" baseline="30000" dirty="0">
                <a:latin typeface="Calibri" panose="020F0502020204030204" pitchFamily="34" charset="0"/>
              </a:rPr>
              <a:t>-1</a:t>
            </a:r>
            <a:r>
              <a:rPr lang="en-GB" sz="2400" dirty="0">
                <a:latin typeface="Calibri" panose="020F0502020204030204" pitchFamily="34" charset="0"/>
              </a:rPr>
              <a:t> sr</a:t>
            </a:r>
            <a:r>
              <a:rPr lang="en-GB" sz="2400" baseline="30000" dirty="0">
                <a:latin typeface="Calibri" panose="020F0502020204030204" pitchFamily="34" charset="0"/>
              </a:rPr>
              <a:t>-1</a:t>
            </a:r>
            <a:endParaRPr lang="en-GB" sz="2400" dirty="0">
              <a:latin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</a:rPr>
              <a:t>0.99 - 1.6 		ppm cm</a:t>
            </a:r>
            <a:r>
              <a:rPr lang="en-GB" sz="2400" baseline="30000" dirty="0">
                <a:latin typeface="Calibri" panose="020F0502020204030204" pitchFamily="34" charset="0"/>
              </a:rPr>
              <a:t>-1</a:t>
            </a: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D9607-0FEC-400A-8D9C-B3BB82B66CF7}"/>
              </a:ext>
            </a:extLst>
          </p:cNvPr>
          <p:cNvSpPr txBox="1"/>
          <p:nvPr/>
        </p:nvSpPr>
        <p:spPr>
          <a:xfrm>
            <a:off x="2400277" y="5652613"/>
            <a:ext cx="7391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“O1”: magnetic </a:t>
            </a:r>
            <a:r>
              <a:rPr lang="en-GB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Czochralski</a:t>
            </a:r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silicon</a:t>
            </a:r>
            <a:endParaRPr lang="en-GB" sz="4000" b="1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BE67C7-A7E1-4167-B535-9BE8E59845F6}"/>
              </a:ext>
            </a:extLst>
          </p:cNvPr>
          <p:cNvSpPr txBox="1"/>
          <p:nvPr/>
        </p:nvSpPr>
        <p:spPr>
          <a:xfrm>
            <a:off x="215544" y="4163250"/>
            <a:ext cx="3769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</a:rPr>
              <a:t>Magnetic </a:t>
            </a:r>
            <a:r>
              <a:rPr lang="en-GB" sz="3200" dirty="0" err="1">
                <a:latin typeface="Calibri" panose="020F0502020204030204" pitchFamily="34" charset="0"/>
              </a:rPr>
              <a:t>Czochralski</a:t>
            </a:r>
            <a:r>
              <a:rPr lang="en-GB" sz="3200" dirty="0">
                <a:latin typeface="Calibri" panose="020F0502020204030204" pitchFamily="34" charset="0"/>
              </a:rPr>
              <a:t> silicon slab</a:t>
            </a:r>
            <a:endParaRPr lang="en-GB" sz="4000" dirty="0"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2BCC56-4CD1-4B31-B927-4988B7B24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4" y="142841"/>
            <a:ext cx="5006940" cy="400555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99CF6A6-35E5-4EF2-A46D-CE94F0E34F3E}"/>
              </a:ext>
            </a:extLst>
          </p:cNvPr>
          <p:cNvSpPr/>
          <p:nvPr/>
        </p:nvSpPr>
        <p:spPr>
          <a:xfrm rot="3246680">
            <a:off x="1514919" y="1799228"/>
            <a:ext cx="540321" cy="242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018671-3E3E-443D-87F0-205AC0C35196}"/>
              </a:ext>
            </a:extLst>
          </p:cNvPr>
          <p:cNvSpPr txBox="1"/>
          <p:nvPr/>
        </p:nvSpPr>
        <p:spPr>
          <a:xfrm>
            <a:off x="803306" y="1104737"/>
            <a:ext cx="3880614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Bulk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MCz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slab viewed face-on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ACD2F02-C138-4C87-94E7-DD7AE3B3BC4A}"/>
              </a:ext>
            </a:extLst>
          </p:cNvPr>
          <p:cNvSpPr/>
          <p:nvPr/>
        </p:nvSpPr>
        <p:spPr>
          <a:xfrm rot="13818872">
            <a:off x="2909909" y="2490742"/>
            <a:ext cx="540321" cy="242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B08771-CEF9-4274-BDAA-A32E17C64A24}"/>
              </a:ext>
            </a:extLst>
          </p:cNvPr>
          <p:cNvSpPr txBox="1"/>
          <p:nvPr/>
        </p:nvSpPr>
        <p:spPr>
          <a:xfrm>
            <a:off x="2041576" y="3013500"/>
            <a:ext cx="280843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Beam in the medium and its reflections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D2980A-27E6-40C4-8CE3-B97A74247674}"/>
              </a:ext>
            </a:extLst>
          </p:cNvPr>
          <p:cNvSpPr txBox="1"/>
          <p:nvPr/>
        </p:nvSpPr>
        <p:spPr>
          <a:xfrm>
            <a:off x="4325274" y="4271775"/>
            <a:ext cx="7149264" cy="120032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</a:rPr>
              <a:t>45-74 ppm bulk scatter for a 46 cm thick test mass</a:t>
            </a:r>
          </a:p>
          <a:p>
            <a:r>
              <a:rPr lang="en-GB" sz="2400" b="1" dirty="0">
                <a:latin typeface="Calibri" panose="020F0502020204030204" pitchFamily="34" charset="0"/>
              </a:rPr>
              <a:t>No requirement in ET design document</a:t>
            </a:r>
          </a:p>
          <a:p>
            <a:r>
              <a:rPr lang="en-GB" sz="2400" b="1" dirty="0">
                <a:latin typeface="Calibri" panose="020F0502020204030204" pitchFamily="34" charset="0"/>
              </a:rPr>
              <a:t>Could be dominated by coating scattering*finesse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065388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6101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13/18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F018C-2F1F-4650-99A4-F5BB111CB08B}"/>
              </a:ext>
            </a:extLst>
          </p:cNvPr>
          <p:cNvSpPr txBox="1"/>
          <p:nvPr/>
        </p:nvSpPr>
        <p:spPr>
          <a:xfrm>
            <a:off x="5444359" y="72438"/>
            <a:ext cx="6035435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Difficult to isolate the main beam from the many strong reflections (high </a:t>
            </a:r>
            <a:r>
              <a:rPr lang="en-GB" sz="2400" dirty="0" err="1">
                <a:latin typeface="Calibri" panose="020F0502020204030204" pitchFamily="34" charset="0"/>
              </a:rPr>
              <a:t>refr</a:t>
            </a:r>
            <a:r>
              <a:rPr lang="en-GB" sz="2400" dirty="0">
                <a:latin typeface="Calibri" panose="020F0502020204030204" pitchFamily="34" charset="0"/>
              </a:rPr>
              <a:t>. index, small polished sample)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Images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10</a:t>
            </a:r>
            <a:r>
              <a:rPr lang="en-GB" sz="2400" dirty="0">
                <a:latin typeface="Calibri" panose="020F0502020204030204" pitchFamily="34" charset="0"/>
              </a:rPr>
              <a:t> times brighter than fused silica under similar conditions.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3CE0B-BD47-4035-B103-099E766C5821}"/>
              </a:ext>
            </a:extLst>
          </p:cNvPr>
          <p:cNvSpPr txBox="1"/>
          <p:nvPr/>
        </p:nvSpPr>
        <p:spPr>
          <a:xfrm>
            <a:off x="5444359" y="2426594"/>
            <a:ext cx="6030179" cy="1692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Calibri" panose="020F0502020204030204" pitchFamily="34" charset="0"/>
              </a:rPr>
              <a:t>MCz</a:t>
            </a:r>
            <a:r>
              <a:rPr lang="en-GB" sz="2400" dirty="0">
                <a:latin typeface="Calibri" panose="020F0502020204030204" pitchFamily="34" charset="0"/>
              </a:rPr>
              <a:t> Si scatters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</a:rPr>
              <a:t>at 1550 nm, at 16° observation angle:</a:t>
            </a:r>
          </a:p>
          <a:p>
            <a:pPr algn="ctr"/>
            <a:endParaRPr lang="en-GB" sz="800" dirty="0">
              <a:latin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</a:rPr>
              <a:t>0.11 - 0.17  	ppm cm</a:t>
            </a:r>
            <a:r>
              <a:rPr lang="en-GB" sz="2400" baseline="30000" dirty="0">
                <a:latin typeface="Calibri" panose="020F0502020204030204" pitchFamily="34" charset="0"/>
              </a:rPr>
              <a:t>-1</a:t>
            </a:r>
            <a:r>
              <a:rPr lang="en-GB" sz="2400" dirty="0">
                <a:latin typeface="Calibri" panose="020F0502020204030204" pitchFamily="34" charset="0"/>
              </a:rPr>
              <a:t> sr</a:t>
            </a:r>
            <a:r>
              <a:rPr lang="en-GB" sz="2400" baseline="30000" dirty="0">
                <a:latin typeface="Calibri" panose="020F0502020204030204" pitchFamily="34" charset="0"/>
              </a:rPr>
              <a:t>-1</a:t>
            </a:r>
            <a:endParaRPr lang="en-GB" sz="2400" dirty="0">
              <a:latin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</a:rPr>
              <a:t>0.99 - 1.6 		ppm cm</a:t>
            </a:r>
            <a:r>
              <a:rPr lang="en-GB" sz="2400" baseline="30000" dirty="0">
                <a:latin typeface="Calibri" panose="020F0502020204030204" pitchFamily="34" charset="0"/>
              </a:rPr>
              <a:t>-1</a:t>
            </a: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D9607-0FEC-400A-8D9C-B3BB82B66CF7}"/>
              </a:ext>
            </a:extLst>
          </p:cNvPr>
          <p:cNvSpPr txBox="1"/>
          <p:nvPr/>
        </p:nvSpPr>
        <p:spPr>
          <a:xfrm>
            <a:off x="2400277" y="5652613"/>
            <a:ext cx="7391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“O1”: magnetic </a:t>
            </a:r>
            <a:r>
              <a:rPr lang="en-GB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Czochralski</a:t>
            </a:r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silicon</a:t>
            </a:r>
            <a:endParaRPr lang="en-GB" sz="4000" b="1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BE67C7-A7E1-4167-B535-9BE8E59845F6}"/>
              </a:ext>
            </a:extLst>
          </p:cNvPr>
          <p:cNvSpPr txBox="1"/>
          <p:nvPr/>
        </p:nvSpPr>
        <p:spPr>
          <a:xfrm>
            <a:off x="215544" y="4163250"/>
            <a:ext cx="3769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</a:rPr>
              <a:t>Magnetic </a:t>
            </a:r>
            <a:r>
              <a:rPr lang="en-GB" sz="3200" dirty="0" err="1">
                <a:latin typeface="Calibri" panose="020F0502020204030204" pitchFamily="34" charset="0"/>
              </a:rPr>
              <a:t>Czochralski</a:t>
            </a:r>
            <a:r>
              <a:rPr lang="en-GB" sz="3200" dirty="0">
                <a:latin typeface="Calibri" panose="020F0502020204030204" pitchFamily="34" charset="0"/>
              </a:rPr>
              <a:t> silicon slab</a:t>
            </a:r>
            <a:endParaRPr lang="en-GB" sz="4000" dirty="0"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2BCC56-4CD1-4B31-B927-4988B7B24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4" y="142841"/>
            <a:ext cx="5006940" cy="400555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99CF6A6-35E5-4EF2-A46D-CE94F0E34F3E}"/>
              </a:ext>
            </a:extLst>
          </p:cNvPr>
          <p:cNvSpPr/>
          <p:nvPr/>
        </p:nvSpPr>
        <p:spPr>
          <a:xfrm rot="3246680">
            <a:off x="1514919" y="1799228"/>
            <a:ext cx="540321" cy="242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018671-3E3E-443D-87F0-205AC0C35196}"/>
              </a:ext>
            </a:extLst>
          </p:cNvPr>
          <p:cNvSpPr txBox="1"/>
          <p:nvPr/>
        </p:nvSpPr>
        <p:spPr>
          <a:xfrm>
            <a:off x="803306" y="1104737"/>
            <a:ext cx="3880614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Bulk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MCz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slab viewed face-on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ACD2F02-C138-4C87-94E7-DD7AE3B3BC4A}"/>
              </a:ext>
            </a:extLst>
          </p:cNvPr>
          <p:cNvSpPr/>
          <p:nvPr/>
        </p:nvSpPr>
        <p:spPr>
          <a:xfrm rot="13818872">
            <a:off x="2909909" y="2490742"/>
            <a:ext cx="540321" cy="242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B08771-CEF9-4274-BDAA-A32E17C64A24}"/>
              </a:ext>
            </a:extLst>
          </p:cNvPr>
          <p:cNvSpPr txBox="1"/>
          <p:nvPr/>
        </p:nvSpPr>
        <p:spPr>
          <a:xfrm>
            <a:off x="2041576" y="3013500"/>
            <a:ext cx="280843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Beam in the medium and its reflections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D2980A-27E6-40C4-8CE3-B97A74247674}"/>
              </a:ext>
            </a:extLst>
          </p:cNvPr>
          <p:cNvSpPr txBox="1"/>
          <p:nvPr/>
        </p:nvSpPr>
        <p:spPr>
          <a:xfrm>
            <a:off x="4325274" y="4271775"/>
            <a:ext cx="7149264" cy="120032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</a:rPr>
              <a:t>45-74 ppm bulk scatter for a 46 cm thick test mass</a:t>
            </a:r>
          </a:p>
          <a:p>
            <a:r>
              <a:rPr lang="en-GB" sz="2400" b="1" dirty="0">
                <a:latin typeface="Calibri" panose="020F0502020204030204" pitchFamily="34" charset="0"/>
              </a:rPr>
              <a:t>No requirement in ET design document</a:t>
            </a:r>
          </a:p>
          <a:p>
            <a:r>
              <a:rPr lang="en-GB" sz="2400" b="1" dirty="0">
                <a:latin typeface="Calibri" panose="020F0502020204030204" pitchFamily="34" charset="0"/>
              </a:rPr>
              <a:t>Could be dominated by coating scattering*finesse</a:t>
            </a:r>
            <a:endParaRPr lang="en-GB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750F659-85AC-42AF-8EEB-A885E2E3174D}"/>
              </a:ext>
            </a:extLst>
          </p:cNvPr>
          <p:cNvGrpSpPr/>
          <p:nvPr/>
        </p:nvGrpSpPr>
        <p:grpSpPr>
          <a:xfrm>
            <a:off x="414652" y="701529"/>
            <a:ext cx="11059886" cy="3329117"/>
            <a:chOff x="184364" y="1278331"/>
            <a:chExt cx="11059886" cy="33291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1151EC-7EEA-4B26-B663-95AACA92D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803" t="23775" r="17143" b="40343"/>
            <a:stretch/>
          </p:blipFill>
          <p:spPr>
            <a:xfrm>
              <a:off x="184364" y="1278331"/>
              <a:ext cx="11059886" cy="33291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11D851-D6D3-4260-B321-56E917EE1D05}"/>
                </a:ext>
              </a:extLst>
            </p:cNvPr>
            <p:cNvSpPr txBox="1"/>
            <p:nvPr/>
          </p:nvSpPr>
          <p:spPr>
            <a:xfrm>
              <a:off x="1697502" y="1888724"/>
              <a:ext cx="8094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LIGO </a:t>
              </a:r>
              <a:r>
                <a:rPr lang="fr-FR" sz="24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Core</a:t>
              </a:r>
              <a:r>
                <a:rPr lang="fr-FR" sz="24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24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Optics</a:t>
              </a:r>
              <a:r>
                <a:rPr lang="fr-FR" sz="24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Components Design </a:t>
              </a:r>
              <a:r>
                <a:rPr lang="fr-FR" sz="24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Requirements</a:t>
              </a:r>
              <a:r>
                <a:rPr lang="fr-FR" sz="24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Document</a:t>
              </a:r>
              <a:endParaRPr lang="en-GB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8525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72570" y="5576945"/>
            <a:ext cx="4143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Amorphous silicon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2BE4E-527A-41C0-9A4F-4F093A6FA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57" t="44722" r="10106" b="31250"/>
          <a:stretch/>
        </p:blipFill>
        <p:spPr>
          <a:xfrm>
            <a:off x="2909472" y="1184944"/>
            <a:ext cx="5683957" cy="3310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7195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310759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27551" y="5652613"/>
            <a:ext cx="8336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Heat deposited aSi films made at UWS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A4B701-6CD5-4F1E-B7FE-EFFEB2BE5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0" r="12673"/>
          <a:stretch/>
        </p:blipFill>
        <p:spPr>
          <a:xfrm>
            <a:off x="0" y="129172"/>
            <a:ext cx="5957973" cy="448179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B2C695-7DDB-434F-92CC-DE8498827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98" r="12599"/>
          <a:stretch/>
        </p:blipFill>
        <p:spPr>
          <a:xfrm>
            <a:off x="5714362" y="952495"/>
            <a:ext cx="5957387" cy="448580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AC014C-BE79-43FE-A6EE-DBF58A6CB731}"/>
              </a:ext>
            </a:extLst>
          </p:cNvPr>
          <p:cNvSpPr txBox="1"/>
          <p:nvPr/>
        </p:nvSpPr>
        <p:spPr>
          <a:xfrm>
            <a:off x="135801" y="5051834"/>
            <a:ext cx="4572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</a:rPr>
              <a:t>Slides courtesy of prof. Stuart Reid</a:t>
            </a:r>
          </a:p>
        </p:txBody>
      </p:sp>
    </p:spTree>
    <p:extLst>
      <p:ext uri="{BB962C8B-B14F-4D97-AF65-F5344CB8AC3E}">
        <p14:creationId xmlns:p14="http://schemas.microsoft.com/office/powerpoint/2010/main" val="33768523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310759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27551" y="5652613"/>
            <a:ext cx="8336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Heat deposited aSi films made at UWS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A4B701-6CD5-4F1E-B7FE-EFFEB2BE5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0" r="12673"/>
          <a:stretch/>
        </p:blipFill>
        <p:spPr>
          <a:xfrm>
            <a:off x="0" y="129172"/>
            <a:ext cx="5957973" cy="448179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B2C695-7DDB-434F-92CC-DE8498827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98" r="12599"/>
          <a:stretch/>
        </p:blipFill>
        <p:spPr>
          <a:xfrm>
            <a:off x="5714362" y="952495"/>
            <a:ext cx="5957387" cy="448580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AC014C-BE79-43FE-A6EE-DBF58A6CB731}"/>
              </a:ext>
            </a:extLst>
          </p:cNvPr>
          <p:cNvSpPr txBox="1"/>
          <p:nvPr/>
        </p:nvSpPr>
        <p:spPr>
          <a:xfrm>
            <a:off x="135801" y="5051834"/>
            <a:ext cx="4572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</a:rPr>
              <a:t>Slides courtesy of prof. Stuart Reid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E6097-8836-48D6-9854-99254B60A0F4}"/>
              </a:ext>
            </a:extLst>
          </p:cNvPr>
          <p:cNvSpPr txBox="1"/>
          <p:nvPr/>
        </p:nvSpPr>
        <p:spPr>
          <a:xfrm>
            <a:off x="7108775" y="129172"/>
            <a:ext cx="2840136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coatings: 20 ppm/QWL</a:t>
            </a:r>
          </a:p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hard to reproduce!</a:t>
            </a:r>
          </a:p>
        </p:txBody>
      </p:sp>
    </p:spTree>
    <p:extLst>
      <p:ext uri="{BB962C8B-B14F-4D97-AF65-F5344CB8AC3E}">
        <p14:creationId xmlns:p14="http://schemas.microsoft.com/office/powerpoint/2010/main" val="1214797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356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pple Symbols"/>
                <a:cs typeface="Apple Symbols"/>
              </a:rPr>
              <a:t>Description</a:t>
            </a:r>
          </a:p>
        </p:txBody>
      </p:sp>
      <p:sp>
        <p:nvSpPr>
          <p:cNvPr id="12" name="Textfeld 9"/>
          <p:cNvSpPr txBox="1"/>
          <p:nvPr/>
        </p:nvSpPr>
        <p:spPr>
          <a:xfrm>
            <a:off x="50226" y="584385"/>
            <a:ext cx="66720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Assuming aSi absorption 20 ppm/QWL at 1550nm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We need 5 bilayers of SiO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and Ta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to reduce the laser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For an ITM with T= 6000 ppm we need 2 bilayers of SiO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aSi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For an ETM with T = 6 ppm we need 5 bilayers of SiO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aSi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Thermal noise improvement* compared to a pure SiO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and Ta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coating:</a:t>
            </a: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	120 K				20 K</a:t>
            </a:r>
            <a:b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	ITM: -21%			-20%</a:t>
            </a:r>
            <a:b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	ETM: -38%			-36%</a:t>
            </a:r>
            <a:b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total: -32%			-31%</a:t>
            </a:r>
          </a:p>
        </p:txBody>
      </p:sp>
      <p:sp>
        <p:nvSpPr>
          <p:cNvPr id="20" name="Textfeld 5"/>
          <p:cNvSpPr txBox="1"/>
          <p:nvPr/>
        </p:nvSpPr>
        <p:spPr>
          <a:xfrm>
            <a:off x="0" y="5219896"/>
            <a:ext cx="7025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Loss for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aSi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: values from commercial coatings; no cryogenic measurements on UWS coatings</a:t>
            </a:r>
          </a:p>
        </p:txBody>
      </p:sp>
      <p:pic>
        <p:nvPicPr>
          <p:cNvPr id="21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290" y="163918"/>
            <a:ext cx="4860165" cy="46541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2C5F6D-5B55-462C-A8C7-D30EC80B2732}"/>
              </a:ext>
            </a:extLst>
          </p:cNvPr>
          <p:cNvSpPr txBox="1"/>
          <p:nvPr/>
        </p:nvSpPr>
        <p:spPr>
          <a:xfrm>
            <a:off x="8522467" y="5233311"/>
            <a:ext cx="277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Simulations: J. Steinlechner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85117C-F635-4595-B723-7D3A711EC023}"/>
              </a:ext>
            </a:extLst>
          </p:cNvPr>
          <p:cNvSpPr txBox="1"/>
          <p:nvPr/>
        </p:nvSpPr>
        <p:spPr>
          <a:xfrm>
            <a:off x="2229076" y="5652613"/>
            <a:ext cx="6615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Multimaterial coating with aSi</a:t>
            </a:r>
          </a:p>
        </p:txBody>
      </p:sp>
      <p:sp>
        <p:nvSpPr>
          <p:cNvPr id="16" name="Date Placeholder 1">
            <a:extLst>
              <a:ext uri="{FF2B5EF4-FFF2-40B4-BE49-F238E27FC236}">
                <a16:creationId xmlns:a16="http://schemas.microsoft.com/office/drawing/2014/main" id="{17F270FE-63B1-4BAC-83A5-2F8097DF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58804" y="6390218"/>
            <a:ext cx="1074392" cy="262466"/>
          </a:xfrm>
        </p:spPr>
        <p:txBody>
          <a:bodyPr/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11/07/2017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783CCB3F-973B-49BB-87FD-5F581BF0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762500" cy="262466"/>
          </a:xfrm>
        </p:spPr>
        <p:txBody>
          <a:bodyPr/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Zeno Tornasi – University of Glasgow, UK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55A16BC9-CB4B-4F46-B1A2-9D5D0ABB6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8646" y="6390218"/>
            <a:ext cx="907186" cy="262466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15/18</a:t>
            </a:r>
          </a:p>
        </p:txBody>
      </p:sp>
    </p:spTree>
    <p:extLst>
      <p:ext uri="{BB962C8B-B14F-4D97-AF65-F5344CB8AC3E}">
        <p14:creationId xmlns:p14="http://schemas.microsoft.com/office/powerpoint/2010/main" val="38175529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400425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9578" y="5652613"/>
            <a:ext cx="8752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3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</a:rPr>
              <a:t>Dangling bonds - absorption correlation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805C6EE-5CD8-4A2E-8254-45CEA34E8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102614"/>
              </p:ext>
            </p:extLst>
          </p:nvPr>
        </p:nvGraphicFramePr>
        <p:xfrm>
          <a:off x="1629234" y="0"/>
          <a:ext cx="8933533" cy="551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A779D4D-3E32-469B-AC2D-3561C4EB81A3}"/>
              </a:ext>
            </a:extLst>
          </p:cNvPr>
          <p:cNvSpPr txBox="1"/>
          <p:nvPr/>
        </p:nvSpPr>
        <p:spPr>
          <a:xfrm>
            <a:off x="6224122" y="890338"/>
            <a:ext cx="2616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Room temperature</a:t>
            </a:r>
          </a:p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deposition</a:t>
            </a:r>
          </a:p>
        </p:txBody>
      </p:sp>
    </p:spTree>
    <p:extLst>
      <p:ext uri="{BB962C8B-B14F-4D97-AF65-F5344CB8AC3E}">
        <p14:creationId xmlns:p14="http://schemas.microsoft.com/office/powerpoint/2010/main" val="17310396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400425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9578" y="5652613"/>
            <a:ext cx="8752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3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</a:rPr>
              <a:t>Dangling bonds - absorption correlation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805C6EE-5CD8-4A2E-8254-45CEA34E8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749669"/>
              </p:ext>
            </p:extLst>
          </p:nvPr>
        </p:nvGraphicFramePr>
        <p:xfrm>
          <a:off x="1629234" y="0"/>
          <a:ext cx="8933533" cy="551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64AA621-E45C-486A-AD98-C63EAD4F2FD0}"/>
              </a:ext>
            </a:extLst>
          </p:cNvPr>
          <p:cNvSpPr txBox="1"/>
          <p:nvPr/>
        </p:nvSpPr>
        <p:spPr>
          <a:xfrm>
            <a:off x="7198680" y="2983832"/>
            <a:ext cx="2420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200 °C deposition</a:t>
            </a:r>
          </a:p>
        </p:txBody>
      </p:sp>
    </p:spTree>
    <p:extLst>
      <p:ext uri="{BB962C8B-B14F-4D97-AF65-F5344CB8AC3E}">
        <p14:creationId xmlns:p14="http://schemas.microsoft.com/office/powerpoint/2010/main" val="943156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400425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9578" y="5652613"/>
            <a:ext cx="8752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3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</a:rPr>
              <a:t>Dangling bonds - absorption correlation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805C6EE-5CD8-4A2E-8254-45CEA34E8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950185"/>
              </p:ext>
            </p:extLst>
          </p:nvPr>
        </p:nvGraphicFramePr>
        <p:xfrm>
          <a:off x="1629234" y="0"/>
          <a:ext cx="8933533" cy="551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33305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400425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9578" y="5652613"/>
            <a:ext cx="8752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3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</a:rPr>
              <a:t>Dangling bonds - absorption correlation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805C6EE-5CD8-4A2E-8254-45CEA34E8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878356"/>
              </p:ext>
            </p:extLst>
          </p:nvPr>
        </p:nvGraphicFramePr>
        <p:xfrm>
          <a:off x="1629234" y="0"/>
          <a:ext cx="8933533" cy="551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2460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247697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1/18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5628" y="5652613"/>
            <a:ext cx="8232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Noise in a gravitational wave detector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1" y="57197"/>
            <a:ext cx="6781800" cy="5484679"/>
          </a:xfrm>
          <a:prstGeom prst="rect">
            <a:avLst/>
          </a:prstGeom>
        </p:spPr>
      </p:pic>
      <p:sp>
        <p:nvSpPr>
          <p:cNvPr id="19" name="Callout: Left Arrow 18"/>
          <p:cNvSpPr/>
          <p:nvPr/>
        </p:nvSpPr>
        <p:spPr>
          <a:xfrm>
            <a:off x="5903540" y="3658418"/>
            <a:ext cx="3113315" cy="1531982"/>
          </a:xfrm>
          <a:prstGeom prst="leftArrowCallout">
            <a:avLst>
              <a:gd name="adj1" fmla="val 19105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</a:rPr>
              <a:t>Coating Brownian noise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88357" y="5253562"/>
            <a:ext cx="620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</a:rPr>
              <a:t>The LIGO Collaboration, Class. Quantum Grav. 32 (2015) 074001</a:t>
            </a:r>
            <a:endParaRPr lang="en-GB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544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400425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9578" y="5652613"/>
            <a:ext cx="8752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3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</a:rPr>
              <a:t>Dangling bonds - absorption correlation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805C6EE-5CD8-4A2E-8254-45CEA34E838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29234" y="0"/>
          <a:ext cx="8933533" cy="551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D52C5CDD-53A9-459C-90C5-6B9B13DB1208}"/>
              </a:ext>
            </a:extLst>
          </p:cNvPr>
          <p:cNvGrpSpPr/>
          <p:nvPr/>
        </p:nvGrpSpPr>
        <p:grpSpPr>
          <a:xfrm>
            <a:off x="1906503" y="138455"/>
            <a:ext cx="7304601" cy="5235613"/>
            <a:chOff x="1906503" y="138455"/>
            <a:chExt cx="7304601" cy="5235613"/>
          </a:xfrm>
        </p:grpSpPr>
        <p:pic>
          <p:nvPicPr>
            <p:cNvPr id="6" name="Picture 5" descr="A picture containing building, indoor, thing, floor&#10;&#10;Description generated with high confidence">
              <a:extLst>
                <a:ext uri="{FF2B5EF4-FFF2-40B4-BE49-F238E27FC236}">
                  <a16:creationId xmlns:a16="http://schemas.microsoft.com/office/drawing/2014/main" id="{58562882-3FCE-4D6C-8F3B-B4709E77F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572" r="41111"/>
            <a:stretch/>
          </p:blipFill>
          <p:spPr>
            <a:xfrm rot="5400000">
              <a:off x="2940997" y="-896039"/>
              <a:ext cx="5235613" cy="73046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D37C42-CE20-4049-A2C2-BF483054E575}"/>
                </a:ext>
              </a:extLst>
            </p:cNvPr>
            <p:cNvSpPr txBox="1"/>
            <p:nvPr/>
          </p:nvSpPr>
          <p:spPr>
            <a:xfrm>
              <a:off x="3400425" y="3614057"/>
              <a:ext cx="48005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400 °C – 3 hours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1065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400425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9578" y="5652613"/>
            <a:ext cx="8752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3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</a:rPr>
              <a:t>Dangling bonds - absorption correlation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805C6EE-5CD8-4A2E-8254-45CEA34E8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026390"/>
              </p:ext>
            </p:extLst>
          </p:nvPr>
        </p:nvGraphicFramePr>
        <p:xfrm>
          <a:off x="1629234" y="0"/>
          <a:ext cx="8933533" cy="551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92044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400425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3082" y="5652613"/>
            <a:ext cx="1058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3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</a:rPr>
              <a:t>Deposition temperature - absorption correlation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B75099D-EFA7-4F12-8B3B-31080E222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181063"/>
              </p:ext>
            </p:extLst>
          </p:nvPr>
        </p:nvGraphicFramePr>
        <p:xfrm>
          <a:off x="1514475" y="85725"/>
          <a:ext cx="8458199" cy="5429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22276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762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39702" y="5652613"/>
            <a:ext cx="2712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Conclusions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51E2679-2139-4BB8-9439-DFDD74D7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8646" y="6390218"/>
            <a:ext cx="907186" cy="262466"/>
          </a:xfrm>
        </p:spPr>
        <p:txBody>
          <a:bodyPr/>
          <a:lstStyle/>
          <a:p>
            <a:r>
              <a:rPr lang="en-US" dirty="0"/>
              <a:t>18/18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5F4CE-1E04-4539-B485-182D4B92C41D}"/>
              </a:ext>
            </a:extLst>
          </p:cNvPr>
          <p:cNvSpPr txBox="1"/>
          <p:nvPr/>
        </p:nvSpPr>
        <p:spPr>
          <a:xfrm>
            <a:off x="312241" y="262759"/>
            <a:ext cx="1120709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Silicon is a promising material for cryogenic GW core optics.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It has low mechanical loss at low temperature, zeros of expansion coefficient, high refractive index</a:t>
            </a:r>
          </a:p>
          <a:p>
            <a:pPr marL="342900" indent="-342900">
              <a:buFont typeface="+mj-lt"/>
              <a:buAutoNum type="arabicPeriod"/>
            </a:pPr>
            <a:endParaRPr lang="en-GB" sz="12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In Glasgow a </a:t>
            </a:r>
            <a:r>
              <a:rPr lang="en-GB" sz="2400" dirty="0" err="1">
                <a:latin typeface="Calibri" panose="020F0502020204030204" pitchFamily="34" charset="0"/>
              </a:rPr>
              <a:t>scatterometer</a:t>
            </a:r>
            <a:r>
              <a:rPr lang="en-GB" sz="2400" dirty="0">
                <a:latin typeface="Calibri" panose="020F0502020204030204" pitchFamily="34" charset="0"/>
              </a:rPr>
              <a:t> is active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It is able to take measurements to better than order of magnitude level but we’re working hard towards a fully reliable instrument</a:t>
            </a:r>
          </a:p>
          <a:p>
            <a:pPr marL="342900" indent="-342900">
              <a:buFont typeface="+mj-lt"/>
              <a:buAutoNum type="arabicPeriod"/>
            </a:pPr>
            <a:endParaRPr lang="en-GB" sz="12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Preliminary measurement of </a:t>
            </a:r>
            <a:r>
              <a:rPr lang="en-GB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MCz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Si bulk scattering suggests  that might be compatible with use in ET -- 45-74 ppm bulk scatter for a 46 cm thick test mass could be just as high as we can afford</a:t>
            </a:r>
          </a:p>
          <a:p>
            <a:pPr marL="342900" indent="-342900">
              <a:buFont typeface="+mj-lt"/>
              <a:buAutoNum type="arabicPeriod"/>
            </a:pPr>
            <a:endParaRPr lang="en-GB" sz="1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Heat deposited aSi coatings show absorption comparable with annealed ones (but better mechanical loss).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A clear link has been established between absorption and dangling bonds, and absorption and deposition temperature.</a:t>
            </a: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5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762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15393" y="5652613"/>
            <a:ext cx="2561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Thank you!</a:t>
            </a:r>
          </a:p>
        </p:txBody>
      </p:sp>
      <p:pic>
        <p:nvPicPr>
          <p:cNvPr id="5" name="Picture 4" descr="A picture containing electronics, sitting, photo, indoor&#10;&#10;Description generated with high confidence">
            <a:extLst>
              <a:ext uri="{FF2B5EF4-FFF2-40B4-BE49-F238E27FC236}">
                <a16:creationId xmlns:a16="http://schemas.microsoft.com/office/drawing/2014/main" id="{E62D0FEF-3C1E-4585-A73C-158DA4D65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82" t="5279" r="10341" b="15600"/>
          <a:stretch/>
        </p:blipFill>
        <p:spPr>
          <a:xfrm>
            <a:off x="2512730" y="283025"/>
            <a:ext cx="6883505" cy="511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81497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762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03640" y="5652613"/>
            <a:ext cx="1584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Future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51E2679-2139-4BB8-9439-DFDD74D7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8646" y="6390218"/>
            <a:ext cx="907186" cy="262466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54</a:t>
            </a:fld>
            <a:r>
              <a:rPr lang="en-US" dirty="0"/>
              <a:t>/18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5F4CE-1E04-4539-B485-182D4B92C41D}"/>
              </a:ext>
            </a:extLst>
          </p:cNvPr>
          <p:cNvSpPr txBox="1"/>
          <p:nvPr/>
        </p:nvSpPr>
        <p:spPr>
          <a:xfrm>
            <a:off x="312241" y="262759"/>
            <a:ext cx="1120709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Optimise the </a:t>
            </a:r>
            <a:r>
              <a:rPr lang="en-GB" sz="2400" dirty="0" err="1">
                <a:latin typeface="Calibri" panose="020F0502020204030204" pitchFamily="34" charset="0"/>
              </a:rPr>
              <a:t>scatterometer</a:t>
            </a:r>
            <a:r>
              <a:rPr lang="en-GB" sz="2400" dirty="0">
                <a:latin typeface="Calibri" panose="020F0502020204030204" pitchFamily="34" charset="0"/>
              </a:rPr>
              <a:t>, understand its noise sources and discrepancies with literature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Carry out systematic angle-dependent measurements to verify to which extent the scattering observed is really only Rayleigh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Find a way to reliably calibrate the system</a:t>
            </a: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Work towards understanding surface absorption (not discussed here)</a:t>
            </a: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Integrate the </a:t>
            </a:r>
            <a:r>
              <a:rPr lang="en-GB" sz="2400" dirty="0" err="1">
                <a:latin typeface="Calibri" panose="020F0502020204030204" pitchFamily="34" charset="0"/>
              </a:rPr>
              <a:t>aSi</a:t>
            </a:r>
            <a:r>
              <a:rPr lang="en-GB" sz="2400" dirty="0">
                <a:latin typeface="Calibri" panose="020F0502020204030204" pitchFamily="34" charset="0"/>
              </a:rPr>
              <a:t> coatings study with other analyses such as Raman spectroscopy</a:t>
            </a:r>
          </a:p>
        </p:txBody>
      </p:sp>
    </p:spTree>
    <p:extLst>
      <p:ext uri="{BB962C8B-B14F-4D97-AF65-F5344CB8AC3E}">
        <p14:creationId xmlns:p14="http://schemas.microsoft.com/office/powerpoint/2010/main" val="104835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762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8965" y="5652613"/>
            <a:ext cx="10654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Photothermal common-path interferometry (PCI)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D4018-E4FE-4914-9982-341DF1002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4" r="12451"/>
          <a:stretch/>
        </p:blipFill>
        <p:spPr>
          <a:xfrm>
            <a:off x="2542514" y="126748"/>
            <a:ext cx="7106971" cy="533551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BD0BF6-0BCA-472E-AC9B-BBB58DE8B316}"/>
              </a:ext>
            </a:extLst>
          </p:cNvPr>
          <p:cNvSpPr/>
          <p:nvPr/>
        </p:nvSpPr>
        <p:spPr>
          <a:xfrm>
            <a:off x="2623457" y="5159828"/>
            <a:ext cx="3091543" cy="228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7636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762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29076" y="5652613"/>
            <a:ext cx="7733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EPR – Courtesy of Stephen </a:t>
            </a:r>
            <a:r>
              <a:rPr lang="en-GB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Sproules</a:t>
            </a:r>
            <a:endParaRPr lang="en-GB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653425-E0B2-4536-95C4-ED9571A6B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495" y="97974"/>
            <a:ext cx="9529011" cy="536006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64792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762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29076" y="5652613"/>
            <a:ext cx="7733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EPR – Courtesy of Stephen </a:t>
            </a:r>
            <a:r>
              <a:rPr lang="en-GB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Sproules</a:t>
            </a:r>
            <a:endParaRPr lang="en-GB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5F2F7C-44F9-4D51-BBE4-5E4C3854169F}"/>
              </a:ext>
            </a:extLst>
          </p:cNvPr>
          <p:cNvGrpSpPr/>
          <p:nvPr/>
        </p:nvGrpSpPr>
        <p:grpSpPr>
          <a:xfrm>
            <a:off x="230804" y="282438"/>
            <a:ext cx="5328000" cy="4932000"/>
            <a:chOff x="4452974" y="1627917"/>
            <a:chExt cx="5328000" cy="4932000"/>
          </a:xfrm>
        </p:grpSpPr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978780E2-49B7-4CF2-8854-0B58E9678DDE}"/>
                </a:ext>
              </a:extLst>
            </p:cNvPr>
            <p:cNvSpPr/>
            <p:nvPr/>
          </p:nvSpPr>
          <p:spPr>
            <a:xfrm>
              <a:off x="4452974" y="1627917"/>
              <a:ext cx="5328000" cy="4932000"/>
            </a:xfrm>
            <a:prstGeom prst="roundRect">
              <a:avLst>
                <a:gd name="adj" fmla="val 1418"/>
              </a:avLst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D97B7CD-779A-4009-BE5D-4A78EB389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127" y="1793216"/>
              <a:ext cx="5061687" cy="4632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4" descr="A picture containing indoor, wall, floor&#10;&#10;Description generated with very high confidence">
            <a:extLst>
              <a:ext uri="{FF2B5EF4-FFF2-40B4-BE49-F238E27FC236}">
                <a16:creationId xmlns:a16="http://schemas.microsoft.com/office/drawing/2014/main" id="{320305DD-330B-4DF6-992E-40A3A8613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96028" y="756750"/>
            <a:ext cx="5344886" cy="400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7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356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pple Symbols"/>
                <a:cs typeface="Apple Symbols"/>
              </a:rPr>
              <a:t>Description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22467" y="5233311"/>
            <a:ext cx="277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Simulations: J. Steinlechner</a:t>
            </a:r>
          </a:p>
        </p:txBody>
      </p:sp>
      <p:sp>
        <p:nvSpPr>
          <p:cNvPr id="13" name="Textfeld 9"/>
          <p:cNvSpPr txBox="1"/>
          <p:nvPr/>
        </p:nvSpPr>
        <p:spPr>
          <a:xfrm>
            <a:off x="217716" y="623114"/>
            <a:ext cx="6988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At 1064 nm RT: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We need 8 bilayers of SiO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and Ta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to reduce the laser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For an ITM with T= 1.4% we can’t improve the coating using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aSi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in lower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For an ETM with T = 6 ppm we need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4 bilayers of SiO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aSi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Thermal noise improvement* compared to a pure SiO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/Ta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coating: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	Room temperature: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	ITM: - 0%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	ETM: - 28%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total: -22%</a:t>
            </a:r>
          </a:p>
        </p:txBody>
      </p:sp>
      <p:pic>
        <p:nvPicPr>
          <p:cNvPr id="14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18" y="781395"/>
            <a:ext cx="4092775" cy="39192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21736" y="4435151"/>
            <a:ext cx="53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Almost no improvement by reducing mechanical loss further (limited by silica loss and ITM thermal noise)</a:t>
            </a:r>
          </a:p>
        </p:txBody>
      </p:sp>
      <p:sp>
        <p:nvSpPr>
          <p:cNvPr id="12" name="Textfeld 5">
            <a:extLst>
              <a:ext uri="{FF2B5EF4-FFF2-40B4-BE49-F238E27FC236}">
                <a16:creationId xmlns:a16="http://schemas.microsoft.com/office/drawing/2014/main" id="{45882094-3801-40A5-978C-9D95830E72B0}"/>
              </a:ext>
            </a:extLst>
          </p:cNvPr>
          <p:cNvSpPr txBox="1"/>
          <p:nvPr/>
        </p:nvSpPr>
        <p:spPr>
          <a:xfrm>
            <a:off x="0" y="5244903"/>
            <a:ext cx="7025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Loss for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aSi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: values from commercial coatings; no cryogenic measurements on UWS coatings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AE624D-4FB6-4173-AC1F-8661A89865C8}"/>
              </a:ext>
            </a:extLst>
          </p:cNvPr>
          <p:cNvSpPr txBox="1"/>
          <p:nvPr/>
        </p:nvSpPr>
        <p:spPr>
          <a:xfrm>
            <a:off x="2229076" y="5652613"/>
            <a:ext cx="7733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EPR – Courtesy of Stephen </a:t>
            </a:r>
            <a:r>
              <a:rPr lang="en-GB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Sproules</a:t>
            </a:r>
            <a:endParaRPr lang="en-GB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52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247697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1/18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5628" y="5652613"/>
            <a:ext cx="8232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Noise in a gravitational wave detector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1" y="57197"/>
            <a:ext cx="6781800" cy="5484679"/>
          </a:xfrm>
          <a:prstGeom prst="rect">
            <a:avLst/>
          </a:prstGeom>
        </p:spPr>
      </p:pic>
      <p:pic>
        <p:nvPicPr>
          <p:cNvPr id="20" name="Picture 19" descr="A close up of a map&#10;&#10;Description generated with high confidence"/>
          <p:cNvPicPr>
            <a:picLocks noChangeAspect="1"/>
          </p:cNvPicPr>
          <p:nvPr/>
        </p:nvPicPr>
        <p:blipFill rotWithShape="1">
          <a:blip r:embed="rId3"/>
          <a:srcRect l="50507" b="38597"/>
          <a:stretch/>
        </p:blipFill>
        <p:spPr>
          <a:xfrm>
            <a:off x="7117645" y="214491"/>
            <a:ext cx="3260474" cy="335063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7145866" y="1433690"/>
            <a:ext cx="1275645" cy="57573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7083776" y="50800"/>
            <a:ext cx="1275645" cy="57573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 rot="5400000">
            <a:off x="8048979" y="2348092"/>
            <a:ext cx="1275645" cy="57573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 rot="5400000">
            <a:off x="9612488" y="2319870"/>
            <a:ext cx="1275645" cy="57573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4488357" y="5253562"/>
            <a:ext cx="620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</a:rPr>
              <a:t>The LIGO Collaboration, Class. Quantum Grav. 32 (2015) 074001</a:t>
            </a:r>
            <a:endParaRPr lang="en-GB" b="1" dirty="0">
              <a:latin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7A6F2F-67A2-4E5B-8011-0E830C5F3D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589" r="32846"/>
          <a:stretch/>
        </p:blipFill>
        <p:spPr>
          <a:xfrm>
            <a:off x="9085752" y="173631"/>
            <a:ext cx="1320588" cy="1654499"/>
          </a:xfrm>
          <a:prstGeom prst="rect">
            <a:avLst/>
          </a:prstGeom>
        </p:spPr>
      </p:pic>
      <p:sp>
        <p:nvSpPr>
          <p:cNvPr id="15" name="Callout: Left Arrow 14">
            <a:extLst>
              <a:ext uri="{FF2B5EF4-FFF2-40B4-BE49-F238E27FC236}">
                <a16:creationId xmlns:a16="http://schemas.microsoft.com/office/drawing/2014/main" id="{634F26FC-DD62-422B-B665-C3C9D327C858}"/>
              </a:ext>
            </a:extLst>
          </p:cNvPr>
          <p:cNvSpPr/>
          <p:nvPr/>
        </p:nvSpPr>
        <p:spPr>
          <a:xfrm>
            <a:off x="5903540" y="3658418"/>
            <a:ext cx="3113315" cy="1531982"/>
          </a:xfrm>
          <a:prstGeom prst="leftArrowCallout">
            <a:avLst>
              <a:gd name="adj1" fmla="val 19105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</a:rPr>
              <a:t>Coating Brownian noise</a:t>
            </a:r>
          </a:p>
        </p:txBody>
      </p:sp>
    </p:spTree>
    <p:extLst>
      <p:ext uri="{BB962C8B-B14F-4D97-AF65-F5344CB8AC3E}">
        <p14:creationId xmlns:p14="http://schemas.microsoft.com/office/powerpoint/2010/main" val="528955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566928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2/18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2"/>
              <p:cNvSpPr txBox="1"/>
              <p:nvPr/>
            </p:nvSpPr>
            <p:spPr>
              <a:xfrm>
                <a:off x="466725" y="99615"/>
                <a:ext cx="5514975" cy="19149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b="0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6000" i="1" dirty="0"/>
              </a:p>
            </p:txBody>
          </p:sp>
        </mc:Choice>
        <mc:Fallback xmlns="">
          <p:sp>
            <p:nvSpPr>
              <p:cNvPr id="9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99615"/>
                <a:ext cx="5514975" cy="19149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3"/>
          <p:cNvSpPr txBox="1"/>
          <p:nvPr/>
        </p:nvSpPr>
        <p:spPr>
          <a:xfrm>
            <a:off x="138660" y="2359925"/>
            <a:ext cx="40647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GB" sz="4000" dirty="0">
                <a:solidFill>
                  <a:srgbClr val="00B050"/>
                </a:solidFill>
                <a:latin typeface="Calibri" panose="020F0502020204030204" pitchFamily="34" charset="0"/>
              </a:rPr>
              <a:t>Temperature</a:t>
            </a:r>
          </a:p>
          <a:p>
            <a:r>
              <a:rPr lang="en-GB" sz="4000" dirty="0">
                <a:solidFill>
                  <a:srgbClr val="FF0000"/>
                </a:solidFill>
                <a:latin typeface="Calibri" panose="020F0502020204030204" pitchFamily="34" charset="0"/>
              </a:rPr>
              <a:t>Mechanical loss</a:t>
            </a:r>
          </a:p>
          <a:p>
            <a:r>
              <a:rPr lang="en-GB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Coating thickness</a:t>
            </a:r>
          </a:p>
          <a:p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</a:rPr>
              <a:t>Young’s modulus</a:t>
            </a:r>
          </a:p>
          <a:p>
            <a:r>
              <a:rPr lang="en-GB" sz="4000" dirty="0">
                <a:solidFill>
                  <a:srgbClr val="7030A0"/>
                </a:solidFill>
                <a:latin typeface="Calibri" panose="020F0502020204030204" pitchFamily="34" charset="0"/>
              </a:rPr>
              <a:t>Beam width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353" y="0"/>
            <a:ext cx="5330378" cy="4310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6139" y="5652613"/>
            <a:ext cx="11159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Coating Brownian noise (similar idea for substrates)</a:t>
            </a:r>
          </a:p>
        </p:txBody>
      </p:sp>
      <p:sp>
        <p:nvSpPr>
          <p:cNvPr id="6" name="Arrow: Down 5"/>
          <p:cNvSpPr/>
          <p:nvPr/>
        </p:nvSpPr>
        <p:spPr>
          <a:xfrm rot="3390350">
            <a:off x="10503519" y="2644842"/>
            <a:ext cx="478810" cy="7615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642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566928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2/18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2"/>
              <p:cNvSpPr txBox="1"/>
              <p:nvPr/>
            </p:nvSpPr>
            <p:spPr>
              <a:xfrm>
                <a:off x="466725" y="99615"/>
                <a:ext cx="5514975" cy="19149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b="0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6000" i="1" dirty="0"/>
              </a:p>
            </p:txBody>
          </p:sp>
        </mc:Choice>
        <mc:Fallback xmlns="">
          <p:sp>
            <p:nvSpPr>
              <p:cNvPr id="9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99615"/>
                <a:ext cx="5514975" cy="19149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3"/>
          <p:cNvSpPr txBox="1"/>
          <p:nvPr/>
        </p:nvSpPr>
        <p:spPr>
          <a:xfrm>
            <a:off x="138660" y="2359925"/>
            <a:ext cx="40647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GB" sz="4000" dirty="0">
                <a:solidFill>
                  <a:srgbClr val="00B050"/>
                </a:solidFill>
                <a:latin typeface="Calibri" panose="020F0502020204030204" pitchFamily="34" charset="0"/>
              </a:rPr>
              <a:t>Temperature</a:t>
            </a:r>
          </a:p>
          <a:p>
            <a:r>
              <a:rPr lang="en-GB" sz="4000" dirty="0">
                <a:solidFill>
                  <a:srgbClr val="FF0000"/>
                </a:solidFill>
                <a:latin typeface="Calibri" panose="020F0502020204030204" pitchFamily="34" charset="0"/>
              </a:rPr>
              <a:t>Mechanical loss</a:t>
            </a:r>
          </a:p>
          <a:p>
            <a:r>
              <a:rPr lang="en-GB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Coating thickness</a:t>
            </a:r>
          </a:p>
          <a:p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</a:rPr>
              <a:t>Young’s modulus</a:t>
            </a:r>
          </a:p>
          <a:p>
            <a:r>
              <a:rPr lang="en-GB" sz="4000" dirty="0">
                <a:solidFill>
                  <a:srgbClr val="7030A0"/>
                </a:solidFill>
                <a:latin typeface="Calibri" panose="020F0502020204030204" pitchFamily="34" charset="0"/>
              </a:rPr>
              <a:t>Beam width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353" y="0"/>
            <a:ext cx="5330378" cy="4310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6139" y="5652613"/>
            <a:ext cx="11159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Coating Brownian noise (similar idea for substrates)</a:t>
            </a:r>
          </a:p>
        </p:txBody>
      </p:sp>
      <p:sp>
        <p:nvSpPr>
          <p:cNvPr id="6" name="Arrow: Down 5"/>
          <p:cNvSpPr/>
          <p:nvPr/>
        </p:nvSpPr>
        <p:spPr>
          <a:xfrm rot="3390350">
            <a:off x="10503519" y="2644842"/>
            <a:ext cx="478810" cy="7615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3024647" y="4434731"/>
            <a:ext cx="8380855" cy="1077218"/>
            <a:chOff x="3024647" y="4434731"/>
            <a:chExt cx="8380855" cy="1077218"/>
          </a:xfrm>
        </p:grpSpPr>
        <p:sp>
          <p:nvSpPr>
            <p:cNvPr id="19" name="TextBox 18"/>
            <p:cNvSpPr txBox="1"/>
            <p:nvPr/>
          </p:nvSpPr>
          <p:spPr>
            <a:xfrm>
              <a:off x="4562710" y="4434731"/>
              <a:ext cx="684279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GB" sz="3200" dirty="0">
                  <a:solidFill>
                    <a:srgbClr val="7030A0"/>
                  </a:solidFill>
                  <a:latin typeface="Calibri" panose="020F0502020204030204" pitchFamily="34" charset="0"/>
                </a:rPr>
                <a:t>Limited room for improvement</a:t>
              </a:r>
            </a:p>
            <a:p>
              <a:r>
                <a:rPr lang="en-GB" sz="3200" dirty="0">
                  <a:solidFill>
                    <a:srgbClr val="7030A0"/>
                  </a:solidFill>
                  <a:latin typeface="Calibri" panose="020F0502020204030204" pitchFamily="34" charset="0"/>
                </a:rPr>
                <a:t>Substrate engineering constraints</a:t>
              </a:r>
            </a:p>
          </p:txBody>
        </p:sp>
        <p:sp>
          <p:nvSpPr>
            <p:cNvPr id="20" name="Arrow: Down 19"/>
            <p:cNvSpPr/>
            <p:nvPr/>
          </p:nvSpPr>
          <p:spPr>
            <a:xfrm rot="16019818">
              <a:off x="3513326" y="4453511"/>
              <a:ext cx="478810" cy="1456168"/>
            </a:xfrm>
            <a:prstGeom prst="down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40253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566928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2/18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2"/>
              <p:cNvSpPr txBox="1"/>
              <p:nvPr/>
            </p:nvSpPr>
            <p:spPr>
              <a:xfrm>
                <a:off x="466725" y="99615"/>
                <a:ext cx="5514975" cy="19149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b="0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6000" i="1" dirty="0"/>
              </a:p>
            </p:txBody>
          </p:sp>
        </mc:Choice>
        <mc:Fallback xmlns="">
          <p:sp>
            <p:nvSpPr>
              <p:cNvPr id="9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99615"/>
                <a:ext cx="5514975" cy="19149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3"/>
          <p:cNvSpPr txBox="1"/>
          <p:nvPr/>
        </p:nvSpPr>
        <p:spPr>
          <a:xfrm>
            <a:off x="138660" y="2359925"/>
            <a:ext cx="40647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GB" sz="4000" dirty="0">
                <a:solidFill>
                  <a:srgbClr val="00B050"/>
                </a:solidFill>
                <a:latin typeface="Calibri" panose="020F0502020204030204" pitchFamily="34" charset="0"/>
              </a:rPr>
              <a:t>Temperature</a:t>
            </a:r>
          </a:p>
          <a:p>
            <a:r>
              <a:rPr lang="en-GB" sz="4000" dirty="0">
                <a:solidFill>
                  <a:srgbClr val="FF0000"/>
                </a:solidFill>
                <a:latin typeface="Calibri" panose="020F0502020204030204" pitchFamily="34" charset="0"/>
              </a:rPr>
              <a:t>Mechanical loss</a:t>
            </a:r>
          </a:p>
          <a:p>
            <a:r>
              <a:rPr lang="en-GB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Coating thickness</a:t>
            </a:r>
          </a:p>
          <a:p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</a:rPr>
              <a:t>Young’s modulus</a:t>
            </a:r>
          </a:p>
          <a:p>
            <a:r>
              <a:rPr lang="en-GB" sz="4000" dirty="0">
                <a:solidFill>
                  <a:srgbClr val="7030A0"/>
                </a:solidFill>
                <a:latin typeface="Calibri" panose="020F0502020204030204" pitchFamily="34" charset="0"/>
              </a:rPr>
              <a:t>Beam width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353" y="0"/>
            <a:ext cx="5330378" cy="4310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6139" y="5652613"/>
            <a:ext cx="11159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Coating Brownian noise (similar idea for substrates)</a:t>
            </a:r>
          </a:p>
        </p:txBody>
      </p:sp>
      <p:sp>
        <p:nvSpPr>
          <p:cNvPr id="6" name="Arrow: Down 5"/>
          <p:cNvSpPr/>
          <p:nvPr/>
        </p:nvSpPr>
        <p:spPr>
          <a:xfrm rot="3390350">
            <a:off x="10503519" y="2644842"/>
            <a:ext cx="478810" cy="7615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3867228" y="4435484"/>
            <a:ext cx="7538274" cy="1077218"/>
            <a:chOff x="3867228" y="4435484"/>
            <a:chExt cx="7538274" cy="1077218"/>
          </a:xfrm>
        </p:grpSpPr>
        <p:sp>
          <p:nvSpPr>
            <p:cNvPr id="16" name="TextBox 15"/>
            <p:cNvSpPr txBox="1"/>
            <p:nvPr/>
          </p:nvSpPr>
          <p:spPr>
            <a:xfrm>
              <a:off x="4562710" y="4435484"/>
              <a:ext cx="684279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GB" sz="3200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latin typeface="Calibri" panose="020F0502020204030204" pitchFamily="34" charset="0"/>
                </a:rPr>
                <a:t>Property of the coating material</a:t>
              </a:r>
            </a:p>
            <a:p>
              <a:r>
                <a:rPr lang="en-GB" sz="3200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latin typeface="Calibri" panose="020F0502020204030204" pitchFamily="34" charset="0"/>
                </a:rPr>
                <a:t>Not much to do about it</a:t>
              </a:r>
            </a:p>
          </p:txBody>
        </p:sp>
        <p:sp>
          <p:nvSpPr>
            <p:cNvPr id="17" name="Arrow: Down 16"/>
            <p:cNvSpPr/>
            <p:nvPr/>
          </p:nvSpPr>
          <p:spPr>
            <a:xfrm rot="17713725">
              <a:off x="3910923" y="4481649"/>
              <a:ext cx="478810" cy="566199"/>
            </a:xfrm>
            <a:prstGeom prst="downArrow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5380162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8660</TotalTime>
  <Words>2497</Words>
  <Application>Microsoft Office PowerPoint</Application>
  <PresentationFormat>Widescreen</PresentationFormat>
  <Paragraphs>522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ＭＳ Ｐゴシック</vt:lpstr>
      <vt:lpstr>Apple Symbols</vt:lpstr>
      <vt:lpstr>Arial</vt:lpstr>
      <vt:lpstr>Calibri</vt:lpstr>
      <vt:lpstr>Cambria Math</vt:lpstr>
      <vt:lpstr>Garamond</vt:lpstr>
      <vt:lpstr>Impact</vt:lpstr>
      <vt:lpstr>Main Event</vt:lpstr>
      <vt:lpstr>Optical properties of SIlicon for cryogenic Gw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make gravitational wave detectors cool again</dc:title>
  <dc:creator>Zeno Tornasi</dc:creator>
  <cp:lastModifiedBy>Zeno Tornasi</cp:lastModifiedBy>
  <cp:revision>152</cp:revision>
  <dcterms:created xsi:type="dcterms:W3CDTF">2017-05-09T16:34:01Z</dcterms:created>
  <dcterms:modified xsi:type="dcterms:W3CDTF">2017-07-11T23:12:06Z</dcterms:modified>
</cp:coreProperties>
</file>